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9" r:id="rId6"/>
    <p:sldId id="267" r:id="rId7"/>
    <p:sldId id="261" r:id="rId8"/>
    <p:sldId id="263" r:id="rId9"/>
    <p:sldId id="265" r:id="rId10"/>
    <p:sldId id="272" r:id="rId11"/>
    <p:sldId id="266" r:id="rId12"/>
    <p:sldId id="268" r:id="rId13"/>
    <p:sldId id="264" r:id="rId14"/>
    <p:sldId id="270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58" r:id="rId32"/>
    <p:sldId id="271" r:id="rId33"/>
  </p:sldIdLst>
  <p:sldSz cx="18288000" cy="10287000"/>
  <p:notesSz cx="6858000" cy="9144000"/>
  <p:embeddedFontLst>
    <p:embeddedFont>
      <p:font typeface="Cambria Math" pitchFamily="18" charset="0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-562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4.png"/><Relationship Id="rId7" Type="http://schemas.openxmlformats.org/officeDocument/2006/relationships/image" Target="../media/image4.png"/><Relationship Id="rId12" Type="http://schemas.openxmlformats.org/officeDocument/2006/relationships/image" Target="../media/image15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33.png"/><Relationship Id="rId15" Type="http://schemas.openxmlformats.org/officeDocument/2006/relationships/image" Target="../media/image36.png"/><Relationship Id="rId10" Type="http://schemas.openxmlformats.org/officeDocument/2006/relationships/image" Target="../media/image21.sv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4.png"/><Relationship Id="rId7" Type="http://schemas.openxmlformats.org/officeDocument/2006/relationships/image" Target="../media/image4.png"/><Relationship Id="rId12" Type="http://schemas.openxmlformats.org/officeDocument/2006/relationships/image" Target="../media/image15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33.png"/><Relationship Id="rId10" Type="http://schemas.openxmlformats.org/officeDocument/2006/relationships/image" Target="../media/image21.sv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25.svg"/><Relationship Id="rId10" Type="http://schemas.openxmlformats.org/officeDocument/2006/relationships/image" Target="../media/image41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image" Target="../media/image4.sv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9.sv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11.svg"/><Relationship Id="rId4" Type="http://schemas.openxmlformats.org/officeDocument/2006/relationships/image" Target="../media/image11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54.png"/><Relationship Id="rId4" Type="http://schemas.openxmlformats.org/officeDocument/2006/relationships/image" Target="../media/image32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56.png"/><Relationship Id="rId7" Type="http://schemas.openxmlformats.org/officeDocument/2006/relationships/image" Target="../media/image3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27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7" Type="http://schemas.openxmlformats.org/officeDocument/2006/relationships/image" Target="../media/image32.png"/><Relationship Id="rId12" Type="http://schemas.openxmlformats.org/officeDocument/2006/relationships/image" Target="../media/image59.png"/><Relationship Id="rId17" Type="http://schemas.openxmlformats.org/officeDocument/2006/relationships/image" Target="../media/image62.png"/><Relationship Id="rId2" Type="http://schemas.openxmlformats.org/officeDocument/2006/relationships/image" Target="../media/image31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58.png"/><Relationship Id="rId15" Type="http://schemas.openxmlformats.org/officeDocument/2006/relationships/image" Target="../media/image47.svg"/><Relationship Id="rId10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7" Type="http://schemas.openxmlformats.org/officeDocument/2006/relationships/image" Target="../media/image32.png"/><Relationship Id="rId12" Type="http://schemas.openxmlformats.org/officeDocument/2006/relationships/image" Target="../media/image64.png"/><Relationship Id="rId17" Type="http://schemas.openxmlformats.org/officeDocument/2006/relationships/image" Target="../media/image66.png"/><Relationship Id="rId2" Type="http://schemas.openxmlformats.org/officeDocument/2006/relationships/image" Target="../media/image3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63.png"/><Relationship Id="rId15" Type="http://schemas.openxmlformats.org/officeDocument/2006/relationships/image" Target="../media/image47.svg"/><Relationship Id="rId10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9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69.png"/><Relationship Id="rId5" Type="http://schemas.openxmlformats.org/officeDocument/2006/relationships/image" Target="../media/image43.png"/><Relationship Id="rId10" Type="http://schemas.openxmlformats.org/officeDocument/2006/relationships/image" Target="../media/image68.png"/><Relationship Id="rId4" Type="http://schemas.openxmlformats.org/officeDocument/2006/relationships/image" Target="../media/image4.sv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3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21.sv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9.png"/><Relationship Id="rId12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10" Type="http://schemas.openxmlformats.org/officeDocument/2006/relationships/image" Target="../media/image76.pn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3" Type="http://schemas.openxmlformats.org/officeDocument/2006/relationships/image" Target="../media/image17.svg"/><Relationship Id="rId12" Type="http://schemas.openxmlformats.org/officeDocument/2006/relationships/image" Target="../media/image8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1.png"/><Relationship Id="rId10" Type="http://schemas.openxmlformats.org/officeDocument/2006/relationships/image" Target="../media/image80.png"/><Relationship Id="rId4" Type="http://schemas.openxmlformats.org/officeDocument/2006/relationships/image" Target="../media/image4.png"/><Relationship Id="rId9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9.svg"/><Relationship Id="rId7" Type="http://schemas.openxmlformats.org/officeDocument/2006/relationships/image" Target="../media/image8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11.svg"/><Relationship Id="rId10" Type="http://schemas.openxmlformats.org/officeDocument/2006/relationships/image" Target="../media/image88.png"/><Relationship Id="rId4" Type="http://schemas.openxmlformats.org/officeDocument/2006/relationships/image" Target="../media/image11.png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5.svg"/><Relationship Id="rId10" Type="http://schemas.openxmlformats.org/officeDocument/2006/relationships/image" Target="../media/image92.png"/><Relationship Id="rId9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95.png"/><Relationship Id="rId5" Type="http://schemas.openxmlformats.org/officeDocument/2006/relationships/image" Target="../media/image25.svg"/><Relationship Id="rId10" Type="http://schemas.openxmlformats.org/officeDocument/2006/relationships/image" Target="../media/image94.png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98.png"/><Relationship Id="rId5" Type="http://schemas.openxmlformats.org/officeDocument/2006/relationships/image" Target="../media/image43.png"/><Relationship Id="rId10" Type="http://schemas.openxmlformats.org/officeDocument/2006/relationships/image" Target="../media/image97.png"/><Relationship Id="rId4" Type="http://schemas.openxmlformats.org/officeDocument/2006/relationships/image" Target="../media/image4.svg"/><Relationship Id="rId9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7" Type="http://schemas.openxmlformats.org/officeDocument/2006/relationships/image" Target="../media/image4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31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99.png"/><Relationship Id="rId15" Type="http://schemas.openxmlformats.org/officeDocument/2006/relationships/image" Target="../media/image103.png"/><Relationship Id="rId10" Type="http://schemas.openxmlformats.org/officeDocument/2006/relationships/image" Target="../media/image21.svg"/><Relationship Id="rId19" Type="http://schemas.openxmlformats.org/officeDocument/2006/relationships/image" Target="../media/image107.png"/><Relationship Id="rId9" Type="http://schemas.openxmlformats.org/officeDocument/2006/relationships/image" Target="../media/image32.png"/><Relationship Id="rId1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9.sv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1.sv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1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8.png"/><Relationship Id="rId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svg"/><Relationship Id="rId7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10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2" Type="http://schemas.openxmlformats.org/officeDocument/2006/relationships/image" Target="../media/image1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10" Type="http://schemas.openxmlformats.org/officeDocument/2006/relationships/image" Target="../media/image2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0.png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7.svg"/><Relationship Id="rId10" Type="http://schemas.openxmlformats.org/officeDocument/2006/relationships/image" Target="../media/image6.svg"/><Relationship Id="rId4" Type="http://schemas.openxmlformats.org/officeDocument/2006/relationships/image" Target="../media/image121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10" Type="http://schemas.openxmlformats.org/officeDocument/2006/relationships/image" Target="../media/image21.sv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1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60.png"/><Relationship Id="rId12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70.png"/><Relationship Id="rId4" Type="http://schemas.openxmlformats.org/officeDocument/2006/relationships/image" Target="../media/image15.sv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17.svg"/><Relationship Id="rId12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5" Type="http://schemas.openxmlformats.org/officeDocument/2006/relationships/image" Target="../media/image11.sv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-10935952"/>
            <a:ext cx="20580377" cy="125916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96200" y="7006802"/>
            <a:ext cx="3582663" cy="2024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263950"/>
            <a:ext cx="20580377" cy="12591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401800" y="7862479"/>
            <a:ext cx="245059" cy="2383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916400" y="6190493"/>
            <a:ext cx="290370" cy="2823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373600" y="1655739"/>
            <a:ext cx="242367" cy="235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57400" y="8018904"/>
            <a:ext cx="270180" cy="2627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5589" y="5645840"/>
            <a:ext cx="248290" cy="2414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0570" y="2261755"/>
            <a:ext cx="270180" cy="262750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1867573" y="2563315"/>
            <a:ext cx="1504882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HÔM NAY!</a:t>
            </a:r>
            <a:endParaRPr lang="en-US" sz="9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61311" y="8732081"/>
            <a:ext cx="4523022" cy="2335524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1600200" y="405907"/>
            <a:ext cx="8077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Hai phân số bằng nhau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33400" y="726624"/>
            <a:ext cx="289867" cy="281896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968111" y="435651"/>
            <a:ext cx="846672" cy="89358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78333" y="1687670"/>
            <a:ext cx="1683867" cy="190561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2768900" y="1847694"/>
            <a:ext cx="1419921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hai hình chữ nhật cùng kích thước, được chia thành các phần bằng nhau và tô màu như Hình 6.1.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28583" y="4059462"/>
            <a:ext cx="3886200" cy="490137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53472" y="4174058"/>
            <a:ext cx="1915428" cy="867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"/>
          <p:cNvSpPr txBox="1"/>
          <p:nvPr/>
        </p:nvSpPr>
        <p:spPr>
          <a:xfrm>
            <a:off x="3084778" y="4022088"/>
            <a:ext cx="97168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 phân số biểu thị phần tô màu trong mỗi hình bên. 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78333" y="6105524"/>
                <a:ext cx="14249400" cy="1071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 số biểu thị phần tô màu trong Hình 6.1a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33" y="6105524"/>
                <a:ext cx="14249400" cy="1071512"/>
              </a:xfrm>
              <a:prstGeom prst="rect">
                <a:avLst/>
              </a:prstGeom>
              <a:blipFill>
                <a:blip r:embed="rId14"/>
                <a:stretch>
                  <a:fillRect l="-1796" t="-571" b="-1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78333" y="7441155"/>
                <a:ext cx="13588371" cy="1076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 số biểu thị phần tô màu trong Hình </a:t>
                </a:r>
                <a:r>
                  <a:rPr lang="en-US" sz="450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6.1b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5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33" y="7441155"/>
                <a:ext cx="13588371" cy="1076257"/>
              </a:xfrm>
              <a:prstGeom prst="rect">
                <a:avLst/>
              </a:prstGeom>
              <a:blipFill>
                <a:blip r:embed="rId15"/>
                <a:stretch>
                  <a:fillRect l="-1884" t="-56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8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61311" y="8999778"/>
            <a:ext cx="4523022" cy="2335524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1600200" y="405907"/>
            <a:ext cx="8077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Hai phân số bằng nhau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33400" y="726624"/>
            <a:ext cx="289867" cy="281896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968111" y="435651"/>
            <a:ext cx="846672" cy="89358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78333" y="1687670"/>
            <a:ext cx="1683867" cy="190561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2768900" y="1847694"/>
            <a:ext cx="1419921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hai hình chữ nhật cùng kích thước, được chia thành các phần bằng nhau và tô màu như Hình 6.1.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28583" y="4059462"/>
            <a:ext cx="3886200" cy="490137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53472" y="4174058"/>
            <a:ext cx="1915428" cy="867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"/>
          <p:cNvSpPr txBox="1"/>
          <p:nvPr/>
        </p:nvSpPr>
        <p:spPr>
          <a:xfrm>
            <a:off x="3084778" y="4022088"/>
            <a:ext cx="10021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 vào hình vẽ em hãy so sánh hai phân số nhận được.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800495" y="6178826"/>
                <a:ext cx="8694267" cy="1071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Dựa vào hình vẽ ta thấy: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45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5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GB" sz="45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GB" sz="450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495" y="6178826"/>
                <a:ext cx="8694267" cy="1071512"/>
              </a:xfrm>
              <a:prstGeom prst="rect">
                <a:avLst/>
              </a:prstGeom>
              <a:blipFill>
                <a:blip r:embed="rId14"/>
                <a:stretch>
                  <a:fillRect l="-2943" t="-571" b="-1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853472" y="7710747"/>
            <a:ext cx="127101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5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xét. </a:t>
            </a:r>
            <a:r>
              <a:rPr lang="en-GB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 số bằng nhau </a:t>
            </a:r>
            <a:r>
              <a:rPr lang="en-GB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cùng giá trị.</a:t>
            </a:r>
            <a:endParaRPr lang="en-GB" sz="450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19388" y="9160078"/>
            <a:ext cx="18726775" cy="13650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64000" y="380999"/>
            <a:ext cx="1066800" cy="112591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84133" y="511199"/>
            <a:ext cx="1915428" cy="867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3276600" y="397328"/>
            <a:ext cx="12954000" cy="1409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tìm các cặp phân số bằng nhau trong các phân số sau: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"/>
              <p:cNvSpPr txBox="1"/>
              <p:nvPr/>
            </p:nvSpPr>
            <p:spPr>
              <a:xfrm>
                <a:off x="5410200" y="1621726"/>
                <a:ext cx="7924800" cy="11310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621726"/>
                <a:ext cx="7924800" cy="1131079"/>
              </a:xfrm>
              <a:prstGeom prst="rect">
                <a:avLst/>
              </a:prstGeom>
              <a:blipFill>
                <a:blip r:embed="rId8"/>
                <a:stretch>
                  <a:fillRect l="-1308" b="-15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"/>
              <p:cNvSpPr txBox="1"/>
              <p:nvPr/>
            </p:nvSpPr>
            <p:spPr>
              <a:xfrm>
                <a:off x="1066800" y="3047390"/>
                <a:ext cx="15163800" cy="11802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400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 cặp phân số bằng nhau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45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50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5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45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50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047390"/>
                <a:ext cx="15163800" cy="1180260"/>
              </a:xfrm>
              <a:prstGeom prst="rect">
                <a:avLst/>
              </a:prstGeom>
              <a:blipFill>
                <a:blip r:embed="rId9"/>
                <a:stretch>
                  <a:fillRect l="-2010" b="-5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751476" y="4634474"/>
            <a:ext cx="1915428" cy="867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"/>
          <p:cNvSpPr txBox="1"/>
          <p:nvPr/>
        </p:nvSpPr>
        <p:spPr>
          <a:xfrm>
            <a:off x="3276600" y="4594830"/>
            <a:ext cx="14020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 mỗi cặp phân số bằng nhau trên nhân tử số của phân số này với mẫu số của phân số kia rồi so sánh kết quả.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70990" y="6210783"/>
                <a:ext cx="16393753" cy="127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 cặp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4500" b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 b="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00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ta có:  2 . 10 = 20; 4 . 5 = 20 =&gt; </a:t>
                </a:r>
                <a:r>
                  <a:rPr lang="en-GB" sz="400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400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. 10 =  4 . 5</a:t>
                </a:r>
                <a:endParaRPr lang="vi-VN" sz="4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90" y="6210783"/>
                <a:ext cx="16393753" cy="1272592"/>
              </a:xfrm>
              <a:prstGeom prst="rect">
                <a:avLst/>
              </a:prstGeom>
              <a:blipFill>
                <a:blip r:embed="rId10"/>
                <a:stretch>
                  <a:fillRect l="-1339" b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3647" y="7622000"/>
                <a:ext cx="16393753" cy="1271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 cặp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500" b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00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ta có:  1 . 9 = 9; 3 . 3 = 9 =&gt; 1 . 9 =  3 . 3</a:t>
                </a:r>
                <a:endParaRPr lang="vi-VN" sz="4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47" y="7622000"/>
                <a:ext cx="16393753" cy="1271823"/>
              </a:xfrm>
              <a:prstGeom prst="rect">
                <a:avLst/>
              </a:prstGeom>
              <a:blipFill>
                <a:blip r:embed="rId11"/>
                <a:stretch>
                  <a:fillRect l="-1301" b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155007" y="3516637"/>
            <a:ext cx="8229600" cy="3017704"/>
            <a:chOff x="4108660" y="190039"/>
            <a:chExt cx="8229600" cy="3017704"/>
          </a:xfrm>
        </p:grpSpPr>
        <p:sp>
          <p:nvSpPr>
            <p:cNvPr id="19" name="Cloud 18"/>
            <p:cNvSpPr/>
            <p:nvPr/>
          </p:nvSpPr>
          <p:spPr>
            <a:xfrm>
              <a:off x="4108660" y="190039"/>
              <a:ext cx="8229600" cy="3017704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023060" y="867895"/>
              <a:ext cx="6400800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smtClean="0">
                  <a:solidFill>
                    <a:srgbClr val="3B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 biểu quy tắc bằng nhau của hai phân số.</a:t>
              </a:r>
              <a:endParaRPr lang="en-US" sz="450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888756" y="8909384"/>
            <a:ext cx="2161354" cy="122116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28600" y="358506"/>
            <a:ext cx="1406895" cy="134038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969433" y="1028700"/>
            <a:ext cx="289867" cy="2818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28600" y="9848653"/>
            <a:ext cx="289867" cy="28189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554807" y="1106522"/>
            <a:ext cx="11430000" cy="2755941"/>
            <a:chOff x="811253" y="2658424"/>
            <a:chExt cx="11430000" cy="2833784"/>
          </a:xfrm>
        </p:grpSpPr>
        <p:sp>
          <p:nvSpPr>
            <p:cNvPr id="22" name="Rounded Rectangle 21"/>
            <p:cNvSpPr/>
            <p:nvPr/>
          </p:nvSpPr>
          <p:spPr>
            <a:xfrm>
              <a:off x="811253" y="2658424"/>
              <a:ext cx="11430000" cy="283378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>
                  <a:extLst>
                    <a:ext uri="{FF2B5EF4-FFF2-40B4-BE49-F238E27FC236}">
                      <a16:creationId xmlns:a16="http://schemas.microsoft.com/office/drawing/2014/main" xmlns="" id="{85F88710-04F3-43DC-98E6-E3E16C3B177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78922" y="2991625"/>
                  <a:ext cx="10276531" cy="2500583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  <a:buNone/>
                  </a:pPr>
                  <a:r>
                    <a:rPr lang="en-GB" sz="4500" b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Quy tắc bằng nhau của hai phân số</a:t>
                  </a:r>
                </a:p>
                <a:p>
                  <a:pPr marL="0" indent="0" algn="ctr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  <a:buNone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5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45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45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</m:oMath>
                  </a14:m>
                  <a:r>
                    <a:rPr lang="en-US" sz="4500"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5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45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45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d</m:t>
                          </m:r>
                        </m:den>
                      </m:f>
                    </m:oMath>
                  </a14:m>
                  <a:r>
                    <a:rPr lang="en-US" sz="4500">
                      <a:latin typeface="Arial" panose="020B0604020202020204" pitchFamily="34" charset="0"/>
                      <a:cs typeface="Arial" panose="020B0604020202020204" pitchFamily="34" charset="0"/>
                    </a:rPr>
                    <a:t>, nếu a . d = b . c.  </a:t>
                  </a:r>
                  <a:r>
                    <a:rPr lang="en-GB" sz="4500" b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45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Content Placeholder 2">
                  <a:extLst>
                    <a:ext uri="{FF2B5EF4-FFF2-40B4-BE49-F238E27FC236}">
                      <a16:creationId xmlns:a16="http://schemas.microsoft.com/office/drawing/2014/main" id="{85F88710-04F3-43DC-98E6-E3E16C3B17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8922" y="2991625"/>
                  <a:ext cx="10276531" cy="2500583"/>
                </a:xfrm>
                <a:prstGeom prst="rect">
                  <a:avLst/>
                </a:prstGeom>
                <a:blipFill>
                  <a:blip r:embed="rId9"/>
                  <a:stretch>
                    <a:fillRect l="-2491" t="-30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B38327B-EB18-45FD-89BC-42AE929A720D}"/>
                  </a:ext>
                </a:extLst>
              </p:cNvPr>
              <p:cNvSpPr txBox="1"/>
              <p:nvPr/>
            </p:nvSpPr>
            <p:spPr>
              <a:xfrm>
                <a:off x="1253040" y="5339204"/>
                <a:ext cx="15115063" cy="1218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GB" sz="4500" dirty="0" err="1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GB" sz="45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b="0" i="0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:r>
                  <a:rPr lang="en-US" sz="45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(-9) . 4 = (-3) . 12 (</a:t>
                </a:r>
                <a:r>
                  <a:rPr lang="en-US" sz="45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45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5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-36)</a:t>
                </a:r>
                <a:endParaRPr lang="en-US" sz="45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B38327B-EB18-45FD-89BC-42AE929A7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40" y="5339204"/>
                <a:ext cx="15115063" cy="1218410"/>
              </a:xfrm>
              <a:prstGeom prst="rect">
                <a:avLst/>
              </a:prstGeom>
              <a:blipFill rotWithShape="1">
                <a:blip r:embed="rId10"/>
                <a:stretch>
                  <a:fillRect l="-1694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B38327B-EB18-45FD-89BC-42AE929A720D}"/>
              </a:ext>
            </a:extLst>
          </p:cNvPr>
          <p:cNvSpPr txBox="1"/>
          <p:nvPr/>
        </p:nvSpPr>
        <p:spPr>
          <a:xfrm>
            <a:off x="1253040" y="4462207"/>
            <a:ext cx="2467463" cy="846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500" b="1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1:</a:t>
            </a:r>
            <a:endParaRPr lang="en-US" sz="45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6B38327B-EB18-45FD-89BC-42AE929A720D}"/>
                  </a:ext>
                </a:extLst>
              </p:cNvPr>
              <p:cNvSpPr txBox="1"/>
              <p:nvPr/>
            </p:nvSpPr>
            <p:spPr>
              <a:xfrm>
                <a:off x="3048000" y="6813735"/>
                <a:ext cx="15115063" cy="2613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−12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4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(-12) . 10 = (-15) . 8 (cùng bằng -120).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 . 4 không bằng 8 . 5. </a:t>
                </a:r>
                <a:r>
                  <a:rPr lang="en-US" sz="450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5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38327B-EB18-45FD-89BC-42AE929A7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813735"/>
                <a:ext cx="15115063" cy="2613344"/>
              </a:xfrm>
              <a:prstGeom prst="rect">
                <a:avLst/>
              </a:prstGeom>
              <a:blipFill>
                <a:blip r:embed="rId11"/>
                <a:stretch>
                  <a:fillRect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782800" y="7787530"/>
            <a:ext cx="3858202" cy="25319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657" y="177331"/>
            <a:ext cx="1659533" cy="1581082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5029200" y="419100"/>
            <a:ext cx="7419627" cy="930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6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1447798" y="1758413"/>
            <a:ext cx="14199211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cặp phân số sau đây có bằng nhau không?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385466" y="5490551"/>
            <a:ext cx="647700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Ta có: (-3) . (-15) = 45; 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7"/>
              <p:cNvSpPr txBox="1"/>
              <p:nvPr/>
            </p:nvSpPr>
            <p:spPr>
              <a:xfrm>
                <a:off x="10320670" y="2762506"/>
                <a:ext cx="4191000" cy="11310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en-GB" sz="45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670" y="2762506"/>
                <a:ext cx="4191000" cy="1131079"/>
              </a:xfrm>
              <a:prstGeom prst="rect">
                <a:avLst/>
              </a:prstGeom>
              <a:blipFill>
                <a:blip r:embed="rId6"/>
                <a:stretch>
                  <a:fillRect l="-8285" b="-15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491881" y="4108660"/>
            <a:ext cx="2494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vi-VN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7"/>
              <p:cNvSpPr txBox="1"/>
              <p:nvPr/>
            </p:nvSpPr>
            <p:spPr>
              <a:xfrm>
                <a:off x="3053443" y="2841135"/>
                <a:ext cx="4191000" cy="11310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45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  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443" y="2841135"/>
                <a:ext cx="4191000" cy="1131079"/>
              </a:xfrm>
              <a:prstGeom prst="rect">
                <a:avLst/>
              </a:prstGeom>
              <a:blipFill>
                <a:blip r:embed="rId7"/>
                <a:stretch>
                  <a:fillRect l="-8297" b="-15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7"/>
          <p:cNvSpPr txBox="1"/>
          <p:nvPr/>
        </p:nvSpPr>
        <p:spPr>
          <a:xfrm>
            <a:off x="9088103" y="5499760"/>
            <a:ext cx="279476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 9 = 45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7"/>
              <p:cNvSpPr txBox="1"/>
              <p:nvPr/>
            </p:nvSpPr>
            <p:spPr>
              <a:xfrm>
                <a:off x="11658600" y="6518636"/>
                <a:ext cx="3298108" cy="11802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45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0" y="6518636"/>
                <a:ext cx="3298108" cy="1180260"/>
              </a:xfrm>
              <a:prstGeom prst="rect">
                <a:avLst/>
              </a:prstGeom>
              <a:blipFill>
                <a:blip r:embed="rId8"/>
                <a:stretch>
                  <a:fillRect l="-10536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7"/>
          <p:cNvSpPr txBox="1"/>
          <p:nvPr/>
        </p:nvSpPr>
        <p:spPr>
          <a:xfrm>
            <a:off x="4554827" y="6729635"/>
            <a:ext cx="7328038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(-3) . (-15) = 5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 9 (= 45)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2385466" y="7871062"/>
            <a:ext cx="647700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Ta có: (-1) . 4 = -4; 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8027238" y="7871061"/>
            <a:ext cx="41637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(-4) . 1 = -4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7"/>
              <p:cNvSpPr txBox="1"/>
              <p:nvPr/>
            </p:nvSpPr>
            <p:spPr>
              <a:xfrm>
                <a:off x="11047987" y="8863895"/>
                <a:ext cx="3298108" cy="11244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en-GB" sz="45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7987" y="8863895"/>
                <a:ext cx="3298108" cy="1124475"/>
              </a:xfrm>
              <a:prstGeom prst="rect">
                <a:avLst/>
              </a:prstGeom>
              <a:blipFill>
                <a:blip r:embed="rId9"/>
                <a:stretch>
                  <a:fillRect l="-10536" b="-1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7"/>
          <p:cNvSpPr txBox="1"/>
          <p:nvPr/>
        </p:nvSpPr>
        <p:spPr>
          <a:xfrm>
            <a:off x="4363219" y="9091727"/>
            <a:ext cx="7328038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(-1) . 4 = (-4)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 1 (= -4)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9441477" y="-1866900"/>
            <a:ext cx="11041677" cy="13979030"/>
            <a:chOff x="0" y="0"/>
            <a:chExt cx="1811986" cy="2294019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EA8572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992600" y="266700"/>
            <a:ext cx="846672" cy="893586"/>
          </a:xfrm>
          <a:prstGeom prst="rect">
            <a:avLst/>
          </a:prstGeom>
        </p:spPr>
      </p:pic>
      <p:sp>
        <p:nvSpPr>
          <p:cNvPr id="13" name="TextBox 4"/>
          <p:cNvSpPr txBox="1"/>
          <p:nvPr/>
        </p:nvSpPr>
        <p:spPr>
          <a:xfrm>
            <a:off x="1926348" y="266700"/>
            <a:ext cx="1224685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Tính chất cơ bản của phân số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37499" y="1668830"/>
            <a:ext cx="1915428" cy="867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62509" y="6657282"/>
            <a:ext cx="842291" cy="1341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80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endParaRPr lang="en-US" sz="800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91908"/>
              </p:ext>
            </p:extLst>
          </p:nvPr>
        </p:nvGraphicFramePr>
        <p:xfrm>
          <a:off x="3852927" y="3108558"/>
          <a:ext cx="2704310" cy="2743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52155">
                  <a:extLst>
                    <a:ext uri="{9D8B030D-6E8A-4147-A177-3AD203B41FA5}">
                      <a16:colId xmlns:a16="http://schemas.microsoft.com/office/drawing/2014/main" xmlns="" val="2578638189"/>
                    </a:ext>
                  </a:extLst>
                </a:gridCol>
                <a:gridCol w="1352155">
                  <a:extLst>
                    <a:ext uri="{9D8B030D-6E8A-4147-A177-3AD203B41FA5}">
                      <a16:colId xmlns:a16="http://schemas.microsoft.com/office/drawing/2014/main" xmlns="" val="2198164349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961102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2769"/>
              </p:ext>
            </p:extLst>
          </p:nvPr>
        </p:nvGraphicFramePr>
        <p:xfrm>
          <a:off x="8449066" y="3116919"/>
          <a:ext cx="2743202" cy="2743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2787876335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xmlns="" val="304629740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452695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852379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44315"/>
              </p:ext>
            </p:extLst>
          </p:nvPr>
        </p:nvGraphicFramePr>
        <p:xfrm>
          <a:off x="13084097" y="3060079"/>
          <a:ext cx="2759932" cy="27327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89983">
                  <a:extLst>
                    <a:ext uri="{9D8B030D-6E8A-4147-A177-3AD203B41FA5}">
                      <a16:colId xmlns:a16="http://schemas.microsoft.com/office/drawing/2014/main" xmlns="" val="165266063"/>
                    </a:ext>
                  </a:extLst>
                </a:gridCol>
                <a:gridCol w="689983">
                  <a:extLst>
                    <a:ext uri="{9D8B030D-6E8A-4147-A177-3AD203B41FA5}">
                      <a16:colId xmlns:a16="http://schemas.microsoft.com/office/drawing/2014/main" xmlns="" val="3867207759"/>
                    </a:ext>
                  </a:extLst>
                </a:gridCol>
                <a:gridCol w="689983">
                  <a:extLst>
                    <a:ext uri="{9D8B030D-6E8A-4147-A177-3AD203B41FA5}">
                      <a16:colId xmlns:a16="http://schemas.microsoft.com/office/drawing/2014/main" xmlns="" val="1292971643"/>
                    </a:ext>
                  </a:extLst>
                </a:gridCol>
                <a:gridCol w="689983">
                  <a:extLst>
                    <a:ext uri="{9D8B030D-6E8A-4147-A177-3AD203B41FA5}">
                      <a16:colId xmlns:a16="http://schemas.microsoft.com/office/drawing/2014/main" xmlns="" val="2536997792"/>
                    </a:ext>
                  </a:extLst>
                </a:gridCol>
              </a:tblGrid>
              <a:tr h="6831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2613902"/>
                  </a:ext>
                </a:extLst>
              </a:tr>
              <a:tr h="6831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0935576"/>
                  </a:ext>
                </a:extLst>
              </a:tr>
              <a:tr h="6831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2067244"/>
                  </a:ext>
                </a:extLst>
              </a:tr>
              <a:tr h="6831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38467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7"/>
              <p:cNvSpPr txBox="1"/>
              <p:nvPr/>
            </p:nvSpPr>
            <p:spPr>
              <a:xfrm>
                <a:off x="3519755" y="6472263"/>
                <a:ext cx="3298108" cy="16327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755" y="6472263"/>
                <a:ext cx="3298108" cy="16327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7"/>
              <p:cNvSpPr txBox="1"/>
              <p:nvPr/>
            </p:nvSpPr>
            <p:spPr>
              <a:xfrm>
                <a:off x="8086945" y="6579569"/>
                <a:ext cx="3298108" cy="16327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945" y="6579569"/>
                <a:ext cx="3298108" cy="16327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7"/>
              <p:cNvSpPr txBox="1"/>
              <p:nvPr/>
            </p:nvSpPr>
            <p:spPr>
              <a:xfrm>
                <a:off x="13084097" y="6335241"/>
                <a:ext cx="3298108" cy="16327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097" y="6335241"/>
                <a:ext cx="3298108" cy="16327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/>
          <p:cNvSpPr txBox="1"/>
          <p:nvPr/>
        </p:nvSpPr>
        <p:spPr>
          <a:xfrm>
            <a:off x="4344191" y="1839680"/>
            <a:ext cx="13376649" cy="670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Cho biết các phân số sau có bằng nhau không?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11813429" y="6675408"/>
            <a:ext cx="842291" cy="1341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80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endParaRPr lang="en-US" sz="800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9" grpId="0"/>
      <p:bldP spid="20" grpId="0"/>
      <p:bldP spid="21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5166827" y="3612800"/>
            <a:ext cx="9006373" cy="4476245"/>
            <a:chOff x="4809158" y="3169463"/>
            <a:chExt cx="9006373" cy="4476245"/>
          </a:xfrm>
        </p:grpSpPr>
        <p:sp>
          <p:nvSpPr>
            <p:cNvPr id="32" name="Curved Down Arrow 31"/>
            <p:cNvSpPr/>
            <p:nvPr/>
          </p:nvSpPr>
          <p:spPr>
            <a:xfrm>
              <a:off x="6683394" y="4240783"/>
              <a:ext cx="2326204" cy="476711"/>
            </a:xfrm>
            <a:prstGeom prst="curvedDown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809158" y="4474053"/>
              <a:ext cx="9006373" cy="1718664"/>
              <a:chOff x="5144429" y="4553182"/>
              <a:chExt cx="9006373" cy="1718664"/>
            </a:xfrm>
          </p:grpSpPr>
          <p:sp>
            <p:nvSpPr>
              <p:cNvPr id="33" name="TextBox 2"/>
              <p:cNvSpPr txBox="1"/>
              <p:nvPr/>
            </p:nvSpPr>
            <p:spPr>
              <a:xfrm>
                <a:off x="7760622" y="5057829"/>
                <a:ext cx="842291" cy="9233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GB" sz="5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endParaRPr lang="en-US" sz="5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7"/>
                  <p:cNvSpPr txBox="1"/>
                  <p:nvPr/>
                </p:nvSpPr>
                <p:spPr>
                  <a:xfrm>
                    <a:off x="5144429" y="4579544"/>
                    <a:ext cx="3298108" cy="1632755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5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45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4429" y="4579544"/>
                    <a:ext cx="3298108" cy="163275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7"/>
                  <p:cNvSpPr txBox="1"/>
                  <p:nvPr/>
                </p:nvSpPr>
                <p:spPr>
                  <a:xfrm>
                    <a:off x="7953572" y="4639091"/>
                    <a:ext cx="3298108" cy="1632755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5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sz="45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3572" y="4639091"/>
                    <a:ext cx="3298108" cy="163275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7"/>
                  <p:cNvSpPr txBox="1"/>
                  <p:nvPr/>
                </p:nvSpPr>
                <p:spPr>
                  <a:xfrm>
                    <a:off x="10852694" y="4553182"/>
                    <a:ext cx="3298108" cy="1632755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5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den>
                          </m:f>
                        </m:oMath>
                      </m:oMathPara>
                    </a14:m>
                    <a:endParaRPr lang="en-US" sz="45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2694" y="4553182"/>
                    <a:ext cx="3298108" cy="163275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TextBox 2"/>
              <p:cNvSpPr txBox="1"/>
              <p:nvPr/>
            </p:nvSpPr>
            <p:spPr>
              <a:xfrm>
                <a:off x="10660792" y="5057829"/>
                <a:ext cx="842291" cy="9233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GB" sz="5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endParaRPr lang="en-US" sz="5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Curved Down Arrow 38"/>
            <p:cNvSpPr/>
            <p:nvPr/>
          </p:nvSpPr>
          <p:spPr>
            <a:xfrm>
              <a:off x="9551112" y="4262059"/>
              <a:ext cx="2326204" cy="476711"/>
            </a:xfrm>
            <a:prstGeom prst="curvedDown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929201" y="3169463"/>
              <a:ext cx="1834590" cy="886674"/>
              <a:chOff x="6776010" y="3211116"/>
              <a:chExt cx="1834590" cy="886674"/>
            </a:xfrm>
          </p:grpSpPr>
          <p:sp>
            <p:nvSpPr>
              <p:cNvPr id="15" name="TextBox 2"/>
              <p:cNvSpPr txBox="1"/>
              <p:nvPr/>
            </p:nvSpPr>
            <p:spPr>
              <a:xfrm>
                <a:off x="6776010" y="3242758"/>
                <a:ext cx="842291" cy="8384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GB" sz="5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endParaRPr lang="en-US" sz="5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705407" y="3211116"/>
                <a:ext cx="905193" cy="88667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9551112" y="3186997"/>
              <a:ext cx="1834590" cy="886674"/>
              <a:chOff x="6776010" y="3211116"/>
              <a:chExt cx="1834590" cy="886674"/>
            </a:xfrm>
          </p:grpSpPr>
          <p:sp>
            <p:nvSpPr>
              <p:cNvPr id="43" name="TextBox 2"/>
              <p:cNvSpPr txBox="1"/>
              <p:nvPr/>
            </p:nvSpPr>
            <p:spPr>
              <a:xfrm>
                <a:off x="6776010" y="3242758"/>
                <a:ext cx="842291" cy="8384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GB" sz="5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endParaRPr lang="en-US" sz="5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705407" y="3211116"/>
                <a:ext cx="905193" cy="88667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Curved Down Arrow 45"/>
            <p:cNvSpPr/>
            <p:nvPr/>
          </p:nvSpPr>
          <p:spPr>
            <a:xfrm rot="10800000" flipH="1">
              <a:off x="6683394" y="5981700"/>
              <a:ext cx="2326204" cy="476711"/>
            </a:xfrm>
            <a:prstGeom prst="curvedDown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Curved Down Arrow 46"/>
            <p:cNvSpPr/>
            <p:nvPr/>
          </p:nvSpPr>
          <p:spPr>
            <a:xfrm rot="10800000" flipH="1">
              <a:off x="9551112" y="6083190"/>
              <a:ext cx="2326204" cy="476711"/>
            </a:xfrm>
            <a:prstGeom prst="curvedDown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725272" y="6735823"/>
              <a:ext cx="1834590" cy="886674"/>
              <a:chOff x="6714967" y="2854171"/>
              <a:chExt cx="1834590" cy="886674"/>
            </a:xfrm>
          </p:grpSpPr>
          <p:sp>
            <p:nvSpPr>
              <p:cNvPr id="49" name="TextBox 2"/>
              <p:cNvSpPr txBox="1"/>
              <p:nvPr/>
            </p:nvSpPr>
            <p:spPr>
              <a:xfrm>
                <a:off x="6714967" y="2885813"/>
                <a:ext cx="842291" cy="8384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GB" sz="5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endParaRPr lang="en-US" sz="5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644364" y="2854171"/>
                <a:ext cx="905193" cy="88667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9784817" y="6722378"/>
              <a:ext cx="1771688" cy="923330"/>
              <a:chOff x="7152601" y="2823192"/>
              <a:chExt cx="1771688" cy="923330"/>
            </a:xfrm>
          </p:grpSpPr>
          <p:sp>
            <p:nvSpPr>
              <p:cNvPr id="52" name="TextBox 2"/>
              <p:cNvSpPr txBox="1"/>
              <p:nvPr/>
            </p:nvSpPr>
            <p:spPr>
              <a:xfrm>
                <a:off x="7152601" y="2823192"/>
                <a:ext cx="727142" cy="9233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GB" sz="5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endParaRPr lang="en-US" sz="5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019096" y="2836637"/>
                <a:ext cx="905193" cy="88667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9441477" y="-1866900"/>
            <a:ext cx="11041677" cy="13979030"/>
            <a:chOff x="0" y="0"/>
            <a:chExt cx="1811986" cy="2294019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EA8572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992600" y="266700"/>
            <a:ext cx="846672" cy="893586"/>
          </a:xfrm>
          <a:prstGeom prst="rect">
            <a:avLst/>
          </a:prstGeom>
        </p:spPr>
      </p:pic>
      <p:sp>
        <p:nvSpPr>
          <p:cNvPr id="13" name="TextBox 4"/>
          <p:cNvSpPr txBox="1"/>
          <p:nvPr/>
        </p:nvSpPr>
        <p:spPr>
          <a:xfrm>
            <a:off x="1926348" y="266700"/>
            <a:ext cx="1224685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Tính chất cơ bản của phân số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37499" y="1668830"/>
            <a:ext cx="1915428" cy="867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"/>
          <p:cNvSpPr txBox="1"/>
          <p:nvPr/>
        </p:nvSpPr>
        <p:spPr>
          <a:xfrm>
            <a:off x="4173205" y="1647879"/>
            <a:ext cx="1281939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Thay các dấu “?” trong hình bên bằng số thích hợp rồi rút ra nhận xét.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8216267" y="3644015"/>
            <a:ext cx="842291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" name="TextBox 2"/>
          <p:cNvSpPr txBox="1"/>
          <p:nvPr/>
        </p:nvSpPr>
        <p:spPr>
          <a:xfrm>
            <a:off x="10869628" y="3641618"/>
            <a:ext cx="842291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" name="TextBox 2"/>
          <p:cNvSpPr txBox="1"/>
          <p:nvPr/>
        </p:nvSpPr>
        <p:spPr>
          <a:xfrm>
            <a:off x="8012338" y="7232290"/>
            <a:ext cx="842291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2"/>
          <p:cNvSpPr txBox="1"/>
          <p:nvPr/>
        </p:nvSpPr>
        <p:spPr>
          <a:xfrm>
            <a:off x="11034422" y="7232290"/>
            <a:ext cx="842291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" name="TextBox 2"/>
          <p:cNvSpPr txBox="1"/>
          <p:nvPr/>
        </p:nvSpPr>
        <p:spPr>
          <a:xfrm>
            <a:off x="8231993" y="3628095"/>
            <a:ext cx="84229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5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Box 2"/>
          <p:cNvSpPr txBox="1"/>
          <p:nvPr/>
        </p:nvSpPr>
        <p:spPr>
          <a:xfrm>
            <a:off x="10838176" y="3580568"/>
            <a:ext cx="842291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5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" name="TextBox 2"/>
          <p:cNvSpPr txBox="1"/>
          <p:nvPr/>
        </p:nvSpPr>
        <p:spPr>
          <a:xfrm>
            <a:off x="8001000" y="7200900"/>
            <a:ext cx="84229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5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Box 2"/>
          <p:cNvSpPr txBox="1"/>
          <p:nvPr/>
        </p:nvSpPr>
        <p:spPr>
          <a:xfrm>
            <a:off x="11034422" y="7252137"/>
            <a:ext cx="87975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5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60" grpId="0"/>
      <p:bldP spid="61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61311" y="8732081"/>
            <a:ext cx="4523022" cy="2335524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287112" y="102924"/>
            <a:ext cx="846672" cy="89358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32012" y="593765"/>
            <a:ext cx="2061794" cy="867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"/>
              <p:cNvSpPr txBox="1"/>
              <p:nvPr/>
            </p:nvSpPr>
            <p:spPr>
              <a:xfrm>
                <a:off x="2880150" y="342900"/>
                <a:ext cx="14385191" cy="208916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 cả tử và mẫu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5 ta được phân số nào? Phân số vừa tìm được có bằng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không?</a:t>
                </a:r>
                <a:endPara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150" y="342900"/>
                <a:ext cx="14385191" cy="2089162"/>
              </a:xfrm>
              <a:prstGeom prst="rect">
                <a:avLst/>
              </a:prstGeom>
              <a:blipFill>
                <a:blip r:embed="rId11"/>
                <a:stretch>
                  <a:fillRect l="-2119" r="-2161" b="-4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006334" y="3867245"/>
            <a:ext cx="5715000" cy="2667000"/>
            <a:chOff x="10668000" y="2933700"/>
            <a:chExt cx="5715000" cy="2667000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10668000" y="2933700"/>
              <a:ext cx="5715000" cy="2667000"/>
            </a:xfrm>
            <a:prstGeom prst="wedgeRoundRectCallout">
              <a:avLst>
                <a:gd name="adj1" fmla="val -8261"/>
                <a:gd name="adj2" fmla="val 72296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2"/>
            <p:cNvSpPr txBox="1"/>
            <p:nvPr/>
          </p:nvSpPr>
          <p:spPr>
            <a:xfrm>
              <a:off x="10896600" y="3162300"/>
              <a:ext cx="5334000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400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hãy vận dụng quy tắc bằng nhau của hai phân số để kiểm tra. </a:t>
              </a:r>
              <a:endPara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7"/>
              <p:cNvSpPr txBox="1"/>
              <p:nvPr/>
            </p:nvSpPr>
            <p:spPr>
              <a:xfrm>
                <a:off x="1807029" y="2905646"/>
                <a:ext cx="5915577" cy="13195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70C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5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  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2 .  5</m:t>
                        </m:r>
                      </m:den>
                    </m:f>
                    <m:r>
                      <a:rPr lang="en-GB" sz="5000" b="0" i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70C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endParaRPr lang="en-US" sz="45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29" y="2905646"/>
                <a:ext cx="5915577" cy="1319528"/>
              </a:xfrm>
              <a:prstGeom prst="rect">
                <a:avLst/>
              </a:prstGeom>
              <a:blipFill>
                <a:blip r:embed="rId12"/>
                <a:stretch>
                  <a:fillRect l="-5149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842063" y="7039352"/>
            <a:ext cx="2656746" cy="2927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7"/>
              <p:cNvSpPr txBox="1"/>
              <p:nvPr/>
            </p:nvSpPr>
            <p:spPr>
              <a:xfrm>
                <a:off x="1839686" y="4690446"/>
                <a:ext cx="9641129" cy="11921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bằng nhau không? 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86" y="4690446"/>
                <a:ext cx="9641129" cy="1192121"/>
              </a:xfrm>
              <a:prstGeom prst="rect">
                <a:avLst/>
              </a:prstGeom>
              <a:blipFill>
                <a:blip r:embed="rId16"/>
                <a:stretch>
                  <a:fillRect l="-3226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7"/>
          <p:cNvSpPr txBox="1"/>
          <p:nvPr/>
        </p:nvSpPr>
        <p:spPr>
          <a:xfrm>
            <a:off x="1844321" y="6534245"/>
            <a:ext cx="539467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có: (-15) . 2 = -30; </a:t>
            </a:r>
            <a:endParaRPr lang="en-US" sz="4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7"/>
          <p:cNvSpPr txBox="1"/>
          <p:nvPr/>
        </p:nvSpPr>
        <p:spPr>
          <a:xfrm>
            <a:off x="6798327" y="6534245"/>
            <a:ext cx="472440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. (-3) = -30. </a:t>
            </a:r>
            <a:endParaRPr lang="en-US" sz="4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3176346" y="7633163"/>
            <a:ext cx="812530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(-15) . 2 = 10 . (-3) (= -30). </a:t>
            </a:r>
            <a:endParaRPr lang="en-US" sz="4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7"/>
              <p:cNvSpPr txBox="1"/>
              <p:nvPr/>
            </p:nvSpPr>
            <p:spPr>
              <a:xfrm>
                <a:off x="4786424" y="8687939"/>
                <a:ext cx="5915577" cy="12694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70C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5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4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endParaRPr lang="en-US" sz="45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424" y="8687939"/>
                <a:ext cx="5915577" cy="1269450"/>
              </a:xfrm>
              <a:prstGeom prst="rect">
                <a:avLst/>
              </a:prstGeom>
              <a:blipFill>
                <a:blip r:embed="rId17"/>
                <a:stretch>
                  <a:fillRect l="-5149" b="-7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52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61311" y="8732081"/>
            <a:ext cx="4523022" cy="2335524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287112" y="102924"/>
            <a:ext cx="846672" cy="89358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81000" y="596575"/>
            <a:ext cx="2061794" cy="867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"/>
              <p:cNvSpPr txBox="1"/>
              <p:nvPr/>
            </p:nvSpPr>
            <p:spPr>
              <a:xfrm>
                <a:off x="2743200" y="342900"/>
                <a:ext cx="14522141" cy="23500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 cả tử và mẫu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7 ta được phân số nào? Phân số vừa tìm được có bằng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không?</a:t>
                </a:r>
                <a:endPara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42900"/>
                <a:ext cx="14522141" cy="2350002"/>
              </a:xfrm>
              <a:prstGeom prst="rect">
                <a:avLst/>
              </a:prstGeom>
              <a:blipFill>
                <a:blip r:embed="rId11"/>
                <a:stretch>
                  <a:fillRect l="-2099" r="-2099" b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006334" y="3867245"/>
            <a:ext cx="5715000" cy="2667000"/>
            <a:chOff x="10668000" y="2933700"/>
            <a:chExt cx="5715000" cy="2667000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10668000" y="2933700"/>
              <a:ext cx="5715000" cy="2667000"/>
            </a:xfrm>
            <a:prstGeom prst="wedgeRoundRectCallout">
              <a:avLst>
                <a:gd name="adj1" fmla="val -8261"/>
                <a:gd name="adj2" fmla="val 72296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2"/>
            <p:cNvSpPr txBox="1"/>
            <p:nvPr/>
          </p:nvSpPr>
          <p:spPr>
            <a:xfrm>
              <a:off x="10896600" y="3162300"/>
              <a:ext cx="5334000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400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hãy vận dụng quy tắc bằng nhau của hai phân số để kiểm tra. </a:t>
              </a:r>
              <a:endPara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7"/>
              <p:cNvSpPr txBox="1"/>
              <p:nvPr/>
            </p:nvSpPr>
            <p:spPr>
              <a:xfrm>
                <a:off x="1807029" y="2905646"/>
                <a:ext cx="5915577" cy="13195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70C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5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−28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: 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7</m:t>
                        </m:r>
                      </m:den>
                    </m:f>
                    <m:r>
                      <a:rPr lang="en-GB" sz="5000" b="0" i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70C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endParaRPr lang="en-US" sz="45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29" y="2905646"/>
                <a:ext cx="5915577" cy="1319528"/>
              </a:xfrm>
              <a:prstGeom prst="rect">
                <a:avLst/>
              </a:prstGeom>
              <a:blipFill>
                <a:blip r:embed="rId12"/>
                <a:stretch>
                  <a:fillRect l="-5149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842063" y="7039352"/>
            <a:ext cx="2656746" cy="2927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7"/>
              <p:cNvSpPr txBox="1"/>
              <p:nvPr/>
            </p:nvSpPr>
            <p:spPr>
              <a:xfrm>
                <a:off x="1839686" y="4690446"/>
                <a:ext cx="9641129" cy="112678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num>
                      <m:den>
                        <m:r>
                          <a:rPr lang="en-GB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bằng nhau không? 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86" y="4690446"/>
                <a:ext cx="9641129" cy="1126783"/>
              </a:xfrm>
              <a:prstGeom prst="rect">
                <a:avLst/>
              </a:prstGeom>
              <a:blipFill>
                <a:blip r:embed="rId16"/>
                <a:stretch>
                  <a:fillRect l="-3226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7"/>
          <p:cNvSpPr txBox="1"/>
          <p:nvPr/>
        </p:nvSpPr>
        <p:spPr>
          <a:xfrm>
            <a:off x="1844321" y="6534245"/>
            <a:ext cx="539467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có: (-4) . 21 = -84; </a:t>
            </a:r>
            <a:endParaRPr lang="en-US" sz="4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7"/>
          <p:cNvSpPr txBox="1"/>
          <p:nvPr/>
        </p:nvSpPr>
        <p:spPr>
          <a:xfrm>
            <a:off x="6798327" y="6534245"/>
            <a:ext cx="472440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. (-28) = -84. </a:t>
            </a:r>
            <a:endParaRPr lang="en-US" sz="4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3176346" y="7633163"/>
            <a:ext cx="812530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(-4) . 21 = 3 . (-28) (= -84). </a:t>
            </a:r>
            <a:endParaRPr lang="en-US" sz="4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7"/>
              <p:cNvSpPr txBox="1"/>
              <p:nvPr/>
            </p:nvSpPr>
            <p:spPr>
              <a:xfrm>
                <a:off x="4786424" y="8687939"/>
                <a:ext cx="5915577" cy="125342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70C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5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endParaRPr lang="en-US" sz="45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424" y="8687939"/>
                <a:ext cx="5915577" cy="1253420"/>
              </a:xfrm>
              <a:prstGeom prst="rect">
                <a:avLst/>
              </a:prstGeom>
              <a:blipFill>
                <a:blip r:embed="rId17"/>
                <a:stretch>
                  <a:fillRect l="-5149" b="-7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6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888756" y="8909384"/>
            <a:ext cx="2161354" cy="122116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28600" y="358506"/>
            <a:ext cx="1406895" cy="134038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969433" y="1028700"/>
            <a:ext cx="289867" cy="2818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28600" y="9848653"/>
            <a:ext cx="289867" cy="281896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85F88710-04F3-43DC-98E6-E3E16C3B1771}"/>
              </a:ext>
            </a:extLst>
          </p:cNvPr>
          <p:cNvSpPr txBox="1">
            <a:spLocks/>
          </p:cNvSpPr>
          <p:nvPr/>
        </p:nvSpPr>
        <p:spPr>
          <a:xfrm>
            <a:off x="4175084" y="583107"/>
            <a:ext cx="10276531" cy="114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5000" b="1" smtClean="0">
                <a:latin typeface="Arial" panose="020B0604020202020204" pitchFamily="34" charset="0"/>
                <a:cs typeface="Arial" panose="020B0604020202020204" pitchFamily="34" charset="0"/>
              </a:rPr>
              <a:t>Tính chất cơ bản của phân số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1968116"/>
            <a:ext cx="16747052" cy="6952926"/>
            <a:chOff x="1295399" y="2575106"/>
            <a:chExt cx="16747052" cy="6952926"/>
          </a:xfrm>
        </p:grpSpPr>
        <p:grpSp>
          <p:nvGrpSpPr>
            <p:cNvPr id="21" name="Group 20"/>
            <p:cNvGrpSpPr/>
            <p:nvPr/>
          </p:nvGrpSpPr>
          <p:grpSpPr>
            <a:xfrm>
              <a:off x="1295399" y="2575106"/>
              <a:ext cx="16747052" cy="6952926"/>
              <a:chOff x="811252" y="2658424"/>
              <a:chExt cx="11629897" cy="7149315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811252" y="2658424"/>
                <a:ext cx="11629897" cy="714931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xmlns="" id="{85F88710-04F3-43DC-98E6-E3E16C3B17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0838" y="2985585"/>
                <a:ext cx="10530415" cy="262114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sz="4000">
                    <a:latin typeface="Arial" panose="020B0604020202020204" pitchFamily="34" charset="0"/>
                    <a:cs typeface="Arial" panose="020B0604020202020204" pitchFamily="34" charset="0"/>
                  </a:rPr>
                  <a:t>Nếu nhân cả tử và mẫu của một phân số với cùng một số nguyên khác 0 thì ta được một phân số mới bằng phân số đã cho.  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6"/>
            <p:cNvGrpSpPr/>
            <p:nvPr/>
          </p:nvGrpSpPr>
          <p:grpSpPr>
            <a:xfrm>
              <a:off x="1489198" y="2990617"/>
              <a:ext cx="907804" cy="853335"/>
              <a:chOff x="0" y="0"/>
              <a:chExt cx="1210405" cy="1137780"/>
            </a:xfrm>
          </p:grpSpPr>
          <p:pic>
            <p:nvPicPr>
              <p:cNvPr id="29" name="Picture 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210405" cy="1137780"/>
              </a:xfrm>
              <a:prstGeom prst="rect">
                <a:avLst/>
              </a:prstGeom>
            </p:spPr>
          </p:pic>
          <p:sp>
            <p:nvSpPr>
              <p:cNvPr id="30" name="TextBox 8"/>
              <p:cNvSpPr txBox="1"/>
              <p:nvPr/>
            </p:nvSpPr>
            <p:spPr>
              <a:xfrm>
                <a:off x="143981" y="87479"/>
                <a:ext cx="922444" cy="9317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5879"/>
                  </a:lnSpc>
                  <a:spcBef>
                    <a:spcPct val="0"/>
                  </a:spcBef>
                </a:pPr>
                <a:r>
                  <a:rPr lang="en-US" sz="4500" b="1" u="none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7"/>
              <p:cNvSpPr txBox="1"/>
              <p:nvPr/>
            </p:nvSpPr>
            <p:spPr>
              <a:xfrm>
                <a:off x="6036749" y="3956243"/>
                <a:ext cx="6553200" cy="12354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m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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ℤ</m:t>
                    </m:r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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0.</a:t>
                </a:r>
                <a:endPara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749" y="3956243"/>
                <a:ext cx="6553200" cy="1235466"/>
              </a:xfrm>
              <a:prstGeom prst="rect">
                <a:avLst/>
              </a:prstGeom>
              <a:blipFill>
                <a:blip r:embed="rId10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60465" y="5594964"/>
            <a:ext cx="16144211" cy="1461411"/>
            <a:chOff x="860465" y="5594964"/>
            <a:chExt cx="16144211" cy="1461411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xmlns="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1840878" y="5594964"/>
              <a:ext cx="15163798" cy="146141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4000">
                  <a:latin typeface="Arial" panose="020B0604020202020204" pitchFamily="34" charset="0"/>
                  <a:cs typeface="Arial" panose="020B0604020202020204" pitchFamily="34" charset="0"/>
                </a:rPr>
                <a:t>Nếu chia cả tử và mẫu của một phân số cho cùng một ước chung của chúng thì ta được một phân số mới bằng phân số đã cho. 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Picture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60465" y="5652334"/>
              <a:ext cx="907804" cy="853335"/>
            </a:xfrm>
            <a:prstGeom prst="rect">
              <a:avLst/>
            </a:prstGeom>
          </p:spPr>
        </p:pic>
        <p:sp>
          <p:nvSpPr>
            <p:cNvPr id="34" name="TextBox 8"/>
            <p:cNvSpPr txBox="1"/>
            <p:nvPr/>
          </p:nvSpPr>
          <p:spPr>
            <a:xfrm>
              <a:off x="911303" y="5697519"/>
              <a:ext cx="691833" cy="698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79"/>
                </a:lnSpc>
                <a:spcBef>
                  <a:spcPct val="0"/>
                </a:spcBef>
              </a:pPr>
              <a:r>
                <a:rPr lang="en-US" sz="4500" b="1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500" b="1" u="none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7"/>
              <p:cNvSpPr txBox="1"/>
              <p:nvPr/>
            </p:nvSpPr>
            <p:spPr>
              <a:xfrm>
                <a:off x="4568963" y="7298384"/>
                <a:ext cx="9488772" cy="12354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 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 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</a:t>
                </a:r>
                <a:r>
                  <a:rPr lang="en-US" sz="4000" i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ước chung của </a:t>
                </a:r>
                <a:r>
                  <a:rPr lang="en-US" sz="4000" i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US" sz="4000" i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963" y="7298384"/>
                <a:ext cx="9488772" cy="1235466"/>
              </a:xfrm>
              <a:prstGeom prst="rect">
                <a:avLst/>
              </a:prstGeom>
              <a:blipFill>
                <a:blip r:embed="rId11"/>
                <a:stretch>
                  <a:fillRect l="-64" b="-7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57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76897" y="7953499"/>
            <a:ext cx="3886175" cy="25503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2657" y="8400085"/>
            <a:ext cx="2009105" cy="1914129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838200" y="495300"/>
            <a:ext cx="16850412" cy="1173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VI: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00173" y="2324100"/>
                <a:ext cx="15669134" cy="6970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 động vật quý hiếm như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rùa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biển, hải cẩu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, sư tử biển, ... rất dễ bị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tổn thương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do ô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nhiễm rác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thải nhựa ở biển. Khoảng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động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vật có vú ở biển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các loài chim biển bị ảnh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hưởng bởi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sự xâm nhập của các loại rác thải. Rác thải nhựa giết chết tới hơn 100 000 động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vật có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vú ở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, 1 000 000 con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chim biển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và vô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 cá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các loại mỗi năm.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Nếu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như không có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biện pháp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ngăn ngừa, ước tính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đến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năm 2050, lượng rác thải nhựa sẽ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nhiều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hơn cả cá ở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i="1">
                    <a:latin typeface="Arial" panose="020B0604020202020204" pitchFamily="34" charset="0"/>
                    <a:cs typeface="Arial" panose="020B0604020202020204" pitchFamily="34" charset="0"/>
                  </a:rPr>
                  <a:t>(Theo oceanconference.un.org, 2017)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173" y="2324100"/>
                <a:ext cx="15669134" cy="6970819"/>
              </a:xfrm>
              <a:prstGeom prst="rect">
                <a:avLst/>
              </a:prstGeom>
              <a:blipFill>
                <a:blip r:embed="rId7"/>
                <a:stretch>
                  <a:fillRect l="-1362" t="-787" r="-1401" b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19600" y="647700"/>
            <a:ext cx="7419627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</a:t>
            </a:r>
            <a:endParaRPr lang="en-US" sz="6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6002000" y="-1181100"/>
            <a:ext cx="11041677" cy="13979030"/>
            <a:chOff x="0" y="0"/>
            <a:chExt cx="1811986" cy="2294019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EA8572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7"/>
              <p:cNvSpPr txBox="1"/>
              <p:nvPr/>
            </p:nvSpPr>
            <p:spPr>
              <a:xfrm>
                <a:off x="7010400" y="2266992"/>
                <a:ext cx="5915577" cy="1318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en-GB" sz="5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: 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: 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266992"/>
                <a:ext cx="5915577" cy="1318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7"/>
              <p:cNvSpPr txBox="1"/>
              <p:nvPr/>
            </p:nvSpPr>
            <p:spPr>
              <a:xfrm>
                <a:off x="932043" y="2182255"/>
                <a:ext cx="5915577" cy="14707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 (−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 (−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 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43" y="2182255"/>
                <a:ext cx="5915577" cy="1470787"/>
              </a:xfrm>
              <a:prstGeom prst="rect">
                <a:avLst/>
              </a:prstGeom>
              <a:blipFill>
                <a:blip r:embed="rId3"/>
                <a:stretch>
                  <a:fillRect l="-103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45585" y="4406075"/>
            <a:ext cx="15299215" cy="1677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i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 ý: </a:t>
            </a:r>
            <a:r>
              <a:rPr lang="en-GB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Mọi phân số đều có thể viết dưới dạng phân số có mẫu dương. </a:t>
            </a:r>
            <a:endParaRPr lang="en-GB" sz="45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7"/>
              <p:cNvSpPr txBox="1"/>
              <p:nvPr/>
            </p:nvSpPr>
            <p:spPr>
              <a:xfrm>
                <a:off x="4694792" y="6695345"/>
                <a:ext cx="5915577" cy="12513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92" y="6695345"/>
                <a:ext cx="5915577" cy="1251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7"/>
              <p:cNvSpPr txBox="1"/>
              <p:nvPr/>
            </p:nvSpPr>
            <p:spPr>
              <a:xfrm>
                <a:off x="5562600" y="6591300"/>
                <a:ext cx="5915577" cy="14707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 (−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 (−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6591300"/>
                <a:ext cx="5915577" cy="14707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7"/>
              <p:cNvSpPr txBox="1"/>
              <p:nvPr/>
            </p:nvSpPr>
            <p:spPr>
              <a:xfrm>
                <a:off x="8843727" y="6756409"/>
                <a:ext cx="1467031" cy="13056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727" y="6756409"/>
                <a:ext cx="1467031" cy="13056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31690" y="321412"/>
            <a:ext cx="1039909" cy="10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0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400" y="50986"/>
            <a:ext cx="2161354" cy="122116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790966" y="275443"/>
            <a:ext cx="8304729" cy="83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990600" y="2726701"/>
            <a:ext cx="16578344" cy="1585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những cặp phân số bằng nhau trong các phân số sau và sử dụng tính chất cơ bản </a:t>
            </a:r>
            <a:r>
              <a:rPr lang="vi-VN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GB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 </a:t>
            </a:r>
            <a:r>
              <a:rPr lang="en-GB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vi-VN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en-GB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ể</a:t>
            </a:r>
            <a:r>
              <a:rPr lang="vi-VN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 thích kết luận.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"/>
              <p:cNvSpPr txBox="1"/>
              <p:nvPr/>
            </p:nvSpPr>
            <p:spPr>
              <a:xfrm>
                <a:off x="5233517" y="4438086"/>
                <a:ext cx="7162800" cy="125681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5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GB" sz="5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517" y="4438086"/>
                <a:ext cx="7162800" cy="1256819"/>
              </a:xfrm>
              <a:prstGeom prst="rect">
                <a:avLst/>
              </a:prstGeom>
              <a:blipFill>
                <a:blip r:embed="rId9"/>
                <a:stretch>
                  <a:fillRect b="-1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391400" y="6017019"/>
            <a:ext cx="2494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vi-VN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2401199" y="7199814"/>
            <a:ext cx="822162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cặp phân số bằng nhau là: </a:t>
            </a:r>
            <a:endParaRPr lang="vi-VN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5105104" y="1448738"/>
            <a:ext cx="7419627" cy="819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  <a:endParaRPr lang="en-US" sz="5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7"/>
              <p:cNvSpPr txBox="1"/>
              <p:nvPr/>
            </p:nvSpPr>
            <p:spPr>
              <a:xfrm>
                <a:off x="9944999" y="6934923"/>
                <a:ext cx="3105955" cy="13114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5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999" y="6934923"/>
                <a:ext cx="3105955" cy="1311449"/>
              </a:xfrm>
              <a:prstGeom prst="rect">
                <a:avLst/>
              </a:prstGeom>
              <a:blipFill>
                <a:blip r:embed="rId10"/>
                <a:stretch>
                  <a:fillRect b="-1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7"/>
              <p:cNvSpPr txBox="1"/>
              <p:nvPr/>
            </p:nvSpPr>
            <p:spPr>
              <a:xfrm>
                <a:off x="12383399" y="7000517"/>
                <a:ext cx="3058287" cy="125681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55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n-US" sz="5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399" y="7000517"/>
                <a:ext cx="3058287" cy="12568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7"/>
              <p:cNvSpPr txBox="1"/>
              <p:nvPr/>
            </p:nvSpPr>
            <p:spPr>
              <a:xfrm>
                <a:off x="2291983" y="8513238"/>
                <a:ext cx="5282123" cy="13114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1 .  </m:t>
                        </m:r>
                        <m:r>
                          <a:rPr lang="en-GB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5 .  3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5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983" y="8513238"/>
                <a:ext cx="5282123" cy="1311449"/>
              </a:xfrm>
              <a:prstGeom prst="rect">
                <a:avLst/>
              </a:prstGeom>
              <a:blipFill>
                <a:blip r:embed="rId12"/>
                <a:stretch>
                  <a:fillRect l="-6582" r="-4850" b="-1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7"/>
              <p:cNvSpPr txBox="1"/>
              <p:nvPr/>
            </p:nvSpPr>
            <p:spPr>
              <a:xfrm>
                <a:off x="7726506" y="8522227"/>
                <a:ext cx="5760894" cy="13768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−10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: 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  : 5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n-US" sz="5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506" y="8522227"/>
                <a:ext cx="5760894" cy="13768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7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7007" y="8953500"/>
            <a:ext cx="18462014" cy="45571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45000" y="532041"/>
            <a:ext cx="289867" cy="281896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6805786" y="416558"/>
            <a:ext cx="4676427" cy="930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60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76400" y="2095500"/>
            <a:ext cx="1424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Người ta thường dùng tính chất 2 để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phân số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4"/>
              <p:cNvSpPr txBox="1"/>
              <p:nvPr/>
            </p:nvSpPr>
            <p:spPr>
              <a:xfrm>
                <a:off x="1676400" y="3445564"/>
                <a:ext cx="9144000" cy="13114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Chẳng hạn: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−52</m:t>
                        </m:r>
                      </m:den>
                    </m:f>
                  </m:oMath>
                </a14:m>
                <a:endParaRPr lang="en-US" sz="4000" b="1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445564"/>
                <a:ext cx="9144000" cy="1311449"/>
              </a:xfrm>
              <a:prstGeom prst="rect">
                <a:avLst/>
              </a:prstGeom>
              <a:blipFill>
                <a:blip r:embed="rId10"/>
                <a:stretch>
                  <a:fillRect l="-3800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4"/>
              <p:cNvSpPr txBox="1"/>
              <p:nvPr/>
            </p:nvSpPr>
            <p:spPr>
              <a:xfrm>
                <a:off x="5867400" y="3398595"/>
                <a:ext cx="9144000" cy="14053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  : 4</m:t>
                        </m:r>
                      </m:num>
                      <m:den>
                        <m:d>
                          <m:dPr>
                            <m:ctrlP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−52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 4 </m:t>
                        </m:r>
                      </m:den>
                    </m:f>
                  </m:oMath>
                </a14:m>
                <a:r>
                  <a:rPr lang="en-US" sz="4000" b="1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398595"/>
                <a:ext cx="9144000" cy="14053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4"/>
              <p:cNvSpPr txBox="1"/>
              <p:nvPr/>
            </p:nvSpPr>
            <p:spPr>
              <a:xfrm>
                <a:off x="8763000" y="3493621"/>
                <a:ext cx="2057400" cy="13103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−13</m:t>
                        </m:r>
                      </m:den>
                    </m:f>
                  </m:oMath>
                </a14:m>
                <a:r>
                  <a:rPr lang="en-US" sz="4000" b="1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26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3493621"/>
                <a:ext cx="2057400" cy="13103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43743" y="5379834"/>
                <a:ext cx="15501257" cy="3064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−13</m:t>
                        </m:r>
                      </m:den>
                    </m:f>
                  </m:oMath>
                </a14:m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rút gọn được nữa vì tử và mẫu đều không có ước chung nào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khác 1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và -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. Chúng được gọi là các </a:t>
                </a:r>
                <a:r>
                  <a:rPr lang="en-US" sz="45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 số tối giản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743" y="5379834"/>
                <a:ext cx="15501257" cy="3064685"/>
              </a:xfrm>
              <a:prstGeom prst="rect">
                <a:avLst/>
              </a:prstGeom>
              <a:blipFill>
                <a:blip r:embed="rId13"/>
                <a:stretch>
                  <a:fillRect l="-1652" r="-1652" b="-4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17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782800" y="7787530"/>
            <a:ext cx="3858202" cy="25319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657" y="177331"/>
            <a:ext cx="1659533" cy="1581082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4528244" y="1040654"/>
            <a:ext cx="7419627" cy="930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4</a:t>
            </a:r>
            <a:endParaRPr lang="en-US" sz="6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"/>
              <p:cNvSpPr txBox="1"/>
              <p:nvPr/>
            </p:nvSpPr>
            <p:spPr>
              <a:xfrm>
                <a:off x="1243299" y="2520237"/>
                <a:ext cx="15468602" cy="201125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phân số nào là phân số tối giản? Nếu chưa là phân số tối giản, hãy rút gọn chúng.</a:t>
                </a:r>
                <a:endParaRPr lang="en-US" sz="45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99" y="2520237"/>
                <a:ext cx="15468602" cy="2011256"/>
              </a:xfrm>
              <a:prstGeom prst="rect">
                <a:avLst/>
              </a:prstGeom>
              <a:blipFill>
                <a:blip r:embed="rId6"/>
                <a:stretch>
                  <a:fillRect l="-2247" r="-2286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413251" y="4888897"/>
            <a:ext cx="2494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vi-VN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10"/>
          <p:cNvSpPr txBox="1"/>
          <p:nvPr/>
        </p:nvSpPr>
        <p:spPr>
          <a:xfrm>
            <a:off x="11947871" y="268559"/>
            <a:ext cx="630747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"/>
              <p:cNvSpPr txBox="1"/>
              <p:nvPr/>
            </p:nvSpPr>
            <p:spPr>
              <a:xfrm>
                <a:off x="4038600" y="6059022"/>
                <a:ext cx="8140187" cy="11775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 phân số tối giản; </a:t>
                </a:r>
                <a:endParaRPr lang="en-US" sz="450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059022"/>
                <a:ext cx="8140187" cy="1177566"/>
              </a:xfrm>
              <a:prstGeom prst="rect">
                <a:avLst/>
              </a:prstGeom>
              <a:blipFill>
                <a:blip r:embed="rId7"/>
                <a:stretch>
                  <a:fillRect l="-4270" b="-1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"/>
              <p:cNvSpPr txBox="1"/>
              <p:nvPr/>
            </p:nvSpPr>
            <p:spPr>
              <a:xfrm>
                <a:off x="4038600" y="7398186"/>
                <a:ext cx="9812842" cy="11802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phân số chưa tối giản.</a:t>
                </a:r>
                <a:endParaRPr lang="en-US" sz="450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7398186"/>
                <a:ext cx="9812842" cy="1180260"/>
              </a:xfrm>
              <a:prstGeom prst="rect">
                <a:avLst/>
              </a:prstGeom>
              <a:blipFill>
                <a:blip r:embed="rId8"/>
                <a:stretch>
                  <a:fillRect l="-3543" b="-1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"/>
              <p:cNvSpPr txBox="1"/>
              <p:nvPr/>
            </p:nvSpPr>
            <p:spPr>
              <a:xfrm>
                <a:off x="4060371" y="8814002"/>
                <a:ext cx="2808514" cy="125681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500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371" y="8814002"/>
                <a:ext cx="2808514" cy="1256819"/>
              </a:xfrm>
              <a:prstGeom prst="rect">
                <a:avLst/>
              </a:prstGeom>
              <a:blipFill>
                <a:blip r:embed="rId9"/>
                <a:stretch>
                  <a:fillRect l="-12364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4"/>
              <p:cNvSpPr txBox="1"/>
              <p:nvPr/>
            </p:nvSpPr>
            <p:spPr>
              <a:xfrm>
                <a:off x="6847114" y="8760762"/>
                <a:ext cx="2808514" cy="13768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24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114" y="8760762"/>
                <a:ext cx="2808514" cy="13768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4"/>
              <p:cNvSpPr txBox="1"/>
              <p:nvPr/>
            </p:nvSpPr>
            <p:spPr>
              <a:xfrm>
                <a:off x="9655628" y="8829755"/>
                <a:ext cx="2057400" cy="12557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3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628" y="8829755"/>
                <a:ext cx="2057400" cy="12557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3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19388" y="9160078"/>
            <a:ext cx="18726775" cy="13650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64000" y="380999"/>
            <a:ext cx="1066800" cy="1125911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6172200" y="482289"/>
            <a:ext cx="630747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486" y="1643161"/>
            <a:ext cx="1176338" cy="960952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2525486" y="1706431"/>
            <a:ext cx="48006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GB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 nhỏ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0" y="3184825"/>
            <a:ext cx="5572125" cy="522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3353766"/>
                <a:ext cx="10363200" cy="4721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Việt đang chơi trò chơi dò đường.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rằng Việt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chỉ được phép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 chuyển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giữa các ô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 đường kẻ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và chứa phân số bằng phân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Em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hãy giúp Việt tìm đường đi đến kho báu nhé.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53766"/>
                <a:ext cx="10363200" cy="4721998"/>
              </a:xfrm>
              <a:prstGeom prst="rect">
                <a:avLst/>
              </a:prstGeom>
              <a:blipFill>
                <a:blip r:embed="rId10"/>
                <a:stretch>
                  <a:fillRect l="-2471" t="-1419" r="-2412" b="-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19388" y="9160078"/>
            <a:ext cx="18726775" cy="13650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64000" y="380999"/>
            <a:ext cx="1066800" cy="1125911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5257800" y="465366"/>
            <a:ext cx="6307472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3418" y="2681761"/>
            <a:ext cx="6257925" cy="5868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"/>
              <p:cNvSpPr txBox="1"/>
              <p:nvPr/>
            </p:nvSpPr>
            <p:spPr>
              <a:xfrm>
                <a:off x="2147611" y="2681761"/>
                <a:ext cx="5915577" cy="1318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GB" sz="5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: 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: 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611" y="2681761"/>
                <a:ext cx="5915577" cy="13184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"/>
              <p:cNvSpPr txBox="1"/>
              <p:nvPr/>
            </p:nvSpPr>
            <p:spPr>
              <a:xfrm>
                <a:off x="2147610" y="6690519"/>
                <a:ext cx="5915577" cy="1318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44</m:t>
                        </m:r>
                      </m:den>
                    </m:f>
                    <m:r>
                      <a:rPr lang="en-GB" sz="5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33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: 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44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: 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610" y="6690519"/>
                <a:ext cx="5915577" cy="1318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11963400" y="7583910"/>
            <a:ext cx="1346546" cy="2727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13645227" y="6288510"/>
            <a:ext cx="198119" cy="8382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7"/>
              <p:cNvSpPr txBox="1"/>
              <p:nvPr/>
            </p:nvSpPr>
            <p:spPr>
              <a:xfrm>
                <a:off x="2147610" y="4711167"/>
                <a:ext cx="5915577" cy="1318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GB" sz="5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: 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: 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610" y="4711167"/>
                <a:ext cx="5915577" cy="1318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Up Arrow 16"/>
          <p:cNvSpPr/>
          <p:nvPr/>
        </p:nvSpPr>
        <p:spPr>
          <a:xfrm>
            <a:off x="13666998" y="4231110"/>
            <a:ext cx="198119" cy="8382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4148146" y="3469110"/>
            <a:ext cx="10668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 animBg="1"/>
      <p:bldP spid="7" grpId="0" animBg="1"/>
      <p:bldP spid="16" grpId="0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4804" y="89431"/>
            <a:ext cx="2161354" cy="122116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555852" y="8946613"/>
            <a:ext cx="1406895" cy="134038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969433" y="1028700"/>
            <a:ext cx="289867" cy="2818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28600" y="9848653"/>
            <a:ext cx="289867" cy="281896"/>
          </a:xfrm>
          <a:prstGeom prst="rect">
            <a:avLst/>
          </a:prstGeom>
        </p:spPr>
      </p:pic>
      <p:sp>
        <p:nvSpPr>
          <p:cNvPr id="27" name="TextBox 6"/>
          <p:cNvSpPr txBox="1"/>
          <p:nvPr/>
        </p:nvSpPr>
        <p:spPr>
          <a:xfrm>
            <a:off x="5195213" y="579859"/>
            <a:ext cx="874985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GB" sz="6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025145"/>
                  </p:ext>
                </p:extLst>
              </p:nvPr>
            </p:nvGraphicFramePr>
            <p:xfrm>
              <a:off x="951685" y="2975417"/>
              <a:ext cx="15671276" cy="6748008"/>
            </p:xfrm>
            <a:graphic>
              <a:graphicData uri="http://schemas.openxmlformats.org/drawingml/2006/table">
                <a:tbl>
                  <a:tblPr firstRow="1" firstCol="1" bandRow="1">
                    <a:tableStyleId>{BDBED569-4797-4DF1-A0F4-6AAB3CD982D8}</a:tableStyleId>
                  </a:tblPr>
                  <a:tblGrid>
                    <a:gridCol w="2705915">
                      <a:extLst>
                        <a:ext uri="{9D8B030D-6E8A-4147-A177-3AD203B41FA5}">
                          <a16:colId xmlns:a16="http://schemas.microsoft.com/office/drawing/2014/main" xmlns="" val="605828036"/>
                        </a:ext>
                      </a:extLst>
                    </a:gridCol>
                    <a:gridCol w="6629400">
                      <a:extLst>
                        <a:ext uri="{9D8B030D-6E8A-4147-A177-3AD203B41FA5}">
                          <a16:colId xmlns:a16="http://schemas.microsoft.com/office/drawing/2014/main" xmlns="" val="4272405651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xmlns="" val="2500246608"/>
                        </a:ext>
                      </a:extLst>
                    </a:gridCol>
                    <a:gridCol w="2983161">
                      <a:extLst>
                        <a:ext uri="{9D8B030D-6E8A-4147-A177-3AD203B41FA5}">
                          <a16:colId xmlns:a16="http://schemas.microsoft.com/office/drawing/2014/main" xmlns="" val="3714985989"/>
                        </a:ext>
                      </a:extLst>
                    </a:gridCol>
                  </a:tblGrid>
                  <a:tr h="945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Phân số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Đọc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Tử số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Mẫu số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64796610"/>
                      </a:ext>
                    </a:extLst>
                  </a:tr>
                  <a:tr h="1187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 b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5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4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US" sz="45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56818292"/>
                      </a:ext>
                    </a:extLst>
                  </a:tr>
                  <a:tr h="13297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5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−6</m:t>
                                  </m:r>
                                </m:num>
                                <m:den>
                                  <m:r>
                                    <a:rPr lang="en-GB" sz="4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500" b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45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09100188"/>
                      </a:ext>
                    </a:extLst>
                  </a:tr>
                  <a:tr h="15183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b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 b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âm hai phần ba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07279773"/>
                      </a:ext>
                    </a:extLst>
                  </a:tr>
                  <a:tr h="16823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b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-9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-11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52739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025145"/>
                  </p:ext>
                </p:extLst>
              </p:nvPr>
            </p:nvGraphicFramePr>
            <p:xfrm>
              <a:off x="951685" y="2975417"/>
              <a:ext cx="15671276" cy="6698986"/>
            </p:xfrm>
            <a:graphic>
              <a:graphicData uri="http://schemas.openxmlformats.org/drawingml/2006/table">
                <a:tbl>
                  <a:tblPr firstRow="1" firstCol="1" bandRow="1">
                    <a:tableStyleId>{BDBED569-4797-4DF1-A0F4-6AAB3CD982D8}</a:tableStyleId>
                  </a:tblPr>
                  <a:tblGrid>
                    <a:gridCol w="2705915">
                      <a:extLst>
                        <a:ext uri="{9D8B030D-6E8A-4147-A177-3AD203B41FA5}">
                          <a16:colId xmlns:a16="http://schemas.microsoft.com/office/drawing/2014/main" val="605828036"/>
                        </a:ext>
                      </a:extLst>
                    </a:gridCol>
                    <a:gridCol w="6629400">
                      <a:extLst>
                        <a:ext uri="{9D8B030D-6E8A-4147-A177-3AD203B41FA5}">
                          <a16:colId xmlns:a16="http://schemas.microsoft.com/office/drawing/2014/main" val="4272405651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500246608"/>
                        </a:ext>
                      </a:extLst>
                    </a:gridCol>
                    <a:gridCol w="2983161">
                      <a:extLst>
                        <a:ext uri="{9D8B030D-6E8A-4147-A177-3AD203B41FA5}">
                          <a16:colId xmlns:a16="http://schemas.microsoft.com/office/drawing/2014/main" val="3714985989"/>
                        </a:ext>
                      </a:extLst>
                    </a:gridCol>
                  </a:tblGrid>
                  <a:tr h="945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Phân số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Đọc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Tử số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Mẫu số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4796610"/>
                      </a:ext>
                    </a:extLst>
                  </a:tr>
                  <a:tr h="1222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25" marR="47625" marT="47625" marB="47625" anchor="ctr">
                        <a:blipFill>
                          <a:blip r:embed="rId9"/>
                          <a:stretch>
                            <a:fillRect l="-225" t="-78109" r="-479730" b="-3711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6818292"/>
                      </a:ext>
                    </a:extLst>
                  </a:tr>
                  <a:tr h="13297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25" marR="47625" marT="47625" marB="47625" anchor="ctr">
                        <a:blipFill>
                          <a:blip r:embed="rId9"/>
                          <a:stretch>
                            <a:fillRect l="-225" t="-164220" r="-479730" b="-242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9100188"/>
                      </a:ext>
                    </a:extLst>
                  </a:tr>
                  <a:tr h="15183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b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 b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âm hai phần ba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7279773"/>
                      </a:ext>
                    </a:extLst>
                  </a:tr>
                  <a:tr h="16823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b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45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-9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4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-11</a:t>
                          </a:r>
                          <a:endParaRPr lang="en-US" sz="4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7625" marR="47625" marT="47625" marB="47625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27392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51685" y="1847487"/>
            <a:ext cx="807144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vi-VN" altLang="en-US" sz="4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6.1: </a:t>
            </a:r>
            <a:r>
              <a:rPr kumimoji="0" lang="vi-VN" altLang="en-US" sz="4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bảng sau:</a:t>
            </a:r>
            <a:endParaRPr kumimoji="0" lang="vi-VN" altLang="en-US" sz="4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7432" y="4130193"/>
            <a:ext cx="3935693" cy="7848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</a:t>
            </a:r>
            <a:r>
              <a:rPr lang="vi-VN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b</a:t>
            </a:r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ảy</a:t>
            </a:r>
            <a:endParaRPr lang="en-US" sz="4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738953" y="4130193"/>
            <a:ext cx="505267" cy="7848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782800" y="4130193"/>
            <a:ext cx="505267" cy="7848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35673" y="5512833"/>
            <a:ext cx="6175088" cy="7848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sáu phần mười một</a:t>
            </a:r>
            <a:endParaRPr lang="en-US" sz="4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612662" y="5512833"/>
            <a:ext cx="757847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endParaRPr lang="en-US" sz="4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700238" y="5512833"/>
            <a:ext cx="783035" cy="7848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4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924604" y="6678683"/>
                <a:ext cx="894796" cy="12184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04" y="6678683"/>
                <a:ext cx="894796" cy="12184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1559829" y="6895473"/>
            <a:ext cx="757847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sz="4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782800" y="6895473"/>
            <a:ext cx="505267" cy="7848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02776" y="8192261"/>
                <a:ext cx="1138453" cy="12184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45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76" y="8192261"/>
                <a:ext cx="1138453" cy="12184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766477" y="8139478"/>
            <a:ext cx="451348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chín phần âm mười một</a:t>
            </a:r>
            <a:endParaRPr lang="en-US" sz="4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61311" y="8999778"/>
            <a:ext cx="4523022" cy="2335524"/>
          </a:xfrm>
          <a:prstGeom prst="rect">
            <a:avLst/>
          </a:prstGeom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33400" y="726624"/>
            <a:ext cx="289867" cy="281896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968111" y="435651"/>
            <a:ext cx="846672" cy="893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90800" y="726624"/>
                <a:ext cx="13182600" cy="2900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sz="4500" b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vi-VN" sz="4500" b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6.2: </a:t>
                </a:r>
                <a:r>
                  <a:rPr lang="vi-VN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 dấu "?" bằng số thích hợp </a:t>
                </a:r>
                <a:endParaRPr lang="en-US" sz="45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:r>
                  <a:rPr lang="vi-VN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vi-VN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5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5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num>
                      <m:den>
                        <m:r>
                          <a:rPr lang="vi-VN" sz="5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   </a:t>
                </a:r>
                <a:r>
                  <a:rPr lang="vi-VN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vi-VN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5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5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vi-VN" sz="5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5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vi-VN" sz="5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den>
                    </m:f>
                    <m:r>
                      <a:rPr lang="vi-VN" sz="5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726624"/>
                <a:ext cx="13182600" cy="2900794"/>
              </a:xfrm>
              <a:prstGeom prst="rect">
                <a:avLst/>
              </a:prstGeom>
              <a:blipFill>
                <a:blip r:embed="rId11"/>
                <a:stretch>
                  <a:fillRect l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772400" y="3771407"/>
            <a:ext cx="3130311" cy="1295400"/>
            <a:chOff x="8458200" y="4974577"/>
            <a:chExt cx="3130311" cy="1295400"/>
          </a:xfrm>
        </p:grpSpPr>
        <p:sp>
          <p:nvSpPr>
            <p:cNvPr id="26" name="Horizontal Scroll 25"/>
            <p:cNvSpPr/>
            <p:nvPr/>
          </p:nvSpPr>
          <p:spPr>
            <a:xfrm>
              <a:off x="8458200" y="4974577"/>
              <a:ext cx="2209800" cy="1295400"/>
            </a:xfrm>
            <a:prstGeom prst="horizontalScrol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8904574" y="5153765"/>
              <a:ext cx="2683937" cy="8384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5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"/>
              <p:cNvSpPr txBox="1"/>
              <p:nvPr/>
            </p:nvSpPr>
            <p:spPr>
              <a:xfrm>
                <a:off x="5573494" y="5759242"/>
                <a:ext cx="2808514" cy="12549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00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94" y="5759242"/>
                <a:ext cx="2808514" cy="1254959"/>
              </a:xfrm>
              <a:prstGeom prst="rect">
                <a:avLst/>
              </a:prstGeom>
              <a:blipFill>
                <a:blip r:embed="rId12"/>
                <a:stretch>
                  <a:fillRect l="-12364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4"/>
              <p:cNvSpPr txBox="1"/>
              <p:nvPr/>
            </p:nvSpPr>
            <p:spPr>
              <a:xfrm>
                <a:off x="6697440" y="5698295"/>
                <a:ext cx="2808514" cy="12549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440" y="5698295"/>
                <a:ext cx="2808514" cy="12549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4"/>
              <p:cNvSpPr txBox="1"/>
              <p:nvPr/>
            </p:nvSpPr>
            <p:spPr>
              <a:xfrm>
                <a:off x="8371122" y="5645652"/>
                <a:ext cx="2057400" cy="13076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31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122" y="5645652"/>
                <a:ext cx="2057400" cy="13076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4"/>
              <p:cNvSpPr txBox="1"/>
              <p:nvPr/>
            </p:nvSpPr>
            <p:spPr>
              <a:xfrm>
                <a:off x="9601200" y="5671973"/>
                <a:ext cx="3801840" cy="13100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5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3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5671973"/>
                <a:ext cx="3801840" cy="13100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"/>
              <p:cNvSpPr txBox="1"/>
              <p:nvPr/>
            </p:nvSpPr>
            <p:spPr>
              <a:xfrm>
                <a:off x="5584380" y="7672011"/>
                <a:ext cx="2808514" cy="13056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500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380" y="7672011"/>
                <a:ext cx="2808514" cy="1305678"/>
              </a:xfrm>
              <a:prstGeom prst="rect">
                <a:avLst/>
              </a:prstGeom>
              <a:blipFill>
                <a:blip r:embed="rId16"/>
                <a:stretch>
                  <a:fillRect l="-12364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4"/>
              <p:cNvSpPr txBox="1"/>
              <p:nvPr/>
            </p:nvSpPr>
            <p:spPr>
              <a:xfrm>
                <a:off x="6988636" y="7586241"/>
                <a:ext cx="2993563" cy="14707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 .  (−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 (−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36" y="7586241"/>
                <a:ext cx="2993563" cy="14707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4"/>
              <p:cNvSpPr txBox="1"/>
              <p:nvPr/>
            </p:nvSpPr>
            <p:spPr>
              <a:xfrm>
                <a:off x="10156377" y="7639568"/>
                <a:ext cx="2057400" cy="12513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3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377" y="7639568"/>
                <a:ext cx="2057400" cy="125130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4"/>
              <p:cNvSpPr txBox="1"/>
              <p:nvPr/>
            </p:nvSpPr>
            <p:spPr>
              <a:xfrm>
                <a:off x="11971560" y="7568846"/>
                <a:ext cx="3801840" cy="12573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5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36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1560" y="7568846"/>
                <a:ext cx="3801840" cy="1257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6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782800" y="7787530"/>
            <a:ext cx="3858202" cy="25319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657" y="177331"/>
            <a:ext cx="1659533" cy="1581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43400" y="525928"/>
                <a:ext cx="9235344" cy="2464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b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vi-VN" sz="4500" b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6.</a:t>
                </a:r>
                <a:r>
                  <a:rPr lang="en-GB" sz="4500" b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vi-VN" sz="4500" b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GB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Rút gọn các phân số sau: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vi-VN" sz="4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4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vi-VN" sz="4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4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    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25928"/>
                <a:ext cx="9235344" cy="2464970"/>
              </a:xfrm>
              <a:prstGeom prst="rect">
                <a:avLst/>
              </a:prstGeom>
              <a:blipFill>
                <a:blip r:embed="rId6"/>
                <a:stretch>
                  <a:fillRect l="-2774"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7021286" y="3339431"/>
            <a:ext cx="2994225" cy="1896504"/>
            <a:chOff x="7162800" y="105057"/>
            <a:chExt cx="2537057" cy="1529535"/>
          </a:xfrm>
        </p:grpSpPr>
        <p:sp>
          <p:nvSpPr>
            <p:cNvPr id="31" name="Explosion 1 30"/>
            <p:cNvSpPr/>
            <p:nvPr/>
          </p:nvSpPr>
          <p:spPr>
            <a:xfrm>
              <a:off x="7162800" y="105057"/>
              <a:ext cx="2484928" cy="1529535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4"/>
            <p:cNvSpPr txBox="1"/>
            <p:nvPr/>
          </p:nvSpPr>
          <p:spPr>
            <a:xfrm>
              <a:off x="7852332" y="470130"/>
              <a:ext cx="1847525" cy="8384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5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"/>
              <p:cNvSpPr txBox="1"/>
              <p:nvPr/>
            </p:nvSpPr>
            <p:spPr>
              <a:xfrm>
                <a:off x="1670419" y="5478828"/>
                <a:ext cx="2808514" cy="12513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419" y="5478828"/>
                <a:ext cx="2808514" cy="12513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4"/>
              <p:cNvSpPr txBox="1"/>
              <p:nvPr/>
            </p:nvSpPr>
            <p:spPr>
              <a:xfrm>
                <a:off x="2751325" y="5456277"/>
                <a:ext cx="2808514" cy="13195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5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325" y="5456277"/>
                <a:ext cx="2808514" cy="13195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4"/>
              <p:cNvSpPr txBox="1"/>
              <p:nvPr/>
            </p:nvSpPr>
            <p:spPr>
              <a:xfrm>
                <a:off x="5529311" y="5524500"/>
                <a:ext cx="2057400" cy="13056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5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3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311" y="5524500"/>
                <a:ext cx="2057400" cy="13056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"/>
              <p:cNvSpPr txBox="1"/>
              <p:nvPr/>
            </p:nvSpPr>
            <p:spPr>
              <a:xfrm>
                <a:off x="10186462" y="5407737"/>
                <a:ext cx="2808514" cy="130510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462" y="5407737"/>
                <a:ext cx="2808514" cy="13051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4"/>
              <p:cNvSpPr txBox="1"/>
              <p:nvPr/>
            </p:nvSpPr>
            <p:spPr>
              <a:xfrm>
                <a:off x="11267368" y="5385186"/>
                <a:ext cx="3754918" cy="14707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 (−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35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 (−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sz="5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368" y="5385186"/>
                <a:ext cx="3754918" cy="14707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4"/>
              <p:cNvSpPr txBox="1"/>
              <p:nvPr/>
            </p:nvSpPr>
            <p:spPr>
              <a:xfrm>
                <a:off x="14782800" y="5531747"/>
                <a:ext cx="2057400" cy="12494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3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5531747"/>
                <a:ext cx="2057400" cy="12494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"/>
              <p:cNvSpPr txBox="1"/>
              <p:nvPr/>
            </p:nvSpPr>
            <p:spPr>
              <a:xfrm>
                <a:off x="6172234" y="8021507"/>
                <a:ext cx="2808514" cy="12513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34" y="8021507"/>
                <a:ext cx="2808514" cy="1251305"/>
              </a:xfrm>
              <a:prstGeom prst="rect">
                <a:avLst/>
              </a:prstGeom>
              <a:blipFill>
                <a:blip r:embed="rId13"/>
                <a:stretch>
                  <a:fillRect l="-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4"/>
              <p:cNvSpPr txBox="1"/>
              <p:nvPr/>
            </p:nvSpPr>
            <p:spPr>
              <a:xfrm>
                <a:off x="7010400" y="7981753"/>
                <a:ext cx="3754918" cy="12910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  :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981753"/>
                <a:ext cx="3754918" cy="12910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14"/>
              <p:cNvSpPr txBox="1"/>
              <p:nvPr/>
            </p:nvSpPr>
            <p:spPr>
              <a:xfrm>
                <a:off x="9448817" y="8085603"/>
                <a:ext cx="2057400" cy="12494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41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17" y="8085603"/>
                <a:ext cx="2057400" cy="124944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49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7007" y="8953500"/>
            <a:ext cx="18462014" cy="45571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45000" y="532041"/>
            <a:ext cx="289867" cy="281896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1886" y="38100"/>
            <a:ext cx="1659533" cy="1581082"/>
          </a:xfrm>
          <a:prstGeom prst="rect">
            <a:avLst/>
          </a:prstGeom>
        </p:spPr>
      </p:pic>
      <p:sp>
        <p:nvSpPr>
          <p:cNvPr id="24" name="TextBox 6"/>
          <p:cNvSpPr txBox="1"/>
          <p:nvPr/>
        </p:nvSpPr>
        <p:spPr>
          <a:xfrm>
            <a:off x="5281130" y="476253"/>
            <a:ext cx="874985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GB" sz="6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9881" y="1675147"/>
            <a:ext cx="16291867" cy="2508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vi-VN" sz="45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</a:t>
            </a:r>
            <a:r>
              <a:rPr lang="nl-NL" sz="45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6:</a:t>
            </a:r>
            <a:r>
              <a:rPr lang="vi-VN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Một vòi nước chảy vào một bể không có nước, sau 40 phút thì đầy </a:t>
            </a:r>
            <a:r>
              <a:rPr lang="vi-VN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bể.</a:t>
            </a:r>
            <a:r>
              <a:rPr lang="en-GB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 </a:t>
            </a:r>
            <a:r>
              <a:rPr lang="vi-VN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10 </a:t>
            </a:r>
            <a:r>
              <a:rPr lang="vi-VN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phút, </a:t>
            </a:r>
            <a:r>
              <a:rPr lang="vi-VN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 nước đã chảy chiếm bao nhiêu phần bể ?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08923" y="4883718"/>
            <a:ext cx="2494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vi-VN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5677" y="5966078"/>
            <a:ext cx="13640273" cy="1019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50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Sau 10 phút lượng nước trong bể chiếm số phần </a:t>
            </a:r>
            <a:r>
              <a:rPr lang="vi-VN" sz="450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là:</a:t>
            </a:r>
            <a:r>
              <a:rPr lang="vi-VN" sz="450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50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4"/>
              <p:cNvSpPr txBox="1"/>
              <p:nvPr/>
            </p:nvSpPr>
            <p:spPr>
              <a:xfrm>
                <a:off x="7755134" y="7205917"/>
                <a:ext cx="3801840" cy="12573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  <m:r>
                      <a:rPr lang="en-GB" sz="5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b="1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(bể)        </a:t>
                </a:r>
              </a:p>
            </p:txBody>
          </p:sp>
        </mc:Choice>
        <mc:Fallback xmlns="">
          <p:sp>
            <p:nvSpPr>
              <p:cNvPr id="26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134" y="7205917"/>
                <a:ext cx="3801840" cy="1257332"/>
              </a:xfrm>
              <a:prstGeom prst="rect">
                <a:avLst/>
              </a:prstGeom>
              <a:blipFill>
                <a:blip r:embed="rId11"/>
                <a:stretch>
                  <a:fillRect b="-7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5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3583" y="8678598"/>
            <a:ext cx="18726775" cy="173222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404237" y="1320628"/>
            <a:ext cx="11351134" cy="3640474"/>
            <a:chOff x="0" y="0"/>
            <a:chExt cx="3839766" cy="14538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39766" cy="1453815"/>
            </a:xfrm>
            <a:custGeom>
              <a:avLst/>
              <a:gdLst/>
              <a:ahLst/>
              <a:cxnLst/>
              <a:rect l="l" t="t" r="r" b="b"/>
              <a:pathLst>
                <a:path w="3839766" h="1453815">
                  <a:moveTo>
                    <a:pt x="0" y="0"/>
                  </a:moveTo>
                  <a:lnTo>
                    <a:pt x="3839766" y="0"/>
                  </a:lnTo>
                  <a:lnTo>
                    <a:pt x="3839766" y="1453815"/>
                  </a:lnTo>
                  <a:lnTo>
                    <a:pt x="0" y="1453815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947" y="104269"/>
            <a:ext cx="1655977" cy="15776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72017" y="6493573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828695" y="8378058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07458" y="1726935"/>
            <a:ext cx="289867" cy="281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78971" y="5331761"/>
            <a:ext cx="1756159" cy="232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59518" y="1674535"/>
                <a:ext cx="10640571" cy="2631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500">
                    <a:ea typeface="Calibri" panose="020F0502020204030204" pitchFamily="34" charset="0"/>
                    <a:cs typeface="Times New Roman" panose="02020603050405020304" pitchFamily="18" charset="0"/>
                  </a:rPr>
                  <a:t>Chúng mình đã biết 2 : 5 </a:t>
                </a:r>
                <a:r>
                  <a:rPr lang="vi-VN" sz="45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GB" sz="45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5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vi-VN" sz="45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GB" sz="45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5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phép </a:t>
                </a:r>
                <a:r>
                  <a:rPr lang="vi-VN" sz="4500">
                    <a:ea typeface="Calibri" panose="020F0502020204030204" pitchFamily="34" charset="0"/>
                    <a:cs typeface="Times New Roman" panose="02020603050405020304" pitchFamily="18" charset="0"/>
                  </a:rPr>
                  <a:t>chia </a:t>
                </a:r>
                <a:r>
                  <a:rPr lang="en-GB" sz="45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45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vi-VN" sz="4500">
                    <a:ea typeface="Calibri" panose="020F0502020204030204" pitchFamily="34" charset="0"/>
                    <a:cs typeface="Times New Roman" panose="02020603050405020304" pitchFamily="18" charset="0"/>
                  </a:rPr>
                  <a:t>cho 5 </a:t>
                </a:r>
                <a:r>
                  <a:rPr lang="en-US" sz="45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500" smtClean="0">
                    <a:ea typeface="Calibri" panose="020F0502020204030204" pitchFamily="34" charset="0"/>
                  </a:rPr>
                  <a:t>thì </a:t>
                </a:r>
                <a:r>
                  <a:rPr lang="vi-VN" sz="4500">
                    <a:ea typeface="Calibri" panose="020F0502020204030204" pitchFamily="34" charset="0"/>
                  </a:rPr>
                  <a:t>sao? </a:t>
                </a:r>
                <a:endParaRPr lang="en-US" sz="45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518" y="1674535"/>
                <a:ext cx="10640571" cy="2631298"/>
              </a:xfrm>
              <a:prstGeom prst="rect">
                <a:avLst/>
              </a:prstGeom>
              <a:blipFill>
                <a:blip r:embed="rId11"/>
                <a:stretch>
                  <a:fillRect l="-2407" r="-2407" b="-6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0" y="495300"/>
            <a:ext cx="1039909" cy="1097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0335" y="318624"/>
            <a:ext cx="157470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vi-VN" sz="45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</a:t>
            </a:r>
            <a:r>
              <a:rPr lang="nl-NL" sz="45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45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 </a:t>
            </a:r>
            <a:r>
              <a:rPr lang="en-GB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 tham </a:t>
            </a:r>
            <a:r>
              <a:rPr lang="vi-VN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 một cuộc thi sáng tác và nhận được phần thưởng là số tiền </a:t>
            </a:r>
            <a:r>
              <a:rPr lang="vi-VN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</a:t>
            </a:r>
            <a:r>
              <a:rPr lang="en-GB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000 đồng.</a:t>
            </a:r>
            <a:r>
              <a:rPr lang="en-GB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 </a:t>
            </a:r>
            <a:r>
              <a:rPr lang="vi-VN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mua một món quà để tặng sinh nhật mẹ hết </a:t>
            </a:r>
            <a:r>
              <a:rPr lang="vi-VN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80</a:t>
            </a:r>
            <a:r>
              <a:rPr lang="en-GB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000 </a:t>
            </a:r>
            <a:r>
              <a:rPr lang="vi-VN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đồng. Hỏi Hà Linh đã tiêu </a:t>
            </a:r>
            <a:r>
              <a:rPr lang="vi-VN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GB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ế</a:t>
            </a:r>
            <a:r>
              <a:rPr lang="vi-VN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  <a:r>
              <a:rPr lang="vi-VN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bao nhiêu </a:t>
            </a:r>
            <a:r>
              <a:rPr lang="vi-VN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số </a:t>
            </a:r>
            <a:r>
              <a:rPr lang="vi-VN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 mình được </a:t>
            </a:r>
            <a:r>
              <a:rPr lang="vi-VN" sz="45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thưởng?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925800" y="8877300"/>
            <a:ext cx="2161354" cy="122116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41771" y="4248722"/>
            <a:ext cx="3130311" cy="1295400"/>
            <a:chOff x="8458200" y="4974577"/>
            <a:chExt cx="3130311" cy="1295400"/>
          </a:xfrm>
        </p:grpSpPr>
        <p:sp>
          <p:nvSpPr>
            <p:cNvPr id="17" name="Horizontal Scroll 16"/>
            <p:cNvSpPr/>
            <p:nvPr/>
          </p:nvSpPr>
          <p:spPr>
            <a:xfrm>
              <a:off x="8458200" y="4974577"/>
              <a:ext cx="2209800" cy="1295400"/>
            </a:xfrm>
            <a:prstGeom prst="horizont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4"/>
            <p:cNvSpPr txBox="1"/>
            <p:nvPr/>
          </p:nvSpPr>
          <p:spPr>
            <a:xfrm>
              <a:off x="8904574" y="5153765"/>
              <a:ext cx="2683937" cy="8384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5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299160" y="5959311"/>
            <a:ext cx="14249414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5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 </a:t>
            </a:r>
            <a:r>
              <a:rPr lang="en-GB" sz="45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vi-VN" sz="45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 </a:t>
            </a:r>
            <a:r>
              <a:rPr lang="vi-VN" sz="45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 hết số phần số tiền mình được thưởng </a:t>
            </a:r>
            <a:r>
              <a:rPr lang="vi-VN" sz="45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là:</a:t>
            </a:r>
            <a:r>
              <a:rPr lang="vi-VN" sz="45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50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4"/>
              <p:cNvSpPr txBox="1"/>
              <p:nvPr/>
            </p:nvSpPr>
            <p:spPr>
              <a:xfrm>
                <a:off x="6172200" y="7571294"/>
                <a:ext cx="8599256" cy="13114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000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000</m:t>
                        </m:r>
                      </m:den>
                    </m:f>
                    <m:r>
                      <a:rPr lang="en-GB" sz="5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  <m:r>
                      <a:rPr lang="en-GB" sz="5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(số tiền thưởng)        </a:t>
                </a:r>
              </a:p>
            </p:txBody>
          </p:sp>
        </mc:Choice>
        <mc:Fallback xmlns="">
          <p:sp>
            <p:nvSpPr>
              <p:cNvPr id="2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7571294"/>
                <a:ext cx="8599256" cy="1311449"/>
              </a:xfrm>
              <a:prstGeom prst="rect">
                <a:avLst/>
              </a:prstGeom>
              <a:blipFill>
                <a:blip r:embed="rId12"/>
                <a:stretch>
                  <a:fillRect l="-71" b="-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9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620227">
            <a:off x="-1672317" y="-465884"/>
            <a:ext cx="5290563" cy="29891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90450" y="-544178"/>
            <a:ext cx="5405596" cy="2791253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4501090" y="1333064"/>
            <a:ext cx="874985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GB" sz="6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  <a:endParaRPr lang="en-US" sz="6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00833" y="3064177"/>
            <a:ext cx="4793431" cy="4916207"/>
            <a:chOff x="1600833" y="3064177"/>
            <a:chExt cx="4793431" cy="4916207"/>
          </a:xfrm>
        </p:grpSpPr>
        <p:grpSp>
          <p:nvGrpSpPr>
            <p:cNvPr id="4" name="Group 4"/>
            <p:cNvGrpSpPr/>
            <p:nvPr/>
          </p:nvGrpSpPr>
          <p:grpSpPr>
            <a:xfrm>
              <a:off x="1603203" y="3869132"/>
              <a:ext cx="4788693" cy="4111251"/>
              <a:chOff x="0" y="0"/>
              <a:chExt cx="1619879" cy="120632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619879" cy="1206327"/>
              </a:xfrm>
              <a:custGeom>
                <a:avLst/>
                <a:gdLst/>
                <a:ahLst/>
                <a:cxnLst/>
                <a:rect l="l" t="t" r="r" b="b"/>
                <a:pathLst>
                  <a:path w="1619879" h="1206327">
                    <a:moveTo>
                      <a:pt x="0" y="0"/>
                    </a:moveTo>
                    <a:lnTo>
                      <a:pt x="1619879" y="0"/>
                    </a:lnTo>
                    <a:lnTo>
                      <a:pt x="1619879" y="1206327"/>
                    </a:lnTo>
                    <a:lnTo>
                      <a:pt x="0" y="1206327"/>
                    </a:lnTo>
                    <a:close/>
                  </a:path>
                </a:pathLst>
              </a:custGeom>
              <a:solidFill>
                <a:srgbClr val="F1D6C0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17973" y="3064177"/>
              <a:ext cx="1559152" cy="967815"/>
            </a:xfrm>
            <a:prstGeom prst="rect">
              <a:avLst/>
            </a:prstGeom>
          </p:spPr>
        </p:pic>
        <p:sp>
          <p:nvSpPr>
            <p:cNvPr id="19" name="TextBox 15"/>
            <p:cNvSpPr txBox="1"/>
            <p:nvPr/>
          </p:nvSpPr>
          <p:spPr>
            <a:xfrm>
              <a:off x="1600833" y="4287065"/>
              <a:ext cx="4793431" cy="3693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000" smtClean="0">
                  <a:solidFill>
                    <a:srgbClr val="3B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 và ghi nhớ kiến thức về hai phân số bằng nhau và các tính chất cơ bản của phân số.</a:t>
              </a:r>
              <a:endParaRPr lang="en-US" sz="400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896104" y="3064177"/>
            <a:ext cx="4788693" cy="4916206"/>
            <a:chOff x="11896104" y="3064177"/>
            <a:chExt cx="4788693" cy="4916206"/>
          </a:xfrm>
        </p:grpSpPr>
        <p:grpSp>
          <p:nvGrpSpPr>
            <p:cNvPr id="9" name="Group 9"/>
            <p:cNvGrpSpPr/>
            <p:nvPr/>
          </p:nvGrpSpPr>
          <p:grpSpPr>
            <a:xfrm>
              <a:off x="11896104" y="3869133"/>
              <a:ext cx="4788693" cy="4111250"/>
              <a:chOff x="0" y="0"/>
              <a:chExt cx="1619879" cy="120632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19879" cy="1206327"/>
              </a:xfrm>
              <a:custGeom>
                <a:avLst/>
                <a:gdLst/>
                <a:ahLst/>
                <a:cxnLst/>
                <a:rect l="l" t="t" r="r" b="b"/>
                <a:pathLst>
                  <a:path w="1619879" h="1206327">
                    <a:moveTo>
                      <a:pt x="0" y="0"/>
                    </a:moveTo>
                    <a:lnTo>
                      <a:pt x="1619879" y="0"/>
                    </a:lnTo>
                    <a:lnTo>
                      <a:pt x="1619879" y="1206327"/>
                    </a:lnTo>
                    <a:lnTo>
                      <a:pt x="0" y="1206327"/>
                    </a:lnTo>
                    <a:close/>
                  </a:path>
                </a:pathLst>
              </a:custGeom>
              <a:solidFill>
                <a:srgbClr val="F1D6C0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10874" y="3064177"/>
              <a:ext cx="1559152" cy="967815"/>
            </a:xfrm>
            <a:prstGeom prst="rect">
              <a:avLst/>
            </a:prstGeom>
          </p:spPr>
        </p:pic>
        <p:sp>
          <p:nvSpPr>
            <p:cNvPr id="20" name="TextBox 16"/>
            <p:cNvSpPr txBox="1"/>
            <p:nvPr/>
          </p:nvSpPr>
          <p:spPr>
            <a:xfrm>
              <a:off x="11906323" y="4650955"/>
              <a:ext cx="4553078" cy="2954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000" smtClean="0">
                  <a:solidFill>
                    <a:srgbClr val="3B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và chuẩn bị trước bài: </a:t>
              </a:r>
              <a:r>
                <a:rPr lang="en-GB" sz="4000" b="1" smtClean="0">
                  <a:solidFill>
                    <a:srgbClr val="3B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sánh phân số. Hỗn số dương.</a:t>
              </a:r>
              <a:endParaRPr lang="en-US" sz="4000" b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49653" y="3064177"/>
            <a:ext cx="4788693" cy="4916206"/>
            <a:chOff x="6749653" y="3064177"/>
            <a:chExt cx="4788693" cy="4916206"/>
          </a:xfrm>
        </p:grpSpPr>
        <p:grpSp>
          <p:nvGrpSpPr>
            <p:cNvPr id="7" name="Group 7"/>
            <p:cNvGrpSpPr/>
            <p:nvPr/>
          </p:nvGrpSpPr>
          <p:grpSpPr>
            <a:xfrm>
              <a:off x="6749653" y="3869133"/>
              <a:ext cx="4788693" cy="4111250"/>
              <a:chOff x="0" y="0"/>
              <a:chExt cx="1619879" cy="120632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619879" cy="1206327"/>
              </a:xfrm>
              <a:custGeom>
                <a:avLst/>
                <a:gdLst/>
                <a:ahLst/>
                <a:cxnLst/>
                <a:rect l="l" t="t" r="r" b="b"/>
                <a:pathLst>
                  <a:path w="1619879" h="1206327">
                    <a:moveTo>
                      <a:pt x="0" y="0"/>
                    </a:moveTo>
                    <a:lnTo>
                      <a:pt x="1619879" y="0"/>
                    </a:lnTo>
                    <a:lnTo>
                      <a:pt x="1619879" y="1206327"/>
                    </a:lnTo>
                    <a:lnTo>
                      <a:pt x="0" y="1206327"/>
                    </a:lnTo>
                    <a:close/>
                  </a:path>
                </a:pathLst>
              </a:custGeom>
              <a:solidFill>
                <a:srgbClr val="F1D6C0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64424" y="3064177"/>
              <a:ext cx="1559152" cy="967815"/>
            </a:xfrm>
            <a:prstGeom prst="rect">
              <a:avLst/>
            </a:prstGeom>
          </p:spPr>
        </p:pic>
        <p:sp>
          <p:nvSpPr>
            <p:cNvPr id="21" name="TextBox 17"/>
            <p:cNvSpPr txBox="1"/>
            <p:nvPr/>
          </p:nvSpPr>
          <p:spPr>
            <a:xfrm>
              <a:off x="6919247" y="4894531"/>
              <a:ext cx="4449504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smtClean="0">
                  <a:solidFill>
                    <a:srgbClr val="3B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 thành các bài tập còn lại trong SGK và SBT.</a:t>
              </a:r>
              <a:endParaRPr lang="en-US" sz="400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9211186" y="1026028"/>
            <a:ext cx="13926572" cy="85206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3572614" y="740278"/>
            <a:ext cx="13926572" cy="85206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87600" y="6772011"/>
            <a:ext cx="6122665" cy="3161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970007" y="146833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554495" y="388744"/>
            <a:ext cx="846672" cy="8935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590473" y="7308517"/>
            <a:ext cx="554799" cy="5855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486930" y="729410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306965" y="7952485"/>
            <a:ext cx="289867" cy="2818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284741" y="9267000"/>
            <a:ext cx="289867" cy="2818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848590" y="6373092"/>
            <a:ext cx="289867" cy="281896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2303248" y="3044923"/>
            <a:ext cx="14081714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  <a:endParaRPr lang="en-US" sz="9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2180" y="1409700"/>
            <a:ext cx="15163639" cy="5293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23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9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PHÂN SỐ.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9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PHÂN SỐ BẰNG NHAU</a:t>
            </a:r>
            <a:endParaRPr lang="en-US" sz="9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144000" y="8825169"/>
            <a:ext cx="2092871" cy="11824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157825" y="6185811"/>
            <a:ext cx="8084829" cy="53056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306800" y="266700"/>
            <a:ext cx="1241229" cy="131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409781"/>
            <a:ext cx="20580377" cy="125916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69448" y="1036803"/>
            <a:ext cx="764068" cy="80640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371804" y="3840111"/>
            <a:ext cx="289867" cy="28189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81937" y="7632960"/>
            <a:ext cx="289867" cy="28189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333787" y="1388377"/>
            <a:ext cx="338216" cy="3289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2363" y="6222806"/>
            <a:ext cx="333877" cy="324695"/>
          </a:xfrm>
          <a:prstGeom prst="rect">
            <a:avLst/>
          </a:prstGeom>
        </p:spPr>
      </p:pic>
      <p:sp>
        <p:nvSpPr>
          <p:cNvPr id="27" name="TextBox 2"/>
          <p:cNvSpPr txBox="1"/>
          <p:nvPr/>
        </p:nvSpPr>
        <p:spPr>
          <a:xfrm>
            <a:off x="4484914" y="829418"/>
            <a:ext cx="874985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63589" y="2907691"/>
            <a:ext cx="12229708" cy="1526472"/>
            <a:chOff x="1791092" y="2820883"/>
            <a:chExt cx="12229708" cy="1526472"/>
          </a:xfrm>
        </p:grpSpPr>
        <p:grpSp>
          <p:nvGrpSpPr>
            <p:cNvPr id="4" name="Group 4"/>
            <p:cNvGrpSpPr/>
            <p:nvPr/>
          </p:nvGrpSpPr>
          <p:grpSpPr>
            <a:xfrm>
              <a:off x="4682279" y="2820883"/>
              <a:ext cx="9338521" cy="1526472"/>
              <a:chOff x="0" y="0"/>
              <a:chExt cx="3996554" cy="51636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996553" cy="516362"/>
              </a:xfrm>
              <a:custGeom>
                <a:avLst/>
                <a:gdLst/>
                <a:ahLst/>
                <a:cxnLst/>
                <a:rect l="l" t="t" r="r" b="b"/>
                <a:pathLst>
                  <a:path w="3996553" h="516362">
                    <a:moveTo>
                      <a:pt x="0" y="0"/>
                    </a:moveTo>
                    <a:lnTo>
                      <a:pt x="3996553" y="0"/>
                    </a:lnTo>
                    <a:lnTo>
                      <a:pt x="3996553" y="516362"/>
                    </a:lnTo>
                    <a:lnTo>
                      <a:pt x="0" y="516362"/>
                    </a:lnTo>
                    <a:close/>
                  </a:path>
                </a:pathLst>
              </a:custGeom>
              <a:solidFill>
                <a:srgbClr val="FFDBDC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791092" y="2820883"/>
              <a:ext cx="2444109" cy="1526472"/>
              <a:chOff x="0" y="0"/>
              <a:chExt cx="826773" cy="51636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26772" cy="516362"/>
              </a:xfrm>
              <a:custGeom>
                <a:avLst/>
                <a:gdLst/>
                <a:ahLst/>
                <a:cxnLst/>
                <a:rect l="l" t="t" r="r" b="b"/>
                <a:pathLst>
                  <a:path w="826772" h="516362">
                    <a:moveTo>
                      <a:pt x="0" y="0"/>
                    </a:moveTo>
                    <a:lnTo>
                      <a:pt x="826772" y="0"/>
                    </a:lnTo>
                    <a:lnTo>
                      <a:pt x="826772" y="516362"/>
                    </a:lnTo>
                    <a:lnTo>
                      <a:pt x="0" y="516362"/>
                    </a:lnTo>
                    <a:close/>
                  </a:path>
                </a:pathLst>
              </a:custGeom>
              <a:solidFill>
                <a:srgbClr val="189198"/>
              </a:solidFill>
            </p:spPr>
          </p:sp>
        </p:grpSp>
        <p:sp>
          <p:nvSpPr>
            <p:cNvPr id="35" name="TextBox 16"/>
            <p:cNvSpPr txBox="1"/>
            <p:nvPr/>
          </p:nvSpPr>
          <p:spPr>
            <a:xfrm>
              <a:off x="2033292" y="3493629"/>
              <a:ext cx="1884289" cy="400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4500" b="1" smtClean="0">
                  <a:solidFill>
                    <a:srgbClr val="FFF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500" b="1">
                <a:solidFill>
                  <a:srgbClr val="FFF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19"/>
            <p:cNvSpPr txBox="1"/>
            <p:nvPr/>
          </p:nvSpPr>
          <p:spPr>
            <a:xfrm>
              <a:off x="4891194" y="3182710"/>
              <a:ext cx="8354458" cy="754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smtClean="0">
                  <a:solidFill>
                    <a:srgbClr val="3B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 rộng khái niệm phân số.</a:t>
              </a:r>
              <a:endParaRPr lang="en-US" sz="450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63589" y="4820835"/>
            <a:ext cx="12648156" cy="1526472"/>
            <a:chOff x="1791092" y="4696334"/>
            <a:chExt cx="12648156" cy="1526472"/>
          </a:xfrm>
        </p:grpSpPr>
        <p:grpSp>
          <p:nvGrpSpPr>
            <p:cNvPr id="8" name="Group 8"/>
            <p:cNvGrpSpPr/>
            <p:nvPr/>
          </p:nvGrpSpPr>
          <p:grpSpPr>
            <a:xfrm>
              <a:off x="4682279" y="4696334"/>
              <a:ext cx="9338521" cy="1526472"/>
              <a:chOff x="0" y="0"/>
              <a:chExt cx="3996554" cy="51636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996553" cy="516362"/>
              </a:xfrm>
              <a:custGeom>
                <a:avLst/>
                <a:gdLst/>
                <a:ahLst/>
                <a:cxnLst/>
                <a:rect l="l" t="t" r="r" b="b"/>
                <a:pathLst>
                  <a:path w="3996553" h="516362">
                    <a:moveTo>
                      <a:pt x="0" y="0"/>
                    </a:moveTo>
                    <a:lnTo>
                      <a:pt x="3996553" y="0"/>
                    </a:lnTo>
                    <a:lnTo>
                      <a:pt x="3996553" y="516362"/>
                    </a:lnTo>
                    <a:lnTo>
                      <a:pt x="0" y="516362"/>
                    </a:lnTo>
                    <a:close/>
                  </a:path>
                </a:pathLst>
              </a:custGeom>
              <a:solidFill>
                <a:srgbClr val="FFDBDC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791092" y="4696334"/>
              <a:ext cx="2444109" cy="1526472"/>
              <a:chOff x="0" y="0"/>
              <a:chExt cx="826773" cy="51636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26772" cy="516362"/>
              </a:xfrm>
              <a:custGeom>
                <a:avLst/>
                <a:gdLst/>
                <a:ahLst/>
                <a:cxnLst/>
                <a:rect l="l" t="t" r="r" b="b"/>
                <a:pathLst>
                  <a:path w="826772" h="516362">
                    <a:moveTo>
                      <a:pt x="0" y="0"/>
                    </a:moveTo>
                    <a:lnTo>
                      <a:pt x="826772" y="0"/>
                    </a:lnTo>
                    <a:lnTo>
                      <a:pt x="826772" y="516362"/>
                    </a:lnTo>
                    <a:lnTo>
                      <a:pt x="0" y="516362"/>
                    </a:lnTo>
                    <a:close/>
                  </a:path>
                </a:pathLst>
              </a:custGeom>
              <a:solidFill>
                <a:srgbClr val="EA8572"/>
              </a:solidFill>
            </p:spPr>
          </p:sp>
        </p:grpSp>
        <p:sp>
          <p:nvSpPr>
            <p:cNvPr id="36" name="TextBox 17"/>
            <p:cNvSpPr txBox="1"/>
            <p:nvPr/>
          </p:nvSpPr>
          <p:spPr>
            <a:xfrm>
              <a:off x="1912267" y="5397146"/>
              <a:ext cx="2126338" cy="400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4500" b="1" smtClean="0">
                  <a:solidFill>
                    <a:srgbClr val="FFF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500" b="1">
                <a:solidFill>
                  <a:srgbClr val="FFF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4891194" y="5016923"/>
              <a:ext cx="9548054" cy="754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smtClean="0">
                  <a:solidFill>
                    <a:srgbClr val="3B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phân số bằng nhau.</a:t>
              </a:r>
              <a:endParaRPr lang="en-US" sz="450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174473" y="6877865"/>
            <a:ext cx="12229708" cy="1526472"/>
            <a:chOff x="1791092" y="6571785"/>
            <a:chExt cx="12229708" cy="1526472"/>
          </a:xfrm>
        </p:grpSpPr>
        <p:grpSp>
          <p:nvGrpSpPr>
            <p:cNvPr id="12" name="Group 12"/>
            <p:cNvGrpSpPr/>
            <p:nvPr/>
          </p:nvGrpSpPr>
          <p:grpSpPr>
            <a:xfrm>
              <a:off x="4682279" y="6571785"/>
              <a:ext cx="9338521" cy="1526472"/>
              <a:chOff x="0" y="0"/>
              <a:chExt cx="3996554" cy="51636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996553" cy="516362"/>
              </a:xfrm>
              <a:custGeom>
                <a:avLst/>
                <a:gdLst/>
                <a:ahLst/>
                <a:cxnLst/>
                <a:rect l="l" t="t" r="r" b="b"/>
                <a:pathLst>
                  <a:path w="3996553" h="516362">
                    <a:moveTo>
                      <a:pt x="0" y="0"/>
                    </a:moveTo>
                    <a:lnTo>
                      <a:pt x="3996553" y="0"/>
                    </a:lnTo>
                    <a:lnTo>
                      <a:pt x="3996553" y="516362"/>
                    </a:lnTo>
                    <a:lnTo>
                      <a:pt x="0" y="516362"/>
                    </a:lnTo>
                    <a:close/>
                  </a:path>
                </a:pathLst>
              </a:custGeom>
              <a:solidFill>
                <a:srgbClr val="FFDBDC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791092" y="6571785"/>
              <a:ext cx="2444109" cy="1526472"/>
              <a:chOff x="0" y="0"/>
              <a:chExt cx="826773" cy="51636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26772" cy="516362"/>
              </a:xfrm>
              <a:custGeom>
                <a:avLst/>
                <a:gdLst/>
                <a:ahLst/>
                <a:cxnLst/>
                <a:rect l="l" t="t" r="r" b="b"/>
                <a:pathLst>
                  <a:path w="826772" h="516362">
                    <a:moveTo>
                      <a:pt x="0" y="0"/>
                    </a:moveTo>
                    <a:lnTo>
                      <a:pt x="826772" y="0"/>
                    </a:lnTo>
                    <a:lnTo>
                      <a:pt x="826772" y="516362"/>
                    </a:lnTo>
                    <a:lnTo>
                      <a:pt x="0" y="516362"/>
                    </a:lnTo>
                    <a:close/>
                  </a:path>
                </a:pathLst>
              </a:custGeom>
              <a:solidFill>
                <a:srgbClr val="189198"/>
              </a:solidFill>
            </p:spPr>
          </p:sp>
        </p:grpSp>
        <p:sp>
          <p:nvSpPr>
            <p:cNvPr id="37" name="TextBox 18"/>
            <p:cNvSpPr txBox="1"/>
            <p:nvPr/>
          </p:nvSpPr>
          <p:spPr>
            <a:xfrm>
              <a:off x="1824646" y="7232338"/>
              <a:ext cx="2126338" cy="400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4500" b="1" smtClean="0">
                  <a:solidFill>
                    <a:srgbClr val="FFF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500" b="1">
                <a:solidFill>
                  <a:srgbClr val="FFF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21"/>
            <p:cNvSpPr txBox="1"/>
            <p:nvPr/>
          </p:nvSpPr>
          <p:spPr>
            <a:xfrm>
              <a:off x="4879109" y="6947105"/>
              <a:ext cx="8532091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smtClean="0">
                  <a:solidFill>
                    <a:srgbClr val="3B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chất cơ bản của phân số.</a:t>
              </a:r>
              <a:endParaRPr lang="en-US" sz="450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02678" y="420779"/>
            <a:ext cx="951530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Mở rộng khái niệm phân số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301642" y="27962"/>
            <a:ext cx="1875027" cy="19908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947" y="8761733"/>
            <a:ext cx="1600948" cy="1525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/>
              <p:cNvSpPr txBox="1"/>
              <p:nvPr/>
            </p:nvSpPr>
            <p:spPr>
              <a:xfrm>
                <a:off x="768909" y="1531890"/>
                <a:ext cx="15279174" cy="23605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Người ta cũng gọi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phân số (đọc là “âm hai phần năm”) và coi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kết quả của phép chia -2 cho 5:</a:t>
                </a:r>
                <a:endPara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09" y="1531890"/>
                <a:ext cx="15279174" cy="2360518"/>
              </a:xfrm>
              <a:prstGeom prst="rect">
                <a:avLst/>
              </a:prstGeom>
              <a:blipFill>
                <a:blip r:embed="rId7"/>
                <a:stretch>
                  <a:fillRect l="-1994" r="-1994" b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02205" y="741496"/>
            <a:ext cx="289867" cy="2818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259300" y="7665685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57745" y="8273801"/>
            <a:ext cx="289867" cy="28189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34190" y="7947581"/>
            <a:ext cx="3390455" cy="1931794"/>
            <a:chOff x="4550516" y="7881698"/>
            <a:chExt cx="3390455" cy="1931794"/>
          </a:xfrm>
        </p:grpSpPr>
        <p:sp>
          <p:nvSpPr>
            <p:cNvPr id="17" name="Oval 16"/>
            <p:cNvSpPr/>
            <p:nvPr/>
          </p:nvSpPr>
          <p:spPr>
            <a:xfrm>
              <a:off x="5537715" y="7881698"/>
              <a:ext cx="1414582" cy="193179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7"/>
                <p:cNvSpPr txBox="1"/>
                <p:nvPr/>
              </p:nvSpPr>
              <p:spPr>
                <a:xfrm>
                  <a:off x="4550516" y="8094271"/>
                  <a:ext cx="3390455" cy="14797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−8</m:t>
                            </m:r>
                          </m:den>
                        </m:f>
                      </m:oMath>
                    </m:oMathPara>
                  </a14:m>
                  <a:endParaRPr lang="en-US" sz="4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0516" y="8094271"/>
                  <a:ext cx="3390455" cy="14797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1855747" y="5401916"/>
            <a:ext cx="15159570" cy="2225669"/>
            <a:chOff x="811253" y="2658424"/>
            <a:chExt cx="15159570" cy="2833784"/>
          </a:xfrm>
        </p:grpSpPr>
        <p:sp>
          <p:nvSpPr>
            <p:cNvPr id="13" name="Rounded Rectangle 12"/>
            <p:cNvSpPr/>
            <p:nvPr/>
          </p:nvSpPr>
          <p:spPr>
            <a:xfrm>
              <a:off x="811253" y="2658424"/>
              <a:ext cx="15159570" cy="283378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2">
                  <a:extLst>
                    <a:ext uri="{FF2B5EF4-FFF2-40B4-BE49-F238E27FC236}">
                      <a16:creationId xmlns:a16="http://schemas.microsoft.com/office/drawing/2014/main" xmlns="" id="{85F88710-04F3-43DC-98E6-E3E16C3B177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78922" y="2991625"/>
                  <a:ext cx="14224231" cy="2052302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>
                    <a:buNone/>
                  </a:pPr>
                  <a:r>
                    <a:rPr lang="en-US" sz="40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Với a</a:t>
                  </a:r>
                  <a:r>
                    <a:rPr lang="en-US" sz="4000">
                      <a:latin typeface="Arial" panose="020B0604020202020204" pitchFamily="34" charset="0"/>
                      <a:cs typeface="Arial" panose="020B0604020202020204" pitchFamily="34" charset="0"/>
                    </a:rPr>
                    <a:t>, b </a:t>
                  </a:r>
                  <a:r>
                    <a:rPr lang="en-US" sz="4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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ℤ</m:t>
                      </m:r>
                    </m:oMath>
                  </a14:m>
                  <a:r>
                    <a:rPr lang="en-US" sz="4000">
                      <a:latin typeface="Arial" panose="020B0604020202020204" pitchFamily="34" charset="0"/>
                      <a:cs typeface="Arial" panose="020B0604020202020204" pitchFamily="34" charset="0"/>
                    </a:rPr>
                    <a:t>, b </a:t>
                  </a:r>
                  <a:r>
                    <a:rPr lang="en-US" sz="4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 </a:t>
                  </a:r>
                  <a:r>
                    <a:rPr lang="en-US" sz="4000" smtClean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0, </a:t>
                  </a:r>
                  <a:r>
                    <a:rPr lang="en-US" sz="40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ta </a:t>
                  </a:r>
                  <a:r>
                    <a:rPr lang="en-US" sz="4000">
                      <a:latin typeface="Arial" panose="020B0604020202020204" pitchFamily="34" charset="0"/>
                      <a:cs typeface="Arial" panose="020B0604020202020204" pitchFamily="34" charset="0"/>
                    </a:rPr>
                    <a:t>gọi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5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45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45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</m:oMath>
                  </a14:m>
                  <a:r>
                    <a:rPr lang="en-US" sz="4000" smtClean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là </a:t>
                  </a:r>
                  <a:r>
                    <a:rPr lang="en-US" sz="40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phân số</a:t>
                  </a:r>
                  <a:r>
                    <a:rPr lang="en-US" sz="4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, </a:t>
                  </a:r>
                  <a:r>
                    <a:rPr lang="en-US" sz="4000" smtClean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trong đó </a:t>
                  </a:r>
                  <a:r>
                    <a:rPr lang="en-US" sz="4000" i="1" smtClean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a</a:t>
                  </a:r>
                  <a:r>
                    <a:rPr lang="en-US" sz="4000" smtClean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</a:t>
                  </a:r>
                  <a:r>
                    <a:rPr lang="en-US" sz="4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là </a:t>
                  </a:r>
                  <a:r>
                    <a:rPr lang="en-US" sz="40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tử số </a:t>
                  </a:r>
                  <a:r>
                    <a:rPr lang="en-US" sz="4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(</a:t>
                  </a:r>
                  <a:r>
                    <a:rPr lang="en-US" sz="40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tử</a:t>
                  </a:r>
                  <a:r>
                    <a:rPr lang="en-US" sz="4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) và </a:t>
                  </a:r>
                  <a:r>
                    <a:rPr lang="en-US" sz="4000" i="1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b</a:t>
                  </a:r>
                  <a:r>
                    <a:rPr lang="en-US" sz="4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là </a:t>
                  </a:r>
                  <a:r>
                    <a:rPr lang="en-US" sz="40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mẫu số </a:t>
                  </a:r>
                  <a:r>
                    <a:rPr lang="en-US" sz="4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(</a:t>
                  </a:r>
                  <a:r>
                    <a:rPr lang="en-US" sz="40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mẫu</a:t>
                  </a:r>
                  <a:r>
                    <a:rPr lang="en-US" sz="4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) của phân số. </a:t>
                  </a:r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Content Placeholder 2">
                  <a:extLst>
                    <a:ext uri="{FF2B5EF4-FFF2-40B4-BE49-F238E27FC236}">
                      <a16:creationId xmlns:a16="http://schemas.microsoft.com/office/drawing/2014/main" id="{85F88710-04F3-43DC-98E6-E3E16C3B17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8922" y="2991625"/>
                  <a:ext cx="14224231" cy="2052302"/>
                </a:xfrm>
                <a:prstGeom prst="rect">
                  <a:avLst/>
                </a:prstGeom>
                <a:blipFill>
                  <a:blip r:embed="rId11"/>
                  <a:stretch>
                    <a:fillRect l="-1500" r="-1500" b="-170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7"/>
              <p:cNvSpPr txBox="1"/>
              <p:nvPr/>
            </p:nvSpPr>
            <p:spPr>
              <a:xfrm>
                <a:off x="7892705" y="4063063"/>
                <a:ext cx="3390455" cy="11802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(-2)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705" y="4063063"/>
                <a:ext cx="3390455" cy="1180260"/>
              </a:xfrm>
              <a:prstGeom prst="rect">
                <a:avLst/>
              </a:prstGeom>
              <a:blipFill>
                <a:blip r:embed="rId12"/>
                <a:stretch>
                  <a:fillRect l="-9173" b="-6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7"/>
          <p:cNvSpPr txBox="1"/>
          <p:nvPr/>
        </p:nvSpPr>
        <p:spPr>
          <a:xfrm>
            <a:off x="3743441" y="8154510"/>
            <a:ext cx="2016930" cy="670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 số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629520" y="9064872"/>
            <a:ext cx="1933190" cy="670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 số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633666" y="8555697"/>
            <a:ext cx="1747624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60371" y="9400252"/>
            <a:ext cx="154996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402803" y="8563539"/>
            <a:ext cx="6346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ọc là: năm phần âm tám.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2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863423" y="218657"/>
            <a:ext cx="2161354" cy="122116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038098" y="410021"/>
            <a:ext cx="8304729" cy="83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09600" y="2227756"/>
            <a:ext cx="1752600" cy="1833583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2971800" y="2247900"/>
            <a:ext cx="14325600" cy="1409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viết nào dưới đây cho ta một phân số? Cho biết tử và mẫu của phân số đó.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"/>
              <p:cNvSpPr txBox="1"/>
              <p:nvPr/>
            </p:nvSpPr>
            <p:spPr>
              <a:xfrm>
                <a:off x="5562600" y="4291685"/>
                <a:ext cx="7162800" cy="113742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291685"/>
                <a:ext cx="7162800" cy="1137427"/>
              </a:xfrm>
              <a:prstGeom prst="rect">
                <a:avLst/>
              </a:prstGeom>
              <a:blipFill>
                <a:blip r:embed="rId10"/>
                <a:stretch>
                  <a:fillRect b="-15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696200" y="5966651"/>
            <a:ext cx="2494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vi-VN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6"/>
              <p:cNvSpPr txBox="1"/>
              <p:nvPr/>
            </p:nvSpPr>
            <p:spPr>
              <a:xfrm>
                <a:off x="2971800" y="7086341"/>
                <a:ext cx="10429715" cy="117621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ar-AE" sz="45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ar-AE" sz="45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tử là </a:t>
                </a:r>
                <a:r>
                  <a:rPr lang="en-GB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vi-VN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mẫu là </a:t>
                </a:r>
                <a:r>
                  <a:rPr lang="en-GB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</a:t>
                </a:r>
                <a:endParaRPr lang="vi-VN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7086341"/>
                <a:ext cx="10429715" cy="1176219"/>
              </a:xfrm>
              <a:prstGeom prst="rect">
                <a:avLst/>
              </a:prstGeom>
              <a:blipFill>
                <a:blip r:embed="rId11"/>
                <a:stretch>
                  <a:fillRect l="-2982" b="-6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6"/>
              <p:cNvSpPr txBox="1"/>
              <p:nvPr/>
            </p:nvSpPr>
            <p:spPr>
              <a:xfrm>
                <a:off x="4581971" y="8475609"/>
                <a:ext cx="10277315" cy="118070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ar-AE" sz="45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ar-AE" sz="45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tử là </a:t>
                </a:r>
                <a:r>
                  <a:rPr lang="en-GB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vi-VN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mẫu là </a:t>
                </a:r>
                <a:r>
                  <a:rPr lang="en-GB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-8.</a:t>
                </a:r>
                <a:endParaRPr lang="vi-VN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71" y="8475609"/>
                <a:ext cx="10277315" cy="1180708"/>
              </a:xfrm>
              <a:prstGeom prst="rect">
                <a:avLst/>
              </a:prstGeom>
              <a:blipFill>
                <a:blip r:embed="rId12"/>
                <a:stretch>
                  <a:fillRect l="-3025"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91000" y="647700"/>
            <a:ext cx="7419627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6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6368070" y="-1440523"/>
            <a:ext cx="11041677" cy="13979030"/>
            <a:chOff x="0" y="0"/>
            <a:chExt cx="1811986" cy="2294019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EA8572"/>
            </a:solidFill>
          </p:spPr>
        </p:sp>
      </p:grpSp>
      <p:sp>
        <p:nvSpPr>
          <p:cNvPr id="13" name="TextBox 2"/>
          <p:cNvSpPr txBox="1"/>
          <p:nvPr/>
        </p:nvSpPr>
        <p:spPr>
          <a:xfrm>
            <a:off x="457200" y="2224668"/>
            <a:ext cx="14199211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 kết quả của phép chia sau dưới dạng phân số: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1285309" y="3625927"/>
            <a:ext cx="14199211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4 : 9;                   b) (-2) : 7;                c) 8 : (-3)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5027186"/>
            <a:ext cx="2494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vi-VN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/>
              <p:cNvSpPr txBox="1"/>
              <p:nvPr/>
            </p:nvSpPr>
            <p:spPr>
              <a:xfrm>
                <a:off x="1677510" y="6313383"/>
                <a:ext cx="3348023" cy="13018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4 : 9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</a:t>
                </a:r>
                <a:endParaRPr lang="en-US" sz="450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510" y="6313383"/>
                <a:ext cx="3348023" cy="1301831"/>
              </a:xfrm>
              <a:prstGeom prst="rect">
                <a:avLst/>
              </a:prstGeom>
              <a:blipFill>
                <a:blip r:embed="rId2"/>
                <a:stretch>
                  <a:fillRect l="-10383" b="-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"/>
              <p:cNvSpPr txBox="1"/>
              <p:nvPr/>
            </p:nvSpPr>
            <p:spPr>
              <a:xfrm>
                <a:off x="5606538" y="8267700"/>
                <a:ext cx="5062543" cy="117923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8 : (-3) </a:t>
                </a:r>
                <a:r>
                  <a:rPr lang="en-GB" sz="44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50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538" y="8267700"/>
                <a:ext cx="5062543" cy="1179234"/>
              </a:xfrm>
              <a:prstGeom prst="rect">
                <a:avLst/>
              </a:prstGeom>
              <a:blipFill>
                <a:blip r:embed="rId3"/>
                <a:stretch>
                  <a:fillRect l="-6867" b="-10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"/>
              <p:cNvSpPr txBox="1"/>
              <p:nvPr/>
            </p:nvSpPr>
            <p:spPr>
              <a:xfrm>
                <a:off x="9228432" y="6406910"/>
                <a:ext cx="4262423" cy="12547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(-2) :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50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432" y="6406910"/>
                <a:ext cx="4262423" cy="1254702"/>
              </a:xfrm>
              <a:prstGeom prst="rect">
                <a:avLst/>
              </a:prstGeom>
              <a:blipFill>
                <a:blip r:embed="rId4"/>
                <a:stretch>
                  <a:fillRect l="-8155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7007" y="8953500"/>
            <a:ext cx="18462014" cy="45571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45000" y="532041"/>
            <a:ext cx="289867" cy="281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3138" y="308621"/>
            <a:ext cx="1295400" cy="1454834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7868538" y="636215"/>
            <a:ext cx="4676427" cy="930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3400" y="2269654"/>
            <a:ext cx="8238791" cy="4346887"/>
            <a:chOff x="867229" y="2816916"/>
            <a:chExt cx="8238791" cy="434688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7229" y="5139740"/>
              <a:ext cx="2159001" cy="2024063"/>
            </a:xfrm>
            <a:prstGeom prst="rect">
              <a:avLst/>
            </a:prstGeom>
          </p:spPr>
        </p:pic>
        <p:sp>
          <p:nvSpPr>
            <p:cNvPr id="16" name="Rounded Rectangular Callout 15"/>
            <p:cNvSpPr/>
            <p:nvPr/>
          </p:nvSpPr>
          <p:spPr>
            <a:xfrm>
              <a:off x="2705100" y="2816916"/>
              <a:ext cx="6324600" cy="1676400"/>
            </a:xfrm>
            <a:prstGeom prst="wedgeRoundRectCallout">
              <a:avLst>
                <a:gd name="adj1" fmla="val -39120"/>
                <a:gd name="adj2" fmla="val 102759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46615" y="2948953"/>
              <a:ext cx="6259405" cy="1501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Mọi số nguyên đều có thể viết dưới dạng phân số. 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06751" y="2353847"/>
            <a:ext cx="7249886" cy="4310945"/>
            <a:chOff x="9906000" y="2868861"/>
            <a:chExt cx="7249886" cy="431094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286927" y="5116899"/>
              <a:ext cx="1868959" cy="2062907"/>
            </a:xfrm>
            <a:prstGeom prst="rect">
              <a:avLst/>
            </a:prstGeom>
          </p:spPr>
        </p:pic>
        <p:sp>
          <p:nvSpPr>
            <p:cNvPr id="17" name="Rounded Rectangular Callout 16"/>
            <p:cNvSpPr/>
            <p:nvPr/>
          </p:nvSpPr>
          <p:spPr>
            <a:xfrm>
              <a:off x="9906000" y="2868861"/>
              <a:ext cx="5867400" cy="1676400"/>
            </a:xfrm>
            <a:prstGeom prst="wedgeRoundRectCallout">
              <a:avLst>
                <a:gd name="adj1" fmla="val 41418"/>
                <a:gd name="adj2" fmla="val 89772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036629" y="2932509"/>
              <a:ext cx="5715000" cy="1501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Số nguyên sao có thể là một phân số được!!!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630786" y="7070239"/>
            <a:ext cx="10956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Em nghĩ sao về hai ý kiến của Vuông và Tròn? Ai đúng, ai sai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92401" y="6966971"/>
            <a:ext cx="1659533" cy="158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2732</Words>
  <Application>Microsoft Office PowerPoint</Application>
  <PresentationFormat>Custom</PresentationFormat>
  <Paragraphs>242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Times New Roman</vt:lpstr>
      <vt:lpstr>Cambria Math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Playful Mathematics Class Education Presentation</dc:title>
  <cp:lastModifiedBy>Admin</cp:lastModifiedBy>
  <cp:revision>39</cp:revision>
  <dcterms:created xsi:type="dcterms:W3CDTF">2006-08-16T00:00:00Z</dcterms:created>
  <dcterms:modified xsi:type="dcterms:W3CDTF">2025-01-21T01:58:18Z</dcterms:modified>
  <dc:identifier>DAEqV37c6xw</dc:identifier>
</cp:coreProperties>
</file>