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9" r:id="rId4"/>
    <p:sldId id="256" r:id="rId5"/>
    <p:sldId id="261" r:id="rId6"/>
    <p:sldId id="274" r:id="rId7"/>
    <p:sldId id="276" r:id="rId8"/>
    <p:sldId id="258" r:id="rId9"/>
    <p:sldId id="260" r:id="rId10"/>
    <p:sldId id="267" r:id="rId11"/>
    <p:sldId id="303" r:id="rId12"/>
    <p:sldId id="263" r:id="rId13"/>
    <p:sldId id="269" r:id="rId14"/>
    <p:sldId id="280" r:id="rId15"/>
    <p:sldId id="264" r:id="rId16"/>
    <p:sldId id="282" r:id="rId17"/>
    <p:sldId id="285" r:id="rId18"/>
    <p:sldId id="283" r:id="rId19"/>
    <p:sldId id="286" r:id="rId20"/>
    <p:sldId id="287" r:id="rId21"/>
    <p:sldId id="266" r:id="rId22"/>
    <p:sldId id="288" r:id="rId23"/>
    <p:sldId id="289" r:id="rId24"/>
    <p:sldId id="275" r:id="rId25"/>
    <p:sldId id="262" r:id="rId26"/>
    <p:sldId id="292" r:id="rId27"/>
    <p:sldId id="293" r:id="rId28"/>
    <p:sldId id="294" r:id="rId29"/>
    <p:sldId id="295" r:id="rId30"/>
    <p:sldId id="296" r:id="rId31"/>
    <p:sldId id="268" r:id="rId32"/>
    <p:sldId id="301" r:id="rId33"/>
    <p:sldId id="304" r:id="rId34"/>
    <p:sldId id="302" r:id="rId35"/>
    <p:sldId id="270" r:id="rId36"/>
    <p:sldId id="271" r:id="rId37"/>
  </p:sldIdLst>
  <p:sldSz cx="18288000" cy="10287000"/>
  <p:notesSz cx="6858000" cy="9144000"/>
  <p:embeddedFontLst>
    <p:embeddedFont>
      <p:font typeface="微软雅黑" pitchFamily="34" charset="-122"/>
      <p:regular r:id="rId38"/>
      <p:bold r:id="rId39"/>
    </p:embeddedFont>
    <p:embeddedFont>
      <p:font typeface="Calibri Light" pitchFamily="34" charset="0"/>
      <p:regular r:id="rId40"/>
      <p: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Cambria Math" pitchFamily="18" charset="0"/>
      <p:regular r:id="rId46"/>
    </p:embeddedFont>
    <p:embeddedFont>
      <p:font typeface="Tahoma" pitchFamily="34" charset="0"/>
      <p:regular r:id="rId47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-4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1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1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45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9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8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4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12.sv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4.png"/><Relationship Id="rId5" Type="http://schemas.openxmlformats.org/officeDocument/2006/relationships/image" Target="../media/image48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6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3.png"/><Relationship Id="rId1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2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0.png"/><Relationship Id="rId10" Type="http://schemas.openxmlformats.org/officeDocument/2006/relationships/image" Target="../media/image86.png"/><Relationship Id="rId9" Type="http://schemas.openxmlformats.org/officeDocument/2006/relationships/image" Target="../media/image30.sv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5.sv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95.png"/><Relationship Id="rId5" Type="http://schemas.openxmlformats.org/officeDocument/2006/relationships/image" Target="../media/image11.pn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12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slide" Target="slide29.xml"/><Relationship Id="rId3" Type="http://schemas.openxmlformats.org/officeDocument/2006/relationships/image" Target="../media/image100.jpeg"/><Relationship Id="rId7" Type="http://schemas.openxmlformats.org/officeDocument/2006/relationships/slide" Target="slide27.xml"/><Relationship Id="rId12" Type="http://schemas.openxmlformats.org/officeDocument/2006/relationships/image" Target="../media/image106.png"/><Relationship Id="rId17" Type="http://schemas.openxmlformats.org/officeDocument/2006/relationships/slide" Target="slide30.xml"/><Relationship Id="rId2" Type="http://schemas.openxmlformats.org/officeDocument/2006/relationships/image" Target="../media/image99.jpg"/><Relationship Id="rId16" Type="http://schemas.openxmlformats.org/officeDocument/2006/relationships/image" Target="../media/image10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5.png"/><Relationship Id="rId5" Type="http://schemas.openxmlformats.org/officeDocument/2006/relationships/image" Target="../media/image101.png"/><Relationship Id="rId15" Type="http://schemas.openxmlformats.org/officeDocument/2006/relationships/image" Target="../media/image108.png"/><Relationship Id="rId10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image" Target="../media/image104.png"/><Relationship Id="rId14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4.gif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02.png"/><Relationship Id="rId12" Type="http://schemas.openxmlformats.org/officeDocument/2006/relationships/image" Target="../media/image113.gif"/><Relationship Id="rId17" Type="http://schemas.openxmlformats.org/officeDocument/2006/relationships/image" Target="../media/image118.gif"/><Relationship Id="rId2" Type="http://schemas.openxmlformats.org/officeDocument/2006/relationships/audio" Target="../media/audio1.wav"/><Relationship Id="rId16" Type="http://schemas.openxmlformats.org/officeDocument/2006/relationships/image" Target="../media/image11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slide" Target="slide25.xml"/><Relationship Id="rId5" Type="http://schemas.openxmlformats.org/officeDocument/2006/relationships/image" Target="../media/image111.gif"/><Relationship Id="rId15" Type="http://schemas.openxmlformats.org/officeDocument/2006/relationships/image" Target="../media/image116.gif"/><Relationship Id="rId10" Type="http://schemas.openxmlformats.org/officeDocument/2006/relationships/image" Target="../media/image112.jpeg"/><Relationship Id="rId4" Type="http://schemas.openxmlformats.org/officeDocument/2006/relationships/image" Target="../media/image110.PNG"/><Relationship Id="rId9" Type="http://schemas.openxmlformats.org/officeDocument/2006/relationships/image" Target="../media/image113.png"/><Relationship Id="rId14" Type="http://schemas.openxmlformats.org/officeDocument/2006/relationships/image" Target="../media/image11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4.gif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04.png"/><Relationship Id="rId12" Type="http://schemas.openxmlformats.org/officeDocument/2006/relationships/image" Target="../media/image113.gif"/><Relationship Id="rId17" Type="http://schemas.openxmlformats.org/officeDocument/2006/relationships/image" Target="../media/image118.gif"/><Relationship Id="rId2" Type="http://schemas.openxmlformats.org/officeDocument/2006/relationships/audio" Target="../media/audio1.wav"/><Relationship Id="rId16" Type="http://schemas.openxmlformats.org/officeDocument/2006/relationships/image" Target="../media/image11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11" Type="http://schemas.openxmlformats.org/officeDocument/2006/relationships/slide" Target="slide25.xml"/><Relationship Id="rId5" Type="http://schemas.openxmlformats.org/officeDocument/2006/relationships/image" Target="../media/image111.gif"/><Relationship Id="rId15" Type="http://schemas.openxmlformats.org/officeDocument/2006/relationships/image" Target="../media/image116.gif"/><Relationship Id="rId10" Type="http://schemas.openxmlformats.org/officeDocument/2006/relationships/image" Target="../media/image112.jpeg"/><Relationship Id="rId4" Type="http://schemas.openxmlformats.org/officeDocument/2006/relationships/image" Target="../media/image110.PNG"/><Relationship Id="rId9" Type="http://schemas.openxmlformats.org/officeDocument/2006/relationships/image" Target="../media/image122.png"/><Relationship Id="rId14" Type="http://schemas.openxmlformats.org/officeDocument/2006/relationships/image" Target="../media/image11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slide" Target="slide25.xml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11.gif"/><Relationship Id="rId12" Type="http://schemas.openxmlformats.org/officeDocument/2006/relationships/image" Target="../media/image112.jpeg"/><Relationship Id="rId17" Type="http://schemas.openxmlformats.org/officeDocument/2006/relationships/image" Target="../media/image118.gif"/><Relationship Id="rId2" Type="http://schemas.openxmlformats.org/officeDocument/2006/relationships/audio" Target="../media/audio1.wav"/><Relationship Id="rId16" Type="http://schemas.openxmlformats.org/officeDocument/2006/relationships/image" Target="../media/image11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gif"/><Relationship Id="rId11" Type="http://schemas.openxmlformats.org/officeDocument/2006/relationships/image" Target="../media/image124.png"/><Relationship Id="rId5" Type="http://schemas.openxmlformats.org/officeDocument/2006/relationships/image" Target="../media/image115.gif"/><Relationship Id="rId15" Type="http://schemas.openxmlformats.org/officeDocument/2006/relationships/image" Target="../media/image114.gif"/><Relationship Id="rId10" Type="http://schemas.openxmlformats.org/officeDocument/2006/relationships/image" Target="../media/image123.png"/><Relationship Id="rId4" Type="http://schemas.openxmlformats.org/officeDocument/2006/relationships/image" Target="../media/image110.PNG"/><Relationship Id="rId9" Type="http://schemas.openxmlformats.org/officeDocument/2006/relationships/image" Target="../media/image106.png"/><Relationship Id="rId14" Type="http://schemas.openxmlformats.org/officeDocument/2006/relationships/image" Target="../media/image11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14.gif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08.png"/><Relationship Id="rId12" Type="http://schemas.openxmlformats.org/officeDocument/2006/relationships/image" Target="../media/image113.gif"/><Relationship Id="rId17" Type="http://schemas.openxmlformats.org/officeDocument/2006/relationships/image" Target="../media/image118.gif"/><Relationship Id="rId2" Type="http://schemas.openxmlformats.org/officeDocument/2006/relationships/audio" Target="../media/audio1.wav"/><Relationship Id="rId16" Type="http://schemas.openxmlformats.org/officeDocument/2006/relationships/image" Target="../media/image11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11" Type="http://schemas.openxmlformats.org/officeDocument/2006/relationships/slide" Target="slide25.xml"/><Relationship Id="rId5" Type="http://schemas.openxmlformats.org/officeDocument/2006/relationships/image" Target="../media/image111.gif"/><Relationship Id="rId15" Type="http://schemas.openxmlformats.org/officeDocument/2006/relationships/image" Target="../media/image116.gif"/><Relationship Id="rId10" Type="http://schemas.openxmlformats.org/officeDocument/2006/relationships/image" Target="../media/image112.jpeg"/><Relationship Id="rId4" Type="http://schemas.openxmlformats.org/officeDocument/2006/relationships/image" Target="../media/image110.PNG"/><Relationship Id="rId9" Type="http://schemas.openxmlformats.org/officeDocument/2006/relationships/image" Target="../media/image126.png"/><Relationship Id="rId14" Type="http://schemas.openxmlformats.org/officeDocument/2006/relationships/image" Target="../media/image1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28.png"/><Relationship Id="rId5" Type="http://schemas.openxmlformats.org/officeDocument/2006/relationships/image" Target="../media/image59.svg"/><Relationship Id="rId27" Type="http://schemas.openxmlformats.org/officeDocument/2006/relationships/image" Target="../media/image137.sv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3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32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22.sv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3.sv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53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247" y="1621391"/>
            <a:ext cx="5833788" cy="40942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24600" y="2171700"/>
            <a:ext cx="11658600" cy="4833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8263" flipH="1">
            <a:off x="2535510" y="1534084"/>
            <a:ext cx="3703223" cy="820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533400" y="421648"/>
            <a:ext cx="122681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189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 sánh hai phân số</a:t>
            </a:r>
            <a:endParaRPr lang="en-US" sz="5000" b="1" u="none">
              <a:solidFill>
                <a:srgbClr val="189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4400" y="2174844"/>
            <a:ext cx="16535400" cy="4711520"/>
            <a:chOff x="0" y="0"/>
            <a:chExt cx="6435424" cy="34695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35424" cy="3469580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5203371" y="7524076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7 &lt; 9 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4"/>
              <p:cNvSpPr txBox="1"/>
              <p:nvPr/>
            </p:nvSpPr>
            <p:spPr>
              <a:xfrm>
                <a:off x="7761514" y="7217422"/>
                <a:ext cx="4191000" cy="13056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1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514" y="7217422"/>
                <a:ext cx="4191000" cy="1305678"/>
              </a:xfrm>
              <a:prstGeom prst="rect">
                <a:avLst/>
              </a:prstGeom>
              <a:blipFill>
                <a:blip r:embed="rId2"/>
                <a:stretch>
                  <a:fillRect b="-1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83" y="2385641"/>
            <a:ext cx="1804125" cy="190922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38401" y="2227894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hai phân số cùng mẫu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95804" y="3445691"/>
                <a:ext cx="14020800" cy="2875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hãy nhắc lại quy tắc so sánh hai phân số có cùng mẫu (tử và mẫu đều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rồi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so sánh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và</a:t>
                </a:r>
                <a:r>
                  <a:rPr lang="vi-VN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04" y="3445691"/>
                <a:ext cx="14020800" cy="2875915"/>
              </a:xfrm>
              <a:prstGeom prst="rect">
                <a:avLst/>
              </a:prstGeom>
              <a:blipFill>
                <a:blip r:embed="rId4"/>
                <a:stretch>
                  <a:fillRect l="-1826" t="-2331" r="-1826" b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9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0" y="6199993"/>
            <a:ext cx="5160643" cy="36769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72708">
            <a:off x="344870" y="371394"/>
            <a:ext cx="2142826" cy="2029840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2057400" y="2624673"/>
            <a:ext cx="15392400" cy="2190406"/>
            <a:chOff x="182843" y="0"/>
            <a:chExt cx="1877748" cy="2798786"/>
          </a:xfrm>
          <a:solidFill>
            <a:schemeClr val="bg1"/>
          </a:solidFill>
        </p:grpSpPr>
        <p:sp>
          <p:nvSpPr>
            <p:cNvPr id="13" name="Freeform 5"/>
            <p:cNvSpPr/>
            <p:nvPr/>
          </p:nvSpPr>
          <p:spPr>
            <a:xfrm>
              <a:off x="182843" y="0"/>
              <a:ext cx="1877748" cy="2798786"/>
            </a:xfrm>
            <a:custGeom>
              <a:avLst/>
              <a:gdLst/>
              <a:ahLst/>
              <a:cxnLst/>
              <a:rect l="l" t="t" r="r" b="b"/>
              <a:pathLst>
                <a:path w="2393585" h="2798786">
                  <a:moveTo>
                    <a:pt x="2269125" y="2798786"/>
                  </a:moveTo>
                  <a:lnTo>
                    <a:pt x="124460" y="2798786"/>
                  </a:lnTo>
                  <a:cubicBezTo>
                    <a:pt x="55880" y="2798786"/>
                    <a:pt x="0" y="2742906"/>
                    <a:pt x="0" y="2674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674326"/>
                  </a:lnTo>
                  <a:cubicBezTo>
                    <a:pt x="2393585" y="2742906"/>
                    <a:pt x="2337705" y="2798786"/>
                    <a:pt x="2269125" y="27987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71DC0B-880A-4DE5-981B-6F7E44118836}"/>
              </a:ext>
            </a:extLst>
          </p:cNvPr>
          <p:cNvSpPr txBox="1"/>
          <p:nvPr/>
        </p:nvSpPr>
        <p:spPr>
          <a:xfrm>
            <a:off x="2971800" y="606025"/>
            <a:ext cx="13563600" cy="167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Đối với hai phân số có cùng một mẫu dương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kì, ta cũng có quy tắc:</a:t>
            </a:r>
            <a:endParaRPr lang="en-GB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8528" y="2880929"/>
            <a:ext cx="15097972" cy="167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Trong hai phân số có cùng một mẫu dương, phân số nào có tử lớn hơn thì phân số đó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hơn.</a:t>
            </a:r>
          </a:p>
        </p:txBody>
      </p:sp>
      <p:sp>
        <p:nvSpPr>
          <p:cNvPr id="16" name="Freeform 5"/>
          <p:cNvSpPr/>
          <p:nvPr/>
        </p:nvSpPr>
        <p:spPr>
          <a:xfrm>
            <a:off x="566465" y="5408187"/>
            <a:ext cx="11734800" cy="3164313"/>
          </a:xfrm>
          <a:custGeom>
            <a:avLst/>
            <a:gdLst/>
            <a:ahLst/>
            <a:cxnLst/>
            <a:rect l="l" t="t" r="r" b="b"/>
            <a:pathLst>
              <a:path w="2393585" h="2798786">
                <a:moveTo>
                  <a:pt x="2269125" y="2798786"/>
                </a:moveTo>
                <a:lnTo>
                  <a:pt x="124460" y="2798786"/>
                </a:lnTo>
                <a:cubicBezTo>
                  <a:pt x="55880" y="2798786"/>
                  <a:pt x="0" y="2742906"/>
                  <a:pt x="0" y="267432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69125" y="0"/>
                </a:lnTo>
                <a:cubicBezTo>
                  <a:pt x="2337705" y="0"/>
                  <a:pt x="2393585" y="55880"/>
                  <a:pt x="2393585" y="124460"/>
                </a:cubicBezTo>
                <a:lnTo>
                  <a:pt x="2393585" y="2674326"/>
                </a:lnTo>
                <a:cubicBezTo>
                  <a:pt x="2393585" y="2742906"/>
                  <a:pt x="2337705" y="2798786"/>
                  <a:pt x="2269125" y="279878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TextBox 2"/>
          <p:cNvSpPr txBox="1"/>
          <p:nvPr/>
        </p:nvSpPr>
        <p:spPr>
          <a:xfrm>
            <a:off x="2354669" y="5654552"/>
            <a:ext cx="7419627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4"/>
              <p:cNvSpPr txBox="1"/>
              <p:nvPr/>
            </p:nvSpPr>
            <p:spPr>
              <a:xfrm>
                <a:off x="1416283" y="6810655"/>
                <a:ext cx="5562600" cy="12652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vì -5 &lt; 3;         </a:t>
                </a:r>
              </a:p>
            </p:txBody>
          </p:sp>
        </mc:Choice>
        <mc:Fallback xmlns="">
          <p:sp>
            <p:nvSpPr>
              <p:cNvPr id="1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283" y="6810655"/>
                <a:ext cx="5562600" cy="1265218"/>
              </a:xfrm>
              <a:prstGeom prst="rect">
                <a:avLst/>
              </a:prstGeom>
              <a:blipFill>
                <a:blip r:embed="rId6"/>
                <a:stretch>
                  <a:fillRect b="-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4"/>
              <p:cNvSpPr txBox="1"/>
              <p:nvPr/>
            </p:nvSpPr>
            <p:spPr>
              <a:xfrm>
                <a:off x="6064483" y="6861672"/>
                <a:ext cx="5562600" cy="1247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vì -7 &gt; -21.         </a:t>
                </a:r>
              </a:p>
            </p:txBody>
          </p:sp>
        </mc:Choice>
        <mc:Fallback xmlns="">
          <p:sp>
            <p:nvSpPr>
              <p:cNvPr id="1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83" y="6861672"/>
                <a:ext cx="5562600" cy="1247586"/>
              </a:xfrm>
              <a:prstGeom prst="rect">
                <a:avLst/>
              </a:prstGeom>
              <a:blipFill>
                <a:blip r:embed="rId7"/>
                <a:stretch>
                  <a:fillRect l="-11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" y="402052"/>
            <a:ext cx="538671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3208" y="1724771"/>
            <a:ext cx="12688541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Tìm dấu thích hợp (&gt;, &lt;) thay cho dấu “?”.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88041" y="3258049"/>
            <a:ext cx="7798786" cy="5238251"/>
            <a:chOff x="-445508" y="518655"/>
            <a:chExt cx="4832253" cy="2271128"/>
          </a:xfrm>
        </p:grpSpPr>
        <p:sp>
          <p:nvSpPr>
            <p:cNvPr id="6" name="Freeform 6"/>
            <p:cNvSpPr/>
            <p:nvPr/>
          </p:nvSpPr>
          <p:spPr>
            <a:xfrm>
              <a:off x="-445508" y="518655"/>
              <a:ext cx="4832253" cy="2271128"/>
            </a:xfrm>
            <a:custGeom>
              <a:avLst/>
              <a:gdLst/>
              <a:ahLst/>
              <a:cxnLst/>
              <a:rect l="l" t="t" r="r" b="b"/>
              <a:pathLst>
                <a:path w="3982260" h="2789783">
                  <a:moveTo>
                    <a:pt x="3857800" y="2789783"/>
                  </a:moveTo>
                  <a:lnTo>
                    <a:pt x="124460" y="2789783"/>
                  </a:lnTo>
                  <a:cubicBezTo>
                    <a:pt x="55880" y="2789783"/>
                    <a:pt x="0" y="2733903"/>
                    <a:pt x="0" y="26653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2665323"/>
                  </a:lnTo>
                  <a:cubicBezTo>
                    <a:pt x="3982260" y="2733903"/>
                    <a:pt x="3926380" y="2789783"/>
                    <a:pt x="3857801" y="27897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28410" y="3258049"/>
            <a:ext cx="7486316" cy="5238251"/>
            <a:chOff x="-1" y="486375"/>
            <a:chExt cx="4457076" cy="2303408"/>
          </a:xfrm>
        </p:grpSpPr>
        <p:sp>
          <p:nvSpPr>
            <p:cNvPr id="11" name="Freeform 11"/>
            <p:cNvSpPr/>
            <p:nvPr/>
          </p:nvSpPr>
          <p:spPr>
            <a:xfrm>
              <a:off x="-1" y="486375"/>
              <a:ext cx="4457076" cy="2303408"/>
            </a:xfrm>
            <a:custGeom>
              <a:avLst/>
              <a:gdLst/>
              <a:ahLst/>
              <a:cxnLst/>
              <a:rect l="l" t="t" r="r" b="b"/>
              <a:pathLst>
                <a:path w="3982260" h="2789783">
                  <a:moveTo>
                    <a:pt x="3857800" y="2789783"/>
                  </a:moveTo>
                  <a:lnTo>
                    <a:pt x="124460" y="2789783"/>
                  </a:lnTo>
                  <a:cubicBezTo>
                    <a:pt x="55880" y="2789783"/>
                    <a:pt x="0" y="2733903"/>
                    <a:pt x="0" y="26653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2665323"/>
                  </a:lnTo>
                  <a:cubicBezTo>
                    <a:pt x="3982260" y="2733903"/>
                    <a:pt x="3926380" y="2789783"/>
                    <a:pt x="3857801" y="27897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"/>
              <p:cNvSpPr txBox="1"/>
              <p:nvPr/>
            </p:nvSpPr>
            <p:spPr>
              <a:xfrm>
                <a:off x="2514600" y="3486552"/>
                <a:ext cx="3912640" cy="12568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86552"/>
                <a:ext cx="3912640" cy="1256819"/>
              </a:xfrm>
              <a:prstGeom prst="rect">
                <a:avLst/>
              </a:prstGeom>
              <a:blipFill>
                <a:blip r:embed="rId2"/>
                <a:stretch>
                  <a:fillRect l="-8892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114800" y="3773342"/>
            <a:ext cx="990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/>
              <p:cNvSpPr txBox="1"/>
              <p:nvPr/>
            </p:nvSpPr>
            <p:spPr>
              <a:xfrm>
                <a:off x="11887200" y="3486552"/>
                <a:ext cx="3912640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3486552"/>
                <a:ext cx="3912640" cy="1311449"/>
              </a:xfrm>
              <a:prstGeom prst="rect">
                <a:avLst/>
              </a:prstGeom>
              <a:blipFill>
                <a:blip r:embed="rId3"/>
                <a:stretch>
                  <a:fillRect l="-8879" b="-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3182600" y="3806576"/>
            <a:ext cx="990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2019300" y="5542150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 -2 &gt; -7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/>
              <p:cNvSpPr txBox="1"/>
              <p:nvPr/>
            </p:nvSpPr>
            <p:spPr>
              <a:xfrm>
                <a:off x="2324100" y="6610932"/>
                <a:ext cx="4191000" cy="12560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6610932"/>
                <a:ext cx="4191000" cy="125604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4114800" y="3771900"/>
            <a:ext cx="990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11582400" y="5554937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 5 &gt; -10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4"/>
              <p:cNvSpPr txBox="1"/>
              <p:nvPr/>
            </p:nvSpPr>
            <p:spPr>
              <a:xfrm>
                <a:off x="11887200" y="6623719"/>
                <a:ext cx="4191000" cy="13106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3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6623719"/>
                <a:ext cx="4191000" cy="1310615"/>
              </a:xfrm>
              <a:prstGeom prst="rect">
                <a:avLst/>
              </a:prstGeom>
              <a:blipFill>
                <a:blip r:embed="rId5"/>
                <a:stretch>
                  <a:fillRect b="-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3182600" y="3814930"/>
            <a:ext cx="990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11408229" y="152389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" grpId="0" animBg="1"/>
      <p:bldP spid="19" grpId="0"/>
      <p:bldP spid="23" grpId="0" animBg="1"/>
      <p:bldP spid="24" grpId="0"/>
      <p:bldP spid="26" grpId="0" animBg="1"/>
      <p:bldP spid="27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57200" y="266701"/>
            <a:ext cx="16840200" cy="6068322"/>
            <a:chOff x="0" y="0"/>
            <a:chExt cx="6435424" cy="4111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35424" cy="4111836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8437"/>
            <a:ext cx="2038286" cy="21137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419100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hai phân số khác mẫu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24087" y="1237060"/>
                <a:ext cx="13735114" cy="1983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Để giải quyết tình huống mở đầu, ta cần so sánh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Em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hãy thực hiện các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yêu cầu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87" y="1237060"/>
                <a:ext cx="13735114" cy="1983685"/>
              </a:xfrm>
              <a:prstGeom prst="rect">
                <a:avLst/>
              </a:prstGeom>
              <a:blipFill>
                <a:blip r:embed="rId3"/>
                <a:stretch>
                  <a:fillRect l="-1598" r="-1553" b="-9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658772" y="3240891"/>
            <a:ext cx="14301171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Viết hai phân số trên dưới dạng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hai phân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số có cùng một mẫu dương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bằng cách quy đồng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mẫu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số.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7001" y="4704957"/>
            <a:ext cx="141596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So sánh hai phân số cùng mẫu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vừa nhận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được. Từ đó kết luận về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phần bánh còn lại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của hai bạn Vuông và Tròn.</a:t>
            </a:r>
          </a:p>
        </p:txBody>
      </p:sp>
      <p:sp>
        <p:nvSpPr>
          <p:cNvPr id="19" name="Google Shape;360;p37"/>
          <p:cNvSpPr txBox="1">
            <a:spLocks/>
          </p:cNvSpPr>
          <p:nvPr/>
        </p:nvSpPr>
        <p:spPr>
          <a:xfrm>
            <a:off x="1458225" y="6538292"/>
            <a:ext cx="2135861" cy="12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</a:t>
            </a:r>
            <a:endParaRPr lang="en-GB" sz="4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4"/>
              <p:cNvSpPr txBox="1"/>
              <p:nvPr/>
            </p:nvSpPr>
            <p:spPr>
              <a:xfrm>
                <a:off x="3705726" y="6438900"/>
                <a:ext cx="6260083" cy="12962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3 .  3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4  .   3 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 xmlns="">
          <p:sp>
            <p:nvSpPr>
              <p:cNvPr id="2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726" y="6438900"/>
                <a:ext cx="6260083" cy="1296252"/>
              </a:xfrm>
              <a:prstGeom prst="rect">
                <a:avLst/>
              </a:prstGeom>
              <a:blipFill>
                <a:blip r:embed="rId4"/>
                <a:stretch>
                  <a:fillRect l="-97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4"/>
              <p:cNvSpPr txBox="1"/>
              <p:nvPr/>
            </p:nvSpPr>
            <p:spPr>
              <a:xfrm>
                <a:off x="8022770" y="6438900"/>
                <a:ext cx="4109357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5 .   2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6  .   2 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 </a:t>
                </a:r>
              </a:p>
            </p:txBody>
          </p:sp>
        </mc:Choice>
        <mc:Fallback xmlns=""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70" y="6438900"/>
                <a:ext cx="4109357" cy="1269450"/>
              </a:xfrm>
              <a:prstGeom prst="rect">
                <a:avLst/>
              </a:prstGeom>
              <a:blipFill>
                <a:blip r:embed="rId5"/>
                <a:stretch>
                  <a:fillRect b="-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1447340" y="805201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9 &lt; 10 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4"/>
              <p:cNvSpPr txBox="1"/>
              <p:nvPr/>
            </p:nvSpPr>
            <p:spPr>
              <a:xfrm>
                <a:off x="3831770" y="7650504"/>
                <a:ext cx="4191000" cy="13056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70" y="7650504"/>
                <a:ext cx="4191000" cy="1305678"/>
              </a:xfrm>
              <a:prstGeom prst="rect">
                <a:avLst/>
              </a:prstGeom>
              <a:blipFill>
                <a:blip r:embed="rId6"/>
                <a:stretch>
                  <a:fillRect b="-3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4"/>
              <p:cNvSpPr txBox="1"/>
              <p:nvPr/>
            </p:nvSpPr>
            <p:spPr>
              <a:xfrm>
                <a:off x="7048500" y="7708350"/>
                <a:ext cx="4191000" cy="1324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2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7708350"/>
                <a:ext cx="4191000" cy="1324593"/>
              </a:xfrm>
              <a:prstGeom prst="rect">
                <a:avLst/>
              </a:prstGeom>
              <a:blipFill>
                <a:blip r:embed="rId7"/>
                <a:stretch>
                  <a:fillRect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376582" y="9182190"/>
            <a:ext cx="1631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 Phần bánh còn lại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hơn của bạn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Tròn.</a:t>
            </a:r>
          </a:p>
        </p:txBody>
      </p:sp>
    </p:spTree>
    <p:extLst>
      <p:ext uri="{BB962C8B-B14F-4D97-AF65-F5344CB8AC3E}">
        <p14:creationId xmlns:p14="http://schemas.microsoft.com/office/powerpoint/2010/main" val="3949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9" grpId="0"/>
      <p:bldP spid="24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8777" y="1019175"/>
            <a:ext cx="12070447" cy="92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 smtClean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  <a:endParaRPr lang="en-US" sz="6400" b="1">
              <a:solidFill>
                <a:srgbClr val="FEF4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698419"/>
            <a:ext cx="16230600" cy="5801327"/>
            <a:chOff x="0" y="0"/>
            <a:chExt cx="8732589" cy="31213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04725" y="7065339"/>
            <a:ext cx="1950677" cy="22730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30361">
            <a:off x="598853" y="2042922"/>
            <a:ext cx="2110078" cy="148089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1616529" y="3948278"/>
            <a:ext cx="15054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vi-VN" altLang="zh-CN" sz="450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Muốn so sánh hai phân số không cùng mẫu, ta viết chúng dưới dạng hai phân số có </a:t>
            </a:r>
            <a:r>
              <a:rPr lang="vi-VN" altLang="zh-CN" sz="4500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cùng</a:t>
            </a:r>
            <a:r>
              <a:rPr lang="en-GB" altLang="zh-CN" sz="4500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4500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một </a:t>
            </a:r>
            <a:r>
              <a:rPr lang="vi-VN" altLang="zh-CN" sz="450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mẫu dương rồi so sánh các tử với nhau: </a:t>
            </a:r>
            <a:r>
              <a:rPr lang="vi-VN" altLang="zh-CN" sz="4500" i="1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phân </a:t>
            </a:r>
            <a:r>
              <a:rPr lang="vi-VN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s</a:t>
            </a:r>
            <a:r>
              <a:rPr lang="en-GB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ố</a:t>
            </a:r>
            <a:r>
              <a:rPr lang="vi-VN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4500" i="1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nào có tử lớn hơn thì phân </a:t>
            </a:r>
            <a:r>
              <a:rPr lang="vi-VN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s</a:t>
            </a:r>
            <a:r>
              <a:rPr lang="en-GB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ố</a:t>
            </a:r>
            <a:r>
              <a:rPr lang="vi-VN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 đó</a:t>
            </a:r>
            <a:r>
              <a:rPr lang="en-GB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4500" i="1" smtClean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lớn </a:t>
            </a:r>
            <a:r>
              <a:rPr lang="vi-VN" altLang="zh-CN" sz="4500" i="1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hơn.</a:t>
            </a:r>
            <a:endParaRPr lang="zh-CN" altLang="en-US" sz="4500" i="1" kern="0" dirty="0">
              <a:latin typeface="Arial" panose="020B0604020202020204" pitchFamily="34" charset="0"/>
              <a:ea typeface="微软雅黑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grpSp>
        <p:nvGrpSpPr>
          <p:cNvPr id="3" name="Group 2"/>
          <p:cNvGrpSpPr/>
          <p:nvPr/>
        </p:nvGrpSpPr>
        <p:grpSpPr>
          <a:xfrm>
            <a:off x="841649" y="3673579"/>
            <a:ext cx="16227148" cy="5103437"/>
            <a:chOff x="1788665" y="3850358"/>
            <a:chExt cx="16227148" cy="5103437"/>
          </a:xfrm>
        </p:grpSpPr>
        <p:grpSp>
          <p:nvGrpSpPr>
            <p:cNvPr id="10" name="Group 10"/>
            <p:cNvGrpSpPr/>
            <p:nvPr/>
          </p:nvGrpSpPr>
          <p:grpSpPr>
            <a:xfrm>
              <a:off x="5595215" y="4024881"/>
              <a:ext cx="12420598" cy="4928914"/>
              <a:chOff x="-2442337" y="137868"/>
              <a:chExt cx="6682685" cy="265191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442337" y="137868"/>
                <a:ext cx="6682685" cy="2651916"/>
              </a:xfrm>
              <a:custGeom>
                <a:avLst/>
                <a:gdLst/>
                <a:ahLst/>
                <a:cxnLst/>
                <a:rect l="l" t="t" r="r" b="b"/>
                <a:pathLst>
                  <a:path w="3982260" h="2789783">
                    <a:moveTo>
                      <a:pt x="3857800" y="2789783"/>
                    </a:moveTo>
                    <a:lnTo>
                      <a:pt x="124460" y="2789783"/>
                    </a:lnTo>
                    <a:cubicBezTo>
                      <a:pt x="55880" y="2789783"/>
                      <a:pt x="0" y="2733903"/>
                      <a:pt x="0" y="26653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7801" y="0"/>
                    </a:lnTo>
                    <a:cubicBezTo>
                      <a:pt x="3926380" y="0"/>
                      <a:pt x="3982260" y="55880"/>
                      <a:pt x="3982260" y="124460"/>
                    </a:cubicBezTo>
                    <a:lnTo>
                      <a:pt x="3982260" y="2665323"/>
                    </a:lnTo>
                    <a:cubicBezTo>
                      <a:pt x="3982260" y="2733903"/>
                      <a:pt x="3926380" y="2789783"/>
                      <a:pt x="3857801" y="278978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D771B2E-8650-4CEE-BDA0-74E20F33DD41}"/>
                </a:ext>
              </a:extLst>
            </p:cNvPr>
            <p:cNvGrpSpPr/>
            <p:nvPr/>
          </p:nvGrpSpPr>
          <p:grpSpPr>
            <a:xfrm>
              <a:off x="4620373" y="3850358"/>
              <a:ext cx="2212662" cy="1122796"/>
              <a:chOff x="1241462" y="928814"/>
              <a:chExt cx="1027020" cy="1122796"/>
            </a:xfrm>
          </p:grpSpPr>
          <p:sp>
            <p:nvSpPr>
              <p:cNvPr id="24" name="Rectangle: Rounded Corners 72">
                <a:extLst>
                  <a:ext uri="{FF2B5EF4-FFF2-40B4-BE49-F238E27FC236}">
                    <a16:creationId xmlns:a16="http://schemas.microsoft.com/office/drawing/2014/main" xmlns="" id="{913DB40F-7B4A-4F73-82C2-C82E3D155287}"/>
                  </a:ext>
                </a:extLst>
              </p:cNvPr>
              <p:cNvSpPr/>
              <p:nvPr/>
            </p:nvSpPr>
            <p:spPr>
              <a:xfrm>
                <a:off x="1241462" y="928814"/>
                <a:ext cx="1027020" cy="1122796"/>
              </a:xfrm>
              <a:prstGeom prst="roundRect">
                <a:avLst>
                  <a:gd name="adj" fmla="val 2601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7ED6EEB-25CA-4799-BFAE-3FF1CDEAE044}"/>
                  </a:ext>
                </a:extLst>
              </p:cNvPr>
              <p:cNvSpPr txBox="1"/>
              <p:nvPr/>
            </p:nvSpPr>
            <p:spPr>
              <a:xfrm>
                <a:off x="1427273" y="1097797"/>
                <a:ext cx="655397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GB" sz="4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505686">
              <a:off x="1788665" y="5649674"/>
              <a:ext cx="2999955" cy="308984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667445" y="685816"/>
            <a:ext cx="12048554" cy="2466984"/>
            <a:chOff x="0" y="1"/>
            <a:chExt cx="4562790" cy="1924078"/>
          </a:xfrm>
        </p:grpSpPr>
        <p:sp>
          <p:nvSpPr>
            <p:cNvPr id="6" name="Freeform 6"/>
            <p:cNvSpPr/>
            <p:nvPr/>
          </p:nvSpPr>
          <p:spPr>
            <a:xfrm>
              <a:off x="0" y="1"/>
              <a:ext cx="4562790" cy="1924078"/>
            </a:xfrm>
            <a:custGeom>
              <a:avLst/>
              <a:gdLst/>
              <a:ahLst/>
              <a:cxnLst/>
              <a:rect l="l" t="t" r="r" b="b"/>
              <a:pathLst>
                <a:path w="3982260" h="2789783">
                  <a:moveTo>
                    <a:pt x="3857800" y="2789783"/>
                  </a:moveTo>
                  <a:lnTo>
                    <a:pt x="124460" y="2789783"/>
                  </a:lnTo>
                  <a:cubicBezTo>
                    <a:pt x="55880" y="2789783"/>
                    <a:pt x="0" y="2733903"/>
                    <a:pt x="0" y="26653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2665323"/>
                  </a:lnTo>
                  <a:cubicBezTo>
                    <a:pt x="3982260" y="2733903"/>
                    <a:pt x="3926380" y="2789783"/>
                    <a:pt x="3857801" y="27897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29CE72C-F6DF-4F77-9819-D77D0303CFA0}"/>
              </a:ext>
            </a:extLst>
          </p:cNvPr>
          <p:cNvGrpSpPr/>
          <p:nvPr/>
        </p:nvGrpSpPr>
        <p:grpSpPr>
          <a:xfrm>
            <a:off x="1195275" y="415599"/>
            <a:ext cx="2819399" cy="1122806"/>
            <a:chOff x="929343" y="1871950"/>
            <a:chExt cx="2831099" cy="897800"/>
          </a:xfrm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xmlns="" id="{C5C7DB88-19A6-439A-A2A1-1F3ECCB128CB}"/>
                </a:ext>
              </a:extLst>
            </p:cNvPr>
            <p:cNvSpPr/>
            <p:nvPr/>
          </p:nvSpPr>
          <p:spPr>
            <a:xfrm>
              <a:off x="929343" y="1871950"/>
              <a:ext cx="2477434" cy="897800"/>
            </a:xfrm>
            <a:prstGeom prst="roundRect">
              <a:avLst>
                <a:gd name="adj" fmla="val 2601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C8AD7A2-6D7B-41E0-A7AF-949CB12FC8D5}"/>
                </a:ext>
              </a:extLst>
            </p:cNvPr>
            <p:cNvSpPr txBox="1"/>
            <p:nvPr/>
          </p:nvSpPr>
          <p:spPr>
            <a:xfrm>
              <a:off x="1148750" y="2007073"/>
              <a:ext cx="2611692" cy="62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latin typeface="Arial" panose="020B0604020202020204" pitchFamily="34" charset="0"/>
                  <a:cs typeface="Arial" panose="020B0604020202020204" pitchFamily="34" charset="0"/>
                </a:rPr>
                <a:t>Ví dụ 3</a:t>
              </a:r>
              <a:endParaRPr lang="en-GB" sz="4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771DC0B-880A-4DE5-981B-6F7E44118836}"/>
                  </a:ext>
                </a:extLst>
              </p:cNvPr>
              <p:cNvSpPr txBox="1"/>
              <p:nvPr/>
            </p:nvSpPr>
            <p:spPr>
              <a:xfrm>
                <a:off x="3662471" y="1218752"/>
                <a:ext cx="9352760" cy="1271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hai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GB" sz="4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71DC0B-880A-4DE5-981B-6F7E4411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71" y="1218752"/>
                <a:ext cx="9352760" cy="1271374"/>
              </a:xfrm>
              <a:prstGeom prst="rect">
                <a:avLst/>
              </a:prstGeom>
              <a:blipFill>
                <a:blip r:embed="rId4"/>
                <a:stretch>
                  <a:fillRect l="-2738" r="-1043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6284450" y="4149946"/>
            <a:ext cx="101510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BCNN(12, 18) = 36 nên ta có: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4"/>
              <p:cNvSpPr txBox="1"/>
              <p:nvPr/>
            </p:nvSpPr>
            <p:spPr>
              <a:xfrm>
                <a:off x="5394527" y="5236063"/>
                <a:ext cx="6260083" cy="12962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(−7) . 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12  .   3 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 xmlns="">
          <p:sp>
            <p:nvSpPr>
              <p:cNvPr id="2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527" y="5236063"/>
                <a:ext cx="6260083" cy="1296252"/>
              </a:xfrm>
              <a:prstGeom prst="rect">
                <a:avLst/>
              </a:prstGeom>
              <a:blipFill>
                <a:blip r:embed="rId5"/>
                <a:stretch>
                  <a:fillRect l="-97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4"/>
              <p:cNvSpPr txBox="1"/>
              <p:nvPr/>
            </p:nvSpPr>
            <p:spPr>
              <a:xfrm>
                <a:off x="10786540" y="5207209"/>
                <a:ext cx="5943599" cy="13531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(−11) .   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18  .   2 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2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540" y="5207209"/>
                <a:ext cx="5943599" cy="1353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7FA0E7D4-0E7E-4DF0-858B-D3BF0672AF67}"/>
                  </a:ext>
                </a:extLst>
              </p:cNvPr>
              <p:cNvSpPr txBox="1"/>
              <p:nvPr/>
            </p:nvSpPr>
            <p:spPr>
              <a:xfrm>
                <a:off x="5224610" y="7160653"/>
                <a:ext cx="8110389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-21 &gt; -22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−21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−22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0E7D4-0E7E-4DF0-858B-D3BF0672A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610" y="7160653"/>
                <a:ext cx="8110389" cy="1141466"/>
              </a:xfrm>
              <a:prstGeom prst="rect">
                <a:avLst/>
              </a:prstGeom>
              <a:blipFill>
                <a:blip r:embed="rId7"/>
                <a:stretch>
                  <a:fillRect l="-2857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A0E7D4-0E7E-4DF0-858B-D3BF0672AF67}"/>
                  </a:ext>
                </a:extLst>
              </p:cNvPr>
              <p:cNvSpPr txBox="1"/>
              <p:nvPr/>
            </p:nvSpPr>
            <p:spPr>
              <a:xfrm>
                <a:off x="12877110" y="7155344"/>
                <a:ext cx="3558399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A0E7D4-0E7E-4DF0-858B-D3BF0672A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110" y="7155344"/>
                <a:ext cx="3558399" cy="1141466"/>
              </a:xfrm>
              <a:prstGeom prst="rect">
                <a:avLst/>
              </a:prstGeom>
              <a:blipFill>
                <a:blip r:embed="rId8"/>
                <a:stretch>
                  <a:fillRect l="-7705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1" name="TextBox 18"/>
          <p:cNvSpPr txBox="1"/>
          <p:nvPr/>
        </p:nvSpPr>
        <p:spPr>
          <a:xfrm>
            <a:off x="1219200" y="424015"/>
            <a:ext cx="8197829" cy="922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5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178104" y="1692218"/>
            <a:ext cx="7467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So sánh các phân số sau: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/>
              <p:cNvSpPr txBox="1"/>
              <p:nvPr/>
            </p:nvSpPr>
            <p:spPr>
              <a:xfrm>
                <a:off x="2677886" y="2781806"/>
                <a:ext cx="3912640" cy="12549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86" y="2781806"/>
                <a:ext cx="3912640" cy="1254959"/>
              </a:xfrm>
              <a:prstGeom prst="rect">
                <a:avLst/>
              </a:prstGeom>
              <a:blipFill>
                <a:blip r:embed="rId2"/>
                <a:stretch>
                  <a:fillRect l="-8879"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/>
              <p:cNvSpPr txBox="1"/>
              <p:nvPr/>
            </p:nvSpPr>
            <p:spPr>
              <a:xfrm>
                <a:off x="10820400" y="2847781"/>
                <a:ext cx="3912640" cy="13251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2847781"/>
                <a:ext cx="3912640" cy="1325106"/>
              </a:xfrm>
              <a:prstGeom prst="rect">
                <a:avLst/>
              </a:prstGeom>
              <a:blipFill>
                <a:blip r:embed="rId3"/>
                <a:stretch>
                  <a:fillRect l="-8879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6655" flipH="1">
            <a:off x="15294328" y="173684"/>
            <a:ext cx="2494069" cy="16506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14604" flipH="1">
            <a:off x="389262" y="7943110"/>
            <a:ext cx="1962669" cy="1995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4"/>
              <p:cNvSpPr txBox="1"/>
              <p:nvPr/>
            </p:nvSpPr>
            <p:spPr>
              <a:xfrm>
                <a:off x="2709600" y="4264310"/>
                <a:ext cx="4605602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7 .  3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10  .   3 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1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00" y="4264310"/>
                <a:ext cx="4605602" cy="13114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4"/>
              <p:cNvSpPr txBox="1"/>
              <p:nvPr/>
            </p:nvSpPr>
            <p:spPr>
              <a:xfrm>
                <a:off x="2720752" y="5789365"/>
                <a:ext cx="4594450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11 .   2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15  .   2 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2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752" y="5789365"/>
                <a:ext cx="4594450" cy="13114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77886" y="7616231"/>
                <a:ext cx="5824030" cy="1090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500" smtClean="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50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86" y="7616231"/>
                <a:ext cx="5824030" cy="1090298"/>
              </a:xfrm>
              <a:prstGeom prst="rect">
                <a:avLst/>
              </a:prstGeom>
              <a:blipFill>
                <a:blip r:embed="rId10"/>
                <a:stretch>
                  <a:fillRect l="-4393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4"/>
              <p:cNvSpPr txBox="1"/>
              <p:nvPr/>
            </p:nvSpPr>
            <p:spPr>
              <a:xfrm>
                <a:off x="10820400" y="4336284"/>
                <a:ext cx="4605602" cy="12967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(−1) . 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8 .   3 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4336284"/>
                <a:ext cx="4605602" cy="12967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798629" y="6083515"/>
                <a:ext cx="6093335" cy="1086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500" smtClean="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vi-VN" sz="4500" smtClean="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450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629" y="6083515"/>
                <a:ext cx="6093335" cy="1086131"/>
              </a:xfrm>
              <a:prstGeom prst="rect">
                <a:avLst/>
              </a:prstGeom>
              <a:blipFill>
                <a:blip r:embed="rId12"/>
                <a:stretch>
                  <a:fillRect l="-4200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0"/>
          <p:cNvSpPr txBox="1"/>
          <p:nvPr/>
        </p:nvSpPr>
        <p:spPr>
          <a:xfrm>
            <a:off x="8782549" y="358746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sp>
        <p:nvSpPr>
          <p:cNvPr id="28" name="TextBox 10"/>
          <p:cNvSpPr txBox="1"/>
          <p:nvPr/>
        </p:nvSpPr>
        <p:spPr>
          <a:xfrm>
            <a:off x="6074772" y="301071"/>
            <a:ext cx="63074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5" y="1278999"/>
            <a:ext cx="1176338" cy="960952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2212265" y="1342269"/>
            <a:ext cx="48006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07" y="5862549"/>
            <a:ext cx="2665637" cy="2099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400" y="5591026"/>
            <a:ext cx="2582585" cy="2365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167933"/>
            <a:ext cx="2133600" cy="23275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1352" y="2784749"/>
            <a:ext cx="6308048" cy="2031373"/>
            <a:chOff x="381000" y="3253915"/>
            <a:chExt cx="6248400" cy="2031373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381000" y="3253915"/>
              <a:ext cx="6248400" cy="2031373"/>
            </a:xfrm>
            <a:prstGeom prst="wedgeRoundRectCallout">
              <a:avLst>
                <a:gd name="adj1" fmla="val -6317"/>
                <a:gd name="adj2" fmla="val 90289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40258" y="3329007"/>
                  <a:ext cx="5715000" cy="18907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Muốn so sánh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81</m:t>
                          </m:r>
                        </m:den>
                      </m:f>
                    </m:oMath>
                  </a14:m>
                  <a:r>
                    <a:rPr lang="en-GB" sz="4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4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</m:oMath>
                  </a14:m>
                  <a:r>
                    <a:rPr lang="en-GB" sz="4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ta làm thế nào nhỉ?</a:t>
                  </a:r>
                  <a:endParaRPr lang="en-US" sz="4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258" y="3329007"/>
                  <a:ext cx="5715000" cy="1890774"/>
                </a:xfrm>
                <a:prstGeom prst="rect">
                  <a:avLst/>
                </a:prstGeom>
                <a:blipFill>
                  <a:blip r:embed="rId6"/>
                  <a:stretch>
                    <a:fillRect l="-1163" b="-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012866" y="2259942"/>
            <a:ext cx="4262268" cy="2031373"/>
            <a:chOff x="538332" y="3253915"/>
            <a:chExt cx="4262268" cy="2031373"/>
          </a:xfrm>
        </p:grpSpPr>
        <p:sp>
          <p:nvSpPr>
            <p:cNvPr id="36" name="Rounded Rectangular Callout 35"/>
            <p:cNvSpPr/>
            <p:nvPr/>
          </p:nvSpPr>
          <p:spPr>
            <a:xfrm>
              <a:off x="647700" y="3253915"/>
              <a:ext cx="4152900" cy="2031373"/>
            </a:xfrm>
            <a:prstGeom prst="wedgeRoundRectCallout">
              <a:avLst>
                <a:gd name="adj1" fmla="val 2071"/>
                <a:gd name="adj2" fmla="val 7850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8332" y="3495298"/>
              <a:ext cx="41529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smtClean="0">
                  <a:latin typeface="Arial" panose="020B0604020202020204" pitchFamily="34" charset="0"/>
                  <a:cs typeface="Arial" panose="020B0604020202020204" pitchFamily="34" charset="0"/>
                </a:rPr>
                <a:t>Ta phải tìm BCNN(81, 90).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767968" y="2192093"/>
            <a:ext cx="5924582" cy="2336176"/>
            <a:chOff x="381000" y="3228861"/>
            <a:chExt cx="5924582" cy="2031373"/>
          </a:xfrm>
        </p:grpSpPr>
        <p:sp>
          <p:nvSpPr>
            <p:cNvPr id="39" name="Rounded Rectangular Callout 38"/>
            <p:cNvSpPr/>
            <p:nvPr/>
          </p:nvSpPr>
          <p:spPr>
            <a:xfrm>
              <a:off x="381000" y="3228861"/>
              <a:ext cx="5924582" cy="2031373"/>
            </a:xfrm>
            <a:prstGeom prst="wedgeRoundRectCallout">
              <a:avLst>
                <a:gd name="adj1" fmla="val 13892"/>
                <a:gd name="adj2" fmla="val 8283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04818" y="3263887"/>
                  <a:ext cx="5205614" cy="19239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Vì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81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GB" sz="4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4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GB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0&lt;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</m:oMath>
                  </a14:m>
                  <a:r>
                    <a:rPr lang="en-GB" sz="40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nên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81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18" y="3263887"/>
                  <a:ext cx="5205614" cy="1923969"/>
                </a:xfrm>
                <a:prstGeom prst="rect">
                  <a:avLst/>
                </a:prstGeom>
                <a:blipFill>
                  <a:blip r:embed="rId7"/>
                  <a:stretch>
                    <a:fillRect b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7"/>
              <p:cNvSpPr txBox="1"/>
              <p:nvPr/>
            </p:nvSpPr>
            <p:spPr>
              <a:xfrm>
                <a:off x="2212265" y="8087040"/>
                <a:ext cx="14261861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quy đồng mẫu số, em hãy so sánh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32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65" y="8087040"/>
                <a:ext cx="14261861" cy="1269450"/>
              </a:xfrm>
              <a:prstGeom prst="rect">
                <a:avLst/>
              </a:prstGeom>
              <a:blipFill>
                <a:blip r:embed="rId8"/>
                <a:stretch>
                  <a:fillRect l="-243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/>
          <p:nvPr/>
        </p:nvSpPr>
        <p:spPr>
          <a:xfrm>
            <a:off x="674914" y="5912646"/>
            <a:ext cx="13824857" cy="2027431"/>
          </a:xfrm>
          <a:custGeom>
            <a:avLst/>
            <a:gdLst/>
            <a:ahLst/>
            <a:cxnLst/>
            <a:rect l="l" t="t" r="r" b="b"/>
            <a:pathLst>
              <a:path w="2393585" h="2798786">
                <a:moveTo>
                  <a:pt x="2269125" y="2798786"/>
                </a:moveTo>
                <a:lnTo>
                  <a:pt x="124460" y="2798786"/>
                </a:lnTo>
                <a:cubicBezTo>
                  <a:pt x="55880" y="2798786"/>
                  <a:pt x="0" y="2742906"/>
                  <a:pt x="0" y="267432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69125" y="0"/>
                </a:lnTo>
                <a:cubicBezTo>
                  <a:pt x="2337705" y="0"/>
                  <a:pt x="2393585" y="55880"/>
                  <a:pt x="2393585" y="124460"/>
                </a:cubicBezTo>
                <a:lnTo>
                  <a:pt x="2393585" y="2674326"/>
                </a:lnTo>
                <a:cubicBezTo>
                  <a:pt x="2393585" y="2742906"/>
                  <a:pt x="2337705" y="2798786"/>
                  <a:pt x="2269125" y="2798786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0" name="TextBox 16"/>
          <p:cNvSpPr txBox="1"/>
          <p:nvPr/>
        </p:nvSpPr>
        <p:spPr>
          <a:xfrm>
            <a:off x="685800" y="571500"/>
            <a:ext cx="5715000" cy="8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>
                <a:solidFill>
                  <a:srgbClr val="189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5000" b="1" smtClean="0">
                <a:solidFill>
                  <a:srgbClr val="189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Hỗn số dương</a:t>
            </a:r>
            <a:endParaRPr lang="en-US" sz="5000" b="1" u="none">
              <a:solidFill>
                <a:srgbClr val="189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975489"/>
            <a:ext cx="7173383" cy="24023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51214" y="1641647"/>
            <a:ext cx="6934200" cy="2398742"/>
            <a:chOff x="571500" y="1612053"/>
            <a:chExt cx="4400815" cy="239874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71500" y="1612053"/>
              <a:ext cx="4400815" cy="2398742"/>
            </a:xfrm>
            <a:prstGeom prst="wedgeRoundRectCallout">
              <a:avLst>
                <a:gd name="adj1" fmla="val 62451"/>
                <a:gd name="adj2" fmla="val 4028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571500" y="1759114"/>
              <a:ext cx="4400815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Chia đều 3 cái bánh cho hai bạn thì mỗi bạn được bao nhiêu phần bánh nhỉ?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5912646"/>
            <a:ext cx="1665495" cy="15949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90800" y="6817538"/>
            <a:ext cx="1188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phân số biểu thị phần bánh của mỗi bạn.</a:t>
            </a:r>
            <a:endParaRPr lang="en-GB" sz="45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28207" y="8014284"/>
                <a:ext cx="13536386" cy="129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biểu thị phần bánh của mỗi bạn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GB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07" y="8014284"/>
                <a:ext cx="13536386" cy="1293559"/>
              </a:xfrm>
              <a:prstGeom prst="rect">
                <a:avLst/>
              </a:prstGeom>
              <a:blipFill>
                <a:blip r:embed="rId4"/>
                <a:stretch>
                  <a:fillRect l="-1892" b="-8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2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3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sp>
        <p:nvSpPr>
          <p:cNvPr id="17" name="Freeform 3"/>
          <p:cNvSpPr/>
          <p:nvPr/>
        </p:nvSpPr>
        <p:spPr>
          <a:xfrm>
            <a:off x="914400" y="266700"/>
            <a:ext cx="16230600" cy="2209799"/>
          </a:xfrm>
          <a:custGeom>
            <a:avLst/>
            <a:gdLst/>
            <a:ahLst/>
            <a:cxnLst/>
            <a:rect l="l" t="t" r="r" b="b"/>
            <a:pathLst>
              <a:path w="2393585" h="2798786">
                <a:moveTo>
                  <a:pt x="2269125" y="2798786"/>
                </a:moveTo>
                <a:lnTo>
                  <a:pt x="124460" y="2798786"/>
                </a:lnTo>
                <a:cubicBezTo>
                  <a:pt x="55880" y="2798786"/>
                  <a:pt x="0" y="2742906"/>
                  <a:pt x="0" y="267432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69125" y="0"/>
                </a:lnTo>
                <a:cubicBezTo>
                  <a:pt x="2337705" y="0"/>
                  <a:pt x="2393585" y="55880"/>
                  <a:pt x="2393585" y="124460"/>
                </a:cubicBezTo>
                <a:lnTo>
                  <a:pt x="2393585" y="2674326"/>
                </a:lnTo>
                <a:cubicBezTo>
                  <a:pt x="2393585" y="2742906"/>
                  <a:pt x="2337705" y="2798786"/>
                  <a:pt x="2269125" y="279878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Rounded Rectangle 17"/>
          <p:cNvSpPr/>
          <p:nvPr/>
        </p:nvSpPr>
        <p:spPr>
          <a:xfrm>
            <a:off x="1295400" y="647699"/>
            <a:ext cx="1681290" cy="955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"/>
              <p:cNvSpPr txBox="1"/>
              <p:nvPr/>
            </p:nvSpPr>
            <p:spPr>
              <a:xfrm>
                <a:off x="3368576" y="266700"/>
                <a:ext cx="13335000" cy="20043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 nói mỗi bạn được 1 cái bánh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cái bánh. Em có đồng ý với Tròn không?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76" y="266700"/>
                <a:ext cx="13335000" cy="2004331"/>
              </a:xfrm>
              <a:prstGeom prst="rect">
                <a:avLst/>
              </a:prstGeom>
              <a:blipFill>
                <a:blip r:embed="rId2"/>
                <a:stretch>
                  <a:fillRect l="-2606" r="-265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7057" y="3314700"/>
                <a:ext cx="16543288" cy="1071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7" y="3314700"/>
                <a:ext cx="16543288" cy="1071512"/>
              </a:xfrm>
              <a:prstGeom prst="rect">
                <a:avLst/>
              </a:prstGeom>
              <a:blipFill>
                <a:blip r:embed="rId3"/>
                <a:stretch>
                  <a:fillRect l="-1548" r="-4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7057" y="4610100"/>
                <a:ext cx="16219714" cy="243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45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7" y="4610100"/>
                <a:ext cx="16219714" cy="2439001"/>
              </a:xfrm>
              <a:prstGeom prst="rect">
                <a:avLst/>
              </a:prstGeom>
              <a:blipFill rotWithShape="1">
                <a:blip r:embed="rId4"/>
                <a:stretch>
                  <a:fillRect l="-1541" r="-2067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6171" y="6957745"/>
                <a:ext cx="9783447" cy="1265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Hỗn số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đọc là: "Một một phần hai".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1" y="6957745"/>
                <a:ext cx="9783447" cy="1265667"/>
              </a:xfrm>
              <a:prstGeom prst="rect">
                <a:avLst/>
              </a:prstGeom>
              <a:blipFill>
                <a:blip r:embed="rId5"/>
                <a:stretch>
                  <a:fillRect l="-2618" r="-1683" b="-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9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95" y="3478374"/>
            <a:ext cx="3296782" cy="3147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38" y="4122407"/>
            <a:ext cx="3108394" cy="3221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133" y="6580668"/>
            <a:ext cx="2453934" cy="28862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58290" y="839283"/>
            <a:ext cx="6069581" cy="1752600"/>
            <a:chOff x="1727709" y="2019300"/>
            <a:chExt cx="6069581" cy="175260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828800" y="2019300"/>
              <a:ext cx="5867400" cy="1752600"/>
            </a:xfrm>
            <a:prstGeom prst="wedgeRoundRectCallout">
              <a:avLst>
                <a:gd name="adj1" fmla="val -6002"/>
                <a:gd name="adj2" fmla="val 90172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7"/>
                <p:cNvSpPr txBox="1"/>
                <p:nvPr/>
              </p:nvSpPr>
              <p:spPr>
                <a:xfrm>
                  <a:off x="1727709" y="2099951"/>
                  <a:ext cx="6069581" cy="141013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ctr">
                    <a:lnSpc>
                      <a:spcPct val="13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Mình còn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500" u="none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cái bánh.</a:t>
                  </a:r>
                  <a:endParaRPr lang="en-US" sz="4500" u="none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7709" y="2099951"/>
                  <a:ext cx="6069581" cy="1410130"/>
                </a:xfrm>
                <a:prstGeom prst="rect">
                  <a:avLst/>
                </a:prstGeom>
                <a:blipFill>
                  <a:blip r:embed="rId5"/>
                  <a:stretch>
                    <a:fillRect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7715574" y="1307565"/>
            <a:ext cx="5911664" cy="1752600"/>
            <a:chOff x="1828800" y="2019300"/>
            <a:chExt cx="5911664" cy="1752600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1828800" y="2019300"/>
              <a:ext cx="5867400" cy="1752600"/>
            </a:xfrm>
            <a:prstGeom prst="wedgeRoundRectCallout">
              <a:avLst>
                <a:gd name="adj1" fmla="val -34944"/>
                <a:gd name="adj2" fmla="val 9141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7"/>
                <p:cNvSpPr txBox="1"/>
                <p:nvPr/>
              </p:nvSpPr>
              <p:spPr>
                <a:xfrm>
                  <a:off x="1929890" y="2047590"/>
                  <a:ext cx="5810574" cy="14305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ctr">
                    <a:lnSpc>
                      <a:spcPct val="13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Mình còn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4500" u="none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cái bánh.</a:t>
                  </a:r>
                  <a:endParaRPr lang="en-US" sz="4500" u="none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890" y="2047590"/>
                  <a:ext cx="5810574" cy="1430584"/>
                </a:xfrm>
                <a:prstGeom prst="rect">
                  <a:avLst/>
                </a:prstGeom>
                <a:blipFill>
                  <a:blip r:embed="rId6"/>
                  <a:stretch>
                    <a:fillRect l="-1049" r="-1049" b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1144574" y="3563486"/>
            <a:ext cx="6553200" cy="2197084"/>
            <a:chOff x="1143000" y="1574816"/>
            <a:chExt cx="6553200" cy="2197084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1143000" y="1574816"/>
              <a:ext cx="6553200" cy="2197084"/>
            </a:xfrm>
            <a:prstGeom prst="wedgeRoundRectCallout">
              <a:avLst>
                <a:gd name="adj1" fmla="val -392"/>
                <a:gd name="adj2" fmla="val 75559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371600" y="1724167"/>
              <a:ext cx="6324600" cy="18697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latin typeface="Arial" panose="020B0604020202020204" pitchFamily="34" charset="0"/>
                  <a:cs typeface="Arial" panose="020B0604020202020204" pitchFamily="34" charset="0"/>
                </a:rPr>
                <a:t>Đố em biết phần bánh của bạn nào nhiều hơn? </a:t>
              </a:r>
              <a:endParaRPr lang="en-US" sz="450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407" y="621871"/>
            <a:ext cx="16173183" cy="8153401"/>
            <a:chOff x="0" y="0"/>
            <a:chExt cx="2494316" cy="3273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4316" cy="3273337"/>
            </a:xfrm>
            <a:custGeom>
              <a:avLst/>
              <a:gdLst/>
              <a:ahLst/>
              <a:cxnLst/>
              <a:rect l="l" t="t" r="r" b="b"/>
              <a:pathLst>
                <a:path w="2393585" h="2798786">
                  <a:moveTo>
                    <a:pt x="2269125" y="2798786"/>
                  </a:moveTo>
                  <a:lnTo>
                    <a:pt x="124460" y="2798786"/>
                  </a:lnTo>
                  <a:cubicBezTo>
                    <a:pt x="55880" y="2798786"/>
                    <a:pt x="0" y="2742906"/>
                    <a:pt x="0" y="2674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674326"/>
                  </a:lnTo>
                  <a:cubicBezTo>
                    <a:pt x="2393585" y="2742906"/>
                    <a:pt x="2337705" y="2798786"/>
                    <a:pt x="2269125" y="27987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6655" flipH="1">
            <a:off x="15406123" y="7657542"/>
            <a:ext cx="2494069" cy="165062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5898" y="594657"/>
                <a:ext cx="15316200" cy="223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b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Ví dụ: </a:t>
                </a:r>
                <a:r>
                  <a:rPr lang="en-US" sz="4500" smtClean="0"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Viết một phân số (lớn hơn 1), chẳng hạn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GB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dưới dạng hỗn số.</a:t>
                </a:r>
                <a:endParaRPr lang="en-US" sz="4500" b="1" dirty="0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98" y="594657"/>
                <a:ext cx="15316200" cy="2234779"/>
              </a:xfrm>
              <a:prstGeom prst="rect">
                <a:avLst/>
              </a:prstGeom>
              <a:blipFill>
                <a:blip r:embed="rId4"/>
                <a:stretch>
                  <a:fillRect l="-1672" r="-1672" b="-9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46762"/>
              </p:ext>
            </p:extLst>
          </p:nvPr>
        </p:nvGraphicFramePr>
        <p:xfrm>
          <a:off x="1817071" y="3789002"/>
          <a:ext cx="337931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9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074">
                <a:tc>
                  <a:txBody>
                    <a:bodyPr/>
                    <a:lstStyle/>
                    <a:p>
                      <a:pPr algn="ctr"/>
                      <a:r>
                        <a:rPr lang="en-GB" sz="4500" b="1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23</a:t>
                      </a:r>
                      <a:endParaRPr lang="en-US" sz="4500" b="1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5</a:t>
                      </a:r>
                      <a:endParaRPr lang="en-US" sz="4500" b="1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074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09751" y="4816019"/>
            <a:ext cx="1370805" cy="1886620"/>
            <a:chOff x="2110035" y="1988151"/>
            <a:chExt cx="720000" cy="136008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10035" y="1988151"/>
              <a:ext cx="720000" cy="72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5" idx="4"/>
            </p:cNvCxnSpPr>
            <p:nvPr/>
          </p:nvCxnSpPr>
          <p:spPr>
            <a:xfrm>
              <a:off x="2470035" y="2708151"/>
              <a:ext cx="0" cy="64008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440878" y="6769393"/>
            <a:ext cx="20792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solidFill>
                  <a:srgbClr val="0070C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dư</a:t>
            </a:r>
            <a:endParaRPr lang="en-US" sz="4500" b="1" dirty="0">
              <a:solidFill>
                <a:srgbClr val="0070C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862" y="6767439"/>
            <a:ext cx="24240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Thương</a:t>
            </a:r>
            <a:endParaRPr lang="en-US" sz="45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51102" y="4007423"/>
                <a:ext cx="6412517" cy="140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23</m:t>
                          </m:r>
                        </m:num>
                        <m:den>
                          <m:r>
                            <a:rPr lang="en-GB" sz="45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en-US" sz="45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GB" sz="45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𝟒</m:t>
                      </m:r>
                      <m:r>
                        <a:rPr lang="vi-VN" sz="45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a:rPr lang="en-US" sz="45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500" b="1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𝟓</m:t>
                          </m:r>
                        </m:den>
                      </m:f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a:rPr lang="en-US" sz="45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a:rPr lang="en-GB" sz="45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4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en-GB" sz="45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500" dirty="0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02" y="4007423"/>
                <a:ext cx="6412517" cy="1402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556546" y="5248995"/>
            <a:ext cx="4641014" cy="2306639"/>
            <a:chOff x="-285716" y="4045747"/>
            <a:chExt cx="4641014" cy="2096943"/>
          </a:xfrm>
        </p:grpSpPr>
        <p:sp>
          <p:nvSpPr>
            <p:cNvPr id="30" name="TextBox 29"/>
            <p:cNvSpPr txBox="1"/>
            <p:nvPr/>
          </p:nvSpPr>
          <p:spPr>
            <a:xfrm>
              <a:off x="-285716" y="5429208"/>
              <a:ext cx="4641014" cy="7134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5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Phần</a:t>
              </a:r>
              <a:r>
                <a:rPr lang="en-US" sz="45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số</a:t>
              </a:r>
              <a:r>
                <a:rPr lang="en-US" sz="45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nguyên</a:t>
              </a:r>
              <a:endParaRPr lang="en-US" sz="4500" b="1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1554027" y="4045747"/>
              <a:ext cx="1612989" cy="1128113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786538" y="5290458"/>
            <a:ext cx="3967753" cy="2305148"/>
            <a:chOff x="2309803" y="4719157"/>
            <a:chExt cx="3967753" cy="2095588"/>
          </a:xfrm>
        </p:grpSpPr>
        <p:sp>
          <p:nvSpPr>
            <p:cNvPr id="33" name="TextBox 32"/>
            <p:cNvSpPr txBox="1"/>
            <p:nvPr/>
          </p:nvSpPr>
          <p:spPr>
            <a:xfrm>
              <a:off x="2309803" y="6101263"/>
              <a:ext cx="3967753" cy="7134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5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Phần</a:t>
              </a:r>
              <a:r>
                <a:rPr lang="en-US" sz="45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phân</a:t>
              </a:r>
              <a:r>
                <a:rPr lang="en-US" sz="45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số</a:t>
              </a:r>
              <a:endParaRPr lang="en-US" sz="4500" b="1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432236" y="4719157"/>
              <a:ext cx="1861443" cy="117991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127759" y="4911117"/>
            <a:ext cx="5052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42521" y="4856580"/>
            <a:ext cx="5052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3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13326" y="4822431"/>
            <a:ext cx="1370805" cy="1886620"/>
            <a:chOff x="2110035" y="1988151"/>
            <a:chExt cx="720000" cy="1360080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110035" y="1988151"/>
              <a:ext cx="720000" cy="72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>
              <a:stCxn id="39" idx="4"/>
            </p:cNvCxnSpPr>
            <p:nvPr/>
          </p:nvCxnSpPr>
          <p:spPr>
            <a:xfrm>
              <a:off x="2470035" y="2708151"/>
              <a:ext cx="0" cy="64008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Notched Right Arrow 4"/>
          <p:cNvSpPr/>
          <p:nvPr/>
        </p:nvSpPr>
        <p:spPr>
          <a:xfrm>
            <a:off x="5897196" y="4581162"/>
            <a:ext cx="1524000" cy="55083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36" grpId="0"/>
      <p:bldP spid="3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562100"/>
            <a:ext cx="15316200" cy="6083903"/>
            <a:chOff x="0" y="0"/>
            <a:chExt cx="2494316" cy="3273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4316" cy="3273337"/>
            </a:xfrm>
            <a:custGeom>
              <a:avLst/>
              <a:gdLst/>
              <a:ahLst/>
              <a:cxnLst/>
              <a:rect l="l" t="t" r="r" b="b"/>
              <a:pathLst>
                <a:path w="2393585" h="2798786">
                  <a:moveTo>
                    <a:pt x="2269125" y="2798786"/>
                  </a:moveTo>
                  <a:lnTo>
                    <a:pt x="124460" y="2798786"/>
                  </a:lnTo>
                  <a:cubicBezTo>
                    <a:pt x="55880" y="2798786"/>
                    <a:pt x="0" y="2742906"/>
                    <a:pt x="0" y="2674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674326"/>
                  </a:lnTo>
                  <a:cubicBezTo>
                    <a:pt x="2393585" y="2742906"/>
                    <a:pt x="2337705" y="2798786"/>
                    <a:pt x="2269125" y="27987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sp>
        <p:nvSpPr>
          <p:cNvPr id="11" name="Google Shape;286;p35"/>
          <p:cNvSpPr txBox="1">
            <a:spLocks/>
          </p:cNvSpPr>
          <p:nvPr/>
        </p:nvSpPr>
        <p:spPr>
          <a:xfrm>
            <a:off x="1028700" y="2284021"/>
            <a:ext cx="14782800" cy="1818402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Ngược lại, ta cũng có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viết một hỗn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dương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dưới dạng phân số, chẳng hạn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63800" y="4142502"/>
            <a:ext cx="2765163" cy="6179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7171" y="4560275"/>
                <a:ext cx="1147588" cy="14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i="0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45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500" b="0" i="0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en-GB" sz="45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1" y="4560275"/>
                <a:ext cx="1147588" cy="14074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72102" y="4573827"/>
                <a:ext cx="3182413" cy="14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45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500" b="0" i="0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  <m:r>
                            <a:rPr lang="en-GB" sz="45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vi-VN" sz="45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.</m:t>
                          </m:r>
                          <m:r>
                            <a:rPr lang="en-GB" sz="45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en-GB" sz="45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  <m:r>
                            <a:rPr lang="vi-VN" sz="45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vi-VN" sz="4500" b="0" i="0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en-GB" sz="45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102" y="4573827"/>
                <a:ext cx="3182413" cy="14074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01200" y="4604051"/>
                <a:ext cx="1832501" cy="1390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45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19</m:t>
                          </m:r>
                        </m:num>
                        <m:den>
                          <m:r>
                            <a:rPr lang="en-GB" sz="45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4604051"/>
                <a:ext cx="1832501" cy="13907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5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pic>
        <p:nvPicPr>
          <p:cNvPr id="2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77776">
            <a:off x="15533278" y="234326"/>
            <a:ext cx="2010669" cy="2378211"/>
          </a:xfrm>
          <a:prstGeom prst="rect">
            <a:avLst/>
          </a:prstGeom>
        </p:spPr>
      </p:pic>
      <p:sp>
        <p:nvSpPr>
          <p:cNvPr id="23" name="TextBox 10"/>
          <p:cNvSpPr txBox="1"/>
          <p:nvPr/>
        </p:nvSpPr>
        <p:spPr>
          <a:xfrm>
            <a:off x="4495800" y="495300"/>
            <a:ext cx="8304729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922956"/>
            <a:ext cx="1752600" cy="1833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"/>
              <p:cNvSpPr txBox="1"/>
              <p:nvPr/>
            </p:nvSpPr>
            <p:spPr>
              <a:xfrm>
                <a:off x="4495800" y="1943100"/>
                <a:ext cx="10972800" cy="13188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phải là một hỗn số không? Vì sao?</a:t>
                </a:r>
                <a:endParaRPr lang="en-US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43100"/>
                <a:ext cx="10972800" cy="13188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"/>
              <p:cNvSpPr txBox="1"/>
              <p:nvPr/>
            </p:nvSpPr>
            <p:spPr>
              <a:xfrm>
                <a:off x="4914900" y="3706492"/>
                <a:ext cx="8458200" cy="13188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5000" b="1" smtClean="0">
                    <a:solidFill>
                      <a:srgbClr val="C00000"/>
                    </a:solidFill>
                    <a:ea typeface="Times New Roman" charset="0"/>
                    <a:cs typeface="Times New Roman" charset="0"/>
                  </a:rPr>
                  <a:t>Trả lời: </a:t>
                </a: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là một hỗn số.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3706492"/>
                <a:ext cx="8458200" cy="1318823"/>
              </a:xfrm>
              <a:prstGeom prst="rect">
                <a:avLst/>
              </a:prstGeom>
              <a:blipFill>
                <a:blip r:embed="rId12"/>
                <a:stretch>
                  <a:fillRect l="-4539" r="-57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90879" y="7044098"/>
            <a:ext cx="2019300" cy="212323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301507" y="5632443"/>
            <a:ext cx="6346371" cy="2398742"/>
            <a:chOff x="944567" y="1612053"/>
            <a:chExt cx="4027747" cy="2398742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944567" y="1612053"/>
              <a:ext cx="4027747" cy="2398742"/>
            </a:xfrm>
            <a:prstGeom prst="wedgeRoundRectCallout">
              <a:avLst>
                <a:gd name="adj1" fmla="val 62451"/>
                <a:gd name="adj2" fmla="val 40285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4"/>
            <p:cNvSpPr txBox="1"/>
            <p:nvPr/>
          </p:nvSpPr>
          <p:spPr>
            <a:xfrm>
              <a:off x="1034379" y="1980427"/>
              <a:ext cx="384812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Phần phân số của hỗn số luôn nhỏ hơn 1.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4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24" name="TextBox 3"/>
          <p:cNvSpPr txBox="1"/>
          <p:nvPr/>
        </p:nvSpPr>
        <p:spPr>
          <a:xfrm>
            <a:off x="6019800" y="881335"/>
            <a:ext cx="5969570" cy="9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GB" sz="5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sz="5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7565" y="2752039"/>
            <a:ext cx="8197566" cy="6735946"/>
            <a:chOff x="1264476" y="2752039"/>
            <a:chExt cx="7510654" cy="6735946"/>
          </a:xfrm>
        </p:grpSpPr>
        <p:grpSp>
          <p:nvGrpSpPr>
            <p:cNvPr id="25" name="Group 5"/>
            <p:cNvGrpSpPr/>
            <p:nvPr/>
          </p:nvGrpSpPr>
          <p:grpSpPr>
            <a:xfrm>
              <a:off x="1373606" y="2752039"/>
              <a:ext cx="7401524" cy="6181082"/>
              <a:chOff x="0" y="-535840"/>
              <a:chExt cx="3982260" cy="3325623"/>
            </a:xfrm>
          </p:grpSpPr>
          <p:sp>
            <p:nvSpPr>
              <p:cNvPr id="26" name="Freeform 6"/>
              <p:cNvSpPr/>
              <p:nvPr/>
            </p:nvSpPr>
            <p:spPr>
              <a:xfrm>
                <a:off x="0" y="-535840"/>
                <a:ext cx="3982260" cy="3325623"/>
              </a:xfrm>
              <a:custGeom>
                <a:avLst/>
                <a:gdLst/>
                <a:ahLst/>
                <a:cxnLst/>
                <a:rect l="l" t="t" r="r" b="b"/>
                <a:pathLst>
                  <a:path w="3982260" h="2789783">
                    <a:moveTo>
                      <a:pt x="3857800" y="2789783"/>
                    </a:moveTo>
                    <a:lnTo>
                      <a:pt x="124460" y="2789783"/>
                    </a:lnTo>
                    <a:cubicBezTo>
                      <a:pt x="55880" y="2789783"/>
                      <a:pt x="0" y="2733903"/>
                      <a:pt x="0" y="26653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7801" y="0"/>
                    </a:lnTo>
                    <a:cubicBezTo>
                      <a:pt x="3926380" y="0"/>
                      <a:pt x="3982260" y="55880"/>
                      <a:pt x="3982260" y="124460"/>
                    </a:cubicBezTo>
                    <a:lnTo>
                      <a:pt x="3982260" y="2665323"/>
                    </a:lnTo>
                    <a:cubicBezTo>
                      <a:pt x="3982260" y="2733903"/>
                      <a:pt x="3926380" y="2789783"/>
                      <a:pt x="3857801" y="278978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3032287">
              <a:off x="958534" y="8324337"/>
              <a:ext cx="1469590" cy="8577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8"/>
                <p:cNvSpPr txBox="1"/>
                <p:nvPr/>
              </p:nvSpPr>
              <p:spPr>
                <a:xfrm>
                  <a:off x="1693329" y="2752039"/>
                  <a:ext cx="6762076" cy="213802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a) Viết phân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50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dưới dạng hỗn số;</a:t>
                  </a:r>
                  <a:endPara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329" y="2752039"/>
                  <a:ext cx="6762076" cy="2138021"/>
                </a:xfrm>
                <a:prstGeom prst="rect">
                  <a:avLst/>
                </a:prstGeom>
                <a:blipFill>
                  <a:blip r:embed="rId4"/>
                  <a:stretch>
                    <a:fillRect l="-4711" r="-4793" b="-11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372600" y="1920187"/>
            <a:ext cx="9102137" cy="6927022"/>
            <a:chOff x="9440682" y="2006099"/>
            <a:chExt cx="9102137" cy="6927022"/>
          </a:xfrm>
        </p:grpSpPr>
        <p:grpSp>
          <p:nvGrpSpPr>
            <p:cNvPr id="27" name="Group 10"/>
            <p:cNvGrpSpPr/>
            <p:nvPr/>
          </p:nvGrpSpPr>
          <p:grpSpPr>
            <a:xfrm>
              <a:off x="9440682" y="2752039"/>
              <a:ext cx="8313919" cy="6181082"/>
              <a:chOff x="0" y="-535840"/>
              <a:chExt cx="4473158" cy="3325623"/>
            </a:xfrm>
          </p:grpSpPr>
          <p:sp>
            <p:nvSpPr>
              <p:cNvPr id="28" name="Freeform 11"/>
              <p:cNvSpPr/>
              <p:nvPr/>
            </p:nvSpPr>
            <p:spPr>
              <a:xfrm>
                <a:off x="0" y="-535840"/>
                <a:ext cx="4473158" cy="3325623"/>
              </a:xfrm>
              <a:custGeom>
                <a:avLst/>
                <a:gdLst/>
                <a:ahLst/>
                <a:cxnLst/>
                <a:rect l="l" t="t" r="r" b="b"/>
                <a:pathLst>
                  <a:path w="3982260" h="2789783">
                    <a:moveTo>
                      <a:pt x="3857800" y="2789783"/>
                    </a:moveTo>
                    <a:lnTo>
                      <a:pt x="124460" y="2789783"/>
                    </a:lnTo>
                    <a:cubicBezTo>
                      <a:pt x="55880" y="2789783"/>
                      <a:pt x="0" y="2733903"/>
                      <a:pt x="0" y="26653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7801" y="0"/>
                    </a:lnTo>
                    <a:cubicBezTo>
                      <a:pt x="3926380" y="0"/>
                      <a:pt x="3982260" y="55880"/>
                      <a:pt x="3982260" y="124460"/>
                    </a:cubicBezTo>
                    <a:lnTo>
                      <a:pt x="3982260" y="2665323"/>
                    </a:lnTo>
                    <a:cubicBezTo>
                      <a:pt x="3982260" y="2733903"/>
                      <a:pt x="3926380" y="2789783"/>
                      <a:pt x="3857801" y="278978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714604" flipH="1">
              <a:off x="16580150" y="2006099"/>
              <a:ext cx="1962669" cy="19953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8"/>
                <p:cNvSpPr txBox="1"/>
                <p:nvPr/>
              </p:nvSpPr>
              <p:spPr>
                <a:xfrm>
                  <a:off x="9874061" y="3003760"/>
                  <a:ext cx="6952921" cy="214135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 Viết hỗn số 5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50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dưới dạng phân số.</a:t>
                  </a:r>
                  <a:endPara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4061" y="3003760"/>
                  <a:ext cx="6952921" cy="2141355"/>
                </a:xfrm>
                <a:prstGeom prst="rect">
                  <a:avLst/>
                </a:prstGeom>
                <a:blipFill>
                  <a:blip r:embed="rId7"/>
                  <a:stretch>
                    <a:fillRect l="-5000" r="-5000" b="-11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5640" y="5892878"/>
                <a:ext cx="7162800" cy="1390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5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24</m:t>
                          </m:r>
                        </m:num>
                        <m:den>
                          <m:r>
                            <a:rPr lang="en-GB" sz="45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=…</m:t>
                      </m:r>
                      <m:r>
                        <a:rPr lang="vi-VN" sz="45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vi-VN" sz="45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⋯⋯</m:t>
                      </m:r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=…</m:t>
                      </m:r>
                      <m:r>
                        <a:rPr lang="vi-VN" sz="45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vi-VN" sz="45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40" y="5892878"/>
                <a:ext cx="7162800" cy="1390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24220" y="5894801"/>
                <a:ext cx="730156" cy="1388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𝟑</m:t>
                      </m:r>
                      <m:f>
                        <m:fPr>
                          <m:ctrlPr>
                            <a:rPr lang="vi-VN" sz="45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20" y="5894801"/>
                <a:ext cx="730156" cy="1388842"/>
              </a:xfrm>
              <a:prstGeom prst="rect">
                <a:avLst/>
              </a:prstGeom>
              <a:blipFill>
                <a:blip r:embed="rId9"/>
                <a:stretch>
                  <a:fillRect r="-1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58514" y="5837648"/>
                <a:ext cx="730156" cy="1388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5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514" y="5837648"/>
                <a:ext cx="730156" cy="13888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47743" y="5982127"/>
                <a:ext cx="730156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𝟑</m:t>
                      </m:r>
                    </m:oMath>
                  </m:oMathPara>
                </a14:m>
                <a:endParaRPr lang="en-US" sz="4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43" y="5982127"/>
                <a:ext cx="730156" cy="784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939339" y="6064521"/>
                <a:ext cx="5180439" cy="140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  <m:f>
                        <m:fPr>
                          <m:ctrlPr>
                            <a:rPr lang="vi-VN" sz="45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den>
                      </m:f>
                      <m:r>
                        <a:rPr lang="vi-VN" sz="4500" b="0" i="0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45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5 </m:t>
                          </m:r>
                          <m:r>
                            <a:rPr lang="vi-VN" sz="4500" b="0" i="0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.</m:t>
                          </m:r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3</m:t>
                          </m:r>
                          <m:r>
                            <a:rPr lang="vi-VN" sz="4500" b="0" i="0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den>
                      </m:f>
                      <m:r>
                        <a:rPr lang="vi-VN" sz="4500" b="0" i="0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45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17</m:t>
                          </m:r>
                        </m:num>
                        <m:den>
                          <m:r>
                            <a:rPr lang="en-GB" sz="45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339" y="6064521"/>
                <a:ext cx="5180439" cy="14048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4433739" y="1034234"/>
            <a:ext cx="11453961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399" b="1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pic>
        <p:nvPicPr>
          <p:cNvPr id="2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25932" y="880090"/>
            <a:ext cx="2689268" cy="12957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176641"/>
            <a:ext cx="7429500" cy="6348569"/>
          </a:xfrm>
          <a:prstGeom prst="rect">
            <a:avLst/>
          </a:prstGeom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0000" y="3166771"/>
            <a:ext cx="4138634" cy="712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2759026"/>
            <a:ext cx="18288000" cy="17126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7761989"/>
            <a:ext cx="18288000" cy="17126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48" y="1319418"/>
            <a:ext cx="2953769" cy="2615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61" y="551254"/>
            <a:ext cx="3090941" cy="2075868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64" y="1442036"/>
            <a:ext cx="2953769" cy="2615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77" y="673872"/>
            <a:ext cx="3090941" cy="2075868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8" y="6712357"/>
            <a:ext cx="2953769" cy="2615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91" y="5944193"/>
            <a:ext cx="3090941" cy="2075868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64" y="6720501"/>
            <a:ext cx="2953769" cy="2615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76" y="5952337"/>
            <a:ext cx="3090941" cy="20758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463148"/>
            <a:ext cx="9143999" cy="5022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9463148"/>
            <a:ext cx="9143999" cy="5022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1944"/>
            <a:ext cx="9143999" cy="5022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4461944"/>
            <a:ext cx="9143999" cy="502229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7098034" y="9172392"/>
            <a:ext cx="973602" cy="973602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08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4" y="-75639"/>
            <a:ext cx="2912144" cy="278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41" y="7291262"/>
            <a:ext cx="2953769" cy="261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54" y="6523098"/>
            <a:ext cx="3090941" cy="2075868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14889810" y="5880351"/>
            <a:ext cx="2205990" cy="199201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 are given 3 candies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xmlns="" id="{A468FF43-48BE-45C8-AE0E-72371E21D00D}"/>
                  </a:ext>
                </a:extLst>
              </p:cNvPr>
              <p:cNvSpPr/>
              <p:nvPr/>
            </p:nvSpPr>
            <p:spPr>
              <a:xfrm>
                <a:off x="762001" y="413657"/>
                <a:ext cx="14434457" cy="229560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Quy đồng mẫu số hai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id="{A468FF43-48BE-45C8-AE0E-72371E21D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413657"/>
                <a:ext cx="14434457" cy="2295604"/>
              </a:xfrm>
              <a:prstGeom prst="foldedCorner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xmlns="" id="{02105D08-1F14-416F-86C2-51DFEA1D8826}"/>
                  </a:ext>
                </a:extLst>
              </p:cNvPr>
              <p:cNvSpPr/>
              <p:nvPr/>
            </p:nvSpPr>
            <p:spPr>
              <a:xfrm>
                <a:off x="1638194" y="3241017"/>
                <a:ext cx="13477704" cy="1691199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(−6)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94" y="3241017"/>
                <a:ext cx="13477704" cy="1691199"/>
              </a:xfrm>
              <a:prstGeom prst="foldedCorner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4246988" y="7491169"/>
            <a:ext cx="3657495" cy="37646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4202111" y="6103532"/>
            <a:ext cx="3466407" cy="1349271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0" y="8186200"/>
            <a:ext cx="1428750" cy="1528763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6038850" y="6291489"/>
            <a:ext cx="231609" cy="231609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3" y="7731183"/>
            <a:ext cx="1746086" cy="19139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8390"/>
            <a:ext cx="1746086" cy="19139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19" y="5156570"/>
            <a:ext cx="1166967" cy="11529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6842" y="5497319"/>
            <a:ext cx="1320242" cy="12647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82" y="5878556"/>
            <a:ext cx="742950" cy="6572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39" y="5733052"/>
            <a:ext cx="1071563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4" y="-75639"/>
            <a:ext cx="2912144" cy="278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41" y="7291262"/>
            <a:ext cx="2953769" cy="261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54" y="6523098"/>
            <a:ext cx="3090941" cy="2075868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14889810" y="5880351"/>
            <a:ext cx="2205990" cy="199201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700" b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 are given 5 candies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xmlns="" id="{A468FF43-48BE-45C8-AE0E-72371E21D00D}"/>
                  </a:ext>
                </a:extLst>
              </p:cNvPr>
              <p:cNvSpPr/>
              <p:nvPr/>
            </p:nvSpPr>
            <p:spPr>
              <a:xfrm>
                <a:off x="1000904" y="303037"/>
                <a:ext cx="13717610" cy="2027547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So sánh hai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 </a:t>
                </a:r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id="{A468FF43-48BE-45C8-AE0E-72371E21D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04" y="303037"/>
                <a:ext cx="13717610" cy="2027547"/>
              </a:xfrm>
              <a:prstGeom prst="foldedCorner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xmlns="" id="{02105D08-1F14-416F-86C2-51DFEA1D8826}"/>
                  </a:ext>
                </a:extLst>
              </p:cNvPr>
              <p:cNvSpPr/>
              <p:nvPr/>
            </p:nvSpPr>
            <p:spPr>
              <a:xfrm>
                <a:off x="1240810" y="2670586"/>
                <a:ext cx="13477704" cy="2988646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6 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 defTabSz="13716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80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rgbClr val="002060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10" y="2670586"/>
                <a:ext cx="13477704" cy="2988646"/>
              </a:xfrm>
              <a:prstGeom prst="foldedCorner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4246988" y="7491169"/>
            <a:ext cx="3657495" cy="37646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4202111" y="6103532"/>
            <a:ext cx="3466407" cy="1349271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200" b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0" y="8186200"/>
            <a:ext cx="1428750" cy="1528763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6038850" y="6291489"/>
            <a:ext cx="231609" cy="231609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3" y="7731183"/>
            <a:ext cx="1746086" cy="19139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8390"/>
            <a:ext cx="1746086" cy="19139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19" y="5156570"/>
            <a:ext cx="1166967" cy="11529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6842" y="5497319"/>
            <a:ext cx="1320242" cy="12647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82" y="5878556"/>
            <a:ext cx="742950" cy="6572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39" y="5733052"/>
            <a:ext cx="1071563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19" y="5156570"/>
            <a:ext cx="1166967" cy="11529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6842" y="5497319"/>
            <a:ext cx="1320242" cy="12647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4" y="-75639"/>
            <a:ext cx="2912144" cy="278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41" y="7291262"/>
            <a:ext cx="2953769" cy="261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54" y="6523098"/>
            <a:ext cx="3090941" cy="2075868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14889810" y="5880351"/>
            <a:ext cx="2205990" cy="199201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700" b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 are given 7 candies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xmlns="" id="{A468FF43-48BE-45C8-AE0E-72371E21D00D}"/>
                  </a:ext>
                </a:extLst>
              </p:cNvPr>
              <p:cNvSpPr/>
              <p:nvPr/>
            </p:nvSpPr>
            <p:spPr>
              <a:xfrm>
                <a:off x="762000" y="307250"/>
                <a:ext cx="14434457" cy="2237231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GB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Rút gọn rồi quy đồng mẫu các phân số sau:</a:t>
                </a:r>
              </a:p>
              <a:p>
                <a:pPr algn="ctr" defTabSz="1371600"/>
                <a:r>
                  <a:rPr lang="en-GB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29 − 5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45 − 54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GB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id="{A468FF43-48BE-45C8-AE0E-72371E21D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7250"/>
                <a:ext cx="14434457" cy="2237231"/>
              </a:xfrm>
              <a:prstGeom prst="foldedCorner">
                <a:avLst/>
              </a:prstGeom>
              <a:blipFill>
                <a:blip r:embed="rId10"/>
                <a:stretch>
                  <a:fillRect t="-6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xmlns="" id="{02105D08-1F14-416F-86C2-51DFEA1D8826}"/>
                  </a:ext>
                </a:extLst>
              </p:cNvPr>
              <p:cNvSpPr/>
              <p:nvPr/>
            </p:nvSpPr>
            <p:spPr>
              <a:xfrm>
                <a:off x="862158" y="2799040"/>
                <a:ext cx="13477704" cy="309480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29 − 5</m:t>
                        </m:r>
                      </m:num>
                      <m:den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</m:t>
                        </m:r>
                      </m:den>
                    </m:f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45 − 54</m:t>
                        </m:r>
                      </m:num>
                      <m:den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GB" sz="4800" b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.   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3 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den>
                    </m:f>
                  </m:oMath>
                </a14:m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58" y="2799040"/>
                <a:ext cx="13477704" cy="3094804"/>
              </a:xfrm>
              <a:prstGeom prst="foldedCorner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4246988" y="7491169"/>
            <a:ext cx="3657495" cy="376469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4202111" y="6103532"/>
            <a:ext cx="3466407" cy="1349271"/>
          </a:xfrm>
          <a:prstGeom prst="homePlate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200" b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0" y="8186200"/>
            <a:ext cx="1428750" cy="1528763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6038850" y="6291489"/>
            <a:ext cx="231609" cy="231609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3" y="7731183"/>
            <a:ext cx="1746086" cy="19139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8390"/>
            <a:ext cx="1746086" cy="19139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82" y="5878556"/>
            <a:ext cx="742950" cy="6572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39" y="5733052"/>
            <a:ext cx="1071563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4" y="-75639"/>
            <a:ext cx="2912144" cy="278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41" y="7291262"/>
            <a:ext cx="2953769" cy="261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54" y="6523098"/>
            <a:ext cx="3090941" cy="2075868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14889810" y="5880351"/>
            <a:ext cx="2205990" cy="199201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700" b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 are given 2 candies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xmlns="" id="{A468FF43-48BE-45C8-AE0E-72371E21D00D}"/>
                  </a:ext>
                </a:extLst>
              </p:cNvPr>
              <p:cNvSpPr/>
              <p:nvPr/>
            </p:nvSpPr>
            <p:spPr>
              <a:xfrm>
                <a:off x="719647" y="412389"/>
                <a:ext cx="14434457" cy="2174861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Viết các phân số sau dưới dạng hỗn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43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: Folded Corner 26">
                <a:extLst>
                  <a:ext uri="{FF2B5EF4-FFF2-40B4-BE49-F238E27FC236}">
                    <a16:creationId xmlns:a16="http://schemas.microsoft.com/office/drawing/2014/main" id="{A468FF43-48BE-45C8-AE0E-72371E21D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47" y="412389"/>
                <a:ext cx="14434457" cy="2174861"/>
              </a:xfrm>
              <a:prstGeom prst="foldedCorner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xmlns="" id="{02105D08-1F14-416F-86C2-51DFEA1D8826}"/>
                  </a:ext>
                </a:extLst>
              </p:cNvPr>
              <p:cNvSpPr/>
              <p:nvPr/>
            </p:nvSpPr>
            <p:spPr>
              <a:xfrm>
                <a:off x="848504" y="3066032"/>
                <a:ext cx="13477704" cy="1691199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43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en-US" sz="4800" b="0" i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6</m:t>
                    </m:r>
                    <m:r>
                      <a:rPr lang="en-US" sz="4800" b="0" i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r>
                      <a:rPr lang="vi-VN" sz="4800" b="0" i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en-US" sz="4800" b="0" i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6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;</m:t>
                    </m:r>
                  </m:oMath>
                </a14:m>
                <a:r>
                  <a:rPr lang="en-US" sz="4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59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15</m:t>
                        </m:r>
                      </m:den>
                    </m:f>
                    <m:r>
                      <a:rPr lang="en-US" sz="480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</m:t>
                    </m:r>
                    <m:r>
                      <a:rPr lang="en-US" sz="480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r>
                      <a:rPr lang="vi-VN" sz="480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15</m:t>
                        </m:r>
                      </m:den>
                    </m:f>
                    <m:r>
                      <a:rPr lang="en-US" sz="480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14</m:t>
                        </m:r>
                      </m:num>
                      <m:den>
                        <m:r>
                          <a:rPr lang="en-GB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15</m:t>
                        </m:r>
                      </m:den>
                    </m:f>
                    <m:r>
                      <a:rPr lang="en-GB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.</m:t>
                    </m:r>
                  </m:oMath>
                </a14:m>
                <a:endParaRPr lang="en-US" sz="480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" y="3066032"/>
                <a:ext cx="13477704" cy="1691199"/>
              </a:xfrm>
              <a:prstGeom prst="foldedCorner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4246988" y="7491169"/>
            <a:ext cx="3657495" cy="37646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4202111" y="6103532"/>
            <a:ext cx="3466407" cy="1349271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200" b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0" y="8186200"/>
            <a:ext cx="1428750" cy="1528763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6038850" y="6291489"/>
            <a:ext cx="231609" cy="231609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3" y="7731183"/>
            <a:ext cx="1746086" cy="19139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8390"/>
            <a:ext cx="1746086" cy="19139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19" y="5156570"/>
            <a:ext cx="1166967" cy="11529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6842" y="5497319"/>
            <a:ext cx="1320242" cy="12647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82" y="5878556"/>
            <a:ext cx="742950" cy="6572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39" y="5733052"/>
            <a:ext cx="1071563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1071045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995220" y="1551092"/>
            <a:ext cx="12568991" cy="458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8000" b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24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GB" sz="8000" b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PHÂN SỐ</a:t>
            </a:r>
            <a:r>
              <a:rPr lang="en-US" sz="8000" b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8000" b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SỐ DƯƠNG</a:t>
            </a:r>
            <a:endParaRPr lang="en-GB" sz="8000" b="1" smtClean="0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92874" y="6679874"/>
            <a:ext cx="5283251" cy="318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376" y="-184886"/>
            <a:ext cx="3149468" cy="324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48435">
            <a:off x="15623416" y="689717"/>
            <a:ext cx="3652766" cy="2417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2504" y="6388887"/>
            <a:ext cx="3057724" cy="31085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02217" y="6868361"/>
            <a:ext cx="3169477" cy="281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19" name="TextBox 17"/>
          <p:cNvSpPr txBox="1"/>
          <p:nvPr/>
        </p:nvSpPr>
        <p:spPr>
          <a:xfrm>
            <a:off x="4267200" y="876300"/>
            <a:ext cx="11453961" cy="927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3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243661" y="639070"/>
            <a:ext cx="1997426" cy="1401829"/>
          </a:xfrm>
          <a:prstGeom prst="rect">
            <a:avLst/>
          </a:prstGeom>
        </p:spPr>
      </p:pic>
      <p:grpSp>
        <p:nvGrpSpPr>
          <p:cNvPr id="21" name="Group 7"/>
          <p:cNvGrpSpPr/>
          <p:nvPr/>
        </p:nvGrpSpPr>
        <p:grpSpPr>
          <a:xfrm>
            <a:off x="1066800" y="2858187"/>
            <a:ext cx="16649699" cy="5355828"/>
            <a:chOff x="0" y="-271280"/>
            <a:chExt cx="8958078" cy="3566833"/>
          </a:xfrm>
        </p:grpSpPr>
        <p:sp>
          <p:nvSpPr>
            <p:cNvPr id="22" name="Freeform 8"/>
            <p:cNvSpPr/>
            <p:nvPr/>
          </p:nvSpPr>
          <p:spPr>
            <a:xfrm>
              <a:off x="0" y="-271280"/>
              <a:ext cx="8958078" cy="3566833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31B1948-75CD-499D-A3BB-35B63DFAF4CD}"/>
                  </a:ext>
                </a:extLst>
              </p:cNvPr>
              <p:cNvSpPr txBox="1"/>
              <p:nvPr/>
            </p:nvSpPr>
            <p:spPr>
              <a:xfrm>
                <a:off x="1338512" y="3095416"/>
                <a:ext cx="16106273" cy="457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6.10 (SGK – tr.12):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Lớp </a:t>
                </a:r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6A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 số học sinh thích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 số học sinh thích bóng đá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học </a:t>
                </a:r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sinh thích bóng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chuy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. Hỏi môn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thao </a:t>
                </a:r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nào được các bạn học sinh lớp 6A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yêu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thích nh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ấ</a:t>
                </a:r>
                <a:r>
                  <a:rPr lang="vi-VN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vi-VN" sz="450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GB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1B1948-75CD-499D-A3BB-35B63DFA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12" y="3095416"/>
                <a:ext cx="16106273" cy="4574842"/>
              </a:xfrm>
              <a:prstGeom prst="rect">
                <a:avLst/>
              </a:prstGeom>
              <a:blipFill>
                <a:blip r:embed="rId28"/>
                <a:stretch>
                  <a:fillRect l="-1590" r="-1590" b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3697" y="7264297"/>
            <a:ext cx="1712859" cy="162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25" name="Group 2"/>
          <p:cNvGrpSpPr/>
          <p:nvPr/>
        </p:nvGrpSpPr>
        <p:grpSpPr>
          <a:xfrm>
            <a:off x="838200" y="2247900"/>
            <a:ext cx="16992603" cy="6477000"/>
            <a:chOff x="-288674" y="330732"/>
            <a:chExt cx="2682259" cy="2506696"/>
          </a:xfrm>
        </p:grpSpPr>
        <p:sp>
          <p:nvSpPr>
            <p:cNvPr id="26" name="Freeform 3"/>
            <p:cNvSpPr/>
            <p:nvPr/>
          </p:nvSpPr>
          <p:spPr>
            <a:xfrm>
              <a:off x="-288674" y="330732"/>
              <a:ext cx="2682259" cy="2506696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A1A24E24-C0F2-4E1F-B1F1-56FCFB2A4C96}"/>
              </a:ext>
            </a:extLst>
          </p:cNvPr>
          <p:cNvSpPr/>
          <p:nvPr/>
        </p:nvSpPr>
        <p:spPr>
          <a:xfrm>
            <a:off x="8001003" y="457815"/>
            <a:ext cx="3200400" cy="14347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586917-0BE1-4811-8C7D-D825B71D1A3C}"/>
              </a:ext>
            </a:extLst>
          </p:cNvPr>
          <p:cNvSpPr txBox="1"/>
          <p:nvPr/>
        </p:nvSpPr>
        <p:spPr>
          <a:xfrm>
            <a:off x="8763000" y="660777"/>
            <a:ext cx="2143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2424215"/>
                <a:ext cx="6781800" cy="1731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2</m:t>
                        </m:r>
                      </m:num>
                      <m:den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5  .   2 </m:t>
                        </m:r>
                      </m:den>
                    </m:f>
                    <m:r>
                      <a:rPr lang="en-GB" sz="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24215"/>
                <a:ext cx="6781800" cy="1731628"/>
              </a:xfrm>
              <a:prstGeom prst="rect">
                <a:avLst/>
              </a:prstGeom>
              <a:blipFill>
                <a:blip r:embed="rId2"/>
                <a:stretch>
                  <a:fillRect l="-3777" b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249403" y="3456671"/>
            <a:ext cx="231629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62800" y="2450092"/>
                <a:ext cx="4404455" cy="17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.   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450092"/>
                <a:ext cx="4404455" cy="1748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2180" y="4459140"/>
                <a:ext cx="8139023" cy="118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500" smtClean="0">
                    <a:solidFill>
                      <a:schemeClr val="tx1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chemeClr val="tx1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solidFill>
                      <a:schemeClr val="tx1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80" y="4459140"/>
                <a:ext cx="8139023" cy="1183594"/>
              </a:xfrm>
              <a:prstGeom prst="rect">
                <a:avLst/>
              </a:prstGeom>
              <a:blipFill>
                <a:blip r:embed="rId13"/>
                <a:stretch>
                  <a:fillRect l="-3146"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439922" y="6174375"/>
            <a:ext cx="111712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4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thao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các bạn học sinh lớp 6A yêu</a:t>
            </a:r>
            <a:r>
              <a:rPr lang="en-GB" sz="4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thích nh</a:t>
            </a:r>
            <a:r>
              <a:rPr lang="en-GB" sz="450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 là môn bóng bàn.</a:t>
            </a:r>
            <a:endParaRPr lang="en-GB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562100"/>
            <a:ext cx="15316200" cy="6083903"/>
            <a:chOff x="0" y="0"/>
            <a:chExt cx="2494316" cy="3273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4316" cy="3273337"/>
            </a:xfrm>
            <a:custGeom>
              <a:avLst/>
              <a:gdLst/>
              <a:ahLst/>
              <a:cxnLst/>
              <a:rect l="l" t="t" r="r" b="b"/>
              <a:pathLst>
                <a:path w="2393585" h="2798786">
                  <a:moveTo>
                    <a:pt x="2269125" y="2798786"/>
                  </a:moveTo>
                  <a:lnTo>
                    <a:pt x="124460" y="2798786"/>
                  </a:lnTo>
                  <a:cubicBezTo>
                    <a:pt x="55880" y="2798786"/>
                    <a:pt x="0" y="2742906"/>
                    <a:pt x="0" y="2674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674326"/>
                  </a:lnTo>
                  <a:cubicBezTo>
                    <a:pt x="2393585" y="2742906"/>
                    <a:pt x="2337705" y="2798786"/>
                    <a:pt x="2269125" y="27987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63800" y="4142502"/>
            <a:ext cx="2765163" cy="6179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1100" y="1877227"/>
            <a:ext cx="1447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GB" sz="4500" b="1" smtClean="0">
                <a:latin typeface="Arial" panose="020B0604020202020204" pitchFamily="34" charset="0"/>
                <a:cs typeface="Arial" panose="020B0604020202020204" pitchFamily="34" charset="0"/>
              </a:rPr>
              <a:t>6.13 </a:t>
            </a:r>
            <a:r>
              <a:rPr lang="en-GB" sz="4500" b="1">
                <a:latin typeface="Arial" panose="020B0604020202020204" pitchFamily="34" charset="0"/>
                <a:cs typeface="Arial" panose="020B0604020202020204" pitchFamily="34" charset="0"/>
              </a:rPr>
              <a:t>(SGK – tr.12): </a:t>
            </a:r>
            <a:r>
              <a:rPr lang="vi-VN" sz="4500" smtClean="0">
                <a:ea typeface="Calibri" panose="020F0502020204030204" pitchFamily="34" charset="0"/>
              </a:rPr>
              <a:t>Mẹ </a:t>
            </a:r>
            <a:r>
              <a:rPr lang="vi-VN" sz="4500">
                <a:ea typeface="Calibri" panose="020F0502020204030204" pitchFamily="34" charset="0"/>
              </a:rPr>
              <a:t>có 15 quả </a:t>
            </a:r>
            <a:r>
              <a:rPr lang="vi-VN" sz="4500" smtClean="0">
                <a:ea typeface="Calibri" panose="020F0502020204030204" pitchFamily="34" charset="0"/>
              </a:rPr>
              <a:t>táo, </a:t>
            </a:r>
            <a:r>
              <a:rPr lang="vi-VN" sz="4500">
                <a:ea typeface="Calibri" panose="020F0502020204030204" pitchFamily="34" charset="0"/>
              </a:rPr>
              <a:t>mẹ muốn chia </a:t>
            </a:r>
            <a:r>
              <a:rPr lang="vi-VN" sz="4500" smtClean="0">
                <a:ea typeface="Calibri" panose="020F0502020204030204" pitchFamily="34" charset="0"/>
              </a:rPr>
              <a:t>đều </a:t>
            </a:r>
            <a:r>
              <a:rPr lang="vi-VN" sz="4500">
                <a:ea typeface="Calibri" panose="020F0502020204030204" pitchFamily="34" charset="0"/>
              </a:rPr>
              <a:t>số táo đó cho bốn anh </a:t>
            </a:r>
            <a:r>
              <a:rPr lang="vi-VN" sz="4500" smtClean="0">
                <a:ea typeface="Calibri" panose="020F0502020204030204" pitchFamily="34" charset="0"/>
              </a:rPr>
              <a:t>em.</a:t>
            </a:r>
            <a:r>
              <a:rPr lang="en-GB" sz="4500" smtClean="0">
                <a:ea typeface="Calibri" panose="020F0502020204030204" pitchFamily="34" charset="0"/>
              </a:rPr>
              <a:t> </a:t>
            </a:r>
            <a:r>
              <a:rPr lang="vi-VN" sz="4500" smtClean="0">
                <a:ea typeface="Calibri" panose="020F0502020204030204" pitchFamily="34" charset="0"/>
              </a:rPr>
              <a:t>Hỏi </a:t>
            </a:r>
            <a:r>
              <a:rPr lang="vi-VN" sz="4500">
                <a:ea typeface="Calibri" panose="020F0502020204030204" pitchFamily="34" charset="0"/>
              </a:rPr>
              <a:t>mỗi anh em được mấy quả táo và mấy phần của quả táo ?</a:t>
            </a:r>
            <a:endParaRPr lang="en-US" sz="45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699607"/>
            <a:ext cx="2942981" cy="27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25" name="Group 2"/>
          <p:cNvGrpSpPr/>
          <p:nvPr/>
        </p:nvGrpSpPr>
        <p:grpSpPr>
          <a:xfrm>
            <a:off x="1524000" y="2494844"/>
            <a:ext cx="15773400" cy="6193563"/>
            <a:chOff x="-288674" y="330732"/>
            <a:chExt cx="2682259" cy="2506696"/>
          </a:xfrm>
        </p:grpSpPr>
        <p:sp>
          <p:nvSpPr>
            <p:cNvPr id="26" name="Freeform 3"/>
            <p:cNvSpPr/>
            <p:nvPr/>
          </p:nvSpPr>
          <p:spPr>
            <a:xfrm>
              <a:off x="-288674" y="330732"/>
              <a:ext cx="2682259" cy="2506696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A1A24E24-C0F2-4E1F-B1F1-56FCFB2A4C96}"/>
              </a:ext>
            </a:extLst>
          </p:cNvPr>
          <p:cNvSpPr/>
          <p:nvPr/>
        </p:nvSpPr>
        <p:spPr>
          <a:xfrm>
            <a:off x="7924800" y="281591"/>
            <a:ext cx="3200400" cy="14347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586917-0BE1-4811-8C7D-D825B71D1A3C}"/>
              </a:ext>
            </a:extLst>
          </p:cNvPr>
          <p:cNvSpPr txBox="1"/>
          <p:nvPr/>
        </p:nvSpPr>
        <p:spPr>
          <a:xfrm>
            <a:off x="8610600" y="486978"/>
            <a:ext cx="2143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7915" y="2831712"/>
                <a:ext cx="14271171" cy="1675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 số chỉ số táo mà mỗi anh em nhận được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15" y="2831712"/>
                <a:ext cx="14271171" cy="1675010"/>
              </a:xfrm>
              <a:prstGeom prst="rect">
                <a:avLst/>
              </a:prstGeom>
              <a:blipFill>
                <a:blip r:embed="rId2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7915" y="4714540"/>
                <a:ext cx="7500257" cy="109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15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  <m:r>
                      <a:rPr lang="en-US" sz="4500" b="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</m:t>
                    </m:r>
                    <m:r>
                      <a:rPr lang="vi-VN" sz="45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US" sz="4500" b="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r>
                      <a:rPr lang="vi-VN" sz="45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  <m:r>
                      <a:rPr lang="vi-VN" sz="45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500" b="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vi-VN" sz="45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15" y="4714540"/>
                <a:ext cx="7500257" cy="1093569"/>
              </a:xfrm>
              <a:prstGeom prst="rect">
                <a:avLst/>
              </a:prstGeom>
              <a:blipFill>
                <a:blip r:embed="rId3"/>
                <a:stretch>
                  <a:fillRect l="-3412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17915" y="6013496"/>
                <a:ext cx="14271171" cy="15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mỗi anh em được 3 quả táo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quả táo.  </a:t>
                </a:r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15" y="6013496"/>
                <a:ext cx="14271171" cy="1561133"/>
              </a:xfrm>
              <a:prstGeom prst="rect">
                <a:avLst/>
              </a:prstGeom>
              <a:blipFill>
                <a:blip r:embed="rId4"/>
                <a:stretch>
                  <a:fillRect l="-1794" b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08366">
            <a:off x="14271782" y="5231698"/>
            <a:ext cx="2735458" cy="25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8655" y="3157099"/>
            <a:ext cx="4734841" cy="5396537"/>
            <a:chOff x="0" y="-340862"/>
            <a:chExt cx="3298016" cy="1969059"/>
          </a:xfrm>
        </p:grpSpPr>
        <p:sp>
          <p:nvSpPr>
            <p:cNvPr id="3" name="Freeform 3"/>
            <p:cNvSpPr/>
            <p:nvPr/>
          </p:nvSpPr>
          <p:spPr>
            <a:xfrm>
              <a:off x="0" y="-340862"/>
              <a:ext cx="3298016" cy="1969059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1845" y="3987467"/>
            <a:ext cx="5408460" cy="3549380"/>
            <a:chOff x="-808012" y="212345"/>
            <a:chExt cx="7211280" cy="4732510"/>
          </a:xfrm>
        </p:grpSpPr>
        <p:sp>
          <p:nvSpPr>
            <p:cNvPr id="5" name="TextBox 5"/>
            <p:cNvSpPr txBox="1"/>
            <p:nvPr/>
          </p:nvSpPr>
          <p:spPr>
            <a:xfrm>
              <a:off x="-808012" y="212345"/>
              <a:ext cx="7211280" cy="1006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1</a:t>
              </a:r>
              <a:endParaRPr lang="en-US" sz="4500" b="1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4756" y="1620866"/>
              <a:ext cx="5606289" cy="3323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lại nội dung kiến thức đã học trong bài.</a:t>
              </a:r>
              <a:endParaRPr lang="en-US" sz="450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15635" y="3271472"/>
            <a:ext cx="4725999" cy="5223163"/>
            <a:chOff x="1" y="-180292"/>
            <a:chExt cx="2542741" cy="2023205"/>
          </a:xfrm>
        </p:grpSpPr>
        <p:sp>
          <p:nvSpPr>
            <p:cNvPr id="13" name="Freeform 13"/>
            <p:cNvSpPr/>
            <p:nvPr/>
          </p:nvSpPr>
          <p:spPr>
            <a:xfrm>
              <a:off x="1" y="-180292"/>
              <a:ext cx="2542741" cy="2023205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361956" y="3877782"/>
            <a:ext cx="5408460" cy="3851432"/>
            <a:chOff x="-517508" y="-446524"/>
            <a:chExt cx="7211280" cy="5135248"/>
          </a:xfrm>
        </p:grpSpPr>
        <p:sp>
          <p:nvSpPr>
            <p:cNvPr id="15" name="TextBox 15"/>
            <p:cNvSpPr txBox="1"/>
            <p:nvPr/>
          </p:nvSpPr>
          <p:spPr>
            <a:xfrm>
              <a:off x="-517508" y="-446524"/>
              <a:ext cx="7211280" cy="1107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 3</a:t>
              </a:r>
              <a:endParaRPr lang="en-US" sz="4500" b="1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37538" y="1364734"/>
              <a:ext cx="5497819" cy="3323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 bị trước bài “</a:t>
              </a:r>
              <a:r>
                <a:rPr lang="en-US" sz="4500" b="1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chung</a:t>
              </a:r>
              <a:r>
                <a:rPr lang="en-US" sz="4500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50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538733" y="3098812"/>
            <a:ext cx="4691665" cy="5379495"/>
            <a:chOff x="-9663" y="-379703"/>
            <a:chExt cx="2916176" cy="1553695"/>
          </a:xfrm>
        </p:grpSpPr>
        <p:sp>
          <p:nvSpPr>
            <p:cNvPr id="18" name="Freeform 18"/>
            <p:cNvSpPr/>
            <p:nvPr/>
          </p:nvSpPr>
          <p:spPr>
            <a:xfrm>
              <a:off x="-9663" y="-379703"/>
              <a:ext cx="2916176" cy="1553695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067146" y="4033270"/>
            <a:ext cx="5408460" cy="3771037"/>
            <a:chOff x="-1252897" y="-1049947"/>
            <a:chExt cx="7211280" cy="5028051"/>
          </a:xfrm>
        </p:grpSpPr>
        <p:sp>
          <p:nvSpPr>
            <p:cNvPr id="20" name="TextBox 20"/>
            <p:cNvSpPr txBox="1"/>
            <p:nvPr/>
          </p:nvSpPr>
          <p:spPr>
            <a:xfrm>
              <a:off x="-1252897" y="-1049947"/>
              <a:ext cx="7211280" cy="1107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2</a:t>
              </a:r>
              <a:endParaRPr lang="en-US" sz="4500" b="1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405512" y="654118"/>
              <a:ext cx="5770591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tiếp các bài tập còn lại trong SGK và SBT.</a:t>
              </a:r>
              <a:endParaRPr lang="en-US" sz="450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052171" y="1296948"/>
            <a:ext cx="1457444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6399" b="1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36420">
            <a:off x="15872191" y="2377939"/>
            <a:ext cx="1446331" cy="17107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012" y="7240709"/>
            <a:ext cx="1712859" cy="1622545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69636" y="2065092"/>
            <a:ext cx="141732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FEF4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8366">
            <a:off x="-415454" y="144709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53777" y="6139583"/>
            <a:ext cx="5404918" cy="37564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87917" y="7514551"/>
            <a:ext cx="1985355" cy="218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25" name="TextBox 2"/>
          <p:cNvSpPr txBox="1"/>
          <p:nvPr/>
        </p:nvSpPr>
        <p:spPr>
          <a:xfrm>
            <a:off x="2687009" y="876903"/>
            <a:ext cx="12889597" cy="92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 smtClean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>
              <a:solidFill>
                <a:srgbClr val="FEF4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36737" y="3025644"/>
            <a:ext cx="4615222" cy="5057594"/>
            <a:chOff x="257476" y="2852948"/>
            <a:chExt cx="4084033" cy="5057594"/>
          </a:xfrm>
        </p:grpSpPr>
        <p:grpSp>
          <p:nvGrpSpPr>
            <p:cNvPr id="2" name="Group 2"/>
            <p:cNvGrpSpPr/>
            <p:nvPr/>
          </p:nvGrpSpPr>
          <p:grpSpPr>
            <a:xfrm>
              <a:off x="257476" y="2852948"/>
              <a:ext cx="4084033" cy="5057594"/>
              <a:chOff x="0" y="0"/>
              <a:chExt cx="2537346" cy="272115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537346" cy="2721150"/>
              </a:xfrm>
              <a:custGeom>
                <a:avLst/>
                <a:gdLst/>
                <a:ahLst/>
                <a:cxnLst/>
                <a:rect l="l" t="t" r="r" b="b"/>
                <a:pathLst>
                  <a:path w="2393585" h="2845382">
                    <a:moveTo>
                      <a:pt x="2269125" y="2845382"/>
                    </a:moveTo>
                    <a:lnTo>
                      <a:pt x="124460" y="2845382"/>
                    </a:lnTo>
                    <a:cubicBezTo>
                      <a:pt x="55880" y="2845382"/>
                      <a:pt x="0" y="2789502"/>
                      <a:pt x="0" y="272092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69125" y="0"/>
                    </a:lnTo>
                    <a:cubicBezTo>
                      <a:pt x="2337705" y="0"/>
                      <a:pt x="2393585" y="55880"/>
                      <a:pt x="2393585" y="124460"/>
                    </a:cubicBezTo>
                    <a:lnTo>
                      <a:pt x="2393585" y="2720922"/>
                    </a:lnTo>
                    <a:cubicBezTo>
                      <a:pt x="2393585" y="2789502"/>
                      <a:pt x="2337705" y="2845382"/>
                      <a:pt x="2269125" y="284538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9200" y="3145178"/>
              <a:ext cx="1634093" cy="1683054"/>
            </a:xfrm>
            <a:prstGeom prst="rect">
              <a:avLst/>
            </a:prstGeom>
          </p:spPr>
        </p:pic>
        <p:sp>
          <p:nvSpPr>
            <p:cNvPr id="34" name="TextBox 4"/>
            <p:cNvSpPr txBox="1"/>
            <p:nvPr/>
          </p:nvSpPr>
          <p:spPr>
            <a:xfrm>
              <a:off x="438421" y="5379456"/>
              <a:ext cx="3669803" cy="1767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ED5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 đồng mẫu nhiều phân số</a:t>
              </a:r>
              <a:endParaRPr lang="en-US" sz="4500">
                <a:solidFill>
                  <a:srgbClr val="ED5D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64256" y="3048971"/>
            <a:ext cx="4557077" cy="5006362"/>
            <a:chOff x="8918355" y="2852744"/>
            <a:chExt cx="4557077" cy="5006362"/>
          </a:xfrm>
        </p:grpSpPr>
        <p:grpSp>
          <p:nvGrpSpPr>
            <p:cNvPr id="26" name="Group 12"/>
            <p:cNvGrpSpPr/>
            <p:nvPr/>
          </p:nvGrpSpPr>
          <p:grpSpPr>
            <a:xfrm>
              <a:off x="8918355" y="2852744"/>
              <a:ext cx="4557077" cy="5006362"/>
              <a:chOff x="-346345" y="0"/>
              <a:chExt cx="2831241" cy="2693586"/>
            </a:xfrm>
          </p:grpSpPr>
          <p:sp>
            <p:nvSpPr>
              <p:cNvPr id="27" name="Freeform 13"/>
              <p:cNvSpPr/>
              <p:nvPr/>
            </p:nvSpPr>
            <p:spPr>
              <a:xfrm>
                <a:off x="-346345" y="0"/>
                <a:ext cx="2831241" cy="2693586"/>
              </a:xfrm>
              <a:custGeom>
                <a:avLst/>
                <a:gdLst/>
                <a:ahLst/>
                <a:cxnLst/>
                <a:rect l="l" t="t" r="r" b="b"/>
                <a:pathLst>
                  <a:path w="2393585" h="2845382">
                    <a:moveTo>
                      <a:pt x="2269125" y="2845382"/>
                    </a:moveTo>
                    <a:lnTo>
                      <a:pt x="124460" y="2845382"/>
                    </a:lnTo>
                    <a:cubicBezTo>
                      <a:pt x="55880" y="2845382"/>
                      <a:pt x="0" y="2789502"/>
                      <a:pt x="0" y="272092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69125" y="0"/>
                    </a:lnTo>
                    <a:cubicBezTo>
                      <a:pt x="2337705" y="0"/>
                      <a:pt x="2393585" y="55880"/>
                      <a:pt x="2393585" y="124460"/>
                    </a:cubicBezTo>
                    <a:lnTo>
                      <a:pt x="2393585" y="2720922"/>
                    </a:lnTo>
                    <a:cubicBezTo>
                      <a:pt x="2393585" y="2789502"/>
                      <a:pt x="2337705" y="2845382"/>
                      <a:pt x="2269125" y="284538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1255232" flipH="1">
              <a:off x="9781702" y="3262007"/>
              <a:ext cx="2304996" cy="1525488"/>
            </a:xfrm>
            <a:prstGeom prst="rect">
              <a:avLst/>
            </a:prstGeom>
          </p:spPr>
        </p:pic>
        <p:sp>
          <p:nvSpPr>
            <p:cNvPr id="36" name="TextBox 4"/>
            <p:cNvSpPr txBox="1"/>
            <p:nvPr/>
          </p:nvSpPr>
          <p:spPr>
            <a:xfrm>
              <a:off x="9711127" y="5355823"/>
              <a:ext cx="2971531" cy="1585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ED5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hai phân số</a:t>
              </a:r>
              <a:endParaRPr lang="en-US" sz="4500">
                <a:solidFill>
                  <a:srgbClr val="ED5D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394914" y="3025644"/>
            <a:ext cx="4393706" cy="5006159"/>
            <a:chOff x="13594213" y="2761054"/>
            <a:chExt cx="4393706" cy="5006159"/>
          </a:xfrm>
        </p:grpSpPr>
        <p:grpSp>
          <p:nvGrpSpPr>
            <p:cNvPr id="12" name="Group 12"/>
            <p:cNvGrpSpPr/>
            <p:nvPr/>
          </p:nvGrpSpPr>
          <p:grpSpPr>
            <a:xfrm>
              <a:off x="13594213" y="2761054"/>
              <a:ext cx="4393706" cy="5006159"/>
              <a:chOff x="-232128" y="-45538"/>
              <a:chExt cx="2729741" cy="248081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232128" y="-45538"/>
                <a:ext cx="2729741" cy="2480811"/>
              </a:xfrm>
              <a:custGeom>
                <a:avLst/>
                <a:gdLst/>
                <a:ahLst/>
                <a:cxnLst/>
                <a:rect l="l" t="t" r="r" b="b"/>
                <a:pathLst>
                  <a:path w="2393585" h="2845382">
                    <a:moveTo>
                      <a:pt x="2269125" y="2845382"/>
                    </a:moveTo>
                    <a:lnTo>
                      <a:pt x="124460" y="2845382"/>
                    </a:lnTo>
                    <a:cubicBezTo>
                      <a:pt x="55880" y="2845382"/>
                      <a:pt x="0" y="2789502"/>
                      <a:pt x="0" y="272092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69125" y="0"/>
                    </a:lnTo>
                    <a:cubicBezTo>
                      <a:pt x="2337705" y="0"/>
                      <a:pt x="2393585" y="55880"/>
                      <a:pt x="2393585" y="124460"/>
                    </a:cubicBezTo>
                    <a:lnTo>
                      <a:pt x="2393585" y="2720922"/>
                    </a:lnTo>
                    <a:cubicBezTo>
                      <a:pt x="2393585" y="2789502"/>
                      <a:pt x="2337705" y="2845382"/>
                      <a:pt x="2269125" y="284538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3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4540213" y="3330377"/>
              <a:ext cx="2501706" cy="1205368"/>
            </a:xfrm>
            <a:prstGeom prst="rect">
              <a:avLst/>
            </a:prstGeom>
          </p:spPr>
        </p:pic>
        <p:sp>
          <p:nvSpPr>
            <p:cNvPr id="37" name="TextBox 4"/>
            <p:cNvSpPr txBox="1"/>
            <p:nvPr/>
          </p:nvSpPr>
          <p:spPr>
            <a:xfrm>
              <a:off x="13931686" y="5535692"/>
              <a:ext cx="3718760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ED5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Hỗn số dương</a:t>
              </a:r>
              <a:endParaRPr lang="en-US" sz="4500">
                <a:solidFill>
                  <a:srgbClr val="ED5D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533399" y="307712"/>
            <a:ext cx="122681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189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Quy đồng mẫu nhiều phân số</a:t>
            </a:r>
            <a:endParaRPr lang="en-US" sz="5000" b="1" u="none">
              <a:solidFill>
                <a:srgbClr val="189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33399" y="1562100"/>
            <a:ext cx="16535400" cy="4711520"/>
            <a:chOff x="0" y="0"/>
            <a:chExt cx="6435424" cy="34695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35424" cy="3469580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21015" y="1726734"/>
                <a:ext cx="13716000" cy="454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thực hiện các yêu cầu sau để quy đồng mẫu hai phân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bội chung nhỏ nhất của hai mẫu </a:t>
                </a:r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0" indent="-68580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phân số mới bằng hai phân số đã cho và có mẫu là số vừa tìm được.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15" y="1726734"/>
                <a:ext cx="13716000" cy="4546886"/>
              </a:xfrm>
              <a:prstGeom prst="rect">
                <a:avLst/>
              </a:prstGeom>
              <a:blipFill>
                <a:blip r:embed="rId2"/>
                <a:stretch>
                  <a:fillRect l="-1600" t="-1206" r="-1556" b="-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18425"/>
            <a:ext cx="1883690" cy="1956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3031901" y="6693016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BCNN(6, 4) = 12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3031901" y="8013204"/>
            <a:ext cx="25306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4"/>
              <p:cNvSpPr txBox="1"/>
              <p:nvPr/>
            </p:nvSpPr>
            <p:spPr>
              <a:xfrm>
                <a:off x="5688015" y="7743322"/>
                <a:ext cx="4191000" cy="1324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6 .   2 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 xmlns="">
          <p:sp>
            <p:nvSpPr>
              <p:cNvPr id="1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15" y="7743322"/>
                <a:ext cx="4191000" cy="1324593"/>
              </a:xfrm>
              <a:prstGeom prst="rect">
                <a:avLst/>
              </a:prstGeom>
              <a:blipFill>
                <a:blip r:embed="rId4"/>
                <a:stretch>
                  <a:fillRect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4"/>
              <p:cNvSpPr txBox="1"/>
              <p:nvPr/>
            </p:nvSpPr>
            <p:spPr>
              <a:xfrm>
                <a:off x="9525000" y="7770893"/>
                <a:ext cx="4191000" cy="12557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7 .  3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4 .  3 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1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7770893"/>
                <a:ext cx="4191000" cy="12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9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419102"/>
            <a:ext cx="15621000" cy="2649184"/>
            <a:chOff x="0" y="1"/>
            <a:chExt cx="4011117" cy="1425347"/>
          </a:xfrm>
        </p:grpSpPr>
        <p:sp>
          <p:nvSpPr>
            <p:cNvPr id="6" name="Freeform 6"/>
            <p:cNvSpPr/>
            <p:nvPr/>
          </p:nvSpPr>
          <p:spPr>
            <a:xfrm>
              <a:off x="0" y="1"/>
              <a:ext cx="4011117" cy="1425347"/>
            </a:xfrm>
            <a:custGeom>
              <a:avLst/>
              <a:gdLst/>
              <a:ahLst/>
              <a:cxnLst/>
              <a:rect l="l" t="t" r="r" b="b"/>
              <a:pathLst>
                <a:path w="3982260" h="2789783">
                  <a:moveTo>
                    <a:pt x="3857800" y="2789783"/>
                  </a:moveTo>
                  <a:lnTo>
                    <a:pt x="124460" y="2789783"/>
                  </a:lnTo>
                  <a:cubicBezTo>
                    <a:pt x="55880" y="2789783"/>
                    <a:pt x="0" y="2733903"/>
                    <a:pt x="0" y="26653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2665323"/>
                  </a:lnTo>
                  <a:cubicBezTo>
                    <a:pt x="3982260" y="2733903"/>
                    <a:pt x="3926380" y="2789783"/>
                    <a:pt x="3857801" y="27897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352801" y="5143499"/>
            <a:ext cx="13726124" cy="3807285"/>
            <a:chOff x="-1393935" y="741340"/>
            <a:chExt cx="5376195" cy="2048443"/>
          </a:xfrm>
        </p:grpSpPr>
        <p:sp>
          <p:nvSpPr>
            <p:cNvPr id="11" name="Freeform 11"/>
            <p:cNvSpPr/>
            <p:nvPr/>
          </p:nvSpPr>
          <p:spPr>
            <a:xfrm>
              <a:off x="-1393935" y="741340"/>
              <a:ext cx="5376195" cy="2048443"/>
            </a:xfrm>
            <a:custGeom>
              <a:avLst/>
              <a:gdLst/>
              <a:ahLst/>
              <a:cxnLst/>
              <a:rect l="l" t="t" r="r" b="b"/>
              <a:pathLst>
                <a:path w="3982260" h="2789783">
                  <a:moveTo>
                    <a:pt x="3857800" y="2789783"/>
                  </a:moveTo>
                  <a:lnTo>
                    <a:pt x="124460" y="2789783"/>
                  </a:lnTo>
                  <a:cubicBezTo>
                    <a:pt x="55880" y="2789783"/>
                    <a:pt x="0" y="2733903"/>
                    <a:pt x="0" y="26653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2665323"/>
                  </a:lnTo>
                  <a:cubicBezTo>
                    <a:pt x="3982260" y="2733903"/>
                    <a:pt x="3926380" y="2789783"/>
                    <a:pt x="3857801" y="27897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14604" flipH="1">
            <a:off x="15896087" y="4542249"/>
            <a:ext cx="1962669" cy="199532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360;p37"/>
              <p:cNvSpPr txBox="1">
                <a:spLocks/>
              </p:cNvSpPr>
              <p:nvPr/>
            </p:nvSpPr>
            <p:spPr>
              <a:xfrm>
                <a:off x="3821534" y="633879"/>
                <a:ext cx="12184045" cy="243440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 </a:t>
                </a:r>
                <a:r>
                  <a:rPr lang="vi-VN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 HĐ1, em hãy quy đồng </a:t>
                </a:r>
                <a:r>
                  <a:rPr lang="vi-VN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ẫ</a:t>
                </a:r>
                <a:r>
                  <a:rPr lang="vi-VN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vi-VN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Google Shape;360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34" y="633879"/>
                <a:ext cx="12184045" cy="2434406"/>
              </a:xfrm>
              <a:prstGeom prst="rect">
                <a:avLst/>
              </a:prstGeom>
              <a:blipFill>
                <a:blip r:embed="rId6"/>
                <a:stretch>
                  <a:fillRect l="-2101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350477" y="5772132"/>
            <a:ext cx="3248823" cy="2241246"/>
            <a:chOff x="7543800" y="5335715"/>
            <a:chExt cx="3248823" cy="2241246"/>
          </a:xfrm>
        </p:grpSpPr>
        <p:sp>
          <p:nvSpPr>
            <p:cNvPr id="29" name="Explosion 2 28"/>
            <p:cNvSpPr/>
            <p:nvPr/>
          </p:nvSpPr>
          <p:spPr>
            <a:xfrm>
              <a:off x="7543800" y="5335715"/>
              <a:ext cx="3248823" cy="2241246"/>
            </a:xfrm>
            <a:prstGeom prst="irregularSeal2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16"/>
            <p:cNvSpPr txBox="1"/>
            <p:nvPr/>
          </p:nvSpPr>
          <p:spPr>
            <a:xfrm>
              <a:off x="7637454" y="5801878"/>
              <a:ext cx="2708291" cy="1078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80"/>
                </a:lnSpc>
              </a:pPr>
              <a:r>
                <a:rPr lang="en-GB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595310" y="887685"/>
            <a:ext cx="1915428" cy="867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4908780" y="5755803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BCNN(5, 2) = 10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4"/>
              <p:cNvSpPr txBox="1"/>
              <p:nvPr/>
            </p:nvSpPr>
            <p:spPr>
              <a:xfrm>
                <a:off x="5480493" y="6885438"/>
                <a:ext cx="5894385" cy="12962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(−3) .  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5 .   2 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 xmlns="">
          <p:sp>
            <p:nvSpPr>
              <p:cNvPr id="1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493" y="6885438"/>
                <a:ext cx="5894385" cy="1296252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4"/>
              <p:cNvSpPr txBox="1"/>
              <p:nvPr/>
            </p:nvSpPr>
            <p:spPr>
              <a:xfrm>
                <a:off x="10090379" y="6933161"/>
                <a:ext cx="6237499" cy="13351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(−1) .  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2 .  5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1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379" y="6933161"/>
                <a:ext cx="6237499" cy="13351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2476497"/>
            <a:ext cx="16649699" cy="6629402"/>
            <a:chOff x="0" y="-271280"/>
            <a:chExt cx="8958078" cy="3566833"/>
          </a:xfrm>
        </p:grpSpPr>
        <p:sp>
          <p:nvSpPr>
            <p:cNvPr id="8" name="Freeform 8"/>
            <p:cNvSpPr/>
            <p:nvPr/>
          </p:nvSpPr>
          <p:spPr>
            <a:xfrm>
              <a:off x="0" y="-271280"/>
              <a:ext cx="8958078" cy="3566833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709063" y="1126230"/>
            <a:ext cx="1465622" cy="22267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469392" y="7939552"/>
            <a:ext cx="1588800" cy="17511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73748" y="2588842"/>
            <a:ext cx="14473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000">
                <a:cs typeface="Arial" panose="020B0604020202020204" pitchFamily="34" charset="0"/>
              </a:rPr>
              <a:t>Để quy đồng mẫu hai hay nhiều phân số có mẫu </a:t>
            </a:r>
            <a:r>
              <a:rPr lang="vi-VN" sz="4000" smtClean="0">
                <a:cs typeface="Arial" panose="020B0604020202020204" pitchFamily="34" charset="0"/>
              </a:rPr>
              <a:t>dương </a:t>
            </a:r>
            <a:r>
              <a:rPr lang="vi-VN" sz="4000">
                <a:cs typeface="Arial" panose="020B0604020202020204" pitchFamily="34" charset="0"/>
              </a:rPr>
              <a:t>ta làm như sau: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2987163" y="845444"/>
            <a:ext cx="12889597" cy="92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 smtClean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  <a:endParaRPr lang="en-US" sz="6400" b="1">
              <a:solidFill>
                <a:srgbClr val="FEF4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7772" y="4229100"/>
            <a:ext cx="13991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cs typeface="Arial" panose="020B0604020202020204" pitchFamily="34" charset="0"/>
              </a:rPr>
              <a:t>Tìm một bội chung (thường là BCNN) của các mẫu để làm mẫu chung.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7772" y="5903266"/>
            <a:ext cx="14148381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Tìm thừa số phụ của mỗi mẫu bằng cách chia mẫu chung cho từng mẫu.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8175" y="7691104"/>
            <a:ext cx="14148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cs typeface="Arial" panose="020B0604020202020204" pitchFamily="34" charset="0"/>
              </a:rPr>
              <a:t>Nhân tử và mẫu của mỗi phân số với thừa số phụ tương ứng.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8344" y="4198136"/>
            <a:ext cx="909785" cy="934871"/>
            <a:chOff x="1238344" y="4198136"/>
            <a:chExt cx="909785" cy="934871"/>
          </a:xfrm>
        </p:grpSpPr>
        <p:sp>
          <p:nvSpPr>
            <p:cNvPr id="2" name="Flowchart: Connector 1"/>
            <p:cNvSpPr/>
            <p:nvPr/>
          </p:nvSpPr>
          <p:spPr>
            <a:xfrm>
              <a:off x="1238344" y="4273519"/>
              <a:ext cx="909785" cy="840575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1369645" y="4198136"/>
              <a:ext cx="616555" cy="934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38344" y="5883157"/>
            <a:ext cx="909785" cy="915958"/>
            <a:chOff x="1238344" y="4198136"/>
            <a:chExt cx="909785" cy="915958"/>
          </a:xfrm>
        </p:grpSpPr>
        <p:sp>
          <p:nvSpPr>
            <p:cNvPr id="22" name="Flowchart: Connector 21"/>
            <p:cNvSpPr/>
            <p:nvPr/>
          </p:nvSpPr>
          <p:spPr>
            <a:xfrm>
              <a:off x="1238344" y="4273519"/>
              <a:ext cx="909785" cy="840575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1369645" y="4198136"/>
              <a:ext cx="616555" cy="8324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3545" y="7648623"/>
            <a:ext cx="909785" cy="915958"/>
            <a:chOff x="1238344" y="4198136"/>
            <a:chExt cx="909785" cy="915958"/>
          </a:xfrm>
        </p:grpSpPr>
        <p:sp>
          <p:nvSpPr>
            <p:cNvPr id="25" name="Flowchart: Connector 24"/>
            <p:cNvSpPr/>
            <p:nvPr/>
          </p:nvSpPr>
          <p:spPr>
            <a:xfrm>
              <a:off x="1238344" y="4273519"/>
              <a:ext cx="909785" cy="840575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1369645" y="4198136"/>
              <a:ext cx="616555" cy="8324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25" name="Group 2"/>
          <p:cNvGrpSpPr/>
          <p:nvPr/>
        </p:nvGrpSpPr>
        <p:grpSpPr>
          <a:xfrm>
            <a:off x="1447800" y="3302354"/>
            <a:ext cx="15087600" cy="5530848"/>
            <a:chOff x="0" y="330732"/>
            <a:chExt cx="2393585" cy="1953133"/>
          </a:xfrm>
        </p:grpSpPr>
        <p:sp>
          <p:nvSpPr>
            <p:cNvPr id="26" name="Freeform 3"/>
            <p:cNvSpPr/>
            <p:nvPr/>
          </p:nvSpPr>
          <p:spPr>
            <a:xfrm>
              <a:off x="0" y="330732"/>
              <a:ext cx="2393585" cy="1953133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360;p37"/>
              <p:cNvSpPr txBox="1">
                <a:spLocks/>
              </p:cNvSpPr>
              <p:nvPr/>
            </p:nvSpPr>
            <p:spPr>
              <a:xfrm>
                <a:off x="4038600" y="1445286"/>
                <a:ext cx="9733826" cy="127220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 đồng mẫu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và</a:t>
                </a:r>
                <a:r>
                  <a:rPr lang="vi-VN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GB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GB" sz="4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Google Shape;360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445286"/>
                <a:ext cx="9733826" cy="1272208"/>
              </a:xfrm>
              <a:prstGeom prst="rect">
                <a:avLst/>
              </a:prstGeom>
              <a:blipFill>
                <a:blip r:embed="rId2"/>
                <a:stretch>
                  <a:fillRect l="-2694" b="-16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08366">
            <a:off x="290160" y="7219671"/>
            <a:ext cx="2735458" cy="2591224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824586" y="554368"/>
            <a:ext cx="7419627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72673" y="3302354"/>
            <a:ext cx="8199506" cy="5530848"/>
            <a:chOff x="9672673" y="3302354"/>
            <a:chExt cx="8199506" cy="55308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4149" y="6577065"/>
              <a:ext cx="2864313" cy="2256137"/>
            </a:xfrm>
            <a:prstGeom prst="rect">
              <a:avLst/>
            </a:prstGeom>
          </p:spPr>
        </p:pic>
        <p:sp>
          <p:nvSpPr>
            <p:cNvPr id="4" name="Rounded Rectangular Callout 3"/>
            <p:cNvSpPr/>
            <p:nvPr/>
          </p:nvSpPr>
          <p:spPr>
            <a:xfrm>
              <a:off x="9672673" y="3302354"/>
              <a:ext cx="8199506" cy="2813427"/>
            </a:xfrm>
            <a:prstGeom prst="wedgeRoundRectCallout">
              <a:avLst>
                <a:gd name="adj1" fmla="val -3146"/>
                <a:gd name="adj2" fmla="val 67475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13409" y="3554906"/>
              <a:ext cx="767824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Với các phân số có</a:t>
              </a:r>
              <a:r>
                <a: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mẫu âm, ta viết lại</a:t>
              </a:r>
              <a:r>
                <a: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thành các phân số mới</a:t>
              </a:r>
              <a:r>
                <a: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bằng nó nhưng có mẫu</a:t>
              </a:r>
              <a:r>
                <a: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dương.</a:t>
              </a:r>
              <a:endPara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360;p37"/>
              <p:cNvSpPr txBox="1">
                <a:spLocks/>
              </p:cNvSpPr>
              <p:nvPr/>
            </p:nvSpPr>
            <p:spPr>
              <a:xfrm>
                <a:off x="2876470" y="3608412"/>
                <a:ext cx="12298243" cy="127220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Đưa về phân số có mẫu dương: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Google Shape;360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470" y="3608412"/>
                <a:ext cx="12298243" cy="1272208"/>
              </a:xfrm>
              <a:prstGeom prst="rect">
                <a:avLst/>
              </a:prstGeom>
              <a:blipFill>
                <a:blip r:embed="rId9"/>
                <a:stretch>
                  <a:fillRect l="-1587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360;p37"/>
          <p:cNvSpPr txBox="1">
            <a:spLocks/>
          </p:cNvSpPr>
          <p:nvPr/>
        </p:nvSpPr>
        <p:spPr>
          <a:xfrm>
            <a:off x="2876469" y="4777997"/>
            <a:ext cx="12298243" cy="12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mẫu chung:</a:t>
            </a:r>
            <a:endParaRPr lang="en-GB" sz="4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7137489" y="4983928"/>
            <a:ext cx="440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BCNN(6, 8) = </a:t>
            </a:r>
            <a:r>
              <a:rPr lang="en-GB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60;p37"/>
          <p:cNvSpPr txBox="1">
            <a:spLocks/>
          </p:cNvSpPr>
          <p:nvPr/>
        </p:nvSpPr>
        <p:spPr>
          <a:xfrm>
            <a:off x="2889218" y="5844118"/>
            <a:ext cx="4917565" cy="12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thừa số phụ:</a:t>
            </a:r>
            <a:endParaRPr lang="en-GB" sz="4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7309884" y="6057900"/>
            <a:ext cx="294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: 6 = </a:t>
            </a:r>
            <a:r>
              <a:rPr lang="en-GB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9836745" y="6057900"/>
            <a:ext cx="294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: 8 = </a:t>
            </a:r>
            <a:r>
              <a:rPr lang="en-GB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360;p37"/>
          <p:cNvSpPr txBox="1">
            <a:spLocks/>
          </p:cNvSpPr>
          <p:nvPr/>
        </p:nvSpPr>
        <p:spPr>
          <a:xfrm>
            <a:off x="2916238" y="6889744"/>
            <a:ext cx="2135861" cy="12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</a:t>
            </a:r>
            <a:endParaRPr lang="en-GB" sz="4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4"/>
              <p:cNvSpPr txBox="1"/>
              <p:nvPr/>
            </p:nvSpPr>
            <p:spPr>
              <a:xfrm>
                <a:off x="5133829" y="6769950"/>
                <a:ext cx="4378845" cy="1324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6  .   4 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 xmlns="">
          <p:sp>
            <p:nvSpPr>
              <p:cNvPr id="3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29" y="6769950"/>
                <a:ext cx="4378845" cy="1324593"/>
              </a:xfrm>
              <a:prstGeom prst="rect">
                <a:avLst/>
              </a:prstGeom>
              <a:blipFill>
                <a:blip r:embed="rId10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4"/>
              <p:cNvSpPr txBox="1"/>
              <p:nvPr/>
            </p:nvSpPr>
            <p:spPr>
              <a:xfrm>
                <a:off x="9264079" y="6769950"/>
                <a:ext cx="6714383" cy="13531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(−3) . 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8  .   3 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 </a:t>
                </a:r>
              </a:p>
            </p:txBody>
          </p:sp>
        </mc:Choice>
        <mc:Fallback xmlns="">
          <p:sp>
            <p:nvSpPr>
              <p:cNvPr id="3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79" y="6769950"/>
                <a:ext cx="6714383" cy="1353127"/>
              </a:xfrm>
              <a:prstGeom prst="rect">
                <a:avLst/>
              </a:prstGeom>
              <a:blipFill>
                <a:blip r:embed="rId11"/>
                <a:stretch>
                  <a:fillRect l="-91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2438400" y="1453388"/>
            <a:ext cx="12573000" cy="2963459"/>
            <a:chOff x="0" y="0"/>
            <a:chExt cx="2543184" cy="1594437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2543184" cy="1594437"/>
            </a:xfrm>
            <a:custGeom>
              <a:avLst/>
              <a:gdLst/>
              <a:ahLst/>
              <a:cxnLst/>
              <a:rect l="l" t="t" r="r" b="b"/>
              <a:pathLst>
                <a:path w="2393585" h="2798786">
                  <a:moveTo>
                    <a:pt x="2269125" y="2798786"/>
                  </a:moveTo>
                  <a:lnTo>
                    <a:pt x="124460" y="2798786"/>
                  </a:lnTo>
                  <a:cubicBezTo>
                    <a:pt x="55880" y="2798786"/>
                    <a:pt x="0" y="2742906"/>
                    <a:pt x="0" y="2674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674326"/>
                  </a:lnTo>
                  <a:cubicBezTo>
                    <a:pt x="2393585" y="2742906"/>
                    <a:pt x="2337705" y="2798786"/>
                    <a:pt x="2269125" y="27987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771DC0B-880A-4DE5-981B-6F7E44118836}"/>
                  </a:ext>
                </a:extLst>
              </p:cNvPr>
              <p:cNvSpPr txBox="1"/>
              <p:nvPr/>
            </p:nvSpPr>
            <p:spPr>
              <a:xfrm>
                <a:off x="3815489" y="2817387"/>
                <a:ext cx="10063843" cy="136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 đồng mẫu các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4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71DC0B-880A-4DE5-981B-6F7E4411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489" y="2817387"/>
                <a:ext cx="10063843" cy="1363194"/>
              </a:xfrm>
              <a:prstGeom prst="rect">
                <a:avLst/>
              </a:prstGeom>
              <a:blipFill>
                <a:blip r:embed="rId2"/>
                <a:stretch>
                  <a:fillRect l="-2544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77776">
            <a:off x="2057965" y="845257"/>
            <a:ext cx="1533802" cy="1814174"/>
          </a:xfrm>
          <a:prstGeom prst="rect">
            <a:avLst/>
          </a:prstGeom>
        </p:spPr>
      </p:pic>
      <p:sp>
        <p:nvSpPr>
          <p:cNvPr id="76" name="TextBox 2"/>
          <p:cNvSpPr txBox="1"/>
          <p:nvPr/>
        </p:nvSpPr>
        <p:spPr>
          <a:xfrm>
            <a:off x="4737498" y="1679843"/>
            <a:ext cx="7419627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78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FA0E7D4-0E7E-4DF0-858B-D3BF0672AF67}"/>
              </a:ext>
            </a:extLst>
          </p:cNvPr>
          <p:cNvSpPr txBox="1"/>
          <p:nvPr/>
        </p:nvSpPr>
        <p:spPr>
          <a:xfrm>
            <a:off x="3080656" y="5055079"/>
            <a:ext cx="60633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BCNN(4, 9, 3) = 36.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Google Shape;360;p37"/>
          <p:cNvSpPr txBox="1">
            <a:spLocks/>
          </p:cNvSpPr>
          <p:nvPr/>
        </p:nvSpPr>
        <p:spPr>
          <a:xfrm>
            <a:off x="3069770" y="6427082"/>
            <a:ext cx="2135861" cy="12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</a:t>
            </a:r>
            <a:endParaRPr lang="en-GB" sz="4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14"/>
              <p:cNvSpPr txBox="1"/>
              <p:nvPr/>
            </p:nvSpPr>
            <p:spPr>
              <a:xfrm>
                <a:off x="5317271" y="6329489"/>
                <a:ext cx="6260083" cy="12962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(−3) .  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4  .   9 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 xmlns="">
          <p:sp>
            <p:nvSpPr>
              <p:cNvPr id="8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71" y="6329489"/>
                <a:ext cx="6260083" cy="1296252"/>
              </a:xfrm>
              <a:prstGeom prst="rect">
                <a:avLst/>
              </a:prstGeom>
              <a:blipFill>
                <a:blip r:embed="rId5"/>
                <a:stretch>
                  <a:fillRect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4"/>
              <p:cNvSpPr txBox="1"/>
              <p:nvPr/>
            </p:nvSpPr>
            <p:spPr>
              <a:xfrm>
                <a:off x="10624456" y="6328976"/>
                <a:ext cx="4109357" cy="1324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5 .   4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9  .   4 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8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456" y="6328976"/>
                <a:ext cx="4109357" cy="1324593"/>
              </a:xfrm>
              <a:prstGeom prst="rect">
                <a:avLst/>
              </a:prstGeom>
              <a:blipFill>
                <a:blip r:embed="rId6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14"/>
              <p:cNvSpPr txBox="1"/>
              <p:nvPr/>
            </p:nvSpPr>
            <p:spPr>
              <a:xfrm>
                <a:off x="5328157" y="7899697"/>
                <a:ext cx="4545185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2 .   12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3  .   12 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8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157" y="7899697"/>
                <a:ext cx="4545185" cy="1311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10"/>
          <p:cNvSpPr txBox="1"/>
          <p:nvPr/>
        </p:nvSpPr>
        <p:spPr>
          <a:xfrm>
            <a:off x="4991635" y="285213"/>
            <a:ext cx="8304729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9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2438</Words>
  <Application>Microsoft Office PowerPoint</Application>
  <PresentationFormat>Custom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微软雅黑</vt:lpstr>
      <vt:lpstr>Times New Roman</vt:lpstr>
      <vt:lpstr>Calibri Light</vt:lpstr>
      <vt:lpstr>Calibri</vt:lpstr>
      <vt:lpstr>Wingdings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đào và Xanh dương Minh họa Lớp Tiếng Anh Giáo dục Bài thuyết trình</dc:title>
  <cp:lastModifiedBy>Admin</cp:lastModifiedBy>
  <cp:revision>65</cp:revision>
  <dcterms:created xsi:type="dcterms:W3CDTF">2006-08-16T00:00:00Z</dcterms:created>
  <dcterms:modified xsi:type="dcterms:W3CDTF">2025-02-06T02:21:30Z</dcterms:modified>
  <dc:identifier>DAEqEcnyJeU</dc:identifier>
</cp:coreProperties>
</file>