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56" r:id="rId6"/>
    <p:sldId id="261" r:id="rId7"/>
    <p:sldId id="283" r:id="rId8"/>
    <p:sldId id="292" r:id="rId9"/>
    <p:sldId id="282" r:id="rId10"/>
    <p:sldId id="285" r:id="rId11"/>
    <p:sldId id="284" r:id="rId12"/>
    <p:sldId id="263" r:id="rId13"/>
    <p:sldId id="264" r:id="rId14"/>
    <p:sldId id="262" r:id="rId15"/>
    <p:sldId id="268" r:id="rId16"/>
    <p:sldId id="266" r:id="rId17"/>
    <p:sldId id="293" r:id="rId18"/>
    <p:sldId id="294" r:id="rId19"/>
    <p:sldId id="265" r:id="rId20"/>
    <p:sldId id="295" r:id="rId21"/>
    <p:sldId id="297" r:id="rId22"/>
    <p:sldId id="274" r:id="rId23"/>
    <p:sldId id="272" r:id="rId24"/>
    <p:sldId id="280" r:id="rId25"/>
    <p:sldId id="278" r:id="rId26"/>
    <p:sldId id="267" r:id="rId27"/>
    <p:sldId id="269" r:id="rId28"/>
  </p:sldIdLst>
  <p:sldSz cx="18288000" cy="10287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SimSun" pitchFamily="2" charset="-122"/>
      <p:regular r:id="rId33"/>
    </p:embeddedFont>
    <p:embeddedFont>
      <p:font typeface="Cambria Math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22" autoAdjust="0"/>
  </p:normalViewPr>
  <p:slideViewPr>
    <p:cSldViewPr>
      <p:cViewPr varScale="1">
        <p:scale>
          <a:sx n="56" d="100"/>
          <a:sy n="56" d="100"/>
        </p:scale>
        <p:origin x="-408" y="-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9.sv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602.svg"/><Relationship Id="rId5" Type="http://schemas.openxmlformats.org/officeDocument/2006/relationships/image" Target="../media/image61.sv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svg"/><Relationship Id="rId7" Type="http://schemas.openxmlformats.org/officeDocument/2006/relationships/image" Target="../media/image5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7.png"/><Relationship Id="rId5" Type="http://schemas.openxmlformats.org/officeDocument/2006/relationships/image" Target="../media/image16.svg"/><Relationship Id="rId10" Type="http://schemas.openxmlformats.org/officeDocument/2006/relationships/image" Target="../media/image56.png"/><Relationship Id="rId9" Type="http://schemas.openxmlformats.org/officeDocument/2006/relationships/image" Target="../media/image20.svg"/><Relationship Id="rId1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63.png"/><Relationship Id="rId3" Type="http://schemas.openxmlformats.org/officeDocument/2006/relationships/image" Target="../media/image42.sv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61.png"/><Relationship Id="rId10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5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1" Type="http://schemas.openxmlformats.org/officeDocument/2006/relationships/image" Target="../media/image75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64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71.svg"/><Relationship Id="rId15" Type="http://schemas.openxmlformats.org/officeDocument/2006/relationships/image" Target="../media/image69.png"/><Relationship Id="rId10" Type="http://schemas.openxmlformats.org/officeDocument/2006/relationships/image" Target="../media/image65.png"/><Relationship Id="rId19" Type="http://schemas.openxmlformats.org/officeDocument/2006/relationships/image" Target="../media/image73.png"/><Relationship Id="rId9" Type="http://schemas.openxmlformats.org/officeDocument/2006/relationships/image" Target="../media/image12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1" Type="http://schemas.openxmlformats.org/officeDocument/2006/relationships/image" Target="../media/image86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43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6.png"/><Relationship Id="rId5" Type="http://schemas.openxmlformats.org/officeDocument/2006/relationships/image" Target="../media/image8.svg"/><Relationship Id="rId15" Type="http://schemas.openxmlformats.org/officeDocument/2006/relationships/image" Target="../media/image80.png"/><Relationship Id="rId10" Type="http://schemas.openxmlformats.org/officeDocument/2006/relationships/image" Target="../media/image11.png"/><Relationship Id="rId19" Type="http://schemas.openxmlformats.org/officeDocument/2006/relationships/image" Target="../media/image84.png"/><Relationship Id="rId9" Type="http://schemas.openxmlformats.org/officeDocument/2006/relationships/image" Target="../media/image22.svg"/><Relationship Id="rId14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20.svg"/><Relationship Id="rId3" Type="http://schemas.openxmlformats.org/officeDocument/2006/relationships/image" Target="../media/image59.svg"/><Relationship Id="rId7" Type="http://schemas.openxmlformats.org/officeDocument/2006/relationships/image" Target="../media/image55.svg"/><Relationship Id="rId12" Type="http://schemas.openxmlformats.org/officeDocument/2006/relationships/image" Target="../media/image15.png"/><Relationship Id="rId17" Type="http://schemas.openxmlformats.org/officeDocument/2006/relationships/image" Target="../media/image91.png"/><Relationship Id="rId2" Type="http://schemas.openxmlformats.org/officeDocument/2006/relationships/image" Target="../media/image48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16.svg"/><Relationship Id="rId5" Type="http://schemas.openxmlformats.org/officeDocument/2006/relationships/image" Target="../media/image61.svg"/><Relationship Id="rId15" Type="http://schemas.openxmlformats.org/officeDocument/2006/relationships/image" Target="../media/image89.png"/><Relationship Id="rId10" Type="http://schemas.openxmlformats.org/officeDocument/2006/relationships/image" Target="../media/image3.png"/><Relationship Id="rId4" Type="http://schemas.openxmlformats.org/officeDocument/2006/relationships/image" Target="../media/image49.png"/><Relationship Id="rId9" Type="http://schemas.openxmlformats.org/officeDocument/2006/relationships/image" Target="../media/image12.svg"/><Relationship Id="rId14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95.png"/><Relationship Id="rId3" Type="http://schemas.openxmlformats.org/officeDocument/2006/relationships/image" Target="../media/image22.svg"/><Relationship Id="rId7" Type="http://schemas.openxmlformats.org/officeDocument/2006/relationships/image" Target="../media/image51.svg"/><Relationship Id="rId12" Type="http://schemas.openxmlformats.org/officeDocument/2006/relationships/image" Target="../media/image9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93.png"/><Relationship Id="rId5" Type="http://schemas.openxmlformats.org/officeDocument/2006/relationships/image" Target="../media/image42.svg"/><Relationship Id="rId10" Type="http://schemas.openxmlformats.org/officeDocument/2006/relationships/image" Target="../media/image92.png"/><Relationship Id="rId4" Type="http://schemas.openxmlformats.org/officeDocument/2006/relationships/image" Target="../media/image30.png"/><Relationship Id="rId9" Type="http://schemas.openxmlformats.org/officeDocument/2006/relationships/image" Target="../media/image4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9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8.png"/><Relationship Id="rId10" Type="http://schemas.openxmlformats.org/officeDocument/2006/relationships/image" Target="../media/image97.png"/><Relationship Id="rId4" Type="http://schemas.openxmlformats.org/officeDocument/2006/relationships/image" Target="../media/image6.png"/><Relationship Id="rId9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12" Type="http://schemas.openxmlformats.org/officeDocument/2006/relationships/image" Target="../media/image10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02.png"/><Relationship Id="rId5" Type="http://schemas.openxmlformats.org/officeDocument/2006/relationships/image" Target="../media/image8.svg"/><Relationship Id="rId10" Type="http://schemas.openxmlformats.org/officeDocument/2006/relationships/image" Target="../media/image101.png"/><Relationship Id="rId4" Type="http://schemas.openxmlformats.org/officeDocument/2006/relationships/image" Target="../media/image11.png"/><Relationship Id="rId9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12" Type="http://schemas.openxmlformats.org/officeDocument/2006/relationships/image" Target="../media/image10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61.png"/><Relationship Id="rId5" Type="http://schemas.openxmlformats.org/officeDocument/2006/relationships/image" Target="../media/image53.svg"/><Relationship Id="rId10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5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15" Type="http://schemas.openxmlformats.org/officeDocument/2006/relationships/image" Target="NUL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20.svg"/><Relationship Id="rId21" Type="http://schemas.openxmlformats.org/officeDocument/2006/relationships/image" Target="../media/image118.png"/><Relationship Id="rId7" Type="http://schemas.openxmlformats.org/officeDocument/2006/relationships/image" Target="../media/image24.sv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image" Target="../media/image39.png"/><Relationship Id="rId16" Type="http://schemas.openxmlformats.org/officeDocument/2006/relationships/image" Target="../media/image115.pn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0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19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Relationship Id="rId22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59.svg"/><Relationship Id="rId7" Type="http://schemas.openxmlformats.org/officeDocument/2006/relationships/image" Target="../media/image12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61.svg"/><Relationship Id="rId4" Type="http://schemas.openxmlformats.org/officeDocument/2006/relationships/image" Target="../media/image49.png"/><Relationship Id="rId9" Type="http://schemas.openxmlformats.org/officeDocument/2006/relationships/image" Target="../media/image760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42.sv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image" Target="../media/image30.png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4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29.png"/><Relationship Id="rId9" Type="http://schemas.openxmlformats.org/officeDocument/2006/relationships/image" Target="../media/image83.svg"/><Relationship Id="rId14" Type="http://schemas.openxmlformats.org/officeDocument/2006/relationships/image" Target="../media/image1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37.png"/><Relationship Id="rId18" Type="http://schemas.openxmlformats.org/officeDocument/2006/relationships/image" Target="../media/image141.png"/><Relationship Id="rId3" Type="http://schemas.openxmlformats.org/officeDocument/2006/relationships/image" Target="../media/image24.svg"/><Relationship Id="rId7" Type="http://schemas.openxmlformats.org/officeDocument/2006/relationships/image" Target="../media/image1.png"/><Relationship Id="rId12" Type="http://schemas.openxmlformats.org/officeDocument/2006/relationships/image" Target="../media/image136.png"/><Relationship Id="rId17" Type="http://schemas.openxmlformats.org/officeDocument/2006/relationships/image" Target="../media/image140.png"/><Relationship Id="rId2" Type="http://schemas.openxmlformats.org/officeDocument/2006/relationships/image" Target="../media/image6.png"/><Relationship Id="rId16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35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132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3" Type="http://schemas.openxmlformats.org/officeDocument/2006/relationships/image" Target="../media/image4.svg"/><Relationship Id="rId7" Type="http://schemas.openxmlformats.org/officeDocument/2006/relationships/image" Target="../media/image83.sv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2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45.png"/><Relationship Id="rId5" Type="http://schemas.openxmlformats.org/officeDocument/2006/relationships/image" Target="../media/image12.svg"/><Relationship Id="rId15" Type="http://schemas.openxmlformats.org/officeDocument/2006/relationships/image" Target="../media/image149.png"/><Relationship Id="rId10" Type="http://schemas.openxmlformats.org/officeDocument/2006/relationships/image" Target="../media/image144.png"/><Relationship Id="rId4" Type="http://schemas.openxmlformats.org/officeDocument/2006/relationships/image" Target="../media/image1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8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152.png"/><Relationship Id="rId10" Type="http://schemas.openxmlformats.org/officeDocument/2006/relationships/image" Target="../media/image22.sv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4.svg"/><Relationship Id="rId18" Type="http://schemas.openxmlformats.org/officeDocument/2006/relationships/image" Target="../media/image158.png"/><Relationship Id="rId21" Type="http://schemas.openxmlformats.org/officeDocument/2006/relationships/image" Target="../media/image75.svg"/><Relationship Id="rId7" Type="http://schemas.openxmlformats.org/officeDocument/2006/relationships/image" Target="../media/image12.svg"/><Relationship Id="rId12" Type="http://schemas.openxmlformats.org/officeDocument/2006/relationships/image" Target="../media/image155.png"/><Relationship Id="rId17" Type="http://schemas.openxmlformats.org/officeDocument/2006/relationships/image" Target="../media/image73.svg"/><Relationship Id="rId2" Type="http://schemas.openxmlformats.org/officeDocument/2006/relationships/image" Target="../media/image87.png"/><Relationship Id="rId16" Type="http://schemas.openxmlformats.org/officeDocument/2006/relationships/image" Target="../media/image157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7.svg"/><Relationship Id="rId5" Type="http://schemas.openxmlformats.org/officeDocument/2006/relationships/image" Target="../media/image55.svg"/><Relationship Id="rId15" Type="http://schemas.openxmlformats.org/officeDocument/2006/relationships/image" Target="../media/image46.svg"/><Relationship Id="rId23" Type="http://schemas.openxmlformats.org/officeDocument/2006/relationships/image" Target="../media/image18.svg"/><Relationship Id="rId10" Type="http://schemas.openxmlformats.org/officeDocument/2006/relationships/image" Target="../media/image154.png"/><Relationship Id="rId19" Type="http://schemas.openxmlformats.org/officeDocument/2006/relationships/image" Target="../media/image81.svg"/><Relationship Id="rId9" Type="http://schemas.openxmlformats.org/officeDocument/2006/relationships/image" Target="../media/image49.svg"/><Relationship Id="rId14" Type="http://schemas.openxmlformats.org/officeDocument/2006/relationships/image" Target="../media/image156.png"/><Relationship Id="rId22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71.svg"/><Relationship Id="rId7" Type="http://schemas.openxmlformats.org/officeDocument/2006/relationships/image" Target="../media/image2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2.svg"/><Relationship Id="rId4" Type="http://schemas.openxmlformats.org/officeDocument/2006/relationships/image" Target="../media/image30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4.png"/><Relationship Id="rId10" Type="http://schemas.openxmlformats.org/officeDocument/2006/relationships/image" Target="../media/image8.svg"/><Relationship Id="rId4" Type="http://schemas.openxmlformats.org/officeDocument/2006/relationships/image" Target="../media/image2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.png"/><Relationship Id="rId3" Type="http://schemas.openxmlformats.org/officeDocument/2006/relationships/image" Target="../media/image2.svg"/><Relationship Id="rId7" Type="http://schemas.openxmlformats.org/officeDocument/2006/relationships/image" Target="../media/image32.svg"/><Relationship Id="rId12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Relationship Id="rId14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40.sv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9" Type="http://schemas.openxmlformats.org/officeDocument/2006/relationships/image" Target="../media/image20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3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34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42.svg"/><Relationship Id="rId7" Type="http://schemas.openxmlformats.org/officeDocument/2006/relationships/image" Target="../media/image16.sv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9" Type="http://schemas.openxmlformats.org/officeDocument/2006/relationships/image" Target="../media/image83.sv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45.png"/><Relationship Id="rId3" Type="http://schemas.openxmlformats.org/officeDocument/2006/relationships/image" Target="../media/image42.png"/><Relationship Id="rId7" Type="http://schemas.openxmlformats.org/officeDocument/2006/relationships/image" Target="../media/image8.svg"/><Relationship Id="rId12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2.svg"/><Relationship Id="rId5" Type="http://schemas.openxmlformats.org/officeDocument/2006/relationships/image" Target="../media/image40.svg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image" Target="../media/image17.png"/><Relationship Id="rId9" Type="http://schemas.openxmlformats.org/officeDocument/2006/relationships/image" Target="../media/image6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96292" y="4503335"/>
            <a:ext cx="3956194" cy="33807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157491">
            <a:off x="-1341763" y="1500935"/>
            <a:ext cx="383798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436779" y="8618135"/>
            <a:ext cx="2822521" cy="269422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191000" y="2705100"/>
            <a:ext cx="12192506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9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77691" y="1343029"/>
            <a:ext cx="2081609" cy="783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54400" y="7200900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13595" y="8848255"/>
            <a:ext cx="2081609" cy="783442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344877" y="1792027"/>
            <a:ext cx="4343400" cy="107312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2"/>
          <p:cNvSpPr txBox="1"/>
          <p:nvPr/>
        </p:nvSpPr>
        <p:spPr>
          <a:xfrm>
            <a:off x="649676" y="1645953"/>
            <a:ext cx="351060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1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55862" y="1645953"/>
                <a:ext cx="12751396" cy="2348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3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diện tích hình tam giác biết một </a:t>
                </a:r>
                <a:r>
                  <a:rPr lang="en-US" sz="4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 </a:t>
                </a:r>
                <a:r>
                  <a:rPr lang="en-US" sz="43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dài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3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cm, </a:t>
                </a:r>
                <a:r>
                  <a:rPr lang="en-US" sz="4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 cao ứng với cạnh đó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3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cm.</a:t>
                </a:r>
                <a:endParaRPr lang="en-US" sz="4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862" y="1645953"/>
                <a:ext cx="12751396" cy="2348079"/>
              </a:xfrm>
              <a:prstGeom prst="rect">
                <a:avLst/>
              </a:prstGeom>
              <a:blipFill>
                <a:blip r:embed="rId6"/>
                <a:stretch>
                  <a:fillRect l="-1912" r="-2247" b="-4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523617" y="4367902"/>
            <a:ext cx="2212662" cy="1122796"/>
            <a:chOff x="7924800" y="4762500"/>
            <a:chExt cx="2212662" cy="1122796"/>
          </a:xfrm>
        </p:grpSpPr>
        <p:sp>
          <p:nvSpPr>
            <p:cNvPr id="9" name="Rectangle: Rounded Corners 72">
              <a:extLst>
                <a:ext uri="{FF2B5EF4-FFF2-40B4-BE49-F238E27FC236}">
                  <a16:creationId xmlns:a16="http://schemas.microsoft.com/office/drawing/2014/main" xmlns="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7ED6EEB-25CA-4799-BFAE-3FF1CDEAE044}"/>
                </a:ext>
              </a:extLst>
            </p:cNvPr>
            <p:cNvSpPr txBox="1"/>
            <p:nvPr/>
          </p:nvSpPr>
          <p:spPr>
            <a:xfrm>
              <a:off x="8325121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4524" y="5754011"/>
            <a:ext cx="4876800" cy="4281948"/>
            <a:chOff x="10058400" y="5067300"/>
            <a:chExt cx="4876800" cy="4281948"/>
          </a:xfrm>
        </p:grpSpPr>
        <p:grpSp>
          <p:nvGrpSpPr>
            <p:cNvPr id="11" name="Group 10"/>
            <p:cNvGrpSpPr/>
            <p:nvPr/>
          </p:nvGrpSpPr>
          <p:grpSpPr>
            <a:xfrm>
              <a:off x="10058400" y="5067300"/>
              <a:ext cx="4876800" cy="3124200"/>
              <a:chOff x="9982200" y="5372100"/>
              <a:chExt cx="4876800" cy="3124200"/>
            </a:xfrm>
          </p:grpSpPr>
          <p:sp>
            <p:nvSpPr>
              <p:cNvPr id="2" name="Isosceles Triangle 1"/>
              <p:cNvSpPr/>
              <p:nvPr/>
            </p:nvSpPr>
            <p:spPr>
              <a:xfrm>
                <a:off x="9982200" y="5372100"/>
                <a:ext cx="4876800" cy="3124200"/>
              </a:xfrm>
              <a:prstGeom prst="triangle">
                <a:avLst>
                  <a:gd name="adj" fmla="val 32558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" name="Straight Connector 3"/>
              <p:cNvCxnSpPr>
                <a:stCxn id="2" idx="0"/>
                <a:endCxn id="2" idx="3"/>
              </p:cNvCxnSpPr>
              <p:nvPr/>
            </p:nvCxnSpPr>
            <p:spPr>
              <a:xfrm>
                <a:off x="11569989" y="5372100"/>
                <a:ext cx="0" cy="312420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11817768" y="6438900"/>
                  <a:ext cx="1358064" cy="10711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5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GB" sz="4500" i="1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50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cm</a:t>
                  </a:r>
                  <a:endParaRPr lang="en-US" sz="450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7768" y="6438900"/>
                  <a:ext cx="1358064" cy="1071127"/>
                </a:xfrm>
                <a:prstGeom prst="rect">
                  <a:avLst/>
                </a:prstGeom>
                <a:blipFill>
                  <a:blip r:embed="rId7"/>
                  <a:stretch>
                    <a:fillRect t="-568" r="-18386" b="-119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11513800" y="8278121"/>
                  <a:ext cx="1358064" cy="10711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</m:t>
                          </m:r>
                        </m:num>
                        <m:den>
                          <m:r>
                            <a:rPr lang="en-GB" sz="4500" b="0" i="1" smtClean="0">
                              <a:solidFill>
                                <a:schemeClr val="accent4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500">
                      <a:solidFill>
                        <a:schemeClr val="accent4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cm</a:t>
                  </a:r>
                  <a:endParaRPr lang="en-US" sz="4500"/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13800" y="8278121"/>
                  <a:ext cx="1358064" cy="1071127"/>
                </a:xfrm>
                <a:prstGeom prst="rect">
                  <a:avLst/>
                </a:prstGeom>
                <a:blipFill>
                  <a:blip r:embed="rId8"/>
                  <a:stretch>
                    <a:fillRect t="-571" r="-18386" b="-13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602129" y="6169200"/>
                <a:ext cx="8084602" cy="2709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 tích của hình tam giác là: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5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1 .  9 .  7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2 .  5 .  3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(cm</a:t>
                </a:r>
                <a:r>
                  <a:rPr lang="nl-NL" sz="4500" baseline="300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2129" y="6169200"/>
                <a:ext cx="8084602" cy="2709011"/>
              </a:xfrm>
              <a:prstGeom prst="rect">
                <a:avLst/>
              </a:prstGeom>
              <a:blipFill>
                <a:blip r:embed="rId9"/>
                <a:stretch>
                  <a:fillRect l="-3167" r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0"/>
          <p:cNvSpPr txBox="1"/>
          <p:nvPr/>
        </p:nvSpPr>
        <p:spPr>
          <a:xfrm>
            <a:off x="5628664" y="361126"/>
            <a:ext cx="9601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đôi (2 phút)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67812">
            <a:off x="4478760" y="166535"/>
            <a:ext cx="1504227" cy="143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4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633" y="402090"/>
            <a:ext cx="11516834" cy="1356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2047595" y="649982"/>
            <a:ext cx="892520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i="0" u="none" strike="noStrike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Tính chất của phép nhân</a:t>
            </a:r>
            <a:endParaRPr lang="en-US" sz="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8712" y="402090"/>
            <a:ext cx="1365816" cy="1276417"/>
          </a:xfrm>
          <a:prstGeom prst="rect">
            <a:avLst/>
          </a:prstGeom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15832" y="5747244"/>
            <a:ext cx="4110543" cy="4539756"/>
          </a:xfrm>
          <a:prstGeom prst="rect">
            <a:avLst/>
          </a:prstGeom>
        </p:spPr>
      </p:pic>
      <p:pic>
        <p:nvPicPr>
          <p:cNvPr id="22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812385" y="8240857"/>
            <a:ext cx="2081609" cy="783442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11125200" y="1785973"/>
            <a:ext cx="6814456" cy="3676489"/>
          </a:xfrm>
          <a:prstGeom prst="cloudCallout">
            <a:avLst>
              <a:gd name="adj1" fmla="val 14956"/>
              <a:gd name="adj2" fmla="val 683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B47B94-E184-4E1F-A57A-CFEBFD15DA87}"/>
              </a:ext>
            </a:extLst>
          </p:cNvPr>
          <p:cNvSpPr txBox="1"/>
          <p:nvPr/>
        </p:nvSpPr>
        <p:spPr>
          <a:xfrm>
            <a:off x="11525381" y="2183305"/>
            <a:ext cx="60006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Phép nhân trên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6" name="Picture 2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046736" y="6316807"/>
            <a:ext cx="3232404" cy="3848100"/>
          </a:xfrm>
          <a:prstGeom prst="rect">
            <a:avLst/>
          </a:prstGeom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68351" y="2707185"/>
            <a:ext cx="10550615" cy="63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Tính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chất giao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hoán: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b = b . a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Tính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chất kết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hợp: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(a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b)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c = a 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(b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c)</a:t>
            </a:r>
            <a:endParaRPr lang="en-US" altLang="zh-CN" sz="4500">
              <a:solidFill>
                <a:srgbClr val="C00000"/>
              </a:solidFill>
              <a:ea typeface="SimSun" pitchFamily="2" charset="-122"/>
              <a:cs typeface="Arial" panose="020B0604020202020204" pitchFamily="34" charset="0"/>
            </a:endParaRP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Nhân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với số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1: 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1 = 1 . a = a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- Tính </a:t>
            </a: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chất phân phối giữa phép nhân đối với phép cộng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E46C0A"/>
              </a:buClr>
              <a:buSzPct val="130000"/>
            </a:pPr>
            <a:r>
              <a:rPr lang="en-US" altLang="zh-CN" sz="4500">
                <a:ea typeface="SimSun" pitchFamily="2" charset="-122"/>
                <a:cs typeface="Arial" panose="020B0604020202020204" pitchFamily="34" charset="0"/>
              </a:rPr>
              <a:t> </a:t>
            </a:r>
            <a:r>
              <a:rPr lang="en-US" altLang="zh-CN" sz="4500" smtClean="0">
                <a:ea typeface="SimSun" pitchFamily="2" charset="-122"/>
                <a:cs typeface="Arial" panose="020B0604020202020204" pitchFamily="34" charset="0"/>
              </a:rPr>
              <a:t>                 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a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.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(b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+ </a:t>
            </a:r>
            <a:r>
              <a:rPr lang="en-US" altLang="zh-CN" sz="4500" smtClean="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c) </a:t>
            </a:r>
            <a:r>
              <a:rPr lang="en-US" altLang="zh-CN" sz="4500">
                <a:solidFill>
                  <a:srgbClr val="C00000"/>
                </a:solidFill>
                <a:ea typeface="SimSun" pitchFamily="2" charset="-122"/>
                <a:cs typeface="Arial" panose="020B0604020202020204" pitchFamily="34" charset="0"/>
              </a:rPr>
              <a:t>= a . b + a . c</a:t>
            </a:r>
          </a:p>
        </p:txBody>
      </p:sp>
    </p:spTree>
    <p:extLst>
      <p:ext uri="{BB962C8B-B14F-4D97-AF65-F5344CB8AC3E}">
        <p14:creationId xmlns:p14="http://schemas.microsoft.com/office/powerpoint/2010/main" val="154168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600200" y="-2628900"/>
            <a:ext cx="618344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383000" y="5659913"/>
            <a:ext cx="4392144" cy="47089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736192" y="7622655"/>
            <a:ext cx="2081609" cy="7834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657CBEB-2E2F-4C97-94C2-4E40FA8A5086}"/>
              </a:ext>
            </a:extLst>
          </p:cNvPr>
          <p:cNvSpPr txBox="1"/>
          <p:nvPr/>
        </p:nvSpPr>
        <p:spPr>
          <a:xfrm>
            <a:off x="3278066" y="321622"/>
            <a:ext cx="14179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số nguyên, </a:t>
            </a:r>
            <a:r>
              <a:rPr lang="en-US" sz="45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328957" y="2324100"/>
            <a:ext cx="14935200" cy="7239000"/>
          </a:xfrm>
          <a:prstGeom prst="flowChartAlternate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xmlns="" id="{06B27C33-B142-4CE7-A165-965C267D6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27" y="2666408"/>
            <a:ext cx="6275653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Tính 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 giao hoán:</a:t>
            </a:r>
            <a:endParaRPr lang="vi-VN" altLang="en-US" sz="45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: Rounded Corners 7">
                <a:extLst>
                  <a:ext uri="{FF2B5EF4-FFF2-40B4-BE49-F238E27FC236}">
                    <a16:creationId xmlns:a16="http://schemas.microsoft.com/office/drawing/2014/main" xmlns="" id="{D67B8584-DE78-4279-84AC-14AF66382FF2}"/>
                  </a:ext>
                </a:extLst>
              </p:cNvPr>
              <p:cNvSpPr/>
              <p:nvPr/>
            </p:nvSpPr>
            <p:spPr>
              <a:xfrm>
                <a:off x="6441541" y="2151464"/>
                <a:ext cx="4343400" cy="158010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  <m:r>
                      <a:rPr lang="en-GB" sz="5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541" y="2151464"/>
                <a:ext cx="4343400" cy="1580107"/>
              </a:xfrm>
              <a:prstGeom prst="roundRect">
                <a:avLst/>
              </a:prstGeom>
              <a:blipFill>
                <a:blip r:embed="rId9"/>
                <a:stretch>
                  <a:fillRect b="-19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7">
            <a:extLst>
              <a:ext uri="{FF2B5EF4-FFF2-40B4-BE49-F238E27FC236}">
                <a16:creationId xmlns:a16="http://schemas.microsoft.com/office/drawing/2014/main" xmlns="" id="{C553EC29-B94D-40BD-946F-59C621D6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001" y="3934482"/>
            <a:ext cx="5161018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Tính 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 kết hợp:</a:t>
            </a:r>
            <a:endParaRPr lang="vi-VN" altLang="en-US" sz="45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7">
                <a:extLst>
                  <a:ext uri="{FF2B5EF4-FFF2-40B4-BE49-F238E27FC236}">
                    <a16:creationId xmlns:a16="http://schemas.microsoft.com/office/drawing/2014/main" xmlns="" id="{D67B8584-DE78-4279-84AC-14AF66382FF2}"/>
                  </a:ext>
                </a:extLst>
              </p:cNvPr>
              <p:cNvSpPr/>
              <p:nvPr/>
            </p:nvSpPr>
            <p:spPr>
              <a:xfrm>
                <a:off x="5703458" y="3533884"/>
                <a:ext cx="5819565" cy="1557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20000"/>
                  </a:lnSpc>
                </a:pPr>
                <a:r>
                  <a:rPr lang="en-US" sz="5000" smtClean="0">
                    <a:solidFill>
                      <a:srgbClr val="C00000"/>
                    </a:solidFill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q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q</m:t>
                        </m:r>
                      </m:den>
                    </m:f>
                  </m:oMath>
                </a14:m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458" y="3533884"/>
                <a:ext cx="5819565" cy="1557428"/>
              </a:xfrm>
              <a:prstGeom prst="roundRect">
                <a:avLst/>
              </a:prstGeom>
              <a:blipFill>
                <a:blip r:embed="rId10"/>
                <a:stretch>
                  <a:fillRect l="-3774" r="-1782" b="-1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9108" y="7331702"/>
            <a:ext cx="2570069" cy="2024369"/>
          </a:xfrm>
          <a:prstGeom prst="rect">
            <a:avLst/>
          </a:prstGeom>
        </p:spPr>
      </p:pic>
      <p:sp>
        <p:nvSpPr>
          <p:cNvPr id="22" name="Text Box 8">
            <a:extLst>
              <a:ext uri="{FF2B5EF4-FFF2-40B4-BE49-F238E27FC236}">
                <a16:creationId xmlns:a16="http://schemas.microsoft.com/office/drawing/2014/main" xmlns="" id="{B900D23A-6ECF-468F-908D-9A55FA738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50" y="5233327"/>
            <a:ext cx="541020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vi-VN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với số 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1</a:t>
            </a:r>
            <a:r>
              <a:rPr lang="vi-VN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xmlns="" id="{EE8CC54E-0BDC-41BA-AA73-E1325455A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67" y="6532172"/>
            <a:ext cx="1473299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Tính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chất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phân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phối</a:t>
            </a:r>
            <a:r>
              <a:rPr lang="en-US" altLang="en-US" sz="450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của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phép</a:t>
            </a:r>
            <a:r>
              <a:rPr lang="en-US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nhân</a:t>
            </a:r>
            <a:r>
              <a:rPr lang="en-US" altLang="en-US" sz="450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4500" smtClean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đối với phép </a:t>
            </a:r>
            <a:r>
              <a:rPr lang="en-US" altLang="en-US" sz="4500" dirty="0" err="1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cộng</a:t>
            </a:r>
            <a:r>
              <a:rPr lang="vi-VN" alt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: Rounded Corners 7">
                <a:extLst>
                  <a:ext uri="{FF2B5EF4-FFF2-40B4-BE49-F238E27FC236}">
                    <a16:creationId xmlns:a16="http://schemas.microsoft.com/office/drawing/2014/main" xmlns="" id="{D67B8584-DE78-4279-84AC-14AF66382FF2}"/>
                  </a:ext>
                </a:extLst>
              </p:cNvPr>
              <p:cNvSpPr/>
              <p:nvPr/>
            </p:nvSpPr>
            <p:spPr>
              <a:xfrm>
                <a:off x="4854986" y="4938416"/>
                <a:ext cx="3298414" cy="126361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=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986" y="4938416"/>
                <a:ext cx="3298414" cy="1263617"/>
              </a:xfrm>
              <a:prstGeom prst="roundRect">
                <a:avLst/>
              </a:prstGeom>
              <a:blipFill>
                <a:blip r:embed="rId12"/>
                <a:stretch>
                  <a:fillRect b="-169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: Rounded Corners 7">
                <a:extLst>
                  <a:ext uri="{FF2B5EF4-FFF2-40B4-BE49-F238E27FC236}">
                    <a16:creationId xmlns:a16="http://schemas.microsoft.com/office/drawing/2014/main" xmlns="" id="{D67B8584-DE78-4279-84AC-14AF66382FF2}"/>
                  </a:ext>
                </a:extLst>
              </p:cNvPr>
              <p:cNvSpPr/>
              <p:nvPr/>
            </p:nvSpPr>
            <p:spPr>
              <a:xfrm>
                <a:off x="3719653" y="7408878"/>
                <a:ext cx="8685989" cy="155742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  <m:r>
                      <a:rPr lang="en-GB" sz="50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5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5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: Rounded Corners 7">
                <a:extLst>
                  <a:ext uri="{FF2B5EF4-FFF2-40B4-BE49-F238E27FC236}">
                    <a16:creationId xmlns:a16="http://schemas.microsoft.com/office/drawing/2014/main" id="{D67B8584-DE78-4279-84AC-14AF66382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653" y="7408878"/>
                <a:ext cx="8685989" cy="1557428"/>
              </a:xfrm>
              <a:prstGeom prst="roundRect">
                <a:avLst/>
              </a:prstGeom>
              <a:blipFill>
                <a:blip r:embed="rId13"/>
                <a:stretch>
                  <a:fillRect b="-42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66362" y="9449815"/>
            <a:ext cx="7315200" cy="1263535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65447" y="-1138351"/>
            <a:ext cx="3638840" cy="347343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869545" y="-1"/>
            <a:ext cx="1858719" cy="17370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20231CD-2321-4FEB-8564-B7675EE93810}"/>
              </a:ext>
            </a:extLst>
          </p:cNvPr>
          <p:cNvSpPr txBox="1"/>
          <p:nvPr/>
        </p:nvSpPr>
        <p:spPr>
          <a:xfrm>
            <a:off x="6324600" y="437641"/>
            <a:ext cx="348429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5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5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5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85800" y="1737455"/>
                <a:ext cx="3910045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00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737455"/>
                <a:ext cx="3910045" cy="1185196"/>
              </a:xfrm>
              <a:prstGeom prst="rect">
                <a:avLst/>
              </a:prstGeom>
              <a:blipFill>
                <a:blip r:embed="rId12"/>
                <a:stretch>
                  <a:fillRect l="-6552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603112" y="1737455"/>
                <a:ext cx="3753143" cy="118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12" y="1737455"/>
                <a:ext cx="3753143" cy="1184491"/>
              </a:xfrm>
              <a:prstGeom prst="rect">
                <a:avLst/>
              </a:prstGeom>
              <a:blipFill>
                <a:blip r:embed="rId13"/>
                <a:stretch>
                  <a:fillRect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595845" y="3006153"/>
                <a:ext cx="4687245" cy="11844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.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45" y="3006153"/>
                <a:ext cx="4687245" cy="11844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608250" y="4274852"/>
                <a:ext cx="2095445" cy="1180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250" y="4274852"/>
                <a:ext cx="2095445" cy="1180388"/>
              </a:xfrm>
              <a:prstGeom prst="rect">
                <a:avLst/>
              </a:prstGeom>
              <a:blipFill>
                <a:blip r:embed="rId15"/>
                <a:stretch>
                  <a:fillRect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951872" y="4274852"/>
                <a:ext cx="1383712" cy="1180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872" y="4274852"/>
                <a:ext cx="1383712" cy="11803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10593429" y="1937285"/>
            <a:ext cx="543206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ính chất giao hoán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10647229" y="4503305"/>
            <a:ext cx="424988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N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hân với  số 1 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10635959" y="3220295"/>
            <a:ext cx="504093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50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</a:t>
            </a: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ính chất kết hợp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9602829" y="2335087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9645359" y="3682606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9628256" y="4923360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15926" y="5567298"/>
                <a:ext cx="5254131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</m:t>
                    </m:r>
                    <m:r>
                      <a:rPr lang="en-GB" sz="50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23</m:t>
                        </m:r>
                      </m:den>
                    </m:f>
                    <m:r>
                      <a:rPr lang="en-GB" sz="50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26" y="5567298"/>
                <a:ext cx="5254131" cy="1184299"/>
              </a:xfrm>
              <a:prstGeom prst="rect">
                <a:avLst/>
              </a:prstGeom>
              <a:blipFill>
                <a:blip r:embed="rId17"/>
                <a:stretch>
                  <a:fillRect l="-4872" b="-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935839" y="7022255"/>
                <a:ext cx="4377289" cy="1218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 + (−2)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39" y="7022255"/>
                <a:ext cx="4377289" cy="12186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C95527-6693-49CE-A25F-151E13B2EAAE}"/>
              </a:ext>
            </a:extLst>
          </p:cNvPr>
          <p:cNvSpPr/>
          <p:nvPr/>
        </p:nvSpPr>
        <p:spPr>
          <a:xfrm>
            <a:off x="11755033" y="5786315"/>
            <a:ext cx="59856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500" smtClean="0">
                <a:solidFill>
                  <a:srgbClr val="00B050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Tính chất phân phối của phép nhân đối với phép cộng</a:t>
            </a:r>
            <a:endParaRPr lang="en-US" sz="4500" dirty="0">
              <a:solidFill>
                <a:srgbClr val="00B050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10686604" y="6245495"/>
            <a:ext cx="9906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935839" y="5702627"/>
                <a:ext cx="4638193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839" y="5702627"/>
                <a:ext cx="4638193" cy="11842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970057" y="8322595"/>
                <a:ext cx="2833596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057" y="8322595"/>
                <a:ext cx="2833596" cy="11842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627023" y="8360259"/>
                <a:ext cx="1561838" cy="11826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023" y="8360259"/>
                <a:ext cx="1561838" cy="118269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0589" y="320155"/>
            <a:ext cx="2423583" cy="2598383"/>
          </a:xfrm>
          <a:prstGeom prst="rect">
            <a:avLst/>
          </a:prstGeom>
        </p:spPr>
      </p:pic>
      <p:pic>
        <p:nvPicPr>
          <p:cNvPr id="27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41670" y="8540570"/>
            <a:ext cx="2987387" cy="2628900"/>
          </a:xfrm>
          <a:prstGeom prst="rect">
            <a:avLst/>
          </a:prstGeom>
        </p:spPr>
      </p:pic>
      <p:sp>
        <p:nvSpPr>
          <p:cNvPr id="33" name="Pentagon 32"/>
          <p:cNvSpPr/>
          <p:nvPr/>
        </p:nvSpPr>
        <p:spPr>
          <a:xfrm>
            <a:off x="3043638" y="1897907"/>
            <a:ext cx="4079657" cy="96352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2"/>
          <p:cNvSpPr txBox="1"/>
          <p:nvPr/>
        </p:nvSpPr>
        <p:spPr>
          <a:xfrm>
            <a:off x="3244361" y="1651526"/>
            <a:ext cx="3596934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0"/>
          <p:cNvSpPr txBox="1"/>
          <p:nvPr/>
        </p:nvSpPr>
        <p:spPr>
          <a:xfrm>
            <a:off x="6245684" y="415719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"/>
              <p:cNvSpPr txBox="1"/>
              <p:nvPr/>
            </p:nvSpPr>
            <p:spPr>
              <a:xfrm>
                <a:off x="1302572" y="3463408"/>
                <a:ext cx="6241228" cy="125733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−26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5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5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72" y="3463408"/>
                <a:ext cx="6241228" cy="1257332"/>
              </a:xfrm>
              <a:prstGeom prst="rect">
                <a:avLst/>
              </a:prstGeom>
              <a:blipFill>
                <a:blip r:embed="rId11"/>
                <a:stretch>
                  <a:fillRect l="-5566" b="-1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6"/>
              <p:cNvSpPr txBox="1"/>
              <p:nvPr/>
            </p:nvSpPr>
            <p:spPr>
              <a:xfrm>
                <a:off x="10058400" y="3377704"/>
                <a:ext cx="4976585" cy="120706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3377704"/>
                <a:ext cx="4976585" cy="1207062"/>
              </a:xfrm>
              <a:prstGeom prst="rect">
                <a:avLst/>
              </a:prstGeom>
              <a:blipFill rotWithShape="1">
                <a:blip r:embed="rId12"/>
                <a:stretch>
                  <a:fillRect l="-6863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5"/>
          <p:cNvSpPr txBox="1"/>
          <p:nvPr/>
        </p:nvSpPr>
        <p:spPr>
          <a:xfrm>
            <a:off x="7693484" y="1930691"/>
            <a:ext cx="1981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21" smtClean="0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en-US" sz="4500" spc="2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678176" y="5019815"/>
                <a:ext cx="5020092" cy="1185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−7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76" y="5019815"/>
                <a:ext cx="5020092" cy="1185646"/>
              </a:xfrm>
              <a:prstGeom prst="rect">
                <a:avLst/>
              </a:prstGeom>
              <a:blipFill>
                <a:blip r:embed="rId13"/>
                <a:stretch>
                  <a:fillRect t="-513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670909" y="6288513"/>
                <a:ext cx="6323398" cy="1243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5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sz="50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d>
                      <m:dPr>
                        <m:ctrlP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f>
                          <m:fPr>
                            <m:ctrlPr>
                              <a:rPr lang="en-US" sz="5000" i="1">
                                <a:solidFill>
                                  <a:srgbClr val="C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−7</m:t>
                            </m:r>
                          </m:num>
                          <m:den>
                            <m:r>
                              <a:rPr lang="en-GB" sz="5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909" y="6288513"/>
                <a:ext cx="6323398" cy="12438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649823" y="7822341"/>
                <a:ext cx="3366627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(-4) . (-1)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823" y="7822341"/>
                <a:ext cx="3366627" cy="861774"/>
              </a:xfrm>
              <a:prstGeom prst="rect">
                <a:avLst/>
              </a:prstGeom>
              <a:blipFill>
                <a:blip r:embed="rId15"/>
                <a:stretch>
                  <a:fillRect t="-16901" r="-7971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5152813" y="7878386"/>
                <a:ext cx="1197764" cy="8617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813" y="7878386"/>
                <a:ext cx="1197764" cy="861774"/>
              </a:xfrm>
              <a:prstGeom prst="rect">
                <a:avLst/>
              </a:prstGeom>
              <a:blipFill>
                <a:blip r:embed="rId16"/>
                <a:stretch>
                  <a:fillRect t="-16901" r="-23350" b="-3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317048" y="6417091"/>
                <a:ext cx="337861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3 − 16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48" y="6417091"/>
                <a:ext cx="3378617" cy="11851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317048" y="4969185"/>
                <a:ext cx="429835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048" y="4969185"/>
                <a:ext cx="4298356" cy="118519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3583722" y="6460134"/>
                <a:ext cx="290252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−13 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3722" y="6460134"/>
                <a:ext cx="2902526" cy="11851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13103684" y="7845401"/>
                <a:ext cx="1630767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684" y="7845401"/>
                <a:ext cx="1630767" cy="11842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382537" y="7802358"/>
                <a:ext cx="2806859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(-1)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537" y="7802358"/>
                <a:ext cx="2806859" cy="1185196"/>
              </a:xfrm>
              <a:prstGeom prst="rect">
                <a:avLst/>
              </a:prstGeom>
              <a:blipFill>
                <a:blip r:embed="rId21"/>
                <a:stretch>
                  <a:fillRect t="-515" r="-9328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18495" y="-1035692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77690" y="688829"/>
            <a:ext cx="2081609" cy="7834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60285" y="8458828"/>
            <a:ext cx="2124277" cy="2346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74463" y="8312848"/>
            <a:ext cx="2061515" cy="1761658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0633" y="402090"/>
            <a:ext cx="10357963" cy="13569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2401349" y="694642"/>
            <a:ext cx="7239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i="0" u="none" strike="noStrike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Phép chia phân số</a:t>
            </a:r>
            <a:endParaRPr lang="en-US" sz="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33997" y="611664"/>
            <a:ext cx="1099711" cy="1027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xmlns="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95600" y="3742803"/>
                <a:ext cx="9440557" cy="124829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các tích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3742803"/>
                <a:ext cx="9440557" cy="1248297"/>
              </a:xfrm>
              <a:prstGeom prst="rect">
                <a:avLst/>
              </a:prstGeom>
              <a:blipFill>
                <a:blip r:embed="rId14"/>
                <a:stretch>
                  <a:fillRect l="-2711" b="-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234144" y="2362378"/>
            <a:ext cx="6725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 nghịch đảo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4630" y="2122076"/>
            <a:ext cx="1011382" cy="123262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58806" y="3859119"/>
            <a:ext cx="1681290" cy="955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xmlns="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2587" y="7328621"/>
                <a:ext cx="7642232" cy="196845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.  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.  4</m:t>
                          </m:r>
                        </m:num>
                        <m:den>
                          <m:r>
                            <a:rPr lang="en-GB" sz="4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. 5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87" y="7328621"/>
                <a:ext cx="7642232" cy="19684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8134668" y="5448195"/>
            <a:ext cx="2212662" cy="1122796"/>
            <a:chOff x="7924800" y="4762500"/>
            <a:chExt cx="2212662" cy="1122796"/>
          </a:xfrm>
        </p:grpSpPr>
        <p:sp>
          <p:nvSpPr>
            <p:cNvPr id="31" name="Rectangle: Rounded Corners 72">
              <a:extLst>
                <a:ext uri="{FF2B5EF4-FFF2-40B4-BE49-F238E27FC236}">
                  <a16:creationId xmlns:a16="http://schemas.microsoft.com/office/drawing/2014/main" xmlns="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7ED6EEB-25CA-4799-BFAE-3FF1CDEAE044}"/>
                </a:ext>
              </a:extLst>
            </p:cNvPr>
            <p:cNvSpPr txBox="1"/>
            <p:nvPr/>
          </p:nvSpPr>
          <p:spPr>
            <a:xfrm>
              <a:off x="8325120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xmlns="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44178" y="7216727"/>
                <a:ext cx="7642232" cy="196845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.  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−5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(−5) .  7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 . (−5)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178" y="7216727"/>
                <a:ext cx="7642232" cy="19684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 animBg="1"/>
      <p:bldP spid="29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74167" y="-1104674"/>
            <a:ext cx="3979712" cy="4266748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837376" y="-495300"/>
            <a:ext cx="4901248" cy="326155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375145" y="8289090"/>
            <a:ext cx="4110543" cy="453975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0759" y="8799775"/>
            <a:ext cx="2081609" cy="78344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192000" y="4329848"/>
            <a:ext cx="5705873" cy="5547577"/>
            <a:chOff x="11393445" y="4122846"/>
            <a:chExt cx="5705873" cy="55475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527045" y="7027235"/>
              <a:ext cx="2879571" cy="2643188"/>
            </a:xfrm>
            <a:prstGeom prst="rect">
              <a:avLst/>
            </a:prstGeom>
          </p:spPr>
        </p:pic>
        <p:sp>
          <p:nvSpPr>
            <p:cNvPr id="13" name="Rounded Rectangular Callout 12"/>
            <p:cNvSpPr/>
            <p:nvPr/>
          </p:nvSpPr>
          <p:spPr>
            <a:xfrm>
              <a:off x="11395217" y="4122846"/>
              <a:ext cx="5704101" cy="2346158"/>
            </a:xfrm>
            <a:prstGeom prst="wedgeRoundRectCallout">
              <a:avLst>
                <a:gd name="adj1" fmla="val 41013"/>
                <a:gd name="adj2" fmla="val 74983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angle 18"/>
                <p:cNvSpPr/>
                <p:nvPr/>
              </p:nvSpPr>
              <p:spPr>
                <a:xfrm>
                  <a:off x="11393445" y="4122846"/>
                  <a:ext cx="5698971" cy="211019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45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5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nghịch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đảo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5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45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5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3445" y="4122846"/>
                  <a:ext cx="5698971" cy="211019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3850" r="-4064" b="-98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5497" y="686991"/>
                <a:ext cx="14859000" cy="3642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có tích bằng 1. Ta gọi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nghịch đảo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cũng là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 số nghịch đảo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7" y="686991"/>
                <a:ext cx="14859000" cy="3642857"/>
              </a:xfrm>
              <a:prstGeom prst="rect">
                <a:avLst/>
              </a:prstGeom>
              <a:blipFill>
                <a:blip r:embed="rId12"/>
                <a:stretch>
                  <a:fillRect l="-1723" r="-1682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4746799"/>
                <a:ext cx="11075432" cy="3269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Tương tự như vậy, phân số nghịch đảo của 4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phân số nghịch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đảo của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-2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746799"/>
                <a:ext cx="11075432" cy="3269998"/>
              </a:xfrm>
              <a:prstGeom prst="rect">
                <a:avLst/>
              </a:prstGeom>
              <a:blipFill>
                <a:blip r:embed="rId13"/>
                <a:stretch>
                  <a:fillRect l="-2313" t="-2239" r="-2313" b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53271" y="242648"/>
            <a:ext cx="1371600" cy="1281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7600" y="7886700"/>
            <a:ext cx="5038361" cy="33528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2036" y="2207623"/>
            <a:ext cx="1752600" cy="1833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2"/>
              <p:cNvSpPr txBox="1"/>
              <p:nvPr/>
            </p:nvSpPr>
            <p:spPr>
              <a:xfrm>
                <a:off x="3990805" y="2325286"/>
                <a:ext cx="12895521" cy="117557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Em hãy tìm phân số nghịch đảo của 11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5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0805" y="2325286"/>
                <a:ext cx="12895521" cy="1175578"/>
              </a:xfrm>
              <a:prstGeom prst="rect">
                <a:avLst/>
              </a:prstGeom>
              <a:blipFill>
                <a:blip r:embed="rId10"/>
                <a:stretch>
                  <a:fillRect l="-2695" b="-15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7696200" y="4176508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"/>
              <p:cNvSpPr txBox="1"/>
              <p:nvPr/>
            </p:nvSpPr>
            <p:spPr>
              <a:xfrm>
                <a:off x="4022703" y="5560224"/>
                <a:ext cx="9010630" cy="11244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nghịch đảo của 11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03" y="5560224"/>
                <a:ext cx="9010630" cy="1124475"/>
              </a:xfrm>
              <a:prstGeom prst="rect">
                <a:avLst/>
              </a:prstGeom>
              <a:blipFill>
                <a:blip r:embed="rId11"/>
                <a:stretch>
                  <a:fillRect l="-3857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/>
              <p:cNvSpPr txBox="1"/>
              <p:nvPr/>
            </p:nvSpPr>
            <p:spPr>
              <a:xfrm>
                <a:off x="4022703" y="7206642"/>
                <a:ext cx="10944395" cy="113858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 số nghịch đảo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45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  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703" y="7206642"/>
                <a:ext cx="10944395" cy="1138581"/>
              </a:xfrm>
              <a:prstGeom prst="rect">
                <a:avLst/>
              </a:prstGeom>
              <a:blipFill>
                <a:blip r:embed="rId12"/>
                <a:stretch>
                  <a:fillRect l="-3175" b="-15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0"/>
          <p:cNvSpPr txBox="1"/>
          <p:nvPr/>
        </p:nvSpPr>
        <p:spPr>
          <a:xfrm>
            <a:off x="5003629" y="464341"/>
            <a:ext cx="8304729" cy="838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2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78767" y="8115300"/>
            <a:ext cx="2322776" cy="2565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836" y="8706800"/>
            <a:ext cx="1899078" cy="16711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257644" y="0"/>
            <a:ext cx="1682511" cy="1572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xmlns="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19400" y="2313823"/>
                <a:ext cx="14782800" cy="23520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nhắc lại quy tắc chia hai phân số (có tử và mẫu đều dương) rồi 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313823"/>
                <a:ext cx="14782800" cy="2352022"/>
              </a:xfrm>
              <a:prstGeom prst="rect">
                <a:avLst/>
              </a:prstGeom>
              <a:blipFill>
                <a:blip r:embed="rId8"/>
                <a:stretch>
                  <a:fillRect l="-1732" t="-3117" r="-1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074914" y="540408"/>
            <a:ext cx="6725983" cy="930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phân số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486" y="408751"/>
            <a:ext cx="1011382" cy="123262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633207" y="2353988"/>
            <a:ext cx="1681290" cy="9551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endParaRPr lang="vi-VN" sz="4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553139" y="4710464"/>
            <a:ext cx="3276600" cy="2280174"/>
            <a:chOff x="7162800" y="105057"/>
            <a:chExt cx="2776318" cy="1838966"/>
          </a:xfrm>
        </p:grpSpPr>
        <p:sp>
          <p:nvSpPr>
            <p:cNvPr id="28" name="Explosion 1 27"/>
            <p:cNvSpPr/>
            <p:nvPr/>
          </p:nvSpPr>
          <p:spPr>
            <a:xfrm>
              <a:off x="7162800" y="105057"/>
              <a:ext cx="2776318" cy="1838966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4"/>
            <p:cNvSpPr txBox="1"/>
            <p:nvPr/>
          </p:nvSpPr>
          <p:spPr>
            <a:xfrm>
              <a:off x="8030795" y="635887"/>
              <a:ext cx="1847525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706713" y="7786768"/>
                <a:ext cx="3242491" cy="1294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5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5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 </m:t>
                    </m:r>
                    <m:f>
                      <m:fPr>
                        <m:ctrlPr>
                          <a:rPr lang="en-US" sz="55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5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5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713" y="7786768"/>
                <a:ext cx="3242491" cy="1294457"/>
              </a:xfrm>
              <a:prstGeom prst="rect">
                <a:avLst/>
              </a:prstGeom>
              <a:blipFill>
                <a:blip r:embed="rId10"/>
                <a:stretch>
                  <a:fillRect l="-7895" b="-5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839200" y="7734300"/>
                <a:ext cx="1894300" cy="1257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7734300"/>
                <a:ext cx="1894300" cy="1257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0632449" y="7773563"/>
                <a:ext cx="1393138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C00000"/>
                              </a:solidFill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GB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449" y="7773563"/>
                <a:ext cx="1393138" cy="126130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17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 animBg="1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7402" y="7597069"/>
            <a:ext cx="4110543" cy="4539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843295" y="8219591"/>
            <a:ext cx="3743990" cy="32947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3400" y="512107"/>
            <a:ext cx="1544116" cy="144304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67000" y="356467"/>
            <a:ext cx="1424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trên vẫn đúng với các phân số có tử và mẫu là các số nguyên.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71959" y="2373945"/>
            <a:ext cx="15342259" cy="386640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1515985" y="2588281"/>
            <a:ext cx="1460279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Muốn chia một phân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số cho một phân số khác 0, ta          nhân số bị chia với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phân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số nghịch đảo của số chia: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62034" y="4437695"/>
                <a:ext cx="5533502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: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50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5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5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  <m:r>
                        <a:rPr lang="en-GB" sz="50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034" y="4437695"/>
                <a:ext cx="5533502" cy="15534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924800" y="6659140"/>
            <a:ext cx="8980967" cy="3488382"/>
            <a:chOff x="7924800" y="6659140"/>
            <a:chExt cx="8980967" cy="3488382"/>
          </a:xfrm>
        </p:grpSpPr>
        <p:sp>
          <p:nvSpPr>
            <p:cNvPr id="26" name="Rounded Rectangular Callout 25"/>
            <p:cNvSpPr/>
            <p:nvPr/>
          </p:nvSpPr>
          <p:spPr>
            <a:xfrm>
              <a:off x="11201666" y="6659140"/>
              <a:ext cx="5704101" cy="1918668"/>
            </a:xfrm>
            <a:prstGeom prst="wedgeRoundRectCallout">
              <a:avLst>
                <a:gd name="adj1" fmla="val -62627"/>
                <a:gd name="adj2" fmla="val 41447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7924800" y="6777122"/>
              <a:ext cx="8980967" cy="3370400"/>
              <a:chOff x="7924800" y="6777122"/>
              <a:chExt cx="8980967" cy="3370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4800" y="8181491"/>
                <a:ext cx="2496004" cy="19660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11206796" y="6777122"/>
                    <a:ext cx="5698971" cy="18006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600"/>
                      </a:spcAft>
                    </a:pPr>
                    <a:r>
                      <a:rPr lang="en-US" sz="45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</a:t>
                    </a:r>
                    <a:r>
                      <a:rPr lang="en-US" sz="45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hân số ngịch đảo của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den>
                        </m:f>
                      </m:oMath>
                    </a14:m>
                    <a:r>
                      <a:rPr lang="en-US" sz="45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là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oMath>
                    </a14:m>
                    <a:r>
                      <a:rPr lang="en-US" sz="45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r>
                      <a:rPr lang="en-US" sz="45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c, d </a:t>
                    </a:r>
                    <a:r>
                      <a:rPr lang="en-US" sz="4500" i="1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 </a:t>
                    </a:r>
                    <a:r>
                      <a:rPr lang="en-US" sz="4500" i="1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0</a:t>
                    </a:r>
                    <a:r>
                      <a:rPr lang="en-US" sz="4500" smtClean="0">
                        <a:latin typeface="Arial" panose="020B0604020202020204" pitchFamily="34" charset="0"/>
                        <a:cs typeface="Arial" panose="020B0604020202020204" pitchFamily="34" charset="0"/>
                        <a:sym typeface="Symbol" panose="05050102010706020507" pitchFamily="18" charset="2"/>
                      </a:rPr>
                      <a:t>)</a:t>
                    </a:r>
                    <a:r>
                      <a:rPr lang="en-US" sz="45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  <a:endParaRPr lang="en-US" sz="45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06796" y="6777122"/>
                    <a:ext cx="5698971" cy="180068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t="-7458" r="-321" b="-71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8039100"/>
            <a:ext cx="2206620" cy="20621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68819" y="-342900"/>
            <a:ext cx="5038361" cy="3352800"/>
          </a:xfrm>
          <a:prstGeom prst="rect">
            <a:avLst/>
          </a:prstGeom>
        </p:spPr>
      </p:pic>
      <p:pic>
        <p:nvPicPr>
          <p:cNvPr id="9" name="Picture 21">
            <a:extLst>
              <a:ext uri="{FF2B5EF4-FFF2-40B4-BE49-F238E27FC236}">
                <a16:creationId xmlns:a16="http://schemas.microsoft.com/office/drawing/2014/main" xmlns="" id="{288F6AE6-38BA-45B7-A704-A217D13914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153400" y="5753100"/>
            <a:ext cx="2971800" cy="40277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1100" y="419100"/>
                <a:ext cx="13944600" cy="44217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ẹ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Minh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lương hằng tháng đề chỉ tiêu trong gia đình.</a:t>
                </a:r>
                <a:r>
                  <a:rPr lang="vi-VN" sz="5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5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50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số trên chỉ tiêu đó là tiền ăn bán trú cho Minh. Hỏi 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</a:t>
                </a:r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ề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ăn bán trú cho Minh bằng bao nhiêu phần tiền lương hằng tháng của mẹ?</a:t>
                </a:r>
                <a:endParaRPr lang="en-US" sz="45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" y="419100"/>
                <a:ext cx="13944600" cy="4421723"/>
              </a:xfrm>
              <a:prstGeom prst="rect">
                <a:avLst/>
              </a:prstGeom>
              <a:blipFill>
                <a:blip r:embed="rId16"/>
                <a:stretch>
                  <a:fillRect l="-1836" r="-1836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33400" y="481473"/>
            <a:ext cx="1371600" cy="1281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7600" y="7886700"/>
            <a:ext cx="5038361" cy="3352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0231CD-2321-4FEB-8564-B7675EE93810}"/>
              </a:ext>
            </a:extLst>
          </p:cNvPr>
          <p:cNvSpPr txBox="1"/>
          <p:nvPr/>
        </p:nvSpPr>
        <p:spPr>
          <a:xfrm>
            <a:off x="6629400" y="691497"/>
            <a:ext cx="3484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29000" y="2009970"/>
                <a:ext cx="3003395" cy="134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nl-NL" sz="5000" smtClean="0">
                    <a:solidFill>
                      <a:schemeClr val="tx1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009970"/>
                <a:ext cx="3003395" cy="1343638"/>
              </a:xfrm>
              <a:prstGeom prst="rect">
                <a:avLst/>
              </a:prstGeom>
              <a:blipFill>
                <a:blip r:embed="rId8"/>
                <a:stretch>
                  <a:fillRect l="-8537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17339" y="2211826"/>
                <a:ext cx="2257541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339" y="2211826"/>
                <a:ext cx="2257541" cy="1185196"/>
              </a:xfrm>
              <a:prstGeom prst="rect">
                <a:avLst/>
              </a:prstGeom>
              <a:blipFill>
                <a:blip r:embed="rId9"/>
                <a:stretch>
                  <a:fillRect t="-515" r="-270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74880" y="2160888"/>
                <a:ext cx="2694199" cy="1239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5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</m:t>
                            </m:r>
                          </m:e>
                        </m:d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 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5  .   3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80" y="2160888"/>
                <a:ext cx="2694199" cy="12396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552028" y="2238823"/>
                <a:ext cx="1630767" cy="1177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28" y="2238823"/>
                <a:ext cx="1630767" cy="117718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86441" y="3587817"/>
                <a:ext cx="1853392" cy="1180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41" y="3587817"/>
                <a:ext cx="1853392" cy="1180388"/>
              </a:xfrm>
              <a:prstGeom prst="rect">
                <a:avLst/>
              </a:prstGeom>
              <a:blipFill>
                <a:blip r:embed="rId12"/>
                <a:stretch>
                  <a:fillRect b="-8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193225" y="3571693"/>
                <a:ext cx="1965795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2 .  1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3 .   2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3225" y="3571693"/>
                <a:ext cx="1965795" cy="11842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021217" y="3559400"/>
                <a:ext cx="1290931" cy="1183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217" y="3559400"/>
                <a:ext cx="1290931" cy="11835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39833" y="3605194"/>
                <a:ext cx="1853392" cy="1178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33" y="3605194"/>
                <a:ext cx="1853392" cy="1178784"/>
              </a:xfrm>
              <a:prstGeom prst="rect">
                <a:avLst/>
              </a:prstGeom>
              <a:blipFill>
                <a:blip r:embed="rId15"/>
                <a:stretch>
                  <a:fillRect b="-8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23920" y="3440340"/>
                <a:ext cx="3003395" cy="1343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2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920" y="3440340"/>
                <a:ext cx="3003395" cy="1343638"/>
              </a:xfrm>
              <a:prstGeom prst="rect">
                <a:avLst/>
              </a:prstGeom>
              <a:blipFill>
                <a:blip r:embed="rId16"/>
                <a:stretch>
                  <a:fillRect l="-9756" b="-1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Pentagon 25"/>
          <p:cNvSpPr/>
          <p:nvPr/>
        </p:nvSpPr>
        <p:spPr>
          <a:xfrm>
            <a:off x="914400" y="5381795"/>
            <a:ext cx="4079657" cy="96352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"/>
          <p:cNvSpPr txBox="1"/>
          <p:nvPr/>
        </p:nvSpPr>
        <p:spPr>
          <a:xfrm>
            <a:off x="1115123" y="5135414"/>
            <a:ext cx="3596934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4"/>
              <p:cNvSpPr txBox="1"/>
              <p:nvPr/>
            </p:nvSpPr>
            <p:spPr>
              <a:xfrm>
                <a:off x="7339833" y="5186133"/>
                <a:ext cx="4157281" cy="114249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9833" y="5186133"/>
                <a:ext cx="4157281" cy="1142492"/>
              </a:xfrm>
              <a:prstGeom prst="rect">
                <a:avLst/>
              </a:prstGeom>
              <a:blipFill>
                <a:blip r:embed="rId17"/>
                <a:stretch>
                  <a:fillRect l="-8358" b="-14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6"/>
              <p:cNvSpPr txBox="1"/>
              <p:nvPr/>
            </p:nvSpPr>
            <p:spPr>
              <a:xfrm>
                <a:off x="10858479" y="5199131"/>
                <a:ext cx="4157281" cy="117500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8479" y="5199131"/>
                <a:ext cx="4157281" cy="1175002"/>
              </a:xfrm>
              <a:prstGeom prst="rect">
                <a:avLst/>
              </a:prstGeom>
              <a:blipFill>
                <a:blip r:embed="rId18"/>
                <a:stretch>
                  <a:fillRect l="-8358" b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5"/>
          <p:cNvSpPr txBox="1"/>
          <p:nvPr/>
        </p:nvSpPr>
        <p:spPr>
          <a:xfrm>
            <a:off x="5551714" y="5367498"/>
            <a:ext cx="1981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21" smtClean="0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en-US" sz="4500" spc="2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5468600" y="-835088"/>
            <a:ext cx="2423583" cy="25983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4"/>
              <p:cNvSpPr txBox="1"/>
              <p:nvPr/>
            </p:nvSpPr>
            <p:spPr>
              <a:xfrm>
                <a:off x="2046329" y="6860859"/>
                <a:ext cx="8991970" cy="125425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8</m:t>
                            </m:r>
                          </m:e>
                        </m:d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29" y="6860859"/>
                <a:ext cx="8991970" cy="1254254"/>
              </a:xfrm>
              <a:prstGeom prst="rect">
                <a:avLst/>
              </a:prstGeom>
              <a:blipFill>
                <a:blip r:embed="rId21"/>
                <a:stretch>
                  <a:fillRect l="-3864" b="-9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6"/>
              <p:cNvSpPr txBox="1"/>
              <p:nvPr/>
            </p:nvSpPr>
            <p:spPr>
              <a:xfrm>
                <a:off x="2020929" y="8387192"/>
                <a:ext cx="13251201" cy="13684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e>
                    </m:d>
                    <m:r>
                      <a:rPr lang="en-GB" sz="45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: </m:t>
                    </m:r>
                    <m:f>
                      <m:fPr>
                        <m:ctrlPr>
                          <a:rPr lang="en-GB" sz="4500" i="1" smtClean="0">
                            <a:solidFill>
                              <a:srgbClr val="0070C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4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44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: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4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lang="en-US" sz="480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70C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GB" sz="4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 .   </m:t>
                        </m:r>
                        <m:r>
                          <a:rPr lang="en-GB" sz="4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(−2)</m:t>
                        </m:r>
                      </m:den>
                    </m:f>
                    <m:r>
                      <a:rPr lang="en-GB" sz="48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GB" sz="4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endParaRPr lang="en-US" sz="48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929" y="8387192"/>
                <a:ext cx="13251201" cy="1368452"/>
              </a:xfrm>
              <a:prstGeom prst="rect">
                <a:avLst/>
              </a:prstGeom>
              <a:blipFill>
                <a:blip r:embed="rId22"/>
                <a:stretch>
                  <a:fillRect l="-2623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81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6" grpId="0" animBg="1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154400" y="7200900"/>
            <a:ext cx="3743990" cy="329471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13595" y="8848255"/>
            <a:ext cx="2081609" cy="783442"/>
          </a:xfrm>
          <a:prstGeom prst="rect">
            <a:avLst/>
          </a:prstGeom>
        </p:spPr>
      </p:pic>
      <p:sp>
        <p:nvSpPr>
          <p:cNvPr id="15" name="Pentagon 14"/>
          <p:cNvSpPr/>
          <p:nvPr/>
        </p:nvSpPr>
        <p:spPr>
          <a:xfrm>
            <a:off x="354297" y="1787285"/>
            <a:ext cx="4267199" cy="107312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659096" y="1641211"/>
            <a:ext cx="3449015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 2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02496" y="1320477"/>
                <a:ext cx="12527684" cy="2986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một công thức làm bánh, An c</a:t>
                </a:r>
                <a:r>
                  <a:rPr lang="en-GB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ầ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ố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 đ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ể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 9 cái bánh. Nêu An chỉ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ố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 </a:t>
                </a:r>
                <a:r>
                  <a:rPr lang="vi-VN" sz="43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cái bánh thì cần bao nhiêu cốc đường</a:t>
                </a:r>
                <a:r>
                  <a:rPr lang="vi-VN" sz="430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kumimoji="0" lang="en-US" sz="43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496" y="1320477"/>
                <a:ext cx="12527684" cy="2986138"/>
              </a:xfrm>
              <a:prstGeom prst="rect">
                <a:avLst/>
              </a:prstGeom>
              <a:blipFill>
                <a:blip r:embed="rId6"/>
                <a:stretch>
                  <a:fillRect l="-1946" r="-1898" b="-6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772400" y="4559678"/>
            <a:ext cx="2212662" cy="1122796"/>
            <a:chOff x="7924800" y="4762500"/>
            <a:chExt cx="2212662" cy="1122796"/>
          </a:xfrm>
        </p:grpSpPr>
        <p:sp>
          <p:nvSpPr>
            <p:cNvPr id="9" name="Rectangle: Rounded Corners 72">
              <a:extLst>
                <a:ext uri="{FF2B5EF4-FFF2-40B4-BE49-F238E27FC236}">
                  <a16:creationId xmlns:a16="http://schemas.microsoft.com/office/drawing/2014/main" xmlns="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7ED6EEB-25CA-4799-BFAE-3FF1CDEAE044}"/>
                </a:ext>
              </a:extLst>
            </p:cNvPr>
            <p:cNvSpPr txBox="1"/>
            <p:nvPr/>
          </p:nvSpPr>
          <p:spPr>
            <a:xfrm>
              <a:off x="8325121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Giải</a:t>
              </a:r>
              <a:endParaRPr kumimoji="0" lang="en-GB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0861" y="5905500"/>
                <a:ext cx="13756120" cy="4287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làm một cái bánh cần số phần của cốc </a:t>
                </a:r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là:</a:t>
                </a:r>
                <a:endParaRPr lang="en-US" sz="45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4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(cốc đường)</a:t>
                </a:r>
                <a:endParaRPr lang="en-US" sz="45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làm </a:t>
                </a:r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cái bánh cần số phần cốc đường là:</a:t>
                </a:r>
                <a:endParaRPr lang="en-US" sz="450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nl-NL" sz="45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70C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450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solidFill>
                      <a:srgbClr val="0070C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(cốc đường)</a:t>
                </a:r>
                <a:endParaRPr lang="en-US" sz="45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861" y="5905500"/>
                <a:ext cx="13756120" cy="4287392"/>
              </a:xfrm>
              <a:prstGeom prst="rect">
                <a:avLst/>
              </a:prstGeom>
              <a:blipFill>
                <a:blip r:embed="rId7"/>
                <a:stretch>
                  <a:fillRect l="-1862" t="-1565" b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10"/>
          <p:cNvSpPr txBox="1"/>
          <p:nvPr/>
        </p:nvSpPr>
        <p:spPr>
          <a:xfrm>
            <a:off x="5002496" y="389513"/>
            <a:ext cx="96012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(3 phút)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51974" flipV="1">
            <a:off x="4313672" y="193664"/>
            <a:ext cx="1377648" cy="131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1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89534" y="2751577"/>
            <a:ext cx="6324600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6.28 (SGK-tr21)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14134" y="753427"/>
            <a:ext cx="5695764" cy="1173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000" b="1" smtClean="0">
                <a:solidFill>
                  <a:srgbClr val="7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000" b="1">
              <a:solidFill>
                <a:srgbClr val="7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592002">
            <a:off x="14021322" y="7683017"/>
            <a:ext cx="6183443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47134" y="433312"/>
            <a:ext cx="1637470" cy="15302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9534" y="3994187"/>
                <a:ext cx="4799770" cy="35877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Tính:</a:t>
                </a:r>
                <a:endParaRPr lang="en-US" sz="45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</a:t>
                </a: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34" y="3994187"/>
                <a:ext cx="4799770" cy="3587713"/>
              </a:xfrm>
              <a:prstGeom prst="rect">
                <a:avLst/>
              </a:prstGeom>
              <a:blipFill>
                <a:blip r:embed="rId10"/>
                <a:stretch>
                  <a:fillRect l="-5337" t="-1868" b="-1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"/>
              <p:cNvSpPr txBox="1"/>
              <p:nvPr/>
            </p:nvSpPr>
            <p:spPr>
              <a:xfrm>
                <a:off x="4454156" y="5046248"/>
                <a:ext cx="4960088" cy="118070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450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56" y="5046248"/>
                <a:ext cx="4960088" cy="11807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4"/>
              <p:cNvSpPr txBox="1"/>
              <p:nvPr/>
            </p:nvSpPr>
            <p:spPr>
              <a:xfrm>
                <a:off x="8153400" y="5022491"/>
                <a:ext cx="3696530" cy="117904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5022491"/>
                <a:ext cx="3696530" cy="11790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4"/>
              <p:cNvSpPr txBox="1"/>
              <p:nvPr/>
            </p:nvSpPr>
            <p:spPr>
              <a:xfrm>
                <a:off x="11430601" y="5058655"/>
                <a:ext cx="3696530" cy="11925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56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601" y="5058655"/>
                <a:ext cx="3696530" cy="119257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4"/>
              <p:cNvSpPr txBox="1"/>
              <p:nvPr/>
            </p:nvSpPr>
            <p:spPr>
              <a:xfrm>
                <a:off x="14859000" y="5045125"/>
                <a:ext cx="1943930" cy="119257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59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9000" y="5045125"/>
                <a:ext cx="1943930" cy="119257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4"/>
              <p:cNvSpPr txBox="1"/>
              <p:nvPr/>
            </p:nvSpPr>
            <p:spPr>
              <a:xfrm>
                <a:off x="4186025" y="6334313"/>
                <a:ext cx="4960088" cy="113011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11 .  3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3 .  22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025" y="6334313"/>
                <a:ext cx="4960088" cy="11301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4"/>
              <p:cNvSpPr txBox="1"/>
              <p:nvPr/>
            </p:nvSpPr>
            <p:spPr>
              <a:xfrm>
                <a:off x="7137530" y="6369095"/>
                <a:ext cx="3696530" cy="11260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GB" sz="4500" i="1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530" y="6369095"/>
                <a:ext cx="3696530" cy="11260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4"/>
              <p:cNvSpPr txBox="1"/>
              <p:nvPr/>
            </p:nvSpPr>
            <p:spPr>
              <a:xfrm>
                <a:off x="9582336" y="6369095"/>
                <a:ext cx="3696530" cy="11260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 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36" y="6369095"/>
                <a:ext cx="3696530" cy="11260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4"/>
              <p:cNvSpPr txBox="1"/>
              <p:nvPr/>
            </p:nvSpPr>
            <p:spPr>
              <a:xfrm>
                <a:off x="12306901" y="6369542"/>
                <a:ext cx="1943930" cy="113152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6901" y="6369542"/>
                <a:ext cx="1943930" cy="113152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597164" y="7740715"/>
            <a:ext cx="4542909" cy="3023099"/>
          </a:xfrm>
          <a:prstGeom prst="rect">
            <a:avLst/>
          </a:prstGeom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960352" y="-667592"/>
            <a:ext cx="2576623" cy="2845668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849600" y="-266700"/>
            <a:ext cx="2660794" cy="2273769"/>
          </a:xfrm>
          <a:prstGeom prst="rect">
            <a:avLst/>
          </a:prstGeom>
        </p:spPr>
      </p:pic>
      <p:sp>
        <p:nvSpPr>
          <p:cNvPr id="57" name="TextBox 3"/>
          <p:cNvSpPr txBox="1"/>
          <p:nvPr/>
        </p:nvSpPr>
        <p:spPr>
          <a:xfrm>
            <a:off x="1447800" y="952500"/>
            <a:ext cx="63246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6.32 (SGK-tr21)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447800" y="2195110"/>
                <a:ext cx="12954000" cy="22562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 x biết: </a:t>
                </a:r>
                <a:endParaRPr lang="en-US" sz="4500" smtClean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a) </a:t>
                </a:r>
                <a14:m>
                  <m:oMath xmlns:m="http://schemas.openxmlformats.org/officeDocument/2006/math">
                    <m:r>
                      <a:rPr lang="en-GB" sz="4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b) </a:t>
                </a:r>
                <a14:m>
                  <m:oMath xmlns:m="http://schemas.openxmlformats.org/officeDocument/2006/math">
                    <m:r>
                      <a:rPr lang="en-GB" sz="45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45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50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95110"/>
                <a:ext cx="12954000" cy="2256259"/>
              </a:xfrm>
              <a:prstGeom prst="rect">
                <a:avLst/>
              </a:prstGeom>
              <a:blipFill>
                <a:blip r:embed="rId9"/>
                <a:stretch>
                  <a:fillRect l="-1976" t="-2973" b="-3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4272516" y="4610100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:</m:t>
                    </m:r>
                    <m:r>
                      <a:rPr lang="nl-NL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516" y="4610100"/>
                <a:ext cx="3505200" cy="12671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4237074" y="5872812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</m:t>
                    </m:r>
                    <m:r>
                      <a:rPr lang="nl-NL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74" y="5872812"/>
                <a:ext cx="3505200" cy="12671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4237074" y="7163054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7 .  2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9 .   7</m:t>
                        </m:r>
                      </m:den>
                    </m:f>
                  </m:oMath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74" y="7163054"/>
                <a:ext cx="3505200" cy="126714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2115800" y="4528519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nl-NL" sz="45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4528519"/>
                <a:ext cx="3505200" cy="126714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1582400" y="7139954"/>
                <a:ext cx="3505200" cy="1000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5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GB" sz="45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    =4</m:t>
                      </m:r>
                    </m:oMath>
                  </m:oMathPara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7139954"/>
                <a:ext cx="3505200" cy="100027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0000" y="8987137"/>
            <a:ext cx="7315200" cy="1263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237074" y="8556967"/>
                <a:ext cx="3505200" cy="12671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9 </m:t>
                        </m:r>
                      </m:den>
                    </m:f>
                  </m:oMath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74" y="8556967"/>
                <a:ext cx="3505200" cy="126714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12115800" y="5785301"/>
                <a:ext cx="4419600" cy="1230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GB" sz="45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GB" sz="45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   =</m:t>
                    </m:r>
                  </m:oMath>
                </a14:m>
                <a:r>
                  <a:rPr lang="nl-NL" sz="4500" smtClean="0">
                    <a:solidFill>
                      <a:srgbClr val="C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5 .   8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2 .  5</m:t>
                        </m:r>
                      </m:den>
                    </m:f>
                  </m:oMath>
                </a14:m>
                <a:endParaRPr lang="en-US" sz="450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785301"/>
                <a:ext cx="4419600" cy="123001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1" grpId="0"/>
      <p:bldP spid="62" grpId="0"/>
      <p:bldP spid="64" grpId="0"/>
      <p:bldP spid="66" grpId="0"/>
      <p:bldP spid="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705600" y="42530"/>
            <a:ext cx="5280918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7000" b="1" smtClean="0">
                <a:solidFill>
                  <a:srgbClr val="7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000" b="1">
              <a:solidFill>
                <a:srgbClr val="7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57083" y="7688805"/>
            <a:ext cx="3267852" cy="36090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41382" y="-193740"/>
            <a:ext cx="3956194" cy="338074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91805" y="7074177"/>
            <a:ext cx="1858719" cy="17370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2057400" y="2019300"/>
                <a:ext cx="14181381" cy="324140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b="1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6.29 (SGK-tr56):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 một cách hợp lí: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GB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GB" sz="4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GB" sz="4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GB" sz="4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US" sz="4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019300"/>
                <a:ext cx="14181381" cy="3241400"/>
              </a:xfrm>
              <a:prstGeom prst="rect">
                <a:avLst/>
              </a:prstGeom>
              <a:blipFill>
                <a:blip r:embed="rId8"/>
                <a:stretch>
                  <a:fillRect l="-2451" t="-3383"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001141" y="7096207"/>
                <a:ext cx="337861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1 − 14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41" y="7096207"/>
                <a:ext cx="3378617" cy="11851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31267" y="5507864"/>
                <a:ext cx="429835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67" y="5507864"/>
                <a:ext cx="4298356" cy="11851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152631" y="7096207"/>
                <a:ext cx="2902526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−13 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2631" y="7096207"/>
                <a:ext cx="2902526" cy="11851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031267" y="8593626"/>
                <a:ext cx="2806859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(-1)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67" y="8593626"/>
                <a:ext cx="2806859" cy="1185196"/>
              </a:xfrm>
              <a:prstGeom prst="rect">
                <a:avLst/>
              </a:prstGeom>
              <a:blipFill>
                <a:blip r:embed="rId12"/>
                <a:stretch>
                  <a:fillRect t="-1031" r="-9328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564374" y="8660627"/>
                <a:ext cx="163076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374" y="8660627"/>
                <a:ext cx="1630767" cy="11851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182016" y="5521155"/>
                <a:ext cx="3943900" cy="11952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016" y="5521155"/>
                <a:ext cx="3943900" cy="1195264"/>
              </a:xfrm>
              <a:prstGeom prst="rect">
                <a:avLst/>
              </a:prstGeom>
              <a:blipFill>
                <a:blip r:embed="rId14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2182016" y="6831365"/>
                <a:ext cx="4772204" cy="1196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 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 . 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2016" y="6831365"/>
                <a:ext cx="4772204" cy="119616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2181838" y="8281403"/>
                <a:ext cx="2981907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(-1)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838" y="8281403"/>
                <a:ext cx="2981907" cy="1185196"/>
              </a:xfrm>
              <a:prstGeom prst="rect">
                <a:avLst/>
              </a:prstGeom>
              <a:blipFill>
                <a:blip r:embed="rId16"/>
                <a:stretch>
                  <a:fillRect t="-513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021197" y="8353085"/>
                <a:ext cx="1383712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5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1197" y="8353085"/>
                <a:ext cx="1383712" cy="11851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91426" y="7048396"/>
            <a:ext cx="3638840" cy="3473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295646" y="9258300"/>
            <a:ext cx="7315200" cy="126353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6907580">
            <a:off x="-1305986" y="189271"/>
            <a:ext cx="3401172" cy="36464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685800" y="2012512"/>
            <a:ext cx="2081609" cy="783442"/>
          </a:xfrm>
          <a:prstGeom prst="rect">
            <a:avLst/>
          </a:prstGeom>
        </p:spPr>
      </p:pic>
      <p:sp>
        <p:nvSpPr>
          <p:cNvPr id="24" name="TextBox 3"/>
          <p:cNvSpPr txBox="1"/>
          <p:nvPr/>
        </p:nvSpPr>
        <p:spPr>
          <a:xfrm>
            <a:off x="3200400" y="454879"/>
            <a:ext cx="14189088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6.30 (SGK-tr21):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buổi 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sáng,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 thường đi xe đạp từ nhà đến trường vơi vận tốc 15km/h và hết 20 phút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5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 </a:t>
            </a:r>
            <a:r>
              <a:rPr lang="vi-VN" sz="45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quãng đường từ nhà Nam đến trường dài bao nhiêu kilomet?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663553" y="4063954"/>
            <a:ext cx="3216228" cy="1363237"/>
            <a:chOff x="1295400" y="5067299"/>
            <a:chExt cx="3216228" cy="1363237"/>
          </a:xfrm>
        </p:grpSpPr>
        <p:sp>
          <p:nvSpPr>
            <p:cNvPr id="26" name="Horizontal Scroll 25"/>
            <p:cNvSpPr/>
            <p:nvPr/>
          </p:nvSpPr>
          <p:spPr>
            <a:xfrm>
              <a:off x="1295400" y="5067299"/>
              <a:ext cx="2513491" cy="1363237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"/>
            <p:cNvSpPr txBox="1"/>
            <p:nvPr/>
          </p:nvSpPr>
          <p:spPr>
            <a:xfrm>
              <a:off x="1827691" y="5329699"/>
              <a:ext cx="2683937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5587848"/>
                <a:ext cx="15163800" cy="3969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20 phút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45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5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giờ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5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Quãng đường từ nhà Nam đến trường dài số kilomet </a:t>
                </a:r>
                <a:r>
                  <a:rPr lang="vi-VN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là:</a:t>
                </a:r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15 </m:t>
                      </m:r>
                      <m:r>
                        <a:rPr lang="en-GB" sz="45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GB" sz="45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5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solidFill>
                                <a:srgbClr val="00206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5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45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5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 (</m:t>
                      </m:r>
                      <m:r>
                        <m:rPr>
                          <m:sty m:val="p"/>
                        </m:rPr>
                        <a:rPr lang="vi-VN" sz="45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km</m:t>
                      </m:r>
                      <m:r>
                        <a:rPr lang="vi-VN" sz="45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450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587848"/>
                <a:ext cx="15163800" cy="3969869"/>
              </a:xfrm>
              <a:prstGeom prst="rect">
                <a:avLst/>
              </a:prstGeom>
              <a:blipFill>
                <a:blip r:embed="rId13"/>
                <a:stretch>
                  <a:fillRect l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28629" y="1056461"/>
            <a:ext cx="13179647" cy="113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sz="7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7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75206" y="-371813"/>
            <a:ext cx="3422650" cy="368651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39524" y="-197424"/>
            <a:ext cx="3956194" cy="338074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38450" y="9258300"/>
            <a:ext cx="7315200" cy="126353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28949" y="820550"/>
            <a:ext cx="2206620" cy="2062186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12531955" y="3909733"/>
            <a:ext cx="4978170" cy="4573575"/>
            <a:chOff x="12123448" y="4516539"/>
            <a:chExt cx="4978170" cy="4573575"/>
          </a:xfrm>
        </p:grpSpPr>
        <p:sp>
          <p:nvSpPr>
            <p:cNvPr id="44" name="Freeform 8"/>
            <p:cNvSpPr/>
            <p:nvPr/>
          </p:nvSpPr>
          <p:spPr>
            <a:xfrm>
              <a:off x="12123448" y="4516539"/>
              <a:ext cx="4978170" cy="457357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grpSp>
          <p:nvGrpSpPr>
            <p:cNvPr id="37" name="Group 36"/>
            <p:cNvGrpSpPr/>
            <p:nvPr/>
          </p:nvGrpSpPr>
          <p:grpSpPr>
            <a:xfrm>
              <a:off x="14068757" y="4659030"/>
              <a:ext cx="1166459" cy="917839"/>
              <a:chOff x="13702958" y="5129706"/>
              <a:chExt cx="1166459" cy="917839"/>
            </a:xfrm>
          </p:grpSpPr>
          <p:pic>
            <p:nvPicPr>
              <p:cNvPr id="32" name="Picture 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702958" y="5129706"/>
                <a:ext cx="856094" cy="917839"/>
              </a:xfrm>
              <a:prstGeom prst="rect">
                <a:avLst/>
              </a:prstGeom>
            </p:spPr>
          </p:pic>
          <p:pic>
            <p:nvPicPr>
              <p:cNvPr id="33" name="Picture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861019" y="5378362"/>
                <a:ext cx="1008398" cy="379524"/>
              </a:xfrm>
              <a:prstGeom prst="rect">
                <a:avLst/>
              </a:prstGeom>
            </p:spPr>
          </p:pic>
        </p:grpSp>
        <p:sp>
          <p:nvSpPr>
            <p:cNvPr id="39" name="Rectangle 38"/>
            <p:cNvSpPr/>
            <p:nvPr/>
          </p:nvSpPr>
          <p:spPr>
            <a:xfrm>
              <a:off x="12372028" y="5973490"/>
              <a:ext cx="4481010" cy="2474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 </a:t>
              </a:r>
              <a:r>
                <a:rPr lang="en-US" sz="43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bị </a:t>
              </a:r>
              <a:r>
                <a:rPr lang="en-US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Bài 27: “</a:t>
              </a:r>
              <a:r>
                <a:rPr lang="en-US" sz="4300" b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Hai bài toán về phân số</a:t>
              </a:r>
              <a:r>
                <a:rPr lang="en-US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”.</a:t>
              </a:r>
              <a:endParaRPr lang="en-US" sz="43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0972" y="3879054"/>
            <a:ext cx="5199264" cy="4573575"/>
            <a:chOff x="389001" y="4521262"/>
            <a:chExt cx="5199264" cy="4573575"/>
          </a:xfrm>
        </p:grpSpPr>
        <p:sp>
          <p:nvSpPr>
            <p:cNvPr id="42" name="Freeform 8"/>
            <p:cNvSpPr/>
            <p:nvPr/>
          </p:nvSpPr>
          <p:spPr>
            <a:xfrm>
              <a:off x="389001" y="4521262"/>
              <a:ext cx="5199264" cy="457357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grpSp>
          <p:nvGrpSpPr>
            <p:cNvPr id="36" name="Group 35"/>
            <p:cNvGrpSpPr/>
            <p:nvPr/>
          </p:nvGrpSpPr>
          <p:grpSpPr>
            <a:xfrm>
              <a:off x="2253374" y="4796228"/>
              <a:ext cx="1170151" cy="876836"/>
              <a:chOff x="2050740" y="4991099"/>
              <a:chExt cx="1170151" cy="876836"/>
            </a:xfrm>
          </p:grpSpPr>
          <p:pic>
            <p:nvPicPr>
              <p:cNvPr id="30" name="Picture 21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050740" y="4991099"/>
                <a:ext cx="817849" cy="876836"/>
              </a:xfrm>
              <a:prstGeom prst="rect">
                <a:avLst/>
              </a:prstGeom>
            </p:spPr>
          </p:pic>
          <p:pic>
            <p:nvPicPr>
              <p:cNvPr id="35" name="Picture 16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38400" y="5277753"/>
                <a:ext cx="782491" cy="294501"/>
              </a:xfrm>
              <a:prstGeom prst="rect">
                <a:avLst/>
              </a:prstGeom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864986" y="6106405"/>
              <a:ext cx="4167716" cy="2474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 thuộc quy tắc nhân và chia phân số.</a:t>
              </a:r>
              <a:endParaRPr lang="en-US" sz="43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514697" y="3879054"/>
            <a:ext cx="5361065" cy="4573575"/>
            <a:chOff x="6155056" y="4516540"/>
            <a:chExt cx="5361065" cy="4573575"/>
          </a:xfrm>
        </p:grpSpPr>
        <p:sp>
          <p:nvSpPr>
            <p:cNvPr id="43" name="Freeform 8"/>
            <p:cNvSpPr/>
            <p:nvPr/>
          </p:nvSpPr>
          <p:spPr>
            <a:xfrm>
              <a:off x="6155056" y="4516540"/>
              <a:ext cx="5361065" cy="457357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grpSp>
          <p:nvGrpSpPr>
            <p:cNvPr id="26" name="Group 17"/>
            <p:cNvGrpSpPr/>
            <p:nvPr/>
          </p:nvGrpSpPr>
          <p:grpSpPr>
            <a:xfrm>
              <a:off x="8210771" y="4765616"/>
              <a:ext cx="1087835" cy="876836"/>
              <a:chOff x="0" y="0"/>
              <a:chExt cx="1450447" cy="1169115"/>
            </a:xfrm>
          </p:grpSpPr>
          <p:pic>
            <p:nvPicPr>
              <p:cNvPr id="27" name="Picture 18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1090465" cy="1169115"/>
              </a:xfrm>
              <a:prstGeom prst="rect">
                <a:avLst/>
              </a:prstGeom>
            </p:spPr>
          </p:pic>
          <p:pic>
            <p:nvPicPr>
              <p:cNvPr id="28" name="Picture 1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7126" y="388223"/>
                <a:ext cx="1043321" cy="392668"/>
              </a:xfrm>
              <a:prstGeom prst="rect">
                <a:avLst/>
              </a:prstGeom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6322240" y="5944374"/>
              <a:ext cx="4864897" cy="24745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pt-BR" sz="430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Hoán thành các bài tập còn lại trong SGK và SBT.</a:t>
              </a:r>
              <a:endParaRPr lang="en-US" sz="43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514600" y="2782097"/>
            <a:ext cx="144780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GB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90610" y="7196114"/>
            <a:ext cx="2206620" cy="206218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67000" y="3934556"/>
            <a:ext cx="4901248" cy="32615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76034" y="-708019"/>
            <a:ext cx="3638840" cy="347343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929891" y="-234835"/>
            <a:ext cx="7315200" cy="126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2743200" y="2093718"/>
            <a:ext cx="11887200" cy="51398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26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000" b="1" smtClean="0">
                <a:solidFill>
                  <a:srgbClr val="F6FAE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VÀ PHÉP CHIA PHÂN SỐ</a:t>
            </a:r>
            <a:endParaRPr lang="en-US" sz="9000" b="1">
              <a:solidFill>
                <a:srgbClr val="F6FAE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1000" y="-266700"/>
            <a:ext cx="3348543" cy="36981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26738" y="965463"/>
            <a:ext cx="2081609" cy="7834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011400" y="7429500"/>
            <a:ext cx="3863325" cy="36877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3224472" y="6992289"/>
            <a:ext cx="3743990" cy="3294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0600" y="3207928"/>
            <a:ext cx="4653687" cy="4442155"/>
            <a:chOff x="1242637" y="3291766"/>
            <a:chExt cx="4653687" cy="4442155"/>
          </a:xfrm>
        </p:grpSpPr>
        <p:pic>
          <p:nvPicPr>
            <p:cNvPr id="16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242637" y="3291766"/>
              <a:ext cx="4653687" cy="4442155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1910122" y="4681846"/>
              <a:ext cx="336296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hai phân số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09181" y="3197768"/>
            <a:ext cx="4494124" cy="4289845"/>
            <a:chOff x="6781800" y="3309546"/>
            <a:chExt cx="4494124" cy="4289845"/>
          </a:xfrm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781800" y="3309546"/>
              <a:ext cx="4494124" cy="4289845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7123862" y="4629132"/>
              <a:ext cx="381000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 chất của phép nhân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49243" y="8115300"/>
            <a:ext cx="4038757" cy="2687609"/>
          </a:xfrm>
          <a:prstGeom prst="rect">
            <a:avLst/>
          </a:prstGeom>
        </p:spPr>
      </p:pic>
      <p:sp>
        <p:nvSpPr>
          <p:cNvPr id="15" name="TextBox 8"/>
          <p:cNvSpPr txBox="1"/>
          <p:nvPr/>
        </p:nvSpPr>
        <p:spPr>
          <a:xfrm>
            <a:off x="3520200" y="754178"/>
            <a:ext cx="1227974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 smtClean="0">
                <a:solidFill>
                  <a:srgbClr val="7683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7683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981200" y="297231"/>
            <a:ext cx="2149826" cy="200911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496800" y="3197768"/>
            <a:ext cx="4392599" cy="4192934"/>
            <a:chOff x="12029142" y="3294878"/>
            <a:chExt cx="4392599" cy="4192934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2029142" y="3294878"/>
              <a:ext cx="4392599" cy="4192934"/>
            </a:xfrm>
            <a:prstGeom prst="rect">
              <a:avLst/>
            </a:prstGeom>
          </p:spPr>
        </p:pic>
        <p:sp>
          <p:nvSpPr>
            <p:cNvPr id="11" name="TextBox 12"/>
            <p:cNvSpPr txBox="1"/>
            <p:nvPr/>
          </p:nvSpPr>
          <p:spPr>
            <a:xfrm>
              <a:off x="12386570" y="4623471"/>
              <a:ext cx="3810000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chia phân số</a:t>
              </a:r>
              <a:endParaRPr 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Alternate Process 15"/>
          <p:cNvSpPr/>
          <p:nvPr/>
        </p:nvSpPr>
        <p:spPr>
          <a:xfrm>
            <a:off x="762000" y="2439260"/>
            <a:ext cx="16393030" cy="320702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904" y="430526"/>
            <a:ext cx="10357963" cy="1356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2033708" y="692919"/>
            <a:ext cx="81455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000" b="1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000" b="1" i="0" u="none" strike="noStrike" smtClean="0"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Phép nhân hai phân số</a:t>
            </a:r>
            <a:endParaRPr lang="en-US" sz="5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33997" y="611664"/>
            <a:ext cx="1099711" cy="1027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xmlns="" id="{9DF5849C-9A74-41FE-947D-600E5284FD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26698" y="3487903"/>
                <a:ext cx="13930212" cy="244929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nhớ lại quy tắc nhân hai phân số (có tử và mẫu đều dương) rồi tính</a:t>
                </a:r>
                <a:r>
                  <a:rPr lang="en-US" sz="45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accent4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itle 1">
                <a:extLst>
                  <a:ext uri="{FF2B5EF4-FFF2-40B4-BE49-F238E27FC236}">
                    <a16:creationId xmlns:a16="http://schemas.microsoft.com/office/drawing/2014/main" id="{9DF5849C-9A74-41FE-947D-600E5284F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698" y="3487903"/>
                <a:ext cx="13930212" cy="2449292"/>
              </a:xfrm>
              <a:prstGeom prst="rect">
                <a:avLst/>
              </a:prstGeom>
              <a:blipFill>
                <a:blip r:embed="rId10"/>
                <a:stretch>
                  <a:fillRect l="-1575" t="-2239" r="-1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461360" y="7200900"/>
            <a:ext cx="3180653" cy="35127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4" y="2818398"/>
            <a:ext cx="1981070" cy="1797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364252" y="6629517"/>
                <a:ext cx="3162299" cy="1184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nl-NL" sz="5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252" y="6629517"/>
                <a:ext cx="3162299" cy="1184299"/>
              </a:xfrm>
              <a:prstGeom prst="rect">
                <a:avLst/>
              </a:prstGeom>
              <a:blipFill>
                <a:blip r:embed="rId13"/>
                <a:stretch>
                  <a:fillRect l="-8092" t="-1031" b="-12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5551" y="6629517"/>
                <a:ext cx="1845570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51" y="6629517"/>
                <a:ext cx="1845570" cy="118519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099260" y="6629517"/>
                <a:ext cx="1257267" cy="11815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60" y="6629517"/>
                <a:ext cx="1257267" cy="118154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16982" y="8282563"/>
                <a:ext cx="1509569" cy="1196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82" y="8282563"/>
                <a:ext cx="1509569" cy="1196610"/>
              </a:xfrm>
              <a:prstGeom prst="rect">
                <a:avLst/>
              </a:prstGeom>
              <a:blipFill>
                <a:blip r:embed="rId16"/>
                <a:stretch>
                  <a:fillRect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145551" y="8319766"/>
                <a:ext cx="1845570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551" y="8319766"/>
                <a:ext cx="1845570" cy="118519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958515" y="8316112"/>
                <a:ext cx="1528175" cy="1191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515" y="8316112"/>
                <a:ext cx="1528175" cy="119135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/>
      <p:bldP spid="20" grpId="0"/>
      <p:bldP spid="22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83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58380" y="4722257"/>
            <a:ext cx="3837986" cy="4114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42853" y="7158232"/>
            <a:ext cx="3956194" cy="33807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3858" y="-1258900"/>
            <a:ext cx="4436568" cy="42349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057400" y="598862"/>
            <a:ext cx="7315200" cy="1263535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5294647" y="1231080"/>
            <a:ext cx="11353800" cy="1585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trên vẫn đúng với các phân số có tử và mẫu là số nguyên.</a:t>
            </a:r>
            <a:endParaRPr lang="en-US" sz="45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" y="4138558"/>
            <a:ext cx="15342259" cy="386640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5F88710-04F3-43DC-98E6-E3E16C3B1771}"/>
              </a:ext>
            </a:extLst>
          </p:cNvPr>
          <p:cNvSpPr txBox="1">
            <a:spLocks/>
          </p:cNvSpPr>
          <p:nvPr/>
        </p:nvSpPr>
        <p:spPr>
          <a:xfrm>
            <a:off x="927429" y="4499762"/>
            <a:ext cx="1460279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Muốn nhân hai phân số, ta nhân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các tử với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nhau và </a:t>
            </a:r>
            <a:r>
              <a:rPr 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nhân các mẫu với </a:t>
            </a: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nhau.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489983" y="6358674"/>
                <a:ext cx="3477682" cy="1410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0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  <m:r>
                        <a:rPr lang="en-GB" sz="5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r>
                            <m:rPr>
                              <m:sty m:val="p"/>
                            </m:rPr>
                            <a:rPr lang="en-GB" sz="5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d</m:t>
                          </m:r>
                        </m:den>
                      </m:f>
                    </m:oMath>
                  </m:oMathPara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983" y="6358674"/>
                <a:ext cx="3477682" cy="14100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14279" y="7564404"/>
            <a:ext cx="2822521" cy="269422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6691" y="405977"/>
            <a:ext cx="1858719" cy="17370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512590">
            <a:off x="14566044" y="7160641"/>
            <a:ext cx="5427011" cy="36114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0231CD-2321-4FEB-8564-B7675EE93810}"/>
              </a:ext>
            </a:extLst>
          </p:cNvPr>
          <p:cNvSpPr txBox="1"/>
          <p:nvPr/>
        </p:nvSpPr>
        <p:spPr>
          <a:xfrm>
            <a:off x="6745121" y="706075"/>
            <a:ext cx="3484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170230" y="2493544"/>
                <a:ext cx="2893934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5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230" y="2493544"/>
                <a:ext cx="2893934" cy="1185196"/>
              </a:xfrm>
              <a:prstGeom prst="rect">
                <a:avLst/>
              </a:prstGeom>
              <a:blipFill>
                <a:blip r:embed="rId11"/>
                <a:stretch>
                  <a:fillRect l="-8842" t="-515" b="-1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970740" y="2421666"/>
                <a:ext cx="1915909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(−4)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740" y="2421666"/>
                <a:ext cx="1915909" cy="121950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886649" y="2461639"/>
                <a:ext cx="2039533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;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649" y="2461639"/>
                <a:ext cx="2039533" cy="1185196"/>
              </a:xfrm>
              <a:prstGeom prst="rect">
                <a:avLst/>
              </a:prstGeom>
              <a:blipFill>
                <a:blip r:embed="rId13"/>
                <a:stretch>
                  <a:fillRect r="-13473" b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487266" y="2361932"/>
                <a:ext cx="3471015" cy="1184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(-5) </a:t>
                </a:r>
                <a:r>
                  <a:rPr lang="nl-NL" sz="50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GB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en-US" sz="5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266" y="2361932"/>
                <a:ext cx="3471015" cy="1184299"/>
              </a:xfrm>
              <a:prstGeom prst="rect">
                <a:avLst/>
              </a:prstGeom>
              <a:blipFill>
                <a:blip r:embed="rId14"/>
                <a:stretch>
                  <a:fillRect l="-7368" t="-513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647826" y="2342420"/>
                <a:ext cx="2278188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(−5)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7826" y="2342420"/>
                <a:ext cx="2278188" cy="1219501"/>
              </a:xfrm>
              <a:prstGeom prst="rect">
                <a:avLst/>
              </a:prstGeom>
              <a:blipFill>
                <a:blip r:embed="rId15"/>
                <a:stretch>
                  <a:fillRect l="-1283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895945" y="2361932"/>
                <a:ext cx="1885644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.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5945" y="2361932"/>
                <a:ext cx="1885644" cy="1185196"/>
              </a:xfrm>
              <a:prstGeom prst="rect">
                <a:avLst/>
              </a:prstGeom>
              <a:blipFill>
                <a:blip r:embed="rId16"/>
                <a:stretch>
                  <a:fillRect r="-14563" b="-1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847340" y="2354879"/>
                <a:ext cx="1834156" cy="1191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vi-VN" sz="5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000" smtClean="0">
                    <a:solidFill>
                      <a:srgbClr val="C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7340" y="2354879"/>
                <a:ext cx="1834156" cy="1191352"/>
              </a:xfrm>
              <a:prstGeom prst="rect">
                <a:avLst/>
              </a:prstGeom>
              <a:blipFill>
                <a:blip r:embed="rId17"/>
                <a:stretch>
                  <a:fillRect b="-12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873466" y="5375294"/>
            <a:ext cx="14440813" cy="3578206"/>
            <a:chOff x="2438400" y="3754953"/>
            <a:chExt cx="14440813" cy="3578206"/>
          </a:xfrm>
        </p:grpSpPr>
        <p:sp>
          <p:nvSpPr>
            <p:cNvPr id="26" name="Flowchart: Alternate Process 25"/>
            <p:cNvSpPr/>
            <p:nvPr/>
          </p:nvSpPr>
          <p:spPr>
            <a:xfrm>
              <a:off x="2438400" y="3754953"/>
              <a:ext cx="14440813" cy="3578206"/>
            </a:xfrm>
            <a:prstGeom prst="flowChartAlternateProcess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BA0BBA0-1B48-4E37-BE59-7225E5270A8B}"/>
                </a:ext>
              </a:extLst>
            </p:cNvPr>
            <p:cNvSpPr txBox="1"/>
            <p:nvPr/>
          </p:nvSpPr>
          <p:spPr>
            <a:xfrm>
              <a:off x="2715010" y="3942712"/>
              <a:ext cx="14020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nhân</a:t>
              </a:r>
              <a:r>
                <a:rPr lang="en-US" sz="45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một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nguyên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phân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, ta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nhân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nguyên</a:t>
              </a:r>
              <a:r>
                <a:rPr lang="en-US" sz="45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đó với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tử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phân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và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dirty="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giữ</a:t>
              </a:r>
              <a:r>
                <a:rPr lang="en-US" sz="45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err="1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nguyên</a:t>
              </a:r>
              <a:r>
                <a:rPr lang="en-US" sz="450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450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mẫu.</a:t>
              </a:r>
              <a:endParaRPr lang="en-US" sz="4500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extBox 8"/>
          <p:cNvSpPr txBox="1"/>
          <p:nvPr/>
        </p:nvSpPr>
        <p:spPr>
          <a:xfrm>
            <a:off x="1205672" y="4231179"/>
            <a:ext cx="2823049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6600"/>
              </a:lnSpc>
            </a:pPr>
            <a:r>
              <a:rPr lang="en-US" sz="4500" b="1" smtClean="0">
                <a:solidFill>
                  <a:srgbClr val="2E5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xét:</a:t>
            </a:r>
            <a:endParaRPr lang="en-US" sz="4500" b="1">
              <a:solidFill>
                <a:srgbClr val="2E50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906415" y="7454280"/>
                <a:ext cx="2868478" cy="1220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500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  <m:r>
                      <a:rPr lang="en-GB" sz="5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den>
                    </m:f>
                  </m:oMath>
                </a14:m>
                <a:endParaRPr lang="en-US" sz="5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415" y="7454280"/>
                <a:ext cx="2868478" cy="1220142"/>
              </a:xfrm>
              <a:prstGeom prst="rect">
                <a:avLst/>
              </a:prstGeom>
              <a:blipFill>
                <a:blip r:embed="rId18"/>
                <a:stretch>
                  <a:fillRect l="-1021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/>
      <p:bldP spid="22" grpId="0"/>
      <p:bldP spid="23" grpId="0"/>
      <p:bldP spid="24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190500"/>
            <a:ext cx="1371600" cy="1281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7600" y="7886700"/>
            <a:ext cx="5038361" cy="335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7553" y="1641305"/>
                <a:ext cx="15697200" cy="26366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GB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ẹ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Minh dành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tiền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lương hằng tháng đề chỉ tiêu trong gia đình.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số trên chỉ tiêu đó là tiền ăn bán trú cho Minh. Hỏi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</a:t>
                </a: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ề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ăn bán trú cho Minh bằng bao nhiêu phần tiền lương hằng tháng của mẹ?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553" y="1641305"/>
                <a:ext cx="15697200" cy="2636619"/>
              </a:xfrm>
              <a:prstGeom prst="rect">
                <a:avLst/>
              </a:prstGeom>
              <a:blipFill>
                <a:blip r:embed="rId8"/>
                <a:stretch>
                  <a:fillRect l="-1359" r="-1398" b="-6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0231CD-2321-4FEB-8564-B7675EE93810}"/>
              </a:ext>
            </a:extLst>
          </p:cNvPr>
          <p:cNvSpPr txBox="1"/>
          <p:nvPr/>
        </p:nvSpPr>
        <p:spPr>
          <a:xfrm>
            <a:off x="6858000" y="471726"/>
            <a:ext cx="3484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5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7ED6EEB-25CA-4799-BFAE-3FF1CDEAE044}"/>
              </a:ext>
            </a:extLst>
          </p:cNvPr>
          <p:cNvSpPr txBox="1"/>
          <p:nvPr/>
        </p:nvSpPr>
        <p:spPr>
          <a:xfrm>
            <a:off x="7894134" y="4773319"/>
            <a:ext cx="14120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GB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0465" y="6066835"/>
            <a:ext cx="14578045" cy="150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GB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ề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ăn bán trú cho Minh bằng </a:t>
            </a:r>
            <a:r>
              <a:rPr lang="en-GB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 </a:t>
            </a:r>
            <a:r>
              <a:rPr lang="vi-VN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 </a:t>
            </a:r>
            <a:r>
              <a:rPr lang="vi-VN" sz="400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 lương hằng tháng của </a:t>
            </a:r>
            <a:r>
              <a:rPr lang="vi-VN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en-GB" sz="400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là: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0" y="7841512"/>
                <a:ext cx="4058290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. 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40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1 . 2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5 . 3</m:t>
                          </m:r>
                        </m:den>
                      </m:f>
                      <m:r>
                        <a:rPr lang="en-GB" sz="4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rgbClr val="0070C0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4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400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841512"/>
                <a:ext cx="4058290" cy="1248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agon 15"/>
          <p:cNvSpPr/>
          <p:nvPr/>
        </p:nvSpPr>
        <p:spPr>
          <a:xfrm>
            <a:off x="3043638" y="1897907"/>
            <a:ext cx="4079657" cy="963528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3244361" y="1651526"/>
            <a:ext cx="3596934" cy="1078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80"/>
              </a:lnSpc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3497181" y="3988121"/>
                <a:ext cx="4157281" cy="121257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181" y="3988121"/>
                <a:ext cx="4157281" cy="1212576"/>
              </a:xfrm>
              <a:prstGeom prst="rect">
                <a:avLst/>
              </a:prstGeom>
              <a:blipFill>
                <a:blip r:embed="rId2"/>
                <a:stretch>
                  <a:fillRect l="-8358"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11811000" y="3900823"/>
                <a:ext cx="3242138" cy="12002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5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3900823"/>
                <a:ext cx="3242138" cy="1200265"/>
              </a:xfrm>
              <a:prstGeom prst="rect">
                <a:avLst/>
              </a:prstGeom>
              <a:blipFill>
                <a:blip r:embed="rId3"/>
                <a:stretch>
                  <a:fillRect l="-10734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78767" y="8115300"/>
            <a:ext cx="2322776" cy="256531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836" y="8706800"/>
            <a:ext cx="1899078" cy="16711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60388" y="1287032"/>
            <a:ext cx="1682511" cy="157238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008852" y="-1299191"/>
            <a:ext cx="2423583" cy="2598383"/>
          </a:xfrm>
          <a:prstGeom prst="rect">
            <a:avLst/>
          </a:prstGeom>
        </p:spPr>
      </p:pic>
      <p:sp>
        <p:nvSpPr>
          <p:cNvPr id="17" name="TextBox 5"/>
          <p:cNvSpPr txBox="1"/>
          <p:nvPr/>
        </p:nvSpPr>
        <p:spPr>
          <a:xfrm>
            <a:off x="7947820" y="2013603"/>
            <a:ext cx="1981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pc="21" smtClean="0">
                <a:latin typeface="Arial" panose="020B0604020202020204" pitchFamily="34" charset="0"/>
                <a:cs typeface="Arial" panose="020B0604020202020204" pitchFamily="34" charset="0"/>
              </a:rPr>
              <a:t>Tính:</a:t>
            </a:r>
            <a:endParaRPr lang="en-US" sz="4500" spc="2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080899" y="481817"/>
            <a:ext cx="68580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3B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05619" y="5501288"/>
                <a:ext cx="2438488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(−2)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619" y="5501288"/>
                <a:ext cx="2438488" cy="1219501"/>
              </a:xfrm>
              <a:prstGeom prst="rect">
                <a:avLst/>
              </a:prstGeom>
              <a:blipFill>
                <a:blip r:embed="rId12"/>
                <a:stretch>
                  <a:fillRect l="-55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93990" y="7037410"/>
                <a:ext cx="1597104" cy="1178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990" y="7037410"/>
                <a:ext cx="1597104" cy="11787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115800" y="5403617"/>
                <a:ext cx="3153427" cy="12195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5000" smtClean="0">
                    <a:solidFill>
                      <a:srgbClr val="C00000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(−7)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(−9)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10 </m:t>
                        </m:r>
                        <m:r>
                          <a:rPr lang="nl-NL" sz="5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  </m:t>
                        </m:r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403617"/>
                <a:ext cx="3153427" cy="1219501"/>
              </a:xfrm>
              <a:prstGeom prst="rect">
                <a:avLst/>
              </a:prstGeom>
              <a:blipFill>
                <a:blip r:embed="rId14"/>
                <a:stretch>
                  <a:fillRect l="-425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344400" y="6831536"/>
                <a:ext cx="1799082" cy="11851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5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solidFill>
                              <a:srgbClr val="C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63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110</m:t>
                        </m:r>
                      </m:den>
                    </m:f>
                  </m:oMath>
                </a14:m>
                <a:r>
                  <a:rPr lang="en-US" sz="5000" smtClean="0">
                    <a:solidFill>
                      <a:srgbClr val="C00000"/>
                    </a:solidFill>
                  </a:rPr>
                  <a:t> </a:t>
                </a:r>
                <a:endParaRPr lang="en-US" sz="5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6831536"/>
                <a:ext cx="1799082" cy="11851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2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7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2653</Words>
  <Application>Microsoft Office PowerPoint</Application>
  <PresentationFormat>Custom</PresentationFormat>
  <Paragraphs>194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SimSun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52</cp:revision>
  <dcterms:created xsi:type="dcterms:W3CDTF">2006-08-16T00:00:00Z</dcterms:created>
  <dcterms:modified xsi:type="dcterms:W3CDTF">2024-02-03T01:01:14Z</dcterms:modified>
  <dc:identifier>DAEqV37c6xw</dc:identifier>
</cp:coreProperties>
</file>