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432" r:id="rId3"/>
    <p:sldId id="436" r:id="rId4"/>
    <p:sldId id="259" r:id="rId5"/>
    <p:sldId id="384" r:id="rId6"/>
    <p:sldId id="393" r:id="rId7"/>
    <p:sldId id="433" r:id="rId8"/>
    <p:sldId id="394" r:id="rId9"/>
    <p:sldId id="395" r:id="rId10"/>
    <p:sldId id="397" r:id="rId11"/>
    <p:sldId id="398" r:id="rId12"/>
    <p:sldId id="399" r:id="rId13"/>
    <p:sldId id="400" r:id="rId14"/>
    <p:sldId id="401" r:id="rId15"/>
    <p:sldId id="434" r:id="rId16"/>
    <p:sldId id="409" r:id="rId17"/>
    <p:sldId id="435" r:id="rId18"/>
    <p:sldId id="431" r:id="rId19"/>
    <p:sldId id="265" r:id="rId20"/>
    <p:sldId id="326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8.emf"/><Relationship Id="rId3" Type="http://schemas.openxmlformats.org/officeDocument/2006/relationships/image" Target="../media/image29.png"/><Relationship Id="rId7" Type="http://schemas.openxmlformats.org/officeDocument/2006/relationships/image" Target="../media/image34.wmf"/><Relationship Id="rId12" Type="http://schemas.openxmlformats.org/officeDocument/2006/relationships/image" Target="../media/image37.emf"/><Relationship Id="rId2" Type="http://schemas.openxmlformats.org/officeDocument/2006/relationships/image" Target="../media/image28.png"/><Relationship Id="rId16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6.emf"/><Relationship Id="rId5" Type="http://schemas.openxmlformats.org/officeDocument/2006/relationships/image" Target="../media/image12.svg"/><Relationship Id="rId15" Type="http://schemas.openxmlformats.org/officeDocument/2006/relationships/image" Target="../media/image40.emf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35.wmf"/><Relationship Id="rId1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6.bin"/><Relationship Id="rId7" Type="http://schemas.openxmlformats.org/officeDocument/2006/relationships/image" Target="../media/image4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47.emf"/><Relationship Id="rId4" Type="http://schemas.openxmlformats.org/officeDocument/2006/relationships/image" Target="../media/image42.wmf"/><Relationship Id="rId9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7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51.wmf"/><Relationship Id="rId12" Type="http://schemas.openxmlformats.org/officeDocument/2006/relationships/image" Target="../media/image54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50.emf"/><Relationship Id="rId10" Type="http://schemas.openxmlformats.org/officeDocument/2006/relationships/image" Target="../media/image53.wmf"/><Relationship Id="rId4" Type="http://schemas.openxmlformats.org/officeDocument/2006/relationships/image" Target="../media/image49.wmf"/><Relationship Id="rId9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9.36.gsp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image" Target="../media/image63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6.bin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wmf"/><Relationship Id="rId11" Type="http://schemas.openxmlformats.org/officeDocument/2006/relationships/image" Target="../media/image62.wmf"/><Relationship Id="rId5" Type="http://schemas.openxmlformats.org/officeDocument/2006/relationships/oleObject" Target="../embeddings/oleObject13.bin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58.wmf"/><Relationship Id="rId9" Type="http://schemas.openxmlformats.org/officeDocument/2006/relationships/image" Target="../media/image61.emf"/><Relationship Id="rId14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20.png"/><Relationship Id="rId3" Type="http://schemas.openxmlformats.org/officeDocument/2006/relationships/image" Target="../media/image29.png"/><Relationship Id="rId7" Type="http://schemas.openxmlformats.org/officeDocument/2006/relationships/image" Target="../media/image30.wmf"/><Relationship Id="rId12" Type="http://schemas.openxmlformats.org/officeDocument/2006/relationships/image" Target="../media/image33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2.svg"/><Relationship Id="rId10" Type="http://schemas.openxmlformats.org/officeDocument/2006/relationships/image" Target="../media/image32.w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5832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4" y="2980452"/>
            <a:ext cx="4156023" cy="704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612" y="5687273"/>
            <a:ext cx="4454526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3244371" y="6563558"/>
            <a:ext cx="4657724" cy="344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2376244" y="6563558"/>
            <a:ext cx="5094597" cy="378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907552" y="705484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5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713" y="241848"/>
            <a:ext cx="1972331" cy="142130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1071259" y="4280979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244985" y="1766758"/>
            <a:ext cx="123022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cm (H.9.34).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xác định tâm, v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đường tròn ngoại ti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vu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cho biết bán kính của đường tròn đó.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88735" y="1115876"/>
            <a:ext cx="5492345" cy="523220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SAU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56848" y="4232421"/>
            <a:ext cx="64225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</a:t>
            </a:r>
            <a:endParaRPr lang="en-US" sz="4000" dirty="0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749848"/>
              </p:ext>
            </p:extLst>
          </p:nvPr>
        </p:nvGraphicFramePr>
        <p:xfrm>
          <a:off x="4467278" y="5210689"/>
          <a:ext cx="6302322" cy="127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05040" imgH="507960" progId="Equation.DSMT4">
                  <p:embed/>
                </p:oleObj>
              </mc:Choice>
              <mc:Fallback>
                <p:oleObj name="Equation" r:id="rId6" imgW="27050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67278" y="5210689"/>
                        <a:ext cx="6302322" cy="127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4056848" y="6235812"/>
            <a:ext cx="9159857" cy="1390523"/>
            <a:chOff x="2103892" y="8674337"/>
            <a:chExt cx="9159857" cy="1277939"/>
          </a:xfrm>
        </p:grpSpPr>
        <p:sp>
          <p:nvSpPr>
            <p:cNvPr id="23" name="Rectangle 22"/>
            <p:cNvSpPr/>
            <p:nvPr/>
          </p:nvSpPr>
          <p:spPr>
            <a:xfrm>
              <a:off x="2103892" y="8936612"/>
              <a:ext cx="915985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nội tiếp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7091961"/>
                </p:ext>
              </p:extLst>
            </p:nvPr>
          </p:nvGraphicFramePr>
          <p:xfrm>
            <a:off x="8999095" y="8674337"/>
            <a:ext cx="1767949" cy="12779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61760" imgH="571320" progId="Equation.DSMT4">
                    <p:embed/>
                  </p:oleObj>
                </mc:Choice>
                <mc:Fallback>
                  <p:oleObj name="Equation" r:id="rId8" imgW="761760" imgH="571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999095" y="8674337"/>
                          <a:ext cx="1767949" cy="12779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r="1667" b="3669"/>
          <a:stretch/>
        </p:blipFill>
        <p:spPr>
          <a:xfrm>
            <a:off x="330317" y="5280108"/>
            <a:ext cx="2848210" cy="3301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55417" y="1825085"/>
            <a:ext cx="2466308" cy="2466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52845" y="1848274"/>
            <a:ext cx="2476138" cy="24763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93472" y="1322885"/>
            <a:ext cx="3521126" cy="3521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35971" y="1254965"/>
            <a:ext cx="3505200" cy="4210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397938" y="2892960"/>
            <a:ext cx="381266" cy="3813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V="1">
            <a:off x="15119762" y="2901000"/>
            <a:ext cx="905689" cy="96421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9752" y="7648245"/>
            <a:ext cx="13327605" cy="1938992"/>
          </a:xfrm>
          <a:prstGeom prst="rect">
            <a:avLst/>
          </a:prstGeom>
          <a:solidFill>
            <a:schemeClr val="accent3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chữ nhật và hình vuông là các tứ giác nội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. Đường tròn ngoại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của chúng có tâm là giao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ểm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của hai đường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và bán kính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một nửa độ dài đường chéo.</a:t>
            </a:r>
          </a:p>
        </p:txBody>
      </p:sp>
    </p:spTree>
    <p:extLst>
      <p:ext uri="{BB962C8B-B14F-4D97-AF65-F5344CB8AC3E}">
        <p14:creationId xmlns:p14="http://schemas.microsoft.com/office/powerpoint/2010/main" val="9668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3697432" y="3817153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3352800" y="1198144"/>
            <a:ext cx="127543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 điếm 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trước nằm trên đường tròn (O), có bao nhiêu hình vuông có một đỉnh là 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nội tiếp đường tròn (O)?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47896" y="4838700"/>
            <a:ext cx="11564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</a:t>
            </a:r>
            <a:endParaRPr lang="en-US" sz="4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r="1667" b="3669"/>
          <a:stretch/>
        </p:blipFill>
        <p:spPr>
          <a:xfrm>
            <a:off x="849222" y="4422621"/>
            <a:ext cx="2848210" cy="330193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35129" y="1198144"/>
            <a:ext cx="2394952" cy="1590353"/>
            <a:chOff x="9106535" y="2755647"/>
            <a:chExt cx="2390775" cy="296227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6535" y="2755647"/>
              <a:ext cx="2390775" cy="2962275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9120603" y="2757268"/>
              <a:ext cx="586105" cy="190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62990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564667" y="892413"/>
            <a:ext cx="1894408" cy="111078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4854" y="665031"/>
            <a:ext cx="9304746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latin typeface="+mj-lt"/>
              </a:rPr>
              <a:t>Cho hình chữ nhật ABCD có AB = 3 cm, AD = 4 cm. Vẽ đường tròn (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; R) ngoại tiếp hình chữ nhật ABCD và tính bán kính R.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r="1667" b="3669"/>
          <a:stretch/>
        </p:blipFill>
        <p:spPr>
          <a:xfrm>
            <a:off x="419613" y="5574092"/>
            <a:ext cx="2517085" cy="291030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1071259" y="4280979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393627" y="4141476"/>
            <a:ext cx="7754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BD.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784634"/>
              </p:ext>
            </p:extLst>
          </p:nvPr>
        </p:nvGraphicFramePr>
        <p:xfrm>
          <a:off x="4221163" y="7281863"/>
          <a:ext cx="6332537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17640" imgH="304560" progId="Equation.DSMT4">
                  <p:embed/>
                </p:oleObj>
              </mc:Choice>
              <mc:Fallback>
                <p:oleObj name="Equation" r:id="rId3" imgW="27176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1163" y="7281863"/>
                        <a:ext cx="6332537" cy="766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4190683" y="8297209"/>
            <a:ext cx="5198525" cy="1132603"/>
            <a:chOff x="2103892" y="8936612"/>
            <a:chExt cx="9159857" cy="1040902"/>
          </a:xfrm>
        </p:grpSpPr>
        <p:sp>
          <p:nvSpPr>
            <p:cNvPr id="37" name="Rectangle 36"/>
            <p:cNvSpPr/>
            <p:nvPr/>
          </p:nvSpPr>
          <p:spPr>
            <a:xfrm>
              <a:off x="2103892" y="8936612"/>
              <a:ext cx="9159857" cy="831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4196771"/>
                </p:ext>
              </p:extLst>
            </p:nvPr>
          </p:nvGraphicFramePr>
          <p:xfrm>
            <a:off x="5221814" y="8983957"/>
            <a:ext cx="5162538" cy="9935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180800" imgH="444240" progId="Equation.DSMT4">
                    <p:embed/>
                  </p:oleObj>
                </mc:Choice>
                <mc:Fallback>
                  <p:oleObj name="Equation" r:id="rId5" imgW="11808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221814" y="8983957"/>
                          <a:ext cx="5162538" cy="9935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5678" y="1181100"/>
            <a:ext cx="2949336" cy="23169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29132" y="512369"/>
            <a:ext cx="3662428" cy="3654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0" y="665031"/>
            <a:ext cx="3812692" cy="338294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388547" y="4845668"/>
            <a:ext cx="85318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 đường tròn tâm 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= OA.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3799" y="3796976"/>
            <a:ext cx="2233093" cy="969724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393627" y="5574092"/>
            <a:ext cx="103501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ABD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ta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052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9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460391" y="1186525"/>
            <a:ext cx="1837285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2:</a:t>
            </a:r>
            <a:endParaRPr sz="3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2371904" y="3654496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021355" y="5035816"/>
            <a:ext cx="8283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</a:t>
            </a:r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hình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47867" y="1115205"/>
            <a:ext cx="998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+mj-lt"/>
              </a:rPr>
              <a:t>Cho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thoi </a:t>
            </a:r>
            <a:r>
              <a:rPr lang="vi-VN" sz="3600" i="1" dirty="0">
                <a:solidFill>
                  <a:srgbClr val="000000"/>
                </a:solidFill>
                <a:latin typeface="+mj-lt"/>
              </a:rPr>
              <a:t>ABCD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 có các cạnh b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ằng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 3 cm. Gọi </a:t>
            </a:r>
            <a:r>
              <a:rPr lang="vi-VN" sz="3600" i="1" dirty="0">
                <a:solidFill>
                  <a:srgbClr val="000000"/>
                </a:solidFill>
                <a:latin typeface="+mj-lt"/>
              </a:rPr>
              <a:t>M, N, 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3600" i="1" dirty="0">
                <a:solidFill>
                  <a:srgbClr val="000000"/>
                </a:solidFill>
                <a:latin typeface="+mj-lt"/>
              </a:rPr>
              <a:t>, Q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lượt là trung điểm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600" i="1" dirty="0">
                <a:solidFill>
                  <a:srgbClr val="000000"/>
                </a:solidFill>
                <a:latin typeface="+mj-lt"/>
              </a:rPr>
              <a:t>AB, BC, </a:t>
            </a:r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vi-VN" sz="3600" i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i="1" dirty="0">
                <a:solidFill>
                  <a:srgbClr val="000000"/>
                </a:solidFill>
                <a:latin typeface="+mj-lt"/>
              </a:rPr>
              <a:t>.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 Chứng tỏ rằng tứ giác </a:t>
            </a:r>
            <a:r>
              <a:rPr lang="vi-VN" sz="3600" i="1" dirty="0">
                <a:solidFill>
                  <a:srgbClr val="000000"/>
                </a:solidFill>
                <a:latin typeface="+mj-lt"/>
              </a:rPr>
              <a:t>MNPQ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 là hình chữ nhật và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 bán kính đường tròn ngoại tiếp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tứ giác đó.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4935314" y="3201968"/>
            <a:ext cx="7641652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BD.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001092" y="3983449"/>
            <a:ext cx="9824961" cy="1048882"/>
            <a:chOff x="2019531" y="6153623"/>
            <a:chExt cx="6550740" cy="104888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2019531" y="6324257"/>
              <a:ext cx="12432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Dễ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6188304"/>
                </p:ext>
              </p:extLst>
            </p:nvPr>
          </p:nvGraphicFramePr>
          <p:xfrm>
            <a:off x="3206808" y="6153623"/>
            <a:ext cx="3981300" cy="10488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641320" imgH="457200" progId="Equation.DSMT4">
                    <p:embed/>
                  </p:oleObj>
                </mc:Choice>
                <mc:Fallback>
                  <p:oleObj name="Equation" r:id="rId3" imgW="264132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206808" y="6153623"/>
                          <a:ext cx="3981300" cy="10488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7220478" y="6298880"/>
              <a:ext cx="134979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(t/c) (1)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5653" y="782609"/>
            <a:ext cx="3849347" cy="232414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254925" y="6539150"/>
            <a:ext cx="4528149" cy="677108"/>
            <a:chOff x="2382351" y="6302591"/>
            <a:chExt cx="4528149" cy="67710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2382351" y="6308333"/>
              <a:ext cx="10054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0388070"/>
                </p:ext>
              </p:extLst>
            </p:nvPr>
          </p:nvGraphicFramePr>
          <p:xfrm>
            <a:off x="3418028" y="6407129"/>
            <a:ext cx="2700998" cy="557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06360" imgH="228600" progId="Equation.DSMT4">
                    <p:embed/>
                  </p:oleObj>
                </mc:Choice>
                <mc:Fallback>
                  <p:oleObj name="Equation" r:id="rId6" imgW="120636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418028" y="6407129"/>
                          <a:ext cx="2700998" cy="557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6158371" y="6302591"/>
              <a:ext cx="75212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(3)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9887" y="443649"/>
            <a:ext cx="4080878" cy="296318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196839" y="5524500"/>
            <a:ext cx="10263808" cy="1049337"/>
            <a:chOff x="1849487" y="6108961"/>
            <a:chExt cx="6843337" cy="104933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1849487" y="6296667"/>
              <a:ext cx="147514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Tương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3008629"/>
                </p:ext>
              </p:extLst>
            </p:nvPr>
          </p:nvGraphicFramePr>
          <p:xfrm>
            <a:off x="3312698" y="6108961"/>
            <a:ext cx="3961805" cy="1049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628720" imgH="457200" progId="Equation.DSMT4">
                    <p:embed/>
                  </p:oleObj>
                </mc:Choice>
                <mc:Fallback>
                  <p:oleObj name="Equation" r:id="rId9" imgW="262872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312698" y="6108961"/>
                          <a:ext cx="3961805" cy="10493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7173949" y="6278560"/>
              <a:ext cx="151887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(t/c) (2)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5196839" y="7265819"/>
            <a:ext cx="11490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(1), (2)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(3):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</a:t>
            </a:r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hình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254925" y="8012507"/>
            <a:ext cx="10670875" cy="1049338"/>
            <a:chOff x="2019531" y="6152935"/>
            <a:chExt cx="6300045" cy="104933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2019531" y="6324257"/>
              <a:ext cx="12432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Dễ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8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3862591"/>
                </p:ext>
              </p:extLst>
            </p:nvPr>
          </p:nvGraphicFramePr>
          <p:xfrm>
            <a:off x="3091914" y="6152935"/>
            <a:ext cx="4536804" cy="1049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009600" imgH="457200" progId="Equation.DSMT4">
                    <p:embed/>
                  </p:oleObj>
                </mc:Choice>
                <mc:Fallback>
                  <p:oleObj name="Equation" r:id="rId11" imgW="300960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091914" y="6152935"/>
                          <a:ext cx="4536804" cy="1049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7598163" y="6293480"/>
              <a:ext cx="72141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(t/c) 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5290388" y="9031703"/>
            <a:ext cx="11397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vậy M, O, P thẳng h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 = OM = 1,5 cm.</a:t>
            </a:r>
          </a:p>
        </p:txBody>
      </p:sp>
      <p:pic>
        <p:nvPicPr>
          <p:cNvPr id="51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460391" y="5568392"/>
            <a:ext cx="4276591" cy="400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Google Shape;322;p15"/>
          <p:cNvSpPr/>
          <p:nvPr/>
        </p:nvSpPr>
        <p:spPr>
          <a:xfrm>
            <a:off x="2097279" y="204737"/>
            <a:ext cx="4886226" cy="838296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4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nhóm</a:t>
            </a:r>
            <a:endParaRPr sz="4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9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39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75951" y="1224107"/>
            <a:ext cx="2508877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2:</a:t>
            </a:r>
            <a:endParaRPr sz="3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00400" y="876300"/>
            <a:ext cx="1447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các hình chữ nhật có chung một đường chéo (ví dụ như hai hình chữ nhật 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AECE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9.36) thì các đỉnh của chúng có cùng 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ằ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tr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một đường tròn không?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3648615" y="6824623"/>
            <a:ext cx="124652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9.36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432905" y="3059115"/>
            <a:ext cx="5503846" cy="30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937986"/>
            <a:ext cx="4005836" cy="3629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63600" y="40005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H9.36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28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0"/>
            <a:ext cx="184340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/>
          <p:cNvSpPr/>
          <p:nvPr/>
        </p:nvSpPr>
        <p:spPr>
          <a:xfrm>
            <a:off x="762000" y="1790700"/>
            <a:ext cx="7045323" cy="643890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7807323" y="2324100"/>
            <a:ext cx="7585074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 dirty="0">
                <a:solidFill>
                  <a:srgbClr val="FF0000"/>
                </a:solidFill>
                <a:cs typeface="Calibri" panose="020F0502020204030204" pitchFamily="34" charset="0"/>
              </a:rPr>
              <a:t>LUYỆN TẬP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924800" y="4233317"/>
            <a:ext cx="8915400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60" tIns="68580" rIns="137160" bIns="6858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cs typeface="Calibri" panose="020F0502020204030204" pitchFamily="34" charset="0"/>
              </a:rPr>
              <a:t>Nhận</a:t>
            </a:r>
            <a:r>
              <a:rPr lang="en-US" altLang="en-US" sz="4800" b="1" dirty="0"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cs typeface="Calibri" panose="020F0502020204030204" pitchFamily="34" charset="0"/>
              </a:rPr>
              <a:t>dạng</a:t>
            </a:r>
            <a:r>
              <a:rPr lang="en-US" altLang="en-US" sz="4800" b="1" dirty="0"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cs typeface="Calibri" panose="020F0502020204030204" pitchFamily="34" charset="0"/>
              </a:rPr>
              <a:t>tứ</a:t>
            </a:r>
            <a:r>
              <a:rPr lang="en-US" altLang="en-US" sz="4800" b="1" dirty="0"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cs typeface="Calibri" panose="020F0502020204030204" pitchFamily="34" charset="0"/>
              </a:rPr>
              <a:t>giác</a:t>
            </a:r>
            <a:r>
              <a:rPr lang="en-US" altLang="en-US" sz="4800" b="1" dirty="0"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cs typeface="Calibri" panose="020F0502020204030204" pitchFamily="34" charset="0"/>
              </a:rPr>
              <a:t>nội</a:t>
            </a:r>
            <a:r>
              <a:rPr lang="en-US" altLang="en-US" sz="4800" b="1" dirty="0"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cs typeface="Calibri" panose="020F0502020204030204" pitchFamily="34" charset="0"/>
              </a:rPr>
              <a:t>tiếp</a:t>
            </a:r>
            <a:endParaRPr lang="en-US" altLang="en-US" sz="48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643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3453" y="689615"/>
            <a:ext cx="12043240" cy="738664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32718" y="533725"/>
            <a:ext cx="1112232" cy="1148699"/>
            <a:chOff x="9106535" y="2755647"/>
            <a:chExt cx="2390775" cy="29622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6535" y="2755647"/>
              <a:ext cx="2390775" cy="296227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120603" y="2757268"/>
              <a:ext cx="586105" cy="190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7" name="Rectangle 6"/>
          <p:cNvSpPr/>
          <p:nvPr/>
        </p:nvSpPr>
        <p:spPr>
          <a:xfrm>
            <a:off x="1067531" y="2142095"/>
            <a:ext cx="4114800" cy="2174966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rgbClr val="E179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8" name="Rectangle 7"/>
          <p:cNvSpPr/>
          <p:nvPr/>
        </p:nvSpPr>
        <p:spPr>
          <a:xfrm>
            <a:off x="7120052" y="2004935"/>
            <a:ext cx="2312126" cy="2312126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E179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E179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179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dirty="0">
              <a:solidFill>
                <a:srgbClr val="E179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11619410" y="2102907"/>
            <a:ext cx="4985057" cy="2214153"/>
          </a:xfrm>
          <a:prstGeom prst="parallelogram">
            <a:avLst>
              <a:gd name="adj" fmla="val 42645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E179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10" name="Trapezoid 9"/>
          <p:cNvSpPr/>
          <p:nvPr/>
        </p:nvSpPr>
        <p:spPr>
          <a:xfrm>
            <a:off x="1067531" y="6252301"/>
            <a:ext cx="4114800" cy="2312126"/>
          </a:xfrm>
          <a:prstGeom prst="trapezoid">
            <a:avLst>
              <a:gd name="adj" fmla="val 42797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E179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cân</a:t>
            </a:r>
          </a:p>
        </p:txBody>
      </p:sp>
      <p:sp>
        <p:nvSpPr>
          <p:cNvPr id="11" name="Diamond 10"/>
          <p:cNvSpPr/>
          <p:nvPr/>
        </p:nvSpPr>
        <p:spPr>
          <a:xfrm>
            <a:off x="12118106" y="5924967"/>
            <a:ext cx="5979932" cy="2424213"/>
          </a:xfrm>
          <a:prstGeom prst="diamond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E179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836412" y="5917475"/>
            <a:ext cx="5191530" cy="2646951"/>
            <a:chOff x="4557608" y="3944983"/>
            <a:chExt cx="3461020" cy="1764634"/>
          </a:xfrm>
        </p:grpSpPr>
        <p:sp>
          <p:nvSpPr>
            <p:cNvPr id="13" name="Flowchart: Manual Input 12"/>
            <p:cNvSpPr/>
            <p:nvPr/>
          </p:nvSpPr>
          <p:spPr>
            <a:xfrm rot="5400000">
              <a:off x="5405801" y="3096790"/>
              <a:ext cx="1764634" cy="3461020"/>
            </a:xfrm>
            <a:prstGeom prst="flowChartManualInpu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03073" y="4678328"/>
              <a:ext cx="2743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E179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 vuông</a:t>
              </a:r>
            </a:p>
          </p:txBody>
        </p:sp>
      </p:grpSp>
      <p:sp>
        <p:nvSpPr>
          <p:cNvPr id="16" name="D1"/>
          <p:cNvSpPr/>
          <p:nvPr/>
        </p:nvSpPr>
        <p:spPr>
          <a:xfrm>
            <a:off x="2844950" y="4625538"/>
            <a:ext cx="342900" cy="3429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pic>
        <p:nvPicPr>
          <p:cNvPr id="17" name="D2" descr="Kết quả hình ảnh cho đúng sai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7800" y="456838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3"/>
          <p:cNvSpPr/>
          <p:nvPr/>
        </p:nvSpPr>
        <p:spPr>
          <a:xfrm>
            <a:off x="13700931" y="4568388"/>
            <a:ext cx="342900" cy="3429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pic>
        <p:nvPicPr>
          <p:cNvPr id="19" name="SS3" descr="Hình ảnh có liên quan"/>
          <p:cNvPicPr>
            <a:picLocks noChangeAspect="1" noChangeArrowheads="1"/>
          </p:cNvPicPr>
          <p:nvPr/>
        </p:nvPicPr>
        <p:blipFill>
          <a:blip r:embed="rId6"/>
          <a:srcRect l="14398" t="13542" r="14490" b="14236"/>
          <a:stretch>
            <a:fillRect/>
          </a:stretch>
        </p:blipFill>
        <p:spPr bwMode="auto">
          <a:xfrm>
            <a:off x="13681883" y="4542197"/>
            <a:ext cx="378620" cy="38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3"/>
          <p:cNvSpPr/>
          <p:nvPr/>
        </p:nvSpPr>
        <p:spPr>
          <a:xfrm>
            <a:off x="9072606" y="9005267"/>
            <a:ext cx="342900" cy="3429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pic>
        <p:nvPicPr>
          <p:cNvPr id="21" name="SS3" descr="Hình ảnh có liên quan"/>
          <p:cNvPicPr>
            <a:picLocks noChangeAspect="1" noChangeArrowheads="1"/>
          </p:cNvPicPr>
          <p:nvPr/>
        </p:nvPicPr>
        <p:blipFill>
          <a:blip r:embed="rId6"/>
          <a:srcRect l="14398" t="13542" r="14490" b="14236"/>
          <a:stretch>
            <a:fillRect/>
          </a:stretch>
        </p:blipFill>
        <p:spPr bwMode="auto">
          <a:xfrm>
            <a:off x="9053558" y="8979076"/>
            <a:ext cx="378620" cy="38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3"/>
          <p:cNvSpPr/>
          <p:nvPr/>
        </p:nvSpPr>
        <p:spPr>
          <a:xfrm>
            <a:off x="15127121" y="8813577"/>
            <a:ext cx="342900" cy="3429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pic>
        <p:nvPicPr>
          <p:cNvPr id="23" name="SS3" descr="Hình ảnh có liên quan"/>
          <p:cNvPicPr>
            <a:picLocks noChangeAspect="1" noChangeArrowheads="1"/>
          </p:cNvPicPr>
          <p:nvPr/>
        </p:nvPicPr>
        <p:blipFill>
          <a:blip r:embed="rId6"/>
          <a:srcRect l="14398" t="13542" r="14490" b="14236"/>
          <a:stretch>
            <a:fillRect/>
          </a:stretch>
        </p:blipFill>
        <p:spPr bwMode="auto">
          <a:xfrm>
            <a:off x="15108073" y="8787386"/>
            <a:ext cx="378620" cy="38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D1"/>
          <p:cNvSpPr/>
          <p:nvPr/>
        </p:nvSpPr>
        <p:spPr>
          <a:xfrm>
            <a:off x="8063391" y="4662989"/>
            <a:ext cx="342900" cy="3429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pic>
        <p:nvPicPr>
          <p:cNvPr id="25" name="D2" descr="Kết quả hình ảnh cho đúng sai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6241" y="4605839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D1"/>
          <p:cNvSpPr/>
          <p:nvPr/>
        </p:nvSpPr>
        <p:spPr>
          <a:xfrm>
            <a:off x="2673500" y="8870727"/>
            <a:ext cx="342900" cy="3429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pic>
        <p:nvPicPr>
          <p:cNvPr id="27" name="D2" descr="Kết quả hình ảnh cho đúng sai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6350" y="8813577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5864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4340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/>
          <p:cNvSpPr/>
          <p:nvPr/>
        </p:nvSpPr>
        <p:spPr>
          <a:xfrm>
            <a:off x="1225551" y="1558927"/>
            <a:ext cx="8645526" cy="667067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9871077" y="4133851"/>
            <a:ext cx="7585074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solidFill>
                  <a:srgbClr val="FF0000"/>
                </a:solidFill>
                <a:cs typeface="Calibri" panose="020F050202020403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35524068"/>
      </p:ext>
    </p:extLst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914400" y="1140730"/>
            <a:ext cx="1837285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BT 9.22:</a:t>
            </a:r>
            <a:endParaRPr sz="3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4419600" y="2771155"/>
            <a:ext cx="2226673" cy="1311943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6968606" y="3053400"/>
            <a:ext cx="60877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MNPQ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032758" y="3940428"/>
            <a:ext cx="6570045" cy="701544"/>
            <a:chOff x="2019531" y="6324257"/>
            <a:chExt cx="4027018" cy="70154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2019531" y="6324257"/>
              <a:ext cx="9242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 </a:t>
              </a:r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7960308"/>
                </p:ext>
              </p:extLst>
            </p:nvPr>
          </p:nvGraphicFramePr>
          <p:xfrm>
            <a:off x="2909282" y="6406676"/>
            <a:ext cx="3137267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082600" imgH="228600" progId="Equation.DSMT4">
                    <p:embed/>
                  </p:oleObj>
                </mc:Choice>
                <mc:Fallback>
                  <p:oleObj name="Equation" r:id="rId3" imgW="2082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09282" y="6406676"/>
                          <a:ext cx="3137267" cy="619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Group 30"/>
          <p:cNvGrpSpPr/>
          <p:nvPr/>
        </p:nvGrpSpPr>
        <p:grpSpPr>
          <a:xfrm>
            <a:off x="7039379" y="7566431"/>
            <a:ext cx="5333867" cy="998538"/>
            <a:chOff x="2382351" y="6124305"/>
            <a:chExt cx="3549259" cy="9985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2382351" y="6308333"/>
              <a:ext cx="15055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 </a:t>
              </a:r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1899845"/>
                </p:ext>
              </p:extLst>
            </p:nvPr>
          </p:nvGraphicFramePr>
          <p:xfrm>
            <a:off x="3429109" y="6124305"/>
            <a:ext cx="2502501" cy="998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117440" imgH="304560" progId="Equation.DSMT4">
                    <p:embed/>
                  </p:oleObj>
                </mc:Choice>
                <mc:Fallback>
                  <p:oleObj name="Equation" r:id="rId5" imgW="111744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429109" y="6124305"/>
                          <a:ext cx="2502501" cy="9985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Rectangle 16"/>
          <p:cNvSpPr/>
          <p:nvPr/>
        </p:nvSpPr>
        <p:spPr>
          <a:xfrm>
            <a:off x="2840697" y="1280162"/>
            <a:ext cx="141875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diện tích của một hình chữ nhật, biết rằng hình chữ nhật đó có chi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ều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dài gấp hai lần chi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ều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rộng và bán kính đường tròn ngoại tiếp bằng 2,5 cm.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7032758" y="4643136"/>
            <a:ext cx="5340488" cy="827088"/>
            <a:chOff x="1887519" y="6222456"/>
            <a:chExt cx="3158104" cy="82708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1887519" y="6324943"/>
              <a:ext cx="6097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Xét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3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6485067"/>
                </p:ext>
              </p:extLst>
            </p:nvPr>
          </p:nvGraphicFramePr>
          <p:xfrm>
            <a:off x="2595433" y="6222456"/>
            <a:ext cx="2450190" cy="827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625400" imgH="304560" progId="Equation.DSMT4">
                    <p:embed/>
                  </p:oleObj>
                </mc:Choice>
                <mc:Fallback>
                  <p:oleObj name="Equation" r:id="rId7" imgW="162540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595433" y="6222456"/>
                          <a:ext cx="2450190" cy="8270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TextBox 53"/>
          <p:cNvSpPr txBox="1"/>
          <p:nvPr/>
        </p:nvSpPr>
        <p:spPr>
          <a:xfrm>
            <a:off x="5049594" y="432844"/>
            <a:ext cx="7862888" cy="707886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SAU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509" y="4369911"/>
            <a:ext cx="5206896" cy="492347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968606" y="5548894"/>
            <a:ext cx="10467612" cy="818116"/>
            <a:chOff x="7010833" y="6377028"/>
            <a:chExt cx="10467612" cy="81811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7010833" y="6476761"/>
              <a:ext cx="11336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2020204"/>
                </p:ext>
              </p:extLst>
            </p:nvPr>
          </p:nvGraphicFramePr>
          <p:xfrm>
            <a:off x="8144477" y="6377028"/>
            <a:ext cx="9333968" cy="8181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187440" imgH="279360" progId="Equation.DSMT4">
                    <p:embed/>
                  </p:oleObj>
                </mc:Choice>
                <mc:Fallback>
                  <p:oleObj name="Equation" r:id="rId10" imgW="318744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144477" y="6377028"/>
                          <a:ext cx="9333968" cy="8181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753980"/>
              </p:ext>
            </p:extLst>
          </p:nvPr>
        </p:nvGraphicFramePr>
        <p:xfrm>
          <a:off x="6062663" y="6227763"/>
          <a:ext cx="9786937" cy="153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149280" imgH="495000" progId="Equation.DSMT4">
                  <p:embed/>
                </p:oleObj>
              </mc:Choice>
              <mc:Fallback>
                <p:oleObj name="Equation" r:id="rId12" imgW="314928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62663" y="6227763"/>
                        <a:ext cx="9786937" cy="153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5049594" y="8580818"/>
            <a:ext cx="12536348" cy="1031294"/>
            <a:chOff x="2382351" y="6246742"/>
            <a:chExt cx="7427283" cy="103129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2382351" y="6502239"/>
              <a:ext cx="21708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Diện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HCN: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2227865"/>
                </p:ext>
              </p:extLst>
            </p:nvPr>
          </p:nvGraphicFramePr>
          <p:xfrm>
            <a:off x="4403444" y="6246742"/>
            <a:ext cx="5406190" cy="10312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2730240" imgH="330120" progId="Equation.DSMT4">
                    <p:embed/>
                  </p:oleObj>
                </mc:Choice>
                <mc:Fallback>
                  <p:oleObj name="Equation" r:id="rId14" imgW="2730240" imgH="330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403444" y="6246742"/>
                          <a:ext cx="5406190" cy="10312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5582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258638" cy="2133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trọng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tâm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endParaRPr sz="4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7710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SGK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83.</a:t>
              </a:r>
              <a:endParaRPr sz="4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269577" y="4216428"/>
              <a:ext cx="4951568" cy="2128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Chuẩn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bị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mới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4400" b="1" i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4400" b="1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400" b="1" i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30: ĐA GIÁC ĐỀU”.</a:t>
              </a:r>
              <a:endParaRPr sz="4400" b="1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4340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/>
          <p:cNvSpPr/>
          <p:nvPr/>
        </p:nvSpPr>
        <p:spPr>
          <a:xfrm>
            <a:off x="1225550" y="1790699"/>
            <a:ext cx="6775450" cy="643890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8686800" y="4229100"/>
            <a:ext cx="7585074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 dirty="0">
                <a:solidFill>
                  <a:srgbClr val="FF0000"/>
                </a:solidFill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95712299"/>
      </p:ext>
    </p:extLst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199" y="493882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TÌNH HUỐNG</a:t>
              </a: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185" y="3735712"/>
            <a:ext cx="2339615" cy="109873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82866" y="5600700"/>
            <a:ext cx="3491191" cy="3429000"/>
            <a:chOff x="9106535" y="2755647"/>
            <a:chExt cx="2390775" cy="29622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06535" y="2755647"/>
              <a:ext cx="2390775" cy="296227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9120603" y="2757268"/>
              <a:ext cx="586105" cy="190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0201" y="2633014"/>
            <a:ext cx="5506946" cy="3357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32784" y="3462177"/>
            <a:ext cx="6593016" cy="144655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401846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8800" y="1197770"/>
            <a:ext cx="14935200" cy="2971800"/>
          </a:xfrm>
          <a:prstGeom prst="rect">
            <a:avLst/>
          </a:prstGeom>
        </p:spPr>
      </p:pic>
      <p:sp>
        <p:nvSpPr>
          <p:cNvPr id="21" name="Google Shape;133;p3"/>
          <p:cNvSpPr/>
          <p:nvPr/>
        </p:nvSpPr>
        <p:spPr>
          <a:xfrm>
            <a:off x="2438400" y="1819116"/>
            <a:ext cx="13229447" cy="158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29. TỨ GIÁC NỘI TIẾP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790916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1667" b="3669"/>
          <a:stretch/>
        </p:blipFill>
        <p:spPr>
          <a:xfrm>
            <a:off x="4724400" y="4790916"/>
            <a:ext cx="6096000" cy="4698025"/>
          </a:xfrm>
          <a:prstGeom prst="rect">
            <a:avLst/>
          </a:prstGeom>
        </p:spPr>
      </p:pic>
      <p:pic>
        <p:nvPicPr>
          <p:cNvPr id="10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0972800" y="4725548"/>
            <a:ext cx="6411666" cy="476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54198" y="3314700"/>
            <a:ext cx="101761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ĐƯỜNG TRÒN NGOẠI TIẾP HÌNH </a:t>
            </a:r>
            <a:endParaRPr lang="en-US" sz="4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CHỮ NHẬT</a:t>
            </a:r>
            <a:r>
              <a:rPr lang="en-US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VÀ HÌNH VUÔNG</a:t>
            </a:r>
            <a:endParaRPr lang="en-US" sz="48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1037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4447" y="7505700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905000" y="3314700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90600" y="1181100"/>
            <a:ext cx="5257800" cy="738664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(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05000" y="2324100"/>
            <a:ext cx="14098472" cy="1446550"/>
          </a:xfrm>
          <a:prstGeom prst="rect">
            <a:avLst/>
          </a:prstGeom>
          <a:solidFill>
            <a:srgbClr val="FF858E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Xác định được tâm và bán kính đường tròn ngoại tiếp hình chữ nhật, hình vuông.</a:t>
            </a:r>
            <a:endParaRPr lang="en-US" sz="4400" dirty="0"/>
          </a:p>
        </p:txBody>
      </p:sp>
      <p:sp>
        <p:nvSpPr>
          <p:cNvPr id="32" name="TextBox 31"/>
          <p:cNvSpPr txBox="1"/>
          <p:nvPr/>
        </p:nvSpPr>
        <p:spPr>
          <a:xfrm>
            <a:off x="1905000" y="4533900"/>
            <a:ext cx="14083232" cy="769441"/>
          </a:xfrm>
          <a:prstGeom prst="rect">
            <a:avLst/>
          </a:prstGeom>
          <a:solidFill>
            <a:srgbClr val="FF858E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Giải quyết được một số vấn đề thực tiễn gắn với đường tròn.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1872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4340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/>
          <p:cNvSpPr/>
          <p:nvPr/>
        </p:nvSpPr>
        <p:spPr>
          <a:xfrm>
            <a:off x="1225550" y="1558927"/>
            <a:ext cx="7813676" cy="667067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8864601" y="3438526"/>
            <a:ext cx="8239126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solidFill>
                  <a:srgbClr val="FF0000"/>
                </a:solidFill>
                <a:cs typeface="Calibri" panose="020F0502020204030204" pitchFamily="34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699520231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298" y="5563180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94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" y="1104900"/>
            <a:ext cx="14611163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  <a:defRPr/>
            </a:pPr>
            <a:r>
              <a:rPr lang="en-US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2. 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ĐƯỜNG TRÒN NGOẠI TIẾP </a:t>
            </a:r>
            <a:r>
              <a:rPr lang="en-US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HÌNH CHỮ NHẬT VÀ HÌNH VUÔNG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61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939990" y="750532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4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713" y="241848"/>
            <a:ext cx="1972331" cy="142130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1187021" y="4433023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244985" y="1766758"/>
            <a:ext cx="15796106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hình chữ nhật ABCD và giao điểm M của hai đường chéo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BD (H.9.33).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+mj-lt"/>
              </a:rPr>
              <a:t>b) Chứng tỏ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 hình chữ nhật </a:t>
            </a:r>
            <a:r>
              <a:rPr lang="vi-VN" sz="3600" i="1" dirty="0">
                <a:solidFill>
                  <a:srgbClr val="000000"/>
                </a:solidFill>
                <a:latin typeface="+mj-lt"/>
              </a:rPr>
              <a:t>ABCD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 nội tiếp một đường tròn có bán kính bằng nữa đường chéo hình chữ nhật.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669720"/>
              </p:ext>
            </p:extLst>
          </p:nvPr>
        </p:nvGraphicFramePr>
        <p:xfrm>
          <a:off x="3886200" y="5734087"/>
          <a:ext cx="5464064" cy="1995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00120" imgH="749160" progId="Equation.DSMT4">
                  <p:embed/>
                </p:oleObj>
              </mc:Choice>
              <mc:Fallback>
                <p:oleObj name="Equation" r:id="rId6" imgW="240012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86200" y="5734087"/>
                        <a:ext cx="5464064" cy="19959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688735" y="1115876"/>
            <a:ext cx="5492345" cy="523220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SAU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3982" y="4293463"/>
            <a:ext cx="3881219" cy="40595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31383" y="4981696"/>
            <a:ext cx="10323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endParaRPr lang="en-US" sz="3600" dirty="0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672873"/>
              </p:ext>
            </p:extLst>
          </p:nvPr>
        </p:nvGraphicFramePr>
        <p:xfrm>
          <a:off x="3782307" y="7578225"/>
          <a:ext cx="6019187" cy="1159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616120" imgH="444240" progId="Equation.DSMT4">
                  <p:embed/>
                </p:oleObj>
              </mc:Choice>
              <mc:Fallback>
                <p:oleObj name="Equation" r:id="rId9" imgW="26161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82307" y="7578225"/>
                        <a:ext cx="6019187" cy="1159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3733800" y="8601712"/>
            <a:ext cx="9159857" cy="1279833"/>
            <a:chOff x="2103892" y="8936611"/>
            <a:chExt cx="9159857" cy="1279833"/>
          </a:xfrm>
        </p:grpSpPr>
        <p:sp>
          <p:nvSpPr>
            <p:cNvPr id="23" name="Rectangle 22"/>
            <p:cNvSpPr/>
            <p:nvPr/>
          </p:nvSpPr>
          <p:spPr>
            <a:xfrm>
              <a:off x="2103892" y="8936612"/>
              <a:ext cx="915985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chữ nhật </a:t>
              </a:r>
              <a:r>
                <a:rPr lang="vi-VN" sz="4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nội tiếp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0236273"/>
                </p:ext>
              </p:extLst>
            </p:nvPr>
          </p:nvGraphicFramePr>
          <p:xfrm>
            <a:off x="9296399" y="8936611"/>
            <a:ext cx="1967349" cy="12798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736560" imgH="495000" progId="Equation.DSMT4">
                    <p:embed/>
                  </p:oleObj>
                </mc:Choice>
                <mc:Fallback>
                  <p:oleObj name="Equation" r:id="rId11" imgW="736560" imgH="495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9296399" y="8936611"/>
                          <a:ext cx="1967349" cy="12798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r="1667" b="3669"/>
          <a:stretch/>
        </p:blipFill>
        <p:spPr>
          <a:xfrm>
            <a:off x="705128" y="5827726"/>
            <a:ext cx="2517085" cy="29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6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4571</TotalTime>
  <Words>824</Words>
  <Application>Microsoft Office PowerPoint</Application>
  <PresentationFormat>Custom</PresentationFormat>
  <Paragraphs>94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Arial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hoàng phương vương</cp:lastModifiedBy>
  <cp:revision>214</cp:revision>
  <dcterms:created xsi:type="dcterms:W3CDTF">2006-08-16T00:00:00Z</dcterms:created>
  <dcterms:modified xsi:type="dcterms:W3CDTF">2025-03-11T23:27:46Z</dcterms:modified>
  <dc:identifier>DAFWAZhnXwQ</dc:identifier>
</cp:coreProperties>
</file>