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04" r:id="rId2"/>
    <p:sldId id="328" r:id="rId3"/>
    <p:sldId id="329" r:id="rId4"/>
    <p:sldId id="276" r:id="rId5"/>
    <p:sldId id="306" r:id="rId6"/>
    <p:sldId id="311" r:id="rId7"/>
    <p:sldId id="330" r:id="rId8"/>
    <p:sldId id="332" r:id="rId9"/>
    <p:sldId id="310" r:id="rId10"/>
    <p:sldId id="312" r:id="rId11"/>
    <p:sldId id="354" r:id="rId12"/>
    <p:sldId id="355" r:id="rId13"/>
    <p:sldId id="337" r:id="rId14"/>
    <p:sldId id="349" r:id="rId15"/>
    <p:sldId id="350" r:id="rId16"/>
    <p:sldId id="351" r:id="rId17"/>
    <p:sldId id="353" r:id="rId18"/>
    <p:sldId id="356" r:id="rId19"/>
    <p:sldId id="357" r:id="rId20"/>
    <p:sldId id="358" r:id="rId21"/>
    <p:sldId id="359" r:id="rId22"/>
    <p:sldId id="360" r:id="rId23"/>
    <p:sldId id="362" r:id="rId24"/>
    <p:sldId id="361" r:id="rId25"/>
    <p:sldId id="363" r:id="rId26"/>
    <p:sldId id="364" r:id="rId27"/>
    <p:sldId id="365" r:id="rId28"/>
    <p:sldId id="366" r:id="rId29"/>
    <p:sldId id="367" r:id="rId30"/>
    <p:sldId id="369" r:id="rId31"/>
    <p:sldId id="372" r:id="rId32"/>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56" d="100"/>
          <a:sy n="56" d="100"/>
        </p:scale>
        <p:origin x="911" y="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794A6-2F0A-4F50-B68A-0E8F4C21C4AB}" type="datetimeFigureOut">
              <a:rPr lang="en-US" smtClean="0"/>
              <a:t>23/04/2025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F960-E996-416B-93DE-5FADE99B9305}" type="slidenum">
              <a:rPr lang="en-US" smtClean="0"/>
              <a:t>‹#›</a:t>
            </a:fld>
            <a:endParaRPr lang="en-US"/>
          </a:p>
        </p:txBody>
      </p:sp>
    </p:spTree>
    <p:extLst>
      <p:ext uri="{BB962C8B-B14F-4D97-AF65-F5344CB8AC3E}">
        <p14:creationId xmlns:p14="http://schemas.microsoft.com/office/powerpoint/2010/main" val="344479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1</a:t>
            </a:fld>
            <a:endParaRPr lang="en-US"/>
          </a:p>
        </p:txBody>
      </p:sp>
    </p:spTree>
    <p:extLst>
      <p:ext uri="{BB962C8B-B14F-4D97-AF65-F5344CB8AC3E}">
        <p14:creationId xmlns:p14="http://schemas.microsoft.com/office/powerpoint/2010/main" val="300028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10</a:t>
            </a:fld>
            <a:endParaRPr lang="en-US"/>
          </a:p>
        </p:txBody>
      </p:sp>
    </p:spTree>
    <p:extLst>
      <p:ext uri="{BB962C8B-B14F-4D97-AF65-F5344CB8AC3E}">
        <p14:creationId xmlns:p14="http://schemas.microsoft.com/office/powerpoint/2010/main" val="1567820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5502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6685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539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90390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761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84183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7256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48494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1656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4448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41274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3050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242535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462660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76866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5611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11491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2686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43272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4486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13720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884936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29644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4</a:t>
            </a:fld>
            <a:endParaRPr lang="en-US"/>
          </a:p>
        </p:txBody>
      </p:sp>
    </p:spTree>
    <p:extLst>
      <p:ext uri="{BB962C8B-B14F-4D97-AF65-F5344CB8AC3E}">
        <p14:creationId xmlns:p14="http://schemas.microsoft.com/office/powerpoint/2010/main" val="135339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5</a:t>
            </a:fld>
            <a:endParaRPr lang="en-US"/>
          </a:p>
        </p:txBody>
      </p:sp>
    </p:spTree>
    <p:extLst>
      <p:ext uri="{BB962C8B-B14F-4D97-AF65-F5344CB8AC3E}">
        <p14:creationId xmlns:p14="http://schemas.microsoft.com/office/powerpoint/2010/main" val="422623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6</a:t>
            </a:fld>
            <a:endParaRPr lang="en-US"/>
          </a:p>
        </p:txBody>
      </p:sp>
    </p:spTree>
    <p:extLst>
      <p:ext uri="{BB962C8B-B14F-4D97-AF65-F5344CB8AC3E}">
        <p14:creationId xmlns:p14="http://schemas.microsoft.com/office/powerpoint/2010/main" val="168664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0037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6752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9</a:t>
            </a:fld>
            <a:endParaRPr lang="en-US"/>
          </a:p>
        </p:txBody>
      </p:sp>
    </p:spTree>
    <p:extLst>
      <p:ext uri="{BB962C8B-B14F-4D97-AF65-F5344CB8AC3E}">
        <p14:creationId xmlns:p14="http://schemas.microsoft.com/office/powerpoint/2010/main" val="203442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2.svg"/><Relationship Id="rId17"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11.png"/><Relationship Id="rId10" Type="http://schemas.openxmlformats.org/officeDocument/2006/relationships/image" Target="../media/image40.svg"/><Relationship Id="rId4" Type="http://schemas.openxmlformats.org/officeDocument/2006/relationships/image" Target="../media/image18.svg"/><Relationship Id="rId9" Type="http://schemas.openxmlformats.org/officeDocument/2006/relationships/image" Target="../media/image39.pn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12.svg"/><Relationship Id="rId9"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49.sv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4.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3.png"/><Relationship Id="rId5" Type="http://schemas.openxmlformats.org/officeDocument/2006/relationships/image" Target="../media/image67.png"/><Relationship Id="rId15" Type="http://schemas.openxmlformats.org/officeDocument/2006/relationships/image" Target="../media/image71.png"/><Relationship Id="rId10" Type="http://schemas.openxmlformats.org/officeDocument/2006/relationships/image" Target="../media/image70.svg"/><Relationship Id="rId4" Type="http://schemas.openxmlformats.org/officeDocument/2006/relationships/image" Target="../media/image18.svg"/><Relationship Id="rId9" Type="http://schemas.openxmlformats.org/officeDocument/2006/relationships/image" Target="../media/image69.png"/><Relationship Id="rId14"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png"/><Relationship Id="rId18" Type="http://schemas.openxmlformats.org/officeDocument/2006/relationships/image" Target="../media/image78.png"/><Relationship Id="rId3" Type="http://schemas.openxmlformats.org/officeDocument/2006/relationships/image" Target="../media/image17.png"/><Relationship Id="rId7" Type="http://schemas.openxmlformats.org/officeDocument/2006/relationships/image" Target="../media/image69.png"/><Relationship Id="rId12" Type="http://schemas.openxmlformats.org/officeDocument/2006/relationships/image" Target="../media/image12.svg"/><Relationship Id="rId17" Type="http://schemas.openxmlformats.org/officeDocument/2006/relationships/image" Target="../media/image77.png"/><Relationship Id="rId2" Type="http://schemas.openxmlformats.org/officeDocument/2006/relationships/notesSlide" Target="../notesSlides/notesSlide30.xml"/><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1.png"/><Relationship Id="rId5" Type="http://schemas.openxmlformats.org/officeDocument/2006/relationships/image" Target="../media/image21.png"/><Relationship Id="rId15" Type="http://schemas.openxmlformats.org/officeDocument/2006/relationships/image" Target="../media/image76.png"/><Relationship Id="rId10" Type="http://schemas.openxmlformats.org/officeDocument/2006/relationships/image" Target="../media/image44.svg"/><Relationship Id="rId4" Type="http://schemas.openxmlformats.org/officeDocument/2006/relationships/image" Target="../media/image18.svg"/><Relationship Id="rId9" Type="http://schemas.openxmlformats.org/officeDocument/2006/relationships/image" Target="../media/image43.png"/><Relationship Id="rId14" Type="http://schemas.openxmlformats.org/officeDocument/2006/relationships/image" Target="../media/image75.svg"/></Relationships>
</file>

<file path=ppt/slides/_rels/slide3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7.png"/><Relationship Id="rId7" Type="http://schemas.openxmlformats.org/officeDocument/2006/relationships/image" Target="../media/image43.png"/><Relationship Id="rId12"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2.png"/><Relationship Id="rId5" Type="http://schemas.openxmlformats.org/officeDocument/2006/relationships/image" Target="../media/image69.png"/><Relationship Id="rId10" Type="http://schemas.openxmlformats.org/officeDocument/2006/relationships/image" Target="../media/image12.svg"/><Relationship Id="rId4" Type="http://schemas.openxmlformats.org/officeDocument/2006/relationships/image" Target="../media/image18.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19200" y="1866900"/>
            <a:ext cx="15749574" cy="6770237"/>
          </a:xfrm>
          <a:prstGeom prst="rect">
            <a:avLst/>
          </a:prstGeom>
        </p:spPr>
      </p:pic>
      <p:pic>
        <p:nvPicPr>
          <p:cNvPr id="8" name="Picture 10"/>
          <p:cNvPicPr>
            <a:picLocks noChangeAspect="1"/>
          </p:cNvPicPr>
          <p:nvPr/>
        </p:nvPicPr>
        <p:blipFill>
          <a:blip>
            <a:biLevel thresh="25000"/>
            <a:extLst>
              <a:ext uri="{28A0092B-C50C-407E-A947-70E740481C1C}">
                <a14:useLocalDpi xmlns:a14="http://schemas.microsoft.com/office/drawing/2010/main" val="0"/>
              </a:ext>
            </a:extLst>
          </a:blip>
          <a:srcRect t="46663"/>
          <a:stretch>
            <a:fillRect/>
          </a:stretch>
        </p:blipFill>
        <p:spPr>
          <a:xfrm rot="-182436">
            <a:off x="4988823" y="2207053"/>
            <a:ext cx="7120064" cy="1539744"/>
          </a:xfrm>
          <a:prstGeom prst="rect">
            <a:avLst/>
          </a:prstGeom>
        </p:spPr>
      </p:pic>
      <p:pic>
        <p:nvPicPr>
          <p:cNvPr id="4" name="Picture 2"/>
          <p:cNvPicPr>
            <a:picLocks noChangeAspect="1"/>
          </p:cNvPicPr>
          <p:nvPr/>
        </p:nvPicPr>
        <p:blipFill>
          <a:blip cstate="print">
            <a:alphaModFix amt="19999"/>
            <a:extLst>
              <a:ext uri="{28A0092B-C50C-407E-A947-70E740481C1C}">
                <a14:useLocalDpi xmlns:a14="http://schemas.microsoft.com/office/drawing/2010/main" val="0"/>
              </a:ext>
            </a:extLst>
          </a:blip>
          <a:srcRect/>
          <a:stretch>
            <a:fillRect/>
          </a:stretch>
        </p:blipFill>
        <p:spPr>
          <a:xfrm rot="-8432317">
            <a:off x="14822894" y="-1534681"/>
            <a:ext cx="3731658" cy="6152516"/>
          </a:xfrm>
          <a:prstGeom prst="rect">
            <a:avLst/>
          </a:prstGeom>
        </p:spPr>
      </p:pic>
      <p:pic>
        <p:nvPicPr>
          <p:cNvPr id="5" name="Picture 4"/>
          <p:cNvPicPr>
            <a:picLocks noChangeAspect="1"/>
          </p:cNvPicPr>
          <p:nvPr/>
        </p:nvPicPr>
        <p:blipFill>
          <a:blip cstate="print">
            <a:alphaModFix amt="19999"/>
            <a:extLst>
              <a:ext uri="{28A0092B-C50C-407E-A947-70E740481C1C}">
                <a14:useLocalDpi xmlns:a14="http://schemas.microsoft.com/office/drawing/2010/main" val="0"/>
              </a:ext>
            </a:extLst>
          </a:blip>
          <a:srcRect/>
          <a:stretch>
            <a:fillRect/>
          </a:stretch>
        </p:blipFill>
        <p:spPr>
          <a:xfrm rot="2367958">
            <a:off x="-570722" y="6177880"/>
            <a:ext cx="4403101" cy="7259549"/>
          </a:xfrm>
          <a:prstGeom prst="rect">
            <a:avLst/>
          </a:prstGeom>
        </p:spPr>
      </p:pic>
      <p:sp>
        <p:nvSpPr>
          <p:cNvPr id="9" name="TextBox 8"/>
          <p:cNvSpPr txBox="1"/>
          <p:nvPr/>
        </p:nvSpPr>
        <p:spPr>
          <a:xfrm>
            <a:off x="3219367" y="3934550"/>
            <a:ext cx="12026699" cy="4154984"/>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5911078" y="2205694"/>
            <a:ext cx="5584420" cy="2243522"/>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9309" y="512125"/>
            <a:ext cx="3781685" cy="3422425"/>
          </a:xfrm>
          <a:prstGeom prst="rect">
            <a:avLst/>
          </a:prstGeom>
        </p:spPr>
      </p:pic>
    </p:spTree>
    <p:extLst>
      <p:ext uri="{BB962C8B-B14F-4D97-AF65-F5344CB8AC3E}">
        <p14:creationId xmlns:p14="http://schemas.microsoft.com/office/powerpoint/2010/main" val="25852334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6248400" cy="923330"/>
          </a:xfrm>
          <a:prstGeom prst="rect">
            <a:avLst/>
          </a:prstGeom>
          <a:noFill/>
        </p:spPr>
        <p:txBody>
          <a:bodyPr wrap="square" rtlCol="0">
            <a:spAutoFit/>
          </a:bodyPr>
          <a:lstStyle/>
          <a:p>
            <a:pPr algn="just"/>
            <a:r>
              <a:rPr lang="vi-VN" sz="5400" b="1" dirty="0">
                <a:solidFill>
                  <a:schemeClr val="accent2">
                    <a:lumMod val="50000"/>
                  </a:schemeClr>
                </a:solidFill>
                <a:latin typeface="Times New Roman" panose="02020603050405020304" pitchFamily="18" charset="0"/>
                <a:cs typeface="Times New Roman" panose="02020603050405020304" pitchFamily="18" charset="0"/>
              </a:rPr>
              <a:t>b. Tác phẩm</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609600" y="2171700"/>
            <a:ext cx="3901439" cy="3272249"/>
            <a:chOff x="609600" y="2171700"/>
            <a:chExt cx="3901439" cy="3272249"/>
          </a:xfrm>
        </p:grpSpPr>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2" name="TextBox 11"/>
            <p:cNvSpPr txBox="1"/>
            <p:nvPr/>
          </p:nvSpPr>
          <p:spPr>
            <a:xfrm>
              <a:off x="1524000" y="2628900"/>
              <a:ext cx="2209800" cy="707886"/>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endParaRPr lang="en-US" sz="4000" b="1" dirty="0">
                <a:latin typeface="Times New Roman" panose="02020603050405020304" pitchFamily="18" charset="0"/>
                <a:cs typeface="Times New Roman" panose="02020603050405020304" pitchFamily="18" charset="0"/>
              </a:endParaRPr>
            </a:p>
          </p:txBody>
        </p:sp>
      </p:grpSp>
      <p:sp>
        <p:nvSpPr>
          <p:cNvPr id="8" name="TextBox 7"/>
          <p:cNvSpPr txBox="1"/>
          <p:nvPr/>
        </p:nvSpPr>
        <p:spPr>
          <a:xfrm>
            <a:off x="640080" y="3557339"/>
            <a:ext cx="37338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Văn bản nghị luận</a:t>
            </a:r>
            <a:endParaRPr lang="en-US" sz="40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099065" y="1750047"/>
            <a:ext cx="3901439" cy="3272249"/>
            <a:chOff x="609600" y="2171700"/>
            <a:chExt cx="3901439" cy="3272249"/>
          </a:xfrm>
        </p:grpSpPr>
        <p:pic>
          <p:nvPicPr>
            <p:cNvPr id="11"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3" name="TextBox 12"/>
            <p:cNvSpPr txBox="1"/>
            <p:nvPr/>
          </p:nvSpPr>
          <p:spPr>
            <a:xfrm>
              <a:off x="1524000" y="2628900"/>
              <a:ext cx="2209800" cy="707886"/>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Xuất xứ</a:t>
              </a:r>
              <a:endParaRPr lang="en-US" sz="4000" b="1" dirty="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6192519" y="2899708"/>
            <a:ext cx="3754123" cy="1938992"/>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Trích từ cuốn </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Hãy nhìn lấy và đọc</a:t>
            </a:r>
            <a:r>
              <a:rPr lang="en-US" sz="4000" dirty="0">
                <a:latin typeface="Times New Roman" panose="02020603050405020304" pitchFamily="18" charset="0"/>
                <a:cs typeface="Times New Roman" panose="02020603050405020304" pitchFamily="18" charset="0"/>
              </a:rPr>
              <a:t>”</a:t>
            </a:r>
          </a:p>
        </p:txBody>
      </p:sp>
      <p:grpSp>
        <p:nvGrpSpPr>
          <p:cNvPr id="15" name="Group 14"/>
          <p:cNvGrpSpPr/>
          <p:nvPr/>
        </p:nvGrpSpPr>
        <p:grpSpPr>
          <a:xfrm>
            <a:off x="4851644" y="6416102"/>
            <a:ext cx="3901439" cy="3272249"/>
            <a:chOff x="609600" y="2171700"/>
            <a:chExt cx="3901439" cy="3272249"/>
          </a:xfrm>
        </p:grpSpPr>
        <p:pic>
          <p:nvPicPr>
            <p:cNvPr id="1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7" name="TextBox 16"/>
            <p:cNvSpPr txBox="1"/>
            <p:nvPr/>
          </p:nvSpPr>
          <p:spPr>
            <a:xfrm>
              <a:off x="800099" y="2631359"/>
              <a:ext cx="3520440" cy="707886"/>
            </a:xfrm>
            <a:prstGeom prst="rect">
              <a:avLst/>
            </a:prstGeom>
            <a:noFill/>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PTBĐ</a:t>
              </a:r>
              <a:endParaRPr lang="en-US" sz="40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108387" y="7961917"/>
            <a:ext cx="3454196"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Nghị luận kết hợp tự sự</a:t>
            </a:r>
            <a:endParaRPr lang="en-US" sz="40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0747268" y="887184"/>
            <a:ext cx="6705600" cy="8398172"/>
            <a:chOff x="609600" y="2171700"/>
            <a:chExt cx="3901439" cy="3272249"/>
          </a:xfrm>
        </p:grpSpPr>
        <p:pic>
          <p:nvPicPr>
            <p:cNvPr id="22"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23" name="TextBox 22"/>
            <p:cNvSpPr txBox="1"/>
            <p:nvPr/>
          </p:nvSpPr>
          <p:spPr>
            <a:xfrm>
              <a:off x="2040127" y="2605819"/>
              <a:ext cx="2209800" cy="707886"/>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p:txBody>
        </p:sp>
      </p:grpSp>
      <p:sp>
        <p:nvSpPr>
          <p:cNvPr id="24" name="TextBox 23"/>
          <p:cNvSpPr txBox="1"/>
          <p:nvPr/>
        </p:nvSpPr>
        <p:spPr>
          <a:xfrm>
            <a:off x="11092708" y="2711979"/>
            <a:ext cx="6324600" cy="5632311"/>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từ đầu...thời trung đại </a:t>
            </a:r>
            <a:r>
              <a:rPr lang="vi-VN"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Thánh</a:t>
            </a:r>
            <a:r>
              <a:rPr lang="en-US" sz="4000" dirty="0">
                <a:latin typeface="Times New Roman" panose="02020603050405020304" pitchFamily="18" charset="0"/>
                <a:cs typeface="Times New Roman" panose="02020603050405020304" pitchFamily="18" charset="0"/>
              </a:rPr>
              <a:t> Au-</a:t>
            </a:r>
            <a:r>
              <a:rPr lang="en-US" sz="4000" dirty="0" err="1">
                <a:latin typeface="Times New Roman" panose="02020603050405020304" pitchFamily="18" charset="0"/>
                <a:cs typeface="Times New Roman" panose="02020603050405020304" pitchFamily="18" charset="0"/>
              </a:rPr>
              <a:t>gu</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xtinh</a:t>
            </a:r>
            <a:endParaRPr lang="vi-VN" sz="40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tiếp... là vô ích </a:t>
            </a:r>
          </a:p>
          <a:p>
            <a:pPr algn="just"/>
            <a:r>
              <a:rPr lang="vi-VN" sz="4000" dirty="0">
                <a:latin typeface="Times New Roman" panose="02020603050405020304" pitchFamily="18" charset="0"/>
                <a:cs typeface="Times New Roman" panose="02020603050405020304" pitchFamily="18" charset="0"/>
                <a:sym typeface="Wingdings" panose="05000000000000000000" pitchFamily="2" charset="2"/>
              </a:rPr>
              <a:t> Những vấn đề của việc đọc sách</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3</a:t>
            </a:r>
            <a:r>
              <a:rPr lang="vi-VN" sz="4000" dirty="0">
                <a:latin typeface="Times New Roman" panose="02020603050405020304" pitchFamily="18" charset="0"/>
                <a:cs typeface="Times New Roman" panose="02020603050405020304" pitchFamily="18" charset="0"/>
              </a:rPr>
              <a:t>: còn lại </a:t>
            </a:r>
            <a:r>
              <a:rPr lang="vi-VN" sz="4000" dirty="0">
                <a:latin typeface="Times New Roman" panose="02020603050405020304" pitchFamily="18" charset="0"/>
                <a:cs typeface="Times New Roman" panose="02020603050405020304" pitchFamily="18" charset="0"/>
                <a:sym typeface="Wingdings" panose="05000000000000000000" pitchFamily="2" charset="2"/>
              </a:rPr>
              <a:t> Nhắc lại về thông điệp của sách</a:t>
            </a:r>
            <a:endParaRPr lang="en-US" sz="4000"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27"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725" y="5748831"/>
            <a:ext cx="3343054" cy="9677262"/>
          </a:xfrm>
          <a:prstGeom prst="rect">
            <a:avLst/>
          </a:prstGeom>
        </p:spPr>
      </p:pic>
    </p:spTree>
    <p:extLst>
      <p:ext uri="{BB962C8B-B14F-4D97-AF65-F5344CB8AC3E}">
        <p14:creationId xmlns:p14="http://schemas.microsoft.com/office/powerpoint/2010/main" val="6350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sp>
        <p:nvSpPr>
          <p:cNvPr id="28" name="TextBox 27"/>
          <p:cNvSpPr txBox="1"/>
          <p:nvPr/>
        </p:nvSpPr>
        <p:spPr>
          <a:xfrm>
            <a:off x="381000" y="342900"/>
            <a:ext cx="6248400" cy="923330"/>
          </a:xfrm>
          <a:prstGeom prst="rect">
            <a:avLst/>
          </a:prstGeom>
          <a:noFill/>
        </p:spPr>
        <p:txBody>
          <a:bodyPr wrap="square" rtlCol="0">
            <a:spAutoFit/>
          </a:bodyPr>
          <a:lstStyle/>
          <a:p>
            <a:pPr algn="just"/>
            <a:r>
              <a:rPr lang="vi-VN" sz="5400" b="1" dirty="0">
                <a:solidFill>
                  <a:schemeClr val="accent2">
                    <a:lumMod val="50000"/>
                  </a:schemeClr>
                </a:solidFill>
                <a:latin typeface="+mj-lt"/>
                <a:cs typeface="Times New Roman" panose="02020603050405020304" pitchFamily="18" charset="0"/>
              </a:rPr>
              <a:t>b. Tác phẩm</a:t>
            </a:r>
            <a:endParaRPr lang="en-US" sz="5400" b="1" dirty="0">
              <a:solidFill>
                <a:schemeClr val="accent2">
                  <a:lumMod val="50000"/>
                </a:schemeClr>
              </a:solidFill>
              <a:latin typeface="+mj-lt"/>
              <a:cs typeface="Times New Roman" panose="02020603050405020304" pitchFamily="18" charset="0"/>
            </a:endParaRPr>
          </a:p>
        </p:txBody>
      </p:sp>
      <p:graphicFrame>
        <p:nvGraphicFramePr>
          <p:cNvPr id="29" name="Table 6"/>
          <p:cNvGraphicFramePr>
            <a:graphicFrameLocks noGrp="1"/>
          </p:cNvGraphicFramePr>
          <p:nvPr>
            <p:extLst>
              <p:ext uri="{D42A27DB-BD31-4B8C-83A1-F6EECF244321}">
                <p14:modId xmlns:p14="http://schemas.microsoft.com/office/powerpoint/2010/main" val="3614511765"/>
              </p:ext>
            </p:extLst>
          </p:nvPr>
        </p:nvGraphicFramePr>
        <p:xfrm>
          <a:off x="1371600" y="3086100"/>
          <a:ext cx="16184394" cy="6128545"/>
        </p:xfrm>
        <a:graphic>
          <a:graphicData uri="http://schemas.openxmlformats.org/drawingml/2006/table">
            <a:tbl>
              <a:tblPr>
                <a:tableStyleId>{5940675A-B579-460E-94D1-54222C63F5DA}</a:tableStyleId>
              </a:tblPr>
              <a:tblGrid>
                <a:gridCol w="4392521">
                  <a:extLst>
                    <a:ext uri="{9D8B030D-6E8A-4147-A177-3AD203B41FA5}">
                      <a16:colId xmlns:a16="http://schemas.microsoft.com/office/drawing/2014/main" val="20000"/>
                    </a:ext>
                  </a:extLst>
                </a:gridCol>
                <a:gridCol w="3444417">
                  <a:extLst>
                    <a:ext uri="{9D8B030D-6E8A-4147-A177-3AD203B41FA5}">
                      <a16:colId xmlns:a16="http://schemas.microsoft.com/office/drawing/2014/main" val="20001"/>
                    </a:ext>
                  </a:extLst>
                </a:gridCol>
                <a:gridCol w="4087001">
                  <a:extLst>
                    <a:ext uri="{9D8B030D-6E8A-4147-A177-3AD203B41FA5}">
                      <a16:colId xmlns:a16="http://schemas.microsoft.com/office/drawing/2014/main" val="20002"/>
                    </a:ext>
                  </a:extLst>
                </a:gridCol>
                <a:gridCol w="4260455">
                  <a:extLst>
                    <a:ext uri="{9D8B030D-6E8A-4147-A177-3AD203B41FA5}">
                      <a16:colId xmlns:a16="http://schemas.microsoft.com/office/drawing/2014/main" val="20003"/>
                    </a:ext>
                  </a:extLst>
                </a:gridCol>
              </a:tblGrid>
              <a:tr h="2256440">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Tương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đại</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Vượt</a:t>
                      </a:r>
                      <a:r>
                        <a:rPr lang="en-US" sz="3300" dirty="0">
                          <a:latin typeface="Times New Roman" panose="02020603050405020304" pitchFamily="18" charset="0"/>
                          <a:cs typeface="Times New Roman" panose="02020603050405020304" pitchFamily="18" charset="0"/>
                        </a:rPr>
                        <a:t> qua </a:t>
                      </a:r>
                      <a:r>
                        <a:rPr lang="en-US" sz="3300" dirty="0" err="1">
                          <a:latin typeface="Times New Roman" panose="02020603050405020304" pitchFamily="18" charset="0"/>
                          <a:cs typeface="Times New Roman" panose="02020603050405020304" pitchFamily="18" charset="0"/>
                        </a:rPr>
                        <a:t>tính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dễ</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ra</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hãy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lấy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cuốn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hay”</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phủ</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vai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trò</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Hơ-bớt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Mác-kiu-dơ</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nói</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extLst>
                  <a:ext uri="{0D108BD9-81ED-4DB2-BD59-A6C34878D82A}">
                    <a16:rowId xmlns:a16="http://schemas.microsoft.com/office/drawing/2014/main" val="10000"/>
                  </a:ext>
                </a:extLst>
              </a:tr>
              <a:tr h="3458560">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Câu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chuyện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về</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lĩnh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hội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sứ</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mệnh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nghiên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cứu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Thánh</a:t>
                      </a:r>
                      <a:r>
                        <a:rPr lang="en-US" sz="3300" dirty="0">
                          <a:latin typeface="Times New Roman" panose="02020603050405020304" pitchFamily="18" charset="0"/>
                          <a:cs typeface="Times New Roman" panose="02020603050405020304" pitchFamily="18" charset="0"/>
                        </a:rPr>
                        <a:t> Au-</a:t>
                      </a:r>
                      <a:r>
                        <a:rPr lang="en-US" sz="3300" dirty="0" err="1">
                          <a:latin typeface="Times New Roman" panose="02020603050405020304" pitchFamily="18" charset="0"/>
                          <a:cs typeface="Times New Roman" panose="02020603050405020304" pitchFamily="18" charset="0"/>
                        </a:rPr>
                        <a:t>gu</a:t>
                      </a:r>
                      <a:r>
                        <a:rPr lang="en-US" sz="3300" dirty="0">
                          <a:latin typeface="Times New Roman" panose="02020603050405020304" pitchFamily="18" charset="0"/>
                          <a:cs typeface="Times New Roman" panose="02020603050405020304" pitchFamily="18" charset="0"/>
                        </a:rPr>
                        <a:t>-</a:t>
                      </a:r>
                      <a:r>
                        <a:rPr lang="en-US" sz="3300" dirty="0" err="1">
                          <a:latin typeface="Times New Roman" panose="02020603050405020304" pitchFamily="18" charset="0"/>
                          <a:cs typeface="Times New Roman" panose="02020603050405020304" pitchFamily="18" charset="0"/>
                        </a:rPr>
                        <a:t>xtinh</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Vai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trò</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tinh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con </a:t>
                      </a:r>
                      <a:r>
                        <a:rPr lang="en-US" sz="3300" dirty="0" err="1">
                          <a:latin typeface="Times New Roman" panose="02020603050405020304" pitchFamily="18" charset="0"/>
                          <a:cs typeface="Times New Roman" panose="02020603050405020304" pitchFamily="18" charset="0"/>
                        </a:rPr>
                        <a:t>người</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Sự</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khuyến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khích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những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người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có</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nhiệm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ta</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Sự</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kì</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diệu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dụng</a:t>
                      </a:r>
                      <a:r>
                        <a:rPr lang="en-US" sz="3300" dirty="0">
                          <a:latin typeface="Times New Roman" panose="02020603050405020304" pitchFamily="18" charset="0"/>
                          <a:cs typeface="Times New Roman" panose="02020603050405020304" pitchFamily="18" charset="0"/>
                        </a:rPr>
                        <a:t> to </a:t>
                      </a:r>
                      <a:r>
                        <a:rPr lang="en-US" sz="3300" dirty="0" err="1">
                          <a:latin typeface="Times New Roman" panose="02020603050405020304" pitchFamily="18" charset="0"/>
                          <a:cs typeface="Times New Roman" panose="02020603050405020304" pitchFamily="18" charset="0"/>
                        </a:rPr>
                        <a:t>lớn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extLst>
                  <a:ext uri="{0D108BD9-81ED-4DB2-BD59-A6C34878D82A}">
                    <a16:rowId xmlns:a16="http://schemas.microsoft.com/office/drawing/2014/main" val="10001"/>
                  </a:ext>
                </a:extLst>
              </a:tr>
            </a:tbl>
          </a:graphicData>
        </a:graphic>
      </p:graphicFrame>
      <p:sp>
        <p:nvSpPr>
          <p:cNvPr id="30" name="TextBox 7"/>
          <p:cNvSpPr txBox="1"/>
          <p:nvPr/>
        </p:nvSpPr>
        <p:spPr>
          <a:xfrm>
            <a:off x="838200" y="1714500"/>
            <a:ext cx="17145000" cy="677108"/>
          </a:xfrm>
          <a:prstGeom prst="rect">
            <a:avLst/>
          </a:prstGeom>
        </p:spPr>
        <p:txBody>
          <a:bodyPr wrap="square" lIns="0" tIns="0" rIns="0" bIns="0" rtlCol="0" anchor="t">
            <a:spAutoFit/>
          </a:bodyPr>
          <a:lstStyle/>
          <a:p>
            <a:pPr marL="431799" lvl="1"/>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6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sp>
        <p:nvSpPr>
          <p:cNvPr id="28" name="TextBox 27"/>
          <p:cNvSpPr txBox="1"/>
          <p:nvPr/>
        </p:nvSpPr>
        <p:spPr>
          <a:xfrm>
            <a:off x="381000" y="342900"/>
            <a:ext cx="6248400" cy="923330"/>
          </a:xfrm>
          <a:prstGeom prst="rect">
            <a:avLst/>
          </a:prstGeom>
          <a:noFill/>
        </p:spPr>
        <p:txBody>
          <a:bodyPr wrap="square" rtlCol="0">
            <a:spAutoFit/>
          </a:bodyPr>
          <a:lstStyle/>
          <a:p>
            <a:pPr algn="just"/>
            <a:r>
              <a:rPr lang="vi-VN" sz="5400" b="1" dirty="0">
                <a:solidFill>
                  <a:srgbClr val="C0504D">
                    <a:lumMod val="50000"/>
                  </a:srgbClr>
                </a:solidFill>
                <a:latin typeface="Times New Roman" panose="02020603050405020304" pitchFamily="18" charset="0"/>
                <a:cs typeface="Times New Roman" panose="02020603050405020304" pitchFamily="18" charset="0"/>
              </a:rPr>
              <a:t>b. Tác phẩm</a:t>
            </a:r>
            <a:endParaRPr lang="en-US" sz="5400" b="1" dirty="0">
              <a:solidFill>
                <a:srgbClr val="C0504D">
                  <a:lumMod val="50000"/>
                </a:srgbClr>
              </a:solidFill>
              <a:cs typeface="Times New Roman" panose="02020603050405020304" pitchFamily="18" charset="0"/>
            </a:endParaRPr>
          </a:p>
        </p:txBody>
      </p:sp>
      <p:sp>
        <p:nvSpPr>
          <p:cNvPr id="30" name="TextBox 7"/>
          <p:cNvSpPr txBox="1"/>
          <p:nvPr/>
        </p:nvSpPr>
        <p:spPr>
          <a:xfrm>
            <a:off x="838200" y="1714500"/>
            <a:ext cx="17145000" cy="677108"/>
          </a:xfrm>
          <a:prstGeom prst="rect">
            <a:avLst/>
          </a:prstGeom>
        </p:spPr>
        <p:txBody>
          <a:bodyPr wrap="square" lIns="0" tIns="0" rIns="0" bIns="0" rtlCol="0" anchor="t">
            <a:spAutoFit/>
          </a:bodyPr>
          <a:lstStyle/>
          <a:p>
            <a:pPr marL="431799" lvl="1"/>
            <a:r>
              <a:rPr lang="vi-VN"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Tóm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lượt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endParaRPr lang="en-US" sz="44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4567407"/>
              </p:ext>
            </p:extLst>
          </p:nvPr>
        </p:nvGraphicFramePr>
        <p:xfrm>
          <a:off x="1524001" y="3238500"/>
          <a:ext cx="12954000" cy="4602151"/>
        </p:xfrm>
        <a:graphic>
          <a:graphicData uri="http://schemas.openxmlformats.org/drawingml/2006/table">
            <a:tbl>
              <a:tblPr>
                <a:tableStyleId>{5940675A-B579-460E-94D1-54222C63F5DA}</a:tableStyleId>
              </a:tblPr>
              <a:tblGrid>
                <a:gridCol w="4342187">
                  <a:extLst>
                    <a:ext uri="{9D8B030D-6E8A-4147-A177-3AD203B41FA5}">
                      <a16:colId xmlns:a16="http://schemas.microsoft.com/office/drawing/2014/main" val="20000"/>
                    </a:ext>
                  </a:extLst>
                </a:gridCol>
                <a:gridCol w="4117241">
                  <a:extLst>
                    <a:ext uri="{9D8B030D-6E8A-4147-A177-3AD203B41FA5}">
                      <a16:colId xmlns:a16="http://schemas.microsoft.com/office/drawing/2014/main" val="20001"/>
                    </a:ext>
                  </a:extLst>
                </a:gridCol>
                <a:gridCol w="4494572">
                  <a:extLst>
                    <a:ext uri="{9D8B030D-6E8A-4147-A177-3AD203B41FA5}">
                      <a16:colId xmlns:a16="http://schemas.microsoft.com/office/drawing/2014/main" val="20002"/>
                    </a:ext>
                  </a:extLst>
                </a:gridCol>
              </a:tblGrid>
              <a:tr h="2405622">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thần</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Lâu</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vẫn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vô</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ích</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hết</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extLst>
                  <a:ext uri="{0D108BD9-81ED-4DB2-BD59-A6C34878D82A}">
                    <a16:rowId xmlns:a16="http://schemas.microsoft.com/office/drawing/2014/main" val="10000"/>
                  </a:ext>
                </a:extLst>
              </a:tr>
              <a:tr h="1756803">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baseline="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thay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Giải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xuống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cấp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hóa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Nhắc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điệp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việc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extLst>
                  <a:ext uri="{0D108BD9-81ED-4DB2-BD59-A6C34878D82A}">
                    <a16:rowId xmlns:a16="http://schemas.microsoft.com/office/drawing/2014/main" val="10001"/>
                  </a:ext>
                </a:extLst>
              </a:tr>
            </a:tbl>
          </a:graphicData>
        </a:graphic>
      </p:graphicFrame>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5219700"/>
            <a:ext cx="4439442" cy="7245380"/>
          </a:xfrm>
          <a:prstGeom prst="rect">
            <a:avLst/>
          </a:prstGeom>
        </p:spPr>
      </p:pic>
    </p:spTree>
    <p:extLst>
      <p:ext uri="{BB962C8B-B14F-4D97-AF65-F5344CB8AC3E}">
        <p14:creationId xmlns:p14="http://schemas.microsoft.com/office/powerpoint/2010/main" val="35563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66800" y="1485900"/>
            <a:ext cx="16154400" cy="826389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541" y="5904409"/>
            <a:ext cx="5067869" cy="8765182"/>
          </a:xfrm>
          <a:prstGeom prst="rect">
            <a:avLst/>
          </a:prstGeom>
        </p:spPr>
      </p:pic>
      <p:pic>
        <p:nvPicPr>
          <p:cNvPr id="2" name="Picture 1"/>
          <p:cNvPicPr>
            <a:picLocks noChangeAspect="1"/>
          </p:cNvPicPr>
          <p:nvPr/>
        </p:nvPicPr>
        <p:blipFill>
          <a:blip r:embed="rId5"/>
          <a:stretch>
            <a:fillRect/>
          </a:stretch>
        </p:blipFill>
        <p:spPr>
          <a:xfrm>
            <a:off x="3657600" y="152513"/>
            <a:ext cx="9120406" cy="3694496"/>
          </a:xfrm>
          <a:prstGeom prst="rect">
            <a:avLst/>
          </a:prstGeom>
        </p:spPr>
      </p:pic>
      <p:sp>
        <p:nvSpPr>
          <p:cNvPr id="4" name="Rectangle 3"/>
          <p:cNvSpPr/>
          <p:nvPr/>
        </p:nvSpPr>
        <p:spPr>
          <a:xfrm>
            <a:off x="3124200" y="2656542"/>
            <a:ext cx="13030200" cy="5509200"/>
          </a:xfrm>
          <a:prstGeom prst="rect">
            <a:avLst/>
          </a:prstGeom>
        </p:spPr>
        <p:txBody>
          <a:bodyPr wrap="square">
            <a:spAutoFit/>
          </a:bodyPr>
          <a:lstStyle/>
          <a:p>
            <a:pPr algn="just"/>
            <a:r>
              <a:rPr lang="vi-VN" sz="3200" dirty="0">
                <a:solidFill>
                  <a:srgbClr val="081C36"/>
                </a:solidFill>
                <a:latin typeface="+mj-lt"/>
              </a:rPr>
              <a:t>      Có một lần Thánh Au-gu-xtinh do nghe giọng nói thì thầm của một em bé: “Hãy cầm lấy mà đọc” mà được thúc đẩy đi sâu vào nghiên cứu triết học và trở thành nhà tư tưởng hàng đầu của thời trung đại. Vượt qua tính chất huyền bí của câu chuyện, lời mời gọi trân trọng người ta đọc một cuốn sách. Con người không ăn có thể chết nhưng người không đọc cũng có thể “chết” dần. Không phủ nhận vai trò của sách trong bối cảnh ngày càng tăng của các phương tiện hiện đại. Chữ nghĩa mang lại kiến thức, văn hóa cho con ngườ, chứa đựng nhiều điều kì diệu của nhân loại. Nền giáo dục không khuyến khích con người đọc sách là nền giáo dục phiến diện. Lâu nay chúng ta thường nghe những báo động về sự sa sút văn hóa đọc. Sách sinh ra là dùng để đọc, không phải để trưng bày. Hãy cầm sách lên và đọc</a:t>
            </a:r>
            <a:endParaRPr lang="en-US" sz="3200" dirty="0">
              <a:latin typeface="+mj-lt"/>
            </a:endParaRPr>
          </a:p>
        </p:txBody>
      </p:sp>
    </p:spTree>
    <p:extLst>
      <p:ext uri="{BB962C8B-B14F-4D97-AF65-F5344CB8AC3E}">
        <p14:creationId xmlns:p14="http://schemas.microsoft.com/office/powerpoint/2010/main" val="1462684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840837" y="986165"/>
            <a:ext cx="13485703" cy="8476372"/>
          </a:xfrm>
          <a:prstGeom prst="rect">
            <a:avLst/>
          </a:prstGeom>
        </p:spPr>
      </p:pic>
      <p:pic>
        <p:nvPicPr>
          <p:cNvPr id="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77456" y="1375579"/>
            <a:ext cx="4335517" cy="4114800"/>
          </a:xfrm>
          <a:prstGeom prst="rect">
            <a:avLst/>
          </a:prstGeom>
        </p:spPr>
      </p:pic>
      <p:pic>
        <p:nvPicPr>
          <p:cNvPr id="4"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0" y="6438900"/>
            <a:ext cx="8704275" cy="595570"/>
          </a:xfrm>
          <a:prstGeom prst="rect">
            <a:avLst/>
          </a:prstGeom>
        </p:spPr>
      </p:pic>
      <p:pic>
        <p:nvPicPr>
          <p:cNvPr id="5"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0600" y="-1257300"/>
            <a:ext cx="3287739" cy="3108408"/>
          </a:xfrm>
          <a:prstGeom prst="rect">
            <a:avLst/>
          </a:prstGeom>
        </p:spPr>
      </p:pic>
      <p:pic>
        <p:nvPicPr>
          <p:cNvPr id="6"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0435" y="1129061"/>
            <a:ext cx="3588741" cy="1781320"/>
          </a:xfrm>
          <a:prstGeom prst="rect">
            <a:avLst/>
          </a:prstGeom>
        </p:spPr>
      </p:pic>
      <p:pic>
        <p:nvPicPr>
          <p:cNvPr id="8"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464591" y="7878081"/>
            <a:ext cx="3103109" cy="2933849"/>
          </a:xfrm>
          <a:prstGeom prst="rect">
            <a:avLst/>
          </a:prstGeom>
        </p:spPr>
      </p:pic>
      <p:pic>
        <p:nvPicPr>
          <p:cNvPr id="9"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34032" y="-149021"/>
            <a:ext cx="3738709" cy="1004778"/>
          </a:xfrm>
          <a:prstGeom prst="rect">
            <a:avLst/>
          </a:prstGeom>
        </p:spPr>
      </p:pic>
      <p:pic>
        <p:nvPicPr>
          <p:cNvPr id="3" name="Picture 2"/>
          <p:cNvPicPr>
            <a:picLocks noChangeAspect="1"/>
          </p:cNvPicPr>
          <p:nvPr/>
        </p:nvPicPr>
        <p:blipFill>
          <a:blip r:embed="rId17"/>
          <a:stretch>
            <a:fillRect/>
          </a:stretch>
        </p:blipFill>
        <p:spPr>
          <a:xfrm>
            <a:off x="683747" y="3064700"/>
            <a:ext cx="13074452" cy="4543296"/>
          </a:xfrm>
          <a:prstGeom prst="rect">
            <a:avLst/>
          </a:prstGeom>
        </p:spPr>
      </p:pic>
    </p:spTree>
    <p:extLst>
      <p:ext uri="{BB962C8B-B14F-4D97-AF65-F5344CB8AC3E}">
        <p14:creationId xmlns:p14="http://schemas.microsoft.com/office/powerpoint/2010/main" val="3519314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2" name="Picture 1"/>
          <p:cNvPicPr>
            <a:picLocks noChangeAspect="1"/>
          </p:cNvPicPr>
          <p:nvPr/>
        </p:nvPicPr>
        <p:blipFill>
          <a:blip r:embed="rId3"/>
          <a:stretch>
            <a:fillRect/>
          </a:stretch>
        </p:blipFill>
        <p:spPr>
          <a:xfrm>
            <a:off x="1676400" y="4820218"/>
            <a:ext cx="16932319" cy="3326414"/>
          </a:xfrm>
          <a:prstGeom prst="rect">
            <a:avLst/>
          </a:prstGeom>
        </p:spPr>
      </p:pic>
      <p:pic>
        <p:nvPicPr>
          <p:cNvPr id="6" name="Picture 3"/>
          <p:cNvPicPr>
            <a:picLocks noChangeAspect="1"/>
          </p:cNvPicPr>
          <p:nvPr/>
        </p:nvPicPr>
        <p:blipFill>
          <a:blip r:embed="rId4"/>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2627921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2600" y="4473364"/>
            <a:ext cx="16230600" cy="1748169"/>
          </a:xfrm>
          <a:prstGeom prst="rect">
            <a:avLst/>
          </a:prstGeom>
        </p:spPr>
      </p:pic>
      <p:sp>
        <p:nvSpPr>
          <p:cNvPr id="5" name="TextBox 4"/>
          <p:cNvSpPr txBox="1"/>
          <p:nvPr/>
        </p:nvSpPr>
        <p:spPr>
          <a:xfrm>
            <a:off x="1524000" y="2820638"/>
            <a:ext cx="15316200" cy="769441"/>
          </a:xfrm>
          <a:prstGeom prst="rect">
            <a:avLst/>
          </a:prstGeom>
          <a:noFill/>
        </p:spPr>
        <p:txBody>
          <a:bodyPr wrap="square" rtlCol="0">
            <a:spAutoFit/>
          </a:bodyPr>
          <a:lstStyle/>
          <a:p>
            <a:pPr algn="just"/>
            <a:r>
              <a:rPr lang="vi-VN"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chuyện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huyền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lực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thánh</a:t>
            </a:r>
            <a:r>
              <a:rPr lang="en-US" altLang="en-US" sz="4400" dirty="0">
                <a:solidFill>
                  <a:srgbClr val="000000"/>
                </a:solidFill>
                <a:latin typeface="Times New Roman" panose="02020603050405020304" pitchFamily="18" charset="0"/>
                <a:cs typeface="Times New Roman" panose="02020603050405020304" pitchFamily="18" charset="0"/>
              </a:rPr>
              <a:t> Au-</a:t>
            </a:r>
            <a:r>
              <a:rPr lang="en-US" altLang="en-US" sz="4400" dirty="0" err="1">
                <a:solidFill>
                  <a:srgbClr val="000000"/>
                </a:solidFill>
                <a:latin typeface="Times New Roman" panose="02020603050405020304" pitchFamily="18" charset="0"/>
                <a:cs typeface="Times New Roman" panose="02020603050405020304" pitchFamily="18" charset="0"/>
              </a:rPr>
              <a:t>gu</a:t>
            </a:r>
            <a:r>
              <a:rPr lang="en-US" altLang="en-US" sz="4400" dirty="0">
                <a:solidFill>
                  <a:srgbClr val="000000"/>
                </a:solidFill>
                <a:latin typeface="Times New Roman" panose="02020603050405020304" pitchFamily="18" charset="0"/>
                <a:cs typeface="Times New Roman" panose="02020603050405020304" pitchFamily="18" charset="0"/>
              </a:rPr>
              <a:t>-</a:t>
            </a:r>
            <a:r>
              <a:rPr lang="en-US" altLang="en-US" sz="4400" dirty="0" err="1">
                <a:solidFill>
                  <a:srgbClr val="000000"/>
                </a:solidFill>
                <a:latin typeface="Times New Roman" panose="02020603050405020304" pitchFamily="18" charset="0"/>
                <a:cs typeface="Times New Roman" panose="02020603050405020304" pitchFamily="18" charset="0"/>
              </a:rPr>
              <a:t>xtinh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6285" flipH="1">
            <a:off x="16321197" y="-1267978"/>
            <a:ext cx="2779467" cy="3794494"/>
          </a:xfrm>
          <a:prstGeom prst="rect">
            <a:avLst/>
          </a:prstGeom>
        </p:spPr>
      </p:pic>
      <p:pic>
        <p:nvPicPr>
          <p:cNvPr id="10" name="Picture 9"/>
          <p:cNvPicPr>
            <a:picLocks noChangeAspect="1"/>
          </p:cNvPicPr>
          <p:nvPr/>
        </p:nvPicPr>
        <p:blipFill>
          <a:blip r:embed="rId7"/>
          <a:stretch>
            <a:fillRect/>
          </a:stretch>
        </p:blipFill>
        <p:spPr>
          <a:xfrm>
            <a:off x="239913" y="228470"/>
            <a:ext cx="10994237" cy="2159857"/>
          </a:xfrm>
          <a:prstGeom prst="rect">
            <a:avLst/>
          </a:prstGeom>
        </p:spPr>
      </p:pic>
      <p:sp>
        <p:nvSpPr>
          <p:cNvPr id="15" name="TextBox 14"/>
          <p:cNvSpPr txBox="1"/>
          <p:nvPr/>
        </p:nvSpPr>
        <p:spPr>
          <a:xfrm>
            <a:off x="2394730" y="4757203"/>
            <a:ext cx="15316200" cy="1446550"/>
          </a:xfrm>
          <a:prstGeom prst="rect">
            <a:avLst/>
          </a:prstGeom>
          <a:noFill/>
        </p:spPr>
        <p:txBody>
          <a:bodyPr wrap="square" rtlCol="0">
            <a:spAutoFit/>
          </a:bodyPr>
          <a:lstStyle/>
          <a:p>
            <a:pPr algn="just"/>
            <a:r>
              <a:rPr lang="vi-VN" altLang="en-US" sz="4400" b="1" dirty="0">
                <a:solidFill>
                  <a:srgbClr val="000000"/>
                </a:solidFill>
                <a:latin typeface="Times New Roman" panose="02020603050405020304" pitchFamily="18" charset="0"/>
                <a:cs typeface="Times New Roman" panose="02020603050405020304" pitchFamily="18" charset="0"/>
              </a:rPr>
              <a:t>Vấn đề</a:t>
            </a:r>
            <a:r>
              <a:rPr lang="vi-VN" altLang="en-US" sz="4400" dirty="0">
                <a:solidFill>
                  <a:srgbClr val="000000"/>
                </a:solidFill>
                <a:latin typeface="Times New Roman" panose="02020603050405020304" pitchFamily="18" charset="0"/>
                <a:cs typeface="Times New Roman" panose="02020603050405020304" pitchFamily="18" charset="0"/>
              </a:rPr>
              <a:t>: bàn về việc đọc sách </a:t>
            </a:r>
            <a:r>
              <a:rPr lang="vi-VN"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Vấn đề quan trọng, có ý nghĩa với nhiều người.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0" y="6960066"/>
            <a:ext cx="15163800" cy="1828386"/>
          </a:xfrm>
          <a:prstGeom prst="rect">
            <a:avLst/>
          </a:prstGeom>
        </p:spPr>
        <p:txBody>
          <a:bodyPr wrap="square">
            <a:spAutoFit/>
          </a:bodyPr>
          <a:lstStyle/>
          <a:p>
            <a:pPr algn="just" eaLnBrk="0" fontAlgn="base" hangingPunct="0">
              <a:lnSpc>
                <a:spcPct val="150000"/>
              </a:lnSpc>
              <a:spcBef>
                <a:spcPct val="0"/>
              </a:spcBef>
              <a:spcAft>
                <a:spcPct val="0"/>
              </a:spcAft>
              <a:buFontTx/>
              <a:buNone/>
            </a:pPr>
            <a:r>
              <a:rPr lang="vi-VN" altLang="en-US" sz="4000" b="1" dirty="0">
                <a:solidFill>
                  <a:srgbClr val="FF0000"/>
                </a:solidFill>
                <a:latin typeface="Times New Roman" panose="02020603050405020304" pitchFamily="18" charset="0"/>
                <a:cs typeface="Times New Roman" panose="02020603050405020304" pitchFamily="18" charset="0"/>
              </a:rPr>
              <a:t>Thông điệp: </a:t>
            </a: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4000" b="1" dirty="0">
                <a:solidFill>
                  <a:srgbClr val="FF0000"/>
                </a:solidFill>
                <a:latin typeface="Times New Roman" panose="02020603050405020304" pitchFamily="18" charset="0"/>
                <a:cs typeface="Times New Roman" panose="02020603050405020304" pitchFamily="18" charset="0"/>
              </a:rPr>
              <a:t>Hãy cầm lấy và đọc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FF0000"/>
                </a:solidFill>
                <a:latin typeface="Times New Roman" panose="02020603050405020304" pitchFamily="18" charset="0"/>
                <a:cs typeface="Times New Roman" panose="02020603050405020304" pitchFamily="18" charset="0"/>
              </a:rPr>
              <a:t>hãy</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tiếp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xúc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trực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tiếp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với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một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cuốn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sách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hãy</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tự</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trải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nghiệm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mà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không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bước</a:t>
            </a:r>
            <a:r>
              <a:rPr lang="en-US" altLang="en-US" sz="4000" dirty="0">
                <a:solidFill>
                  <a:srgbClr val="FF0000"/>
                </a:solidFill>
                <a:latin typeface="Times New Roman" panose="02020603050405020304" pitchFamily="18" charset="0"/>
                <a:cs typeface="Times New Roman" panose="02020603050405020304" pitchFamily="18" charset="0"/>
              </a:rPr>
              <a:t> qua </a:t>
            </a:r>
            <a:r>
              <a:rPr lang="en-US" altLang="en-US" sz="4000" dirty="0" err="1">
                <a:solidFill>
                  <a:srgbClr val="FF0000"/>
                </a:solidFill>
                <a:latin typeface="Times New Roman" panose="02020603050405020304" pitchFamily="18" charset="0"/>
                <a:cs typeface="Times New Roman" panose="02020603050405020304" pitchFamily="18" charset="0"/>
              </a:rPr>
              <a:t>một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trung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gian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nào</a:t>
            </a:r>
            <a:r>
              <a:rPr lang="en-US" altLang="en-US" sz="4000" dirty="0">
                <a:solidFill>
                  <a:srgbClr val="FF0000"/>
                </a:solidFill>
                <a:latin typeface="Times New Roman" panose="02020603050405020304" pitchFamily="18" charset="0"/>
                <a:cs typeface="Times New Roman" panose="02020603050405020304" pitchFamily="18" charset="0"/>
              </a:rPr>
              <a:t>.</a:t>
            </a:r>
          </a:p>
        </p:txBody>
      </p:sp>
      <p:grpSp>
        <p:nvGrpSpPr>
          <p:cNvPr id="16" name="Google Shape;766;p38"/>
          <p:cNvGrpSpPr/>
          <p:nvPr/>
        </p:nvGrpSpPr>
        <p:grpSpPr>
          <a:xfrm rot="17986848">
            <a:off x="2253773" y="3211619"/>
            <a:ext cx="586714" cy="1905000"/>
            <a:chOff x="5847863" y="4281335"/>
            <a:chExt cx="358150" cy="1075915"/>
          </a:xfrm>
        </p:grpSpPr>
        <p:sp>
          <p:nvSpPr>
            <p:cNvPr id="17"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0030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76969" y="8014310"/>
            <a:ext cx="2995141" cy="2751786"/>
          </a:xfrm>
          <a:prstGeom prst="rect">
            <a:avLst/>
          </a:prstGeom>
        </p:spPr>
      </p:pic>
      <p:pic>
        <p:nvPicPr>
          <p:cNvPr id="13"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23290" y="2004336"/>
            <a:ext cx="8398989" cy="1988211"/>
          </a:xfrm>
          <a:prstGeom prst="rect">
            <a:avLst/>
          </a:prstGeom>
        </p:spPr>
      </p:pic>
      <p:pic>
        <p:nvPicPr>
          <p:cNvPr id="15"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8560" y="-131974"/>
            <a:ext cx="3738709" cy="1004778"/>
          </a:xfrm>
          <a:prstGeom prst="rect">
            <a:avLst/>
          </a:prstGeom>
        </p:spPr>
      </p:pic>
      <p:pic>
        <p:nvPicPr>
          <p:cNvPr id="17" name="Picture 16"/>
          <p:cNvPicPr>
            <a:picLocks noChangeAspect="1"/>
          </p:cNvPicPr>
          <p:nvPr/>
        </p:nvPicPr>
        <p:blipFill>
          <a:blip r:embed="rId5"/>
          <a:stretch>
            <a:fillRect/>
          </a:stretch>
        </p:blipFill>
        <p:spPr>
          <a:xfrm>
            <a:off x="4782732" y="142068"/>
            <a:ext cx="10994237" cy="2159857"/>
          </a:xfrm>
          <a:prstGeom prst="rect">
            <a:avLst/>
          </a:prstGeom>
        </p:spPr>
      </p:pic>
      <p:pic>
        <p:nvPicPr>
          <p:cNvPr id="18" name="Picture 8"/>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9917" y="4423104"/>
            <a:ext cx="1522690" cy="1085640"/>
          </a:xfrm>
          <a:prstGeom prst="rect">
            <a:avLst/>
          </a:prstGeom>
        </p:spPr>
      </p:pic>
      <p:sp>
        <p:nvSpPr>
          <p:cNvPr id="19" name="TextBox 9"/>
          <p:cNvSpPr txBox="1"/>
          <p:nvPr/>
        </p:nvSpPr>
        <p:spPr>
          <a:xfrm>
            <a:off x="1435279" y="2324100"/>
            <a:ext cx="6694906" cy="1769715"/>
          </a:xfrm>
          <a:prstGeom prst="rect">
            <a:avLst/>
          </a:prstGeom>
        </p:spPr>
        <p:txBody>
          <a:bodyPr wrap="square" lIns="0" tIns="0" rIns="0" bIns="0" rtlCol="0" anchor="t">
            <a:spAutoFit/>
          </a:bodyPr>
          <a:lstStyle/>
          <a:p>
            <a:pPr algn="ctr">
              <a:lnSpc>
                <a:spcPts val="4639"/>
              </a:lnSpc>
            </a:pP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vi-VN" sz="4400" dirty="0">
                <a:latin typeface="Times New Roman" panose="02020603050405020304" pitchFamily="18" charset="0"/>
                <a:cs typeface="Times New Roman" panose="02020603050405020304" pitchFamily="18" charset="0"/>
              </a:rPr>
              <a:t> của cách gợi dẫn vấn đề</a:t>
            </a:r>
            <a:endParaRPr lang="en-US" sz="4400" dirty="0">
              <a:latin typeface="Times New Roman" panose="02020603050405020304" pitchFamily="18" charset="0"/>
              <a:cs typeface="Times New Roman" panose="02020603050405020304" pitchFamily="18" charset="0"/>
            </a:endParaRPr>
          </a:p>
          <a:p>
            <a:pPr algn="ctr">
              <a:lnSpc>
                <a:spcPts val="4639"/>
              </a:lnSpc>
            </a:pPr>
            <a:endParaRPr lang="en-US" sz="4400" dirty="0">
              <a:latin typeface="Times New Roman" panose="02020603050405020304" pitchFamily="18" charset="0"/>
              <a:cs typeface="Times New Roman" panose="02020603050405020304" pitchFamily="18" charset="0"/>
            </a:endParaRPr>
          </a:p>
        </p:txBody>
      </p:sp>
      <p:sp>
        <p:nvSpPr>
          <p:cNvPr id="20" name="TextBox 11"/>
          <p:cNvSpPr txBox="1"/>
          <p:nvPr/>
        </p:nvSpPr>
        <p:spPr>
          <a:xfrm>
            <a:off x="3733800" y="4413579"/>
            <a:ext cx="12968888" cy="1095375"/>
          </a:xfrm>
          <a:prstGeom prst="rect">
            <a:avLst/>
          </a:prstGeom>
        </p:spPr>
        <p:txBody>
          <a:bodyPr wrap="square" lIns="0" tIns="0" rIns="0" bIns="0" rtlCol="0" anchor="t">
            <a:spAutoFit/>
          </a:bodyPr>
          <a:lstStyle/>
          <a:p>
            <a:pPr algn="just">
              <a:lnSpc>
                <a:spcPts val="4320"/>
              </a:lnSpc>
              <a:spcBef>
                <a:spcPct val="0"/>
              </a:spcBef>
            </a:pPr>
            <a:r>
              <a:rPr lang="en-US" sz="4400" dirty="0">
                <a:latin typeface="Times New Roman" panose="02020603050405020304" pitchFamily="18" charset="0"/>
                <a:cs typeface="Times New Roman" panose="02020603050405020304" pitchFamily="18" charset="0"/>
              </a:rPr>
              <a:t>Tạo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endParaRPr lang="en-US" sz="4400" dirty="0">
              <a:latin typeface="Times New Roman" panose="02020603050405020304" pitchFamily="18" charset="0"/>
              <a:cs typeface="Times New Roman" panose="02020603050405020304" pitchFamily="18" charset="0"/>
            </a:endParaRPr>
          </a:p>
        </p:txBody>
      </p:sp>
      <p:pic>
        <p:nvPicPr>
          <p:cNvPr id="21" name="Picture 12"/>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9917" y="6100139"/>
            <a:ext cx="1522690" cy="1085640"/>
          </a:xfrm>
          <a:prstGeom prst="rect">
            <a:avLst/>
          </a:prstGeom>
        </p:spPr>
      </p:pic>
      <p:sp>
        <p:nvSpPr>
          <p:cNvPr id="22" name="TextBox 13"/>
          <p:cNvSpPr txBox="1"/>
          <p:nvPr/>
        </p:nvSpPr>
        <p:spPr>
          <a:xfrm>
            <a:off x="3733800" y="6090614"/>
            <a:ext cx="12968888" cy="1095375"/>
          </a:xfrm>
          <a:prstGeom prst="rect">
            <a:avLst/>
          </a:prstGeom>
        </p:spPr>
        <p:txBody>
          <a:bodyPr wrap="square" lIns="0" tIns="0" rIns="0" bIns="0" rtlCol="0" anchor="t">
            <a:spAutoFit/>
          </a:bodyPr>
          <a:lstStyle/>
          <a:p>
            <a:pPr algn="just">
              <a:lnSpc>
                <a:spcPts val="4320"/>
              </a:lnSpc>
              <a:spcBef>
                <a:spcPct val="0"/>
              </a:spcBef>
            </a:pPr>
            <a:r>
              <a:rPr lang="en-US" sz="4400" dirty="0">
                <a:latin typeface="Times New Roman" panose="02020603050405020304" pitchFamily="18" charset="0"/>
                <a:cs typeface="Times New Roman" panose="02020603050405020304" pitchFamily="18" charset="0"/>
              </a:rPr>
              <a:t>Từ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vấn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a:t>
            </a:r>
          </a:p>
        </p:txBody>
      </p:sp>
      <p:pic>
        <p:nvPicPr>
          <p:cNvPr id="23" name="Picture 14"/>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9917" y="7746188"/>
            <a:ext cx="1522690" cy="1085640"/>
          </a:xfrm>
          <a:prstGeom prst="rect">
            <a:avLst/>
          </a:prstGeom>
        </p:spPr>
      </p:pic>
      <p:sp>
        <p:nvSpPr>
          <p:cNvPr id="24" name="TextBox 15"/>
          <p:cNvSpPr txBox="1"/>
          <p:nvPr/>
        </p:nvSpPr>
        <p:spPr>
          <a:xfrm>
            <a:off x="3733800" y="7736663"/>
            <a:ext cx="12968888" cy="1102866"/>
          </a:xfrm>
          <a:prstGeom prst="rect">
            <a:avLst/>
          </a:prstGeom>
        </p:spPr>
        <p:txBody>
          <a:bodyPr wrap="square" lIns="0" tIns="0" rIns="0" bIns="0" rtlCol="0" anchor="t">
            <a:spAutoFit/>
          </a:bodyPr>
          <a:lstStyle/>
          <a:p>
            <a:pPr algn="just">
              <a:lnSpc>
                <a:spcPts val="4320"/>
              </a:lnSpc>
              <a:spcBef>
                <a:spcPct val="0"/>
              </a:spcBef>
            </a:pP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tạo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7744" y="-838431"/>
            <a:ext cx="3103109" cy="2933849"/>
          </a:xfrm>
          <a:prstGeom prst="rect">
            <a:avLst/>
          </a:prstGeom>
        </p:spPr>
      </p:pic>
    </p:spTree>
    <p:extLst>
      <p:ext uri="{BB962C8B-B14F-4D97-AF65-F5344CB8AC3E}">
        <p14:creationId xmlns:p14="http://schemas.microsoft.com/office/powerpoint/2010/main" val="341118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4" name="Picture 3"/>
          <p:cNvPicPr>
            <a:picLocks noChangeAspect="1"/>
          </p:cNvPicPr>
          <p:nvPr/>
        </p:nvPicPr>
        <p:blipFill>
          <a:blip r:embed="rId3"/>
          <a:stretch>
            <a:fillRect/>
          </a:stretch>
        </p:blipFill>
        <p:spPr>
          <a:xfrm>
            <a:off x="3429000" y="3659833"/>
            <a:ext cx="11845707" cy="5838497"/>
          </a:xfrm>
          <a:prstGeom prst="rect">
            <a:avLst/>
          </a:prstGeom>
        </p:spPr>
      </p:pic>
      <p:pic>
        <p:nvPicPr>
          <p:cNvPr id="6" name="Picture 3"/>
          <p:cNvPicPr>
            <a:picLocks noChangeAspect="1"/>
          </p:cNvPicPr>
          <p:nvPr/>
        </p:nvPicPr>
        <p:blipFill>
          <a:blip r:embed="rId4"/>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1482751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5207"/>
            <a:ext cx="11484283" cy="2441540"/>
          </a:xfrm>
          <a:prstGeom prst="rect">
            <a:avLst/>
          </a:prstGeom>
        </p:spPr>
      </p:pic>
      <p:pic>
        <p:nvPicPr>
          <p:cNvPr id="2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019300"/>
            <a:ext cx="16230600" cy="1748169"/>
          </a:xfrm>
          <a:prstGeom prst="rect">
            <a:avLst/>
          </a:prstGeom>
        </p:spPr>
      </p:pic>
      <p:sp>
        <p:nvSpPr>
          <p:cNvPr id="21" name="TextBox 20"/>
          <p:cNvSpPr txBox="1"/>
          <p:nvPr/>
        </p:nvSpPr>
        <p:spPr>
          <a:xfrm>
            <a:off x="1480330" y="2303139"/>
            <a:ext cx="15316200" cy="1446550"/>
          </a:xfrm>
          <a:prstGeom prst="rect">
            <a:avLst/>
          </a:prstGeom>
          <a:noFill/>
        </p:spPr>
        <p:txBody>
          <a:bodyPr wrap="square" rtlCol="0">
            <a:spAutoFit/>
          </a:bodyPr>
          <a:lstStyle/>
          <a:p>
            <a:pPr algn="just"/>
            <a:r>
              <a:rPr lang="vi-VN" altLang="en-US" sz="4400" b="1" dirty="0">
                <a:solidFill>
                  <a:srgbClr val="000000"/>
                </a:solidFill>
                <a:latin typeface="Times New Roman" panose="02020603050405020304" pitchFamily="18" charset="0"/>
                <a:cs typeface="Times New Roman" panose="02020603050405020304" pitchFamily="18" charset="0"/>
              </a:rPr>
              <a:t>Vấn đề</a:t>
            </a:r>
            <a:r>
              <a:rPr lang="vi-VN" altLang="en-US" sz="4400" dirty="0">
                <a:solidFill>
                  <a:srgbClr val="000000"/>
                </a:solidFill>
                <a:latin typeface="Times New Roman" panose="02020603050405020304" pitchFamily="18" charset="0"/>
                <a:cs typeface="Times New Roman" panose="02020603050405020304" pitchFamily="18" charset="0"/>
              </a:rPr>
              <a:t>: bàn về việc đọc sách </a:t>
            </a:r>
            <a:r>
              <a:rPr lang="vi-VN"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Vấn đề quan trọng, có ý nghĩa với nhiều người.</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22" name="Google Shape;766;p38"/>
          <p:cNvGrpSpPr/>
          <p:nvPr/>
        </p:nvGrpSpPr>
        <p:grpSpPr>
          <a:xfrm rot="16200000">
            <a:off x="2129313" y="3508340"/>
            <a:ext cx="586714" cy="1905000"/>
            <a:chOff x="5847863" y="4281335"/>
            <a:chExt cx="358150" cy="1075915"/>
          </a:xfrm>
        </p:grpSpPr>
        <p:sp>
          <p:nvSpPr>
            <p:cNvPr id="23"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 name="TextBox 24"/>
          <p:cNvSpPr txBox="1"/>
          <p:nvPr/>
        </p:nvSpPr>
        <p:spPr>
          <a:xfrm>
            <a:off x="3791730" y="4167483"/>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Cách lí giải về thông điệp </a:t>
            </a: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Hãy cầm lấy và đọc</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26" name="Google Shape;766;p38"/>
          <p:cNvGrpSpPr/>
          <p:nvPr/>
        </p:nvGrpSpPr>
        <p:grpSpPr>
          <a:xfrm rot="16200000">
            <a:off x="2268523" y="4685534"/>
            <a:ext cx="586714" cy="1905000"/>
            <a:chOff x="5847863" y="4281335"/>
            <a:chExt cx="358150" cy="1075915"/>
          </a:xfrm>
        </p:grpSpPr>
        <p:sp>
          <p:nvSpPr>
            <p:cNvPr id="39"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1" name="TextBox 40"/>
          <p:cNvSpPr txBox="1"/>
          <p:nvPr/>
        </p:nvSpPr>
        <p:spPr>
          <a:xfrm>
            <a:off x="3930940" y="5344677"/>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Vai trò của việc đọc sách đối với đời sống con người</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46" name="Google Shape;766;p38"/>
          <p:cNvGrpSpPr/>
          <p:nvPr/>
        </p:nvGrpSpPr>
        <p:grpSpPr>
          <a:xfrm rot="16200000">
            <a:off x="2270905" y="5991071"/>
            <a:ext cx="586714" cy="1905000"/>
            <a:chOff x="5847863" y="4281335"/>
            <a:chExt cx="358150" cy="1075915"/>
          </a:xfrm>
        </p:grpSpPr>
        <p:sp>
          <p:nvSpPr>
            <p:cNvPr id="47"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9" name="TextBox 48"/>
          <p:cNvSpPr txBox="1"/>
          <p:nvPr/>
        </p:nvSpPr>
        <p:spPr>
          <a:xfrm>
            <a:off x="3933322" y="6650214"/>
            <a:ext cx="1359506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Điều kiện để giải quyết tình trạng sa sút trong văn hóa đọc</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50" name="Google Shape;766;p38"/>
          <p:cNvGrpSpPr/>
          <p:nvPr/>
        </p:nvGrpSpPr>
        <p:grpSpPr>
          <a:xfrm rot="16200000">
            <a:off x="2275985" y="7285835"/>
            <a:ext cx="586714" cy="1905000"/>
            <a:chOff x="5847863" y="4281335"/>
            <a:chExt cx="358150" cy="1075915"/>
          </a:xfrm>
        </p:grpSpPr>
        <p:sp>
          <p:nvSpPr>
            <p:cNvPr id="51"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3" name="TextBox 52"/>
          <p:cNvSpPr txBox="1"/>
          <p:nvPr/>
        </p:nvSpPr>
        <p:spPr>
          <a:xfrm>
            <a:off x="3938402" y="7944978"/>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Đọc sách là một kiểu trải nghiệm</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4" name="Google Shape;558;p22"/>
          <p:cNvSpPr/>
          <p:nvPr/>
        </p:nvSpPr>
        <p:spPr>
          <a:xfrm>
            <a:off x="1143000" y="3977306"/>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4">
              <a:lumMod val="60000"/>
              <a:lumOff val="4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1</a:t>
            </a:r>
            <a:endParaRPr sz="4200" b="1" dirty="0">
              <a:solidFill>
                <a:srgbClr val="000000"/>
              </a:solidFill>
              <a:latin typeface="+mj-lt"/>
              <a:ea typeface="Cambria"/>
              <a:cs typeface="Cambria"/>
              <a:sym typeface="Cambria"/>
            </a:endParaRPr>
          </a:p>
        </p:txBody>
      </p:sp>
      <p:sp>
        <p:nvSpPr>
          <p:cNvPr id="55" name="Google Shape;558;p22"/>
          <p:cNvSpPr/>
          <p:nvPr/>
        </p:nvSpPr>
        <p:spPr>
          <a:xfrm>
            <a:off x="1176178" y="521350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5">
              <a:lumMod val="40000"/>
              <a:lumOff val="6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2</a:t>
            </a:r>
            <a:endParaRPr sz="4200" b="1" dirty="0">
              <a:solidFill>
                <a:srgbClr val="000000"/>
              </a:solidFill>
              <a:latin typeface="+mj-lt"/>
              <a:ea typeface="Cambria"/>
              <a:cs typeface="Cambria"/>
              <a:sym typeface="Cambria"/>
            </a:endParaRPr>
          </a:p>
        </p:txBody>
      </p:sp>
      <p:sp>
        <p:nvSpPr>
          <p:cNvPr id="57" name="Google Shape;558;p22"/>
          <p:cNvSpPr/>
          <p:nvPr/>
        </p:nvSpPr>
        <p:spPr>
          <a:xfrm>
            <a:off x="1189307" y="645584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5">
              <a:lumMod val="40000"/>
              <a:lumOff val="6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3</a:t>
            </a:r>
            <a:endParaRPr sz="4200" b="1" dirty="0">
              <a:solidFill>
                <a:srgbClr val="000000"/>
              </a:solidFill>
              <a:latin typeface="+mj-lt"/>
              <a:ea typeface="Cambria"/>
              <a:cs typeface="Cambria"/>
              <a:sym typeface="Cambria"/>
            </a:endParaRPr>
          </a:p>
        </p:txBody>
      </p:sp>
      <p:sp>
        <p:nvSpPr>
          <p:cNvPr id="58" name="Google Shape;558;p22"/>
          <p:cNvSpPr/>
          <p:nvPr/>
        </p:nvSpPr>
        <p:spPr>
          <a:xfrm>
            <a:off x="1211677" y="769818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4">
              <a:lumMod val="60000"/>
              <a:lumOff val="4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4</a:t>
            </a:r>
            <a:endParaRPr sz="4200" b="1" dirty="0">
              <a:solidFill>
                <a:srgbClr val="000000"/>
              </a:solidFill>
              <a:latin typeface="+mj-lt"/>
              <a:ea typeface="Cambria"/>
              <a:cs typeface="Cambria"/>
              <a:sym typeface="Cambria"/>
            </a:endParaRPr>
          </a:p>
        </p:txBody>
      </p:sp>
      <p:pic>
        <p:nvPicPr>
          <p:cNvPr id="5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8628" y="97055"/>
            <a:ext cx="2079372" cy="2422997"/>
          </a:xfrm>
          <a:prstGeom prst="rect">
            <a:avLst/>
          </a:prstGeom>
        </p:spPr>
      </p:pic>
    </p:spTree>
    <p:extLst>
      <p:ext uri="{BB962C8B-B14F-4D97-AF65-F5344CB8AC3E}">
        <p14:creationId xmlns:p14="http://schemas.microsoft.com/office/powerpoint/2010/main" val="13786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barn(inVertical)">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arn(inVertical)">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p:bldP spid="49" grpId="0"/>
      <p:bldP spid="53" grpId="0"/>
      <p:bldP spid="54" grpId="0" animBg="1"/>
      <p:bldP spid="55" grpId="0" animBg="1"/>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4" name="Picture 3"/>
          <p:cNvPicPr>
            <a:picLocks noChangeAspect="1"/>
          </p:cNvPicPr>
          <p:nvPr/>
        </p:nvPicPr>
        <p:blipFill>
          <a:blip r:embed="rId5"/>
          <a:stretch>
            <a:fillRect/>
          </a:stretch>
        </p:blipFill>
        <p:spPr>
          <a:xfrm>
            <a:off x="457200" y="342900"/>
            <a:ext cx="9149496" cy="6858000"/>
          </a:xfrm>
          <a:prstGeom prst="rect">
            <a:avLst/>
          </a:prstGeom>
        </p:spPr>
      </p:pic>
      <p:pic>
        <p:nvPicPr>
          <p:cNvPr id="27" name="Picture 26"/>
          <p:cNvPicPr>
            <a:picLocks noChangeAspect="1"/>
          </p:cNvPicPr>
          <p:nvPr/>
        </p:nvPicPr>
        <p:blipFill rotWithShape="1">
          <a:blip r:embed="rId6"/>
          <a:srcRect t="7306"/>
          <a:stretch/>
        </p:blipFill>
        <p:spPr>
          <a:xfrm>
            <a:off x="9957184" y="2552700"/>
            <a:ext cx="7748770" cy="7182627"/>
          </a:xfrm>
          <a:prstGeom prst="rect">
            <a:avLst/>
          </a:prstGeom>
        </p:spPr>
      </p:pic>
    </p:spTree>
    <p:extLst>
      <p:ext uri="{BB962C8B-B14F-4D97-AF65-F5344CB8AC3E}">
        <p14:creationId xmlns:p14="http://schemas.microsoft.com/office/powerpoint/2010/main" val="3985038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886200" y="469433"/>
            <a:ext cx="11353800" cy="1084045"/>
          </a:xfrm>
          <a:prstGeom prst="rect">
            <a:avLst/>
          </a:prstGeom>
        </p:spPr>
      </p:pic>
      <p:sp>
        <p:nvSpPr>
          <p:cNvPr id="8" name="Rectangle 7"/>
          <p:cNvSpPr/>
          <p:nvPr/>
        </p:nvSpPr>
        <p:spPr>
          <a:xfrm>
            <a:off x="4114800" y="647700"/>
            <a:ext cx="11125200" cy="707886"/>
          </a:xfrm>
          <a:prstGeom prst="rect">
            <a:avLst/>
          </a:prstGeom>
        </p:spPr>
        <p:txBody>
          <a:bodyPr wrap="square">
            <a:spAutoFit/>
          </a:bodyPr>
          <a:lstStyle/>
          <a:p>
            <a:r>
              <a:rPr lang="vi-VN" sz="4000" dirty="0">
                <a:solidFill>
                  <a:prstClr val="black"/>
                </a:solidFill>
                <a:latin typeface="Times New Roman" panose="02020603050405020304" pitchFamily="18" charset="0"/>
                <a:cs typeface="Times New Roman" panose="02020603050405020304" pitchFamily="18" charset="0"/>
              </a:rPr>
              <a:t>a. Cách lí giải về thông điệp «Hãy cầm lấy và đọc»</a:t>
            </a:r>
            <a:endParaRPr lang="en-US" sz="4000" dirty="0">
              <a:solidFill>
                <a:prstClr val="black"/>
              </a:solidFill>
            </a:endParaRPr>
          </a:p>
        </p:txBody>
      </p:sp>
      <p:pic>
        <p:nvPicPr>
          <p:cNvPr id="10"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644" y="-1519954"/>
            <a:ext cx="3542168" cy="3930284"/>
          </a:xfrm>
          <a:prstGeom prst="rect">
            <a:avLst/>
          </a:prstGeom>
        </p:spPr>
      </p:pic>
      <p:pic>
        <p:nvPicPr>
          <p:cNvPr id="4" name="Picture 3"/>
          <p:cNvPicPr>
            <a:picLocks noChangeAspect="1"/>
          </p:cNvPicPr>
          <p:nvPr/>
        </p:nvPicPr>
        <p:blipFill>
          <a:blip r:embed="rId7"/>
          <a:stretch>
            <a:fillRect/>
          </a:stretch>
        </p:blipFill>
        <p:spPr>
          <a:xfrm>
            <a:off x="3861184" y="2001479"/>
            <a:ext cx="10723793" cy="2353260"/>
          </a:xfrm>
          <a:prstGeom prst="rect">
            <a:avLst/>
          </a:prstGeom>
        </p:spPr>
      </p:pic>
      <p:sp>
        <p:nvSpPr>
          <p:cNvPr id="15" name="TextBox 14"/>
          <p:cNvSpPr txBox="1"/>
          <p:nvPr/>
        </p:nvSpPr>
        <p:spPr>
          <a:xfrm>
            <a:off x="2514600" y="3619500"/>
            <a:ext cx="15087600" cy="7201972"/>
          </a:xfrm>
          <a:prstGeom prst="rect">
            <a:avLst/>
          </a:prstGeom>
          <a:noFill/>
        </p:spPr>
        <p:txBody>
          <a:bodyPr wrap="square" rtlCol="0">
            <a:spAutoFit/>
          </a:bodyPr>
          <a:lstStyle/>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Được coi như một thông điệp của văn bản để kêu gọi mọi người</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Hãy tiếp xúc trực tiếp với cuốn sách, tự trải nghiệm mà không qua một trung gian nào.</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Việc tự tiếp xúc với sách sẽ khác với việc nghe người khác nói lại (được trực tiếp có cảm xúc và tiếp xúc với ngôn từ)</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Việc đọc sách sẽ là một trải nghiệm cho bản thân</a:t>
            </a:r>
          </a:p>
          <a:p>
            <a:pPr algn="just">
              <a:lnSpc>
                <a:spcPct val="150000"/>
              </a:lnSpc>
            </a:pP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8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barn(inVertical)">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Effect transition="in" filter="circle(in)">
                                      <p:cBhvr>
                                        <p:cTn id="35" dur="2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4598375"/>
          </a:xfrm>
          <a:prstGeom prst="rect">
            <a:avLst/>
          </a:prstGeom>
        </p:spPr>
        <p:txBody>
          <a:bodyPr wrap="square">
            <a:spAutoFit/>
          </a:bodyPr>
          <a:lstStyle/>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Lí</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cầu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thiếu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con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Bằng</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chứng</a:t>
            </a:r>
            <a:r>
              <a:rPr lang="en-US" altLang="en-US" sz="4000" dirty="0">
                <a:latin typeface="Times New Roman" panose="02020603050405020304" pitchFamily="18" charset="0"/>
                <a:cs typeface="Times New Roman" panose="02020603050405020304" pitchFamily="18" charset="0"/>
              </a:rPr>
              <a:t>: Con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trang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chứa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văn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hóa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tộc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mang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hồn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thiêng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nước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tưởng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tượng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bị</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cố</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hóa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khuôn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khổ</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hình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nào</a:t>
            </a:r>
            <a:r>
              <a:rPr lang="en-US" altLang="en-US" sz="4000"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06400" y="5483297"/>
            <a:ext cx="5791200" cy="5138374"/>
          </a:xfrm>
          <a:prstGeom prst="rect">
            <a:avLst/>
          </a:prstGeom>
        </p:spPr>
      </p:pic>
    </p:spTree>
    <p:extLst>
      <p:ext uri="{BB962C8B-B14F-4D97-AF65-F5344CB8AC3E}">
        <p14:creationId xmlns:p14="http://schemas.microsoft.com/office/powerpoint/2010/main" val="1284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4708981"/>
          </a:xfrm>
          <a:prstGeom prst="rect">
            <a:avLst/>
          </a:prstGeom>
        </p:spPr>
        <p:txBody>
          <a:bodyPr wrap="square">
            <a:spAutoFit/>
          </a:bodyPr>
          <a:lstStyle/>
          <a:p>
            <a:pPr algn="just" eaLnBrk="0" fontAlgn="base" hangingPunct="0">
              <a:lnSpc>
                <a:spcPct val="150000"/>
              </a:lnSpc>
              <a:spcBef>
                <a:spcPct val="0"/>
              </a:spcBef>
              <a:spcAft>
                <a:spcPct val="0"/>
              </a:spcAft>
            </a:pPr>
            <a:r>
              <a:rPr lang="vi-VN"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Lí</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lẽ</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Một nền giáo dục không khuyến khích con người đọc sách là một nền giáo dục phiến diện </a:t>
            </a:r>
            <a:endPar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lnSpc>
                <a:spcPct val="150000"/>
              </a:lnSpc>
              <a:spcBef>
                <a:spcPct val="0"/>
              </a:spcBef>
              <a:spcAft>
                <a:spcPct val="0"/>
              </a:spcAft>
            </a:pP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Bằng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chứng</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Tạo ra còn người nông cạn về tinh thần, những con người một chiều kích. Đọc sách là cả một cuộc khám phá, chinh phục...</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87400" y="3924300"/>
            <a:ext cx="4678695" cy="8664250"/>
          </a:xfrm>
          <a:prstGeom prst="rect">
            <a:avLst/>
          </a:prstGeom>
        </p:spPr>
      </p:pic>
    </p:spTree>
    <p:extLst>
      <p:ext uri="{BB962C8B-B14F-4D97-AF65-F5344CB8AC3E}">
        <p14:creationId xmlns:p14="http://schemas.microsoft.com/office/powerpoint/2010/main" val="152127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3785652"/>
          </a:xfrm>
          <a:prstGeom prst="rect">
            <a:avLst/>
          </a:prstGeom>
        </p:spPr>
        <p:txBody>
          <a:bodyPr wrap="square">
            <a:spAutoFit/>
          </a:bodyPr>
          <a:lstStyle/>
          <a:p>
            <a:pPr algn="just" eaLnBrk="0" fontAlgn="base" hangingPunct="0">
              <a:lnSpc>
                <a:spcPct val="150000"/>
              </a:lnSpc>
              <a:spcBef>
                <a:spcPct val="0"/>
              </a:spcBef>
              <a:spcAft>
                <a:spcPct val="0"/>
              </a:spcAft>
            </a:pPr>
            <a:r>
              <a:rPr lang="vi-VN"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Lí</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lẽ</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Đánh thức những giá trị tinh thần</a:t>
            </a:r>
            <a:endPar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lnSpc>
                <a:spcPct val="150000"/>
              </a:lnSpc>
              <a:spcBef>
                <a:spcPct val="0"/>
              </a:spcBef>
              <a:spcAft>
                <a:spcPct val="0"/>
              </a:spcAft>
            </a:pP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Bằng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chứng</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sự xuất hiện của sách điện tử, internet, chữ in nổi </a:t>
            </a:r>
            <a:r>
              <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sự phát triển của nhân loại...; Trí tuệ và tâm tư gắn liền với ngôn ngữ, tiếng nói và chữ viết...</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2049" y="6374031"/>
            <a:ext cx="12348380" cy="707886"/>
          </a:xfrm>
          <a:prstGeom prst="rect">
            <a:avLst/>
          </a:prstGeom>
        </p:spPr>
        <p:txBody>
          <a:bodyPr wrap="none">
            <a:spAutoFit/>
          </a:bodyPr>
          <a:lstStyle/>
          <a:p>
            <a:pPr algn="just"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dirty="0">
                <a:solidFill>
                  <a:srgbClr val="FF0000"/>
                </a:solidFill>
                <a:latin typeface="Times New Roman" panose="02020603050405020304" pitchFamily="18" charset="0"/>
                <a:cs typeface="Times New Roman" panose="02020603050405020304" pitchFamily="18" charset="0"/>
              </a:rPr>
              <a:t> </a:t>
            </a:r>
            <a:r>
              <a:rPr lang="vi-VN" altLang="en-US" sz="4000" dirty="0">
                <a:solidFill>
                  <a:srgbClr val="FF0000"/>
                </a:solidFill>
                <a:latin typeface="Times New Roman" panose="02020603050405020304" pitchFamily="18" charset="0"/>
                <a:cs typeface="Times New Roman" panose="02020603050405020304" pitchFamily="18" charset="0"/>
              </a:rPr>
              <a:t>NT: </a:t>
            </a:r>
            <a:r>
              <a:rPr lang="en-US" altLang="en-US" sz="4000" dirty="0" err="1">
                <a:solidFill>
                  <a:srgbClr val="FF0000"/>
                </a:solidFill>
                <a:latin typeface="Times New Roman" panose="02020603050405020304" pitchFamily="18" charset="0"/>
                <a:cs typeface="Times New Roman" panose="02020603050405020304" pitchFamily="18" charset="0"/>
              </a:rPr>
              <a:t>Lập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luận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chặt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chẽ</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dẫn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chứng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tiêu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biểu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thuyết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phục</a:t>
            </a:r>
            <a:r>
              <a:rPr lang="en-US" altLang="en-US" sz="4000" dirty="0">
                <a:solidFill>
                  <a:srgbClr val="FF0000"/>
                </a:solidFill>
                <a:latin typeface="Times New Roman" panose="02020603050405020304" pitchFamily="18" charset="0"/>
                <a:cs typeface="Times New Roman" panose="02020603050405020304" pitchFamily="18" charset="0"/>
              </a:rPr>
              <a:t>.</a:t>
            </a:r>
          </a:p>
        </p:txBody>
      </p:sp>
      <p:pic>
        <p:nvPicPr>
          <p:cNvPr id="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25828" y="3695700"/>
            <a:ext cx="4909771" cy="7233550"/>
          </a:xfrm>
          <a:prstGeom prst="rect">
            <a:avLst/>
          </a:prstGeom>
        </p:spPr>
      </p:pic>
    </p:spTree>
    <p:extLst>
      <p:ext uri="{BB962C8B-B14F-4D97-AF65-F5344CB8AC3E}">
        <p14:creationId xmlns:p14="http://schemas.microsoft.com/office/powerpoint/2010/main" val="241599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751524" y="469433"/>
            <a:ext cx="13783876" cy="1084045"/>
          </a:xfrm>
          <a:prstGeom prst="rect">
            <a:avLst/>
          </a:prstGeom>
        </p:spPr>
      </p:pic>
      <p:sp>
        <p:nvSpPr>
          <p:cNvPr id="8" name="Rectangle 7"/>
          <p:cNvSpPr/>
          <p:nvPr/>
        </p:nvSpPr>
        <p:spPr>
          <a:xfrm>
            <a:off x="3049018" y="647700"/>
            <a:ext cx="13486382"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c. Điều kiện để giải quyết tình trạng sa sút trong văn hóa đọc</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644" y="-1519954"/>
            <a:ext cx="3542168" cy="3930284"/>
          </a:xfrm>
          <a:prstGeom prst="rect">
            <a:avLst/>
          </a:prstGeom>
        </p:spPr>
      </p:pic>
      <p:pic>
        <p:nvPicPr>
          <p:cNvPr id="12" name="Picture 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5257800" y="1964517"/>
            <a:ext cx="6934200" cy="2258364"/>
          </a:xfrm>
          <a:prstGeom prst="rect">
            <a:avLst/>
          </a:prstGeom>
        </p:spPr>
      </p:pic>
      <p:pic>
        <p:nvPicPr>
          <p:cNvPr id="2" name="Picture 1"/>
          <p:cNvPicPr>
            <a:picLocks noChangeAspect="1"/>
          </p:cNvPicPr>
          <p:nvPr/>
        </p:nvPicPr>
        <p:blipFill>
          <a:blip r:embed="rId9"/>
          <a:stretch>
            <a:fillRect/>
          </a:stretch>
        </p:blipFill>
        <p:spPr>
          <a:xfrm>
            <a:off x="5029200" y="2067282"/>
            <a:ext cx="6742760" cy="2566638"/>
          </a:xfrm>
          <a:prstGeom prst="rect">
            <a:avLst/>
          </a:prstGeom>
        </p:spPr>
      </p:pic>
      <p:sp>
        <p:nvSpPr>
          <p:cNvPr id="3" name="Rounded Rectangle 2"/>
          <p:cNvSpPr/>
          <p:nvPr/>
        </p:nvSpPr>
        <p:spPr>
          <a:xfrm>
            <a:off x="1756834" y="4572675"/>
            <a:ext cx="3852428" cy="14705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Chủ thể đọc </a:t>
            </a:r>
          </a:p>
          <a:p>
            <a:pPr algn="ctr"/>
            <a:r>
              <a:rPr lang="vi-VN" sz="4000" dirty="0">
                <a:latin typeface="+mj-lt"/>
              </a:rPr>
              <a:t>(con người)</a:t>
            </a:r>
            <a:endParaRPr lang="en-US" sz="4000" dirty="0">
              <a:latin typeface="+mj-lt"/>
            </a:endParaRPr>
          </a:p>
        </p:txBody>
      </p:sp>
      <p:sp>
        <p:nvSpPr>
          <p:cNvPr id="17" name="Rounded Rectangle 16"/>
          <p:cNvSpPr/>
          <p:nvPr/>
        </p:nvSpPr>
        <p:spPr>
          <a:xfrm>
            <a:off x="12522248" y="4572675"/>
            <a:ext cx="3852428" cy="14705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Đối tượng đọc</a:t>
            </a:r>
          </a:p>
          <a:p>
            <a:pPr algn="ctr"/>
            <a:r>
              <a:rPr lang="vi-VN" sz="4000" dirty="0">
                <a:latin typeface="+mj-lt"/>
              </a:rPr>
              <a:t>(sách)</a:t>
            </a:r>
            <a:endParaRPr lang="en-US" sz="4000" dirty="0">
              <a:latin typeface="+mj-lt"/>
            </a:endParaRPr>
          </a:p>
        </p:txBody>
      </p:sp>
      <p:sp>
        <p:nvSpPr>
          <p:cNvPr id="18" name="Rectangle 17"/>
          <p:cNvSpPr/>
          <p:nvPr/>
        </p:nvSpPr>
        <p:spPr>
          <a:xfrm>
            <a:off x="1981200" y="7139313"/>
            <a:ext cx="3962400" cy="830997"/>
          </a:xfrm>
          <a:prstGeom prst="rect">
            <a:avLst/>
          </a:prstGeom>
        </p:spPr>
        <p:txBody>
          <a:bodyPr wrap="square">
            <a:spAutoFit/>
          </a:bodyPr>
          <a:lstStyle/>
          <a:p>
            <a:pPr algn="just"/>
            <a:r>
              <a:rPr lang="vi-VN" sz="4800" dirty="0">
                <a:solidFill>
                  <a:srgbClr val="FF0000"/>
                </a:solidFill>
                <a:latin typeface="Times New Roman" panose="02020603050405020304" pitchFamily="18" charset="0"/>
                <a:cs typeface="Times New Roman" panose="02020603050405020304" pitchFamily="18" charset="0"/>
              </a:rPr>
              <a:t>Phải ham đọc</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676909" y="7139312"/>
            <a:ext cx="3962400" cy="1569660"/>
          </a:xfrm>
          <a:prstGeom prst="rect">
            <a:avLst/>
          </a:prstGeom>
        </p:spPr>
        <p:txBody>
          <a:bodyPr wrap="square">
            <a:spAutoFit/>
          </a:bodyPr>
          <a:lstStyle/>
          <a:p>
            <a:pPr algn="ctr"/>
            <a:r>
              <a:rPr lang="vi-VN" sz="4800" dirty="0">
                <a:solidFill>
                  <a:srgbClr val="FF0000"/>
                </a:solidFill>
                <a:latin typeface="Times New Roman" panose="02020603050405020304" pitchFamily="18" charset="0"/>
                <a:cs typeface="Times New Roman" panose="02020603050405020304" pitchFamily="18" charset="0"/>
              </a:rPr>
              <a:t>Phải có sách hay, thu hút</a:t>
            </a:r>
            <a:endParaRPr lang="en-US" sz="4800"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14658109" y="6202402"/>
            <a:ext cx="0" cy="93691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83048" y="6250786"/>
            <a:ext cx="0" cy="93691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76781" y="3947045"/>
            <a:ext cx="3685688" cy="476192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Tác động qua lại với nhau. Thiếu một trong hai, tình trạng sa sút trong văn hóa đọc sẽ khó cải thiện được</a:t>
            </a:r>
            <a:endParaRPr lang="en-US" sz="4000" dirty="0">
              <a:latin typeface="+mj-lt"/>
            </a:endParaRPr>
          </a:p>
        </p:txBody>
      </p:sp>
      <p:cxnSp>
        <p:nvCxnSpPr>
          <p:cNvPr id="22" name="Straight Arrow Connector 21"/>
          <p:cNvCxnSpPr/>
          <p:nvPr/>
        </p:nvCxnSpPr>
        <p:spPr>
          <a:xfrm>
            <a:off x="11049000" y="5307955"/>
            <a:ext cx="1329531" cy="0"/>
          </a:xfrm>
          <a:prstGeom prst="straightConnector1">
            <a:avLst/>
          </a:prstGeom>
          <a:ln w="762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57069" y="5365037"/>
            <a:ext cx="1329531" cy="0"/>
          </a:xfrm>
          <a:prstGeom prst="straightConnector1">
            <a:avLst/>
          </a:prstGeom>
          <a:ln w="762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305631" y="9075770"/>
            <a:ext cx="7572169" cy="769441"/>
          </a:xfrm>
          <a:prstGeom prst="rect">
            <a:avLst/>
          </a:prstGeom>
        </p:spPr>
        <p:txBody>
          <a:bodyPr wrap="square">
            <a:spAutoFit/>
          </a:bodyPr>
          <a:lstStyle/>
          <a:p>
            <a:pPr algn="just" eaLnBrk="0" fontAlgn="base" hangingPunct="0">
              <a:spcBef>
                <a:spcPct val="0"/>
              </a:spcBef>
              <a:spcAft>
                <a:spcPct val="0"/>
              </a:spcAft>
              <a:buFontTx/>
              <a:buNone/>
            </a:pPr>
            <a:r>
              <a:rPr lang="vi-VN" altLang="en-US" sz="4400" b="1" i="1" dirty="0">
                <a:latin typeface="Times New Roman" panose="02020603050405020304" pitchFamily="18" charset="0"/>
                <a:cs typeface="Times New Roman" panose="02020603050405020304" pitchFamily="18" charset="0"/>
              </a:rPr>
              <a:t>NT: </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Phân</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tích</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tỉ</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mỉ</a:t>
            </a:r>
            <a:r>
              <a:rPr lang="en-US" altLang="en-US" sz="4400" b="1" i="1" dirty="0">
                <a:latin typeface="Times New Roman" panose="02020603050405020304" pitchFamily="18" charset="0"/>
                <a:cs typeface="Times New Roman" panose="02020603050405020304" pitchFamily="18" charset="0"/>
              </a:rPr>
              <a:t>, chi </a:t>
            </a:r>
            <a:r>
              <a:rPr lang="en-US" altLang="en-US" sz="4400" b="1" i="1" dirty="0" err="1">
                <a:latin typeface="Times New Roman" panose="02020603050405020304" pitchFamily="18" charset="0"/>
                <a:cs typeface="Times New Roman" panose="02020603050405020304" pitchFamily="18" charset="0"/>
              </a:rPr>
              <a:t>tiết</a:t>
            </a:r>
            <a:r>
              <a:rPr lang="en-US" altLang="en-US" sz="4400" b="1" i="1" dirty="0">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85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7" grpId="0" animBg="1"/>
      <p:bldP spid="18" grpId="0"/>
      <p:bldP spid="19" grpId="0"/>
      <p:bldP spid="9"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3510414">
            <a:off x="-1588010" y="8193171"/>
            <a:ext cx="3938021" cy="3773340"/>
          </a:xfrm>
          <a:prstGeom prst="rect">
            <a:avLst/>
          </a:prstGeom>
        </p:spPr>
      </p:pic>
      <p:pic>
        <p:nvPicPr>
          <p:cNvPr id="9" name="Picture 8"/>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886200" y="342900"/>
            <a:ext cx="8991600" cy="1084045"/>
          </a:xfrm>
          <a:prstGeom prst="rect">
            <a:avLst/>
          </a:prstGeom>
        </p:spPr>
      </p:pic>
      <p:sp>
        <p:nvSpPr>
          <p:cNvPr id="10" name="Rectangle 9"/>
          <p:cNvSpPr/>
          <p:nvPr/>
        </p:nvSpPr>
        <p:spPr>
          <a:xfrm>
            <a:off x="4572000" y="530979"/>
            <a:ext cx="80010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d, Đọc sách là một kiểu trải nghiệm</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14" name="Picture 12" descr="Soạn bài Hãy cầm lấy và đọc | Ngắn nhất Soạn văn 7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72100"/>
            <a:ext cx="4686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522514" y="1413942"/>
            <a:ext cx="5057140" cy="3612243"/>
          </a:xfrm>
          <a:prstGeom prst="rect">
            <a:avLst/>
          </a:prstGeom>
        </p:spPr>
      </p:pic>
      <p:sp>
        <p:nvSpPr>
          <p:cNvPr id="4" name="Rectangle 3"/>
          <p:cNvSpPr/>
          <p:nvPr/>
        </p:nvSpPr>
        <p:spPr>
          <a:xfrm>
            <a:off x="870476" y="1976506"/>
            <a:ext cx="4361215" cy="2554545"/>
          </a:xfrm>
          <a:prstGeom prst="rect">
            <a:avLst/>
          </a:prstGeom>
        </p:spPr>
        <p:txBody>
          <a:bodyPr wrap="square">
            <a:spAutoFit/>
          </a:bodyPr>
          <a:lstStyle/>
          <a:p>
            <a:pPr algn="ctr" eaLnBrk="0" fontAlgn="base" hangingPunct="0">
              <a:spcBef>
                <a:spcPct val="0"/>
              </a:spcBef>
              <a:spcAft>
                <a:spcPct val="0"/>
              </a:spcAft>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thể</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sách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1 </a:t>
            </a:r>
            <a:r>
              <a:rPr lang="en-US" altLang="en-US" sz="4000" b="1" dirty="0" err="1">
                <a:solidFill>
                  <a:srgbClr val="FF0000"/>
                </a:solidFill>
                <a:latin typeface="Times New Roman" panose="02020603050405020304" pitchFamily="18" charset="0"/>
                <a:cs typeface="Times New Roman" panose="02020603050405020304" pitchFamily="18" charset="0"/>
              </a:rPr>
              <a:t>trải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nghiệm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được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sao</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TextBox 9"/>
          <p:cNvSpPr txBox="1">
            <a:spLocks noChangeArrowheads="1"/>
          </p:cNvSpPr>
          <p:nvPr/>
        </p:nvSpPr>
        <p:spPr bwMode="auto">
          <a:xfrm>
            <a:off x="6553200" y="1976506"/>
            <a:ext cx="10744200" cy="736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0"/>
              </a:spcBef>
              <a:spcAft>
                <a:spcPct val="0"/>
              </a:spcAft>
              <a:buFontTx/>
              <a:buNone/>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sách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một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kiểu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nghiệm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vì</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vi-VN" altLang="en-US" sz="4000" dirty="0">
                <a:latin typeface="Times New Roman" panose="02020603050405020304" pitchFamily="18" charset="0"/>
                <a:cs typeface="Times New Roman" panose="02020603050405020304" pitchFamily="18" charset="0"/>
              </a:rPr>
              <a:t>,</a:t>
            </a:r>
            <a:r>
              <a:rPr lang="en-US" altLang="en-US" sz="4000" dirty="0">
                <a:latin typeface="Times New Roman" panose="02020603050405020304" pitchFamily="18" charset="0"/>
                <a:cs typeface="Times New Roman" panose="02020603050405020304" pitchFamily="18" charset="0"/>
              </a:rPr>
              <a:t> </a:t>
            </a:r>
            <a:r>
              <a:rPr lang="vi-VN" altLang="en-US" sz="4000" dirty="0" err="1">
                <a:latin typeface="Times New Roman" panose="02020603050405020304" pitchFamily="18" charset="0"/>
                <a:cs typeface="Times New Roman" panose="02020603050405020304" pitchFamily="18" charset="0"/>
              </a:rPr>
              <a:t>n</a:t>
            </a:r>
            <a:r>
              <a:rPr lang="en-US" altLang="en-US" sz="4000" dirty="0" err="1">
                <a:latin typeface="Times New Roman" panose="02020603050405020304" pitchFamily="18" charset="0"/>
                <a:cs typeface="Times New Roman" panose="02020603050405020304" pitchFamily="18" charset="0"/>
              </a:rPr>
              <a:t>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tìm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phù</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hợp</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bản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mình</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cùng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vi-VN" altLang="en-US" sz="4000" dirty="0">
                <a:latin typeface="Times New Roman" panose="02020603050405020304" pitchFamily="18" charset="0"/>
                <a:cs typeface="Times New Roman" panose="02020603050405020304" pitchFamily="18" charset="0"/>
              </a:rPr>
              <a:t>, n</a:t>
            </a:r>
            <a:r>
              <a:rPr lang="en-US" altLang="en-US" sz="4000" dirty="0" err="1">
                <a:latin typeface="Times New Roman" panose="02020603050405020304" pitchFamily="18" charset="0"/>
                <a:cs typeface="Times New Roman" panose="02020603050405020304" pitchFamily="18" charset="0"/>
              </a:rPr>
              <a:t>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thêm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hiểu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biết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dựa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sự</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Liên</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hệ</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thực</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tiễn</a:t>
            </a:r>
            <a:r>
              <a:rPr lang="en-US" altLang="en-US" sz="4000" b="1" i="1" dirty="0">
                <a:latin typeface="Times New Roman" panose="02020603050405020304" pitchFamily="18" charset="0"/>
                <a:cs typeface="Times New Roman" panose="02020603050405020304" pitchFamily="18" charset="0"/>
              </a:rPr>
              <a:t>.</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5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anim calcmode="lin" valueType="num">
                                      <p:cBhvr>
                                        <p:cTn id="3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wipe(down)">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circle(in)">
                                      <p:cBhvr>
                                        <p:cTn id="49" dur="2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2" name="Picture 1"/>
          <p:cNvPicPr>
            <a:picLocks noChangeAspect="1"/>
          </p:cNvPicPr>
          <p:nvPr/>
        </p:nvPicPr>
        <p:blipFill>
          <a:blip r:embed="rId3"/>
          <a:stretch>
            <a:fillRect/>
          </a:stretch>
        </p:blipFill>
        <p:spPr>
          <a:xfrm>
            <a:off x="3352800" y="3290446"/>
            <a:ext cx="11967485" cy="5797798"/>
          </a:xfrm>
          <a:prstGeom prst="rect">
            <a:avLst/>
          </a:prstGeom>
        </p:spPr>
      </p:pic>
      <p:pic>
        <p:nvPicPr>
          <p:cNvPr id="6" name="Picture 3"/>
          <p:cNvPicPr>
            <a:picLocks noChangeAspect="1"/>
          </p:cNvPicPr>
          <p:nvPr/>
        </p:nvPicPr>
        <p:blipFill>
          <a:blip r:embed="rId4"/>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19624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0644" y="-1519954"/>
            <a:ext cx="3542168" cy="3930284"/>
          </a:xfrm>
          <a:prstGeom prst="rect">
            <a:avLst/>
          </a:prstGeom>
        </p:spPr>
      </p:pic>
      <p:pic>
        <p:nvPicPr>
          <p:cNvPr id="4" name="Picture 3"/>
          <p:cNvPicPr>
            <a:picLocks noChangeAspect="1"/>
          </p:cNvPicPr>
          <p:nvPr/>
        </p:nvPicPr>
        <p:blipFill>
          <a:blip r:embed="rId7"/>
          <a:stretch>
            <a:fillRect/>
          </a:stretch>
        </p:blipFill>
        <p:spPr>
          <a:xfrm>
            <a:off x="3657600" y="445188"/>
            <a:ext cx="10577074" cy="1908767"/>
          </a:xfrm>
          <a:prstGeom prst="rect">
            <a:avLst/>
          </a:prstGeom>
        </p:spPr>
      </p:pic>
      <p:pic>
        <p:nvPicPr>
          <p:cNvPr id="21"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429000" y="2604540"/>
            <a:ext cx="5057140" cy="3612243"/>
          </a:xfrm>
          <a:prstGeom prst="rect">
            <a:avLst/>
          </a:prstGeom>
        </p:spPr>
      </p:pic>
      <p:sp>
        <p:nvSpPr>
          <p:cNvPr id="23" name="Rectangle 22"/>
          <p:cNvSpPr/>
          <p:nvPr/>
        </p:nvSpPr>
        <p:spPr>
          <a:xfrm>
            <a:off x="4128770" y="3297916"/>
            <a:ext cx="3251210" cy="1938992"/>
          </a:xfrm>
          <a:prstGeom prst="rect">
            <a:avLst/>
          </a:prstGeom>
        </p:spPr>
        <p:txBody>
          <a:bodyPr wrap="square">
            <a:spAutoFit/>
          </a:bodyPr>
          <a:lstStyle/>
          <a:p>
            <a:pPr algn="ctr" eaLnBrk="0" fontAlgn="base" hangingPunct="0">
              <a:spcBef>
                <a:spcPct val="0"/>
              </a:spcBef>
              <a:spcAft>
                <a:spcPct val="0"/>
              </a:spcAft>
              <a:buFontTx/>
              <a:buNone/>
            </a:pPr>
            <a:r>
              <a:rPr lang="vi-VN" altLang="en-US" sz="4000" b="1" dirty="0">
                <a:latin typeface="Times New Roman" panose="02020603050405020304" pitchFamily="18" charset="0"/>
                <a:cs typeface="Times New Roman" panose="02020603050405020304" pitchFamily="18" charset="0"/>
              </a:rPr>
              <a:t>Nhắc lại thông điệp về đọc sách</a:t>
            </a:r>
            <a:endParaRPr lang="en-US" altLang="en-US" sz="4000" b="1" dirty="0">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302210" y="2550404"/>
            <a:ext cx="5057140" cy="3612243"/>
          </a:xfrm>
          <a:prstGeom prst="rect">
            <a:avLst/>
          </a:prstGeom>
        </p:spPr>
      </p:pic>
      <p:sp>
        <p:nvSpPr>
          <p:cNvPr id="27" name="Rectangle 26"/>
          <p:cNvSpPr/>
          <p:nvPr/>
        </p:nvSpPr>
        <p:spPr>
          <a:xfrm>
            <a:off x="11001980" y="3243780"/>
            <a:ext cx="3251210" cy="1938992"/>
          </a:xfrm>
          <a:prstGeom prst="rect">
            <a:avLst/>
          </a:prstGeom>
        </p:spPr>
        <p:txBody>
          <a:bodyPr wrap="square">
            <a:spAutoFit/>
          </a:bodyPr>
          <a:lstStyle/>
          <a:p>
            <a:pPr algn="ctr" eaLnBrk="0" fontAlgn="base" hangingPunct="0">
              <a:spcBef>
                <a:spcPct val="0"/>
              </a:spcBef>
              <a:spcAft>
                <a:spcPct val="0"/>
              </a:spcAft>
              <a:buFontTx/>
              <a:buNone/>
            </a:pPr>
            <a:r>
              <a:rPr lang="vi-VN" altLang="en-US" sz="4000" b="1" dirty="0">
                <a:latin typeface="Times New Roman" panose="02020603050405020304" pitchFamily="18" charset="0"/>
                <a:cs typeface="Times New Roman" panose="02020603050405020304" pitchFamily="18" charset="0"/>
              </a:rPr>
              <a:t>Kết thúc đầu cuối tương ứng</a:t>
            </a:r>
            <a:endParaRPr lang="en-US" altLang="en-US" sz="4000" b="1" dirty="0">
              <a:latin typeface="Times New Roman" panose="02020603050405020304" pitchFamily="18" charset="0"/>
              <a:cs typeface="Times New Roman" panose="02020603050405020304" pitchFamily="18" charset="0"/>
            </a:endParaRPr>
          </a:p>
        </p:txBody>
      </p:sp>
      <p:pic>
        <p:nvPicPr>
          <p:cNvPr id="30" name="Picture 8"/>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54887" y="7058025"/>
            <a:ext cx="1522690" cy="1085640"/>
          </a:xfrm>
          <a:prstGeom prst="rect">
            <a:avLst/>
          </a:prstGeom>
        </p:spPr>
      </p:pic>
      <p:sp>
        <p:nvSpPr>
          <p:cNvPr id="31" name="TextBox 11"/>
          <p:cNvSpPr txBox="1"/>
          <p:nvPr/>
        </p:nvSpPr>
        <p:spPr>
          <a:xfrm>
            <a:off x="4128770" y="6910159"/>
            <a:ext cx="12968888" cy="1909690"/>
          </a:xfrm>
          <a:prstGeom prst="rect">
            <a:avLst/>
          </a:prstGeom>
        </p:spPr>
        <p:txBody>
          <a:bodyPr wrap="square" lIns="0" tIns="0" rIns="0" bIns="0" rtlCol="0" anchor="t">
            <a:spAutoFit/>
          </a:bodyPr>
          <a:lstStyle/>
          <a:p>
            <a:pPr algn="just">
              <a:lnSpc>
                <a:spcPct val="150000"/>
              </a:lnSpc>
              <a:spcBef>
                <a:spcPct val="0"/>
              </a:spcBef>
            </a:pPr>
            <a:r>
              <a:rPr lang="vi-VN" sz="4400" dirty="0">
                <a:solidFill>
                  <a:srgbClr val="FF0000"/>
                </a:solidFill>
                <a:latin typeface="Times New Roman" panose="02020603050405020304" pitchFamily="18" charset="0"/>
                <a:cs typeface="Times New Roman" panose="02020603050405020304" pitchFamily="18" charset="0"/>
              </a:rPr>
              <a:t>Tạo tính liên kết chặt chẽ cho văn bản, khẳng định tính thuyết phục của ý kiến được đưa ra để bàn luận</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32" name="Picture 8"/>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86140" y="3848100"/>
            <a:ext cx="1522690" cy="1085640"/>
          </a:xfrm>
          <a:prstGeom prst="rect">
            <a:avLst/>
          </a:prstGeom>
        </p:spPr>
      </p:pic>
    </p:spTree>
    <p:extLst>
      <p:ext uri="{BB962C8B-B14F-4D97-AF65-F5344CB8AC3E}">
        <p14:creationId xmlns:p14="http://schemas.microsoft.com/office/powerpoint/2010/main" val="696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4"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225" y="609756"/>
            <a:ext cx="5836596" cy="4114800"/>
          </a:xfrm>
          <a:prstGeom prst="rect">
            <a:avLst/>
          </a:prstGeom>
        </p:spPr>
      </p:pic>
      <p:pic>
        <p:nvPicPr>
          <p:cNvPr id="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4600" y="6819900"/>
            <a:ext cx="4419600" cy="302401"/>
          </a:xfrm>
          <a:prstGeom prst="rect">
            <a:avLst/>
          </a:prstGeom>
        </p:spPr>
      </p:pic>
      <p:pic>
        <p:nvPicPr>
          <p:cNvPr id="6"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560" y="-131974"/>
            <a:ext cx="3738709" cy="1004778"/>
          </a:xfrm>
          <a:prstGeom prst="rect">
            <a:avLst/>
          </a:prstGeom>
        </p:spPr>
      </p:pic>
      <p:pic>
        <p:nvPicPr>
          <p:cNvPr id="10" name="Picture 9"/>
          <p:cNvPicPr>
            <a:picLocks noChangeAspect="1"/>
          </p:cNvPicPr>
          <p:nvPr/>
        </p:nvPicPr>
        <p:blipFill>
          <a:blip r:embed="rId15"/>
          <a:stretch>
            <a:fillRect/>
          </a:stretch>
        </p:blipFill>
        <p:spPr>
          <a:xfrm>
            <a:off x="4333263" y="3114142"/>
            <a:ext cx="14918205" cy="5316173"/>
          </a:xfrm>
          <a:prstGeom prst="rect">
            <a:avLst/>
          </a:prstGeom>
        </p:spPr>
      </p:pic>
    </p:spTree>
    <p:extLst>
      <p:ext uri="{BB962C8B-B14F-4D97-AF65-F5344CB8AC3E}">
        <p14:creationId xmlns:p14="http://schemas.microsoft.com/office/powerpoint/2010/main" val="3116919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
            <a:extLst>
              <a:ext uri="{FF2B5EF4-FFF2-40B4-BE49-F238E27FC236}">
                <a16:creationId xmlns:a16="http://schemas.microsoft.com/office/drawing/2014/main" id="{9DDF0385-523B-C635-4B55-480DDE2DA767}"/>
              </a:ext>
            </a:extLst>
          </p:cNvPr>
          <p:cNvGrpSpPr/>
          <p:nvPr/>
        </p:nvGrpSpPr>
        <p:grpSpPr>
          <a:xfrm>
            <a:off x="8032383" y="190500"/>
            <a:ext cx="8802329" cy="9082826"/>
            <a:chOff x="4090301" y="-124270"/>
            <a:chExt cx="10647357" cy="10647357"/>
          </a:xfrm>
        </p:grpSpPr>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218794" y="278918"/>
              <a:ext cx="10390370" cy="9729165"/>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295158">
              <a:off x="4090301" y="-124270"/>
              <a:ext cx="10647357" cy="10647357"/>
            </a:xfrm>
            <a:prstGeom prst="rect">
              <a:avLst/>
            </a:prstGeom>
          </p:spPr>
        </p:pic>
        <p:sp>
          <p:nvSpPr>
            <p:cNvPr id="5" name="TextBox 5"/>
            <p:cNvSpPr txBox="1"/>
            <p:nvPr/>
          </p:nvSpPr>
          <p:spPr>
            <a:xfrm>
              <a:off x="5070606" y="1868730"/>
              <a:ext cx="8686742" cy="854846"/>
            </a:xfrm>
            <a:prstGeom prst="rect">
              <a:avLst/>
            </a:prstGeom>
          </p:spPr>
          <p:txBody>
            <a:bodyPr lIns="0" tIns="0" rIns="0" bIns="0" rtlCol="0" anchor="t">
              <a:spAutoFit/>
            </a:bodyPr>
            <a:lstStyle/>
            <a:p>
              <a:pPr algn="ctr">
                <a:lnSpc>
                  <a:spcPts val="5199"/>
                </a:lnSpc>
              </a:pPr>
              <a:r>
                <a:rPr lang="en-US" sz="3999" b="1" dirty="0">
                  <a:solidFill>
                    <a:srgbClr val="343434"/>
                  </a:solidFill>
                  <a:latin typeface="Times New Roman" panose="02020603050405020304" pitchFamily="18" charset="0"/>
                  <a:cs typeface="Times New Roman" panose="02020603050405020304" pitchFamily="18" charset="0"/>
                </a:rPr>
                <a:t>2. </a:t>
              </a:r>
              <a:r>
                <a:rPr lang="en-US" sz="3999" b="1" dirty="0" err="1">
                  <a:solidFill>
                    <a:srgbClr val="343434"/>
                  </a:solidFill>
                  <a:latin typeface="Times New Roman" panose="02020603050405020304" pitchFamily="18" charset="0"/>
                  <a:cs typeface="Times New Roman" panose="02020603050405020304" pitchFamily="18" charset="0"/>
                </a:rPr>
                <a:t>Nội</a:t>
              </a:r>
              <a:r>
                <a:rPr lang="en-US" sz="3999" b="1" dirty="0">
                  <a:solidFill>
                    <a:srgbClr val="343434"/>
                  </a:solidFill>
                  <a:latin typeface="Times New Roman" panose="02020603050405020304" pitchFamily="18" charset="0"/>
                  <a:cs typeface="Times New Roman" panose="02020603050405020304" pitchFamily="18" charset="0"/>
                </a:rPr>
                <a:t> dung</a:t>
              </a:r>
            </a:p>
          </p:txBody>
        </p:sp>
      </p:grpSp>
      <p:grpSp>
        <p:nvGrpSpPr>
          <p:cNvPr id="6" name="Nhóm 5">
            <a:extLst>
              <a:ext uri="{FF2B5EF4-FFF2-40B4-BE49-F238E27FC236}">
                <a16:creationId xmlns:a16="http://schemas.microsoft.com/office/drawing/2014/main" id="{9DDF0385-523B-C635-4B55-480DDE2DA767}"/>
              </a:ext>
            </a:extLst>
          </p:cNvPr>
          <p:cNvGrpSpPr/>
          <p:nvPr/>
        </p:nvGrpSpPr>
        <p:grpSpPr>
          <a:xfrm>
            <a:off x="259267" y="1261255"/>
            <a:ext cx="7467128" cy="7457278"/>
            <a:chOff x="4090301" y="-124270"/>
            <a:chExt cx="10647357" cy="10647357"/>
          </a:xfrm>
        </p:grpSpPr>
        <p:pic>
          <p:nvPicPr>
            <p:cNvPr id="7"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218794" y="278918"/>
              <a:ext cx="10390370" cy="9729165"/>
            </a:xfrm>
            <a:prstGeom prst="rect">
              <a:avLst/>
            </a:prstGeom>
          </p:spPr>
        </p:pic>
        <p:pic>
          <p:nvPicPr>
            <p:cNvPr id="8"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295158">
              <a:off x="4090301" y="-124270"/>
              <a:ext cx="10647357" cy="10647357"/>
            </a:xfrm>
            <a:prstGeom prst="rect">
              <a:avLst/>
            </a:prstGeom>
          </p:spPr>
        </p:pic>
        <p:sp>
          <p:nvSpPr>
            <p:cNvPr id="9" name="TextBox 5"/>
            <p:cNvSpPr txBox="1"/>
            <p:nvPr/>
          </p:nvSpPr>
          <p:spPr>
            <a:xfrm>
              <a:off x="5070608" y="2151410"/>
              <a:ext cx="8686743" cy="952114"/>
            </a:xfrm>
            <a:prstGeom prst="rect">
              <a:avLst/>
            </a:prstGeom>
          </p:spPr>
          <p:txBody>
            <a:bodyPr lIns="0" tIns="0" rIns="0" bIns="0" rtlCol="0" anchor="t">
              <a:spAutoFit/>
            </a:bodyPr>
            <a:lstStyle/>
            <a:p>
              <a:pPr algn="ctr">
                <a:lnSpc>
                  <a:spcPts val="5199"/>
                </a:lnSpc>
              </a:pPr>
              <a:r>
                <a:rPr lang="en-US" sz="3999" b="1" dirty="0">
                  <a:solidFill>
                    <a:srgbClr val="343434"/>
                  </a:solidFill>
                  <a:latin typeface="Times New Roman" panose="02020603050405020304" pitchFamily="18" charset="0"/>
                  <a:cs typeface="Times New Roman" panose="02020603050405020304" pitchFamily="18" charset="0"/>
                </a:rPr>
                <a:t>1. </a:t>
              </a:r>
              <a:r>
                <a:rPr lang="en-US" sz="3999" b="1" dirty="0" err="1">
                  <a:solidFill>
                    <a:srgbClr val="343434"/>
                  </a:solidFill>
                  <a:latin typeface="Times New Roman" panose="02020603050405020304" pitchFamily="18" charset="0"/>
                  <a:cs typeface="Times New Roman" panose="02020603050405020304" pitchFamily="18" charset="0"/>
                </a:rPr>
                <a:t>Nghệ</a:t>
              </a:r>
              <a:r>
                <a:rPr lang="en-US" sz="3999" b="1" dirty="0">
                  <a:solidFill>
                    <a:srgbClr val="343434"/>
                  </a:solidFill>
                  <a:latin typeface="Times New Roman" panose="02020603050405020304" pitchFamily="18" charset="0"/>
                  <a:cs typeface="Times New Roman" panose="02020603050405020304" pitchFamily="18" charset="0"/>
                </a:rPr>
                <a:t> </a:t>
              </a:r>
              <a:r>
                <a:rPr lang="en-US" sz="3999" b="1" dirty="0" err="1">
                  <a:solidFill>
                    <a:srgbClr val="343434"/>
                  </a:solidFill>
                  <a:latin typeface="Times New Roman" panose="02020603050405020304" pitchFamily="18" charset="0"/>
                  <a:cs typeface="Times New Roman" panose="02020603050405020304" pitchFamily="18" charset="0"/>
                </a:rPr>
                <a:t>thuật</a:t>
              </a:r>
              <a:endParaRPr lang="en-US" sz="3999" b="1" dirty="0">
                <a:solidFill>
                  <a:srgbClr val="343434"/>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1104838" y="4074193"/>
            <a:ext cx="6061644" cy="2554545"/>
          </a:xfrm>
          <a:prstGeom prst="rect">
            <a:avLst/>
          </a:prstGeom>
        </p:spPr>
        <p:txBody>
          <a:bodyPr wrap="square">
            <a:spAutoFit/>
          </a:bodyPr>
          <a:lstStyle/>
          <a:p>
            <a:pPr algn="just" eaLnBrk="0" fontAlgn="base" hangingPunct="0">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dẫn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dắt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độc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đáo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lập</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luận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chặt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đưa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chứng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thuyết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phục</a:t>
            </a:r>
            <a:r>
              <a:rPr lang="en-US" altLang="en-US" sz="40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9144000" y="2855113"/>
            <a:ext cx="7086599" cy="4524315"/>
          </a:xfrm>
          <a:prstGeom prst="rect">
            <a:avLst/>
          </a:prstGeom>
          <a:noFill/>
        </p:spPr>
        <p:txBody>
          <a:bodyPr wrap="square" rtlCol="0">
            <a:spAutoFit/>
          </a:bodyPr>
          <a:lstStyle/>
          <a:p>
            <a:pPr algn="just" eaLnBrk="0" fontAlgn="base" hangingPunct="0">
              <a:spcBef>
                <a:spcPct val="0"/>
              </a:spcBef>
              <a:spcAft>
                <a:spcPct val="0"/>
              </a:spcAft>
              <a:buFontTx/>
              <a:buNone/>
            </a:pPr>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điểm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nhìn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nhận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tầm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trọng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việc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tính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cấp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việc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khắc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phụ</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sút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hóa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còn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truyền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cảm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hứng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giữ</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hóa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mở</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mang</a:t>
            </a:r>
            <a:r>
              <a:rPr lang="en-US" altLang="en-US" sz="3600" dirty="0">
                <a:latin typeface="Times New Roman" panose="02020603050405020304" pitchFamily="18" charset="0"/>
                <a:cs typeface="Times New Roman" panose="02020603050405020304" pitchFamily="18" charset="0"/>
              </a:rPr>
              <a:t> tri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a:t>
            </a:r>
          </a:p>
        </p:txBody>
      </p:sp>
      <p:pic>
        <p:nvPicPr>
          <p:cNvPr id="12"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13"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787556">
            <a:off x="15569032" y="-41171"/>
            <a:ext cx="4805345" cy="1988211"/>
          </a:xfrm>
          <a:prstGeom prst="rect">
            <a:avLst/>
          </a:prstGeom>
        </p:spPr>
      </p:pic>
      <p:pic>
        <p:nvPicPr>
          <p:cNvPr id="15"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8560" y="-131974"/>
            <a:ext cx="3738709" cy="1004778"/>
          </a:xfrm>
          <a:prstGeom prst="rect">
            <a:avLst/>
          </a:prstGeom>
        </p:spPr>
      </p:pic>
      <p:pic>
        <p:nvPicPr>
          <p:cNvPr id="16"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3300" y="8200419"/>
            <a:ext cx="2768138" cy="4114800"/>
          </a:xfrm>
          <a:prstGeom prst="rect">
            <a:avLst/>
          </a:prstGeom>
        </p:spPr>
      </p:pic>
    </p:spTree>
    <p:extLst>
      <p:ext uri="{BB962C8B-B14F-4D97-AF65-F5344CB8AC3E}">
        <p14:creationId xmlns:p14="http://schemas.microsoft.com/office/powerpoint/2010/main" val="2700209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3" name="Picture 2"/>
          <p:cNvPicPr>
            <a:picLocks noChangeAspect="1"/>
          </p:cNvPicPr>
          <p:nvPr/>
        </p:nvPicPr>
        <p:blipFill>
          <a:blip r:embed="rId5"/>
          <a:stretch>
            <a:fillRect/>
          </a:stretch>
        </p:blipFill>
        <p:spPr>
          <a:xfrm>
            <a:off x="1513015" y="-31356"/>
            <a:ext cx="14666785" cy="10253536"/>
          </a:xfrm>
          <a:prstGeom prst="rect">
            <a:avLst/>
          </a:prstGeom>
        </p:spPr>
      </p:pic>
    </p:spTree>
    <p:extLst>
      <p:ext uri="{BB962C8B-B14F-4D97-AF65-F5344CB8AC3E}">
        <p14:creationId xmlns:p14="http://schemas.microsoft.com/office/powerpoint/2010/main" val="1749246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4600" y="6819900"/>
            <a:ext cx="4419600" cy="302401"/>
          </a:xfrm>
          <a:prstGeom prst="rect">
            <a:avLst/>
          </a:prstGeom>
        </p:spPr>
      </p:pic>
      <p:pic>
        <p:nvPicPr>
          <p:cNvPr id="6"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68560" y="-131974"/>
            <a:ext cx="3738709" cy="1004778"/>
          </a:xfrm>
          <a:prstGeom prst="rect">
            <a:avLst/>
          </a:prstGeom>
        </p:spPr>
      </p:pic>
      <p:pic>
        <p:nvPicPr>
          <p:cNvPr id="11" name="Picture 12"/>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51955" y="2796821"/>
            <a:ext cx="6535553" cy="3586385"/>
          </a:xfrm>
          <a:prstGeom prst="rect">
            <a:avLst/>
          </a:prstGeom>
        </p:spPr>
      </p:pic>
      <p:pic>
        <p:nvPicPr>
          <p:cNvPr id="13" name="Picture 15"/>
          <p:cNvPicPr>
            <a:picLocks noChangeAspect="1"/>
          </p:cNvPicPr>
          <p:nvPr/>
        </p:nvPicPr>
        <p:blipFill>
          <a:blip r:embed="rId15">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rcRect/>
          <a:stretch>
            <a:fillRect/>
          </a:stretch>
        </p:blipFill>
        <p:spPr>
          <a:xfrm>
            <a:off x="6707509" y="3447432"/>
            <a:ext cx="11201505" cy="6146826"/>
          </a:xfrm>
          <a:prstGeom prst="rect">
            <a:avLst/>
          </a:prstGeom>
        </p:spPr>
      </p:pic>
      <p:sp>
        <p:nvSpPr>
          <p:cNvPr id="14" name="TextBox 16"/>
          <p:cNvSpPr txBox="1"/>
          <p:nvPr/>
        </p:nvSpPr>
        <p:spPr>
          <a:xfrm>
            <a:off x="1881939" y="3324618"/>
            <a:ext cx="4849255" cy="2462213"/>
          </a:xfrm>
          <a:prstGeom prst="rect">
            <a:avLst/>
          </a:prstGeom>
        </p:spPr>
        <p:txBody>
          <a:bodyPr lIns="0" tIns="0" rIns="0" bIns="0" rtlCol="0" anchor="t">
            <a:spAutoFit/>
          </a:bodyPr>
          <a:lstStyle/>
          <a:p>
            <a:pPr algn="ctr">
              <a:lnSpc>
                <a:spcPts val="4799"/>
              </a:lnSpc>
            </a:pPr>
            <a:r>
              <a:rPr lang="en-US" sz="3999" dirty="0">
                <a:latin typeface="Times New Roman" panose="02020603050405020304" pitchFamily="18" charset="0"/>
                <a:cs typeface="Times New Roman" panose="02020603050405020304" pitchFamily="18" charset="0"/>
              </a:rPr>
              <a:t>Viết </a:t>
            </a:r>
            <a:r>
              <a:rPr lang="en-US" sz="3999" dirty="0" err="1">
                <a:latin typeface="Times New Roman" panose="02020603050405020304" pitchFamily="18" charset="0"/>
                <a:cs typeface="Times New Roman" panose="02020603050405020304" pitchFamily="18" charset="0"/>
              </a:rPr>
              <a:t>đoạn</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văn</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khoảng</a:t>
            </a:r>
            <a:r>
              <a:rPr lang="en-US" sz="3999" dirty="0">
                <a:latin typeface="Times New Roman" panose="02020603050405020304" pitchFamily="18" charset="0"/>
                <a:cs typeface="Times New Roman" panose="02020603050405020304" pitchFamily="18" charset="0"/>
              </a:rPr>
              <a:t> 6-8 </a:t>
            </a:r>
            <a:r>
              <a:rPr lang="en-US" sz="3999" dirty="0" err="1">
                <a:latin typeface="Times New Roman" panose="02020603050405020304" pitchFamily="18" charset="0"/>
                <a:cs typeface="Times New Roman" panose="02020603050405020304" pitchFamily="18" charset="0"/>
              </a:rPr>
              <a:t>câu</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với</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chủ</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đề</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Sách</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là</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để</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đọc</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không</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phải</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để</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trưng</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bày</a:t>
            </a:r>
            <a:r>
              <a:rPr lang="en-US" sz="3999" dirty="0">
                <a:latin typeface="Times New Roman" panose="02020603050405020304" pitchFamily="18" charset="0"/>
                <a:cs typeface="Times New Roman" panose="02020603050405020304" pitchFamily="18" charset="0"/>
              </a:rPr>
              <a:t>.</a:t>
            </a:r>
          </a:p>
        </p:txBody>
      </p:sp>
      <p:sp>
        <p:nvSpPr>
          <p:cNvPr id="15" name="TextBox 17"/>
          <p:cNvSpPr txBox="1"/>
          <p:nvPr/>
        </p:nvSpPr>
        <p:spPr>
          <a:xfrm>
            <a:off x="8073804" y="4580489"/>
            <a:ext cx="9185496" cy="4808496"/>
          </a:xfrm>
          <a:prstGeom prst="rect">
            <a:avLst/>
          </a:prstGeom>
        </p:spPr>
        <p:txBody>
          <a:bodyPr lIns="0" tIns="0" rIns="0" bIns="0" rtlCol="0" anchor="t">
            <a:spAutoFit/>
          </a:bodyPr>
          <a:lstStyle/>
          <a:p>
            <a:pPr algn="ctr">
              <a:lnSpc>
                <a:spcPts val="5356"/>
              </a:lnSpc>
            </a:pPr>
            <a:r>
              <a:rPr lang="en-US" sz="4463" dirty="0" err="1">
                <a:latin typeface="Times New Roman" panose="02020603050405020304" pitchFamily="18" charset="0"/>
                <a:cs typeface="Times New Roman" panose="02020603050405020304" pitchFamily="18" charset="0"/>
              </a:rPr>
              <a:t>Vấn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đề</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lười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sút</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văn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hóa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là</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một</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vấn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đề</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đáng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báo</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động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hiện</a:t>
            </a:r>
            <a:r>
              <a:rPr lang="en-US" sz="4463" dirty="0">
                <a:latin typeface="Times New Roman" panose="02020603050405020304" pitchFamily="18" charset="0"/>
                <a:cs typeface="Times New Roman" panose="02020603050405020304" pitchFamily="18" charset="0"/>
              </a:rPr>
              <a:t> nay. Theo </a:t>
            </a:r>
            <a:r>
              <a:rPr lang="en-US" sz="4463" dirty="0" err="1">
                <a:latin typeface="Times New Roman" panose="02020603050405020304" pitchFamily="18" charset="0"/>
                <a:cs typeface="Times New Roman" panose="02020603050405020304" pitchFamily="18" charset="0"/>
              </a:rPr>
              <a:t>em</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cần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làm</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gì</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để</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khơi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gợi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hứng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thú</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sách</a:t>
            </a:r>
            <a:r>
              <a:rPr lang="en-US" sz="4463" dirty="0">
                <a:latin typeface="Times New Roman" panose="02020603050405020304" pitchFamily="18" charset="0"/>
                <a:cs typeface="Times New Roman" panose="02020603050405020304" pitchFamily="18" charset="0"/>
              </a:rPr>
              <a:t> ở </a:t>
            </a:r>
            <a:r>
              <a:rPr lang="en-US" sz="4463" dirty="0" err="1">
                <a:latin typeface="Times New Roman" panose="02020603050405020304" pitchFamily="18" charset="0"/>
                <a:cs typeface="Times New Roman" panose="02020603050405020304" pitchFamily="18" charset="0"/>
              </a:rPr>
              <a:t>mỗi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người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Hãy</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trình</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bày</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bằng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đoạn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văn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từ</a:t>
            </a:r>
            <a:r>
              <a:rPr lang="en-US" sz="4463" dirty="0">
                <a:latin typeface="Times New Roman" panose="02020603050405020304" pitchFamily="18" charset="0"/>
                <a:cs typeface="Times New Roman" panose="02020603050405020304" pitchFamily="18" charset="0"/>
              </a:rPr>
              <a:t> 6-8 </a:t>
            </a:r>
            <a:r>
              <a:rPr lang="en-US" sz="4463" dirty="0" err="1">
                <a:latin typeface="Times New Roman" panose="02020603050405020304" pitchFamily="18" charset="0"/>
                <a:cs typeface="Times New Roman" panose="02020603050405020304" pitchFamily="18" charset="0"/>
              </a:rPr>
              <a:t>câu</a:t>
            </a:r>
            <a:r>
              <a:rPr lang="en-US" sz="4463" dirty="0">
                <a:latin typeface="Times New Roman" panose="02020603050405020304" pitchFamily="18" charset="0"/>
                <a:cs typeface="Times New Roman" panose="02020603050405020304" pitchFamily="18" charset="0"/>
              </a:rPr>
              <a:t> chia </a:t>
            </a:r>
            <a:r>
              <a:rPr lang="en-US" sz="4463" dirty="0" err="1">
                <a:latin typeface="Times New Roman" panose="02020603050405020304" pitchFamily="18" charset="0"/>
                <a:cs typeface="Times New Roman" panose="02020603050405020304" pitchFamily="18" charset="0"/>
              </a:rPr>
              <a:t>sẻ</a:t>
            </a:r>
            <a:r>
              <a:rPr lang="en-US" sz="4463" dirty="0">
                <a:latin typeface="Times New Roman" panose="02020603050405020304" pitchFamily="18" charset="0"/>
                <a:cs typeface="Times New Roman" panose="02020603050405020304" pitchFamily="18" charset="0"/>
              </a:rPr>
              <a:t> ý </a:t>
            </a:r>
            <a:r>
              <a:rPr lang="en-US" sz="4463" dirty="0" err="1">
                <a:latin typeface="Times New Roman" panose="02020603050405020304" pitchFamily="18" charset="0"/>
                <a:cs typeface="Times New Roman" panose="02020603050405020304" pitchFamily="18" charset="0"/>
              </a:rPr>
              <a:t>kiến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của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em</a:t>
            </a:r>
            <a:r>
              <a:rPr lang="en-US" sz="4463" dirty="0">
                <a:latin typeface="Times New Roman" panose="02020603050405020304" pitchFamily="18" charset="0"/>
                <a:cs typeface="Times New Roman" panose="02020603050405020304" pitchFamily="18" charset="0"/>
              </a:rPr>
              <a:t>.</a:t>
            </a:r>
          </a:p>
          <a:p>
            <a:pPr algn="ctr">
              <a:lnSpc>
                <a:spcPts val="5356"/>
              </a:lnSpc>
            </a:pPr>
            <a:endParaRPr lang="en-US" sz="4463"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7"/>
          <a:stretch>
            <a:fillRect/>
          </a:stretch>
        </p:blipFill>
        <p:spPr>
          <a:xfrm>
            <a:off x="408496" y="958980"/>
            <a:ext cx="17478747" cy="2353260"/>
          </a:xfrm>
          <a:prstGeom prst="rect">
            <a:avLst/>
          </a:prstGeom>
        </p:spPr>
      </p:pic>
      <p:pic>
        <p:nvPicPr>
          <p:cNvPr id="12" name="Picture 4"/>
          <p:cNvPicPr>
            <a:picLocks noChangeAspect="1"/>
          </p:cNvPicPr>
          <p:nvPr/>
        </p:nvPicPr>
        <p:blipFill>
          <a:blip r:embed="rId18"/>
          <a:srcRect/>
          <a:stretch>
            <a:fillRect/>
          </a:stretch>
        </p:blipFill>
        <p:spPr>
          <a:xfrm>
            <a:off x="1175250" y="6479787"/>
            <a:ext cx="3553592" cy="3482520"/>
          </a:xfrm>
          <a:prstGeom prst="rect">
            <a:avLst/>
          </a:prstGeom>
        </p:spPr>
      </p:pic>
    </p:spTree>
    <p:extLst>
      <p:ext uri="{BB962C8B-B14F-4D97-AF65-F5344CB8AC3E}">
        <p14:creationId xmlns:p14="http://schemas.microsoft.com/office/powerpoint/2010/main" val="822643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8560" y="-131974"/>
            <a:ext cx="3738709" cy="1004778"/>
          </a:xfrm>
          <a:prstGeom prst="rect">
            <a:avLst/>
          </a:prstGeom>
        </p:spPr>
      </p:pic>
      <p:sp>
        <p:nvSpPr>
          <p:cNvPr id="12" name="TextBox 11"/>
          <p:cNvSpPr txBox="1"/>
          <p:nvPr/>
        </p:nvSpPr>
        <p:spPr>
          <a:xfrm>
            <a:off x="8382846" y="1104900"/>
            <a:ext cx="8807738" cy="7807899"/>
          </a:xfrm>
          <a:prstGeom prst="rect">
            <a:avLst/>
          </a:prstGeom>
          <a:noFill/>
        </p:spPr>
        <p:txBody>
          <a:bodyPr wrap="square" lIns="182872" tIns="91436" rIns="182872" bIns="91436" rtlCol="0">
            <a:spAutoFit/>
          </a:bodyPr>
          <a:lstStyle/>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thói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quen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đã</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đúng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hay </a:t>
            </a:r>
            <a:r>
              <a:rPr lang="en-US" sz="4800" dirty="0" err="1">
                <a:latin typeface="Times New Roman" pitchFamily="18" charset="0"/>
                <a:cs typeface="Times New Roman" pitchFamily="18" charset="0"/>
              </a:rPr>
              <a:t>chưa</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Nếu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khắc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Theo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mang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gì</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bản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a:t>
            </a:r>
          </a:p>
        </p:txBody>
      </p:sp>
      <p:pic>
        <p:nvPicPr>
          <p:cNvPr id="13" name="Picture 10"/>
          <p:cNvPicPr>
            <a:picLocks noChangeAspect="1"/>
          </p:cNvPicPr>
          <p:nvPr/>
        </p:nvPicPr>
        <p:blipFill>
          <a:blip>
            <a:duotone>
              <a:schemeClr val="accent6">
                <a:shade val="45000"/>
                <a:satMod val="135000"/>
              </a:schemeClr>
              <a:prstClr val="white"/>
            </a:duotone>
            <a:extLst>
              <a:ext uri="{28A0092B-C50C-407E-A947-70E740481C1C}">
                <a14:useLocalDpi xmlns:a14="http://schemas.microsoft.com/office/drawing/2010/main" val="0"/>
              </a:ext>
            </a:extLst>
          </a:blip>
          <a:srcRect t="46663"/>
          <a:stretch>
            <a:fillRect/>
          </a:stretch>
        </p:blipFill>
        <p:spPr>
          <a:xfrm rot="-182436">
            <a:off x="797825" y="8142927"/>
            <a:ext cx="7120064" cy="1539744"/>
          </a:xfrm>
          <a:prstGeom prst="rect">
            <a:avLst/>
          </a:prstGeom>
        </p:spPr>
      </p:pic>
      <p:pic>
        <p:nvPicPr>
          <p:cNvPr id="14" name="Picture 13"/>
          <p:cNvPicPr>
            <a:picLocks noChangeAspect="1"/>
          </p:cNvPicPr>
          <p:nvPr/>
        </p:nvPicPr>
        <p:blipFill>
          <a:blip r:embed="rId11"/>
          <a:stretch>
            <a:fillRect/>
          </a:stretch>
        </p:blipFill>
        <p:spPr>
          <a:xfrm>
            <a:off x="1720080" y="8141568"/>
            <a:ext cx="5584420" cy="2243522"/>
          </a:xfrm>
          <a:prstGeom prst="rect">
            <a:avLst/>
          </a:prstGeom>
        </p:spPr>
      </p:pic>
      <p:pic>
        <p:nvPicPr>
          <p:cNvPr id="10" name="Picture 2"/>
          <p:cNvPicPr>
            <a:picLocks noChangeAspect="1"/>
          </p:cNvPicPr>
          <p:nvPr/>
        </p:nvPicPr>
        <p:blipFill>
          <a:blip r:embed="rId12"/>
          <a:srcRect/>
          <a:stretch>
            <a:fillRect/>
          </a:stretch>
        </p:blipFill>
        <p:spPr>
          <a:xfrm>
            <a:off x="956004" y="1046452"/>
            <a:ext cx="6803706" cy="6472026"/>
          </a:xfrm>
          <a:prstGeom prst="rect">
            <a:avLst/>
          </a:prstGeom>
        </p:spPr>
      </p:pic>
    </p:spTree>
    <p:extLst>
      <p:ext uri="{BB962C8B-B14F-4D97-AF65-F5344CB8AC3E}">
        <p14:creationId xmlns:p14="http://schemas.microsoft.com/office/powerpoint/2010/main" val="339368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77179">
            <a:off x="16359982" y="-1391123"/>
            <a:ext cx="3856035" cy="5264212"/>
          </a:xfrm>
          <a:prstGeom prst="rect">
            <a:avLst/>
          </a:prstGeom>
        </p:spPr>
      </p:pic>
      <p:pic>
        <p:nvPicPr>
          <p:cNvPr id="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5268">
            <a:off x="14516372" y="-22766"/>
            <a:ext cx="3738709" cy="1004778"/>
          </a:xfrm>
          <a:prstGeom prst="rect">
            <a:avLst/>
          </a:prstGeom>
        </p:spPr>
      </p:pic>
      <p:pic>
        <p:nvPicPr>
          <p:cNvPr id="9"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3400" y="-724159"/>
            <a:ext cx="3542168" cy="3930284"/>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5250" b="94500" l="10000" r="90000"/>
                    </a14:imgEffect>
                  </a14:imgLayer>
                </a14:imgProps>
              </a:ext>
            </a:extLst>
          </a:blip>
          <a:stretch>
            <a:fillRect/>
          </a:stretch>
        </p:blipFill>
        <p:spPr>
          <a:xfrm>
            <a:off x="-914400" y="-419100"/>
            <a:ext cx="11076255" cy="11076255"/>
          </a:xfrm>
          <a:prstGeom prst="rect">
            <a:avLst/>
          </a:prstGeom>
        </p:spPr>
      </p:pic>
      <p:pic>
        <p:nvPicPr>
          <p:cNvPr id="3" name="Picture 2"/>
          <p:cNvPicPr>
            <a:picLocks noChangeAspect="1"/>
          </p:cNvPicPr>
          <p:nvPr/>
        </p:nvPicPr>
        <p:blipFill>
          <a:blip r:embed="rId11"/>
          <a:stretch>
            <a:fillRect/>
          </a:stretch>
        </p:blipFill>
        <p:spPr>
          <a:xfrm>
            <a:off x="6378360" y="1408400"/>
            <a:ext cx="12430701" cy="7527926"/>
          </a:xfrm>
          <a:prstGeom prst="rect">
            <a:avLst/>
          </a:prstGeom>
        </p:spPr>
      </p:pic>
      <p:sp>
        <p:nvSpPr>
          <p:cNvPr id="12" name="TextBox 11"/>
          <p:cNvSpPr txBox="1"/>
          <p:nvPr/>
        </p:nvSpPr>
        <p:spPr>
          <a:xfrm>
            <a:off x="12593710" y="8382328"/>
            <a:ext cx="5873466" cy="1107996"/>
          </a:xfrm>
          <a:prstGeom prst="rect">
            <a:avLst/>
          </a:prstGeom>
          <a:noFill/>
        </p:spPr>
        <p:txBody>
          <a:bodyPr wrap="square" rtlCol="0">
            <a:spAutoFit/>
          </a:bodyPr>
          <a:lstStyle/>
          <a:p>
            <a:pPr algn="just">
              <a:lnSpc>
                <a:spcPct val="150000"/>
              </a:lnSpc>
            </a:pPr>
            <a:r>
              <a:rPr lang="vi-VN" sz="4400" dirty="0">
                <a:latin typeface="Times New Roman" panose="02020603050405020304" pitchFamily="18" charset="0"/>
                <a:cs typeface="Times New Roman" panose="02020603050405020304" pitchFamily="18" charset="0"/>
              </a:rPr>
              <a:t>- Huỳnh Như Phương-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424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2901420" y="1167255"/>
            <a:ext cx="14687322" cy="8476372"/>
          </a:xfrm>
          <a:prstGeom prst="rect">
            <a:avLst/>
          </a:prstGeom>
        </p:spPr>
      </p:pic>
      <p:pic>
        <p:nvPicPr>
          <p:cNvPr id="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952500"/>
            <a:ext cx="5815972" cy="4114800"/>
          </a:xfrm>
          <a:prstGeom prst="rect">
            <a:avLst/>
          </a:prstGeom>
        </p:spPr>
      </p:pic>
      <p:pic>
        <p:nvPicPr>
          <p:cNvPr id="7"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62600" y="7429500"/>
            <a:ext cx="8704275" cy="595570"/>
          </a:xfrm>
          <a:prstGeom prst="rect">
            <a:avLst/>
          </a:prstGeom>
        </p:spPr>
      </p:pic>
      <p:pic>
        <p:nvPicPr>
          <p:cNvPr id="8"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6285" flipH="1">
            <a:off x="-1389734" y="-1633467"/>
            <a:ext cx="2779467" cy="3794494"/>
          </a:xfrm>
          <a:prstGeom prst="rect">
            <a:avLst/>
          </a:prstGeom>
        </p:spPr>
      </p:pic>
      <p:pic>
        <p:nvPicPr>
          <p:cNvPr id="9"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57430">
            <a:off x="16501429" y="8433390"/>
            <a:ext cx="2361591" cy="2994093"/>
          </a:xfrm>
          <a:prstGeom prst="rect">
            <a:avLst/>
          </a:prstGeom>
        </p:spPr>
      </p:pic>
      <p:pic>
        <p:nvPicPr>
          <p:cNvPr id="11" name="Picture 10"/>
          <p:cNvPicPr>
            <a:picLocks noChangeAspect="1"/>
          </p:cNvPicPr>
          <p:nvPr/>
        </p:nvPicPr>
        <p:blipFill>
          <a:blip r:embed="rId13"/>
          <a:stretch>
            <a:fillRect/>
          </a:stretch>
        </p:blipFill>
        <p:spPr>
          <a:xfrm>
            <a:off x="2209800" y="4076700"/>
            <a:ext cx="16296796" cy="5239973"/>
          </a:xfrm>
          <a:prstGeom prst="rect">
            <a:avLst/>
          </a:prstGeom>
        </p:spPr>
      </p:pic>
    </p:spTree>
    <p:extLst>
      <p:ext uri="{BB962C8B-B14F-4D97-AF65-F5344CB8AC3E}">
        <p14:creationId xmlns:p14="http://schemas.microsoft.com/office/powerpoint/2010/main" val="1822006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5486400" cy="923330"/>
          </a:xfrm>
          <a:prstGeom prst="rect">
            <a:avLst/>
          </a:prstGeom>
          <a:noFill/>
        </p:spPr>
        <p:txBody>
          <a:bodyPr wrap="square" rtlCol="0">
            <a:spAutoFit/>
          </a:bodyPr>
          <a:lstStyle/>
          <a:p>
            <a:pPr algn="just"/>
            <a:r>
              <a:rPr lang="en-US" sz="5400" b="1" dirty="0">
                <a:solidFill>
                  <a:schemeClr val="accent2">
                    <a:lumMod val="50000"/>
                  </a:schemeClr>
                </a:solidFill>
                <a:latin typeface="Times New Roman" panose="02020603050405020304" pitchFamily="18" charset="0"/>
                <a:cs typeface="Times New Roman" panose="02020603050405020304" pitchFamily="18" charset="0"/>
              </a:rPr>
              <a:t>1.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vi-VN" sz="5400" b="1" dirty="0">
                <a:solidFill>
                  <a:schemeClr val="accent2">
                    <a:lumMod val="50000"/>
                  </a:schemeClr>
                </a:solidFill>
                <a:latin typeface="Times New Roman" panose="02020603050405020304" pitchFamily="18" charset="0"/>
                <a:cs typeface="Times New Roman" panose="02020603050405020304" pitchFamily="18" charset="0"/>
              </a:rPr>
              <a:t>- chú thích</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834770" y="1485900"/>
            <a:ext cx="17121773" cy="7305406"/>
            <a:chOff x="834770" y="1485900"/>
            <a:chExt cx="17121773" cy="7305406"/>
          </a:xfrm>
          <a:solidFill>
            <a:schemeClr val="accent6">
              <a:lumMod val="20000"/>
              <a:lumOff val="80000"/>
            </a:schemeClr>
          </a:solidFill>
        </p:grpSpPr>
        <p:sp>
          <p:nvSpPr>
            <p:cNvPr id="4" name="Freeform 3"/>
            <p:cNvSpPr/>
            <p:nvPr/>
          </p:nvSpPr>
          <p:spPr>
            <a:xfrm>
              <a:off x="834770" y="1485900"/>
              <a:ext cx="17121773" cy="7305406"/>
            </a:xfrm>
            <a:custGeom>
              <a:avLst/>
              <a:gdLst/>
              <a:ahLst/>
              <a:cxnLst/>
              <a:rect l="l" t="t" r="r" b="b"/>
              <a:pathLst>
                <a:path w="862492" h="188607">
                  <a:moveTo>
                    <a:pt x="0" y="0"/>
                  </a:moveTo>
                  <a:lnTo>
                    <a:pt x="862492" y="0"/>
                  </a:lnTo>
                  <a:lnTo>
                    <a:pt x="862492" y="188607"/>
                  </a:lnTo>
                  <a:lnTo>
                    <a:pt x="0" y="188607"/>
                  </a:lnTo>
                  <a:close/>
                </a:path>
              </a:pathLst>
            </a:custGeom>
            <a:grpFill/>
          </p:spPr>
        </p:sp>
        <p:sp>
          <p:nvSpPr>
            <p:cNvPr id="11" name="Google Shape;195;p6"/>
            <p:cNvSpPr txBox="1"/>
            <p:nvPr/>
          </p:nvSpPr>
          <p:spPr>
            <a:xfrm>
              <a:off x="1044764" y="1638300"/>
              <a:ext cx="16701783" cy="6601747"/>
            </a:xfrm>
            <a:prstGeom prst="rect">
              <a:avLst/>
            </a:prstGeom>
            <a:grpFill/>
            <a:ln>
              <a:noFill/>
            </a:ln>
          </p:spPr>
          <p:txBody>
            <a:bodyPr spcFirstLastPara="1" wrap="square" lIns="137138" tIns="68550" rIns="137138" bIns="68550" anchor="t" anchorCtr="0">
              <a:spAutoFit/>
            </a:bodyPr>
            <a:lstStyle/>
            <a:p>
              <a:pPr>
                <a:lnSpc>
                  <a:spcPct val="150000"/>
                </a:lnSpc>
                <a:buClr>
                  <a:srgbClr val="000000"/>
                </a:buClr>
                <a:buSzPts val="2800"/>
              </a:pPr>
              <a:r>
                <a:rPr lang="vi-VN" sz="4000" b="1" dirty="0">
                  <a:solidFill>
                    <a:schemeClr val="dk1"/>
                  </a:solidFill>
                  <a:latin typeface="Times New Roman" panose="02020603050405020304" pitchFamily="18" charset="0"/>
                  <a:ea typeface="Cambria"/>
                  <a:cs typeface="Times New Roman" panose="02020603050405020304" pitchFamily="18" charset="0"/>
                  <a:sym typeface="Cambria"/>
                </a:rPr>
                <a:t>a. Đọc</a:t>
              </a:r>
              <a:endParaRPr sz="400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50000"/>
                </a:lnSpc>
              </a:pP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(GV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a:t>
              </a:r>
            </a:p>
            <a:p>
              <a:pPr marL="777240" lvl="1" indent="-388620">
                <a:lnSpc>
                  <a:spcPct val="150000"/>
                </a:lnSpc>
                <a:buFont typeface="Arial"/>
                <a:buChar char="•"/>
              </a:pP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dõi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a:t>
              </a:r>
            </a:p>
            <a:p>
              <a:pPr marL="777240" lvl="1" indent="-388620">
                <a:lnSpc>
                  <a:spcPct val="150000"/>
                </a:lnSpc>
                <a:buFont typeface="Arial"/>
                <a:buChar char="•"/>
              </a:pP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dõi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phút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ngẫm</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357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5486400" cy="923330"/>
          </a:xfrm>
          <a:prstGeom prst="rect">
            <a:avLst/>
          </a:prstGeom>
          <a:noFill/>
        </p:spPr>
        <p:txBody>
          <a:bodyPr wrap="square" rtlCol="0">
            <a:spAutoFit/>
          </a:bodyPr>
          <a:lstStyle/>
          <a:p>
            <a:pPr algn="just"/>
            <a:r>
              <a:rPr lang="en-US" sz="5400" b="1" dirty="0">
                <a:solidFill>
                  <a:srgbClr val="C0504D">
                    <a:lumMod val="50000"/>
                  </a:srgbClr>
                </a:solidFill>
                <a:latin typeface="Times New Roman" panose="02020603050405020304" pitchFamily="18" charset="0"/>
                <a:cs typeface="Times New Roman" panose="02020603050405020304" pitchFamily="18" charset="0"/>
              </a:rPr>
              <a:t>1. </a:t>
            </a:r>
            <a:r>
              <a:rPr lang="en-US" sz="5400" b="1" dirty="0" err="1">
                <a:solidFill>
                  <a:srgbClr val="C0504D">
                    <a:lumMod val="50000"/>
                  </a:srgbClr>
                </a:solidFill>
                <a:latin typeface="Times New Roman" panose="02020603050405020304" pitchFamily="18" charset="0"/>
                <a:cs typeface="Times New Roman" panose="02020603050405020304" pitchFamily="18" charset="0"/>
              </a:rPr>
              <a:t>Đọc</a:t>
            </a:r>
            <a:r>
              <a:rPr lang="vi-VN" sz="5400" b="1" dirty="0">
                <a:solidFill>
                  <a:srgbClr val="C0504D">
                    <a:lumMod val="50000"/>
                  </a:srgbClr>
                </a:solidFill>
                <a:latin typeface="Times New Roman" panose="02020603050405020304" pitchFamily="18" charset="0"/>
                <a:cs typeface="Times New Roman" panose="02020603050405020304" pitchFamily="18" charset="0"/>
              </a:rPr>
              <a:t>- chú thích</a:t>
            </a:r>
            <a:endParaRPr lang="en-US" sz="5400" b="1" dirty="0">
              <a:solidFill>
                <a:srgbClr val="C0504D">
                  <a:lumMod val="50000"/>
                </a:srgbClr>
              </a:solidFill>
              <a:latin typeface="Times New Roman" panose="02020603050405020304" pitchFamily="18" charset="0"/>
              <a:cs typeface="Times New Roman" panose="02020603050405020304" pitchFamily="18" charset="0"/>
            </a:endParaRPr>
          </a:p>
        </p:txBody>
      </p:sp>
      <p:graphicFrame>
        <p:nvGraphicFramePr>
          <p:cNvPr id="6" name="Table 2">
            <a:extLst>
              <a:ext uri="{FF2B5EF4-FFF2-40B4-BE49-F238E27FC236}">
                <a16:creationId xmlns:a16="http://schemas.microsoft.com/office/drawing/2014/main" id="{0590C338-149B-F577-680F-F85BADC0940B}"/>
              </a:ext>
            </a:extLst>
          </p:cNvPr>
          <p:cNvGraphicFramePr>
            <a:graphicFrameLocks noGrp="1"/>
          </p:cNvGraphicFramePr>
          <p:nvPr>
            <p:extLst>
              <p:ext uri="{D42A27DB-BD31-4B8C-83A1-F6EECF244321}">
                <p14:modId xmlns:p14="http://schemas.microsoft.com/office/powerpoint/2010/main" val="3936066808"/>
              </p:ext>
            </p:extLst>
          </p:nvPr>
        </p:nvGraphicFramePr>
        <p:xfrm>
          <a:off x="1848023" y="4406200"/>
          <a:ext cx="14097221" cy="4724400"/>
        </p:xfrm>
        <a:graphic>
          <a:graphicData uri="http://schemas.openxmlformats.org/drawingml/2006/table">
            <a:tbl>
              <a:tblPr/>
              <a:tblGrid>
                <a:gridCol w="11352832">
                  <a:extLst>
                    <a:ext uri="{9D8B030D-6E8A-4147-A177-3AD203B41FA5}">
                      <a16:colId xmlns:a16="http://schemas.microsoft.com/office/drawing/2014/main" val="20000"/>
                    </a:ext>
                  </a:extLst>
                </a:gridCol>
                <a:gridCol w="1144189">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455855">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chí</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Không</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extLst>
                  <a:ext uri="{0D108BD9-81ED-4DB2-BD59-A6C34878D82A}">
                    <a16:rowId xmlns:a16="http://schemas.microsoft.com/office/drawing/2014/main" val="10000"/>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thêm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to,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Tốc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3"/>
                  </a:ext>
                </a:extLst>
              </a:tr>
              <a:tr h="732626">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tính chất biểu cảm, nghị luận của người viết trong văn bản</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3"/>
          <a:stretch>
            <a:fillRect/>
          </a:stretch>
        </p:blipFill>
        <p:spPr>
          <a:xfrm>
            <a:off x="381000" y="2034240"/>
            <a:ext cx="14948688" cy="2353260"/>
          </a:xfrm>
          <a:prstGeom prst="rect">
            <a:avLst/>
          </a:prstGeom>
        </p:spPr>
      </p:pic>
    </p:spTree>
    <p:extLst>
      <p:ext uri="{BB962C8B-B14F-4D97-AF65-F5344CB8AC3E}">
        <p14:creationId xmlns:p14="http://schemas.microsoft.com/office/powerpoint/2010/main" val="20487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6248400" cy="923330"/>
          </a:xfrm>
          <a:prstGeom prst="rect">
            <a:avLst/>
          </a:prstGeom>
          <a:noFill/>
        </p:spPr>
        <p:txBody>
          <a:bodyPr wrap="square" rtlCol="0">
            <a:spAutoFit/>
          </a:bodyPr>
          <a:lstStyle/>
          <a:p>
            <a:pPr algn="just"/>
            <a:r>
              <a:rPr lang="vi-VN" sz="5400" b="1" dirty="0">
                <a:solidFill>
                  <a:srgbClr val="C0504D">
                    <a:lumMod val="50000"/>
                  </a:srgbClr>
                </a:solidFill>
                <a:latin typeface="Times New Roman" panose="02020603050405020304" pitchFamily="18" charset="0"/>
                <a:cs typeface="Times New Roman" panose="02020603050405020304" pitchFamily="18" charset="0"/>
              </a:rPr>
              <a:t>1. Đọc- chú thích</a:t>
            </a:r>
            <a:endParaRPr lang="en-US" sz="5400" b="1" dirty="0">
              <a:solidFill>
                <a:srgbClr val="C0504D">
                  <a:lumMod val="50000"/>
                </a:srgb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219200" y="1480137"/>
            <a:ext cx="3901439" cy="1083618"/>
            <a:chOff x="609600" y="2171700"/>
            <a:chExt cx="3901439" cy="3272249"/>
          </a:xfrm>
        </p:grpSpPr>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2" name="TextBox 11"/>
            <p:cNvSpPr txBox="1"/>
            <p:nvPr/>
          </p:nvSpPr>
          <p:spPr>
            <a:xfrm>
              <a:off x="990601" y="2628899"/>
              <a:ext cx="3520438" cy="1381758"/>
            </a:xfrm>
            <a:prstGeom prst="rect">
              <a:avLst/>
            </a:prstGeom>
            <a:noFill/>
          </p:spPr>
          <p:txBody>
            <a:bodyPr wrap="square" rtlCol="0">
              <a:spAutoFit/>
            </a:bodyPr>
            <a:lstStyle/>
            <a:p>
              <a:pPr algn="just"/>
              <a:r>
                <a:rPr lang="vi-VN" sz="4000" b="1" dirty="0">
                  <a:solidFill>
                    <a:prstClr val="black"/>
                  </a:solidFill>
                  <a:latin typeface="Times New Roman" panose="02020603050405020304" pitchFamily="18" charset="0"/>
                  <a:cs typeface="Times New Roman" panose="02020603050405020304" pitchFamily="18" charset="0"/>
                </a:rPr>
                <a:t>b. Chú thích</a:t>
              </a:r>
              <a:endParaRPr lang="en-US" sz="4000" b="1" dirty="0">
                <a:solidFill>
                  <a:prstClr val="black"/>
                </a:solidFill>
                <a:latin typeface="Times New Roman" panose="02020603050405020304" pitchFamily="18" charset="0"/>
                <a:cs typeface="Times New Roman" panose="02020603050405020304" pitchFamily="18" charset="0"/>
              </a:endParaRPr>
            </a:p>
          </p:txBody>
        </p:sp>
      </p:grpSp>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sp>
        <p:nvSpPr>
          <p:cNvPr id="4" name="Rectangle 3"/>
          <p:cNvSpPr/>
          <p:nvPr/>
        </p:nvSpPr>
        <p:spPr>
          <a:xfrm>
            <a:off x="416560" y="2537257"/>
            <a:ext cx="16992600" cy="7846635"/>
          </a:xfrm>
          <a:prstGeom prst="rect">
            <a:avLst/>
          </a:prstGeom>
        </p:spPr>
        <p:txBody>
          <a:bodyPr wrap="square">
            <a:spAutoFit/>
          </a:bodyPr>
          <a:lstStyle/>
          <a:p>
            <a:pPr algn="just">
              <a:lnSpc>
                <a:spcPct val="150000"/>
              </a:lnSpc>
            </a:pPr>
            <a:r>
              <a:rPr lang="vi-VN" sz="3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Tương truyền</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truyền miệng cho nhau nghe trong dân gian từ đời nọ tới đời kia</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Sứ mệnh: </a:t>
            </a:r>
            <a:r>
              <a:rPr lang="vi-VN" sz="3400" dirty="0">
                <a:solidFill>
                  <a:srgbClr val="0D0D0D"/>
                </a:solidFill>
                <a:latin typeface="Times New Roman" panose="02020603050405020304" pitchFamily="18" charset="0"/>
                <a:cs typeface="Times New Roman" panose="02020603050405020304" pitchFamily="18" charset="0"/>
              </a:rPr>
              <a:t>nhiệm vụ quan trọng, được coi là thiêng liêng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Mặc khải: </a:t>
            </a:r>
            <a:r>
              <a:rPr lang="vi-VN" sz="3400" dirty="0">
                <a:solidFill>
                  <a:srgbClr val="0D0D0D"/>
                </a:solidFill>
                <a:latin typeface="Times New Roman" panose="02020603050405020304" pitchFamily="18" charset="0"/>
                <a:cs typeface="Times New Roman" panose="02020603050405020304" pitchFamily="18" charset="0"/>
              </a:rPr>
              <a:t>một khả năng đặc biệt mà chúa ban cho, có thể nhận biết trong khoảnh khắc những điều mà người thường không thể biết.</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Trung đại: </a:t>
            </a:r>
            <a:r>
              <a:rPr lang="vi-VN" sz="3400" dirty="0">
                <a:solidFill>
                  <a:srgbClr val="0D0D0D"/>
                </a:solidFill>
                <a:latin typeface="Times New Roman" panose="02020603050405020304" pitchFamily="18" charset="0"/>
                <a:cs typeface="Times New Roman" panose="02020603050405020304" pitchFamily="18" charset="0"/>
              </a:rPr>
              <a:t>thời Trung cổ ở các nước châu Âu và thời phong kiến ở các nước phương Đông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Thông điệp: </a:t>
            </a:r>
            <a:r>
              <a:rPr lang="vi-VN" sz="3400" dirty="0">
                <a:solidFill>
                  <a:srgbClr val="0D0D0D"/>
                </a:solidFill>
                <a:latin typeface="Times New Roman" panose="02020603050405020304" pitchFamily="18" charset="0"/>
                <a:cs typeface="Times New Roman" panose="02020603050405020304" pitchFamily="18" charset="0"/>
              </a:rPr>
              <a:t>điều công khai gửi đến mọi người</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Tuyệt thực: </a:t>
            </a:r>
            <a:r>
              <a:rPr lang="vi-VN" sz="3400" dirty="0">
                <a:solidFill>
                  <a:srgbClr val="0D0D0D"/>
                </a:solidFill>
                <a:latin typeface="Times New Roman" panose="02020603050405020304" pitchFamily="18" charset="0"/>
                <a:cs typeface="Times New Roman" panose="02020603050405020304" pitchFamily="18" charset="0"/>
              </a:rPr>
              <a:t>nhịn ăn để thể hiện thái độ phản kháng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Cố định hóa: </a:t>
            </a:r>
            <a:r>
              <a:rPr lang="vi-VN" sz="3400" dirty="0">
                <a:solidFill>
                  <a:srgbClr val="0D0D0D"/>
                </a:solidFill>
                <a:latin typeface="Times New Roman" panose="02020603050405020304" pitchFamily="18" charset="0"/>
                <a:cs typeface="Times New Roman" panose="02020603050405020304" pitchFamily="18" charset="0"/>
              </a:rPr>
              <a:t>làm cho giữ nguyên trạng thái, không thay đổi</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Phản biện</a:t>
            </a:r>
            <a:r>
              <a:rPr lang="vi-VN" sz="3400" dirty="0">
                <a:solidFill>
                  <a:srgbClr val="0D0D0D"/>
                </a:solidFill>
                <a:latin typeface="Times New Roman" panose="02020603050405020304" pitchFamily="18" charset="0"/>
                <a:cs typeface="Times New Roman" panose="02020603050405020304" pitchFamily="18" charset="0"/>
              </a:rPr>
              <a:t>: đánh giá theo một góc nhìn khác</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Tha nhân</a:t>
            </a:r>
            <a:r>
              <a:rPr lang="vi-VN" sz="3400" dirty="0">
                <a:solidFill>
                  <a:srgbClr val="0D0D0D"/>
                </a:solidFill>
                <a:latin typeface="Times New Roman" panose="02020603050405020304" pitchFamily="18" charset="0"/>
                <a:cs typeface="Times New Roman" panose="02020603050405020304" pitchFamily="18" charset="0"/>
              </a:rPr>
              <a:t>: người khác</a:t>
            </a:r>
          </a:p>
        </p:txBody>
      </p:sp>
    </p:spTree>
    <p:extLst>
      <p:ext uri="{BB962C8B-B14F-4D97-AF65-F5344CB8AC3E}">
        <p14:creationId xmlns:p14="http://schemas.microsoft.com/office/powerpoint/2010/main" val="188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14401800" cy="923330"/>
          </a:xfrm>
          <a:prstGeom prst="rect">
            <a:avLst/>
          </a:prstGeom>
          <a:noFill/>
        </p:spPr>
        <p:txBody>
          <a:bodyPr wrap="square" rtlCol="0">
            <a:spAutoFit/>
          </a:bodyPr>
          <a:lstStyle/>
          <a:p>
            <a:pPr algn="just"/>
            <a:r>
              <a:rPr lang="en-US" sz="5400" b="1" dirty="0">
                <a:solidFill>
                  <a:schemeClr val="accent2">
                    <a:lumMod val="50000"/>
                  </a:schemeClr>
                </a:solidFill>
                <a:latin typeface="Times New Roman" panose="02020603050405020304" pitchFamily="18" charset="0"/>
                <a:cs typeface="Times New Roman" panose="02020603050405020304" pitchFamily="18" charset="0"/>
              </a:rPr>
              <a:t>2.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chung</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 name="Picture 1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773400" y="55412"/>
            <a:ext cx="2133600" cy="2239465"/>
          </a:xfrm>
          <a:prstGeom prst="rect">
            <a:avLst/>
          </a:prstGeom>
        </p:spPr>
      </p:pic>
      <p:sp>
        <p:nvSpPr>
          <p:cNvPr id="12" name="TextBox 11"/>
          <p:cNvSpPr txBox="1"/>
          <p:nvPr/>
        </p:nvSpPr>
        <p:spPr>
          <a:xfrm>
            <a:off x="1480821" y="1638300"/>
            <a:ext cx="5562600" cy="707886"/>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a. Tác giả</a:t>
            </a:r>
            <a:endParaRPr lang="en-US" sz="4000" dirty="0">
              <a:latin typeface="Times New Roman" panose="02020603050405020304" pitchFamily="18" charset="0"/>
              <a:cs typeface="Times New Roman" panose="02020603050405020304" pitchFamily="18" charset="0"/>
            </a:endParaRPr>
          </a:p>
        </p:txBody>
      </p:sp>
      <p:pic>
        <p:nvPicPr>
          <p:cNvPr id="6" name="Picture 17" descr="https://vanhocsaigon.com/wp-content/uploads/2019/10/Huynh-Nhu-Phuong-vcpn-300x207.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foregroundMark x1="48667" y1="12560" x2="56667" y2="22222"/>
                        <a14:backgroundMark x1="4333" y1="6763" x2="8333" y2="39130"/>
                        <a14:backgroundMark x1="53000" y1="8213" x2="63667" y2="4348"/>
                        <a14:backgroundMark x1="51333" y1="3382" x2="57000" y2="11594"/>
                        <a14:backgroundMark x1="22000" y1="2899" x2="25333" y2="1449"/>
                        <a14:backgroundMark x1="18667" y1="14010" x2="15667" y2="28019"/>
                        <a14:backgroundMark x1="26000" y1="7246" x2="36667" y2="1449"/>
                        <a14:backgroundMark x1="40333" y1="1449" x2="50667" y2="3865"/>
                        <a14:backgroundMark x1="48667" y1="4831" x2="54000" y2="12560"/>
                        <a14:backgroundMark x1="43000" y1="5314" x2="49667" y2="5314"/>
                        <a14:backgroundMark x1="48333" y1="5314" x2="48667" y2="821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309206"/>
            <a:ext cx="8336279" cy="6975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6019800" y="2746196"/>
            <a:ext cx="12115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Huỳnh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Như</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sinh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năm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1955</a:t>
            </a:r>
            <a:endParaRPr lang="vi-VN" altLang="en-US" sz="4000" b="1"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a:t>
            </a:r>
            <a:r>
              <a:rPr lang="vi-VN" altLang="en-US" sz="4000" b="1" dirty="0">
                <a:solidFill>
                  <a:srgbClr val="000000"/>
                </a:solidFill>
                <a:latin typeface="Times New Roman" panose="02020603050405020304" pitchFamily="18" charset="0"/>
                <a:cs typeface="Times New Roman" panose="02020603050405020304" pitchFamily="18" charset="0"/>
              </a:rPr>
              <a:t>Q</a:t>
            </a:r>
            <a:r>
              <a:rPr lang="en-US" altLang="en-US" sz="4000" b="1" dirty="0" err="1">
                <a:solidFill>
                  <a:srgbClr val="000000"/>
                </a:solidFill>
                <a:latin typeface="Times New Roman" panose="02020603050405020304" pitchFamily="18" charset="0"/>
                <a:cs typeface="Times New Roman" panose="02020603050405020304" pitchFamily="18" charset="0"/>
              </a:rPr>
              <a:t>uê</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ở </a:t>
            </a:r>
            <a:r>
              <a:rPr lang="en-US" altLang="en-US" sz="4000" dirty="0" err="1">
                <a:solidFill>
                  <a:srgbClr val="000000"/>
                </a:solidFill>
                <a:latin typeface="Times New Roman" panose="02020603050405020304" pitchFamily="18" charset="0"/>
                <a:cs typeface="Times New Roman" panose="02020603050405020304" pitchFamily="18" charset="0"/>
              </a:rPr>
              <a:t>Quảng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Ngãi</a:t>
            </a:r>
            <a:endParaRPr lang="vi-VN" altLang="en-US" sz="4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L</a:t>
            </a:r>
            <a:r>
              <a:rPr lang="en-US" altLang="en-US" sz="4000" dirty="0">
                <a:solidFill>
                  <a:srgbClr val="000000"/>
                </a:solidFill>
                <a:latin typeface="Times New Roman" panose="02020603050405020304" pitchFamily="18" charset="0"/>
                <a:cs typeface="Times New Roman" panose="02020603050405020304" pitchFamily="18" charset="0"/>
              </a:rPr>
              <a:t>à </a:t>
            </a:r>
            <a:r>
              <a:rPr lang="en-US" altLang="en-US" sz="4000" dirty="0" err="1">
                <a:solidFill>
                  <a:srgbClr val="000000"/>
                </a:solidFill>
                <a:latin typeface="Times New Roman" panose="02020603050405020304" pitchFamily="18" charset="0"/>
                <a:cs typeface="Times New Roman" panose="02020603050405020304" pitchFamily="18" charset="0"/>
              </a:rPr>
              <a:t>giảng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đai</a:t>
            </a:r>
            <a:r>
              <a:rPr lang="en-US" altLang="en-US" sz="4000" dirty="0">
                <a:solidFill>
                  <a:srgbClr val="000000"/>
                </a:solidFill>
                <a:latin typeface="Times New Roman" panose="02020603050405020304" pitchFamily="18" charset="0"/>
                <a:cs typeface="Times New Roman" panose="02020603050405020304" pitchFamily="18" charset="0"/>
              </a:rPr>
              <a:t> h</a:t>
            </a:r>
            <a:r>
              <a:rPr lang="vi-VN" altLang="en-US" sz="4000" dirty="0">
                <a:solidFill>
                  <a:srgbClr val="000000"/>
                </a:solidFill>
                <a:latin typeface="Times New Roman" panose="02020603050405020304" pitchFamily="18" charset="0"/>
                <a:cs typeface="Times New Roman" panose="02020603050405020304" pitchFamily="18" charset="0"/>
              </a:rPr>
              <a:t>ọ</a:t>
            </a:r>
            <a:r>
              <a:rPr lang="en-US" altLang="en-US" sz="4000" dirty="0">
                <a:solidFill>
                  <a:srgbClr val="000000"/>
                </a:solidFill>
                <a:latin typeface="Times New Roman" panose="02020603050405020304" pitchFamily="18" charset="0"/>
                <a:cs typeface="Times New Roman" panose="02020603050405020304" pitchFamily="18" charset="0"/>
              </a:rPr>
              <a:t>c</a:t>
            </a:r>
            <a:r>
              <a:rPr lang="vi-VN"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nghiên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cứu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phê</a:t>
            </a:r>
            <a:r>
              <a:rPr lang="en-US" altLang="en-US" sz="4000" dirty="0">
                <a:solidFill>
                  <a:srgbClr val="000000"/>
                </a:solidFill>
                <a:latin typeface="Times New Roman" panose="02020603050405020304" pitchFamily="18" charset="0"/>
                <a:cs typeface="Times New Roman" panose="02020603050405020304" pitchFamily="18" charset="0"/>
              </a:rPr>
              <a:t> b</a:t>
            </a:r>
            <a:r>
              <a:rPr lang="vi-VN" altLang="en-US" sz="4000" dirty="0">
                <a:solidFill>
                  <a:srgbClr val="000000"/>
                </a:solidFill>
                <a:latin typeface="Times New Roman" panose="02020603050405020304" pitchFamily="18" charset="0"/>
                <a:cs typeface="Times New Roman" panose="02020603050405020304" pitchFamily="18" charset="0"/>
              </a:rPr>
              <a:t>ì</a:t>
            </a:r>
            <a:r>
              <a:rPr lang="en-US" altLang="en-US" sz="4000" dirty="0" err="1">
                <a:solidFill>
                  <a:srgbClr val="000000"/>
                </a:solidFill>
                <a:latin typeface="Times New Roman" panose="02020603050405020304" pitchFamily="18" charset="0"/>
                <a:cs typeface="Times New Roman" panose="02020603050405020304" pitchFamily="18" charset="0"/>
              </a:rPr>
              <a:t>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h</a:t>
            </a:r>
            <a:r>
              <a:rPr lang="vi-VN" altLang="en-US" sz="4000" dirty="0">
                <a:solidFill>
                  <a:srgbClr val="000000"/>
                </a:solidFill>
                <a:latin typeface="Times New Roman" panose="02020603050405020304" pitchFamily="18" charset="0"/>
                <a:cs typeface="Times New Roman" panose="02020603050405020304" pitchFamily="18" charset="0"/>
              </a:rPr>
              <a:t>ọc</a:t>
            </a:r>
            <a:r>
              <a:rPr lang="en-US" altLang="en-US" sz="4000" dirty="0">
                <a:solidFill>
                  <a:srgbClr val="000000"/>
                </a:solidFill>
                <a:latin typeface="Times New Roman" panose="02020603050405020304" pitchFamily="18" charset="0"/>
                <a:cs typeface="Times New Roman" panose="02020603050405020304" pitchFamily="18" charset="0"/>
              </a:rPr>
              <a:t>. </a:t>
            </a:r>
            <a:endParaRPr lang="vi-VN" altLang="en-US" sz="4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en-US" altLang="en-US" sz="4000" dirty="0">
                <a:solidFill>
                  <a:srgbClr val="000000"/>
                </a:solidFill>
                <a:latin typeface="Times New Roman" panose="02020603050405020304" pitchFamily="18" charset="0"/>
                <a:cs typeface="Times New Roman" panose="02020603050405020304" pitchFamily="18" charset="0"/>
              </a:rPr>
              <a:t>-</a:t>
            </a:r>
            <a:r>
              <a:rPr lang="vi-VN"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Tác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phẩm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chính</a:t>
            </a:r>
            <a:r>
              <a:rPr lang="en-US" altLang="en-US" sz="4000" dirty="0">
                <a:solidFill>
                  <a:srgbClr val="000000"/>
                </a:solidFill>
                <a:latin typeface="Times New Roman" panose="02020603050405020304" pitchFamily="18" charset="0"/>
                <a:cs typeface="Times New Roman" panose="02020603050405020304" pitchFamily="18" charset="0"/>
              </a:rPr>
              <a:t>: </a:t>
            </a:r>
            <a:r>
              <a:rPr lang="vi-VN" altLang="en-US" sz="4000" i="1" dirty="0">
                <a:solidFill>
                  <a:srgbClr val="000000"/>
                </a:solidFill>
                <a:latin typeface="Times New Roman" panose="02020603050405020304" pitchFamily="18" charset="0"/>
                <a:cs typeface="Times New Roman" panose="02020603050405020304" pitchFamily="18" charset="0"/>
              </a:rPr>
              <a:t>Dẫn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vào</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tác</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phẩm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văn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ch</a:t>
            </a:r>
            <a:r>
              <a:rPr lang="vi-VN" altLang="en-US" sz="4000" i="1" dirty="0">
                <a:solidFill>
                  <a:srgbClr val="000000"/>
                </a:solidFill>
                <a:latin typeface="Times New Roman" panose="02020603050405020304" pitchFamily="18" charset="0"/>
                <a:cs typeface="Times New Roman" panose="02020603050405020304" pitchFamily="18" charset="0"/>
              </a:rPr>
              <a:t>ương</a:t>
            </a:r>
            <a:r>
              <a:rPr lang="en-US" altLang="en-US" sz="4000" dirty="0">
                <a:solidFill>
                  <a:srgbClr val="000000"/>
                </a:solidFill>
                <a:latin typeface="Times New Roman" panose="02020603050405020304" pitchFamily="18" charset="0"/>
                <a:cs typeface="Times New Roman" panose="02020603050405020304" pitchFamily="18" charset="0"/>
              </a:rPr>
              <a:t> (1986); </a:t>
            </a:r>
            <a:r>
              <a:rPr lang="en-US" altLang="en-US" sz="4000" i="1" dirty="0" err="1">
                <a:solidFill>
                  <a:srgbClr val="000000"/>
                </a:solidFill>
                <a:latin typeface="Times New Roman" panose="02020603050405020304" pitchFamily="18" charset="0"/>
                <a:cs typeface="Times New Roman" panose="02020603050405020304" pitchFamily="18" charset="0"/>
              </a:rPr>
              <a:t>Trường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phài</a:t>
            </a:r>
            <a:r>
              <a:rPr lang="en-US" altLang="en-US" sz="4000" i="1" dirty="0">
                <a:solidFill>
                  <a:srgbClr val="000000"/>
                </a:solidFill>
                <a:latin typeface="Times New Roman" panose="02020603050405020304" pitchFamily="18" charset="0"/>
                <a:cs typeface="Times New Roman" panose="02020603050405020304" pitchFamily="18" charset="0"/>
              </a:rPr>
              <a:t> </a:t>
            </a:r>
            <a:r>
              <a:rPr lang="vi-VN" altLang="en-US" sz="4000" i="1" dirty="0">
                <a:solidFill>
                  <a:srgbClr val="000000"/>
                </a:solidFill>
                <a:latin typeface="Times New Roman" panose="02020603050405020304" pitchFamily="18" charset="0"/>
                <a:cs typeface="Times New Roman" panose="02020603050405020304" pitchFamily="18" charset="0"/>
              </a:rPr>
              <a:t>Hình thức </a:t>
            </a:r>
            <a:r>
              <a:rPr lang="en-US" altLang="en-US" sz="4000" i="1" dirty="0" err="1">
                <a:solidFill>
                  <a:srgbClr val="000000"/>
                </a:solidFill>
                <a:latin typeface="Times New Roman" panose="02020603050405020304" pitchFamily="18" charset="0"/>
                <a:cs typeface="Times New Roman" panose="02020603050405020304" pitchFamily="18" charset="0"/>
              </a:rPr>
              <a:t>Nga</a:t>
            </a:r>
            <a:r>
              <a:rPr lang="en-US" altLang="en-US" sz="4000" dirty="0">
                <a:solidFill>
                  <a:srgbClr val="000000"/>
                </a:solidFill>
                <a:latin typeface="Times New Roman" panose="02020603050405020304" pitchFamily="18" charset="0"/>
                <a:cs typeface="Times New Roman" panose="02020603050405020304" pitchFamily="18" charset="0"/>
              </a:rPr>
              <a:t> (2007); </a:t>
            </a:r>
            <a:r>
              <a:rPr lang="en-US" altLang="en-US" sz="4000" i="1" dirty="0" err="1">
                <a:solidFill>
                  <a:srgbClr val="000000"/>
                </a:solidFill>
                <a:latin typeface="Times New Roman" panose="02020603050405020304" pitchFamily="18" charset="0"/>
                <a:cs typeface="Times New Roman" panose="02020603050405020304" pitchFamily="18" charset="0"/>
              </a:rPr>
              <a:t>Những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nguồn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cảm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hứng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trong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văn</a:t>
            </a:r>
            <a:r>
              <a:rPr lang="en-US" altLang="en-US" sz="4000" i="1" dirty="0">
                <a:solidFill>
                  <a:srgbClr val="000000"/>
                </a:solidFill>
                <a:latin typeface="Times New Roman" panose="02020603050405020304" pitchFamily="18" charset="0"/>
                <a:cs typeface="Times New Roman" panose="02020603050405020304" pitchFamily="18" charset="0"/>
              </a:rPr>
              <a:t> hoc</a:t>
            </a:r>
            <a:r>
              <a:rPr lang="en-US" altLang="en-US" sz="4000" dirty="0">
                <a:solidFill>
                  <a:srgbClr val="000000"/>
                </a:solidFill>
                <a:latin typeface="Times New Roman" panose="02020603050405020304" pitchFamily="18" charset="0"/>
                <a:cs typeface="Times New Roman" panose="02020603050405020304" pitchFamily="18" charset="0"/>
              </a:rPr>
              <a:t>(2008); </a:t>
            </a:r>
            <a:r>
              <a:rPr lang="en-US" altLang="en-US" sz="4000" i="1" dirty="0" err="1">
                <a:solidFill>
                  <a:srgbClr val="000000"/>
                </a:solidFill>
                <a:latin typeface="Times New Roman" panose="02020603050405020304" pitchFamily="18" charset="0"/>
                <a:cs typeface="Times New Roman" panose="02020603050405020304" pitchFamily="18" charset="0"/>
              </a:rPr>
              <a:t>Hãy</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cầm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lấy</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đọc</a:t>
            </a:r>
            <a:r>
              <a:rPr lang="en-US" altLang="en-US" sz="4000" dirty="0">
                <a:solidFill>
                  <a:srgbClr val="000000"/>
                </a:solidFill>
                <a:latin typeface="Times New Roman" panose="02020603050405020304" pitchFamily="18" charset="0"/>
                <a:cs typeface="Times New Roman" panose="02020603050405020304" pitchFamily="18" charset="0"/>
              </a:rPr>
              <a:t> (2016); </a:t>
            </a:r>
            <a:r>
              <a:rPr lang="en-US" altLang="en-US" sz="4000" i="1" dirty="0" err="1">
                <a:solidFill>
                  <a:srgbClr val="000000"/>
                </a:solidFill>
                <a:latin typeface="Times New Roman" panose="02020603050405020304" pitchFamily="18" charset="0"/>
                <a:cs typeface="Times New Roman" panose="02020603050405020304" pitchFamily="18" charset="0"/>
              </a:rPr>
              <a:t>Giấc</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mơ</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cảnh</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tượng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cái</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nhìn</a:t>
            </a:r>
            <a:r>
              <a:rPr lang="en-US" altLang="en-US" sz="4000" dirty="0">
                <a:solidFill>
                  <a:srgbClr val="000000"/>
                </a:solidFill>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35841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1000"/>
                                        <p:tgtEl>
                                          <p:spTgt spid="8">
                                            <p:txEl>
                                              <p:pRg st="3" end="3"/>
                                            </p:txEl>
                                          </p:spTgt>
                                        </p:tgtEl>
                                      </p:cBhvr>
                                    </p:animEffect>
                                    <p:anim calcmode="lin" valueType="num">
                                      <p:cBhvr>
                                        <p:cTn id="3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TotalTime>
  <Words>2132</Words>
  <Application>Microsoft Office PowerPoint</Application>
  <PresentationFormat>Custom</PresentationFormat>
  <Paragraphs>185</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Có đường kẻ Hình minh họa Đào tạo giao tiếp Trình chiếu Video</dc:title>
  <dc:creator>Nguyen Ha</dc:creator>
  <cp:lastModifiedBy>Anh Tuyet Đỗ</cp:lastModifiedBy>
  <cp:revision>91</cp:revision>
  <dcterms:created xsi:type="dcterms:W3CDTF">2006-08-16T00:00:00Z</dcterms:created>
  <dcterms:modified xsi:type="dcterms:W3CDTF">2025-04-23T07:59:00Z</dcterms:modified>
  <dc:identifier>DAFOuBLPzDo</dc:identifier>
</cp:coreProperties>
</file>