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75" r:id="rId2"/>
    <p:sldId id="292" r:id="rId3"/>
    <p:sldId id="289" r:id="rId4"/>
    <p:sldId id="286" r:id="rId5"/>
    <p:sldId id="256" r:id="rId6"/>
    <p:sldId id="296" r:id="rId7"/>
    <p:sldId id="297" r:id="rId8"/>
    <p:sldId id="298" r:id="rId9"/>
    <p:sldId id="299" r:id="rId10"/>
    <p:sldId id="302" r:id="rId11"/>
    <p:sldId id="290" r:id="rId12"/>
    <p:sldId id="293" r:id="rId13"/>
    <p:sldId id="309" r:id="rId14"/>
    <p:sldId id="303" r:id="rId15"/>
    <p:sldId id="306" r:id="rId16"/>
    <p:sldId id="307" r:id="rId17"/>
    <p:sldId id="291" r:id="rId18"/>
    <p:sldId id="271" r:id="rId19"/>
    <p:sldId id="308" r:id="rId20"/>
    <p:sldId id="311" r:id="rId21"/>
    <p:sldId id="317" r:id="rId22"/>
    <p:sldId id="312" r:id="rId23"/>
    <p:sldId id="313" r:id="rId24"/>
    <p:sldId id="314" r:id="rId25"/>
    <p:sldId id="315" r:id="rId26"/>
    <p:sldId id="316" r:id="rId27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1" d="100"/>
        <a:sy n="81" d="100"/>
      </p:scale>
      <p:origin x="0" y="-98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6DA2D-69BA-4424-B9B7-CF09D131F04B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86B8-F8A7-47A2-BC7E-673C5150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77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Giáo</a:t>
            </a:r>
            <a:r>
              <a:rPr lang="vi-VN" baseline="0" dirty="0" smtClean="0"/>
              <a:t> án của Thảo Nguyên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86B8-F8A7-47A2-BC7E-673C515027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45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Giáo</a:t>
            </a:r>
            <a:r>
              <a:rPr lang="vi-VN" baseline="0" dirty="0" smtClean="0"/>
              <a:t> án của Thảo Nguyên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86B8-F8A7-47A2-BC7E-673C515027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02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Giáo</a:t>
            </a:r>
            <a:r>
              <a:rPr lang="vi-VN" baseline="0" dirty="0" smtClean="0"/>
              <a:t> án của Thảo Nguyên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86B8-F8A7-47A2-BC7E-673C515027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59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Giáo</a:t>
            </a:r>
            <a:r>
              <a:rPr lang="vi-VN" baseline="0" dirty="0" smtClean="0"/>
              <a:t> án của Thảo Nguyên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86B8-F8A7-47A2-BC7E-673C515027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18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Giáo</a:t>
            </a:r>
            <a:r>
              <a:rPr lang="vi-VN" baseline="0" dirty="0" smtClean="0"/>
              <a:t> án của Thảo Nguyên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86B8-F8A7-47A2-BC7E-673C515027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48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Giáo</a:t>
            </a:r>
            <a:r>
              <a:rPr lang="vi-VN" baseline="0" dirty="0" smtClean="0"/>
              <a:t> án của Thảo Nguyên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86B8-F8A7-47A2-BC7E-673C515027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6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Giáo</a:t>
            </a:r>
            <a:r>
              <a:rPr lang="vi-VN" baseline="0" dirty="0" smtClean="0"/>
              <a:t> án của Thảo Nguyên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86B8-F8A7-47A2-BC7E-673C515027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23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Giáo</a:t>
            </a:r>
            <a:r>
              <a:rPr lang="vi-VN" baseline="0" dirty="0" smtClean="0"/>
              <a:t> án của Thảo Nguyên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86B8-F8A7-47A2-BC7E-673C515027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57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Giáo</a:t>
            </a:r>
            <a:r>
              <a:rPr lang="vi-VN" baseline="0" dirty="0" smtClean="0"/>
              <a:t> án của Thảo Nguyên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86B8-F8A7-47A2-BC7E-673C5150277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48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Giáo</a:t>
            </a:r>
            <a:r>
              <a:rPr lang="vi-VN" baseline="0" dirty="0" smtClean="0"/>
              <a:t> án của Thảo Nguyên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86B8-F8A7-47A2-BC7E-673C515027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506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Giáo</a:t>
            </a:r>
            <a:r>
              <a:rPr lang="vi-VN" baseline="0" dirty="0" smtClean="0"/>
              <a:t> án của Thảo Nguyên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86B8-F8A7-47A2-BC7E-673C515027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60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Giáo</a:t>
            </a:r>
            <a:r>
              <a:rPr lang="vi-VN" baseline="0" dirty="0" smtClean="0"/>
              <a:t> án của Thảo Nguyên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86B8-F8A7-47A2-BC7E-673C515027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418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Giáo</a:t>
            </a:r>
            <a:r>
              <a:rPr lang="vi-VN" baseline="0" dirty="0" smtClean="0"/>
              <a:t> viên chia lớp thành 4 nhóm và mỗi nhóm cử đại diện lên bốc thăm yêu cầu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86B8-F8A7-47A2-BC7E-673C515027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64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Giáo</a:t>
            </a:r>
            <a:r>
              <a:rPr lang="vi-VN" baseline="0" dirty="0" smtClean="0"/>
              <a:t> án của Thảo Nguyên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86B8-F8A7-47A2-BC7E-673C5150277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98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Giáo</a:t>
            </a:r>
            <a:r>
              <a:rPr lang="vi-VN" baseline="0" dirty="0" smtClean="0"/>
              <a:t> án của Thảo Nguyên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86B8-F8A7-47A2-BC7E-673C5150277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64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Giáo</a:t>
            </a:r>
            <a:r>
              <a:rPr lang="vi-VN" baseline="0" dirty="0" smtClean="0"/>
              <a:t> án của Thảo Nguyên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86B8-F8A7-47A2-BC7E-673C5150277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538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Giáo</a:t>
            </a:r>
            <a:r>
              <a:rPr lang="vi-VN" baseline="0" dirty="0" smtClean="0"/>
              <a:t> án của Thảo Nguyên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86B8-F8A7-47A2-BC7E-673C5150277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0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Giáo</a:t>
            </a:r>
            <a:r>
              <a:rPr lang="vi-VN" baseline="0" dirty="0" smtClean="0"/>
              <a:t> án của Thảo Nguyên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86B8-F8A7-47A2-BC7E-673C5150277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017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Giáo</a:t>
            </a:r>
            <a:r>
              <a:rPr lang="vi-VN" baseline="0" dirty="0" smtClean="0"/>
              <a:t> án của Thảo Nguyên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86B8-F8A7-47A2-BC7E-673C5150277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24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Giáo</a:t>
            </a:r>
            <a:r>
              <a:rPr lang="vi-VN" baseline="0" dirty="0" smtClean="0"/>
              <a:t> án của Thảo Nguyên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86B8-F8A7-47A2-BC7E-673C515027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08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Giáo</a:t>
            </a:r>
            <a:r>
              <a:rPr lang="vi-VN" baseline="0" dirty="0" smtClean="0"/>
              <a:t> án của Thảo Nguyên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86B8-F8A7-47A2-BC7E-673C515027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80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Giáo</a:t>
            </a:r>
            <a:r>
              <a:rPr lang="vi-VN" baseline="0" dirty="0" smtClean="0"/>
              <a:t> án của Thảo Nguyên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86B8-F8A7-47A2-BC7E-673C515027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09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Giáo</a:t>
            </a:r>
            <a:r>
              <a:rPr lang="vi-VN" baseline="0" dirty="0" smtClean="0"/>
              <a:t> án của Thảo Nguyên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86B8-F8A7-47A2-BC7E-673C515027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8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Giáo</a:t>
            </a:r>
            <a:r>
              <a:rPr lang="vi-VN" baseline="0" dirty="0" smtClean="0"/>
              <a:t> án của Thảo Nguyên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86B8-F8A7-47A2-BC7E-673C515027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17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Giáo</a:t>
            </a:r>
            <a:r>
              <a:rPr lang="vi-VN" baseline="0" dirty="0" smtClean="0"/>
              <a:t> án của Thảo Nguyên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86B8-F8A7-47A2-BC7E-673C515027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96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Giáo</a:t>
            </a:r>
            <a:r>
              <a:rPr lang="vi-VN" baseline="0" dirty="0" smtClean="0"/>
              <a:t> án của Thảo Nguyên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86B8-F8A7-47A2-BC7E-673C515027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01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8.png"/><Relationship Id="rId1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00.sv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3" Type="http://schemas.openxmlformats.org/officeDocument/2006/relationships/image" Target="../media/image18.png"/><Relationship Id="rId12" Type="http://schemas.openxmlformats.org/officeDocument/2006/relationships/image" Target="../media/image6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sv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10.svg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55.svg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3" Type="http://schemas.openxmlformats.org/officeDocument/2006/relationships/image" Target="../media/image18.png"/><Relationship Id="rId12" Type="http://schemas.openxmlformats.org/officeDocument/2006/relationships/image" Target="../media/image6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sv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10.sv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12" Type="http://schemas.openxmlformats.org/officeDocument/2006/relationships/image" Target="../media/image6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>
          <a:xfrm>
            <a:off x="1039679" y="581175"/>
            <a:ext cx="16225452" cy="27500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38600" y="1079040"/>
            <a:ext cx="118805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reo.</a:t>
            </a:r>
          </a:p>
          <a:p>
            <a:pPr algn="ctr"/>
            <a:r>
              <a:rPr lang="en-US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5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thung</a:t>
            </a:r>
            <a:r>
              <a:rPr lang="en-US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r>
              <a:rPr lang="en-US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3829097"/>
            <a:ext cx="6066305" cy="586798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390405" y="3811317"/>
            <a:ext cx="7916395" cy="5848303"/>
            <a:chOff x="9152405" y="3695700"/>
            <a:chExt cx="7916395" cy="5848303"/>
          </a:xfrm>
        </p:grpSpPr>
        <p:sp>
          <p:nvSpPr>
            <p:cNvPr id="12" name="Rectangle 11"/>
            <p:cNvSpPr/>
            <p:nvPr/>
          </p:nvSpPr>
          <p:spPr>
            <a:xfrm>
              <a:off x="9152405" y="3695700"/>
              <a:ext cx="7916395" cy="58483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72600" y="3790997"/>
              <a:ext cx="7429500" cy="5543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21000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4183691">
            <a:off x="-109045" y="86688"/>
            <a:ext cx="3883048" cy="3049957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14">
            <a:lum bright="70000" contrast="-70000"/>
          </a:blip>
          <a:srcRect/>
          <a:stretch>
            <a:fillRect/>
          </a:stretch>
        </p:blipFill>
        <p:spPr>
          <a:xfrm rot="166294">
            <a:off x="890850" y="593653"/>
            <a:ext cx="16890073" cy="88897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62600" y="1485900"/>
            <a:ext cx="8110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5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5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A_图片 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7" t="25673" r="18161" b="17020"/>
          <a:stretch>
            <a:fillRect/>
          </a:stretch>
        </p:blipFill>
        <p:spPr>
          <a:xfrm>
            <a:off x="1868039" y="3009900"/>
            <a:ext cx="3078480" cy="4458970"/>
          </a:xfrm>
          <a:custGeom>
            <a:avLst/>
            <a:gdLst>
              <a:gd name="connsiteX0" fmla="*/ 826852 w 3686759"/>
              <a:gd name="connsiteY0" fmla="*/ 0 h 4319081"/>
              <a:gd name="connsiteX1" fmla="*/ 3686759 w 3686759"/>
              <a:gd name="connsiteY1" fmla="*/ 0 h 4319081"/>
              <a:gd name="connsiteX2" fmla="*/ 3686759 w 3686759"/>
              <a:gd name="connsiteY2" fmla="*/ 4319081 h 4319081"/>
              <a:gd name="connsiteX3" fmla="*/ 0 w 3686759"/>
              <a:gd name="connsiteY3" fmla="*/ 4319081 h 4319081"/>
              <a:gd name="connsiteX4" fmla="*/ 0 w 3686759"/>
              <a:gd name="connsiteY4" fmla="*/ 447473 h 4319081"/>
              <a:gd name="connsiteX5" fmla="*/ 826852 w 3686759"/>
              <a:gd name="connsiteY5" fmla="*/ 447473 h 431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6759" h="4319081">
                <a:moveTo>
                  <a:pt x="826852" y="0"/>
                </a:moveTo>
                <a:lnTo>
                  <a:pt x="3686759" y="0"/>
                </a:lnTo>
                <a:lnTo>
                  <a:pt x="3686759" y="4319081"/>
                </a:lnTo>
                <a:lnTo>
                  <a:pt x="0" y="4319081"/>
                </a:lnTo>
                <a:lnTo>
                  <a:pt x="0" y="447473"/>
                </a:lnTo>
                <a:lnTo>
                  <a:pt x="826852" y="447473"/>
                </a:lnTo>
                <a:close/>
              </a:path>
            </a:pathLst>
          </a:custGeom>
        </p:spPr>
      </p:pic>
      <p:sp>
        <p:nvSpPr>
          <p:cNvPr id="9" name="TextBox 8">
            <a:extLst/>
          </p:cNvPr>
          <p:cNvSpPr txBox="1"/>
          <p:nvPr/>
        </p:nvSpPr>
        <p:spPr>
          <a:xfrm>
            <a:off x="5542280" y="3009900"/>
            <a:ext cx="11659286" cy="5915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+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Phần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1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: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Câu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mở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đầu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và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2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đoạn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tiếp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đó</a:t>
            </a:r>
            <a:endParaRPr lang="en-US" sz="4400" dirty="0" smtClean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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G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iới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thiệu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về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người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bạn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kí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giả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với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những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bản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tin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về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hoa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anh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đào</a:t>
            </a:r>
            <a:endParaRPr lang="en-US" sz="4400" dirty="0" smtClean="0">
              <a:solidFill>
                <a:prstClr val="black"/>
              </a:solidFill>
              <a:latin typeface="Times New Roman" pitchFamily="18" charset="0"/>
              <a:cs typeface="Arial" charset="0"/>
              <a:sym typeface="Wingdings" panose="05000000000000000000" pitchFamily="2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+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Phần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2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: Ba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đoạn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kế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tiếp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Arial" charset="0"/>
              <a:sym typeface="Wingdings" panose="05000000000000000000" pitchFamily="2" charset="2"/>
            </a:endParaRP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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Cảm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nhận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và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hình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dung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về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tình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thế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khó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xử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của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người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viết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tin.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+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Phần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3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: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còn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lại</a:t>
            </a:r>
            <a:endParaRPr lang="en-US" sz="4400" dirty="0" smtClean="0">
              <a:solidFill>
                <a:prstClr val="black"/>
              </a:solidFill>
              <a:latin typeface="Times New Roman" pitchFamily="18" charset="0"/>
              <a:cs typeface="Arial" charset="0"/>
              <a:sym typeface="Wingdings" panose="05000000000000000000" pitchFamily="2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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Suy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ngẫm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từ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những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bản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tin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về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  <a:sym typeface="Wingdings" panose="05000000000000000000" pitchFamily="2" charset="2"/>
              </a:rPr>
              <a:t>hoa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3162300"/>
            <a:ext cx="10155851" cy="441366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28600" y="1638300"/>
            <a:ext cx="9156718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289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>
          <a:xfrm rot="16200000">
            <a:off x="3077715" y="-5600700"/>
            <a:ext cx="11811000" cy="19431000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34833">
            <a:off x="7627245" y="9490758"/>
            <a:ext cx="1832103" cy="7395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599" y="495300"/>
            <a:ext cx="17509230" cy="19265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5909" y="462690"/>
            <a:ext cx="12132091" cy="5736833"/>
          </a:xfrm>
          <a:prstGeom prst="rect">
            <a:avLst/>
          </a:prstGeom>
        </p:spPr>
      </p:pic>
      <p:sp>
        <p:nvSpPr>
          <p:cNvPr id="18" name="TextBox 17">
            <a:extLst/>
          </p:cNvPr>
          <p:cNvSpPr txBox="1"/>
          <p:nvPr/>
        </p:nvSpPr>
        <p:spPr>
          <a:xfrm>
            <a:off x="7946266" y="4707804"/>
            <a:ext cx="9046334" cy="3017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- Gv phát phiếu học tập cho học sinh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- Hình thức: làm việc theo cặp đôi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44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- Thời gian: 7 phút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l="30342" r="30673"/>
          <a:stretch/>
        </p:blipFill>
        <p:spPr>
          <a:xfrm>
            <a:off x="878457" y="1943100"/>
            <a:ext cx="6272421" cy="904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7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>
          <a:xfrm rot="16200000">
            <a:off x="3077715" y="-5600700"/>
            <a:ext cx="11811000" cy="19431000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34833">
            <a:off x="7627245" y="9490758"/>
            <a:ext cx="1832103" cy="7395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599" y="495300"/>
            <a:ext cx="17509230" cy="19265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19200" y="2224120"/>
            <a:ext cx="159258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iới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0" y="3218973"/>
            <a:ext cx="150876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</a:t>
            </a:r>
            <a:r>
              <a:rPr lang="vi-VN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ề nghiệp</a:t>
            </a:r>
            <a:r>
              <a:rPr lang="vi-VN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kí giả ở Đà Lạt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857250" indent="-85725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 cách</a:t>
            </a:r>
            <a:r>
              <a:rPr lang="vi-VN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857250" indent="-857250"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Trách nhiệm và sự dấn thân </a:t>
            </a:r>
            <a:r>
              <a:rPr lang="vi-VN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đóng góp nhiều điều cho những việc lớn của thành phố</a:t>
            </a:r>
          </a:p>
          <a:p>
            <a:pPr marL="857250" indent="-857250"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+ Có những phóng sự điều tra gay cấn, những kí sự đường xa đầy phiêu lưu.</a:t>
            </a:r>
          </a:p>
          <a:p>
            <a:pPr marL="857250" indent="-857250"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+ Những tiếng nói phản biện xã hội từ hiện trường đời sống.</a:t>
            </a:r>
          </a:p>
          <a:p>
            <a:pPr marL="857250" indent="-857250"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+ Bản tin về hoa anh đào xuất hiện đều đặn khi Đà Lạt giao mùa</a:t>
            </a:r>
          </a:p>
          <a:p>
            <a:pPr marL="857250" indent="-857250"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Xuất hiện gián tiếp qua lời giới thiệu của anh bạn thân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306800" y="7200900"/>
            <a:ext cx="450582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9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>
          <a:xfrm rot="16200000">
            <a:off x="3077715" y="-5600700"/>
            <a:ext cx="11811000" cy="19431000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34833">
            <a:off x="7627245" y="9490758"/>
            <a:ext cx="1832103" cy="7395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599" y="495300"/>
            <a:ext cx="17509230" cy="19265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19200" y="2224120"/>
            <a:ext cx="159258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Những bản tin về hoa anh đào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0" y="3218973"/>
            <a:ext cx="150876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xuất hiện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 tờ báo T, mỗi năm một lần, vào tháng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Chạp.</a:t>
            </a:r>
          </a:p>
          <a:p>
            <a:pPr algn="just"/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Nội </a:t>
            </a:r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 tin thay đổi theo từng năm: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Viết như bài thơ với niềm hứng khởi, hân hoan báo tin rằng hoa sẽ nở rộ vào tháng tới, trên những con dốc, ngọn đồi.</a:t>
            </a:r>
          </a:p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Có năm bản tin dự báo hoa sẽ đến muộn và chóng tàn vì thời tiết bất lợi.</a:t>
            </a:r>
          </a:p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Có năm chỉ nói về một vài gốc đào cổ thụ vừa bị người ta đốn hạ.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935200" y="8532869"/>
            <a:ext cx="4782806" cy="342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5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04876" y="-1714500"/>
            <a:ext cx="16325775" cy="12172431"/>
            <a:chOff x="0" y="0"/>
            <a:chExt cx="19257210" cy="1622990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rcRect t="552" r="44203" b="33677"/>
            <a:stretch>
              <a:fillRect/>
            </a:stretch>
          </p:blipFill>
          <p:spPr>
            <a:xfrm>
              <a:off x="0" y="0"/>
              <a:ext cx="19257210" cy="1622990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953514">
              <a:off x="17460722" y="2742604"/>
              <a:ext cx="1617713" cy="1523591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3977" y="428217"/>
            <a:ext cx="1243823" cy="1579914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9003" y="8769961"/>
            <a:ext cx="871747" cy="1178036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4208609" y="3659034"/>
            <a:ext cx="5143228" cy="37154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7400" y="3038828"/>
            <a:ext cx="1329273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i-FI" sz="4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- Những khó khăn đầu tiên của người bạn tác giả khi mới viết một bản tin lạ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i-FI" sz="4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+ Người viết tin không biết nên bắt đầu từ đâu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i-FI" sz="4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+ Anh vẫn đưa ra quyết định: </a:t>
            </a:r>
            <a:r>
              <a:rPr lang="fi-FI" sz="4400" i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phải làm cho hoa anh đào bình đẳng với các bản tin khác trên đời.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9003" y="1218174"/>
            <a:ext cx="1703370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4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>
          <a:xfrm rot="16200000">
            <a:off x="3077715" y="-5600700"/>
            <a:ext cx="11811000" cy="19431000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34833">
            <a:off x="7627245" y="9490758"/>
            <a:ext cx="1832103" cy="7395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9496" y="2400300"/>
            <a:ext cx="150876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- Suy nghĩ của tác giả về bản tin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+ Việc bản tin mỗi năm xuất hiện một lần theo tác giả vô cùng ý nghĩa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+ Ý nghĩa tư duy trong nghề làm báo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+ Bản tin mang đến sức lan tỏa lớn đến mọi người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+ Tác giả muốn trong tương lai có nhiều bản tin về hoa tiếp theo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+ Mong muốn những bản tin rối rắm của xã hội bằng các bản tin về các loài hoa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- Tâm hồn của con người sẽ được thanh lọc, thoải mái hơn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462550"/>
            <a:ext cx="11705335" cy="2133785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232119" y="-495300"/>
            <a:ext cx="3940539" cy="380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6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-571500"/>
            <a:ext cx="8763000" cy="11343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3924300"/>
            <a:ext cx="14646150" cy="292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8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>
          <a:xfrm rot="166294">
            <a:off x="1286389" y="1114642"/>
            <a:ext cx="16045632" cy="82272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60407" y="6179819"/>
            <a:ext cx="3816477" cy="4114800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940726">
            <a:off x="288113" y="571091"/>
            <a:ext cx="3362512" cy="19382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45681" y="3007280"/>
            <a:ext cx="144117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 smtClean="0">
                <a:latin typeface="Times New Roman" panose="02020603050405020304" pitchFamily="18" charset="0"/>
              </a:rPr>
              <a:t>- Lời </a:t>
            </a:r>
            <a:r>
              <a:rPr lang="vi-VN" sz="4000" dirty="0">
                <a:latin typeface="Times New Roman" panose="02020603050405020304" pitchFamily="18" charset="0"/>
              </a:rPr>
              <a:t>văn nhẹ nhàng, tinh tế, tình cảm, giàu hình ảnh.</a:t>
            </a:r>
          </a:p>
          <a:p>
            <a:pPr algn="just"/>
            <a:r>
              <a:rPr lang="vi-VN" sz="4000" dirty="0">
                <a:latin typeface="Times New Roman" panose="02020603050405020304" pitchFamily="18" charset="0"/>
              </a:rPr>
              <a:t>- Câu văn giàu cảm xúc, lột tả được hết diễn biến tâm lí của tác giả.</a:t>
            </a:r>
          </a:p>
          <a:p>
            <a:pPr algn="just"/>
            <a:r>
              <a:rPr lang="vi-VN" sz="4000" dirty="0">
                <a:latin typeface="Times New Roman" panose="02020603050405020304" pitchFamily="18" charset="0"/>
              </a:rPr>
              <a:t>- Dẫn chứng, liên hệ phong phú cuốn hút người đọc</a:t>
            </a:r>
            <a:endParaRPr lang="vi-VN" sz="4000" b="0" i="0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355884" y="1874519"/>
            <a:ext cx="472439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Nghệ thuật</a:t>
            </a:r>
            <a:endParaRPr lang="en-US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45681" y="6235322"/>
            <a:ext cx="144117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Tác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phẩm đã cho người đọc thấy được tình yêu lớn lao của tác giả đối với hoa đào Đà Lạt. </a:t>
            </a:r>
          </a:p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viết, người đọc cảm nhận được vẻ đẹp, hồn cốt của hoa đào mà nâng niu, trân trọng sắc đẹp của tự nhiên hơn.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355884" y="5337592"/>
            <a:ext cx="472439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Nội dung</a:t>
            </a:r>
            <a:endParaRPr lang="en-US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2636481" y="-856333"/>
            <a:ext cx="5966689" cy="580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7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>
          <a:xfrm>
            <a:off x="1258767" y="647700"/>
            <a:ext cx="10009321" cy="8827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2100" y="-1298787"/>
            <a:ext cx="10248900" cy="93378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3748" y="1608320"/>
            <a:ext cx="9559357" cy="17801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1001" y="3248131"/>
            <a:ext cx="88392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b="1" dirty="0" smtClean="0">
                <a:latin typeface="Times New Roman" panose="02020603050405020304" pitchFamily="18" charset="0"/>
              </a:rPr>
              <a:t>- Qua hình ảnh hoa anh đào</a:t>
            </a:r>
          </a:p>
          <a:p>
            <a:pPr algn="just"/>
            <a:r>
              <a:rPr lang="vi-VN" sz="4400" dirty="0" smtClean="0">
                <a:latin typeface="Times New Roman" panose="02020603050405020304" pitchFamily="18" charset="0"/>
              </a:rPr>
              <a:t>+ Biết nâng niu vẻ đẹp từ thiên nhiên</a:t>
            </a:r>
          </a:p>
          <a:p>
            <a:pPr algn="just"/>
            <a:r>
              <a:rPr lang="vi-VN" sz="4400" dirty="0" smtClean="0">
                <a:latin typeface="Times New Roman" panose="02020603050405020304" pitchFamily="18" charset="0"/>
              </a:rPr>
              <a:t>+ </a:t>
            </a:r>
            <a:r>
              <a:rPr lang="vi-VN" sz="4400" b="0" i="0" dirty="0" smtClean="0">
                <a:effectLst/>
                <a:latin typeface="Times New Roman" panose="02020603050405020304" pitchFamily="18" charset="0"/>
              </a:rPr>
              <a:t>Biết điều chỉnh thái độ sống, cách sống để tìm được niềm hạnh phúc trong sự giao hòa với tạo vật.</a:t>
            </a:r>
          </a:p>
          <a:p>
            <a:pPr algn="just"/>
            <a:r>
              <a:rPr lang="vi-VN" sz="4400" b="0" i="0" dirty="0" smtClean="0">
                <a:effectLst/>
                <a:latin typeface="Times New Roman" panose="02020603050405020304" pitchFamily="18" charset="0"/>
              </a:rPr>
              <a:t>- </a:t>
            </a:r>
            <a:r>
              <a:rPr lang="vi-VN" sz="4400" b="1" i="0" dirty="0" smtClean="0">
                <a:effectLst/>
                <a:latin typeface="Times New Roman" panose="02020603050405020304" pitchFamily="18" charset="0"/>
              </a:rPr>
              <a:t>Qua nghề nghiệp báo chí: </a:t>
            </a:r>
            <a:r>
              <a:rPr lang="vi-VN" sz="4400" b="0" i="0" dirty="0" smtClean="0">
                <a:effectLst/>
                <a:latin typeface="Times New Roman" panose="02020603050405020304" pitchFamily="18" charset="0"/>
              </a:rPr>
              <a:t>cần có những thay đổi tích cực trong cách chọn và đưa thông tin tới độc giả.</a:t>
            </a:r>
            <a:endParaRPr lang="vi-VN" sz="4400" b="0" i="0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6639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33680"/>
            <a:ext cx="8686800" cy="5742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200" y="266700"/>
            <a:ext cx="8686800" cy="5730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680" y="6286500"/>
            <a:ext cx="47625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5580" y="6286500"/>
            <a:ext cx="3792220" cy="37528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255760" y="6229985"/>
            <a:ext cx="8651240" cy="3842385"/>
            <a:chOff x="9255760" y="6229985"/>
            <a:chExt cx="8651240" cy="38423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55760" y="6229985"/>
              <a:ext cx="8651240" cy="3842385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/>
            </p:cNvPicPr>
            <p:nvPr/>
          </p:nvPicPr>
          <p:blipFill>
            <a:blip r:embed="rId8">
              <a:lum bright="70000" contrast="-70000"/>
            </a:blip>
            <a:srcRect/>
            <a:stretch>
              <a:fillRect/>
            </a:stretch>
          </p:blipFill>
          <p:spPr>
            <a:xfrm rot="166294">
              <a:off x="11676743" y="8597449"/>
              <a:ext cx="4319274" cy="85486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97884" y="8701763"/>
              <a:ext cx="4227916" cy="785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718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" y="-571500"/>
            <a:ext cx="8763000" cy="11343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8382000" y="3086100"/>
            <a:ext cx="94589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vi-VN" sz="4400" b="1" dirty="0" smtClean="0">
                <a:latin typeface="Times New Roman" panose="02020603050405020304" pitchFamily="18" charset="0"/>
              </a:rPr>
              <a:t>Nhóm 1</a:t>
            </a:r>
            <a:r>
              <a:rPr lang="vi-VN" sz="4400" dirty="0" smtClean="0">
                <a:latin typeface="Times New Roman" panose="02020603050405020304" pitchFamily="18" charset="0"/>
              </a:rPr>
              <a:t>: sưu tầm những bài thơ về hoa anh đào</a:t>
            </a:r>
          </a:p>
          <a:p>
            <a:pPr marL="571500" indent="-571500" algn="just">
              <a:buFontTx/>
              <a:buChar char="-"/>
            </a:pPr>
            <a:r>
              <a:rPr lang="vi-VN" sz="4400" b="1" i="0" dirty="0" smtClean="0">
                <a:effectLst/>
                <a:latin typeface="Times New Roman" panose="02020603050405020304" pitchFamily="18" charset="0"/>
              </a:rPr>
              <a:t>Nhóm 2</a:t>
            </a:r>
            <a:r>
              <a:rPr lang="vi-VN" sz="4400" b="0" i="0" dirty="0" smtClean="0">
                <a:effectLst/>
                <a:latin typeface="Times New Roman" panose="02020603050405020304" pitchFamily="18" charset="0"/>
              </a:rPr>
              <a:t>: sưu tầm những bài hát về hoa anh đào</a:t>
            </a:r>
          </a:p>
          <a:p>
            <a:pPr marL="571500" indent="-571500" algn="just">
              <a:buFontTx/>
              <a:buChar char="-"/>
            </a:pPr>
            <a:r>
              <a:rPr lang="vi-VN" sz="4400" b="1" dirty="0" smtClean="0">
                <a:latin typeface="Times New Roman" panose="02020603050405020304" pitchFamily="18" charset="0"/>
              </a:rPr>
              <a:t>Nhóm 3</a:t>
            </a:r>
            <a:r>
              <a:rPr lang="vi-VN" sz="4400" dirty="0" smtClean="0">
                <a:latin typeface="Times New Roman" panose="02020603050405020304" pitchFamily="18" charset="0"/>
              </a:rPr>
              <a:t>: sưu tầm những đồ dùng, vật dụng được làm từ hoa anh đào</a:t>
            </a:r>
          </a:p>
          <a:p>
            <a:pPr marL="571500" indent="-571500" algn="just">
              <a:buFontTx/>
              <a:buChar char="-"/>
            </a:pPr>
            <a:r>
              <a:rPr lang="vi-VN" sz="4400" b="1" dirty="0" smtClean="0">
                <a:latin typeface="Times New Roman" panose="02020603050405020304" pitchFamily="18" charset="0"/>
              </a:rPr>
              <a:t>Nhóm 4: </a:t>
            </a:r>
            <a:r>
              <a:rPr lang="vi-VN" sz="4400" dirty="0" smtClean="0">
                <a:latin typeface="Times New Roman" panose="02020603050405020304" pitchFamily="18" charset="0"/>
              </a:rPr>
              <a:t>viết đoạn văn (7-10) câu nêu cảm nhận của em sau khi học xong văn bản «Bản tin về hoa anh đào»</a:t>
            </a:r>
            <a:endParaRPr lang="vi-VN" sz="4400" b="0" i="0" dirty="0">
              <a:effectLst/>
              <a:latin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106819" y="595720"/>
            <a:ext cx="10009321" cy="1981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7508" y="1001473"/>
            <a:ext cx="7827942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3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>
          <a:xfrm>
            <a:off x="10439400" y="1181100"/>
            <a:ext cx="7067140" cy="617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71500"/>
            <a:ext cx="9531818" cy="922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6941" y="1827308"/>
            <a:ext cx="6572058" cy="549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0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274"/>
            <a:ext cx="12496800" cy="9372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58800" y="3467100"/>
            <a:ext cx="4419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hoa mai anh đào – Trần Hưng Đạo</a:t>
            </a:r>
          </a:p>
          <a:p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57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8356"/>
          <a:stretch/>
        </p:blipFill>
        <p:spPr>
          <a:xfrm>
            <a:off x="304800" y="571500"/>
            <a:ext cx="8763000" cy="6267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600" y="571500"/>
            <a:ext cx="8559800" cy="62674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02475" y="7734300"/>
            <a:ext cx="89306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/>
            <a:r>
              <a:rPr lang="vi-VN" sz="4400" b="1" dirty="0">
                <a:latin typeface="+mj-lt"/>
              </a:rPr>
              <a:t>Mai anh đào quanh hồ Xuân Hương</a:t>
            </a:r>
            <a:endParaRPr lang="vi-VN" sz="4400" b="1" i="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5000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42900"/>
            <a:ext cx="10820400" cy="9620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0" y="3409950"/>
            <a:ext cx="6553200" cy="6553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649200" y="1257300"/>
            <a:ext cx="441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 mai đào Hồ Tuyền Lâm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8793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"/>
            <a:ext cx="13411200" cy="10058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639800" y="4000500"/>
            <a:ext cx="4038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07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15773400" cy="84388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98225" y="8648700"/>
            <a:ext cx="86629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720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05200" y="0"/>
            <a:ext cx="14782800" cy="10287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" y="0"/>
            <a:ext cx="14008809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34051" y="3492500"/>
            <a:ext cx="13276130" cy="56938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8389" y="8388992"/>
            <a:ext cx="63779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418635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2705100"/>
            <a:ext cx="11766300" cy="40724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" y="1333500"/>
            <a:ext cx="8440615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1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>
          <a:xfrm rot="166294">
            <a:off x="890850" y="593653"/>
            <a:ext cx="16890073" cy="88897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62600" y="1485900"/>
            <a:ext cx="811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8200" y="2586021"/>
            <a:ext cx="6624294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8200" y="4044638"/>
            <a:ext cx="11963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81000" y="0"/>
            <a:ext cx="5412973" cy="62759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4183691">
            <a:off x="-109045" y="86688"/>
            <a:ext cx="3883048" cy="3049957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14">
            <a:lum bright="70000" contrast="-70000"/>
          </a:blip>
          <a:srcRect/>
          <a:stretch>
            <a:fillRect/>
          </a:stretch>
        </p:blipFill>
        <p:spPr>
          <a:xfrm rot="166294">
            <a:off x="890850" y="593653"/>
            <a:ext cx="16890073" cy="88897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62600" y="1485900"/>
            <a:ext cx="811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95583" y="2422804"/>
            <a:ext cx="6624294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15903" y="3568063"/>
            <a:ext cx="14614417" cy="5614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4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4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endParaRPr lang="en-US" sz="4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ý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lnSpc>
                <a:spcPct val="130000"/>
              </a:lnSpc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4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vi-VN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43" y1="62429" x2="48143" y2="66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64738" y="-544997"/>
            <a:ext cx="4313325" cy="431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9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88201" y="-1333500"/>
            <a:ext cx="16325775" cy="12172431"/>
            <a:chOff x="0" y="0"/>
            <a:chExt cx="19257210" cy="1622990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rcRect t="552" r="44203" b="33677"/>
            <a:stretch>
              <a:fillRect/>
            </a:stretch>
          </p:blipFill>
          <p:spPr>
            <a:xfrm>
              <a:off x="0" y="0"/>
              <a:ext cx="19257210" cy="1622990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953514">
              <a:off x="17181264" y="3271816"/>
              <a:ext cx="1617713" cy="152359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38239" y="8128692"/>
            <a:ext cx="1584825" cy="20130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24723" y="1813321"/>
            <a:ext cx="10363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57400" y="3009900"/>
            <a:ext cx="3316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9003" y="8769961"/>
            <a:ext cx="871747" cy="1178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/>
          <a:srcRect l="57184"/>
          <a:stretch/>
        </p:blipFill>
        <p:spPr>
          <a:xfrm>
            <a:off x="1498897" y="4059164"/>
            <a:ext cx="4001034" cy="53397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10627" y="3410104"/>
            <a:ext cx="9611766" cy="644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(1979),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endParaRPr lang="en-US" sz="4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endParaRPr lang="en-US" sz="4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lữ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bay…</a:t>
            </a:r>
            <a:endParaRPr lang="vi-VN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2229620" y="-539435"/>
            <a:ext cx="6569649" cy="470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21" y="1028700"/>
            <a:ext cx="5735363" cy="815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111" y="1028700"/>
            <a:ext cx="5597300" cy="8153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6691" y="1028700"/>
            <a:ext cx="5818909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88201" y="-1333500"/>
            <a:ext cx="16325775" cy="12172431"/>
            <a:chOff x="0" y="0"/>
            <a:chExt cx="19257210" cy="1622990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rcRect t="552" r="44203" b="33677"/>
            <a:stretch>
              <a:fillRect/>
            </a:stretch>
          </p:blipFill>
          <p:spPr>
            <a:xfrm>
              <a:off x="0" y="0"/>
              <a:ext cx="19257210" cy="1622990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953514">
              <a:off x="17181264" y="3271816"/>
              <a:ext cx="1617713" cy="1523591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5024723" y="1813321"/>
            <a:ext cx="10363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57400" y="3009900"/>
            <a:ext cx="3316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9003" y="8769961"/>
            <a:ext cx="871747" cy="11780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63340" y="4206479"/>
            <a:ext cx="14524460" cy="625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Xuất </a:t>
            </a:r>
            <a:r>
              <a:rPr lang="vi-VN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400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Trích 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ra từ cuốn sách </a:t>
            </a:r>
            <a:r>
              <a:rPr lang="en-US" sz="4400" i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V</a:t>
            </a:r>
            <a:r>
              <a:rPr lang="vi-VN" sz="4400" i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ới </a:t>
            </a:r>
            <a:r>
              <a:rPr lang="vi-VN" sz="4400" i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Đà Lạt ai cũng là lữ khách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. Đưa ra những cảm nhận, hoài niệm của tác giả về xứ sở sương mù Đà Lạt, những kiếp người lặng lẽ </a:t>
            </a:r>
            <a:r>
              <a:rPr lang="vi-VN" sz="4400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sống, 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nhưng vẫn có khát vọng mãnh liệt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857250" indent="-857250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Tản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857250" indent="-857250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PTBĐ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925618" y="-243080"/>
            <a:ext cx="6177915" cy="546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4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990</Words>
  <Application>Microsoft Office PowerPoint</Application>
  <PresentationFormat>Custom</PresentationFormat>
  <Paragraphs>133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Times New Roman</vt:lpstr>
      <vt:lpstr>Arial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Doodle Company profile Presentation</dc:title>
  <cp:lastModifiedBy>AutoBVT</cp:lastModifiedBy>
  <cp:revision>89</cp:revision>
  <dcterms:created xsi:type="dcterms:W3CDTF">2006-08-16T00:00:00Z</dcterms:created>
  <dcterms:modified xsi:type="dcterms:W3CDTF">2023-03-12T15:26:30Z</dcterms:modified>
  <dc:identifier>DAFbNg-fSKU</dc:identifier>
</cp:coreProperties>
</file>