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75" r:id="rId6"/>
    <p:sldId id="261" r:id="rId7"/>
    <p:sldId id="268" r:id="rId8"/>
    <p:sldId id="262" r:id="rId9"/>
    <p:sldId id="269" r:id="rId10"/>
    <p:sldId id="263" r:id="rId11"/>
    <p:sldId id="271" r:id="rId12"/>
    <p:sldId id="264" r:id="rId13"/>
    <p:sldId id="270" r:id="rId14"/>
    <p:sldId id="265" r:id="rId15"/>
    <p:sldId id="272" r:id="rId16"/>
    <p:sldId id="266" r:id="rId17"/>
    <p:sldId id="274" r:id="rId18"/>
    <p:sldId id="267" r:id="rId19"/>
  </p:sldIdLst>
  <p:sldSz cx="9906000" cy="6858000" type="A4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CD7A4-1065-4C70-A8DB-777F1AD2ADDD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39838" y="1162050"/>
            <a:ext cx="45307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E049C-54D6-44EA-A139-98F156F8E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70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7E049C-54D6-44EA-A139-98F156F8E3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1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4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3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2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7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9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82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5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83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9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3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72E1F9-3563-495C-8CC5-F83B0819EE59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6B292E-1F4D-497E-9160-7382A13FE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1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10" Type="http://schemas.openxmlformats.org/officeDocument/2006/relationships/image" Target="../media/image3.png"/><Relationship Id="rId4" Type="http://schemas.openxmlformats.org/officeDocument/2006/relationships/slide" Target="slide6.xml"/><Relationship Id="rId9" Type="http://schemas.openxmlformats.org/officeDocument/2006/relationships/slide" Target="slide1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881929162932820952">
            <a:hlinkClick r:id="" action="ppaction://media"/>
            <a:extLst>
              <a:ext uri="{FF2B5EF4-FFF2-40B4-BE49-F238E27FC236}">
                <a16:creationId xmlns:a16="http://schemas.microsoft.com/office/drawing/2014/main" id="{3742BF40-35F2-AE3C-DEDE-2A27F1187A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39799" y="0"/>
            <a:ext cx="970257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61A0A2-D6A2-370E-6EF6-E369359E33D7}"/>
              </a:ext>
            </a:extLst>
          </p:cNvPr>
          <p:cNvSpPr txBox="1"/>
          <p:nvPr/>
        </p:nvSpPr>
        <p:spPr>
          <a:xfrm>
            <a:off x="283029" y="604838"/>
            <a:ext cx="41342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6A654-8E0F-0944-CC48-FD377E5E14B0}"/>
              </a:ext>
            </a:extLst>
          </p:cNvPr>
          <p:cNvSpPr txBox="1"/>
          <p:nvPr/>
        </p:nvSpPr>
        <p:spPr>
          <a:xfrm>
            <a:off x="557212" y="3632427"/>
            <a:ext cx="413929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63" b="1" dirty="0">
                <a:solidFill>
                  <a:schemeClr val="bg1"/>
                </a:solidFill>
                <a:latin typeface="Algerian" panose="04020705040A02060702" pitchFamily="82" charset="0"/>
              </a:rPr>
              <a:t>               </a:t>
            </a:r>
            <a:r>
              <a:rPr lang="en-US" sz="2275" b="1" u="sng" dirty="0">
                <a:solidFill>
                  <a:schemeClr val="bg1"/>
                </a:solidFill>
                <a:latin typeface="Algerian" panose="04020705040A02060702" pitchFamily="82" charset="0"/>
              </a:rPr>
              <a:t>GIỚI THIỆU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9ACE11-0F70-2826-8A9C-675AC8D69513}"/>
              </a:ext>
            </a:extLst>
          </p:cNvPr>
          <p:cNvSpPr txBox="1"/>
          <p:nvPr/>
        </p:nvSpPr>
        <p:spPr>
          <a:xfrm>
            <a:off x="849086" y="4136572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- </a:t>
            </a:r>
            <a:r>
              <a:rPr lang="en-US" sz="1600" i="1" dirty="0" err="1">
                <a:solidFill>
                  <a:schemeClr val="bg1"/>
                </a:solidFill>
              </a:rPr>
              <a:t>Lời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giới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thiệu</a:t>
            </a:r>
            <a:endParaRPr lang="en-US" sz="1600" i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0887DB-068C-2E16-C386-DB76ED1ADC5C}"/>
              </a:ext>
            </a:extLst>
          </p:cNvPr>
          <p:cNvSpPr/>
          <p:nvPr/>
        </p:nvSpPr>
        <p:spPr>
          <a:xfrm>
            <a:off x="283029" y="3207434"/>
            <a:ext cx="8551482" cy="3235569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678842-D57A-8A55-0960-6243A17CFF54}"/>
              </a:ext>
            </a:extLst>
          </p:cNvPr>
          <p:cNvSpPr txBox="1"/>
          <p:nvPr/>
        </p:nvSpPr>
        <p:spPr>
          <a:xfrm>
            <a:off x="627968" y="4623027"/>
            <a:ext cx="7897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2172" indent="-232172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2024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mang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7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trị</a:t>
            </a:r>
            <a:endParaRPr lang="en-US" sz="2000" dirty="0">
              <a:solidFill>
                <a:schemeClr val="bg1"/>
              </a:solidFill>
              <a:latin typeface="Amasis MT Pro" panose="020F0502020204030204" pitchFamily="18" charset="0"/>
              <a:cs typeface="Times New Roman" panose="02020603050405020304" pitchFamily="18" charset="0"/>
            </a:endParaRPr>
          </a:p>
          <a:p>
            <a:pPr marL="232172" indent="-232172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bí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ẩn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mã</a:t>
            </a:r>
            <a:endParaRPr lang="en-US" sz="2000" dirty="0">
              <a:solidFill>
                <a:schemeClr val="bg1"/>
              </a:solidFill>
              <a:latin typeface="Amasis MT Pro" panose="020F0502020204030204" pitchFamily="18" charset="0"/>
              <a:cs typeface="Times New Roman" panose="02020603050405020304" pitchFamily="18" charset="0"/>
            </a:endParaRPr>
          </a:p>
          <a:p>
            <a:pPr marL="232172" indent="-232172">
              <a:buFontTx/>
              <a:buChar char="-"/>
            </a:pP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mã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ứng</a:t>
            </a:r>
            <a:endParaRPr lang="en-US" sz="2000" dirty="0">
              <a:solidFill>
                <a:schemeClr val="bg1"/>
              </a:solidFill>
              <a:latin typeface="Amasis MT Pro" panose="020F0502020204030204" pitchFamily="18" charset="0"/>
              <a:cs typeface="Times New Roman" panose="02020603050405020304" pitchFamily="18" charset="0"/>
            </a:endParaRPr>
          </a:p>
          <a:p>
            <a:pPr marL="232172" indent="-232172">
              <a:buFontTx/>
              <a:buChar char="-"/>
            </a:pP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chuôi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7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Rồng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tấm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mở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kho</a:t>
            </a:r>
            <a:r>
              <a:rPr lang="en-US" sz="2000" dirty="0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masis MT Pro" panose="020F0502020204030204" pitchFamily="18" charset="0"/>
                <a:cs typeface="Times New Roman" panose="02020603050405020304" pitchFamily="18" charset="0"/>
              </a:rPr>
              <a:t>báu</a:t>
            </a:r>
            <a:endParaRPr lang="en-US" sz="2000" dirty="0">
              <a:solidFill>
                <a:schemeClr val="bg1"/>
              </a:solidFill>
              <a:latin typeface="Amasis MT Pro" panose="020F0502020204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924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372"/>
            <a:ext cx="9906000" cy="5479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903366" y="2193835"/>
            <a:ext cx="5299291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BỐN – 4 ĐIỂM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946376" y="3135883"/>
            <a:ext cx="8340498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503FB-3979-1237-97D5-E0826890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5" t="57492" r="79195" b="18696"/>
          <a:stretch>
            <a:fillRect/>
          </a:stretch>
        </p:blipFill>
        <p:spPr>
          <a:xfrm>
            <a:off x="1095932" y="1980051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56619B8C-9346-D665-CD94-BED86172EA4E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A438FB-CA8B-525B-3E8A-A2BEDEF1A23B}"/>
              </a:ext>
            </a:extLst>
          </p:cNvPr>
          <p:cNvSpPr txBox="1"/>
          <p:nvPr/>
        </p:nvSpPr>
        <p:spPr>
          <a:xfrm>
            <a:off x="1485900" y="3508602"/>
            <a:ext cx="7615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Tốc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phụ</a:t>
            </a:r>
            <a:r>
              <a:rPr lang="en-US" sz="2400" dirty="0"/>
              <a:t> </a:t>
            </a:r>
            <a:r>
              <a:rPr lang="en-US" sz="2400" dirty="0" err="1"/>
              <a:t>thuộc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………….. </a:t>
            </a:r>
            <a:r>
              <a:rPr lang="en-US" sz="2400" dirty="0" err="1"/>
              <a:t>và</a:t>
            </a:r>
            <a:r>
              <a:rPr lang="en-US" sz="2400" dirty="0"/>
              <a:t> ……………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3DB74-F994-14B8-B729-5CD38809BB2D}"/>
              </a:ext>
            </a:extLst>
          </p:cNvPr>
          <p:cNvSpPr txBox="1"/>
          <p:nvPr/>
        </p:nvSpPr>
        <p:spPr>
          <a:xfrm>
            <a:off x="2118744" y="4225018"/>
            <a:ext cx="1383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B2C61-378A-2605-3D5F-303874DFF114}"/>
              </a:ext>
            </a:extLst>
          </p:cNvPr>
          <p:cNvSpPr txBox="1"/>
          <p:nvPr/>
        </p:nvSpPr>
        <p:spPr>
          <a:xfrm>
            <a:off x="4848632" y="406634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gian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450A3E-D15E-3BBD-8ECC-AEAE92F88ACD}"/>
              </a:ext>
            </a:extLst>
          </p:cNvPr>
          <p:cNvSpPr txBox="1"/>
          <p:nvPr/>
        </p:nvSpPr>
        <p:spPr>
          <a:xfrm>
            <a:off x="3626304" y="4877950"/>
            <a:ext cx="153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Công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hiên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DD5378-F017-63C2-D30B-C699AF604349}"/>
              </a:ext>
            </a:extLst>
          </p:cNvPr>
          <p:cNvSpPr txBox="1"/>
          <p:nvPr/>
        </p:nvSpPr>
        <p:spPr>
          <a:xfrm>
            <a:off x="6095727" y="4525101"/>
            <a:ext cx="1383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tốc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AC46B-A89C-CF10-8628-1404EBF06C42}"/>
              </a:ext>
            </a:extLst>
          </p:cNvPr>
          <p:cNvSpPr txBox="1"/>
          <p:nvPr/>
        </p:nvSpPr>
        <p:spPr>
          <a:xfrm>
            <a:off x="7553325" y="4077931"/>
            <a:ext cx="1291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87F47-0D68-4FDE-8CF1-D82E04BE52DB}"/>
              </a:ext>
            </a:extLst>
          </p:cNvPr>
          <p:cNvSpPr txBox="1"/>
          <p:nvPr/>
        </p:nvSpPr>
        <p:spPr>
          <a:xfrm>
            <a:off x="2727012" y="3220604"/>
            <a:ext cx="485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ĐIỀN TỪ THÍCH HỢP VÀO CHỖ TRỐNG</a:t>
            </a:r>
          </a:p>
        </p:txBody>
      </p:sp>
    </p:spTree>
    <p:extLst>
      <p:ext uri="{BB962C8B-B14F-4D97-AF65-F5344CB8AC3E}">
        <p14:creationId xmlns:p14="http://schemas.microsoft.com/office/powerpoint/2010/main" val="6094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156F92-975E-487F-BA2B-4CF8382E1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9BD36F-6B0D-4B52-82EA-F898A399F8C0}"/>
              </a:ext>
            </a:extLst>
          </p:cNvPr>
          <p:cNvSpPr txBox="1"/>
          <p:nvPr/>
        </p:nvSpPr>
        <p:spPr>
          <a:xfrm>
            <a:off x="548640" y="2391508"/>
            <a:ext cx="86516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phụ</a:t>
            </a:r>
            <a:r>
              <a:rPr lang="en-US" sz="2800" dirty="0"/>
              <a:t> </a:t>
            </a:r>
            <a:r>
              <a:rPr lang="en-US" sz="2800" dirty="0" err="1"/>
              <a:t>thuộc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endParaRPr lang="en-US" sz="2800" dirty="0"/>
          </a:p>
        </p:txBody>
      </p:sp>
      <p:sp>
        <p:nvSpPr>
          <p:cNvPr id="5" name="Sun 4">
            <a:hlinkClick r:id="rId3" action="ppaction://hlinksldjump"/>
            <a:extLst>
              <a:ext uri="{FF2B5EF4-FFF2-40B4-BE49-F238E27FC236}">
                <a16:creationId xmlns:a16="http://schemas.microsoft.com/office/drawing/2014/main" id="{3E8E6D86-2070-4B6D-A707-4863B9BA9511}"/>
              </a:ext>
            </a:extLst>
          </p:cNvPr>
          <p:cNvSpPr/>
          <p:nvPr/>
        </p:nvSpPr>
        <p:spPr>
          <a:xfrm>
            <a:off x="9200271" y="674286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5815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75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903367" y="2193835"/>
            <a:ext cx="4192360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NĂM – 5 ĐIỂM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946376" y="3135883"/>
            <a:ext cx="8340498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7C6939-350D-F868-7BB4-0E3BBF242B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08" t="57492" r="53732" b="18696"/>
          <a:stretch>
            <a:fillRect/>
          </a:stretch>
        </p:blipFill>
        <p:spPr>
          <a:xfrm>
            <a:off x="1241603" y="1980051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D2E54B14-328F-88AE-B030-1A5231B963E1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84ACC1-65D3-D945-2880-0C9A019A84F3}"/>
              </a:ext>
            </a:extLst>
          </p:cNvPr>
          <p:cNvSpPr txBox="1"/>
          <p:nvPr/>
        </p:nvSpPr>
        <p:spPr>
          <a:xfrm>
            <a:off x="3398342" y="3310412"/>
            <a:ext cx="2833645" cy="62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/>
              <a:t>ĐỊNH NGHĨA VỀ TÔI </a:t>
            </a:r>
          </a:p>
          <a:p>
            <a:endParaRPr lang="en-US" sz="1463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BC4638-D717-46A3-967B-A469E0AD71A8}"/>
              </a:ext>
            </a:extLst>
          </p:cNvPr>
          <p:cNvSpPr txBox="1"/>
          <p:nvPr/>
        </p:nvSpPr>
        <p:spPr>
          <a:xfrm>
            <a:off x="3581223" y="4001042"/>
            <a:ext cx="3530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CÔNG SUẤT LÀ GÌ?</a:t>
            </a:r>
          </a:p>
        </p:txBody>
      </p:sp>
    </p:spTree>
    <p:extLst>
      <p:ext uri="{BB962C8B-B14F-4D97-AF65-F5344CB8AC3E}">
        <p14:creationId xmlns:p14="http://schemas.microsoft.com/office/powerpoint/2010/main" val="159122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2DAD6-7BA3-4794-836A-E9CAEEBF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8F2DE7-7A00-4F41-ABA5-C89CACC41597}"/>
              </a:ext>
            </a:extLst>
          </p:cNvPr>
          <p:cNvSpPr txBox="1"/>
          <p:nvPr/>
        </p:nvSpPr>
        <p:spPr>
          <a:xfrm>
            <a:off x="627477" y="1448973"/>
            <a:ext cx="8651045" cy="3004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sz="4000" dirty="0" err="1"/>
              <a:t>Đại</a:t>
            </a:r>
            <a:r>
              <a:rPr lang="en-US" sz="4000" dirty="0"/>
              <a:t> </a:t>
            </a:r>
            <a:r>
              <a:rPr lang="en-US" sz="4000" dirty="0" err="1"/>
              <a:t>lượng</a:t>
            </a:r>
            <a:r>
              <a:rPr lang="en-US" sz="4000" dirty="0"/>
              <a:t> </a:t>
            </a:r>
            <a:r>
              <a:rPr lang="en-US" sz="4000" dirty="0" err="1"/>
              <a:t>đặc</a:t>
            </a:r>
            <a:r>
              <a:rPr lang="en-US" sz="4000" dirty="0"/>
              <a:t> </a:t>
            </a:r>
            <a:r>
              <a:rPr lang="en-US" sz="4000" dirty="0" err="1"/>
              <a:t>trưng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tốc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vi-VN" sz="4000" dirty="0"/>
              <a:t>là </a:t>
            </a:r>
            <a:r>
              <a:rPr lang="vi-VN" sz="4000" b="1" dirty="0">
                <a:solidFill>
                  <a:srgbClr val="FFFF00"/>
                </a:solidFill>
              </a:rPr>
              <a:t>công suất</a:t>
            </a:r>
            <a:r>
              <a:rPr lang="en-US" sz="4000" b="1" dirty="0">
                <a:solidFill>
                  <a:srgbClr val="FFFF00"/>
                </a:solidFill>
              </a:rPr>
              <a:t>,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bằng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thực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đơn</a:t>
            </a:r>
            <a:r>
              <a:rPr lang="en-US" sz="4000" dirty="0"/>
              <a:t> </a:t>
            </a:r>
            <a:r>
              <a:rPr lang="en-US" sz="4000" dirty="0" err="1"/>
              <a:t>vị</a:t>
            </a:r>
            <a:r>
              <a:rPr lang="en-US" sz="4000" dirty="0"/>
              <a:t> </a:t>
            </a:r>
            <a:r>
              <a:rPr lang="en-US" sz="4000" dirty="0" err="1"/>
              <a:t>thời</a:t>
            </a:r>
            <a:r>
              <a:rPr lang="en-US" sz="4000" dirty="0"/>
              <a:t> </a:t>
            </a:r>
            <a:r>
              <a:rPr lang="en-US" sz="4000" dirty="0" err="1"/>
              <a:t>gian</a:t>
            </a:r>
            <a:endParaRPr lang="en-US" sz="4000" b="1" dirty="0"/>
          </a:p>
        </p:txBody>
      </p:sp>
      <p:sp>
        <p:nvSpPr>
          <p:cNvPr id="6" name="Sun 5">
            <a:hlinkClick r:id="rId3" action="ppaction://hlinksldjump"/>
            <a:extLst>
              <a:ext uri="{FF2B5EF4-FFF2-40B4-BE49-F238E27FC236}">
                <a16:creationId xmlns:a16="http://schemas.microsoft.com/office/drawing/2014/main" id="{D9D6FF71-4444-414C-9340-AFD2B56899AA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13509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75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753008" y="2095605"/>
            <a:ext cx="4192360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SÁU – 6 ĐIỂM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614205" y="3211988"/>
            <a:ext cx="8946466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B5B3DC-FE73-3ED7-7391-7634FF5B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28" t="58060" r="28612" b="18127"/>
          <a:stretch>
            <a:fillRect/>
          </a:stretch>
        </p:blipFill>
        <p:spPr>
          <a:xfrm>
            <a:off x="1241603" y="1958685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05C9C6DE-5BD1-57F3-8665-0F50447971A0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C303C3-42AF-425D-97FE-827587246BFC}"/>
              </a:ext>
            </a:extLst>
          </p:cNvPr>
          <p:cNvSpPr txBox="1"/>
          <p:nvPr/>
        </p:nvSpPr>
        <p:spPr>
          <a:xfrm>
            <a:off x="3474060" y="3313346"/>
            <a:ext cx="5261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CÔNG THỨC TÍNH TÔI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0827B-18B2-49DB-B665-5217ED0DB320}"/>
                  </a:ext>
                </a:extLst>
              </p:cNvPr>
              <p:cNvSpPr txBox="1"/>
              <p:nvPr/>
            </p:nvSpPr>
            <p:spPr>
              <a:xfrm>
                <a:off x="1241603" y="3698294"/>
                <a:ext cx="5711483" cy="2789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A. </a:t>
                </a:r>
                <a:r>
                  <a:rPr lang="en-US" sz="2800" dirty="0">
                    <a:solidFill>
                      <a:srgbClr val="003C4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47"/>
                    </a:solidFill>
                    <a:effectLst/>
                    <a:uLnTx/>
                    <a:uFillTx/>
                    <a:latin typeface="Fira Sans Condensed Medium" panose="020B06030500000200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3C4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3C47"/>
                            </a:solidFill>
                            <a:latin typeface="Fira Sans Condensed Medium" panose="020B06030500000200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3C47"/>
                            </a:solidFill>
                            <a:latin typeface="Fira Sans Condensed Medium" panose="020B06030500000200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3C47"/>
                  </a:solidFill>
                  <a:latin typeface="Fira Sans Condensed Medium" panose="020B0603050000020004" pitchFamily="34" charset="0"/>
                </a:endParaRPr>
              </a:p>
              <a:p>
                <a:r>
                  <a:rPr lang="en-US" sz="2800" dirty="0">
                    <a:solidFill>
                      <a:srgbClr val="003C47"/>
                    </a:solidFill>
                    <a:latin typeface="Fira Sans Condensed Medium" panose="020B06030500000200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B.</a:t>
                </a:r>
                <a:r>
                  <a:rPr lang="en-US" sz="2800" dirty="0">
                    <a:solidFill>
                      <a:srgbClr val="003C47"/>
                    </a:solidFill>
                    <a:latin typeface="VNI-Kun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>
                    <a:solidFill>
                      <a:srgbClr val="003C47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47"/>
                    </a:solidFill>
                    <a:effectLst/>
                    <a:uLnTx/>
                    <a:uFillTx/>
                    <a:latin typeface="Fira Sans Condensed Medium" panose="020B06030500000200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=A.t</a:t>
                </a:r>
              </a:p>
              <a:p>
                <a:r>
                  <a:rPr lang="en-US" sz="2800" dirty="0">
                    <a:solidFill>
                      <a:srgbClr val="003C47"/>
                    </a:solidFill>
                    <a:latin typeface="Fira Sans Condensed Medium" panose="020B06030500000200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C. A=</a:t>
                </a:r>
                <a:r>
                  <a:rPr lang="en-US" sz="2800" dirty="0">
                    <a:solidFill>
                      <a:srgbClr val="003C47"/>
                    </a:solidFill>
                    <a:latin typeface="VNI-Kun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800" dirty="0">
                    <a:solidFill>
                      <a:srgbClr val="003C47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P.t</a:t>
                </a:r>
              </a:p>
              <a:p>
                <a:r>
                  <a:rPr lang="en-US" sz="2800" dirty="0">
                    <a:solidFill>
                      <a:srgbClr val="003C47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</a:t>
                </a:r>
                <a:r>
                  <a:rPr lang="en-US" sz="2800" dirty="0">
                    <a:solidFill>
                      <a:srgbClr val="003C47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</a:t>
                </a:r>
                <a:r>
                  <a:rPr kumimoji="0" lang="en-US" sz="2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47"/>
                    </a:solidFill>
                    <a:effectLst/>
                    <a:uLnTx/>
                    <a:uFillTx/>
                    <a:latin typeface="Fira Sans Condensed Medium" panose="020B06030500000200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=v.t</a:t>
                </a:r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3C47"/>
                  </a:solidFill>
                  <a:effectLst/>
                  <a:uLnTx/>
                  <a:uFillTx/>
                  <a:latin typeface="Fira Sans Condensed Medium" panose="020B0603050000020004" pitchFamily="34" charset="0"/>
                </a:endParaRPr>
              </a:p>
              <a:p>
                <a:endPara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3C47"/>
                  </a:solidFill>
                  <a:effectLst/>
                  <a:uLnTx/>
                  <a:uFillTx/>
                  <a:latin typeface="Fira Sans Condensed Medium" panose="020B06030500000200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30827B-18B2-49DB-B665-5217ED0DB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1603" y="3698294"/>
                <a:ext cx="5711483" cy="2789931"/>
              </a:xfrm>
              <a:prstGeom prst="rect">
                <a:avLst/>
              </a:prstGeom>
              <a:blipFill>
                <a:blip r:embed="rId5"/>
                <a:stretch>
                  <a:fillRect l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6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4CA89-09BA-45BC-A0EC-75609ECCD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CFC0C-5AB3-4097-B394-D0E6B2B12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24" y="2053882"/>
            <a:ext cx="9040239" cy="3137096"/>
          </a:xfrm>
          <a:prstGeom prst="rect">
            <a:avLst/>
          </a:prstGeom>
        </p:spPr>
      </p:pic>
      <p:sp>
        <p:nvSpPr>
          <p:cNvPr id="5" name="Sun 4">
            <a:hlinkClick r:id="rId4" action="ppaction://hlinksldjump"/>
            <a:extLst>
              <a:ext uri="{FF2B5EF4-FFF2-40B4-BE49-F238E27FC236}">
                <a16:creationId xmlns:a16="http://schemas.microsoft.com/office/drawing/2014/main" id="{1EF503EB-68A1-418C-A58D-198965C13B35}"/>
              </a:ext>
            </a:extLst>
          </p:cNvPr>
          <p:cNvSpPr/>
          <p:nvPr/>
        </p:nvSpPr>
        <p:spPr>
          <a:xfrm>
            <a:off x="9115205" y="624817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78455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75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903367" y="2193835"/>
            <a:ext cx="4192360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BẢY – 7 ĐIỂM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1070202" y="3473405"/>
            <a:ext cx="8340498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615D1-F332-FE12-9E94-92D6146E7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648" t="58060" r="3066" b="17559"/>
          <a:stretch>
            <a:fillRect/>
          </a:stretch>
        </p:blipFill>
        <p:spPr>
          <a:xfrm>
            <a:off x="1185172" y="1968297"/>
            <a:ext cx="1047227" cy="1008289"/>
          </a:xfrm>
          <a:custGeom>
            <a:avLst/>
            <a:gdLst>
              <a:gd name="connsiteX0" fmla="*/ 627024 w 1254048"/>
              <a:gd name="connsiteY0" fmla="*/ 0 h 1254048"/>
              <a:gd name="connsiteX1" fmla="*/ 1254048 w 1254048"/>
              <a:gd name="connsiteY1" fmla="*/ 627024 h 1254048"/>
              <a:gd name="connsiteX2" fmla="*/ 627024 w 1254048"/>
              <a:gd name="connsiteY2" fmla="*/ 1254048 h 1254048"/>
              <a:gd name="connsiteX3" fmla="*/ 0 w 1254048"/>
              <a:gd name="connsiteY3" fmla="*/ 627024 h 1254048"/>
              <a:gd name="connsiteX4" fmla="*/ 627024 w 1254048"/>
              <a:gd name="connsiteY4" fmla="*/ 0 h 12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48" h="1254048">
                <a:moveTo>
                  <a:pt x="627024" y="0"/>
                </a:moveTo>
                <a:cubicBezTo>
                  <a:pt x="973320" y="0"/>
                  <a:pt x="1254048" y="280728"/>
                  <a:pt x="1254048" y="627024"/>
                </a:cubicBezTo>
                <a:cubicBezTo>
                  <a:pt x="1254048" y="973320"/>
                  <a:pt x="973320" y="1254048"/>
                  <a:pt x="627024" y="1254048"/>
                </a:cubicBezTo>
                <a:cubicBezTo>
                  <a:pt x="280728" y="1254048"/>
                  <a:pt x="0" y="973320"/>
                  <a:pt x="0" y="627024"/>
                </a:cubicBezTo>
                <a:cubicBezTo>
                  <a:pt x="0" y="280728"/>
                  <a:pt x="280728" y="0"/>
                  <a:pt x="627024" y="0"/>
                </a:cubicBezTo>
                <a:close/>
              </a:path>
            </a:pathLst>
          </a:custGeom>
        </p:spPr>
      </p:pic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1855C2F9-EFB8-D1AE-1DDD-41210AFFF995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268636-BBE0-4EF4-98D6-7DCFBB443BB0}"/>
              </a:ext>
            </a:extLst>
          </p:cNvPr>
          <p:cNvSpPr txBox="1"/>
          <p:nvPr/>
        </p:nvSpPr>
        <p:spPr>
          <a:xfrm>
            <a:off x="3721140" y="3853473"/>
            <a:ext cx="303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ĐƠN VỊ CỦA TÔI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548BA-E789-4A32-8D35-912B50565F26}"/>
              </a:ext>
            </a:extLst>
          </p:cNvPr>
          <p:cNvSpPr txBox="1"/>
          <p:nvPr/>
        </p:nvSpPr>
        <p:spPr>
          <a:xfrm>
            <a:off x="1631851" y="4658757"/>
            <a:ext cx="987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 (J)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455A1E-9D98-4615-BEFC-DAE0D533F5C6}"/>
              </a:ext>
            </a:extLst>
          </p:cNvPr>
          <p:cNvSpPr txBox="1"/>
          <p:nvPr/>
        </p:nvSpPr>
        <p:spPr>
          <a:xfrm>
            <a:off x="5192156" y="4316052"/>
            <a:ext cx="1353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Giây</a:t>
            </a:r>
            <a:r>
              <a:rPr lang="en-US" sz="2400" dirty="0"/>
              <a:t> (s)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E1C02A-7413-4462-AD1C-11916FFDDDD2}"/>
              </a:ext>
            </a:extLst>
          </p:cNvPr>
          <p:cNvSpPr txBox="1"/>
          <p:nvPr/>
        </p:nvSpPr>
        <p:spPr>
          <a:xfrm>
            <a:off x="4588715" y="5358702"/>
            <a:ext cx="10691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N.m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4FF8E2-A980-4318-9665-A6616B2D681D}"/>
              </a:ext>
            </a:extLst>
          </p:cNvPr>
          <p:cNvSpPr txBox="1"/>
          <p:nvPr/>
        </p:nvSpPr>
        <p:spPr>
          <a:xfrm>
            <a:off x="2982351" y="5179083"/>
            <a:ext cx="11588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4B2278-8266-459C-B87B-1B87920C0269}"/>
              </a:ext>
            </a:extLst>
          </p:cNvPr>
          <p:cNvSpPr txBox="1"/>
          <p:nvPr/>
        </p:nvSpPr>
        <p:spPr>
          <a:xfrm>
            <a:off x="6105377" y="5212755"/>
            <a:ext cx="2995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Jun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giây</a:t>
            </a:r>
            <a:r>
              <a:rPr lang="en-US" sz="2400" dirty="0"/>
              <a:t> (J/s)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F6066F-25B5-4283-AB0C-000BB6B6520B}"/>
              </a:ext>
            </a:extLst>
          </p:cNvPr>
          <p:cNvSpPr txBox="1"/>
          <p:nvPr/>
        </p:nvSpPr>
        <p:spPr>
          <a:xfrm>
            <a:off x="7596554" y="4250747"/>
            <a:ext cx="677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853A78-BEAD-4944-8803-AAEB48446044}"/>
              </a:ext>
            </a:extLst>
          </p:cNvPr>
          <p:cNvSpPr txBox="1"/>
          <p:nvPr/>
        </p:nvSpPr>
        <p:spPr>
          <a:xfrm>
            <a:off x="3381542" y="4391749"/>
            <a:ext cx="759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D4B28E-06B9-4E86-B11B-43A96C066AD5}"/>
              </a:ext>
            </a:extLst>
          </p:cNvPr>
          <p:cNvSpPr txBox="1"/>
          <p:nvPr/>
        </p:nvSpPr>
        <p:spPr>
          <a:xfrm>
            <a:off x="3381542" y="3535943"/>
            <a:ext cx="3981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CHỌN CÁC ĐÁP ÁN ĐÚNG</a:t>
            </a:r>
          </a:p>
        </p:txBody>
      </p:sp>
    </p:spTree>
    <p:extLst>
      <p:ext uri="{BB962C8B-B14F-4D97-AF65-F5344CB8AC3E}">
        <p14:creationId xmlns:p14="http://schemas.microsoft.com/office/powerpoint/2010/main" val="245620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2DAD6-7BA3-4794-836A-E9CAEEBFC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F01FFC-40B0-47AF-9950-A01BFF8C84C8}"/>
              </a:ext>
            </a:extLst>
          </p:cNvPr>
          <p:cNvSpPr txBox="1"/>
          <p:nvPr/>
        </p:nvSpPr>
        <p:spPr>
          <a:xfrm>
            <a:off x="858129" y="984738"/>
            <a:ext cx="55286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công</a:t>
            </a:r>
            <a:r>
              <a:rPr lang="en-US" sz="3600" dirty="0"/>
              <a:t> </a:t>
            </a:r>
            <a:r>
              <a:rPr lang="en-US" sz="3600" dirty="0" err="1"/>
              <a:t>suất</a:t>
            </a:r>
            <a:r>
              <a:rPr lang="en-US" sz="3600" dirty="0"/>
              <a:t>:</a:t>
            </a:r>
          </a:p>
          <a:p>
            <a:r>
              <a:rPr lang="en-US" sz="3600" dirty="0"/>
              <a:t> - </a:t>
            </a:r>
            <a:r>
              <a:rPr lang="en-US" sz="3600" dirty="0" err="1"/>
              <a:t>Oát</a:t>
            </a:r>
            <a:r>
              <a:rPr lang="en-US" sz="3600" dirty="0"/>
              <a:t> (W)</a:t>
            </a:r>
          </a:p>
          <a:p>
            <a:r>
              <a:rPr lang="en-US" sz="3600" dirty="0"/>
              <a:t>- Jun </a:t>
            </a:r>
            <a:r>
              <a:rPr lang="en-US" sz="3600" dirty="0" err="1"/>
              <a:t>trên</a:t>
            </a:r>
            <a:r>
              <a:rPr lang="en-US" sz="3600" dirty="0"/>
              <a:t> </a:t>
            </a:r>
            <a:r>
              <a:rPr lang="en-US" sz="3600" dirty="0" err="1"/>
              <a:t>giây</a:t>
            </a:r>
            <a:r>
              <a:rPr lang="en-US" sz="3600" dirty="0"/>
              <a:t> (J/s)</a:t>
            </a:r>
          </a:p>
          <a:p>
            <a:r>
              <a:rPr lang="en-US" sz="3600" dirty="0"/>
              <a:t>- </a:t>
            </a:r>
            <a:r>
              <a:rPr lang="en-US" sz="3600" dirty="0" err="1"/>
              <a:t>Mã</a:t>
            </a:r>
            <a:r>
              <a:rPr lang="en-US" sz="3600" dirty="0"/>
              <a:t> </a:t>
            </a:r>
            <a:r>
              <a:rPr lang="en-US" sz="3600" dirty="0" err="1"/>
              <a:t>lực</a:t>
            </a:r>
            <a:r>
              <a:rPr lang="en-US" sz="3600" dirty="0"/>
              <a:t> (HP)</a:t>
            </a:r>
          </a:p>
          <a:p>
            <a:r>
              <a:rPr lang="en-US" sz="3600" dirty="0"/>
              <a:t>- BTU/h</a:t>
            </a:r>
          </a:p>
        </p:txBody>
      </p:sp>
      <p:sp>
        <p:nvSpPr>
          <p:cNvPr id="4" name="Sun 3">
            <a:hlinkClick r:id="rId3" action="ppaction://hlinksldjump"/>
            <a:extLst>
              <a:ext uri="{FF2B5EF4-FFF2-40B4-BE49-F238E27FC236}">
                <a16:creationId xmlns:a16="http://schemas.microsoft.com/office/drawing/2014/main" id="{38D82EBC-131D-4365-9553-2A565774DDE2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44062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DA2CB3-C7D7-91C9-29A7-50C17C4C7E23}"/>
              </a:ext>
            </a:extLst>
          </p:cNvPr>
          <p:cNvSpPr txBox="1"/>
          <p:nvPr/>
        </p:nvSpPr>
        <p:spPr>
          <a:xfrm>
            <a:off x="1997249" y="512020"/>
            <a:ext cx="562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SƠ ĐỒ KHO BÁU- PHIÊN BẢN 7 VIÊN NGỌC RỒNG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66F41A-1A2E-37BE-0BD5-DAF70FB4E1A3}"/>
              </a:ext>
            </a:extLst>
          </p:cNvPr>
          <p:cNvSpPr/>
          <p:nvPr/>
        </p:nvSpPr>
        <p:spPr>
          <a:xfrm>
            <a:off x="424543" y="435429"/>
            <a:ext cx="9002486" cy="600891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33837A82-8587-6E1E-0C11-D2520A2522B8}"/>
              </a:ext>
            </a:extLst>
          </p:cNvPr>
          <p:cNvSpPr/>
          <p:nvPr/>
        </p:nvSpPr>
        <p:spPr>
          <a:xfrm>
            <a:off x="2884715" y="957943"/>
            <a:ext cx="3551210" cy="707572"/>
          </a:xfrm>
          <a:prstGeom prst="round2DiagRect">
            <a:avLst>
              <a:gd name="adj1" fmla="val 16667"/>
              <a:gd name="adj2" fmla="val 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7EF1BD-5CB8-4999-F219-D91E8AD2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69" t="14983" r="68571" b="61204"/>
          <a:stretch>
            <a:fillRect/>
          </a:stretch>
        </p:blipFill>
        <p:spPr>
          <a:xfrm>
            <a:off x="2904383" y="937487"/>
            <a:ext cx="816429" cy="709963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B17549-D760-DEE3-226E-6E44BBEEBC87}"/>
              </a:ext>
            </a:extLst>
          </p:cNvPr>
          <p:cNvSpPr txBox="1"/>
          <p:nvPr/>
        </p:nvSpPr>
        <p:spPr>
          <a:xfrm>
            <a:off x="3720812" y="942397"/>
            <a:ext cx="729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Tôi</a:t>
            </a:r>
            <a:r>
              <a:rPr lang="en-US" b="1" i="1" dirty="0"/>
              <a:t> </a:t>
            </a:r>
            <a:r>
              <a:rPr lang="en-US" b="1" i="1" dirty="0" err="1"/>
              <a:t>là</a:t>
            </a:r>
            <a:endParaRPr lang="en-US" b="1" i="1" dirty="0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35C32DEE-65CE-C758-CFA1-B6CD771E9E11}"/>
              </a:ext>
            </a:extLst>
          </p:cNvPr>
          <p:cNvSpPr/>
          <p:nvPr/>
        </p:nvSpPr>
        <p:spPr>
          <a:xfrm>
            <a:off x="1372874" y="1843633"/>
            <a:ext cx="7450024" cy="830183"/>
          </a:xfrm>
          <a:prstGeom prst="round2Diag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019081-96EE-8E71-83D5-4B73E240E3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5" t="57492" r="79195" b="18696"/>
          <a:stretch>
            <a:fillRect/>
          </a:stretch>
        </p:blipFill>
        <p:spPr>
          <a:xfrm>
            <a:off x="1372874" y="1862113"/>
            <a:ext cx="913126" cy="79405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110455-9197-A029-70DC-92E370D0F019}"/>
              </a:ext>
            </a:extLst>
          </p:cNvPr>
          <p:cNvSpPr txBox="1"/>
          <p:nvPr/>
        </p:nvSpPr>
        <p:spPr>
          <a:xfrm>
            <a:off x="2238144" y="1880566"/>
            <a:ext cx="405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Tốc</a:t>
            </a:r>
            <a:r>
              <a:rPr lang="en-US" b="1" i="1" dirty="0"/>
              <a:t> </a:t>
            </a:r>
            <a:r>
              <a:rPr lang="en-US" b="1" i="1" dirty="0" err="1"/>
              <a:t>độ</a:t>
            </a:r>
            <a:r>
              <a:rPr lang="en-US" b="1" i="1" dirty="0"/>
              <a:t> </a:t>
            </a:r>
            <a:r>
              <a:rPr lang="en-US" b="1" i="1" dirty="0" err="1"/>
              <a:t>thực</a:t>
            </a:r>
            <a:r>
              <a:rPr lang="en-US" b="1" i="1" dirty="0"/>
              <a:t> </a:t>
            </a:r>
            <a:r>
              <a:rPr lang="en-US" b="1" i="1" dirty="0" err="1"/>
              <a:t>hiện</a:t>
            </a:r>
            <a:r>
              <a:rPr lang="en-US" b="1" i="1" dirty="0"/>
              <a:t> </a:t>
            </a:r>
            <a:r>
              <a:rPr lang="en-US" b="1" i="1" dirty="0" err="1"/>
              <a:t>công</a:t>
            </a:r>
            <a:r>
              <a:rPr lang="en-US" b="1" i="1" dirty="0"/>
              <a:t> </a:t>
            </a:r>
            <a:r>
              <a:rPr lang="en-US" b="1" i="1" dirty="0" err="1"/>
              <a:t>phụ</a:t>
            </a:r>
            <a:r>
              <a:rPr lang="en-US" b="1" i="1" dirty="0"/>
              <a:t> </a:t>
            </a:r>
            <a:r>
              <a:rPr lang="en-US" b="1" i="1" dirty="0" err="1"/>
              <a:t>thuộc</a:t>
            </a:r>
            <a:r>
              <a:rPr lang="en-US" b="1" i="1" dirty="0"/>
              <a:t> </a:t>
            </a:r>
            <a:r>
              <a:rPr lang="en-US" b="1" i="1" dirty="0" err="1"/>
              <a:t>vào</a:t>
            </a:r>
            <a:r>
              <a:rPr lang="en-US" b="1" i="1" dirty="0"/>
              <a:t>:</a:t>
            </a:r>
          </a:p>
        </p:txBody>
      </p:sp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23DB34B8-03F4-2DBF-CF39-D0234E4272E0}"/>
              </a:ext>
            </a:extLst>
          </p:cNvPr>
          <p:cNvSpPr/>
          <p:nvPr/>
        </p:nvSpPr>
        <p:spPr>
          <a:xfrm>
            <a:off x="600839" y="2861308"/>
            <a:ext cx="4034873" cy="2499225"/>
          </a:xfrm>
          <a:prstGeom prst="round2Diag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BC2F47-CA44-C564-4A3E-189A20C5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08" t="57492" r="53732" b="18696"/>
          <a:stretch>
            <a:fillRect/>
          </a:stretch>
        </p:blipFill>
        <p:spPr>
          <a:xfrm>
            <a:off x="796568" y="3154456"/>
            <a:ext cx="913126" cy="79405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DECFC6-4047-033C-9547-851A263A7376}"/>
              </a:ext>
            </a:extLst>
          </p:cNvPr>
          <p:cNvSpPr txBox="1"/>
          <p:nvPr/>
        </p:nvSpPr>
        <p:spPr>
          <a:xfrm>
            <a:off x="1751506" y="3184924"/>
            <a:ext cx="202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Định</a:t>
            </a:r>
            <a:r>
              <a:rPr lang="en-US" b="1" i="1" dirty="0"/>
              <a:t> </a:t>
            </a:r>
            <a:r>
              <a:rPr lang="en-US" b="1" i="1" dirty="0" err="1"/>
              <a:t>nghĩa</a:t>
            </a:r>
            <a:r>
              <a:rPr lang="en-US" b="1" i="1" dirty="0"/>
              <a:t>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tôi</a:t>
            </a:r>
            <a:r>
              <a:rPr lang="en-US" b="1" i="1" dirty="0"/>
              <a:t> :</a:t>
            </a: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7A861D12-4C62-19B5-E10F-12FDD6972774}"/>
              </a:ext>
            </a:extLst>
          </p:cNvPr>
          <p:cNvSpPr/>
          <p:nvPr/>
        </p:nvSpPr>
        <p:spPr>
          <a:xfrm>
            <a:off x="4858460" y="2848341"/>
            <a:ext cx="4368898" cy="1974077"/>
          </a:xfrm>
          <a:prstGeom prst="round2Diag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3F7193-8489-CA56-03CD-6E0C1867DA19}"/>
              </a:ext>
            </a:extLst>
          </p:cNvPr>
          <p:cNvSpPr txBox="1"/>
          <p:nvPr/>
        </p:nvSpPr>
        <p:spPr>
          <a:xfrm>
            <a:off x="5734181" y="2971929"/>
            <a:ext cx="212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Công </a:t>
            </a:r>
            <a:r>
              <a:rPr lang="en-US" b="1" i="1" dirty="0" err="1"/>
              <a:t>thức</a:t>
            </a:r>
            <a:r>
              <a:rPr lang="en-US" b="1" i="1" dirty="0"/>
              <a:t> </a:t>
            </a:r>
            <a:r>
              <a:rPr lang="en-US" b="1" i="1" dirty="0" err="1"/>
              <a:t>tính</a:t>
            </a:r>
            <a:r>
              <a:rPr lang="en-US" b="1" i="1" dirty="0"/>
              <a:t> </a:t>
            </a:r>
            <a:r>
              <a:rPr lang="en-US" b="1" i="1" dirty="0" err="1"/>
              <a:t>tôi</a:t>
            </a:r>
            <a:r>
              <a:rPr lang="en-US" b="1" i="1" dirty="0"/>
              <a:t>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06CC7C-8E12-FED6-0414-548AE821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28" t="58060" r="28612" b="18127"/>
          <a:stretch>
            <a:fillRect/>
          </a:stretch>
        </p:blipFill>
        <p:spPr>
          <a:xfrm>
            <a:off x="4897255" y="3015643"/>
            <a:ext cx="913126" cy="79405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20" name="Rectangle: Diagonal Corners Rounded 19">
            <a:extLst>
              <a:ext uri="{FF2B5EF4-FFF2-40B4-BE49-F238E27FC236}">
                <a16:creationId xmlns:a16="http://schemas.microsoft.com/office/drawing/2014/main" id="{F4410FC8-A5C0-1ADA-D381-6986A4BE252E}"/>
              </a:ext>
            </a:extLst>
          </p:cNvPr>
          <p:cNvSpPr/>
          <p:nvPr/>
        </p:nvSpPr>
        <p:spPr>
          <a:xfrm>
            <a:off x="5076536" y="5191606"/>
            <a:ext cx="4165435" cy="1154374"/>
          </a:xfrm>
          <a:prstGeom prst="round2Diag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5B7B97-E912-D619-70B2-C17C7D4A3256}"/>
              </a:ext>
            </a:extLst>
          </p:cNvPr>
          <p:cNvSpPr txBox="1"/>
          <p:nvPr/>
        </p:nvSpPr>
        <p:spPr>
          <a:xfrm>
            <a:off x="6004345" y="5201714"/>
            <a:ext cx="169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/>
              <a:t>Đơn</a:t>
            </a:r>
            <a:r>
              <a:rPr lang="en-US" b="1" i="1" dirty="0"/>
              <a:t> </a:t>
            </a:r>
            <a:r>
              <a:rPr lang="en-US" b="1" i="1" dirty="0" err="1"/>
              <a:t>vị</a:t>
            </a:r>
            <a:r>
              <a:rPr lang="en-US" b="1" i="1" dirty="0"/>
              <a:t> </a:t>
            </a:r>
            <a:r>
              <a:rPr lang="en-US" b="1" i="1" dirty="0" err="1"/>
              <a:t>của</a:t>
            </a:r>
            <a:r>
              <a:rPr lang="en-US" b="1" i="1" dirty="0"/>
              <a:t> </a:t>
            </a:r>
            <a:r>
              <a:rPr lang="en-US" b="1" i="1" dirty="0" err="1"/>
              <a:t>tôi</a:t>
            </a:r>
            <a:r>
              <a:rPr lang="en-US" b="1" i="1" dirty="0"/>
              <a:t> 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AADEC8-CFAD-BCA8-A158-1A1F16F139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648" t="58060" r="3066" b="17559"/>
          <a:stretch>
            <a:fillRect/>
          </a:stretch>
        </p:blipFill>
        <p:spPr>
          <a:xfrm>
            <a:off x="5091923" y="5234861"/>
            <a:ext cx="934923" cy="813006"/>
          </a:xfrm>
          <a:custGeom>
            <a:avLst/>
            <a:gdLst>
              <a:gd name="connsiteX0" fmla="*/ 627024 w 1254048"/>
              <a:gd name="connsiteY0" fmla="*/ 0 h 1254048"/>
              <a:gd name="connsiteX1" fmla="*/ 1254048 w 1254048"/>
              <a:gd name="connsiteY1" fmla="*/ 627024 h 1254048"/>
              <a:gd name="connsiteX2" fmla="*/ 627024 w 1254048"/>
              <a:gd name="connsiteY2" fmla="*/ 1254048 h 1254048"/>
              <a:gd name="connsiteX3" fmla="*/ 0 w 1254048"/>
              <a:gd name="connsiteY3" fmla="*/ 627024 h 1254048"/>
              <a:gd name="connsiteX4" fmla="*/ 627024 w 1254048"/>
              <a:gd name="connsiteY4" fmla="*/ 0 h 12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48" h="1254048">
                <a:moveTo>
                  <a:pt x="627024" y="0"/>
                </a:moveTo>
                <a:cubicBezTo>
                  <a:pt x="973320" y="0"/>
                  <a:pt x="1254048" y="280728"/>
                  <a:pt x="1254048" y="627024"/>
                </a:cubicBezTo>
                <a:cubicBezTo>
                  <a:pt x="1254048" y="973320"/>
                  <a:pt x="973320" y="1254048"/>
                  <a:pt x="627024" y="1254048"/>
                </a:cubicBezTo>
                <a:cubicBezTo>
                  <a:pt x="280728" y="1254048"/>
                  <a:pt x="0" y="973320"/>
                  <a:pt x="0" y="627024"/>
                </a:cubicBezTo>
                <a:cubicBezTo>
                  <a:pt x="0" y="280728"/>
                  <a:pt x="280728" y="0"/>
                  <a:pt x="627024" y="0"/>
                </a:cubicBezTo>
                <a:close/>
              </a:path>
            </a:pathLst>
          </a:cu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3C47A3A-EDE7-E408-C5C6-CC0174804C0D}"/>
              </a:ext>
            </a:extLst>
          </p:cNvPr>
          <p:cNvCxnSpPr>
            <a:cxnSpLocks/>
          </p:cNvCxnSpPr>
          <p:nvPr/>
        </p:nvCxnSpPr>
        <p:spPr>
          <a:xfrm>
            <a:off x="5041453" y="1584229"/>
            <a:ext cx="0" cy="259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F2E9CA-2026-93DD-12F6-861608A9D3D4}"/>
              </a:ext>
            </a:extLst>
          </p:cNvPr>
          <p:cNvCxnSpPr>
            <a:cxnSpLocks/>
          </p:cNvCxnSpPr>
          <p:nvPr/>
        </p:nvCxnSpPr>
        <p:spPr>
          <a:xfrm flipH="1">
            <a:off x="2741746" y="2645198"/>
            <a:ext cx="11613" cy="2031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9EB175-621F-2887-5BF5-233D66E4B747}"/>
              </a:ext>
            </a:extLst>
          </p:cNvPr>
          <p:cNvCxnSpPr>
            <a:cxnSpLocks/>
          </p:cNvCxnSpPr>
          <p:nvPr/>
        </p:nvCxnSpPr>
        <p:spPr>
          <a:xfrm>
            <a:off x="4635712" y="3635829"/>
            <a:ext cx="23736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191EDCE-7ED9-A295-F5A7-3922B22244DE}"/>
              </a:ext>
            </a:extLst>
          </p:cNvPr>
          <p:cNvCxnSpPr>
            <a:cxnSpLocks/>
          </p:cNvCxnSpPr>
          <p:nvPr/>
        </p:nvCxnSpPr>
        <p:spPr>
          <a:xfrm>
            <a:off x="6973255" y="4724893"/>
            <a:ext cx="0" cy="4350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Force ">
            <a:extLst>
              <a:ext uri="{FF2B5EF4-FFF2-40B4-BE49-F238E27FC236}">
                <a16:creationId xmlns:a16="http://schemas.microsoft.com/office/drawing/2014/main" id="{ACB24081-B459-45BD-A94A-E56004C44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23" y="512020"/>
            <a:ext cx="1094260" cy="10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hysics ">
            <a:extLst>
              <a:ext uri="{FF2B5EF4-FFF2-40B4-BE49-F238E27FC236}">
                <a16:creationId xmlns:a16="http://schemas.microsoft.com/office/drawing/2014/main" id="{C6C87B38-F9F0-4203-B4E2-A55088D9A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" y="5456665"/>
            <a:ext cx="946361" cy="94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ysics">
            <a:extLst>
              <a:ext uri="{FF2B5EF4-FFF2-40B4-BE49-F238E27FC236}">
                <a16:creationId xmlns:a16="http://schemas.microsoft.com/office/drawing/2014/main" id="{C00C1FC0-7F9A-4EF3-A3BF-52B884E5E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38" y="409993"/>
            <a:ext cx="1632846" cy="163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B07908-BC86-41FC-81CF-2EFD82212F23}"/>
              </a:ext>
            </a:extLst>
          </p:cNvPr>
          <p:cNvSpPr txBox="1"/>
          <p:nvPr/>
        </p:nvSpPr>
        <p:spPr>
          <a:xfrm>
            <a:off x="899032" y="3948507"/>
            <a:ext cx="3549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/>
              <a:t>Đại</a:t>
            </a:r>
            <a:r>
              <a:rPr lang="en-US" sz="1800" dirty="0"/>
              <a:t> </a:t>
            </a:r>
            <a:r>
              <a:rPr lang="en-US" sz="1800" dirty="0" err="1"/>
              <a:t>lượng</a:t>
            </a:r>
            <a:r>
              <a:rPr lang="en-US" sz="1800" dirty="0"/>
              <a:t> </a:t>
            </a:r>
            <a:r>
              <a:rPr lang="en-US" sz="1800" dirty="0" err="1"/>
              <a:t>đặc</a:t>
            </a:r>
            <a:r>
              <a:rPr lang="en-US" sz="1800" dirty="0"/>
              <a:t> </a:t>
            </a:r>
            <a:r>
              <a:rPr lang="en-US" sz="1800" dirty="0" err="1"/>
              <a:t>trưng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tốc</a:t>
            </a:r>
            <a:r>
              <a:rPr lang="en-US" sz="1800" dirty="0"/>
              <a:t> </a:t>
            </a:r>
            <a:r>
              <a:rPr lang="en-US" sz="1800" dirty="0" err="1"/>
              <a:t>độ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vi-VN" sz="1800" dirty="0"/>
              <a:t>là công suất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tính</a:t>
            </a:r>
            <a:r>
              <a:rPr lang="en-US" sz="1800" dirty="0"/>
              <a:t> </a:t>
            </a:r>
            <a:r>
              <a:rPr lang="en-US" sz="1800" dirty="0" err="1"/>
              <a:t>bằng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trong</a:t>
            </a:r>
            <a:r>
              <a:rPr lang="en-US" sz="1800" dirty="0"/>
              <a:t> </a:t>
            </a:r>
            <a:r>
              <a:rPr lang="en-US" sz="1800" dirty="0" err="1"/>
              <a:t>một</a:t>
            </a:r>
            <a:r>
              <a:rPr lang="en-US" sz="1800" dirty="0"/>
              <a:t> </a:t>
            </a:r>
            <a:r>
              <a:rPr lang="en-US" sz="1800" dirty="0" err="1"/>
              <a:t>đơn</a:t>
            </a:r>
            <a:r>
              <a:rPr lang="en-US" sz="1800" dirty="0"/>
              <a:t> </a:t>
            </a:r>
            <a:r>
              <a:rPr lang="en-US" sz="1800" dirty="0" err="1"/>
              <a:t>vị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gian</a:t>
            </a:r>
            <a:endParaRPr lang="en-US" sz="1800" b="1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7E6D9-FEA4-4274-8228-E342EEDAAA30}"/>
              </a:ext>
            </a:extLst>
          </p:cNvPr>
          <p:cNvSpPr txBox="1"/>
          <p:nvPr/>
        </p:nvSpPr>
        <p:spPr>
          <a:xfrm>
            <a:off x="2198270" y="2127085"/>
            <a:ext cx="6536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err="1"/>
              <a:t>Công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gian</a:t>
            </a:r>
            <a:r>
              <a:rPr lang="en-US" sz="1800" dirty="0"/>
              <a:t> </a:t>
            </a:r>
            <a:r>
              <a:rPr lang="en-US" sz="1800" dirty="0" err="1"/>
              <a:t>thực</a:t>
            </a:r>
            <a:r>
              <a:rPr lang="en-US" sz="1800" dirty="0"/>
              <a:t> </a:t>
            </a:r>
            <a:r>
              <a:rPr lang="en-US" sz="1800" dirty="0" err="1"/>
              <a:t>hiện</a:t>
            </a:r>
            <a:r>
              <a:rPr lang="en-US" sz="1800" dirty="0"/>
              <a:t> </a:t>
            </a:r>
            <a:r>
              <a:rPr lang="en-US" sz="1800" dirty="0" err="1"/>
              <a:t>công</a:t>
            </a:r>
            <a:endParaRPr lang="en-US" sz="1800" dirty="0"/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7CCABE7-B086-4E7C-950E-63BD1BE0BDE8}"/>
              </a:ext>
            </a:extLst>
          </p:cNvPr>
          <p:cNvSpPr txBox="1"/>
          <p:nvPr/>
        </p:nvSpPr>
        <p:spPr>
          <a:xfrm>
            <a:off x="4192172" y="1311729"/>
            <a:ext cx="154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CÔNG SUẤT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79971F-1981-440C-B35B-AE0D93FA1692}"/>
              </a:ext>
            </a:extLst>
          </p:cNvPr>
          <p:cNvSpPr txBox="1"/>
          <p:nvPr/>
        </p:nvSpPr>
        <p:spPr>
          <a:xfrm>
            <a:off x="7521265" y="5218577"/>
            <a:ext cx="39203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- </a:t>
            </a:r>
            <a:r>
              <a:rPr lang="en-US" sz="1800" dirty="0" err="1"/>
              <a:t>Oát</a:t>
            </a:r>
            <a:r>
              <a:rPr lang="en-US" sz="1800" dirty="0"/>
              <a:t> (W)</a:t>
            </a:r>
          </a:p>
          <a:p>
            <a:r>
              <a:rPr lang="en-US" sz="1800" dirty="0"/>
              <a:t>- Jun </a:t>
            </a:r>
            <a:r>
              <a:rPr lang="en-US" sz="1800" dirty="0" err="1"/>
              <a:t>trên</a:t>
            </a:r>
            <a:r>
              <a:rPr lang="en-US" sz="1800" dirty="0"/>
              <a:t> </a:t>
            </a:r>
            <a:r>
              <a:rPr lang="en-US" sz="1800" dirty="0" err="1"/>
              <a:t>giây</a:t>
            </a:r>
            <a:r>
              <a:rPr lang="en-US" sz="1800" dirty="0"/>
              <a:t> (J/s)</a:t>
            </a:r>
          </a:p>
          <a:p>
            <a:r>
              <a:rPr lang="en-US" sz="1800" dirty="0"/>
              <a:t>- </a:t>
            </a:r>
            <a:r>
              <a:rPr lang="en-US" sz="1800" dirty="0" err="1"/>
              <a:t>Mã</a:t>
            </a:r>
            <a:r>
              <a:rPr lang="en-US" sz="1800" dirty="0"/>
              <a:t> </a:t>
            </a:r>
            <a:r>
              <a:rPr lang="en-US" sz="1800" dirty="0" err="1"/>
              <a:t>lực</a:t>
            </a:r>
            <a:r>
              <a:rPr lang="en-US" sz="1800" dirty="0"/>
              <a:t> (HP)</a:t>
            </a:r>
          </a:p>
          <a:p>
            <a:r>
              <a:rPr lang="en-US" sz="1800" dirty="0"/>
              <a:t>- BTU/h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B509A3-5251-4DC4-BFD2-6C333A4BAD97}"/>
                  </a:ext>
                </a:extLst>
              </p:cNvPr>
              <p:cNvSpPr txBox="1"/>
              <p:nvPr/>
            </p:nvSpPr>
            <p:spPr>
              <a:xfrm>
                <a:off x="5756622" y="3488405"/>
                <a:ext cx="2076659" cy="9695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3B509A3-5251-4DC4-BFD2-6C333A4BA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622" y="3488405"/>
                <a:ext cx="2076659" cy="969561"/>
              </a:xfrm>
              <a:prstGeom prst="rect">
                <a:avLst/>
              </a:prstGeom>
              <a:blipFill>
                <a:blip r:embed="rId7"/>
                <a:stretch>
                  <a:fillRect l="-10264" b="-13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eft Brace 37">
            <a:extLst>
              <a:ext uri="{FF2B5EF4-FFF2-40B4-BE49-F238E27FC236}">
                <a16:creationId xmlns:a16="http://schemas.microsoft.com/office/drawing/2014/main" id="{457269C0-223C-412D-B432-B5339ACBC1C3}"/>
              </a:ext>
            </a:extLst>
          </p:cNvPr>
          <p:cNvSpPr/>
          <p:nvPr/>
        </p:nvSpPr>
        <p:spPr>
          <a:xfrm>
            <a:off x="6707375" y="3541163"/>
            <a:ext cx="362646" cy="873347"/>
          </a:xfrm>
          <a:prstGeom prst="leftBrace">
            <a:avLst>
              <a:gd name="adj1" fmla="val 8333"/>
              <a:gd name="adj2" fmla="val 5124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B76CFF-7E35-4E49-A4CC-118FAFA75A70}"/>
              </a:ext>
            </a:extLst>
          </p:cNvPr>
          <p:cNvSpPr txBox="1"/>
          <p:nvPr/>
        </p:nvSpPr>
        <p:spPr>
          <a:xfrm>
            <a:off x="7012165" y="3380697"/>
            <a:ext cx="222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suất</a:t>
            </a:r>
            <a:r>
              <a:rPr lang="en-US" dirty="0"/>
              <a:t> (W)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5DA3A2-58D5-46F0-B7CC-74ADD2EFAC45}"/>
              </a:ext>
            </a:extLst>
          </p:cNvPr>
          <p:cNvSpPr txBox="1"/>
          <p:nvPr/>
        </p:nvSpPr>
        <p:spPr>
          <a:xfrm>
            <a:off x="6983305" y="3821161"/>
            <a:ext cx="2459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(J)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550450-138D-4959-956C-2F9D7407DE92}"/>
              </a:ext>
            </a:extLst>
          </p:cNvPr>
          <p:cNvSpPr txBox="1"/>
          <p:nvPr/>
        </p:nvSpPr>
        <p:spPr>
          <a:xfrm>
            <a:off x="6740813" y="4345597"/>
            <a:ext cx="325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tlà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(s)</a:t>
            </a:r>
          </a:p>
        </p:txBody>
      </p:sp>
    </p:spTree>
    <p:extLst>
      <p:ext uri="{BB962C8B-B14F-4D97-AF65-F5344CB8AC3E}">
        <p14:creationId xmlns:p14="http://schemas.microsoft.com/office/powerpoint/2010/main" val="17554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0A7AD2-1014-6E32-7D4A-7D493BD1A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7600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45F06A-76C0-A7F0-2B02-670061252AEB}"/>
              </a:ext>
            </a:extLst>
          </p:cNvPr>
          <p:cNvSpPr txBox="1"/>
          <p:nvPr/>
        </p:nvSpPr>
        <p:spPr>
          <a:xfrm>
            <a:off x="734105" y="1067798"/>
            <a:ext cx="6810375" cy="64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75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4B5040-3A90-66D4-95D3-43D34B71CBF3}"/>
              </a:ext>
            </a:extLst>
          </p:cNvPr>
          <p:cNvGrpSpPr/>
          <p:nvPr/>
        </p:nvGrpSpPr>
        <p:grpSpPr>
          <a:xfrm>
            <a:off x="337506" y="1692969"/>
            <a:ext cx="8011837" cy="813006"/>
            <a:chOff x="437163" y="1479988"/>
            <a:chExt cx="10746581" cy="125404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403691B-0EFB-489F-ECF9-A07486310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7778" t="14983" r="44363" b="61204"/>
            <a:stretch>
              <a:fillRect/>
            </a:stretch>
          </p:blipFill>
          <p:spPr>
            <a:xfrm>
              <a:off x="2019252" y="1479988"/>
              <a:ext cx="1224810" cy="1224810"/>
            </a:xfrm>
            <a:custGeom>
              <a:avLst/>
              <a:gdLst>
                <a:gd name="connsiteX0" fmla="*/ 612405 w 1224810"/>
                <a:gd name="connsiteY0" fmla="*/ 0 h 1224810"/>
                <a:gd name="connsiteX1" fmla="*/ 1224810 w 1224810"/>
                <a:gd name="connsiteY1" fmla="*/ 612405 h 1224810"/>
                <a:gd name="connsiteX2" fmla="*/ 612405 w 1224810"/>
                <a:gd name="connsiteY2" fmla="*/ 1224810 h 1224810"/>
                <a:gd name="connsiteX3" fmla="*/ 0 w 1224810"/>
                <a:gd name="connsiteY3" fmla="*/ 612405 h 1224810"/>
                <a:gd name="connsiteX4" fmla="*/ 612405 w 1224810"/>
                <a:gd name="connsiteY4" fmla="*/ 0 h 1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10" h="1224810">
                  <a:moveTo>
                    <a:pt x="612405" y="0"/>
                  </a:moveTo>
                  <a:cubicBezTo>
                    <a:pt x="950627" y="0"/>
                    <a:pt x="1224810" y="274183"/>
                    <a:pt x="1224810" y="612405"/>
                  </a:cubicBezTo>
                  <a:cubicBezTo>
                    <a:pt x="1224810" y="950627"/>
                    <a:pt x="950627" y="1224810"/>
                    <a:pt x="612405" y="1224810"/>
                  </a:cubicBezTo>
                  <a:cubicBezTo>
                    <a:pt x="274183" y="1224810"/>
                    <a:pt x="0" y="950627"/>
                    <a:pt x="0" y="612405"/>
                  </a:cubicBezTo>
                  <a:cubicBezTo>
                    <a:pt x="0" y="274183"/>
                    <a:pt x="274183" y="0"/>
                    <a:pt x="612405" y="0"/>
                  </a:cubicBezTo>
                  <a:close/>
                </a:path>
              </a:pathLst>
            </a:cu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F3121BD-2E22-93B1-A204-017836A4F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3569" t="14983" r="68571" b="61204"/>
            <a:stretch>
              <a:fillRect/>
            </a:stretch>
          </p:blipFill>
          <p:spPr>
            <a:xfrm>
              <a:off x="437163" y="1479988"/>
              <a:ext cx="1224810" cy="1224810"/>
            </a:xfrm>
            <a:custGeom>
              <a:avLst/>
              <a:gdLst>
                <a:gd name="connsiteX0" fmla="*/ 612405 w 1224810"/>
                <a:gd name="connsiteY0" fmla="*/ 0 h 1224810"/>
                <a:gd name="connsiteX1" fmla="*/ 1224810 w 1224810"/>
                <a:gd name="connsiteY1" fmla="*/ 612405 h 1224810"/>
                <a:gd name="connsiteX2" fmla="*/ 612405 w 1224810"/>
                <a:gd name="connsiteY2" fmla="*/ 1224810 h 1224810"/>
                <a:gd name="connsiteX3" fmla="*/ 0 w 1224810"/>
                <a:gd name="connsiteY3" fmla="*/ 612405 h 1224810"/>
                <a:gd name="connsiteX4" fmla="*/ 612405 w 1224810"/>
                <a:gd name="connsiteY4" fmla="*/ 0 h 1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10" h="1224810">
                  <a:moveTo>
                    <a:pt x="612405" y="0"/>
                  </a:moveTo>
                  <a:cubicBezTo>
                    <a:pt x="950627" y="0"/>
                    <a:pt x="1224810" y="274183"/>
                    <a:pt x="1224810" y="612405"/>
                  </a:cubicBezTo>
                  <a:cubicBezTo>
                    <a:pt x="1224810" y="950627"/>
                    <a:pt x="950627" y="1224810"/>
                    <a:pt x="612405" y="1224810"/>
                  </a:cubicBezTo>
                  <a:cubicBezTo>
                    <a:pt x="274183" y="1224810"/>
                    <a:pt x="0" y="950627"/>
                    <a:pt x="0" y="612405"/>
                  </a:cubicBezTo>
                  <a:cubicBezTo>
                    <a:pt x="0" y="274183"/>
                    <a:pt x="274183" y="0"/>
                    <a:pt x="612405" y="0"/>
                  </a:cubicBezTo>
                  <a:close/>
                </a:path>
              </a:pathLst>
            </a:cu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1249A7-7CFD-2A74-9F40-4AA281B2E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245" t="15673" r="17896" b="60515"/>
            <a:stretch>
              <a:fillRect/>
            </a:stretch>
          </p:blipFill>
          <p:spPr>
            <a:xfrm>
              <a:off x="3601341" y="1479988"/>
              <a:ext cx="1224810" cy="1224810"/>
            </a:xfrm>
            <a:custGeom>
              <a:avLst/>
              <a:gdLst>
                <a:gd name="connsiteX0" fmla="*/ 612405 w 1224810"/>
                <a:gd name="connsiteY0" fmla="*/ 0 h 1224810"/>
                <a:gd name="connsiteX1" fmla="*/ 1224810 w 1224810"/>
                <a:gd name="connsiteY1" fmla="*/ 612405 h 1224810"/>
                <a:gd name="connsiteX2" fmla="*/ 612405 w 1224810"/>
                <a:gd name="connsiteY2" fmla="*/ 1224810 h 1224810"/>
                <a:gd name="connsiteX3" fmla="*/ 0 w 1224810"/>
                <a:gd name="connsiteY3" fmla="*/ 612405 h 1224810"/>
                <a:gd name="connsiteX4" fmla="*/ 612405 w 1224810"/>
                <a:gd name="connsiteY4" fmla="*/ 0 h 1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10" h="1224810">
                  <a:moveTo>
                    <a:pt x="612405" y="0"/>
                  </a:moveTo>
                  <a:cubicBezTo>
                    <a:pt x="950627" y="0"/>
                    <a:pt x="1224810" y="274183"/>
                    <a:pt x="1224810" y="612405"/>
                  </a:cubicBezTo>
                  <a:cubicBezTo>
                    <a:pt x="1224810" y="950627"/>
                    <a:pt x="950627" y="1224810"/>
                    <a:pt x="612405" y="1224810"/>
                  </a:cubicBezTo>
                  <a:cubicBezTo>
                    <a:pt x="274183" y="1224810"/>
                    <a:pt x="0" y="950627"/>
                    <a:pt x="0" y="612405"/>
                  </a:cubicBezTo>
                  <a:cubicBezTo>
                    <a:pt x="0" y="274183"/>
                    <a:pt x="274183" y="0"/>
                    <a:pt x="612405" y="0"/>
                  </a:cubicBezTo>
                  <a:close/>
                </a:path>
              </a:pathLst>
            </a:cu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3EE55DE-E8DD-DA00-8051-BEF500744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8408" t="57492" r="53732" b="18696"/>
            <a:stretch>
              <a:fillRect/>
            </a:stretch>
          </p:blipFill>
          <p:spPr>
            <a:xfrm>
              <a:off x="6765519" y="1479988"/>
              <a:ext cx="1224810" cy="1224810"/>
            </a:xfrm>
            <a:custGeom>
              <a:avLst/>
              <a:gdLst>
                <a:gd name="connsiteX0" fmla="*/ 612405 w 1224810"/>
                <a:gd name="connsiteY0" fmla="*/ 0 h 1224810"/>
                <a:gd name="connsiteX1" fmla="*/ 1224810 w 1224810"/>
                <a:gd name="connsiteY1" fmla="*/ 612405 h 1224810"/>
                <a:gd name="connsiteX2" fmla="*/ 612405 w 1224810"/>
                <a:gd name="connsiteY2" fmla="*/ 1224810 h 1224810"/>
                <a:gd name="connsiteX3" fmla="*/ 0 w 1224810"/>
                <a:gd name="connsiteY3" fmla="*/ 612405 h 1224810"/>
                <a:gd name="connsiteX4" fmla="*/ 612405 w 1224810"/>
                <a:gd name="connsiteY4" fmla="*/ 0 h 1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10" h="1224810">
                  <a:moveTo>
                    <a:pt x="612405" y="0"/>
                  </a:moveTo>
                  <a:cubicBezTo>
                    <a:pt x="950627" y="0"/>
                    <a:pt x="1224810" y="274183"/>
                    <a:pt x="1224810" y="612405"/>
                  </a:cubicBezTo>
                  <a:cubicBezTo>
                    <a:pt x="1224810" y="950627"/>
                    <a:pt x="950627" y="1224810"/>
                    <a:pt x="612405" y="1224810"/>
                  </a:cubicBezTo>
                  <a:cubicBezTo>
                    <a:pt x="274183" y="1224810"/>
                    <a:pt x="0" y="950627"/>
                    <a:pt x="0" y="612405"/>
                  </a:cubicBezTo>
                  <a:cubicBezTo>
                    <a:pt x="0" y="274183"/>
                    <a:pt x="274183" y="0"/>
                    <a:pt x="612405" y="0"/>
                  </a:cubicBezTo>
                  <a:close/>
                </a:path>
              </a:pathLst>
            </a:cu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7A1186-C11C-D95E-153C-166C181F7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945" t="57492" r="79195" b="18696"/>
            <a:stretch>
              <a:fillRect/>
            </a:stretch>
          </p:blipFill>
          <p:spPr>
            <a:xfrm>
              <a:off x="5183430" y="1479988"/>
              <a:ext cx="1224810" cy="1224810"/>
            </a:xfrm>
            <a:custGeom>
              <a:avLst/>
              <a:gdLst>
                <a:gd name="connsiteX0" fmla="*/ 612405 w 1224810"/>
                <a:gd name="connsiteY0" fmla="*/ 0 h 1224810"/>
                <a:gd name="connsiteX1" fmla="*/ 1224810 w 1224810"/>
                <a:gd name="connsiteY1" fmla="*/ 612405 h 1224810"/>
                <a:gd name="connsiteX2" fmla="*/ 612405 w 1224810"/>
                <a:gd name="connsiteY2" fmla="*/ 1224810 h 1224810"/>
                <a:gd name="connsiteX3" fmla="*/ 0 w 1224810"/>
                <a:gd name="connsiteY3" fmla="*/ 612405 h 1224810"/>
                <a:gd name="connsiteX4" fmla="*/ 612405 w 1224810"/>
                <a:gd name="connsiteY4" fmla="*/ 0 h 1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10" h="1224810">
                  <a:moveTo>
                    <a:pt x="612405" y="0"/>
                  </a:moveTo>
                  <a:cubicBezTo>
                    <a:pt x="950627" y="0"/>
                    <a:pt x="1224810" y="274183"/>
                    <a:pt x="1224810" y="612405"/>
                  </a:cubicBezTo>
                  <a:cubicBezTo>
                    <a:pt x="1224810" y="950627"/>
                    <a:pt x="950627" y="1224810"/>
                    <a:pt x="612405" y="1224810"/>
                  </a:cubicBezTo>
                  <a:cubicBezTo>
                    <a:pt x="274183" y="1224810"/>
                    <a:pt x="0" y="950627"/>
                    <a:pt x="0" y="612405"/>
                  </a:cubicBezTo>
                  <a:cubicBezTo>
                    <a:pt x="0" y="274183"/>
                    <a:pt x="274183" y="0"/>
                    <a:pt x="612405" y="0"/>
                  </a:cubicBezTo>
                  <a:close/>
                </a:path>
              </a:pathLst>
            </a:cu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CB35235-94FC-53DD-064F-ED30477EE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3528" t="58060" r="28612" b="18127"/>
            <a:stretch>
              <a:fillRect/>
            </a:stretch>
          </p:blipFill>
          <p:spPr>
            <a:xfrm>
              <a:off x="8347608" y="1479988"/>
              <a:ext cx="1224810" cy="1224810"/>
            </a:xfrm>
            <a:custGeom>
              <a:avLst/>
              <a:gdLst>
                <a:gd name="connsiteX0" fmla="*/ 612405 w 1224810"/>
                <a:gd name="connsiteY0" fmla="*/ 0 h 1224810"/>
                <a:gd name="connsiteX1" fmla="*/ 1224810 w 1224810"/>
                <a:gd name="connsiteY1" fmla="*/ 612405 h 1224810"/>
                <a:gd name="connsiteX2" fmla="*/ 612405 w 1224810"/>
                <a:gd name="connsiteY2" fmla="*/ 1224810 h 1224810"/>
                <a:gd name="connsiteX3" fmla="*/ 0 w 1224810"/>
                <a:gd name="connsiteY3" fmla="*/ 612405 h 1224810"/>
                <a:gd name="connsiteX4" fmla="*/ 612405 w 1224810"/>
                <a:gd name="connsiteY4" fmla="*/ 0 h 1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810" h="1224810">
                  <a:moveTo>
                    <a:pt x="612405" y="0"/>
                  </a:moveTo>
                  <a:cubicBezTo>
                    <a:pt x="950627" y="0"/>
                    <a:pt x="1224810" y="274183"/>
                    <a:pt x="1224810" y="612405"/>
                  </a:cubicBezTo>
                  <a:cubicBezTo>
                    <a:pt x="1224810" y="950627"/>
                    <a:pt x="950627" y="1224810"/>
                    <a:pt x="612405" y="1224810"/>
                  </a:cubicBezTo>
                  <a:cubicBezTo>
                    <a:pt x="274183" y="1224810"/>
                    <a:pt x="0" y="950627"/>
                    <a:pt x="0" y="612405"/>
                  </a:cubicBezTo>
                  <a:cubicBezTo>
                    <a:pt x="0" y="274183"/>
                    <a:pt x="274183" y="0"/>
                    <a:pt x="612405" y="0"/>
                  </a:cubicBezTo>
                  <a:close/>
                </a:path>
              </a:pathLst>
            </a:cu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D3F70F-615C-0D3D-4F48-C85268DC4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8648" t="58060" r="3066" b="17559"/>
            <a:stretch>
              <a:fillRect/>
            </a:stretch>
          </p:blipFill>
          <p:spPr>
            <a:xfrm>
              <a:off x="9929696" y="1479988"/>
              <a:ext cx="1254048" cy="1254048"/>
            </a:xfrm>
            <a:custGeom>
              <a:avLst/>
              <a:gdLst>
                <a:gd name="connsiteX0" fmla="*/ 627024 w 1254048"/>
                <a:gd name="connsiteY0" fmla="*/ 0 h 1254048"/>
                <a:gd name="connsiteX1" fmla="*/ 1254048 w 1254048"/>
                <a:gd name="connsiteY1" fmla="*/ 627024 h 1254048"/>
                <a:gd name="connsiteX2" fmla="*/ 627024 w 1254048"/>
                <a:gd name="connsiteY2" fmla="*/ 1254048 h 1254048"/>
                <a:gd name="connsiteX3" fmla="*/ 0 w 1254048"/>
                <a:gd name="connsiteY3" fmla="*/ 627024 h 1254048"/>
                <a:gd name="connsiteX4" fmla="*/ 627024 w 1254048"/>
                <a:gd name="connsiteY4" fmla="*/ 0 h 1254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048" h="1254048">
                  <a:moveTo>
                    <a:pt x="627024" y="0"/>
                  </a:moveTo>
                  <a:cubicBezTo>
                    <a:pt x="973320" y="0"/>
                    <a:pt x="1254048" y="280728"/>
                    <a:pt x="1254048" y="627024"/>
                  </a:cubicBezTo>
                  <a:cubicBezTo>
                    <a:pt x="1254048" y="973320"/>
                    <a:pt x="973320" y="1254048"/>
                    <a:pt x="627024" y="1254048"/>
                  </a:cubicBezTo>
                  <a:cubicBezTo>
                    <a:pt x="280728" y="1254048"/>
                    <a:pt x="0" y="973320"/>
                    <a:pt x="0" y="627024"/>
                  </a:cubicBezTo>
                  <a:cubicBezTo>
                    <a:pt x="0" y="280728"/>
                    <a:pt x="280728" y="0"/>
                    <a:pt x="627024" y="0"/>
                  </a:cubicBezTo>
                  <a:close/>
                </a:path>
              </a:pathLst>
            </a:cu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AC9A0F-22F4-8A9F-E529-F322F87718F7}"/>
              </a:ext>
            </a:extLst>
          </p:cNvPr>
          <p:cNvSpPr txBox="1"/>
          <p:nvPr/>
        </p:nvSpPr>
        <p:spPr>
          <a:xfrm>
            <a:off x="3516086" y="2743199"/>
            <a:ext cx="18826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Algerian" panose="04020705040A02060702" pitchFamily="82" charset="0"/>
              </a:rPr>
              <a:t>LUẬT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33402-C42A-A814-C903-5950510B59D2}"/>
              </a:ext>
            </a:extLst>
          </p:cNvPr>
          <p:cNvSpPr txBox="1"/>
          <p:nvPr/>
        </p:nvSpPr>
        <p:spPr>
          <a:xfrm>
            <a:off x="544287" y="3297481"/>
            <a:ext cx="89371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81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75F5B4-B2FF-D548-707F-ECF70B3DE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255" y="0"/>
            <a:ext cx="9906000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4704F4-0C8E-6510-7C58-3337DC2BD7A3}"/>
              </a:ext>
            </a:extLst>
          </p:cNvPr>
          <p:cNvSpPr txBox="1"/>
          <p:nvPr/>
        </p:nvSpPr>
        <p:spPr>
          <a:xfrm>
            <a:off x="291874" y="3782832"/>
            <a:ext cx="8915400" cy="917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363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2" name="Oval 1">
            <a:hlinkClick r:id="rId3" action="ppaction://hlinksldjump"/>
            <a:extLst>
              <a:ext uri="{FF2B5EF4-FFF2-40B4-BE49-F238E27FC236}">
                <a16:creationId xmlns:a16="http://schemas.microsoft.com/office/drawing/2014/main" id="{F362D28E-2651-7AF9-96FB-57DD6D70AA66}"/>
              </a:ext>
            </a:extLst>
          </p:cNvPr>
          <p:cNvSpPr/>
          <p:nvPr/>
        </p:nvSpPr>
        <p:spPr>
          <a:xfrm>
            <a:off x="572999" y="4651452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+2</a:t>
            </a:r>
          </a:p>
          <a:p>
            <a:pPr algn="ctr"/>
            <a:r>
              <a:rPr lang="en-US" sz="1463" dirty="0" err="1"/>
              <a:t>điểm</a:t>
            </a:r>
            <a:endParaRPr lang="en-US" sz="1463" dirty="0"/>
          </a:p>
        </p:txBody>
      </p:sp>
      <p:sp>
        <p:nvSpPr>
          <p:cNvPr id="3" name="Oval 2">
            <a:hlinkClick r:id="rId4" action="ppaction://hlinksldjump"/>
            <a:extLst>
              <a:ext uri="{FF2B5EF4-FFF2-40B4-BE49-F238E27FC236}">
                <a16:creationId xmlns:a16="http://schemas.microsoft.com/office/drawing/2014/main" id="{E2B08CF1-954B-B353-50D2-B53D1419DADB}"/>
              </a:ext>
            </a:extLst>
          </p:cNvPr>
          <p:cNvSpPr/>
          <p:nvPr/>
        </p:nvSpPr>
        <p:spPr>
          <a:xfrm>
            <a:off x="1895878" y="4660498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38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Gấp</a:t>
            </a:r>
            <a:r>
              <a:rPr lang="en-US" sz="1138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138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đôi</a:t>
            </a:r>
            <a:r>
              <a:rPr lang="en-US" sz="1138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138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sức</a:t>
            </a:r>
            <a:r>
              <a:rPr lang="en-US" sz="1138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1138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mạnh</a:t>
            </a:r>
            <a:r>
              <a:rPr lang="en-US" sz="1138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X2</a:t>
            </a:r>
          </a:p>
        </p:txBody>
      </p:sp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A2B57F12-954F-2583-0604-66C2C5DCF31E}"/>
              </a:ext>
            </a:extLst>
          </p:cNvPr>
          <p:cNvSpPr/>
          <p:nvPr/>
        </p:nvSpPr>
        <p:spPr>
          <a:xfrm>
            <a:off x="3208742" y="4637917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+3 </a:t>
            </a:r>
            <a:r>
              <a:rPr lang="en-US" sz="1463" dirty="0" err="1"/>
              <a:t>điểm</a:t>
            </a:r>
            <a:endParaRPr lang="en-US" sz="1463" dirty="0"/>
          </a:p>
        </p:txBody>
      </p:sp>
      <p:sp>
        <p:nvSpPr>
          <p:cNvPr id="15" name="Oval 14">
            <a:hlinkClick r:id="rId6" action="ppaction://hlinksldjump"/>
            <a:extLst>
              <a:ext uri="{FF2B5EF4-FFF2-40B4-BE49-F238E27FC236}">
                <a16:creationId xmlns:a16="http://schemas.microsoft.com/office/drawing/2014/main" id="{A0D71ACC-F78F-38DF-564A-B038130A6396}"/>
              </a:ext>
            </a:extLst>
          </p:cNvPr>
          <p:cNvSpPr/>
          <p:nvPr/>
        </p:nvSpPr>
        <p:spPr>
          <a:xfrm>
            <a:off x="4529908" y="4637917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+2 </a:t>
            </a:r>
            <a:r>
              <a:rPr lang="en-US" sz="1463" dirty="0" err="1"/>
              <a:t>điểm</a:t>
            </a:r>
            <a:endParaRPr lang="en-US" sz="1463" dirty="0"/>
          </a:p>
        </p:txBody>
      </p:sp>
      <p:sp>
        <p:nvSpPr>
          <p:cNvPr id="16" name="Oval 15">
            <a:hlinkClick r:id="rId7" action="ppaction://hlinksldjump"/>
            <a:extLst>
              <a:ext uri="{FF2B5EF4-FFF2-40B4-BE49-F238E27FC236}">
                <a16:creationId xmlns:a16="http://schemas.microsoft.com/office/drawing/2014/main" id="{6BB8A27C-8D33-8F5C-17C6-2357668ABBD2}"/>
              </a:ext>
            </a:extLst>
          </p:cNvPr>
          <p:cNvSpPr/>
          <p:nvPr/>
        </p:nvSpPr>
        <p:spPr>
          <a:xfrm>
            <a:off x="5851075" y="4610843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+1 </a:t>
            </a:r>
            <a:r>
              <a:rPr lang="en-US" sz="1463" dirty="0" err="1"/>
              <a:t>điểm</a:t>
            </a:r>
            <a:endParaRPr lang="en-US" sz="1463" dirty="0"/>
          </a:p>
        </p:txBody>
      </p:sp>
      <p:sp>
        <p:nvSpPr>
          <p:cNvPr id="17" name="Oval 16">
            <a:hlinkClick r:id="rId8" action="ppaction://hlinksldjump"/>
            <a:extLst>
              <a:ext uri="{FF2B5EF4-FFF2-40B4-BE49-F238E27FC236}">
                <a16:creationId xmlns:a16="http://schemas.microsoft.com/office/drawing/2014/main" id="{8A84ED4C-200D-F37A-FA25-606B3DA2440E}"/>
              </a:ext>
            </a:extLst>
          </p:cNvPr>
          <p:cNvSpPr/>
          <p:nvPr/>
        </p:nvSpPr>
        <p:spPr>
          <a:xfrm>
            <a:off x="7178832" y="4621780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+2 </a:t>
            </a:r>
            <a:r>
              <a:rPr lang="en-US" sz="1463" dirty="0" err="1"/>
              <a:t>điểm</a:t>
            </a:r>
            <a:endParaRPr lang="en-US" sz="1463" dirty="0"/>
          </a:p>
        </p:txBody>
      </p:sp>
      <p:sp>
        <p:nvSpPr>
          <p:cNvPr id="18" name="Oval 17">
            <a:hlinkClick r:id="rId9" action="ppaction://hlinksldjump"/>
            <a:extLst>
              <a:ext uri="{FF2B5EF4-FFF2-40B4-BE49-F238E27FC236}">
                <a16:creationId xmlns:a16="http://schemas.microsoft.com/office/drawing/2014/main" id="{1D753911-3BDB-AFA6-ADBC-53BE4E37DCF6}"/>
              </a:ext>
            </a:extLst>
          </p:cNvPr>
          <p:cNvSpPr/>
          <p:nvPr/>
        </p:nvSpPr>
        <p:spPr>
          <a:xfrm>
            <a:off x="8510254" y="4651453"/>
            <a:ext cx="981215" cy="98121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63" dirty="0"/>
              <a:t>+1 </a:t>
            </a:r>
            <a:r>
              <a:rPr lang="en-US" sz="1463" dirty="0" err="1"/>
              <a:t>điểm</a:t>
            </a:r>
            <a:endParaRPr lang="en-US" sz="1463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5E893-9222-EDFB-D1C0-ABA65CDD6B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7778" t="14983" r="44363" b="61204"/>
          <a:stretch>
            <a:fillRect/>
          </a:stretch>
        </p:blipFill>
        <p:spPr>
          <a:xfrm>
            <a:off x="1869080" y="4657500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60842A-D617-2C7C-A347-6651A16A9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3569" t="14983" r="68571" b="61204"/>
          <a:stretch>
            <a:fillRect/>
          </a:stretch>
        </p:blipFill>
        <p:spPr>
          <a:xfrm>
            <a:off x="550985" y="4646122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D915D7-53DE-F71B-EAAE-44DB7C23E1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4245" t="15673" r="17896" b="60515"/>
          <a:stretch>
            <a:fillRect/>
          </a:stretch>
        </p:blipFill>
        <p:spPr>
          <a:xfrm>
            <a:off x="3213101" y="4644770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E36AE-533B-2C94-8D16-3E3D83F37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8408" t="57492" r="53732" b="18696"/>
          <a:stretch>
            <a:fillRect/>
          </a:stretch>
        </p:blipFill>
        <p:spPr>
          <a:xfrm>
            <a:off x="5836622" y="4623557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E721E0-B22B-ACED-349D-813C3DB565A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945" t="57492" r="79195" b="18696"/>
          <a:stretch>
            <a:fillRect/>
          </a:stretch>
        </p:blipFill>
        <p:spPr>
          <a:xfrm>
            <a:off x="4546617" y="4629925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7165A-AA56-E3CF-9300-1B6411BA32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3528" t="58060" r="28612" b="18127"/>
          <a:stretch>
            <a:fillRect/>
          </a:stretch>
        </p:blipFill>
        <p:spPr>
          <a:xfrm>
            <a:off x="7156421" y="4617695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D46E49-71EB-E5E3-3C15-5C2D9DFBDC6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8648" t="58060" r="3066" b="17559"/>
          <a:stretch>
            <a:fillRect/>
          </a:stretch>
        </p:blipFill>
        <p:spPr>
          <a:xfrm>
            <a:off x="8514769" y="4629925"/>
            <a:ext cx="1047227" cy="1008289"/>
          </a:xfrm>
          <a:custGeom>
            <a:avLst/>
            <a:gdLst>
              <a:gd name="connsiteX0" fmla="*/ 627024 w 1254048"/>
              <a:gd name="connsiteY0" fmla="*/ 0 h 1254048"/>
              <a:gd name="connsiteX1" fmla="*/ 1254048 w 1254048"/>
              <a:gd name="connsiteY1" fmla="*/ 627024 h 1254048"/>
              <a:gd name="connsiteX2" fmla="*/ 627024 w 1254048"/>
              <a:gd name="connsiteY2" fmla="*/ 1254048 h 1254048"/>
              <a:gd name="connsiteX3" fmla="*/ 0 w 1254048"/>
              <a:gd name="connsiteY3" fmla="*/ 627024 h 1254048"/>
              <a:gd name="connsiteX4" fmla="*/ 627024 w 1254048"/>
              <a:gd name="connsiteY4" fmla="*/ 0 h 125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48" h="1254048">
                <a:moveTo>
                  <a:pt x="627024" y="0"/>
                </a:moveTo>
                <a:cubicBezTo>
                  <a:pt x="973320" y="0"/>
                  <a:pt x="1254048" y="280728"/>
                  <a:pt x="1254048" y="627024"/>
                </a:cubicBezTo>
                <a:cubicBezTo>
                  <a:pt x="1254048" y="973320"/>
                  <a:pt x="973320" y="1254048"/>
                  <a:pt x="627024" y="1254048"/>
                </a:cubicBezTo>
                <a:cubicBezTo>
                  <a:pt x="280728" y="1254048"/>
                  <a:pt x="0" y="973320"/>
                  <a:pt x="0" y="627024"/>
                </a:cubicBezTo>
                <a:cubicBezTo>
                  <a:pt x="0" y="280728"/>
                  <a:pt x="280728" y="0"/>
                  <a:pt x="6270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254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75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903367" y="2193835"/>
            <a:ext cx="4192360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NHẤT – 1 ĐIỂM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472458-3B60-2FED-5959-126E34CF0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69" t="14983" r="68571" b="61204"/>
          <a:stretch>
            <a:fillRect/>
          </a:stretch>
        </p:blipFill>
        <p:spPr>
          <a:xfrm>
            <a:off x="1194027" y="1997891"/>
            <a:ext cx="1091427" cy="949102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420379" y="3386460"/>
            <a:ext cx="9215989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" name="Sun 1">
            <a:hlinkClick r:id="rId4" action="ppaction://hlinksldjump"/>
            <a:extLst>
              <a:ext uri="{FF2B5EF4-FFF2-40B4-BE49-F238E27FC236}">
                <a16:creationId xmlns:a16="http://schemas.microsoft.com/office/drawing/2014/main" id="{CDFE356A-98A4-51C9-5973-62B008E1C807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EB0BD7-0C0C-4572-8A0A-8D5C657C8842}"/>
              </a:ext>
            </a:extLst>
          </p:cNvPr>
          <p:cNvGrpSpPr/>
          <p:nvPr/>
        </p:nvGrpSpPr>
        <p:grpSpPr>
          <a:xfrm>
            <a:off x="1456388" y="3990624"/>
            <a:ext cx="2082913" cy="792632"/>
            <a:chOff x="5624103" y="2894626"/>
            <a:chExt cx="2600375" cy="119473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4C165C5-F92E-40A8-8032-6984A96E9551}"/>
                </a:ext>
              </a:extLst>
            </p:cNvPr>
            <p:cNvSpPr/>
            <p:nvPr/>
          </p:nvSpPr>
          <p:spPr>
            <a:xfrm>
              <a:off x="5624103" y="2992667"/>
              <a:ext cx="2600375" cy="10966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6566C6-130B-4E98-8834-A0AEE5C5ADAB}"/>
                </a:ext>
              </a:extLst>
            </p:cNvPr>
            <p:cNvSpPr txBox="1"/>
            <p:nvPr/>
          </p:nvSpPr>
          <p:spPr>
            <a:xfrm>
              <a:off x="5977848" y="2894626"/>
              <a:ext cx="2160082" cy="11597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003C47"/>
                  </a:solidFill>
                  <a:latin typeface="Fira Sans Condensed Medium" panose="020B06030500000200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= F.s</a:t>
              </a:r>
              <a:endParaRPr lang="en-US" sz="4400" dirty="0">
                <a:solidFill>
                  <a:srgbClr val="003C47"/>
                </a:solidFill>
                <a:latin typeface="Fira Sans Condensed Medium" panose="020B06030500000200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FCB2A5-D12C-4829-B17E-B9FFE9E4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90683" l="9497" r="89944">
                        <a14:foregroundMark x1="47486" y1="17391" x2="50279" y2="90683"/>
                        <a14:foregroundMark x1="12291" y1="55901" x2="47486" y2="54037"/>
                        <a14:foregroundMark x1="47486" y1="54037" x2="80447" y2="58385"/>
                        <a14:foregroundMark x1="80447" y1="58385" x2="86592" y2="577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0289" y="3941864"/>
            <a:ext cx="1090079" cy="980462"/>
          </a:xfrm>
          <a:prstGeom prst="rect">
            <a:avLst/>
          </a:prstGeom>
        </p:spPr>
      </p:pic>
      <p:pic>
        <p:nvPicPr>
          <p:cNvPr id="14" name="Picture 13" descr="A plate of food with fork and spoon&#10;&#10;Description automatically generated">
            <a:extLst>
              <a:ext uri="{FF2B5EF4-FFF2-40B4-BE49-F238E27FC236}">
                <a16:creationId xmlns:a16="http://schemas.microsoft.com/office/drawing/2014/main" id="{586C0CAF-D153-4DEC-89C3-9F2AEBDE6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77" y="3673640"/>
            <a:ext cx="1851446" cy="1693253"/>
          </a:xfrm>
          <a:prstGeom prst="rect">
            <a:avLst/>
          </a:prstGeom>
        </p:spPr>
      </p:pic>
      <p:pic>
        <p:nvPicPr>
          <p:cNvPr id="16" name="Picture 15" descr="A yellow and purple sign&#10;&#10;Description automatically generated">
            <a:extLst>
              <a:ext uri="{FF2B5EF4-FFF2-40B4-BE49-F238E27FC236}">
                <a16:creationId xmlns:a16="http://schemas.microsoft.com/office/drawing/2014/main" id="{69985AA8-B2F5-4234-A141-DFBD83D97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3669" y1="72549" x2="78698" y2="72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04" y="4055668"/>
            <a:ext cx="1350961" cy="8153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2DF988-3408-447D-ADED-BCEC6F073E14}"/>
              </a:ext>
            </a:extLst>
          </p:cNvPr>
          <p:cNvSpPr txBox="1"/>
          <p:nvPr/>
        </p:nvSpPr>
        <p:spPr>
          <a:xfrm>
            <a:off x="7376746" y="4194358"/>
            <a:ext cx="1969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+mj-lt"/>
              </a:rPr>
              <a:t>TÔI LÀ GÌ?</a:t>
            </a:r>
          </a:p>
        </p:txBody>
      </p:sp>
    </p:spTree>
    <p:extLst>
      <p:ext uri="{BB962C8B-B14F-4D97-AF65-F5344CB8AC3E}">
        <p14:creationId xmlns:p14="http://schemas.microsoft.com/office/powerpoint/2010/main" val="231760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371B9E-AE84-459C-B5A4-01C89B40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6B8639-95DD-4CE8-86C9-963816C6F022}"/>
              </a:ext>
            </a:extLst>
          </p:cNvPr>
          <p:cNvSpPr txBox="1"/>
          <p:nvPr/>
        </p:nvSpPr>
        <p:spPr>
          <a:xfrm>
            <a:off x="1055077" y="1364566"/>
            <a:ext cx="668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TIẾT 1.5</a:t>
            </a:r>
          </a:p>
          <a:p>
            <a:pPr algn="ctr"/>
            <a:r>
              <a:rPr lang="en-US" sz="4800" b="1" i="1" dirty="0">
                <a:solidFill>
                  <a:srgbClr val="FF0000"/>
                </a:solidFill>
              </a:rPr>
              <a:t>CÔNG VÀ CÔNG SUẤT</a:t>
            </a:r>
          </a:p>
        </p:txBody>
      </p:sp>
      <p:sp>
        <p:nvSpPr>
          <p:cNvPr id="7" name="Sun 6">
            <a:hlinkClick r:id="rId3" action="ppaction://hlinksldjump"/>
            <a:extLst>
              <a:ext uri="{FF2B5EF4-FFF2-40B4-BE49-F238E27FC236}">
                <a16:creationId xmlns:a16="http://schemas.microsoft.com/office/drawing/2014/main" id="{208D5BEE-5843-42E0-9A4A-DF0E09BA701E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2469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372"/>
            <a:ext cx="9906000" cy="5479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75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903367" y="2193835"/>
            <a:ext cx="4989802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HAI –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Gấp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đôi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sức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mạnh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 x2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946376" y="3135883"/>
            <a:ext cx="8340498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Hai </a:t>
            </a:r>
            <a:r>
              <a:rPr lang="en-US" sz="2000" dirty="0" err="1">
                <a:solidFill>
                  <a:schemeClr val="tx1"/>
                </a:solidFill>
              </a:rPr>
              <a:t>xe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nâng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hàng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từ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mặt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đất</a:t>
            </a:r>
            <a:r>
              <a:rPr lang="en-US" sz="2000" dirty="0">
                <a:solidFill>
                  <a:schemeClr val="tx1"/>
                </a:solidFill>
              </a:rPr>
              <a:t> (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r>
              <a:rPr lang="en-US" sz="2000" dirty="0">
                <a:solidFill>
                  <a:schemeClr val="tx1"/>
                </a:solidFill>
              </a:rPr>
              <a:t> A) </a:t>
            </a:r>
            <a:r>
              <a:rPr lang="en-US" sz="2000" dirty="0" err="1">
                <a:solidFill>
                  <a:schemeClr val="tx1"/>
                </a:solidFill>
              </a:rPr>
              <a:t>tới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sàn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độ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cao</a:t>
            </a:r>
            <a:r>
              <a:rPr lang="en-US" sz="2000" dirty="0">
                <a:solidFill>
                  <a:schemeClr val="tx1"/>
                </a:solidFill>
              </a:rPr>
              <a:t> 1m (</a:t>
            </a:r>
            <a:r>
              <a:rPr lang="en-US" sz="2000" dirty="0" err="1">
                <a:solidFill>
                  <a:schemeClr val="tx1"/>
                </a:solidFill>
              </a:rPr>
              <a:t>điểm</a:t>
            </a:r>
            <a:r>
              <a:rPr lang="en-US" sz="2000" dirty="0">
                <a:solidFill>
                  <a:schemeClr val="tx1"/>
                </a:solidFill>
              </a:rPr>
              <a:t> B).</a:t>
            </a:r>
          </a:p>
          <a:p>
            <a:r>
              <a:rPr lang="en-US" sz="2000" dirty="0">
                <a:solidFill>
                  <a:schemeClr val="tx1"/>
                </a:solidFill>
              </a:rPr>
              <a:t>Xe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nhất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nâng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hàng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lượng</a:t>
            </a:r>
            <a:r>
              <a:rPr lang="en-US" sz="2000" dirty="0">
                <a:solidFill>
                  <a:schemeClr val="tx1"/>
                </a:solidFill>
              </a:rPr>
              <a:t> P</a:t>
            </a:r>
            <a:r>
              <a:rPr lang="en-US" sz="2000" baseline="-25000" dirty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=500N </a:t>
            </a:r>
            <a:r>
              <a:rPr lang="en-US" sz="2000" dirty="0" err="1">
                <a:solidFill>
                  <a:schemeClr val="tx1"/>
                </a:solidFill>
              </a:rPr>
              <a:t>hết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gian</a:t>
            </a:r>
            <a:r>
              <a:rPr lang="en-US" sz="2000" dirty="0">
                <a:solidFill>
                  <a:schemeClr val="tx1"/>
                </a:solidFill>
              </a:rPr>
              <a:t> t</a:t>
            </a:r>
            <a:r>
              <a:rPr lang="en-US" sz="2000" baseline="-25000" dirty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=10s</a:t>
            </a:r>
          </a:p>
          <a:p>
            <a:r>
              <a:rPr lang="en-US" sz="2000" dirty="0">
                <a:solidFill>
                  <a:schemeClr val="tx1"/>
                </a:solidFill>
              </a:rPr>
              <a:t>Xe </a:t>
            </a:r>
            <a:r>
              <a:rPr lang="en-US" sz="2000" dirty="0" err="1">
                <a:solidFill>
                  <a:schemeClr val="tx1"/>
                </a:solidFill>
              </a:rPr>
              <a:t>thứ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hai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nâng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hàng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có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trọng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lượng</a:t>
            </a:r>
            <a:r>
              <a:rPr lang="en-US" sz="2000" dirty="0">
                <a:solidFill>
                  <a:schemeClr val="tx1"/>
                </a:solidFill>
              </a:rPr>
              <a:t> P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= 700N </a:t>
            </a:r>
            <a:r>
              <a:rPr lang="en-US" sz="2000" dirty="0" err="1">
                <a:solidFill>
                  <a:schemeClr val="tx1"/>
                </a:solidFill>
              </a:rPr>
              <a:t>hết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thời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gian</a:t>
            </a:r>
            <a:r>
              <a:rPr lang="en-US" sz="2000" dirty="0">
                <a:solidFill>
                  <a:schemeClr val="tx1"/>
                </a:solidFill>
              </a:rPr>
              <a:t> t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= 15s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a, </a:t>
            </a:r>
            <a:r>
              <a:rPr lang="en-US" sz="2000" dirty="0" err="1">
                <a:solidFill>
                  <a:schemeClr val="tx1"/>
                </a:solidFill>
              </a:rPr>
              <a:t>Tính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công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mà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mỗi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xe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đã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thực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hiện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để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nâng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các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thùng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hàng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ABF36-B1C0-BA20-18DE-98CAC4310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78" t="14983" r="44363" b="61204"/>
          <a:stretch>
            <a:fillRect/>
          </a:stretch>
        </p:blipFill>
        <p:spPr>
          <a:xfrm>
            <a:off x="1241603" y="1980051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60A1A74B-A57D-E7EB-DE84-46870EB2F9A8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40092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0F9623-B008-4D61-A787-3EA811923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A77EAD8-A27E-4BAC-A6EF-3C7176C39E2B}"/>
              </a:ext>
            </a:extLst>
          </p:cNvPr>
          <p:cNvGrpSpPr/>
          <p:nvPr/>
        </p:nvGrpSpPr>
        <p:grpSpPr>
          <a:xfrm>
            <a:off x="605423" y="3545059"/>
            <a:ext cx="8695154" cy="3101926"/>
            <a:chOff x="-57150" y="3498585"/>
            <a:chExt cx="12363450" cy="34927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3402C57-8E7E-46CF-B1A6-DAEAF423BAAD}"/>
                </a:ext>
              </a:extLst>
            </p:cNvPr>
            <p:cNvGrpSpPr/>
            <p:nvPr/>
          </p:nvGrpSpPr>
          <p:grpSpPr>
            <a:xfrm>
              <a:off x="-57150" y="3498585"/>
              <a:ext cx="12363450" cy="3492765"/>
              <a:chOff x="-57150" y="3498585"/>
              <a:chExt cx="12363450" cy="349276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B27ABB-43BA-44B1-8A4E-E595E2F514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456" b="96562" l="2776" r="95179">
                            <a14:foregroundMark x1="94302" y1="72779" x2="94302" y2="72779"/>
                            <a14:foregroundMark x1="95252" y1="63610" x2="95252" y2="63610"/>
                            <a14:foregroundMark x1="58364" y1="88825" x2="58364" y2="88825"/>
                            <a14:foregroundMark x1="86779" y1="87966" x2="86779" y2="87966"/>
                            <a14:foregroundMark x1="88605" y1="36963" x2="88605" y2="36963"/>
                            <a14:foregroundMark x1="38860" y1="61605" x2="38860" y2="61605"/>
                            <a14:foregroundMark x1="34112" y1="62751" x2="34112" y2="62751"/>
                            <a14:foregroundMark x1="15924" y1="81375" x2="15924" y2="81375"/>
                            <a14:foregroundMark x1="6793" y1="57020" x2="6793" y2="57020"/>
                            <a14:foregroundMark x1="7159" y1="55587" x2="7159" y2="55587"/>
                            <a14:foregroundMark x1="8619" y1="53009" x2="8619" y2="53009"/>
                            <a14:foregroundMark x1="6647" y1="53582" x2="6647" y2="53582"/>
                            <a14:foregroundMark x1="2776" y1="59599" x2="2776" y2="59599"/>
                            <a14:foregroundMark x1="18042" y1="55587" x2="18042" y2="55587"/>
                            <a14:foregroundMark x1="12856" y1="53009" x2="12856" y2="53009"/>
                            <a14:foregroundMark x1="14974" y1="56160" x2="14974" y2="56160"/>
                            <a14:foregroundMark x1="15413" y1="21203" x2="15413" y2="21203"/>
                            <a14:foregroundMark x1="13294" y1="17765" x2="13294" y2="17765"/>
                            <a14:foregroundMark x1="10884" y1="19198" x2="10884" y2="19198"/>
                            <a14:foregroundMark x1="14609" y1="22636" x2="14609" y2="22636"/>
                            <a14:foregroundMark x1="15924" y1="20057" x2="15924" y2="20057"/>
                            <a14:foregroundMark x1="13002" y1="18625" x2="13002" y2="18625"/>
                            <a14:foregroundMark x1="17093" y1="23209" x2="17093" y2="23209"/>
                            <a14:foregroundMark x1="18188" y1="28367" x2="18188" y2="28367"/>
                            <a14:foregroundMark x1="18335" y1="35244" x2="18335" y2="35244"/>
                            <a14:foregroundMark x1="8254" y1="36390" x2="8254" y2="36390"/>
                            <a14:foregroundMark x1="42075" y1="76791" x2="42075" y2="76791"/>
                            <a14:foregroundMark x1="43243" y1="78223" x2="43243" y2="78223"/>
                            <a14:foregroundMark x1="42878" y1="78223" x2="40467" y2="77364"/>
                            <a14:foregroundMark x1="41417" y1="71633" x2="41636" y2="45559"/>
                            <a14:foregroundMark x1="41636" y1="45559" x2="41417" y2="43840"/>
                            <a14:foregroundMark x1="43901" y1="51003" x2="43901" y2="51003"/>
                            <a14:foregroundMark x1="54419" y1="30372" x2="54419" y2="30372"/>
                            <a14:foregroundMark x1="54419" y1="30659" x2="52520" y2="31805"/>
                            <a14:foregroundMark x1="55077" y1="32951" x2="48795" y2="31232"/>
                            <a14:foregroundMark x1="48795" y1="31232" x2="51205" y2="29226"/>
                            <a14:foregroundMark x1="49744" y1="28653" x2="48576" y2="33811"/>
                            <a14:foregroundMark x1="53324" y1="41834" x2="53324" y2="41834"/>
                            <a14:foregroundMark x1="41125" y1="91977" x2="41125" y2="91977"/>
                            <a14:foregroundMark x1="13148" y1="19198" x2="13148" y2="19198"/>
                            <a14:foregroundMark x1="15632" y1="19771" x2="15632" y2="19771"/>
                            <a14:foregroundMark x1="12345" y1="18625" x2="12345" y2="18625"/>
                            <a14:foregroundMark x1="16874" y1="24355" x2="16874" y2="24355"/>
                            <a14:foregroundMark x1="18335" y1="27221" x2="18335" y2="27221"/>
                            <a14:foregroundMark x1="16435" y1="22350" x2="16435" y2="22350"/>
                            <a14:foregroundMark x1="13294" y1="33238" x2="13294" y2="33238"/>
                            <a14:foregroundMark x1="13660" y1="30372" x2="13660" y2="30372"/>
                            <a14:foregroundMark x1="84514" y1="29226" x2="84514" y2="29226"/>
                            <a14:foregroundMark x1="23594" y1="23209" x2="23594" y2="23209"/>
                            <a14:foregroundMark x1="21768" y1="22636" x2="21768" y2="22636"/>
                            <a14:foregroundMark x1="24690" y1="23782" x2="24690" y2="23782"/>
                            <a14:foregroundMark x1="8254" y1="37249" x2="8254" y2="37249"/>
                            <a14:foregroundMark x1="8108" y1="37822" x2="7962" y2="51003"/>
                            <a14:foregroundMark x1="18335" y1="34384" x2="19138" y2="48424"/>
                            <a14:foregroundMark x1="10884" y1="17765" x2="15924" y2="19198"/>
                            <a14:foregroundMark x1="59021" y1="96562" x2="59021" y2="96562"/>
                            <a14:foregroundMark x1="85683" y1="96562" x2="85683" y2="96562"/>
                            <a14:foregroundMark x1="7962" y1="31805" x2="7962" y2="31805"/>
                            <a14:foregroundMark x1="7962" y1="32378" x2="8108" y2="29799"/>
                            <a14:foregroundMark x1="8108" y1="29799" x2="8108" y2="2235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57150" y="3498585"/>
                <a:ext cx="12306300" cy="3137253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5CAF4B-CE2C-4F76-AADC-66EE98F0BF95}"/>
                  </a:ext>
                </a:extLst>
              </p:cNvPr>
              <p:cNvSpPr/>
              <p:nvPr/>
            </p:nvSpPr>
            <p:spPr>
              <a:xfrm>
                <a:off x="0" y="6635838"/>
                <a:ext cx="12306300" cy="355512"/>
              </a:xfrm>
              <a:prstGeom prst="rect">
                <a:avLst/>
              </a:prstGeom>
              <a:solidFill>
                <a:srgbClr val="003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5BAE977-4CD7-4173-98D8-60A14B7407BE}"/>
                  </a:ext>
                </a:extLst>
              </p:cNvPr>
              <p:cNvSpPr/>
              <p:nvPr/>
            </p:nvSpPr>
            <p:spPr>
              <a:xfrm>
                <a:off x="4800600" y="4781550"/>
                <a:ext cx="495300" cy="1838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03D28C-524A-4EFC-AE23-5D45E81DDE3D}"/>
                  </a:ext>
                </a:extLst>
              </p:cNvPr>
              <p:cNvSpPr/>
              <p:nvPr/>
            </p:nvSpPr>
            <p:spPr>
              <a:xfrm rot="16200000">
                <a:off x="3781424" y="5454606"/>
                <a:ext cx="247651" cy="193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3857D5-5C79-4FAC-BD71-D33B95BA1542}"/>
                  </a:ext>
                </a:extLst>
              </p:cNvPr>
              <p:cNvSpPr/>
              <p:nvPr/>
            </p:nvSpPr>
            <p:spPr>
              <a:xfrm rot="16200000">
                <a:off x="5637269" y="3674962"/>
                <a:ext cx="917464" cy="193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4EAB581-BC95-41DC-8FD4-CFF8167F6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3142" y="4925867"/>
                <a:ext cx="1524213" cy="1286054"/>
              </a:xfrm>
              <a:prstGeom prst="rect">
                <a:avLst/>
              </a:prstGeom>
            </p:spPr>
          </p:pic>
        </p:grpSp>
        <p:sp>
          <p:nvSpPr>
            <p:cNvPr id="8" name="TextBox 34">
              <a:extLst>
                <a:ext uri="{FF2B5EF4-FFF2-40B4-BE49-F238E27FC236}">
                  <a16:creationId xmlns:a16="http://schemas.microsoft.com/office/drawing/2014/main" id="{6C965B56-1596-4CA9-AC56-29F001EF1625}"/>
                </a:ext>
              </a:extLst>
            </p:cNvPr>
            <p:cNvSpPr txBox="1"/>
            <p:nvPr/>
          </p:nvSpPr>
          <p:spPr>
            <a:xfrm>
              <a:off x="4679954" y="6194804"/>
              <a:ext cx="381076" cy="40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A</a:t>
              </a:r>
              <a:endParaRPr lang="en-US" altLang="en-US" sz="2000" b="1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C2DFBD3-EC43-4B28-94E9-C97F258B6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8250" y="5067211"/>
              <a:ext cx="0" cy="155266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FDAF0D2-6615-4D9B-B77F-46B46D2381C0}"/>
                </a:ext>
              </a:extLst>
            </p:cNvPr>
            <p:cNvCxnSpPr/>
            <p:nvPr/>
          </p:nvCxnSpPr>
          <p:spPr>
            <a:xfrm>
              <a:off x="5048250" y="5098938"/>
              <a:ext cx="323838" cy="0"/>
            </a:xfrm>
            <a:prstGeom prst="line">
              <a:avLst/>
            </a:prstGeom>
            <a:ln w="38100">
              <a:solidFill>
                <a:srgbClr val="003C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3B4ABECB-3524-48C6-B306-A9ED4641E9B0}"/>
                </a:ext>
              </a:extLst>
            </p:cNvPr>
            <p:cNvSpPr txBox="1"/>
            <p:nvPr/>
          </p:nvSpPr>
          <p:spPr>
            <a:xfrm>
              <a:off x="4708362" y="4677561"/>
              <a:ext cx="381076" cy="40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B</a:t>
              </a:r>
              <a:endParaRPr lang="en-US" altLang="en-US" sz="2000" b="1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34">
              <a:extLst>
                <a:ext uri="{FF2B5EF4-FFF2-40B4-BE49-F238E27FC236}">
                  <a16:creationId xmlns:a16="http://schemas.microsoft.com/office/drawing/2014/main" id="{6FD2BEC8-6B4F-4C0D-A2A5-2579EE20731A}"/>
                </a:ext>
              </a:extLst>
            </p:cNvPr>
            <p:cNvSpPr txBox="1"/>
            <p:nvPr/>
          </p:nvSpPr>
          <p:spPr>
            <a:xfrm>
              <a:off x="4724323" y="5639958"/>
              <a:ext cx="571576" cy="368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1 m</a:t>
              </a:r>
              <a:endParaRPr lang="en-US" altLang="en-US" b="1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34">
              <a:extLst>
                <a:ext uri="{FF2B5EF4-FFF2-40B4-BE49-F238E27FC236}">
                  <a16:creationId xmlns:a16="http://schemas.microsoft.com/office/drawing/2014/main" id="{029D171A-B6A2-489A-82ED-34B6B3E0DBE2}"/>
                </a:ext>
              </a:extLst>
            </p:cNvPr>
            <p:cNvSpPr txBox="1"/>
            <p:nvPr/>
          </p:nvSpPr>
          <p:spPr>
            <a:xfrm>
              <a:off x="5711980" y="4640204"/>
              <a:ext cx="1549328" cy="368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dirty="0" err="1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Sàn</a:t>
              </a:r>
              <a:r>
                <a:rPr lang="en-US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xe</a:t>
              </a:r>
              <a:endParaRPr lang="en-US" altLang="en-US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5FCD1EA-04EE-41B7-9565-6731AB907566}"/>
                </a:ext>
              </a:extLst>
            </p:cNvPr>
            <p:cNvCxnSpPr/>
            <p:nvPr/>
          </p:nvCxnSpPr>
          <p:spPr>
            <a:xfrm flipV="1">
              <a:off x="4229100" y="5357813"/>
              <a:ext cx="0" cy="82867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34">
              <a:extLst>
                <a:ext uri="{FF2B5EF4-FFF2-40B4-BE49-F238E27FC236}">
                  <a16:creationId xmlns:a16="http://schemas.microsoft.com/office/drawing/2014/main" id="{94DFD78D-27CB-4D93-BE90-3C843BBD3F8E}"/>
                </a:ext>
              </a:extLst>
            </p:cNvPr>
            <p:cNvSpPr txBox="1"/>
            <p:nvPr/>
          </p:nvSpPr>
          <p:spPr>
            <a:xfrm>
              <a:off x="3187736" y="5155128"/>
              <a:ext cx="917540" cy="7677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b="1" dirty="0" err="1">
                  <a:solidFill>
                    <a:srgbClr val="002060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Lực</a:t>
              </a:r>
              <a:r>
                <a:rPr lang="en-US" b="1" dirty="0">
                  <a:solidFill>
                    <a:srgbClr val="002060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nâng</a:t>
              </a:r>
              <a:endParaRPr lang="en-US" altLang="en-US" b="1" dirty="0">
                <a:solidFill>
                  <a:srgbClr val="002060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A3AF9A8-BD4F-45B2-AB72-EE7CB61D9BB4}"/>
              </a:ext>
            </a:extLst>
          </p:cNvPr>
          <p:cNvSpPr txBox="1"/>
          <p:nvPr/>
        </p:nvSpPr>
        <p:spPr>
          <a:xfrm>
            <a:off x="645862" y="554667"/>
            <a:ext cx="4965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nhất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41AFFA-B77A-427F-B105-C5429644E7BC}"/>
              </a:ext>
            </a:extLst>
          </p:cNvPr>
          <p:cNvSpPr txBox="1"/>
          <p:nvPr/>
        </p:nvSpPr>
        <p:spPr>
          <a:xfrm>
            <a:off x="727238" y="1138634"/>
            <a:ext cx="4965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A = F.s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   = 500.1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   = 500 (J)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8B1667-3DB1-402B-AB7E-F901982EC6A2}"/>
              </a:ext>
            </a:extLst>
          </p:cNvPr>
          <p:cNvSpPr txBox="1"/>
          <p:nvPr/>
        </p:nvSpPr>
        <p:spPr>
          <a:xfrm>
            <a:off x="4844838" y="542527"/>
            <a:ext cx="49658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Công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của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xe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thứ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928CD-D17A-4798-A16C-2EB195EBFA8E}"/>
              </a:ext>
            </a:extLst>
          </p:cNvPr>
          <p:cNvSpPr txBox="1"/>
          <p:nvPr/>
        </p:nvSpPr>
        <p:spPr>
          <a:xfrm>
            <a:off x="4932903" y="1000752"/>
            <a:ext cx="49658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A = F.s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   = 700.1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dirty="0">
                <a:solidFill>
                  <a:srgbClr val="003C47"/>
                </a:solidFill>
                <a:latin typeface="Times New Roman" panose="02020603050405020304" pitchFamily="18" charset="0"/>
                <a:ea typeface="Arimo" panose="020B0604020202020204" charset="0"/>
                <a:cs typeface="Times New Roman" panose="02020603050405020304" pitchFamily="18" charset="0"/>
              </a:rPr>
              <a:t>    = 700 (J)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n 23">
            <a:hlinkClick r:id="rId6" action="ppaction://hlinksldjump"/>
            <a:extLst>
              <a:ext uri="{FF2B5EF4-FFF2-40B4-BE49-F238E27FC236}">
                <a16:creationId xmlns:a16="http://schemas.microsoft.com/office/drawing/2014/main" id="{C1CAAC1B-2623-49C3-BB5E-2F30B7EEAB4C}"/>
              </a:ext>
            </a:extLst>
          </p:cNvPr>
          <p:cNvSpPr/>
          <p:nvPr/>
        </p:nvSpPr>
        <p:spPr>
          <a:xfrm>
            <a:off x="9105356" y="56296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233818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35BA89-5418-7934-F6DD-5AE43DF0D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9372"/>
            <a:ext cx="9906000" cy="5479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A23F3A-1A65-58FD-3801-8EF7B262A7AE}"/>
              </a:ext>
            </a:extLst>
          </p:cNvPr>
          <p:cNvSpPr txBox="1"/>
          <p:nvPr/>
        </p:nvSpPr>
        <p:spPr>
          <a:xfrm>
            <a:off x="-300717" y="983774"/>
            <a:ext cx="9490301" cy="84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75" b="1" dirty="0">
                <a:solidFill>
                  <a:srgbClr val="FF0000"/>
                </a:solidFill>
                <a:latin typeface="ADLaM Display" panose="020F0502020204030204" pitchFamily="2" charset="0"/>
                <a:ea typeface="ADLaM Display" panose="020F0502020204030204" pitchFamily="2" charset="0"/>
                <a:cs typeface="ADLaM Display" panose="020F0502020204030204" pitchFamily="2" charset="0"/>
              </a:rPr>
              <a:t>BẢY VIÊN NGỌC RỒNG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4EBD6-81F0-1ACA-E2CE-A5EFC53A05A2}"/>
              </a:ext>
            </a:extLst>
          </p:cNvPr>
          <p:cNvSpPr/>
          <p:nvPr/>
        </p:nvSpPr>
        <p:spPr>
          <a:xfrm>
            <a:off x="1968026" y="2186166"/>
            <a:ext cx="4192360" cy="5572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lgerian" panose="04020705040A02060702" pitchFamily="82" charset="0"/>
              </a:rPr>
              <a:t>VIÊN NGỌC THỨ BA – 3 ĐIỂM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41F845C-5529-8672-E029-EF4DED3721E1}"/>
              </a:ext>
            </a:extLst>
          </p:cNvPr>
          <p:cNvSpPr/>
          <p:nvPr/>
        </p:nvSpPr>
        <p:spPr>
          <a:xfrm>
            <a:off x="450166" y="3100504"/>
            <a:ext cx="8901974" cy="2662237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4C248-0FFA-7714-11FA-08A467E954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45" t="15673" r="17896" b="60515"/>
          <a:stretch>
            <a:fillRect/>
          </a:stretch>
        </p:blipFill>
        <p:spPr>
          <a:xfrm>
            <a:off x="1391961" y="1958685"/>
            <a:ext cx="1022811" cy="984781"/>
          </a:xfrm>
          <a:custGeom>
            <a:avLst/>
            <a:gdLst>
              <a:gd name="connsiteX0" fmla="*/ 612405 w 1224810"/>
              <a:gd name="connsiteY0" fmla="*/ 0 h 1224810"/>
              <a:gd name="connsiteX1" fmla="*/ 1224810 w 1224810"/>
              <a:gd name="connsiteY1" fmla="*/ 612405 h 1224810"/>
              <a:gd name="connsiteX2" fmla="*/ 612405 w 1224810"/>
              <a:gd name="connsiteY2" fmla="*/ 1224810 h 1224810"/>
              <a:gd name="connsiteX3" fmla="*/ 0 w 1224810"/>
              <a:gd name="connsiteY3" fmla="*/ 612405 h 1224810"/>
              <a:gd name="connsiteX4" fmla="*/ 612405 w 1224810"/>
              <a:gd name="connsiteY4" fmla="*/ 0 h 122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4810" h="1224810">
                <a:moveTo>
                  <a:pt x="612405" y="0"/>
                </a:moveTo>
                <a:cubicBezTo>
                  <a:pt x="950627" y="0"/>
                  <a:pt x="1224810" y="274183"/>
                  <a:pt x="1224810" y="612405"/>
                </a:cubicBezTo>
                <a:cubicBezTo>
                  <a:pt x="1224810" y="950627"/>
                  <a:pt x="950627" y="1224810"/>
                  <a:pt x="612405" y="1224810"/>
                </a:cubicBezTo>
                <a:cubicBezTo>
                  <a:pt x="274183" y="1224810"/>
                  <a:pt x="0" y="950627"/>
                  <a:pt x="0" y="612405"/>
                </a:cubicBezTo>
                <a:cubicBezTo>
                  <a:pt x="0" y="274183"/>
                  <a:pt x="274183" y="0"/>
                  <a:pt x="612405" y="0"/>
                </a:cubicBezTo>
                <a:close/>
              </a:path>
            </a:pathLst>
          </a:custGeom>
        </p:spPr>
      </p:pic>
      <p:sp>
        <p:nvSpPr>
          <p:cNvPr id="3" name="Sun 2">
            <a:hlinkClick r:id="rId4" action="ppaction://hlinksldjump"/>
            <a:extLst>
              <a:ext uri="{FF2B5EF4-FFF2-40B4-BE49-F238E27FC236}">
                <a16:creationId xmlns:a16="http://schemas.microsoft.com/office/drawing/2014/main" id="{A18A0413-A044-D670-C9FC-A7BD18829322}"/>
              </a:ext>
            </a:extLst>
          </p:cNvPr>
          <p:cNvSpPr/>
          <p:nvPr/>
        </p:nvSpPr>
        <p:spPr>
          <a:xfrm>
            <a:off x="9101137" y="983775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53D94A-80CE-2C65-83E5-53C01AD280B5}"/>
              </a:ext>
            </a:extLst>
          </p:cNvPr>
          <p:cNvSpPr txBox="1"/>
          <p:nvPr/>
        </p:nvSpPr>
        <p:spPr>
          <a:xfrm>
            <a:off x="1353230" y="3429000"/>
            <a:ext cx="71022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Câu</a:t>
            </a:r>
            <a:r>
              <a:rPr lang="en-US" sz="2000" dirty="0"/>
              <a:t> 3: </a:t>
            </a:r>
            <a:r>
              <a:rPr lang="en-US" sz="2000" dirty="0" err="1"/>
              <a:t>Tốc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?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endParaRPr lang="en-US" sz="2000" dirty="0"/>
          </a:p>
          <a:p>
            <a:pPr marL="278606" indent="-278606">
              <a:buAutoNum type="alphaUcPeriod"/>
            </a:pPr>
            <a:r>
              <a:rPr lang="en-US" sz="2000" dirty="0"/>
              <a:t>Xe 1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1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endParaRPr lang="en-US" sz="2000" dirty="0"/>
          </a:p>
          <a:p>
            <a:pPr marL="278606" indent="-278606">
              <a:buAutoNum type="alphaUcPeriod"/>
            </a:pPr>
            <a:r>
              <a:rPr lang="en-US" sz="2000" dirty="0"/>
              <a:t>Xe 2 </a:t>
            </a:r>
            <a:r>
              <a:rPr lang="en-US" sz="2000" dirty="0" err="1"/>
              <a:t>nhanh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thời</a:t>
            </a:r>
            <a:r>
              <a:rPr lang="en-US" sz="2000" dirty="0"/>
              <a:t> </a:t>
            </a:r>
            <a:r>
              <a:rPr lang="en-US" sz="2000" dirty="0" err="1"/>
              <a:t>gian</a:t>
            </a:r>
            <a:r>
              <a:rPr lang="en-US" sz="2000" dirty="0"/>
              <a:t> </a:t>
            </a:r>
            <a:r>
              <a:rPr lang="en-US" sz="2000" dirty="0" err="1"/>
              <a:t>xe</a:t>
            </a:r>
            <a:r>
              <a:rPr lang="en-US" sz="2000" dirty="0"/>
              <a:t> 1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lớn</a:t>
            </a:r>
            <a:r>
              <a:rPr lang="en-US" sz="2000" dirty="0"/>
              <a:t> </a:t>
            </a:r>
            <a:r>
              <a:rPr lang="en-US" sz="2000" dirty="0" err="1"/>
              <a:t>hơn</a:t>
            </a:r>
            <a:endParaRPr lang="en-US" sz="2000" dirty="0"/>
          </a:p>
          <a:p>
            <a:pPr marL="278606" indent="-278606">
              <a:buAutoNum type="alphaUcPeriod"/>
            </a:pPr>
            <a:r>
              <a:rPr lang="en-US" sz="2000" dirty="0"/>
              <a:t>Hai </a:t>
            </a:r>
            <a:r>
              <a:rPr lang="en-US" sz="2000" dirty="0" err="1"/>
              <a:t>xe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công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endParaRPr lang="en-US" sz="2000" dirty="0"/>
          </a:p>
          <a:p>
            <a:pPr marL="278606" indent="-278606">
              <a:buAutoNum type="alphaUcPeriod"/>
            </a:pPr>
            <a:r>
              <a:rPr lang="en-US" sz="2000" dirty="0" err="1"/>
              <a:t>Chưa</a:t>
            </a:r>
            <a:r>
              <a:rPr lang="en-US" sz="2000" dirty="0"/>
              <a:t> </a:t>
            </a:r>
            <a:r>
              <a:rPr lang="en-US" sz="2000" dirty="0" err="1"/>
              <a:t>đủ</a:t>
            </a:r>
            <a:r>
              <a:rPr lang="en-US" sz="2000" dirty="0"/>
              <a:t> </a:t>
            </a:r>
            <a:r>
              <a:rPr lang="en-US" sz="2000" dirty="0" err="1"/>
              <a:t>dữ</a:t>
            </a:r>
            <a:r>
              <a:rPr lang="en-US" sz="2000" dirty="0"/>
              <a:t> </a:t>
            </a:r>
            <a:r>
              <a:rPr lang="en-US" sz="2000" dirty="0" err="1"/>
              <a:t>kiện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luận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150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A47ACD-8478-45D6-9A2D-3B4CC6754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57150"/>
            <a:ext cx="9734550" cy="6743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D4FA7-04A4-437A-8872-6A81009699FB}"/>
              </a:ext>
            </a:extLst>
          </p:cNvPr>
          <p:cNvSpPr txBox="1"/>
          <p:nvPr/>
        </p:nvSpPr>
        <p:spPr>
          <a:xfrm>
            <a:off x="879230" y="651665"/>
            <a:ext cx="6337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Xe thứ nhất thực hiện công 500 J trong thời gian 10 s  </a:t>
            </a:r>
            <a:endParaRPr lang="en-US" altLang="en-US" sz="1800" dirty="0">
              <a:solidFill>
                <a:srgbClr val="003C47"/>
              </a:solidFill>
              <a:latin typeface="Roboto" panose="02000000000000000000" pitchFamily="2" charset="0"/>
              <a:ea typeface="Arimo" panose="020B060402020202020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9C5187-DE38-4B51-89A2-C5F2CBFFFC9B}"/>
                  </a:ext>
                </a:extLst>
              </p:cNvPr>
              <p:cNvSpPr txBox="1"/>
              <p:nvPr/>
            </p:nvSpPr>
            <p:spPr>
              <a:xfrm>
                <a:off x="879229" y="1113330"/>
                <a:ext cx="5915465" cy="5529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800" dirty="0">
                    <a:solidFill>
                      <a:srgbClr val="003C47"/>
                    </a:solidFill>
                    <a:latin typeface="#9Slide03 Arima Madurai Black" panose="00000A00000000000000" pitchFamily="2" charset="-93"/>
                    <a:ea typeface="Arimo" panose="020B0604020202020204" charset="0"/>
                    <a:cs typeface="#9Slide03 Arima Madurai Black" panose="00000A00000000000000" pitchFamily="2" charset="-93"/>
                  </a:rPr>
                  <a:t>→ </a:t>
                </a:r>
                <a:r>
                  <a:rPr lang="en-US" altLang="en-US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t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rong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1 s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thực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hiện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được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một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công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800" i="1" smtClean="0">
                            <a:solidFill>
                              <a:srgbClr val="003C4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1800" dirty="0">
                            <a:solidFill>
                              <a:srgbClr val="003C47"/>
                            </a:solidFill>
                            <a:latin typeface="Roboto" panose="02000000000000000000" pitchFamily="2" charset="0"/>
                            <a:ea typeface="Arimo" panose="020B0604020202020204" charset="0"/>
                            <a:cs typeface="Arial" panose="020B0604020202020204" pitchFamily="34" charset="0"/>
                          </a:rPr>
                          <m:t>500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1800" dirty="0">
                            <a:solidFill>
                              <a:srgbClr val="003C47"/>
                            </a:solidFill>
                            <a:latin typeface="Roboto" panose="02000000000000000000" pitchFamily="2" charset="0"/>
                            <a:ea typeface="Arimo" panose="020B060402020202020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= 50 J </a:t>
                </a:r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9C5187-DE38-4B51-89A2-C5F2CBFFF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29" y="1113330"/>
                <a:ext cx="5915465" cy="552972"/>
              </a:xfrm>
              <a:prstGeom prst="rect">
                <a:avLst/>
              </a:prstGeom>
              <a:blipFill>
                <a:blip r:embed="rId3"/>
                <a:stretch>
                  <a:fillRect l="-82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F569273-149B-43EA-B1E2-97276720EA57}"/>
              </a:ext>
            </a:extLst>
          </p:cNvPr>
          <p:cNvSpPr txBox="1"/>
          <p:nvPr/>
        </p:nvSpPr>
        <p:spPr>
          <a:xfrm>
            <a:off x="879229" y="1689385"/>
            <a:ext cx="5915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Xe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thứ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nhất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thực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hiện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công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700 J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trong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thời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gian</a:t>
            </a:r>
            <a:r>
              <a:rPr lang="en-US" altLang="en-US" sz="1800" dirty="0">
                <a:solidFill>
                  <a:srgbClr val="003C47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15 s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651DD6-5E5D-4F37-8A2F-793A04BE0BDA}"/>
                  </a:ext>
                </a:extLst>
              </p:cNvPr>
              <p:cNvSpPr txBox="1"/>
              <p:nvPr/>
            </p:nvSpPr>
            <p:spPr>
              <a:xfrm>
                <a:off x="903845" y="2176927"/>
                <a:ext cx="5651700" cy="5516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en-US" sz="1800" dirty="0">
                    <a:solidFill>
                      <a:srgbClr val="003C47"/>
                    </a:solidFill>
                    <a:latin typeface="#9Slide03 Arima Madurai Black" panose="00000A00000000000000" pitchFamily="2" charset="-93"/>
                    <a:ea typeface="Arimo" panose="020B0604020202020204" charset="0"/>
                    <a:cs typeface="#9Slide03 Arima Madurai Black" panose="00000A00000000000000" pitchFamily="2" charset="-93"/>
                  </a:rPr>
                  <a:t>→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trong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1 s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thực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hiện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được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một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công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1800" dirty="0" err="1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là</a:t>
                </a:r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800" i="1" smtClean="0">
                            <a:solidFill>
                              <a:srgbClr val="003C47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1800" b="0" i="0" dirty="0" smtClean="0">
                            <a:solidFill>
                              <a:srgbClr val="003C47"/>
                            </a:solidFill>
                            <a:latin typeface="Roboto" panose="02000000000000000000" pitchFamily="2" charset="0"/>
                            <a:ea typeface="Arimo" panose="020B0604020202020204" charset="0"/>
                            <a:cs typeface="Arial" panose="020B0604020202020204" pitchFamily="34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altLang="en-US" sz="1800" dirty="0">
                            <a:solidFill>
                              <a:srgbClr val="003C47"/>
                            </a:solidFill>
                            <a:latin typeface="Roboto" panose="02000000000000000000" pitchFamily="2" charset="0"/>
                            <a:ea typeface="Arimo" panose="020B0604020202020204" charset="0"/>
                            <a:cs typeface="Arial" panose="020B0604020202020204" pitchFamily="34" charset="0"/>
                          </a:rPr>
                          <m:t>00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1800" dirty="0">
                            <a:solidFill>
                              <a:srgbClr val="003C47"/>
                            </a:solidFill>
                            <a:latin typeface="Roboto" panose="02000000000000000000" pitchFamily="2" charset="0"/>
                            <a:ea typeface="Arimo" panose="020B060402020202020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altLang="en-US" sz="1800" b="0" i="0" dirty="0" smtClean="0">
                            <a:solidFill>
                              <a:srgbClr val="003C47"/>
                            </a:solidFill>
                            <a:latin typeface="Roboto" panose="02000000000000000000" pitchFamily="2" charset="0"/>
                            <a:ea typeface="Arimo" panose="020B060402020202020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1800" dirty="0">
                    <a:solidFill>
                      <a:srgbClr val="003C47"/>
                    </a:solidFill>
                    <a:latin typeface="Roboto" panose="02000000000000000000" pitchFamily="2" charset="0"/>
                    <a:ea typeface="Arimo" panose="020B0604020202020204" charset="0"/>
                    <a:cs typeface="Arial" panose="020B0604020202020204" pitchFamily="34" charset="0"/>
                  </a:rPr>
                  <a:t> = 46,6 J </a:t>
                </a:r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651DD6-5E5D-4F37-8A2F-793A04BE0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45" y="2176927"/>
                <a:ext cx="5651700" cy="551626"/>
              </a:xfrm>
              <a:prstGeom prst="rect">
                <a:avLst/>
              </a:prstGeom>
              <a:blipFill>
                <a:blip r:embed="rId4"/>
                <a:stretch>
                  <a:fillRect l="-863" r="-1618" b="-4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D362EE6-C891-4F2D-A0CB-4440D289831E}"/>
              </a:ext>
            </a:extLst>
          </p:cNvPr>
          <p:cNvSpPr txBox="1"/>
          <p:nvPr/>
        </p:nvSpPr>
        <p:spPr>
          <a:xfrm>
            <a:off x="1246748" y="2977590"/>
            <a:ext cx="4965894" cy="501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000" b="1" dirty="0">
                <a:solidFill>
                  <a:srgbClr val="C00000"/>
                </a:solidFill>
                <a:latin typeface="#9Slide03 Arima Madurai Black" panose="00000A00000000000000" pitchFamily="2" charset="-93"/>
                <a:ea typeface="Arimo" panose="020B0604020202020204" charset="0"/>
                <a:cs typeface="#9Slide03 Arima Madurai Black" panose="00000A00000000000000" pitchFamily="2" charset="-93"/>
              </a:rPr>
              <a:t>→ 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Xe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thứ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nhất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thực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hiện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công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nhanh</a:t>
            </a:r>
            <a:r>
              <a:rPr lang="en-US" altLang="en-US" sz="2000" b="1" dirty="0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rgbClr val="C00000"/>
                </a:solidFill>
                <a:latin typeface="Roboto" panose="02000000000000000000" pitchFamily="2" charset="0"/>
                <a:ea typeface="Arimo" panose="020B0604020202020204" charset="0"/>
                <a:cs typeface="Arial" panose="020B0604020202020204" pitchFamily="34" charset="0"/>
              </a:rPr>
              <a:t>hơn</a:t>
            </a:r>
            <a:endParaRPr lang="en-US" altLang="en-US" sz="2000" b="1" dirty="0">
              <a:solidFill>
                <a:srgbClr val="C00000"/>
              </a:solidFill>
              <a:latin typeface="Roboto" panose="02000000000000000000" pitchFamily="2" charset="0"/>
              <a:ea typeface="Arimo" panose="020B060402020202020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771C79-11D6-4177-92AE-79F9042A136B}"/>
              </a:ext>
            </a:extLst>
          </p:cNvPr>
          <p:cNvGrpSpPr/>
          <p:nvPr/>
        </p:nvGrpSpPr>
        <p:grpSpPr>
          <a:xfrm>
            <a:off x="605423" y="3545059"/>
            <a:ext cx="8695154" cy="3101926"/>
            <a:chOff x="-57150" y="3498585"/>
            <a:chExt cx="12363450" cy="349276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0D03E0-156D-4D43-84F0-E713E2992122}"/>
                </a:ext>
              </a:extLst>
            </p:cNvPr>
            <p:cNvGrpSpPr/>
            <p:nvPr/>
          </p:nvGrpSpPr>
          <p:grpSpPr>
            <a:xfrm>
              <a:off x="-57150" y="3498585"/>
              <a:ext cx="12363450" cy="3492765"/>
              <a:chOff x="-57150" y="3498585"/>
              <a:chExt cx="12363450" cy="3492765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CCB2625E-EF76-4BD5-87A7-657EDF2EC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456" b="96562" l="2776" r="94595">
                            <a14:foregroundMark x1="92622" y1="60172" x2="92622" y2="60172"/>
                            <a14:foregroundMark x1="92622" y1="60172" x2="94595" y2="55587"/>
                            <a14:foregroundMark x1="85829" y1="79656" x2="85829" y2="79656"/>
                            <a14:foregroundMark x1="84806" y1="93983" x2="84806" y2="93983"/>
                            <a14:foregroundMark x1="52666" y1="82808" x2="52666" y2="83954"/>
                            <a14:foregroundMark x1="51205" y1="76791" x2="51205" y2="76791"/>
                            <a14:foregroundMark x1="57706" y1="96848" x2="57706" y2="96848"/>
                            <a14:foregroundMark x1="71658" y1="64183" x2="71658" y2="64183"/>
                            <a14:foregroundMark x1="71658" y1="64183" x2="71366" y2="64183"/>
                            <a14:foregroundMark x1="70197" y1="64183" x2="61724" y2="59599"/>
                            <a14:foregroundMark x1="56245" y1="81375" x2="59167" y2="93410"/>
                            <a14:foregroundMark x1="53178" y1="42407" x2="53178" y2="42407"/>
                            <a14:foregroundMark x1="53178" y1="42407" x2="50840" y2="31805"/>
                            <a14:foregroundMark x1="51205" y1="32951" x2="53981" y2="47851"/>
                            <a14:foregroundMark x1="54638" y1="31232" x2="48941" y2="32378"/>
                            <a14:foregroundMark x1="33309" y1="49570" x2="37400" y2="78797"/>
                            <a14:foregroundMark x1="23740" y1="35817" x2="22571" y2="26648"/>
                            <a14:foregroundMark x1="22717" y1="24355" x2="23083" y2="20630"/>
                            <a14:foregroundMark x1="18188" y1="48997" x2="14463" y2="67622"/>
                            <a14:foregroundMark x1="14317" y1="51576" x2="13294" y2="41834"/>
                            <a14:foregroundMark x1="13660" y1="31805" x2="13806" y2="30659"/>
                            <a14:foregroundMark x1="16435" y1="23209" x2="16435" y2="23209"/>
                            <a14:foregroundMark x1="14463" y1="21203" x2="14463" y2="21203"/>
                            <a14:foregroundMark x1="10884" y1="19771" x2="10884" y2="19771"/>
                            <a14:foregroundMark x1="14755" y1="17765" x2="14755" y2="17765"/>
                            <a14:foregroundMark x1="17896" y1="23782" x2="17896" y2="23782"/>
                            <a14:foregroundMark x1="14609" y1="78797" x2="14609" y2="78797"/>
                            <a14:foregroundMark x1="8473" y1="68768" x2="8473" y2="68768"/>
                            <a14:foregroundMark x1="12053" y1="77650" x2="14171" y2="87393"/>
                            <a14:foregroundMark x1="6136" y1="59599" x2="2776" y2="67622"/>
                            <a14:foregroundMark x1="8108" y1="44986" x2="8108" y2="35817"/>
                            <a14:foregroundMark x1="8766" y1="24642" x2="10373" y2="20057"/>
                            <a14:foregroundMark x1="12199" y1="20057" x2="16216" y2="21777"/>
                            <a14:foregroundMark x1="17531" y1="24355" x2="18554" y2="3696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57150" y="3498585"/>
                <a:ext cx="12306300" cy="3137253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7CFD409-876E-44D7-868C-454AB4633C79}"/>
                  </a:ext>
                </a:extLst>
              </p:cNvPr>
              <p:cNvSpPr/>
              <p:nvPr/>
            </p:nvSpPr>
            <p:spPr>
              <a:xfrm>
                <a:off x="0" y="6635838"/>
                <a:ext cx="12306300" cy="355512"/>
              </a:xfrm>
              <a:prstGeom prst="rect">
                <a:avLst/>
              </a:prstGeom>
              <a:solidFill>
                <a:srgbClr val="003C4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CDAD60-3B89-474B-8A60-318E52CE56DF}"/>
                  </a:ext>
                </a:extLst>
              </p:cNvPr>
              <p:cNvSpPr/>
              <p:nvPr/>
            </p:nvSpPr>
            <p:spPr>
              <a:xfrm>
                <a:off x="4800600" y="4781550"/>
                <a:ext cx="495300" cy="18383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D0CB766-91FC-4540-A15F-CCF73D0FB454}"/>
                  </a:ext>
                </a:extLst>
              </p:cNvPr>
              <p:cNvSpPr/>
              <p:nvPr/>
            </p:nvSpPr>
            <p:spPr>
              <a:xfrm rot="16200000">
                <a:off x="3781424" y="5454606"/>
                <a:ext cx="247651" cy="193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5FA2218-20CF-40DD-B703-7F750997E337}"/>
                  </a:ext>
                </a:extLst>
              </p:cNvPr>
              <p:cNvSpPr/>
              <p:nvPr/>
            </p:nvSpPr>
            <p:spPr>
              <a:xfrm rot="16200000">
                <a:off x="5637269" y="3674962"/>
                <a:ext cx="917464" cy="19304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A5B7B10-5BB4-448A-964D-6AE160F12E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3142" y="4925867"/>
                <a:ext cx="1524213" cy="1286054"/>
              </a:xfrm>
              <a:prstGeom prst="rect">
                <a:avLst/>
              </a:prstGeom>
            </p:spPr>
          </p:pic>
        </p:grpSp>
        <p:sp>
          <p:nvSpPr>
            <p:cNvPr id="18" name="TextBox 34">
              <a:extLst>
                <a:ext uri="{FF2B5EF4-FFF2-40B4-BE49-F238E27FC236}">
                  <a16:creationId xmlns:a16="http://schemas.microsoft.com/office/drawing/2014/main" id="{50F10435-D698-4E8F-8351-6BE10B02F431}"/>
                </a:ext>
              </a:extLst>
            </p:cNvPr>
            <p:cNvSpPr txBox="1"/>
            <p:nvPr/>
          </p:nvSpPr>
          <p:spPr>
            <a:xfrm>
              <a:off x="4679954" y="6194804"/>
              <a:ext cx="381076" cy="40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A</a:t>
              </a:r>
              <a:endParaRPr lang="en-US" altLang="en-US" sz="2000" b="1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FBE23AE-17AF-4E0A-A5E7-3D24AFFE4F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48250" y="5067211"/>
              <a:ext cx="0" cy="1552665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33BE3F1-F769-41A3-916A-1B79A63DEDF4}"/>
                </a:ext>
              </a:extLst>
            </p:cNvPr>
            <p:cNvCxnSpPr/>
            <p:nvPr/>
          </p:nvCxnSpPr>
          <p:spPr>
            <a:xfrm>
              <a:off x="5048250" y="5098938"/>
              <a:ext cx="323838" cy="0"/>
            </a:xfrm>
            <a:prstGeom prst="line">
              <a:avLst/>
            </a:prstGeom>
            <a:ln w="38100">
              <a:solidFill>
                <a:srgbClr val="003C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2F2ECFCA-6A40-4411-BBEE-1CA0FB8470D9}"/>
                </a:ext>
              </a:extLst>
            </p:cNvPr>
            <p:cNvSpPr txBox="1"/>
            <p:nvPr/>
          </p:nvSpPr>
          <p:spPr>
            <a:xfrm>
              <a:off x="4708362" y="4677561"/>
              <a:ext cx="381076" cy="40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B</a:t>
              </a:r>
              <a:endParaRPr lang="en-US" altLang="en-US" sz="2000" b="1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34">
              <a:extLst>
                <a:ext uri="{FF2B5EF4-FFF2-40B4-BE49-F238E27FC236}">
                  <a16:creationId xmlns:a16="http://schemas.microsoft.com/office/drawing/2014/main" id="{1E1A830E-D50F-4967-8784-6A1BE59DDD9B}"/>
                </a:ext>
              </a:extLst>
            </p:cNvPr>
            <p:cNvSpPr txBox="1"/>
            <p:nvPr/>
          </p:nvSpPr>
          <p:spPr>
            <a:xfrm>
              <a:off x="4724323" y="5639958"/>
              <a:ext cx="571576" cy="368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b="1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1 m</a:t>
              </a:r>
              <a:endParaRPr lang="en-US" altLang="en-US" b="1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34">
              <a:extLst>
                <a:ext uri="{FF2B5EF4-FFF2-40B4-BE49-F238E27FC236}">
                  <a16:creationId xmlns:a16="http://schemas.microsoft.com/office/drawing/2014/main" id="{7D6BFA85-0050-4150-AB12-BE81451C7213}"/>
                </a:ext>
              </a:extLst>
            </p:cNvPr>
            <p:cNvSpPr txBox="1"/>
            <p:nvPr/>
          </p:nvSpPr>
          <p:spPr>
            <a:xfrm>
              <a:off x="5711980" y="4640204"/>
              <a:ext cx="1549328" cy="3686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dirty="0" err="1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Sàn</a:t>
              </a:r>
              <a:r>
                <a:rPr lang="en-US" dirty="0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003C47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xe</a:t>
              </a:r>
              <a:endParaRPr lang="en-US" altLang="en-US" dirty="0">
                <a:solidFill>
                  <a:srgbClr val="003C47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8B043ED-B64B-43CD-B308-25D927C98CFF}"/>
                </a:ext>
              </a:extLst>
            </p:cNvPr>
            <p:cNvCxnSpPr/>
            <p:nvPr/>
          </p:nvCxnSpPr>
          <p:spPr>
            <a:xfrm flipV="1">
              <a:off x="4229100" y="5357813"/>
              <a:ext cx="0" cy="82867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4">
              <a:extLst>
                <a:ext uri="{FF2B5EF4-FFF2-40B4-BE49-F238E27FC236}">
                  <a16:creationId xmlns:a16="http://schemas.microsoft.com/office/drawing/2014/main" id="{1842845F-469C-4060-BB1F-397864AAE963}"/>
                </a:ext>
              </a:extLst>
            </p:cNvPr>
            <p:cNvSpPr txBox="1"/>
            <p:nvPr/>
          </p:nvSpPr>
          <p:spPr>
            <a:xfrm>
              <a:off x="3187736" y="5155128"/>
              <a:ext cx="917540" cy="7677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b="1" dirty="0" err="1">
                  <a:solidFill>
                    <a:srgbClr val="002060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Lực</a:t>
              </a:r>
              <a:r>
                <a:rPr lang="en-US" b="1" dirty="0">
                  <a:solidFill>
                    <a:srgbClr val="002060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solidFill>
                    <a:srgbClr val="002060"/>
                  </a:solidFill>
                  <a:latin typeface="Roboto" panose="02000000000000000000" pitchFamily="2" charset="0"/>
                  <a:cs typeface="Arial" panose="020B0604020202020204" pitchFamily="34" charset="0"/>
                </a:rPr>
                <a:t>nâng</a:t>
              </a:r>
              <a:endParaRPr lang="en-US" altLang="en-US" b="1" dirty="0">
                <a:solidFill>
                  <a:srgbClr val="002060"/>
                </a:solidFill>
                <a:latin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Sun 31">
            <a:hlinkClick r:id="rId8" action="ppaction://hlinksldjump"/>
            <a:extLst>
              <a:ext uri="{FF2B5EF4-FFF2-40B4-BE49-F238E27FC236}">
                <a16:creationId xmlns:a16="http://schemas.microsoft.com/office/drawing/2014/main" id="{FC8BB9BF-55A2-4729-B535-506FD8FD3611}"/>
              </a:ext>
            </a:extLst>
          </p:cNvPr>
          <p:cNvSpPr/>
          <p:nvPr/>
        </p:nvSpPr>
        <p:spPr>
          <a:xfrm>
            <a:off x="9105602" y="639549"/>
            <a:ext cx="309563" cy="287133"/>
          </a:xfrm>
          <a:prstGeom prst="sun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</p:spTree>
    <p:extLst>
      <p:ext uri="{BB962C8B-B14F-4D97-AF65-F5344CB8AC3E}">
        <p14:creationId xmlns:p14="http://schemas.microsoft.com/office/powerpoint/2010/main" val="10868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</TotalTime>
  <Words>899</Words>
  <Application>Microsoft Office PowerPoint</Application>
  <PresentationFormat>A4 Paper (210x297 mm)</PresentationFormat>
  <Paragraphs>121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#9Slide03 Arima Madurai Black</vt:lpstr>
      <vt:lpstr>ADLaM Display</vt:lpstr>
      <vt:lpstr>Algerian</vt:lpstr>
      <vt:lpstr>Amasis MT Pro</vt:lpstr>
      <vt:lpstr>Aptos</vt:lpstr>
      <vt:lpstr>Aptos Display</vt:lpstr>
      <vt:lpstr>Arial</vt:lpstr>
      <vt:lpstr>Calibri</vt:lpstr>
      <vt:lpstr>Cambria Math</vt:lpstr>
      <vt:lpstr>Fira Sans Condensed Medium</vt:lpstr>
      <vt:lpstr>Roboto</vt:lpstr>
      <vt:lpstr>Times New Roman</vt:lpstr>
      <vt:lpstr>VNI-Kun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PITVN Community</dc:creator>
  <cp:lastModifiedBy>USER</cp:lastModifiedBy>
  <cp:revision>10</cp:revision>
  <cp:lastPrinted>2024-10-03T14:26:19Z</cp:lastPrinted>
  <dcterms:created xsi:type="dcterms:W3CDTF">2024-10-01T21:32:04Z</dcterms:created>
  <dcterms:modified xsi:type="dcterms:W3CDTF">2024-10-04T02:05:45Z</dcterms:modified>
</cp:coreProperties>
</file>