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48"/>
  </p:notesMasterIdLst>
  <p:sldIdLst>
    <p:sldId id="296" r:id="rId7"/>
    <p:sldId id="283" r:id="rId8"/>
    <p:sldId id="257" r:id="rId9"/>
    <p:sldId id="313" r:id="rId10"/>
    <p:sldId id="280" r:id="rId11"/>
    <p:sldId id="258" r:id="rId12"/>
    <p:sldId id="259" r:id="rId13"/>
    <p:sldId id="260" r:id="rId14"/>
    <p:sldId id="261" r:id="rId15"/>
    <p:sldId id="262" r:id="rId16"/>
    <p:sldId id="281" r:id="rId17"/>
    <p:sldId id="282" r:id="rId18"/>
    <p:sldId id="264" r:id="rId19"/>
    <p:sldId id="265" r:id="rId20"/>
    <p:sldId id="267" r:id="rId21"/>
    <p:sldId id="284" r:id="rId22"/>
    <p:sldId id="268" r:id="rId23"/>
    <p:sldId id="269" r:id="rId24"/>
    <p:sldId id="270" r:id="rId25"/>
    <p:sldId id="271" r:id="rId26"/>
    <p:sldId id="272" r:id="rId27"/>
    <p:sldId id="273" r:id="rId28"/>
    <p:sldId id="274" r:id="rId29"/>
    <p:sldId id="275" r:id="rId30"/>
    <p:sldId id="276" r:id="rId31"/>
    <p:sldId id="277" r:id="rId32"/>
    <p:sldId id="278" r:id="rId33"/>
    <p:sldId id="286" r:id="rId34"/>
    <p:sldId id="287" r:id="rId35"/>
    <p:sldId id="279" r:id="rId36"/>
    <p:sldId id="288" r:id="rId37"/>
    <p:sldId id="289" r:id="rId38"/>
    <p:sldId id="291" r:id="rId39"/>
    <p:sldId id="294" r:id="rId40"/>
    <p:sldId id="290" r:id="rId41"/>
    <p:sldId id="295" r:id="rId42"/>
    <p:sldId id="308" r:id="rId43"/>
    <p:sldId id="309" r:id="rId44"/>
    <p:sldId id="310" r:id="rId45"/>
    <p:sldId id="311" r:id="rId46"/>
    <p:sldId id="312" r:id="rId47"/>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Giọng thơ trầm lắng, tha thiết</a:t>
          </a:r>
          <a:endParaRPr lang="en-SG" sz="18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Lời thơ mộc mạc, giản dị</a:t>
          </a:r>
          <a:endParaRPr lang="en-SG" sz="18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1800" b="1" i="1" smtClean="0">
              <a:latin typeface="Times New Roman" panose="02020603050405020304" pitchFamily="18" charset="0"/>
              <a:cs typeface="Times New Roman" panose="02020603050405020304" pitchFamily="18" charset="0"/>
            </a:rPr>
            <a:t>Liệt kê + Điệp ngữ + Câu cảm thán</a:t>
          </a:r>
          <a:endParaRPr lang="en-SG" sz="18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1800" b="1" i="1" smtClean="0">
              <a:latin typeface="Times New Roman" panose="02020603050405020304" pitchFamily="18" charset="0"/>
              <a:cs typeface="Times New Roman" panose="02020603050405020304" pitchFamily="18" charset="0"/>
            </a:rPr>
            <a:t>Bộc lộ trực tiếp nỗi nhớ chân thành, da diết</a:t>
          </a:r>
          <a:endParaRPr lang="en-SG" sz="18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1800" b="1" i="1"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t>
        <a:bodyPr/>
        <a:lstStyle/>
        <a:p>
          <a:endParaRPr lang="en-US"/>
        </a:p>
      </dgm:t>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t>
        <a:bodyPr/>
        <a:lstStyle/>
        <a:p>
          <a:endParaRPr lang="en-US"/>
        </a:p>
      </dgm:t>
    </dgm:pt>
    <dgm:pt modelId="{C110943E-A633-424F-A8F6-57B6C53E617F}" type="pres">
      <dgm:prSet presAssocID="{2ED7BB2E-D50F-4D1D-8752-34640DC7ABB9}" presName="spNode" presStyleCnt="0"/>
      <dgm:spPr/>
      <dgm:t>
        <a:bodyPr/>
        <a:lstStyle/>
        <a:p>
          <a:endParaRPr lang="en-US"/>
        </a:p>
      </dgm:t>
    </dgm:pt>
    <dgm:pt modelId="{8178E32C-65D4-499A-8B76-79A6E1657C65}" type="pres">
      <dgm:prSet presAssocID="{57F1063E-ABBA-4E63-9DB1-FEC35B891430}" presName="sibTrans" presStyleLbl="sibTrans1D1" presStyleIdx="0" presStyleCnt="5"/>
      <dgm:spPr/>
      <dgm:t>
        <a:bodyPr/>
        <a:lstStyle/>
        <a:p>
          <a:endParaRPr lang="en-US"/>
        </a:p>
      </dgm:t>
    </dgm:pt>
    <dgm:pt modelId="{10297EAB-70B4-435E-A040-359719879254}" type="pres">
      <dgm:prSet presAssocID="{9FB4097F-2B86-4689-A614-E970C3709243}" presName="node" presStyleLbl="node1" presStyleIdx="1" presStyleCnt="5" custScaleX="123733" custScaleY="141135">
        <dgm:presLayoutVars>
          <dgm:bulletEnabled val="1"/>
        </dgm:presLayoutVars>
      </dgm:prSet>
      <dgm:spPr/>
      <dgm:t>
        <a:bodyPr/>
        <a:lstStyle/>
        <a:p>
          <a:endParaRPr lang="en-US"/>
        </a:p>
      </dgm:t>
    </dgm:pt>
    <dgm:pt modelId="{F6CD1468-F62B-4D6F-907F-62D6FD8FB53C}" type="pres">
      <dgm:prSet presAssocID="{9FB4097F-2B86-4689-A614-E970C3709243}" presName="spNode" presStyleCnt="0"/>
      <dgm:spPr/>
      <dgm:t>
        <a:bodyPr/>
        <a:lstStyle/>
        <a:p>
          <a:endParaRPr lang="en-US"/>
        </a:p>
      </dgm:t>
    </dgm:pt>
    <dgm:pt modelId="{5190990F-D410-448A-A201-B0B4217AE993}" type="pres">
      <dgm:prSet presAssocID="{AAECF4DA-2093-4085-9C6A-0A51908F71A2}" presName="sibTrans" presStyleLbl="sibTrans1D1" presStyleIdx="1" presStyleCnt="5"/>
      <dgm:spPr/>
      <dgm:t>
        <a:bodyPr/>
        <a:lstStyle/>
        <a:p>
          <a:endParaRPr lang="en-US"/>
        </a:p>
      </dgm:t>
    </dgm:pt>
    <dgm:pt modelId="{C5B170E8-D33B-467A-AF9E-15D093F031DF}" type="pres">
      <dgm:prSet presAssocID="{9815A38A-E58A-4D63-9AF7-6FA37259F96D}" presName="node" presStyleLbl="node1" presStyleIdx="2" presStyleCnt="5" custScaleX="123733" custScaleY="141135">
        <dgm:presLayoutVars>
          <dgm:bulletEnabled val="1"/>
        </dgm:presLayoutVars>
      </dgm:prSet>
      <dgm:spPr/>
      <dgm:t>
        <a:bodyPr/>
        <a:lstStyle/>
        <a:p>
          <a:endParaRPr lang="en-US"/>
        </a:p>
      </dgm:t>
    </dgm:pt>
    <dgm:pt modelId="{AF38F710-4CBC-4311-9955-C358E363D936}" type="pres">
      <dgm:prSet presAssocID="{9815A38A-E58A-4D63-9AF7-6FA37259F96D}" presName="spNode" presStyleCnt="0"/>
      <dgm:spPr/>
      <dgm:t>
        <a:bodyPr/>
        <a:lstStyle/>
        <a:p>
          <a:endParaRPr lang="en-US"/>
        </a:p>
      </dgm:t>
    </dgm:pt>
    <dgm:pt modelId="{221733CD-0F67-45EC-A706-36146B493974}" type="pres">
      <dgm:prSet presAssocID="{0908ED4B-4BDD-42D7-8621-0A02673EE709}" presName="sibTrans" presStyleLbl="sibTrans1D1" presStyleIdx="2" presStyleCnt="5"/>
      <dgm:spPr/>
      <dgm:t>
        <a:bodyPr/>
        <a:lstStyle/>
        <a:p>
          <a:endParaRPr lang="en-US"/>
        </a:p>
      </dgm:t>
    </dgm:pt>
    <dgm:pt modelId="{21AA5E9B-54E7-4301-ABD6-F23AE46B5CF3}" type="pres">
      <dgm:prSet presAssocID="{352E957B-D133-433D-B326-36E8E6D3F94E}" presName="node" presStyleLbl="node1" presStyleIdx="3" presStyleCnt="5" custScaleX="123733" custScaleY="141135">
        <dgm:presLayoutVars>
          <dgm:bulletEnabled val="1"/>
        </dgm:presLayoutVars>
      </dgm:prSet>
      <dgm:spPr/>
      <dgm:t>
        <a:bodyPr/>
        <a:lstStyle/>
        <a:p>
          <a:endParaRPr lang="en-US"/>
        </a:p>
      </dgm:t>
    </dgm:pt>
    <dgm:pt modelId="{DF657E29-3DFC-4B7D-BB34-2F08A3949235}" type="pres">
      <dgm:prSet presAssocID="{352E957B-D133-433D-B326-36E8E6D3F94E}" presName="spNode" presStyleCnt="0"/>
      <dgm:spPr/>
      <dgm:t>
        <a:bodyPr/>
        <a:lstStyle/>
        <a:p>
          <a:endParaRPr lang="en-US"/>
        </a:p>
      </dgm:t>
    </dgm:pt>
    <dgm:pt modelId="{1FA44B6F-FFC7-4618-9789-DAFD43A6B3B6}" type="pres">
      <dgm:prSet presAssocID="{48D213C1-0164-4B8F-A457-7E38E58D99C8}" presName="sibTrans" presStyleLbl="sibTrans1D1" presStyleIdx="3" presStyleCnt="5"/>
      <dgm:spPr/>
      <dgm:t>
        <a:bodyPr/>
        <a:lstStyle/>
        <a:p>
          <a:endParaRPr lang="en-US"/>
        </a:p>
      </dgm:t>
    </dgm:pt>
    <dgm:pt modelId="{338370F6-DB20-4627-9C80-9DC52263B8D6}" type="pres">
      <dgm:prSet presAssocID="{D1038E83-4544-4A1C-A787-FC021FD431DB}" presName="node" presStyleLbl="node1" presStyleIdx="4" presStyleCnt="5" custScaleX="123733" custScaleY="141135">
        <dgm:presLayoutVars>
          <dgm:bulletEnabled val="1"/>
        </dgm:presLayoutVars>
      </dgm:prSet>
      <dgm:spPr/>
      <dgm:t>
        <a:bodyPr/>
        <a:lstStyle/>
        <a:p>
          <a:endParaRPr lang="en-US"/>
        </a:p>
      </dgm:t>
    </dgm:pt>
    <dgm:pt modelId="{822135E4-FD22-4CE2-8CB9-CE2CC4607F77}" type="pres">
      <dgm:prSet presAssocID="{D1038E83-4544-4A1C-A787-FC021FD431DB}" presName="spNode" presStyleCnt="0"/>
      <dgm:spPr/>
      <dgm:t>
        <a:bodyPr/>
        <a:lstStyle/>
        <a:p>
          <a:endParaRPr lang="en-US"/>
        </a:p>
      </dgm:t>
    </dgm:pt>
    <dgm:pt modelId="{BDF396CF-9C28-45C1-A54A-CE2A64AC2D17}" type="pres">
      <dgm:prSet presAssocID="{B7CE9586-3A1F-4E7A-B4FE-20982A4CD400}" presName="sibTrans" presStyleLbl="sibTrans1D1" presStyleIdx="4" presStyleCnt="5"/>
      <dgm:spPr/>
      <dgm:t>
        <a:bodyPr/>
        <a:lstStyle/>
        <a:p>
          <a:endParaRPr lang="en-US"/>
        </a:p>
      </dgm:t>
    </dgm:pt>
  </dgm:ptLst>
  <dgm:cxnLst>
    <dgm:cxn modelId="{FB120C33-6151-467A-8884-09BE9FEA1499}" type="presOf" srcId="{AAECF4DA-2093-4085-9C6A-0A51908F71A2}" destId="{5190990F-D410-448A-A201-B0B4217AE993}" srcOrd="0" destOrd="0" presId="urn:microsoft.com/office/officeart/2005/8/layout/cycle5"/>
    <dgm:cxn modelId="{CE7EE4F9-B805-437B-A357-1B6951AAFAEC}" type="presOf" srcId="{57F1063E-ABBA-4E63-9DB1-FEC35B891430}" destId="{8178E32C-65D4-499A-8B76-79A6E1657C65}"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5D2AA0B2-4DF9-4C34-BBF4-787B3B51674C}" type="presOf" srcId="{2ED7BB2E-D50F-4D1D-8752-34640DC7ABB9}" destId="{39B14513-BB34-4C6B-A9EB-331A8C26802E}" srcOrd="0" destOrd="0" presId="urn:microsoft.com/office/officeart/2005/8/layout/cycle5"/>
    <dgm:cxn modelId="{BF441F90-12CC-4145-A557-9A5A5B159EEF}" type="presOf" srcId="{9FB4097F-2B86-4689-A614-E970C3709243}" destId="{10297EAB-70B4-435E-A040-359719879254}" srcOrd="0" destOrd="0" presId="urn:microsoft.com/office/officeart/2005/8/layout/cycle5"/>
    <dgm:cxn modelId="{101D86CE-1A70-41D5-9C81-1C5CD5970F74}" srcId="{50011F20-2063-432F-898F-D3A3FA395470}" destId="{2ED7BB2E-D50F-4D1D-8752-34640DC7ABB9}" srcOrd="0" destOrd="0" parTransId="{29C9644A-BC50-4EEC-95B4-A598989F0459}" sibTransId="{57F1063E-ABBA-4E63-9DB1-FEC35B891430}"/>
    <dgm:cxn modelId="{D2B5DCF5-D438-4B7F-A3DC-5DC93B98CF92}" srcId="{50011F20-2063-432F-898F-D3A3FA395470}" destId="{D1038E83-4544-4A1C-A787-FC021FD431DB}" srcOrd="4" destOrd="0" parTransId="{73AB9825-E4D8-4877-95A4-431ECAF24183}" sibTransId="{B7CE9586-3A1F-4E7A-B4FE-20982A4CD400}"/>
    <dgm:cxn modelId="{3A6805AB-2ECC-4B12-B758-846210584679}" srcId="{50011F20-2063-432F-898F-D3A3FA395470}" destId="{9FB4097F-2B86-4689-A614-E970C3709243}" srcOrd="1" destOrd="0" parTransId="{DC7DBCBE-B6C8-4E5F-AB1D-6C979E0049EE}" sibTransId="{AAECF4DA-2093-4085-9C6A-0A51908F71A2}"/>
    <dgm:cxn modelId="{BA25CCA3-B144-4939-A1A1-F07F54257121}" type="presOf" srcId="{B7CE9586-3A1F-4E7A-B4FE-20982A4CD400}" destId="{BDF396CF-9C28-45C1-A54A-CE2A64AC2D17}"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6CAEFE19-CDA6-43CD-AA5C-90986B4B8BB3}" type="presOf" srcId="{352E957B-D133-433D-B326-36E8E6D3F94E}" destId="{21AA5E9B-54E7-4301-ABD6-F23AE46B5CF3}" srcOrd="0" destOrd="0" presId="urn:microsoft.com/office/officeart/2005/8/layout/cycle5"/>
    <dgm:cxn modelId="{0D43AE90-1561-425D-9BAB-05370A02527E}" srcId="{50011F20-2063-432F-898F-D3A3FA395470}" destId="{9815A38A-E58A-4D63-9AF7-6FA37259F96D}" srcOrd="2" destOrd="0" parTransId="{66EEF1A4-6A1F-4A5D-964E-537FFB27C894}" sibTransId="{0908ED4B-4BDD-42D7-8621-0A02673EE709}"/>
    <dgm:cxn modelId="{9646D184-BC66-49E8-BD78-444569CC5328}" srcId="{50011F20-2063-432F-898F-D3A3FA395470}" destId="{352E957B-D133-433D-B326-36E8E6D3F94E}" srcOrd="3" destOrd="0" parTransId="{9833EBB4-EB9F-4755-99E9-B2839429F6FC}" sibTransId="{48D213C1-0164-4B8F-A457-7E38E58D99C8}"/>
    <dgm:cxn modelId="{6906F022-3749-455B-A86C-8A73CDC7FD96}" type="presOf" srcId="{50011F20-2063-432F-898F-D3A3FA395470}" destId="{7F80EDDD-ED12-4537-ADC8-04D2D001C092}"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F82B76EC-A207-49F3-8BE6-8097959F7FCA}" type="presOf" srcId="{48D213C1-0164-4B8F-A457-7E38E58D99C8}" destId="{1FA44B6F-FFC7-4618-9789-DAFD43A6B3B6}" srcOrd="0" destOrd="0" presId="urn:microsoft.com/office/officeart/2005/8/layout/cycle5"/>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4513-BB34-4C6B-A9EB-331A8C26802E}">
      <dsp:nvSpPr>
        <dsp:cNvPr id="0" name=""/>
        <dsp:cNvSpPr/>
      </dsp:nvSpPr>
      <dsp:spPr>
        <a:xfrm>
          <a:off x="2011889" y="-137094"/>
          <a:ext cx="1520837" cy="112757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Giọng thơ trầm lắng, tha thiết</a:t>
          </a:r>
          <a:endParaRPr lang="en-SG" sz="1800" b="1" i="1" kern="1200" dirty="0">
            <a:latin typeface="Times New Roman" panose="02020603050405020304" pitchFamily="18" charset="0"/>
            <a:cs typeface="Times New Roman" panose="02020603050405020304" pitchFamily="18" charset="0"/>
          </a:endParaRPr>
        </a:p>
      </dsp:txBody>
      <dsp:txXfrm>
        <a:off x="2066933" y="-82050"/>
        <a:ext cx="1410749" cy="1017487"/>
      </dsp:txXfrm>
    </dsp:sp>
    <dsp:sp modelId="{8178E32C-65D4-499A-8B76-79A6E1657C65}">
      <dsp:nvSpPr>
        <dsp:cNvPr id="0" name=""/>
        <dsp:cNvSpPr/>
      </dsp:nvSpPr>
      <dsp:spPr>
        <a:xfrm>
          <a:off x="1174185" y="426692"/>
          <a:ext cx="3196244" cy="3196244"/>
        </a:xfrm>
        <a:custGeom>
          <a:avLst/>
          <a:gdLst/>
          <a:ahLst/>
          <a:cxnLst/>
          <a:rect l="0" t="0" r="0" b="0"/>
          <a:pathLst>
            <a:path>
              <a:moveTo>
                <a:pt x="2454958" y="249112"/>
              </a:moveTo>
              <a:arcTo wR="1598122" hR="1598122" stAng="18145323" swAng="727891"/>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297EAB-70B4-435E-A040-359719879254}">
      <dsp:nvSpPr>
        <dsp:cNvPr id="0" name=""/>
        <dsp:cNvSpPr/>
      </dsp:nvSpPr>
      <dsp:spPr>
        <a:xfrm>
          <a:off x="3531793" y="967180"/>
          <a:ext cx="1520837" cy="1127575"/>
        </a:xfrm>
        <a:prstGeom prst="roundRect">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Lời thơ mộc mạc, giản dị</a:t>
          </a:r>
          <a:endParaRPr lang="en-SG" sz="1800" b="1" i="1" kern="1200" dirty="0">
            <a:latin typeface="Times New Roman" panose="02020603050405020304" pitchFamily="18" charset="0"/>
            <a:cs typeface="Times New Roman" panose="02020603050405020304" pitchFamily="18" charset="0"/>
          </a:endParaRPr>
        </a:p>
      </dsp:txBody>
      <dsp:txXfrm>
        <a:off x="3586837" y="1022224"/>
        <a:ext cx="1410749" cy="1017487"/>
      </dsp:txXfrm>
    </dsp:sp>
    <dsp:sp modelId="{5190990F-D410-448A-A201-B0B4217AE993}">
      <dsp:nvSpPr>
        <dsp:cNvPr id="0" name=""/>
        <dsp:cNvSpPr/>
      </dsp:nvSpPr>
      <dsp:spPr>
        <a:xfrm>
          <a:off x="1174185" y="426692"/>
          <a:ext cx="3196244" cy="3196244"/>
        </a:xfrm>
        <a:custGeom>
          <a:avLst/>
          <a:gdLst/>
          <a:ahLst/>
          <a:cxnLst/>
          <a:rect l="0" t="0" r="0" b="0"/>
          <a:pathLst>
            <a:path>
              <a:moveTo>
                <a:pt x="3182942" y="1803889"/>
              </a:moveTo>
              <a:arcTo wR="1598122" hR="1598122" stAng="443860" swAng="891446"/>
            </a:path>
          </a:pathLst>
        </a:custGeom>
        <a:noFill/>
        <a:ln w="9525" cap="flat" cmpd="sng" algn="ctr">
          <a:solidFill>
            <a:schemeClr val="accent1">
              <a:shade val="90000"/>
              <a:hueOff val="76575"/>
              <a:satOff val="-1064"/>
              <a:lumOff val="573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5B170E8-D33B-467A-AF9E-15D093F031DF}">
      <dsp:nvSpPr>
        <dsp:cNvPr id="0" name=""/>
        <dsp:cNvSpPr/>
      </dsp:nvSpPr>
      <dsp:spPr>
        <a:xfrm>
          <a:off x="2951241" y="2753935"/>
          <a:ext cx="1520837" cy="1127575"/>
        </a:xfrm>
        <a:prstGeom prst="round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Liệt kê + Điệp ngữ + Câu cảm thán</a:t>
          </a:r>
          <a:endParaRPr lang="en-SG" sz="1800" b="1" i="1" kern="1200" dirty="0">
            <a:latin typeface="Times New Roman" panose="02020603050405020304" pitchFamily="18" charset="0"/>
            <a:cs typeface="Times New Roman" panose="02020603050405020304" pitchFamily="18" charset="0"/>
          </a:endParaRPr>
        </a:p>
      </dsp:txBody>
      <dsp:txXfrm>
        <a:off x="3006285" y="2808979"/>
        <a:ext cx="1410749" cy="1017487"/>
      </dsp:txXfrm>
    </dsp:sp>
    <dsp:sp modelId="{221733CD-0F67-45EC-A706-36146B493974}">
      <dsp:nvSpPr>
        <dsp:cNvPr id="0" name=""/>
        <dsp:cNvSpPr/>
      </dsp:nvSpPr>
      <dsp:spPr>
        <a:xfrm>
          <a:off x="1174185" y="426692"/>
          <a:ext cx="3196244" cy="3196244"/>
        </a:xfrm>
        <a:custGeom>
          <a:avLst/>
          <a:gdLst/>
          <a:ahLst/>
          <a:cxnLst/>
          <a:rect l="0" t="0" r="0" b="0"/>
          <a:pathLst>
            <a:path>
              <a:moveTo>
                <a:pt x="1705777" y="3192614"/>
              </a:moveTo>
              <a:arcTo wR="1598122" hR="1598122" stAng="5168247" swAng="463506"/>
            </a:path>
          </a:pathLst>
        </a:custGeom>
        <a:noFill/>
        <a:ln w="9525" cap="flat" cmpd="sng" algn="ctr">
          <a:solidFill>
            <a:schemeClr val="accent1">
              <a:shade val="90000"/>
              <a:hueOff val="153151"/>
              <a:satOff val="-2127"/>
              <a:lumOff val="1147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AA5E9B-54E7-4301-ABD6-F23AE46B5CF3}">
      <dsp:nvSpPr>
        <dsp:cNvPr id="0" name=""/>
        <dsp:cNvSpPr/>
      </dsp:nvSpPr>
      <dsp:spPr>
        <a:xfrm>
          <a:off x="1072536" y="2753935"/>
          <a:ext cx="1520837" cy="1127575"/>
        </a:xfrm>
        <a:prstGeom prst="roundRect">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Bộc lộ trực tiếp nỗi nhớ chân thành, da diết</a:t>
          </a:r>
          <a:endParaRPr lang="en-SG" sz="1800" b="1" i="1" kern="1200" dirty="0">
            <a:latin typeface="Times New Roman" panose="02020603050405020304" pitchFamily="18" charset="0"/>
            <a:cs typeface="Times New Roman" panose="02020603050405020304" pitchFamily="18" charset="0"/>
          </a:endParaRPr>
        </a:p>
      </dsp:txBody>
      <dsp:txXfrm>
        <a:off x="1127580" y="2808979"/>
        <a:ext cx="1410749" cy="1017487"/>
      </dsp:txXfrm>
    </dsp:sp>
    <dsp:sp modelId="{1FA44B6F-FFC7-4618-9789-DAFD43A6B3B6}">
      <dsp:nvSpPr>
        <dsp:cNvPr id="0" name=""/>
        <dsp:cNvSpPr/>
      </dsp:nvSpPr>
      <dsp:spPr>
        <a:xfrm>
          <a:off x="1174185" y="426692"/>
          <a:ext cx="3196244" cy="3196244"/>
        </a:xfrm>
        <a:custGeom>
          <a:avLst/>
          <a:gdLst/>
          <a:ahLst/>
          <a:cxnLst/>
          <a:rect l="0" t="0" r="0" b="0"/>
          <a:pathLst>
            <a:path>
              <a:moveTo>
                <a:pt x="119049" y="2203381"/>
              </a:moveTo>
              <a:arcTo wR="1598122" hR="1598122" stAng="9464693" swAng="891446"/>
            </a:path>
          </a:pathLst>
        </a:custGeom>
        <a:noFill/>
        <a:ln w="9525" cap="flat" cmpd="sng" algn="ctr">
          <a:solidFill>
            <a:schemeClr val="accent1">
              <a:shade val="90000"/>
              <a:hueOff val="229726"/>
              <a:satOff val="-3191"/>
              <a:lumOff val="17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8370F6-DB20-4627-9C80-9DC52263B8D6}">
      <dsp:nvSpPr>
        <dsp:cNvPr id="0" name=""/>
        <dsp:cNvSpPr/>
      </dsp:nvSpPr>
      <dsp:spPr>
        <a:xfrm>
          <a:off x="491984" y="967180"/>
          <a:ext cx="1520837" cy="1127575"/>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kern="1200" dirty="0">
            <a:solidFill>
              <a:schemeClr val="bg1"/>
            </a:solidFill>
            <a:latin typeface="Times New Roman" panose="02020603050405020304" pitchFamily="18" charset="0"/>
            <a:cs typeface="Times New Roman" panose="02020603050405020304" pitchFamily="18" charset="0"/>
          </a:endParaRPr>
        </a:p>
      </dsp:txBody>
      <dsp:txXfrm>
        <a:off x="547028" y="1022224"/>
        <a:ext cx="1410749" cy="1017487"/>
      </dsp:txXfrm>
    </dsp:sp>
    <dsp:sp modelId="{BDF396CF-9C28-45C1-A54A-CE2A64AC2D17}">
      <dsp:nvSpPr>
        <dsp:cNvPr id="0" name=""/>
        <dsp:cNvSpPr/>
      </dsp:nvSpPr>
      <dsp:spPr>
        <a:xfrm>
          <a:off x="1174185" y="426692"/>
          <a:ext cx="3196244" cy="3196244"/>
        </a:xfrm>
        <a:custGeom>
          <a:avLst/>
          <a:gdLst/>
          <a:ahLst/>
          <a:cxnLst/>
          <a:rect l="0" t="0" r="0" b="0"/>
          <a:pathLst>
            <a:path>
              <a:moveTo>
                <a:pt x="476918" y="459308"/>
              </a:moveTo>
              <a:arcTo wR="1598122" hR="1598122" stAng="13526786" swAng="727891"/>
            </a:path>
          </a:pathLst>
        </a:custGeom>
        <a:noFill/>
        <a:ln w="9525" cap="flat" cmpd="sng" algn="ctr">
          <a:solidFill>
            <a:schemeClr val="accent1">
              <a:shade val="90000"/>
              <a:hueOff val="306302"/>
              <a:satOff val="-4255"/>
              <a:lumOff val="2295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11/19/2024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18</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19</a:t>
            </a:fld>
            <a:endParaRPr lang="en-US"/>
          </a:p>
        </p:txBody>
      </p:sp>
    </p:spTree>
    <p:extLst>
      <p:ext uri="{BB962C8B-B14F-4D97-AF65-F5344CB8AC3E}">
        <p14:creationId xmlns:p14="http://schemas.microsoft.com/office/powerpoint/2010/main" val="5889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22</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23</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25</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32</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33</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36</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a:t>
            </a:fld>
            <a:endParaRPr lang="en-US"/>
          </a:p>
        </p:txBody>
      </p:sp>
    </p:spTree>
    <p:extLst>
      <p:ext uri="{BB962C8B-B14F-4D97-AF65-F5344CB8AC3E}">
        <p14:creationId xmlns:p14="http://schemas.microsoft.com/office/powerpoint/2010/main" val="10346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638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7</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11</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12</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15</a:t>
            </a:fld>
            <a:endParaRPr lang="en-US"/>
          </a:p>
        </p:txBody>
      </p:sp>
    </p:spTree>
    <p:extLst>
      <p:ext uri="{BB962C8B-B14F-4D97-AF65-F5344CB8AC3E}">
        <p14:creationId xmlns:p14="http://schemas.microsoft.com/office/powerpoint/2010/main" val="3214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11/19/2024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F34F2-A8AB-47F6-949D-3C6DC9245583}"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11/19/2024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11/19/2024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11/19/2024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11/19/2024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11/19/2024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11/19/2024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F34F2-A8AB-47F6-949D-3C6DC9245583}" type="datetimeFigureOut">
              <a:rPr lang="en-US" smtClean="0"/>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11/19/2024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F34F2-A8AB-47F6-949D-3C6DC9245583}" type="datetimeFigureOut">
              <a:rPr lang="en-US" smtClean="0"/>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11/19/2024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11/19/2024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11/19/2024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11/19/2024</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11/19/2024</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11/19/2024</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11/19/2024</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timing>
    <p:tnLst>
      <p:par>
        <p:cTn id="1" dur="indefinite" restart="never" nodeType="tmRoot"/>
      </p:par>
    </p:tn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11/19/2024</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11/19/2024</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11/19/2024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11/19/2024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11/19/2024</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dirty="0" err="1">
                <a:solidFill>
                  <a:srgbClr val="000000"/>
                </a:solidFill>
                <a:latin typeface="Times New Roman" panose="02020603050405020304" pitchFamily="18" charset="0"/>
                <a:ea typeface="Times New Roman" panose="02020603050405020304" pitchFamily="18" charset="0"/>
              </a:rPr>
              <a:t>Với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nơi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yêu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dấu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có</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thể</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những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ấn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tượng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đẹp</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sắc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điều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gì</a:t>
            </a:r>
            <a:r>
              <a:rPr lang="en-US" sz="21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2.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thích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viết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diễn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cảm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một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đó</a:t>
            </a:r>
            <a:r>
              <a:rPr lang="en-US" sz="21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3823736" y="1278979"/>
            <a:ext cx="5858534" cy="4122103"/>
          </a:xfrm>
          <a:prstGeom prst="rect">
            <a:avLst/>
          </a:prstGeom>
          <a:noFill/>
          <a:effectLst>
            <a:softEdge rad="1028700"/>
          </a:effectLst>
        </p:spPr>
      </p:pic>
      <p:sp>
        <p:nvSpPr>
          <p:cNvPr id="13" name="Rectangle 12"/>
          <p:cNvSpPr/>
          <p:nvPr/>
        </p:nvSpPr>
        <p:spPr>
          <a:xfrm>
            <a:off x="395538" y="1684922"/>
            <a:ext cx="3816424" cy="1938988"/>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683568" y="2139702"/>
            <a:ext cx="2502024" cy="1200329"/>
          </a:xfrm>
          <a:prstGeom prst="rect">
            <a:avLst/>
          </a:prstGeom>
        </p:spPr>
        <p:txBody>
          <a:bodyPr wrap="square">
            <a:spAutoFit/>
          </a:bodyPr>
          <a:lstStyle/>
          <a:p>
            <a:r>
              <a:rPr lang="vi-VN" sz="2400" b="1" i="1">
                <a:latin typeface="+mj-lt"/>
              </a:rPr>
              <a:t>8 </a:t>
            </a:r>
            <a:r>
              <a:rPr lang="en-US" sz="2400" b="1" i="1" smtClean="0">
                <a:latin typeface="Times New Roman" pitchFamily="18" charset="0"/>
                <a:cs typeface="Times New Roman" pitchFamily="18" charset="0"/>
              </a:rPr>
              <a:t>chữ</a:t>
            </a:r>
            <a:endParaRPr lang="vi-VN" sz="2400" b="1" i="1">
              <a:latin typeface="Times New Roman" pitchFamily="18" charset="0"/>
              <a:cs typeface="Times New Roman" pitchFamily="18" charset="0"/>
            </a:endParaRPr>
          </a:p>
          <a:p>
            <a:r>
              <a:rPr lang="vi-VN" sz="2400" b="1" i="1">
                <a:latin typeface="+mj-lt"/>
              </a:rPr>
              <a:t>- Nhịp thơ : 3/2/3, 3/5</a:t>
            </a:r>
          </a:p>
        </p:txBody>
      </p:sp>
      <p:grpSp>
        <p:nvGrpSpPr>
          <p:cNvPr id="16" name="Group 15"/>
          <p:cNvGrpSpPr/>
          <p:nvPr/>
        </p:nvGrpSpPr>
        <p:grpSpPr>
          <a:xfrm>
            <a:off x="251520" y="125140"/>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1200329"/>
          </a:xfrm>
          <a:prstGeom prst="rect">
            <a:avLst/>
          </a:prstGeom>
        </p:spPr>
        <p:txBody>
          <a:bodyPr wrap="square">
            <a:spAutoFit/>
          </a:bodyPr>
          <a:lstStyle/>
          <a:p>
            <a:pPr algn="just" fontAlgn="base">
              <a:spcAft>
                <a:spcPct val="0"/>
              </a:spcAft>
              <a:defRPr/>
            </a:pP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a16="http://schemas.microsoft.com/office/drawing/2014/main"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4" y="148474"/>
            <a:ext cx="3753205" cy="369332"/>
            <a:chOff x="-178462" y="1828800"/>
            <a:chExt cx="10009850" cy="984885"/>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4" name="TextBox 13"/>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6" name="Group 15"/>
          <p:cNvGrpSpPr/>
          <p:nvPr/>
        </p:nvGrpSpPr>
        <p:grpSpPr>
          <a:xfrm>
            <a:off x="239952" y="520000"/>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96501"/>
            <a:ext cx="7462391" cy="830995"/>
          </a:xfrm>
          <a:prstGeom prst="rect">
            <a:avLst/>
          </a:prstGeom>
        </p:spPr>
        <p:txBody>
          <a:bodyPr wrap="square" lIns="91438" tIns="45719" rIns="91438" bIns="45719">
            <a:spAutoFit/>
          </a:bodyPr>
          <a:lstStyle/>
          <a:p>
            <a:pPr defTabSz="685766"/>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Lời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p>
          <a:p>
            <a:pPr defTabSz="685766"/>
            <a:r>
              <a:rPr lang="en-US" altLang="en-US" sz="2400" b="1" i="1" dirty="0" err="1">
                <a:solidFill>
                  <a:srgbClr val="FF0000"/>
                </a:solidFill>
                <a:latin typeface="Times New Roman" panose="02020603050405020304" pitchFamily="18" charset="0"/>
                <a:cs typeface="Times New Roman" panose="02020603050405020304" pitchFamily="18" charset="0"/>
              </a:rPr>
              <a:t>ngắn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gọn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chân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như</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làng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quê</a:t>
            </a:r>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372" y="1995686"/>
            <a:ext cx="4700322" cy="2806985"/>
          </a:xfrm>
          <a:prstGeom prst="rect">
            <a:avLst/>
          </a:prstGeom>
          <a:noFill/>
        </p:spPr>
        <p:txBody>
          <a:bodyPr wrap="square" lIns="91438" tIns="45719" rIns="91438" bIns="45719">
            <a:spAutoFit/>
          </a:bodyPr>
          <a:lstStyle/>
          <a:p>
            <a:pPr algn="just">
              <a:lnSpc>
                <a:spcPct val="150000"/>
              </a:lnSpc>
            </a:pPr>
            <a:r>
              <a:rPr lang="vi-VN" sz="2000" b="1" i="1" dirty="0">
                <a:solidFill>
                  <a:srgbClr val="FF0000"/>
                </a:solidFill>
                <a:latin typeface="+mj-lt"/>
              </a:rPr>
              <a:t>Hai câu thơ đầu bằng từ ngữ mộc mạc, bình dị, tự nhiên, ngắn gọn, đầy đủ, tác giả cung cấp thông tin về quê hương ven biển của mình - về nghề và đặc điểm địa lí:</a:t>
            </a:r>
          </a:p>
          <a:p>
            <a:pPr algn="just">
              <a:lnSpc>
                <a:spcPct val="150000"/>
              </a:lnSpc>
            </a:pPr>
            <a:r>
              <a:rPr lang="vi-VN" sz="2000" b="1" i="1" dirty="0">
                <a:solidFill>
                  <a:srgbClr val="FF0000"/>
                </a:solidFill>
                <a:latin typeface="+mj-lt"/>
              </a:rPr>
              <a:t>nghề chài lưới , như hòn đào nhỏ bị nước bao vây, cách biển nửa ngày sông.</a:t>
            </a:r>
          </a:p>
        </p:txBody>
      </p:sp>
      <p:sp>
        <p:nvSpPr>
          <p:cNvPr id="5" name="Rectangle: Rounded Corners 2">
            <a:extLst>
              <a:ext uri="{FF2B5EF4-FFF2-40B4-BE49-F238E27FC236}">
                <a16:creationId xmlns:a16="http://schemas.microsoft.com/office/drawing/2014/main" id="{AF88177D-210D-4ABB-A926-40FABC7E8AD6}"/>
              </a:ext>
            </a:extLst>
          </p:cNvPr>
          <p:cNvSpPr/>
          <p:nvPr/>
        </p:nvSpPr>
        <p:spPr>
          <a:xfrm>
            <a:off x="323528" y="41151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tôi</a:t>
            </a:r>
            <a:r>
              <a:rPr lang="en-US" altLang="en-US" sz="2400" b="1" i="1" dirty="0">
                <a:solidFill>
                  <a:schemeClr val="tx1"/>
                </a:solidFill>
                <a:latin typeface="Times New Roman" panose="02020603050405020304" pitchFamily="18" charset="0"/>
                <a:cs typeface="Times New Roman" panose="02020603050405020304" pitchFamily="18" charset="0"/>
              </a:rPr>
              <a:t> ở </a:t>
            </a:r>
            <a:r>
              <a:rPr lang="en-US" altLang="en-US" sz="2400" b="1" i="1" dirty="0" err="1">
                <a:solidFill>
                  <a:schemeClr val="tx1"/>
                </a:solidFill>
                <a:latin typeface="Times New Roman" panose="02020603050405020304" pitchFamily="18" charset="0"/>
                <a:cs typeface="Times New Roman" panose="02020603050405020304" pitchFamily="18" charset="0"/>
              </a:rPr>
              <a:t>vốn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nghề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Nước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vây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nửa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sông</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Ngơ ngẩn&quot; trước vẻ đẹp những làng chài cổ bên vịnh Hạ Long"/>
          <p:cNvPicPr>
            <a:picLocks noChangeAspect="1" noChangeArrowheads="1"/>
          </p:cNvPicPr>
          <p:nvPr/>
        </p:nvPicPr>
        <p:blipFill>
          <a:blip r:embed="rId2"/>
          <a:srcRect/>
          <a:stretch>
            <a:fillRect/>
          </a:stretch>
        </p:blipFill>
        <p:spPr bwMode="auto">
          <a:xfrm>
            <a:off x="4642785" y="305124"/>
            <a:ext cx="5041784" cy="4838376"/>
          </a:xfrm>
          <a:prstGeom prst="rect">
            <a:avLst/>
          </a:prstGeom>
          <a:noFill/>
          <a:effectLst>
            <a:softEdge rad="1270000"/>
          </a:effectLst>
        </p:spPr>
      </p:pic>
      <p:pic>
        <p:nvPicPr>
          <p:cNvPr id="15" name="Picture 1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251280" y="1281501"/>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grpSp>
        <p:nvGrpSpPr>
          <p:cNvPr id="14" name="Group 13"/>
          <p:cNvGrpSpPr/>
          <p:nvPr/>
        </p:nvGrpSpPr>
        <p:grpSpPr>
          <a:xfrm>
            <a:off x="-66914" y="148474"/>
            <a:ext cx="3753205" cy="369332"/>
            <a:chOff x="-178462" y="1828800"/>
            <a:chExt cx="10009850" cy="984885"/>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1+3: CẢNH RA KHƠI</a:t>
            </a:r>
            <a:endParaRPr lang="en-US" sz="2000" b="1" i="1" u="sng" dirty="0">
              <a:latin typeface="Times New Roman" pitchFamily="18" charset="0"/>
              <a:cs typeface="Times New Roman" pitchFamily="18" charset="0"/>
            </a:endParaRP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2+4: CẢNH TRỞ VỀ</a:t>
            </a:r>
            <a:endParaRPr lang="en-US" sz="2000" b="1" i="1" u="sng" dirty="0">
              <a:latin typeface="Times New Roman" pitchFamily="18" charset="0"/>
              <a:cs typeface="Times New Roman" pitchFamily="18" charset="0"/>
            </a:endParaRP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300775" y="974436"/>
            <a:ext cx="3839177"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139952" y="730971"/>
            <a:ext cx="6192688"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20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4012" y="26749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536804" y="3571248"/>
            <a:ext cx="3029993"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latin typeface="Times New Roman" panose="02020603050405020304" pitchFamily="18" charset="0"/>
                <a:cs typeface="Times New Roman" panose="02020603050405020304" pitchFamily="18" charset="0"/>
                <a:sym typeface="Wingdings" pitchFamily="2" charset="2"/>
              </a:rPr>
              <a:t> </a:t>
            </a:r>
            <a:r>
              <a:rPr lang="en-US" altLang="en-US" sz="2000" b="1" smtClean="0">
                <a:latin typeface="Times New Roman" panose="02020603050405020304" pitchFamily="18" charset="0"/>
                <a:cs typeface="Times New Roman" panose="02020603050405020304" pitchFamily="18" charset="0"/>
              </a:rPr>
              <a:t>Miêu tả, liệt kê, tính từ</a:t>
            </a:r>
            <a:endParaRPr lang="en-US" altLang="en-US" sz="20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4506916" y="3067193"/>
            <a:ext cx="3858937" cy="400108"/>
          </a:xfrm>
          <a:prstGeom prst="rect">
            <a:avLst/>
          </a:prstGeom>
        </p:spPr>
        <p:txBody>
          <a:bodyPr wrap="none" lIns="91438" tIns="45719" rIns="91438" bIns="45719">
            <a:spAutoFit/>
          </a:bodyPr>
          <a:lstStyle/>
          <a:p>
            <a:pPr lvl="0" algn="ctr">
              <a:spcBef>
                <a:spcPct val="50000"/>
              </a:spcBef>
              <a:defRPr/>
            </a:pPr>
            <a:r>
              <a:rPr lang="en-US" altLang="en-US" sz="2000" b="1" dirty="0" smtClean="0">
                <a:latin typeface="Times New Roman" panose="02020603050405020304" pitchFamily="18" charset="0"/>
                <a:cs typeface="Times New Roman" panose="02020603050405020304" pitchFamily="18" charset="0"/>
                <a:sym typeface="Wingdings" pitchFamily="2" charset="2"/>
              </a:rPr>
              <a:t> </a:t>
            </a:r>
            <a:r>
              <a:rPr lang="en-US" altLang="en-US" sz="2000" b="1" dirty="0" err="1" smtClean="0">
                <a:latin typeface="Times New Roman" panose="02020603050405020304" pitchFamily="18" charset="0"/>
                <a:cs typeface="Times New Roman" panose="02020603050405020304" pitchFamily="18" charset="0"/>
              </a:rPr>
              <a:t>Thiên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đẹp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lý</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tưởng</a:t>
            </a:r>
            <a:endParaRPr lang="en-US" altLang="zh-CN" sz="20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4459952" y="4075305"/>
            <a:ext cx="4616966"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solidFill>
                  <a:srgbClr val="FF0000"/>
                </a:solidFill>
                <a:latin typeface="Times New Roman" panose="02020603050405020304" pitchFamily="18" charset="0"/>
                <a:cs typeface="Times New Roman" panose="02020603050405020304" pitchFamily="18" charset="0"/>
                <a:sym typeface="Wingdings" pitchFamily="2" charset="2"/>
              </a:rPr>
              <a:t> B</a:t>
            </a:r>
            <a:r>
              <a:rPr lang="en-US" altLang="en-US" sz="2000" b="1" smtClean="0">
                <a:solidFill>
                  <a:srgbClr val="FF0000"/>
                </a:solidFill>
                <a:latin typeface="Times New Roman" panose="02020603050405020304" pitchFamily="18" charset="0"/>
                <a:cs typeface="Times New Roman" panose="02020603050405020304" pitchFamily="18" charset="0"/>
              </a:rPr>
              <a:t>áo hiệu chuyến ra kh</a:t>
            </a:r>
            <a:r>
              <a:rPr lang="vi-VN" altLang="en-US" sz="2000" b="1" smtClean="0">
                <a:solidFill>
                  <a:srgbClr val="FF0000"/>
                </a:solidFill>
                <a:latin typeface="Times New Roman" panose="02020603050405020304" pitchFamily="18" charset="0"/>
                <a:cs typeface="Times New Roman" panose="02020603050405020304" pitchFamily="18" charset="0"/>
              </a:rPr>
              <a:t>ơ</a:t>
            </a:r>
            <a:r>
              <a:rPr lang="en-SG" altLang="en-US" sz="2000" b="1" smtClean="0">
                <a:solidFill>
                  <a:srgbClr val="FF0000"/>
                </a:solidFill>
                <a:latin typeface="Times New Roman" panose="02020603050405020304" pitchFamily="18" charset="0"/>
                <a:cs typeface="Times New Roman" panose="02020603050405020304" pitchFamily="18" charset="0"/>
              </a:rPr>
              <a:t>i</a:t>
            </a:r>
            <a:r>
              <a:rPr lang="en-US" altLang="en-US" sz="2000" b="1" smtClean="0">
                <a:solidFill>
                  <a:srgbClr val="FF0000"/>
                </a:solidFill>
                <a:latin typeface="Times New Roman" panose="02020603050405020304" pitchFamily="18" charset="0"/>
                <a:cs typeface="Times New Roman" panose="02020603050405020304" pitchFamily="18" charset="0"/>
              </a:rPr>
              <a:t> đầy hứa hẹn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791730" cy="830995"/>
          </a:xfrm>
          <a:prstGeom prst="rect">
            <a:avLst/>
          </a:prstGeom>
        </p:spPr>
        <p:txBody>
          <a:bodyPr wrap="square" lIns="91438" tIns="45719" rIns="91438" bIns="45719">
            <a:spAutoFit/>
          </a:bodyPr>
          <a:lstStyle/>
          <a:p>
            <a:pPr algn="ctr">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400" b="1" dirty="0" err="1">
                <a:solidFill>
                  <a:srgbClr val="FF0000"/>
                </a:solidFill>
                <a:latin typeface="Times New Roman" panose="02020603050405020304" pitchFamily="18" charset="0"/>
                <a:cs typeface="Times New Roman" panose="02020603050405020304" pitchFamily="18" charset="0"/>
              </a:rPr>
              <a:t>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a:t>
            </a:r>
            <a:r>
              <a:rPr lang="vi-VN" altLang="en-US" sz="2400" b="1" dirty="0">
                <a:solidFill>
                  <a:srgbClr val="FF0000"/>
                </a:solidFill>
                <a:latin typeface="Times New Roman" panose="02020603050405020304" pitchFamily="18" charset="0"/>
                <a:cs typeface="Times New Roman" panose="02020603050405020304" pitchFamily="18" charset="0"/>
              </a:rPr>
              <a:t>ơ</a:t>
            </a:r>
            <a:r>
              <a:rPr lang="en-SG" altLang="en-US" sz="2400" b="1" dirty="0" err="1">
                <a:solidFill>
                  <a:srgbClr val="FF0000"/>
                </a:solidFill>
                <a:latin typeface="Times New Roman" panose="02020603050405020304" pitchFamily="18" charset="0"/>
                <a:cs typeface="Times New Roman" panose="02020603050405020304" pitchFamily="18" charset="0"/>
              </a:rPr>
              <a:t>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hứa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hẹn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196380" y="1081808"/>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6C1B20-3FAF-4A28-B71E-73B183861301}"/>
              </a:ext>
            </a:extLst>
          </p:cNvPr>
          <p:cNvSpPr txBox="1"/>
          <p:nvPr/>
        </p:nvSpPr>
        <p:spPr>
          <a:xfrm>
            <a:off x="3436831" y="3867894"/>
            <a:ext cx="2359305" cy="400108"/>
          </a:xfrm>
          <a:prstGeom prst="rect">
            <a:avLst/>
          </a:prstGeom>
          <a:noFill/>
        </p:spPr>
        <p:txBody>
          <a:bodyPr wrap="square" lIns="91438" tIns="45719" rIns="91438" bIns="45719" rtlCol="0">
            <a:spAutoFit/>
          </a:bodyPr>
          <a:lstStyle/>
          <a:p>
            <a:r>
              <a:rPr lang="en-SG" sz="2000" b="1" dirty="0">
                <a:solidFill>
                  <a:srgbClr val="FF0000"/>
                </a:solidFill>
                <a:latin typeface="Times New Roman" panose="02020603050405020304" pitchFamily="18" charset="0"/>
                <a:cs typeface="Times New Roman" panose="02020603050405020304" pitchFamily="18" charset="0"/>
              </a:rPr>
              <a:t>CHIẾC THUYỀN</a:t>
            </a:r>
          </a:p>
        </p:txBody>
      </p:sp>
      <p:grpSp>
        <p:nvGrpSpPr>
          <p:cNvPr id="19" name="Group 18"/>
          <p:cNvGrpSpPr/>
          <p:nvPr/>
        </p:nvGrpSpPr>
        <p:grpSpPr>
          <a:xfrm>
            <a:off x="35497" y="1023361"/>
            <a:ext cx="3016868" cy="642861"/>
            <a:chOff x="0" y="2357"/>
            <a:chExt cx="542580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7"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Chiếc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con </a:t>
              </a:r>
              <a:r>
                <a:rPr lang="en-US" altLang="en-US" sz="2000" b="1" dirty="0" err="1">
                  <a:solidFill>
                    <a:schemeClr val="tx1"/>
                  </a:solidFill>
                  <a:latin typeface="Times New Roman" panose="02020603050405020304" pitchFamily="18" charset="0"/>
                  <a:cs typeface="Times New Roman" panose="02020603050405020304" pitchFamily="18" charset="0"/>
                </a:rPr>
                <a:t>tuấn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mã</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2054889"/>
            <a:ext cx="3024336" cy="782558"/>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2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chọn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phăng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vượt</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6" y="3219822"/>
            <a:ext cx="3044020" cy="151216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dũng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mãnh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thuyền</a:t>
              </a:r>
              <a:r>
                <a:rPr lang="en-US" altLang="en-US" sz="2000" b="1"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Sức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mẽ</a:t>
              </a:r>
              <a:r>
                <a:rPr lang="en-US" altLang="en-US" sz="2000" b="1" dirty="0">
                  <a:solidFill>
                    <a:schemeClr val="bg1"/>
                  </a:solidFill>
                  <a:latin typeface="Times New Roman" panose="02020603050405020304" pitchFamily="18" charset="0"/>
                  <a:cs typeface="Times New Roman" panose="02020603050405020304" pitchFamily="18" charset="0"/>
                </a:rPr>
                <a:t>, 1 </a:t>
              </a:r>
              <a:r>
                <a:rPr lang="en-US" altLang="en-US" sz="2000" b="1" dirty="0" err="1">
                  <a:solidFill>
                    <a:schemeClr val="bg1"/>
                  </a:solidFill>
                  <a:latin typeface="Times New Roman" panose="02020603050405020304" pitchFamily="18" charset="0"/>
                  <a:cs typeface="Times New Roman" panose="02020603050405020304" pitchFamily="18" charset="0"/>
                </a:rPr>
                <a:t>vẻ</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đẹp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hùng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hấp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dẫn</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92477" y="1018150"/>
            <a:ext cx="3016868" cy="642861"/>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2"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Cánh buồm như mảnh hồn làng</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782558"/>
            <a:chOff x="0" y="1810810"/>
            <a:chExt cx="5425807" cy="1205635"/>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4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H/a </a:t>
              </a:r>
              <a:r>
                <a:rPr lang="en-US" altLang="en-US" sz="2000" b="1">
                  <a:solidFill>
                    <a:schemeClr val="tx1"/>
                  </a:solidFill>
                  <a:latin typeface="Times New Roman" panose="02020603050405020304" pitchFamily="18" charset="0"/>
                  <a:cs typeface="Times New Roman" panose="02020603050405020304" pitchFamily="18" charset="0"/>
                </a:rPr>
                <a:t>nhân hóa: “rướn”</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992476" y="3214611"/>
            <a:ext cx="3044020"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a:latin typeface="Times New Roman" panose="02020603050405020304" pitchFamily="18" charset="0"/>
                  <a:cs typeface="Times New Roman" panose="02020603050405020304" pitchFamily="18" charset="0"/>
                </a:rPr>
                <a:t>Vẻ đẹp bay bổng, mang ý nghĩa lớn lao</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1979712" y="165363"/>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1116632" y="-380578"/>
            <a:ext cx="5688632" cy="9130343"/>
          </a:xfrm>
          <a:prstGeom prst="rect">
            <a:avLst/>
          </a:prstGeom>
        </p:spPr>
      </p:pic>
      <p:sp>
        <p:nvSpPr>
          <p:cNvPr id="6" name="TextBox 5"/>
          <p:cNvSpPr txBox="1"/>
          <p:nvPr/>
        </p:nvSpPr>
        <p:spPr>
          <a:xfrm>
            <a:off x="1475656" y="4150338"/>
            <a:ext cx="1199295" cy="400105"/>
          </a:xfrm>
          <a:prstGeom prst="rect">
            <a:avLst/>
          </a:prstGeom>
          <a:noFill/>
        </p:spPr>
        <p:txBody>
          <a:bodyPr wrap="non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Tree>
    <p:extLst>
      <p:ext uri="{BB962C8B-B14F-4D97-AF65-F5344CB8AC3E}">
        <p14:creationId xmlns:p14="http://schemas.microsoft.com/office/powerpoint/2010/main" val="2208670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6318" y="753370"/>
            <a:ext cx="3491880" cy="1938990"/>
          </a:xfrm>
          <a:prstGeom prst="rect">
            <a:avLst/>
          </a:prstGeom>
          <a:noFill/>
        </p:spPr>
        <p:txBody>
          <a:bodyPr wrap="square" lIns="91438" tIns="45719" rIns="91438" bIns="45719">
            <a:spAutoFit/>
          </a:bodyPr>
          <a:lstStyle/>
          <a:p>
            <a:pPr algn="just"/>
            <a:r>
              <a:rPr lang="vi-VN" sz="2000" b="1" i="1" dirty="0">
                <a:solidFill>
                  <a:srgbClr val="FF0000"/>
                </a:solidFill>
                <a:latin typeface="+mj-lt"/>
              </a:rPr>
              <a:t>NT: So sánh , ẩn dụ → Hình ảnh cánh buồm quen thuộc trở nên lớn lao và thiêng liêng. Nhà thơ như nhận ra đó chính là biểu tượng của linh hồn làng trài.</a:t>
            </a:r>
            <a:endParaRPr lang="en-US" sz="2000" b="1" i="1" dirty="0">
              <a:solidFill>
                <a:srgbClr val="FF0000"/>
              </a:solidFill>
              <a:latin typeface="+mj-lt"/>
            </a:endParaRPr>
          </a:p>
        </p:txBody>
      </p:sp>
      <p:sp>
        <p:nvSpPr>
          <p:cNvPr id="5" name="Rectangle 4"/>
          <p:cNvSpPr/>
          <p:nvPr/>
        </p:nvSpPr>
        <p:spPr>
          <a:xfrm>
            <a:off x="5383644" y="3079269"/>
            <a:ext cx="3491880" cy="1323437"/>
          </a:xfrm>
          <a:prstGeom prst="rect">
            <a:avLst/>
          </a:prstGeom>
          <a:noFill/>
        </p:spPr>
        <p:txBody>
          <a:bodyPr wrap="square" lIns="91438" tIns="45719" rIns="91438" bIns="45719">
            <a:spAutoFit/>
          </a:bodyPr>
          <a:lstStyle/>
          <a:p>
            <a:pPr algn="just"/>
            <a:r>
              <a:rPr lang="vi-VN" sz="2000" b="1" i="1" dirty="0">
                <a:solidFill>
                  <a:srgbClr val="FF0000"/>
                </a:solidFill>
                <a:latin typeface="+mj-lt"/>
              </a:rPr>
              <a:t>⇒ Bức tranh phong cảnh thiên nhiên tươi sáng và h/ả con người lao động đầy hứng khởi dào dạt sức sống.</a:t>
            </a:r>
            <a:endParaRPr lang="en-US" sz="2000" b="1" i="1" dirty="0">
              <a:solidFill>
                <a:srgbClr val="FF0000"/>
              </a:solidFill>
              <a:latin typeface="+mj-lt"/>
            </a:endParaRPr>
          </a:p>
        </p:txBody>
      </p:sp>
      <p:sp>
        <p:nvSpPr>
          <p:cNvPr id="14" name="Rectangle 18">
            <a:extLst>
              <a:ext uri="{FF2B5EF4-FFF2-40B4-BE49-F238E27FC236}">
                <a16:creationId xmlns:a16="http://schemas.microsoft.com/office/drawing/2014/main" id="{663A8C7F-1442-49A4-AC5C-DF8D96F994B6}"/>
              </a:ext>
            </a:extLst>
          </p:cNvPr>
          <p:cNvSpPr>
            <a:spLocks noChangeArrowheads="1"/>
          </p:cNvSpPr>
          <p:nvPr/>
        </p:nvSpPr>
        <p:spPr bwMode="auto">
          <a:xfrm>
            <a:off x="179512"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562797" y="928404"/>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39955" y="1869420"/>
            <a:ext cx="4065452" cy="2709243"/>
          </a:xfrm>
          <a:prstGeom prst="rect">
            <a:avLst/>
          </a:prstGeom>
        </p:spPr>
      </p:pic>
      <p:pic>
        <p:nvPicPr>
          <p:cNvPr id="16" name="Picture 15"/>
          <p:cNvPicPr>
            <a:picLocks noChangeAspect="1"/>
          </p:cNvPicPr>
          <p:nvPr/>
        </p:nvPicPr>
        <p:blipFill>
          <a:blip r:embed="rId3"/>
          <a:stretch>
            <a:fillRect/>
          </a:stretch>
        </p:blipFill>
        <p:spPr>
          <a:xfrm>
            <a:off x="-216481" y="1131590"/>
            <a:ext cx="4779278" cy="948147"/>
          </a:xfrm>
          <a:prstGeom prst="rect">
            <a:avLst/>
          </a:prstGeom>
        </p:spPr>
      </p:pic>
      <p:grpSp>
        <p:nvGrpSpPr>
          <p:cNvPr id="15" name="Group 14"/>
          <p:cNvGrpSpPr/>
          <p:nvPr/>
        </p:nvGrpSpPr>
        <p:grpSpPr>
          <a:xfrm>
            <a:off x="-66914" y="148474"/>
            <a:ext cx="3753205" cy="369332"/>
            <a:chOff x="-178462" y="1828800"/>
            <a:chExt cx="10009850" cy="984885"/>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a16="http://schemas.microsoft.com/office/drawing/2014/main"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smtClean="0">
                <a:solidFill>
                  <a:schemeClr val="tx1"/>
                </a:solidFill>
                <a:latin typeface="Times New Roman" panose="02020603050405020304" pitchFamily="18" charset="0"/>
                <a:cs typeface="Times New Roman" panose="02020603050405020304" pitchFamily="18" charset="0"/>
              </a:rPr>
              <a:t>"</a:t>
            </a:r>
            <a:r>
              <a:rPr lang="en-US" altLang="en-US" sz="2400" b="1" i="1" dirty="0" err="1" smtClean="0">
                <a:solidFill>
                  <a:schemeClr val="tx1"/>
                </a:solidFill>
                <a:latin typeface="Times New Roman" panose="02020603050405020304" pitchFamily="18" charset="0"/>
                <a:cs typeface="Times New Roman" panose="02020603050405020304" pitchFamily="18" charset="0"/>
              </a:rPr>
              <a:t>Nhờ</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ơn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trời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biển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lặng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đầy</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Những</a:t>
            </a:r>
            <a:r>
              <a:rPr lang="en-US" altLang="en-US" sz="2400" b="1" i="1" dirty="0" smtClean="0">
                <a:solidFill>
                  <a:schemeClr val="tx1"/>
                </a:solidFill>
                <a:latin typeface="Times New Roman" panose="02020603050405020304" pitchFamily="18" charset="0"/>
                <a:cs typeface="Times New Roman" panose="02020603050405020304" pitchFamily="18" charset="0"/>
              </a:rPr>
              <a:t> con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tươi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ngon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bạc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trắng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smtClean="0">
                <a:latin typeface="Times New Roman" pitchFamily="18" charset="0"/>
                <a:cs typeface="Times New Roman" pitchFamily="18" charset="0"/>
              </a:rPr>
              <a:t>Kết quả</a:t>
            </a:r>
            <a:endParaRPr lang="en-US" sz="2400" b="1" i="1">
              <a:latin typeface="Times New Roman" pitchFamily="18" charset="0"/>
              <a:cs typeface="Times New Roman" pitchFamily="18" charset="0"/>
            </a:endParaRP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dirty="0" err="1" smtClean="0">
                <a:solidFill>
                  <a:schemeClr val="tx1"/>
                </a:solidFill>
                <a:latin typeface="Times New Roman" panose="02020603050405020304" pitchFamily="18" charset="0"/>
                <a:cs typeface="Times New Roman" panose="02020603050405020304" pitchFamily="18" charset="0"/>
              </a:rPr>
              <a:t>Cá</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đầy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5176526" y="2770011"/>
            <a:ext cx="3643945" cy="1938992"/>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đặt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dấu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ngoặc</a:t>
            </a:r>
            <a:endParaRPr lang="en-US" sz="2400" dirty="0" smtClean="0">
              <a:solidFill>
                <a:srgbClr val="FF0000"/>
              </a:solidFill>
              <a:latin typeface="Times New Roman" panose="02020603050405020304" pitchFamily="18" charset="0"/>
              <a:cs typeface="Times New Roman" panose="02020603050405020304" pitchFamily="18" charset="0"/>
            </a:endParaRPr>
          </a:p>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kép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l</a:t>
            </a:r>
            <a:r>
              <a:rPr lang="vi-VN" sz="2400" dirty="0" smtClean="0">
                <a:solidFill>
                  <a:srgbClr val="FF0000"/>
                </a:solidFill>
                <a:latin typeface="Times New Roman" panose="02020603050405020304" pitchFamily="18" charset="0"/>
                <a:cs typeface="Times New Roman" panose="02020603050405020304" pitchFamily="18" charset="0"/>
              </a:rPr>
              <a:t>ời </a:t>
            </a:r>
            <a:r>
              <a:rPr lang="vi-VN" sz="2400" dirty="0">
                <a:solidFill>
                  <a:srgbClr val="FF0000"/>
                </a:solidFill>
                <a:latin typeface="Times New Roman" panose="02020603050405020304" pitchFamily="18" charset="0"/>
                <a:cs typeface="Times New Roman" panose="02020603050405020304" pitchFamily="18" charset="0"/>
              </a:rPr>
              <a:t>cảm tạ trời yên biển lặng cho dân làng trở về an toàn, thắng lợi </a:t>
            </a: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33958" y="3035241"/>
            <a:ext cx="2068764"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US" sz="2400" b="1" i="1" smtClean="0">
                <a:solidFill>
                  <a:srgbClr val="000000"/>
                </a:solidFill>
                <a:latin typeface="Times New Roman" panose="02020603050405020304" pitchFamily="18" charset="0"/>
                <a:cs typeface="Times New Roman" panose="02020603050405020304" pitchFamily="18" charset="0"/>
              </a:rPr>
              <a:t>Làn da ngăm rám nắng</a:t>
            </a:r>
            <a:endParaRPr lang="en-SG" sz="24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smtClean="0">
                <a:solidFill>
                  <a:srgbClr val="000000"/>
                </a:solidFill>
                <a:latin typeface="Times New Roman" panose="02020603050405020304" pitchFamily="18" charset="0"/>
                <a:cs typeface="Times New Roman" panose="02020603050405020304" pitchFamily="18" charset="0"/>
              </a:rPr>
              <a:t>Nồng thở vị xa xăm</a:t>
            </a:r>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Dân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chài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lưới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làn</a:t>
            </a:r>
            <a:r>
              <a:rPr lang="en-US" altLang="en-US" sz="2400" b="1" i="1" dirty="0" smtClean="0">
                <a:solidFill>
                  <a:schemeClr val="tx1"/>
                </a:solidFill>
                <a:latin typeface="Times New Roman" panose="02020603050405020304" pitchFamily="18" charset="0"/>
                <a:cs typeface="Times New Roman" panose="02020603050405020304" pitchFamily="18" charset="0"/>
              </a:rPr>
              <a:t> da </a:t>
            </a:r>
            <a:r>
              <a:rPr lang="en-US" altLang="en-US" sz="2400" b="1" i="1" dirty="0" err="1" smtClean="0">
                <a:solidFill>
                  <a:schemeClr val="tx1"/>
                </a:solidFill>
                <a:latin typeface="Times New Roman" panose="02020603050405020304" pitchFamily="18" charset="0"/>
                <a:cs typeface="Times New Roman" panose="02020603050405020304" pitchFamily="18" charset="0"/>
              </a:rPr>
              <a:t>ngăm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rám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nắng</a:t>
            </a:r>
            <a:r>
              <a:rPr lang="en-US" altLang="en-US" sz="2400" b="1" i="1" dirty="0" smtClean="0">
                <a:solidFill>
                  <a:schemeClr val="tx1"/>
                </a:solidFill>
                <a:latin typeface="Times New Roman" panose="02020603050405020304" pitchFamily="18" charset="0"/>
                <a:cs typeface="Times New Roman" panose="02020603050405020304" pitchFamily="18" charset="0"/>
              </a:rPr>
              <a:t>,</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Cả</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hình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nồng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vị</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xa</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ảnh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dân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a16="http://schemas.microsoft.com/office/drawing/2014/main" id="{FE67E1B6-FB01-4DB2-9A23-9CE63E599398}"/>
              </a:ext>
            </a:extLst>
          </p:cNvPr>
          <p:cNvSpPr txBox="1">
            <a:spLocks/>
          </p:cNvSpPr>
          <p:nvPr/>
        </p:nvSpPr>
        <p:spPr>
          <a:xfrm>
            <a:off x="4499992" y="4227934"/>
            <a:ext cx="4243935" cy="75597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smtClean="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smtClean="0">
                <a:solidFill>
                  <a:srgbClr val="FF3300"/>
                </a:solidFill>
                <a:latin typeface="Times New Roman" panose="02020603050405020304" pitchFamily="18" charset="0"/>
                <a:cs typeface="Times New Roman" panose="02020603050405020304" pitchFamily="18" charset="0"/>
              </a:rPr>
              <a:t>Dáng</a:t>
            </a:r>
            <a:r>
              <a:rPr lang="en-US" altLang="en-US" sz="2400" b="1" i="1" dirty="0" smtClean="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vẻ</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rất</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riêng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của</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người</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dân</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chài</a:t>
            </a:r>
            <a:endParaRPr lang="en-US" sz="24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99747" y="521305"/>
            <a:ext cx="4572000" cy="3911135"/>
          </a:xfrm>
          <a:prstGeom prst="rect">
            <a:avLst/>
          </a:prstGeom>
        </p:spPr>
        <p:txBody>
          <a:bodyPr>
            <a:spAutoFit/>
          </a:bodyPr>
          <a:lstStyle/>
          <a:p>
            <a:pPr algn="just">
              <a:lnSpc>
                <a:spcPct val="150000"/>
              </a:lnSpc>
            </a:pPr>
            <a:r>
              <a:rPr lang="vi-VN" sz="2400" b="1" i="1" dirty="0">
                <a:solidFill>
                  <a:srgbClr val="FF0000"/>
                </a:solidFill>
                <a:latin typeface="+mj-lt"/>
              </a:rPr>
              <a:t> </a:t>
            </a:r>
            <a:r>
              <a:rPr lang="en-US" sz="2400" b="1" i="1" dirty="0" smtClean="0">
                <a:solidFill>
                  <a:srgbClr val="FF0000"/>
                </a:solidFill>
                <a:latin typeface="+mj-lt"/>
                <a:sym typeface="Wingdings" pitchFamily="2" charset="2"/>
              </a:rPr>
              <a:t> </a:t>
            </a:r>
            <a:r>
              <a:rPr lang="vi-VN" sz="2400" b="1" i="1" dirty="0" smtClean="0">
                <a:solidFill>
                  <a:srgbClr val="FF0000"/>
                </a:solidFill>
                <a:latin typeface="+mj-lt"/>
              </a:rPr>
              <a:t>Hình </a:t>
            </a:r>
            <a:r>
              <a:rPr lang="vi-VN" sz="2400" b="1" i="1" dirty="0">
                <a:solidFill>
                  <a:srgbClr val="FF0000"/>
                </a:solidFill>
                <a:latin typeface="+mj-lt"/>
              </a:rPr>
              <a:t>ảnh người dân trài khoẻ mạnh vạm vỡ vừa được tả thực vừa lãng mạn trở nên có tầm vóc phi </a:t>
            </a:r>
            <a:r>
              <a:rPr lang="vi-VN" sz="2400" b="1" i="1" dirty="0" smtClean="0">
                <a:solidFill>
                  <a:srgbClr val="FF0000"/>
                </a:solidFill>
                <a:latin typeface="+mj-lt"/>
              </a:rPr>
              <a:t>thường</a:t>
            </a:r>
            <a:r>
              <a:rPr lang="en-US" sz="2400" b="1" i="1" dirty="0" smtClean="0">
                <a:solidFill>
                  <a:srgbClr val="FF0000"/>
                </a:solidFill>
                <a:latin typeface="+mj-lt"/>
              </a:rPr>
              <a:t> </a:t>
            </a:r>
            <a:r>
              <a:rPr lang="vi-VN" sz="2400" b="1" i="1" dirty="0" smtClean="0">
                <a:solidFill>
                  <a:srgbClr val="FF0000"/>
                </a:solidFill>
                <a:latin typeface="+mj-lt"/>
              </a:rPr>
              <a:t>(</a:t>
            </a:r>
            <a:r>
              <a:rPr lang="vi-VN" sz="2400" b="1" i="1" dirty="0">
                <a:solidFill>
                  <a:srgbClr val="FF0000"/>
                </a:solidFill>
                <a:latin typeface="+mj-lt"/>
              </a:rPr>
              <a:t>nước da ngăm nhuộm nắng nhuộm gió; thân hình thấm đậm vị mặn mòi nồng toả" vị xa xăm" của biển khơi.</a:t>
            </a:r>
            <a:endParaRPr lang="en-US" sz="24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7923" y="1253840"/>
            <a:ext cx="5242215" cy="1200329"/>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im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về</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vỏ</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a:extLst>
              <a:ext uri="{FF2B5EF4-FFF2-40B4-BE49-F238E27FC236}">
                <a16:creationId xmlns:a16="http://schemas.microsoft.com/office/drawing/2014/main"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464483" y="146252"/>
            <a:ext cx="3370007" cy="221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458B38A-9663-426F-BD23-AD6685E52C75}"/>
              </a:ext>
            </a:extLst>
          </p:cNvPr>
          <p:cNvSpPr/>
          <p:nvPr/>
        </p:nvSpPr>
        <p:spPr>
          <a:xfrm>
            <a:off x="179513"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Im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mỏi</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trở</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về</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nằm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nghe</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a16="http://schemas.microsoft.com/office/drawing/2014/main" id="{0EC03C54-A133-430A-BEAE-2FE8F8C27262}"/>
              </a:ext>
            </a:extLst>
          </p:cNvPr>
          <p:cNvSpPr/>
          <p:nvPr/>
        </p:nvSpPr>
        <p:spPr>
          <a:xfrm>
            <a:off x="3452737"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dirty="0">
                <a:solidFill>
                  <a:srgbClr val="000000"/>
                </a:solidFill>
                <a:latin typeface="Times New Roman" panose="02020603050405020304" pitchFamily="18" charset="0"/>
                <a:cs typeface="Times New Roman" panose="02020603050405020304" pitchFamily="18" charset="0"/>
              </a:rPr>
              <a:t> +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52992" y="2990238"/>
            <a:ext cx="1613105" cy="1613105"/>
          </a:xfrm>
          <a:prstGeom prst="rect">
            <a:avLst/>
          </a:prstGeom>
        </p:spPr>
      </p:pic>
      <p:sp>
        <p:nvSpPr>
          <p:cNvPr id="19" name="Oval 18">
            <a:extLst>
              <a:ext uri="{FF2B5EF4-FFF2-40B4-BE49-F238E27FC236}">
                <a16:creationId xmlns:a16="http://schemas.microsoft.com/office/drawing/2014/main" id="{196F9295-B811-48AB-8C5F-EC1F2956F9D3}"/>
              </a:ext>
            </a:extLst>
          </p:cNvPr>
          <p:cNvSpPr/>
          <p:nvPr/>
        </p:nvSpPr>
        <p:spPr>
          <a:xfrm>
            <a:off x="6796934" y="2790211"/>
            <a:ext cx="2167554"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100" b="1" i="1" dirty="0">
                <a:solidFill>
                  <a:schemeClr val="bg1"/>
                </a:solidFill>
                <a:latin typeface="Times New Roman" panose="02020603050405020304" pitchFamily="18" charset="0"/>
                <a:cs typeface="Times New Roman" panose="02020603050405020304" pitchFamily="18" charset="0"/>
              </a:rPr>
              <a:t>Con </a:t>
            </a:r>
            <a:r>
              <a:rPr lang="en-US" altLang="en-US" sz="2100" b="1" i="1" dirty="0" err="1">
                <a:solidFill>
                  <a:schemeClr val="bg1"/>
                </a:solidFill>
                <a:latin typeface="Times New Roman" panose="02020603050405020304" pitchFamily="18" charset="0"/>
                <a:cs typeface="Times New Roman" panose="02020603050405020304" pitchFamily="18" charset="0"/>
              </a:rPr>
              <a:t>thuyền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đồng</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nhất</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với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cuộc</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số</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phận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người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dân</a:t>
            </a:r>
            <a:endParaRPr lang="en-US" altLang="en-US" sz="21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02627" y="426935"/>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06987"/>
          </a:xfrm>
          <a:prstGeom prst="rect">
            <a:avLst/>
          </a:prstGeom>
        </p:spPr>
        <p:txBody>
          <a:bodyPr>
            <a:spAutoFit/>
          </a:bodyPr>
          <a:lstStyle/>
          <a:p>
            <a:pPr algn="just">
              <a:lnSpc>
                <a:spcPct val="1500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000" dirty="0" smtClean="0">
                <a:solidFill>
                  <a:srgbClr val="FF0000"/>
                </a:solidFill>
                <a:latin typeface="Times New Roman" panose="02020603050405020304" pitchFamily="18" charset="0"/>
                <a:cs typeface="Times New Roman" panose="02020603050405020304" pitchFamily="18" charset="0"/>
              </a:rPr>
              <a:t>Con </a:t>
            </a:r>
            <a:r>
              <a:rPr lang="vi-VN" sz="2000" dirty="0">
                <a:solidFill>
                  <a:srgbClr val="FF0000"/>
                </a:solidFill>
                <a:latin typeface="Times New Roman" panose="02020603050405020304" pitchFamily="18" charset="0"/>
                <a:cs typeface="Times New Roman" panose="02020603050405020304" pitchFamily="18" charset="0"/>
              </a:rPr>
              <a:t>thuyền vô tri trở nên có hồn, cũng như người dân trài, con thuyền ấy cũng thấm đẫm vị mặn mòi của biển khơi. H/ả con thuyền ấy được miêu tả bởi một tâm hồn tinh tế , 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95" y="1218225"/>
            <a:ext cx="3810000" cy="3361020"/>
          </a:xfrm>
          <a:prstGeom prst="rect">
            <a:avLst/>
          </a:prstGeom>
        </p:spPr>
      </p:pic>
      <p:pic>
        <p:nvPicPr>
          <p:cNvPr id="16" name="Picture 15"/>
          <p:cNvPicPr>
            <a:picLocks noChangeAspect="1"/>
          </p:cNvPicPr>
          <p:nvPr/>
        </p:nvPicPr>
        <p:blipFill>
          <a:blip r:embed="rId3"/>
          <a:stretch>
            <a:fillRect/>
          </a:stretch>
        </p:blipFill>
        <p:spPr>
          <a:xfrm>
            <a:off x="-158844" y="386542"/>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a16="http://schemas.microsoft.com/office/drawing/2014/main" id="{1653DD87-3D78-49C6-B3F0-2CF4237C52C4}"/>
              </a:ext>
            </a:extLst>
          </p:cNvPr>
          <p:cNvSpPr txBox="1">
            <a:spLocks noChangeArrowheads="1"/>
          </p:cNvSpPr>
          <p:nvPr/>
        </p:nvSpPr>
        <p:spPr bwMode="auto">
          <a:xfrm>
            <a:off x="409085" y="4299942"/>
            <a:ext cx="8327790"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Niềm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lòng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chung</a:t>
            </a:r>
            <a:r>
              <a:rPr lang="en-US" altLang="en-US" sz="2400" b="1" i="1" dirty="0">
                <a:latin typeface="Times New Roman" panose="02020603050405020304" pitchFamily="18" charset="0"/>
                <a:cs typeface="Times New Roman" panose="02020603050405020304" pitchFamily="18" charset="0"/>
              </a:rPr>
              <a:t>, </a:t>
            </a:r>
            <a:r>
              <a:rPr lang="en-US" altLang="en-US" sz="2400" b="1" i="1" err="1">
                <a:latin typeface="Times New Roman" panose="02020603050405020304" pitchFamily="18" charset="0"/>
                <a:cs typeface="Times New Roman" panose="02020603050405020304" pitchFamily="18" charset="0"/>
              </a:rPr>
              <a:t>gắn</a:t>
            </a:r>
            <a:r>
              <a:rPr lang="en-US" altLang="en-US" sz="2400" b="1" i="1">
                <a:latin typeface="Times New Roman" panose="02020603050405020304" pitchFamily="18" charset="0"/>
                <a:cs typeface="Times New Roman" panose="02020603050405020304" pitchFamily="18" charset="0"/>
              </a:rPr>
              <a:t> </a:t>
            </a:r>
            <a:r>
              <a:rPr lang="en-US" altLang="en-US" sz="2400" b="1" i="1" smtClean="0">
                <a:latin typeface="Times New Roman" panose="02020603050405020304" pitchFamily="18" charset="0"/>
                <a:cs typeface="Times New Roman" panose="02020603050405020304" pitchFamily="18" charset="0"/>
              </a:rPr>
              <a:t>bó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quê</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hương</a:t>
            </a:r>
            <a:endParaRPr lang="en-US" altLang="en-US" sz="24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a16="http://schemas.microsoft.com/office/drawing/2014/main" id="{B2DE127D-5E36-459A-90F0-54526B697366}"/>
              </a:ext>
            </a:extLst>
          </p:cNvPr>
          <p:cNvSpPr txBox="1">
            <a:spLocks noChangeArrowheads="1"/>
          </p:cNvSpPr>
          <p:nvPr/>
        </p:nvSpPr>
        <p:spPr bwMode="auto">
          <a:xfrm>
            <a:off x="398947" y="3694261"/>
            <a:ext cx="8337928"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ngợi</a:t>
            </a:r>
            <a:r>
              <a:rPr lang="en-US" altLang="en-US" sz="2400" b="1" i="1" dirty="0">
                <a:latin typeface="Times New Roman" panose="02020603050405020304" pitchFamily="18" charset="0"/>
                <a:cs typeface="Times New Roman" panose="02020603050405020304" pitchFamily="18" charset="0"/>
              </a:rPr>
              <a:t> ca </a:t>
            </a:r>
            <a:r>
              <a:rPr lang="en-US" altLang="en-US" sz="2400" b="1" i="1" dirty="0" err="1">
                <a:latin typeface="Times New Roman" panose="02020603050405020304" pitchFamily="18" charset="0"/>
                <a:cs typeface="Times New Roman" panose="02020603050405020304" pitchFamily="18" charset="0"/>
              </a:rPr>
              <a:t>sức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lao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84381"/>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Tranh sơn dầu Thuyền Buồm &quot;Thuyền và sóng biển&quot;"/>
          <p:cNvPicPr>
            <a:picLocks noChangeAspect="1" noChangeArrowheads="1"/>
          </p:cNvPicPr>
          <p:nvPr/>
        </p:nvPicPr>
        <p:blipFill>
          <a:blip r:embed="rId3"/>
          <a:srcRect/>
          <a:stretch>
            <a:fillRect/>
          </a:stretch>
        </p:blipFill>
        <p:spPr bwMode="auto">
          <a:xfrm>
            <a:off x="5181281" y="768766"/>
            <a:ext cx="4139622" cy="4470063"/>
          </a:xfrm>
          <a:prstGeom prst="rect">
            <a:avLst/>
          </a:prstGeom>
          <a:noFill/>
          <a:effectLst>
            <a:softEdge rad="635000"/>
          </a:effectLst>
        </p:spPr>
      </p:pic>
      <p:sp>
        <p:nvSpPr>
          <p:cNvPr id="5" name="Rounded Rectangle 4"/>
          <p:cNvSpPr/>
          <p:nvPr/>
        </p:nvSpPr>
        <p:spPr>
          <a:xfrm>
            <a:off x="251520" y="212168"/>
            <a:ext cx="5741282" cy="4591830"/>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785"/>
            <a:endParaRPr lang="en-US" i="1">
              <a:solidFill>
                <a:prstClr val="white"/>
              </a:solidFill>
              <a:latin typeface="Times New Roman" pitchFamily="18" charset="0"/>
              <a:cs typeface="Times New Roman" pitchFamily="18" charset="0"/>
            </a:endParaRPr>
          </a:p>
        </p:txBody>
      </p:sp>
      <p:grpSp>
        <p:nvGrpSpPr>
          <p:cNvPr id="6" name="Group 5"/>
          <p:cNvGrpSpPr/>
          <p:nvPr/>
        </p:nvGrpSpPr>
        <p:grpSpPr>
          <a:xfrm>
            <a:off x="202828" y="452642"/>
            <a:ext cx="3577085" cy="396451"/>
            <a:chOff x="2840539" y="3818711"/>
            <a:chExt cx="9540136" cy="1057201"/>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8" name="Group 7"/>
            <p:cNvGrpSpPr/>
            <p:nvPr/>
          </p:nvGrpSpPr>
          <p:grpSpPr>
            <a:xfrm>
              <a:off x="2840539" y="3886200"/>
              <a:ext cx="9540136" cy="989712"/>
              <a:chOff x="2840539" y="3733800"/>
              <a:chExt cx="9540136" cy="989712"/>
            </a:xfrm>
          </p:grpSpPr>
          <p:sp>
            <p:nvSpPr>
              <p:cNvPr id="9" name="Round Same Side Corner Rectangle 8"/>
              <p:cNvSpPr/>
              <p:nvPr/>
            </p:nvSpPr>
            <p:spPr>
              <a:xfrm rot="5400000">
                <a:off x="7247263" y="-602966"/>
                <a:ext cx="731518" cy="953530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1" name="Rectangle 10"/>
              <p:cNvSpPr/>
              <p:nvPr/>
            </p:nvSpPr>
            <p:spPr>
              <a:xfrm>
                <a:off x="4460662" y="3738629"/>
                <a:ext cx="7418382" cy="984883"/>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ĐỌC- TÌM </a:t>
                </a:r>
                <a:r>
                  <a:rPr lang="en-US" b="1" i="1" kern="0" dirty="0">
                    <a:solidFill>
                      <a:prstClr val="white"/>
                    </a:solidFill>
                    <a:latin typeface="Times New Roman" pitchFamily="18" charset="0"/>
                    <a:cs typeface="Times New Roman" pitchFamily="18" charset="0"/>
                  </a:rPr>
                  <a:t>HIỂU CHUNG</a:t>
                </a:r>
                <a:endParaRPr lang="en-US" i="1" kern="0" dirty="0">
                  <a:solidFill>
                    <a:prstClr val="white"/>
                  </a:solidFill>
                  <a:latin typeface="Times New Roman" pitchFamily="18" charset="0"/>
                  <a:cs typeface="Times New Roman" pitchFamily="18" charset="0"/>
                </a:endParaRPr>
              </a:p>
            </p:txBody>
          </p:sp>
          <p:sp>
            <p:nvSpPr>
              <p:cNvPr id="12" name="TextBox 11"/>
              <p:cNvSpPr txBox="1"/>
              <p:nvPr/>
            </p:nvSpPr>
            <p:spPr>
              <a:xfrm>
                <a:off x="3233739" y="3733800"/>
                <a:ext cx="731919" cy="984883"/>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188672" y="1707654"/>
            <a:ext cx="3591240" cy="404871"/>
            <a:chOff x="2840539" y="3818711"/>
            <a:chExt cx="9577889" cy="1079635"/>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15" name="Group 14"/>
            <p:cNvGrpSpPr/>
            <p:nvPr/>
          </p:nvGrpSpPr>
          <p:grpSpPr>
            <a:xfrm>
              <a:off x="2840539" y="3886200"/>
              <a:ext cx="9577889" cy="1012146"/>
              <a:chOff x="2840539" y="3733800"/>
              <a:chExt cx="9577889" cy="1012146"/>
            </a:xfrm>
          </p:grpSpPr>
          <p:sp>
            <p:nvSpPr>
              <p:cNvPr id="16" name="Round Same Side Corner Rectangle 15"/>
              <p:cNvSpPr/>
              <p:nvPr/>
            </p:nvSpPr>
            <p:spPr>
              <a:xfrm rot="5400000">
                <a:off x="7266139" y="-621841"/>
                <a:ext cx="731519" cy="957305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8" name="Rectangle 17"/>
              <p:cNvSpPr/>
              <p:nvPr/>
            </p:nvSpPr>
            <p:spPr>
              <a:xfrm>
                <a:off x="4460662" y="3761079"/>
                <a:ext cx="6597538" cy="984867"/>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9" name="TextBox 18"/>
              <p:cNvSpPr txBox="1"/>
              <p:nvPr/>
            </p:nvSpPr>
            <p:spPr>
              <a:xfrm>
                <a:off x="3114033" y="3733800"/>
                <a:ext cx="971332" cy="984867"/>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188686" y="3386053"/>
            <a:ext cx="3591225" cy="455056"/>
            <a:chOff x="2840539" y="3818711"/>
            <a:chExt cx="9577845" cy="1061391"/>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22" name="Group 21"/>
            <p:cNvGrpSpPr/>
            <p:nvPr/>
          </p:nvGrpSpPr>
          <p:grpSpPr>
            <a:xfrm>
              <a:off x="2840539" y="3951331"/>
              <a:ext cx="9577845" cy="928771"/>
              <a:chOff x="2840539" y="3798931"/>
              <a:chExt cx="9577845" cy="928771"/>
            </a:xfrm>
          </p:grpSpPr>
          <p:sp>
            <p:nvSpPr>
              <p:cNvPr id="23" name="Round Same Side Corner Rectangle 22"/>
              <p:cNvSpPr/>
              <p:nvPr/>
            </p:nvSpPr>
            <p:spPr>
              <a:xfrm rot="5400000">
                <a:off x="7266117" y="-621815"/>
                <a:ext cx="731521" cy="957301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5" name="Rectangle 24"/>
              <p:cNvSpPr/>
              <p:nvPr/>
            </p:nvSpPr>
            <p:spPr>
              <a:xfrm>
                <a:off x="4460662" y="3866257"/>
                <a:ext cx="3553571" cy="861445"/>
              </a:xfrm>
              <a:prstGeom prst="rect">
                <a:avLst/>
              </a:prstGeom>
            </p:spPr>
            <p:txBody>
              <a:bodyPr wrap="none">
                <a:spAutoFit/>
              </a:bodyPr>
              <a:lstStyle/>
              <a:p>
                <a:pPr defTabSz="342263">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6" name="TextBox 25"/>
              <p:cNvSpPr txBox="1"/>
              <p:nvPr/>
            </p:nvSpPr>
            <p:spPr>
              <a:xfrm>
                <a:off x="2994335" y="3829960"/>
                <a:ext cx="1210744" cy="861445"/>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390332" y="824093"/>
            <a:ext cx="3945779" cy="865565"/>
          </a:xfrm>
          <a:prstGeom prst="rect">
            <a:avLst/>
          </a:prstGeom>
        </p:spPr>
        <p:txBody>
          <a:bodyPr wrap="square" lIns="34238" tIns="17117" rIns="34238" bIns="17117">
            <a:spAutoFit/>
          </a:bodyPr>
          <a:lstStyle/>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Đọc</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chú</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thích</a:t>
            </a:r>
            <a:endParaRPr lang="vi-VN" b="1" i="1" dirty="0">
              <a:solidFill>
                <a:prstClr val="black"/>
              </a:solidFill>
              <a:latin typeface="Times New Roman" pitchFamily="18" charset="0"/>
              <a:cs typeface="Times New Roman" pitchFamily="18" charset="0"/>
            </a:endParaRPr>
          </a:p>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Tìm</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hiểu</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8" name="Rectangle 27"/>
          <p:cNvSpPr/>
          <p:nvPr/>
        </p:nvSpPr>
        <p:spPr>
          <a:xfrm>
            <a:off x="445411" y="3866425"/>
            <a:ext cx="2021959" cy="865565"/>
          </a:xfrm>
          <a:prstGeom prst="rect">
            <a:avLst/>
          </a:prstGeom>
        </p:spPr>
        <p:txBody>
          <a:bodyPr wrap="square" lIns="34238" tIns="17117" rIns="34238" bIns="17117">
            <a:spAutoFit/>
          </a:bodyPr>
          <a:lstStyle/>
          <a:p>
            <a:pPr marL="0" lvl="1" indent="-278090" defTabSz="814785">
              <a:lnSpc>
                <a:spcPct val="150000"/>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Nghệ</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thuật</a:t>
            </a:r>
            <a:endParaRPr lang="en-US" b="1" i="1" dirty="0" smtClean="0">
              <a:solidFill>
                <a:prstClr val="black">
                  <a:lumMod val="95000"/>
                  <a:lumOff val="5000"/>
                </a:prstClr>
              </a:solidFill>
              <a:latin typeface="Times New Roman" pitchFamily="18" charset="0"/>
              <a:cs typeface="Times New Roman" pitchFamily="18" charset="0"/>
            </a:endParaRPr>
          </a:p>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a:t>
            </a:r>
            <a:r>
              <a:rPr lang="en-US" b="1" i="1" dirty="0" smtClean="0">
                <a:solidFill>
                  <a:prstClr val="black">
                    <a:lumMod val="95000"/>
                    <a:lumOff val="5000"/>
                  </a:prstClr>
                </a:solidFill>
                <a:latin typeface="Times New Roman" pitchFamily="18" charset="0"/>
                <a:cs typeface="Times New Roman" pitchFamily="18" charset="0"/>
              </a:rPr>
              <a:t>dung</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40" y="2571750"/>
            <a:ext cx="4927491" cy="278225"/>
          </a:xfrm>
          <a:prstGeom prst="rect">
            <a:avLst/>
          </a:prstGeom>
        </p:spPr>
        <p:txBody>
          <a:bodyPr wrap="square" lIns="34238" tIns="17117" rIns="34238" bIns="17117">
            <a:spAutoFit/>
          </a:bodyPr>
          <a:lstStyle/>
          <a:p>
            <a:pPr marL="0" lvl="1" indent="-278090" defTabSz="814785">
              <a:lnSpc>
                <a:spcPts val="1875"/>
              </a:lnSpc>
            </a:pPr>
            <a:r>
              <a:rPr lang="en-US" b="1" i="1" dirty="0" smtClean="0">
                <a:solidFill>
                  <a:prstClr val="black">
                    <a:lumMod val="95000"/>
                    <a:lumOff val="5000"/>
                  </a:prstClr>
                </a:solidFill>
                <a:latin typeface="Times New Roman" pitchFamily="18" charset="0"/>
                <a:cs typeface="Times New Roman" pitchFamily="18" charset="0"/>
              </a:rPr>
              <a:t>2. </a:t>
            </a:r>
            <a:r>
              <a:rPr lang="en-US" b="1" i="1" dirty="0" err="1" smtClean="0">
                <a:solidFill>
                  <a:prstClr val="black">
                    <a:lumMod val="95000"/>
                    <a:lumOff val="5000"/>
                  </a:prstClr>
                </a:solidFill>
                <a:latin typeface="Times New Roman" pitchFamily="18" charset="0"/>
                <a:cs typeface="Times New Roman" pitchFamily="18" charset="0"/>
              </a:rPr>
              <a:t>Bức</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tranh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lao</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động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của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hàng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chài</a:t>
            </a:r>
            <a:r>
              <a:rPr lang="en-US" b="1" i="1" dirty="0" smtClean="0">
                <a:solidFill>
                  <a:prstClr val="black">
                    <a:lumMod val="95000"/>
                    <a:lumOff val="5000"/>
                  </a:prstClr>
                </a:solidFill>
                <a:latin typeface="Times New Roman" pitchFamily="18" charset="0"/>
                <a:cs typeface="Times New Roman" pitchFamily="18" charset="0"/>
              </a:rPr>
              <a:t> (14 </a:t>
            </a:r>
            <a:r>
              <a:rPr lang="en-US" b="1" i="1" dirty="0" err="1" smtClean="0">
                <a:solidFill>
                  <a:prstClr val="black">
                    <a:lumMod val="95000"/>
                    <a:lumOff val="5000"/>
                  </a:prstClr>
                </a:solidFill>
                <a:latin typeface="Times New Roman" pitchFamily="18" charset="0"/>
                <a:cs typeface="Times New Roman" pitchFamily="18" charset="0"/>
              </a:rPr>
              <a:t>câu</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tiếp</a:t>
            </a:r>
            <a:r>
              <a:rPr lang="en-US" b="1" i="1" dirty="0" smtClean="0">
                <a:solidFill>
                  <a:prstClr val="black">
                    <a:lumMod val="95000"/>
                    <a:lumOff val="5000"/>
                  </a:prstClr>
                </a:solidFill>
                <a:latin typeface="Times New Roman" pitchFamily="18" charset="0"/>
                <a:cs typeface="Times New Roman" pitchFamily="18" charset="0"/>
              </a:rPr>
              <a:t>)</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417238" y="2188038"/>
            <a:ext cx="5432646" cy="278225"/>
          </a:xfrm>
          <a:prstGeom prst="rect">
            <a:avLst/>
          </a:prstGeom>
        </p:spPr>
        <p:txBody>
          <a:bodyPr wrap="square" lIns="34238" tIns="17117" rIns="34238" bIns="17117">
            <a:spAutoFit/>
          </a:bodyPr>
          <a:lstStyle/>
          <a:p>
            <a:pPr marL="0" lvl="1" indent="-278090" defTabSz="814785">
              <a:lnSpc>
                <a:spcPts val="1875"/>
              </a:lnSpc>
              <a:buFont typeface="+mj-lt"/>
              <a:buAutoNum type="arabicPeriod"/>
            </a:pPr>
            <a:r>
              <a:rPr lang="en-US" b="1" i="1" smtClean="0">
                <a:solidFill>
                  <a:prstClr val="black">
                    <a:lumMod val="95000"/>
                    <a:lumOff val="5000"/>
                  </a:prstClr>
                </a:solidFill>
                <a:latin typeface="Times New Roman" pitchFamily="18" charset="0"/>
                <a:cs typeface="Times New Roman" pitchFamily="18" charset="0"/>
              </a:rPr>
              <a:t>Giới thiệu chung về làng quê (2câu đầu)</a:t>
            </a:r>
            <a:endParaRPr lang="en-US" b="1" i="1" dirty="0">
              <a:solidFill>
                <a:prstClr val="black">
                  <a:lumMod val="95000"/>
                  <a:lumOff val="5000"/>
                </a:prstClr>
              </a:solidFill>
              <a:latin typeface="Times New Roman" pitchFamily="18" charset="0"/>
              <a:cs typeface="Times New Roman" pitchFamily="18" charset="0"/>
            </a:endParaRPr>
          </a:p>
        </p:txBody>
      </p:sp>
      <p:sp>
        <p:nvSpPr>
          <p:cNvPr id="31" name="Rectangle 30"/>
          <p:cNvSpPr/>
          <p:nvPr/>
        </p:nvSpPr>
        <p:spPr>
          <a:xfrm>
            <a:off x="417237" y="3003798"/>
            <a:ext cx="4644020" cy="278225"/>
          </a:xfrm>
          <a:prstGeom prst="rect">
            <a:avLst/>
          </a:prstGeom>
        </p:spPr>
        <p:txBody>
          <a:bodyPr wrap="square" lIns="34238" tIns="17117" rIns="34238" bIns="17117">
            <a:spAutoFit/>
          </a:bodyPr>
          <a:lstStyle/>
          <a:p>
            <a:pPr marL="0" lvl="1" indent="-278090" defTabSz="814785">
              <a:lnSpc>
                <a:spcPts val="1875"/>
              </a:lnSpc>
            </a:pPr>
            <a:r>
              <a:rPr lang="en-US" b="1" i="1" smtClean="0">
                <a:solidFill>
                  <a:prstClr val="black">
                    <a:lumMod val="95000"/>
                    <a:lumOff val="5000"/>
                  </a:prstClr>
                </a:solidFill>
                <a:latin typeface="Times New Roman" pitchFamily="18" charset="0"/>
                <a:cs typeface="Times New Roman" pitchFamily="18" charset="0"/>
              </a:rPr>
              <a:t>3. Nỗi nhớ quê hương (còn lại)</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0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55016" y="1555720"/>
            <a:ext cx="4572000" cy="2554545"/>
          </a:xfrm>
          <a:prstGeom prst="rect">
            <a:avLst/>
          </a:prstGeom>
        </p:spPr>
        <p:txBody>
          <a:bodyPr>
            <a:spAutoFit/>
          </a:bodyPr>
          <a:lstStyle/>
          <a:p>
            <a:pPr>
              <a:lnSpc>
                <a:spcPct val="20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p>
        </p:txBody>
      </p:sp>
      <p:sp>
        <p:nvSpPr>
          <p:cNvPr id="14" name="Diamond 13"/>
          <p:cNvSpPr/>
          <p:nvPr/>
        </p:nvSpPr>
        <p:spPr>
          <a:xfrm>
            <a:off x="5121989" y="638731"/>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43" y="1523109"/>
            <a:ext cx="2369457" cy="2439903"/>
          </a:xfrm>
          <a:prstGeom prst="rect">
            <a:avLst/>
          </a:prstGeom>
        </p:spPr>
      </p:pic>
      <p:grpSp>
        <p:nvGrpSpPr>
          <p:cNvPr id="13" name="Group 12"/>
          <p:cNvGrpSpPr/>
          <p:nvPr/>
        </p:nvGrpSpPr>
        <p:grpSpPr>
          <a:xfrm>
            <a:off x="-66914" y="148474"/>
            <a:ext cx="3753205" cy="369332"/>
            <a:chOff x="-178462" y="1828800"/>
            <a:chExt cx="10009850" cy="984885"/>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7" name="TextBox 16"/>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580112" y="2211710"/>
            <a:ext cx="144016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latin typeface="Times New Roman" pitchFamily="18" charset="0"/>
                <a:cs typeface="Times New Roman" pitchFamily="18" charset="0"/>
              </a:rPr>
              <a:t>NỖI NHỚ</a:t>
            </a:r>
            <a:endParaRPr lang="en-US" sz="2800" b="1" i="1">
              <a:latin typeface="Times New Roman" pitchFamily="18" charset="0"/>
              <a:cs typeface="Times New Roman" pitchFamily="18" charset="0"/>
            </a:endParaRPr>
          </a:p>
        </p:txBody>
      </p:sp>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298654" y="1131591"/>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4333321" y="993121"/>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53337" y="993121"/>
            <a:ext cx="1563081" cy="1510200"/>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333321" y="290908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753337" y="2909081"/>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Mùi mặn nồng</a:t>
              </a:r>
              <a:endParaRPr lang="en-US" sz="24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69" y="1851671"/>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843808" y="-308570"/>
            <a:ext cx="6840759" cy="6342546"/>
          </a:xfrm>
          <a:prstGeom prst="rect">
            <a:avLst/>
          </a:prstGeom>
          <a:ln>
            <a:noFill/>
          </a:ln>
          <a:effectLst>
            <a:softEdge rad="1270000"/>
          </a:effectLst>
        </p:spPr>
      </p:pic>
      <p:graphicFrame>
        <p:nvGraphicFramePr>
          <p:cNvPr id="4" name="Diagram 3">
            <a:extLst>
              <a:ext uri="{FF2B5EF4-FFF2-40B4-BE49-F238E27FC236}">
                <a16:creationId xmlns:a16="http://schemas.microsoft.com/office/drawing/2014/main" id="{F0178C79-8EA8-48D7-BD08-842BD6A2A099}"/>
              </a:ext>
            </a:extLst>
          </p:cNvPr>
          <p:cNvGraphicFramePr/>
          <p:nvPr>
            <p:extLst>
              <p:ext uri="{D42A27DB-BD31-4B8C-83A1-F6EECF244321}">
                <p14:modId xmlns:p14="http://schemas.microsoft.com/office/powerpoint/2010/main" val="3508739844"/>
              </p:ext>
            </p:extLst>
          </p:nvPr>
        </p:nvGraphicFramePr>
        <p:xfrm>
          <a:off x="-324544" y="699542"/>
          <a:ext cx="55446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9912" y="627534"/>
            <a:ext cx="4968552" cy="3785652"/>
          </a:xfrm>
          <a:prstGeom prst="rect">
            <a:avLst/>
          </a:prstGeom>
        </p:spPr>
        <p:txBody>
          <a:bodyPr wrap="square">
            <a:spAutoFit/>
          </a:bodyPr>
          <a:lstStyle/>
          <a:p>
            <a:pPr algn="just">
              <a:lnSpc>
                <a:spcPct val="150000"/>
              </a:lnSpc>
            </a:pPr>
            <a:r>
              <a:rPr lang="vi-VN" sz="20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r>
              <a:rPr lang="vi-VN" sz="2000" i="1" dirty="0" smtClean="0">
                <a:solidFill>
                  <a:srgbClr val="FF0000"/>
                </a:solidFill>
                <a:latin typeface="+mj-lt"/>
                <a:cs typeface="#9Slide03 Arima Madurai Bold" pitchFamily="2" charset="0"/>
              </a:rPr>
              <a:t>.</a:t>
            </a:r>
            <a:endParaRPr lang="en-US" sz="20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369332"/>
            <a:chOff x="-178462" y="1828800"/>
            <a:chExt cx="10009850" cy="98488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85"/>
            </a:xfrm>
            <a:prstGeom prst="rect">
              <a:avLst/>
            </a:prstGeom>
            <a:noFill/>
          </p:spPr>
          <p:txBody>
            <a:bodyPr wrap="square" rtlCol="0">
              <a:spAutoFit/>
            </a:bodyPr>
            <a:lstStyle/>
            <a:p>
              <a:pPr defTabSz="8076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618713" y="3067377"/>
            <a:ext cx="6939434"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595869" y="3062873"/>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122730" y="3482480"/>
            <a:ext cx="6210234" cy="650061"/>
          </a:xfrm>
          <a:prstGeom prst="rect">
            <a:avLst/>
          </a:prstGeom>
        </p:spPr>
        <p:txBody>
          <a:bodyPr wrap="square" lIns="34168" tIns="17087" rIns="34168" bIns="17087">
            <a:spAutoFit/>
          </a:bodyPr>
          <a:lstStyle/>
          <a:p>
            <a:pPr marL="285750" indent="-285750" defTabSz="813459">
              <a:buFont typeface="Wingdings" pitchFamily="2" charset="2"/>
              <a:buChar char="§"/>
            </a:pPr>
            <a:r>
              <a:rPr lang="vi-VN" sz="2000" b="1" i="1" dirty="0">
                <a:latin typeface="+mj-lt"/>
              </a:rPr>
              <a:t>Thiên nhiên, lao động, sinh hoạt toát lên vẻ đẹp trong sáng, khoẻ khoắn vừa chân thực, vừa lãng mạn.</a:t>
            </a:r>
            <a:endParaRPr lang="vi-VN" sz="2000" b="1" i="1" dirty="0">
              <a:solidFill>
                <a:prstClr val="black"/>
              </a:solidFill>
              <a:latin typeface="+mj-lt"/>
            </a:endParaRPr>
          </a:p>
        </p:txBody>
      </p:sp>
      <p:sp>
        <p:nvSpPr>
          <p:cNvPr id="13" name="Rectangle 12"/>
          <p:cNvSpPr/>
          <p:nvPr/>
        </p:nvSpPr>
        <p:spPr>
          <a:xfrm>
            <a:off x="628424" y="781751"/>
            <a:ext cx="6939434"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132482" y="1244488"/>
            <a:ext cx="4115229" cy="1338828"/>
          </a:xfrm>
          <a:prstGeom prst="rect">
            <a:avLst/>
          </a:prstGeom>
        </p:spPr>
        <p:txBody>
          <a:bodyPr wrap="none">
            <a:spAutoFit/>
          </a:bodyPr>
          <a:lstStyle/>
          <a:p>
            <a:pPr marL="285750" indent="-285750" algn="just" defTabSz="914202">
              <a:lnSpc>
                <a:spcPct val="150000"/>
              </a:lnSpc>
              <a:buFont typeface="Wingdings" pitchFamily="2" charset="2"/>
              <a:buChar char="§"/>
            </a:pPr>
            <a:r>
              <a:rPr lang="vi-VN" b="1" i="1" dirty="0">
                <a:latin typeface="+mj-lt"/>
              </a:rPr>
              <a:t>Thơ trữ tình biểu cảm kết hợp miêu </a:t>
            </a:r>
            <a:r>
              <a:rPr lang="vi-VN" b="1" i="1" dirty="0" smtClean="0">
                <a:latin typeface="+mj-lt"/>
              </a:rPr>
              <a:t>tả</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H</a:t>
            </a:r>
            <a:r>
              <a:rPr lang="vi-VN" b="1" i="1" dirty="0" smtClean="0">
                <a:latin typeface="+mj-lt"/>
              </a:rPr>
              <a:t>ình </a:t>
            </a:r>
            <a:r>
              <a:rPr lang="vi-VN" b="1" i="1" dirty="0">
                <a:latin typeface="+mj-lt"/>
              </a:rPr>
              <a:t>ảnh thơ sáng </a:t>
            </a:r>
            <a:r>
              <a:rPr lang="vi-VN" b="1" i="1" dirty="0" smtClean="0">
                <a:latin typeface="+mj-lt"/>
              </a:rPr>
              <a:t>tạo</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B</a:t>
            </a:r>
            <a:r>
              <a:rPr lang="vi-VN" b="1" i="1" dirty="0" smtClean="0">
                <a:latin typeface="+mj-lt"/>
              </a:rPr>
              <a:t>iện </a:t>
            </a:r>
            <a:r>
              <a:rPr lang="vi-VN" b="1" i="1" dirty="0">
                <a:latin typeface="+mj-lt"/>
              </a:rPr>
              <a:t>pháp so sánh, nhân hóa.</a:t>
            </a:r>
            <a:endParaRPr lang="vi-VN"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16216" y="3482480"/>
            <a:ext cx="2788236" cy="183256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a16="http://schemas.microsoft.com/office/drawing/2014/main"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a16="http://schemas.microsoft.com/office/drawing/2014/main"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a16="http://schemas.microsoft.com/office/drawing/2014/main"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a16="http://schemas.microsoft.com/office/drawing/2014/main"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a16="http://schemas.microsoft.com/office/drawing/2014/main"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a16="http://schemas.microsoft.com/office/drawing/2014/main"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a16="http://schemas.microsoft.com/office/drawing/2014/main"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a16="http://schemas.microsoft.com/office/drawing/2014/main"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a16="http://schemas.microsoft.com/office/drawing/2014/main"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a16="http://schemas.microsoft.com/office/drawing/2014/main"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a16="http://schemas.microsoft.com/office/drawing/2014/main"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a16="http://schemas.microsoft.com/office/drawing/2014/main"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a16="http://schemas.microsoft.com/office/drawing/2014/main"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a16="http://schemas.microsoft.com/office/drawing/2014/main"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a16="http://schemas.microsoft.com/office/drawing/2014/main"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a16="http://schemas.microsoft.com/office/drawing/2014/main"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a16="http://schemas.microsoft.com/office/drawing/2014/main"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a16="http://schemas.microsoft.com/office/drawing/2014/main"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a16="http://schemas.microsoft.com/office/drawing/2014/main"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a16="http://schemas.microsoft.com/office/drawing/2014/main"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a16="http://schemas.microsoft.com/office/drawing/2014/main"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a16="http://schemas.microsoft.com/office/drawing/2014/main"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a16="http://schemas.microsoft.com/office/drawing/2014/main"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a16="http://schemas.microsoft.com/office/drawing/2014/main"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a16="http://schemas.microsoft.com/office/drawing/2014/main"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a16="http://schemas.microsoft.com/office/drawing/2014/main"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smtClean="0">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4"/>
          <a:stretch>
            <a:fillRect/>
          </a:stretch>
        </p:blipFill>
        <p:spPr>
          <a:xfrm>
            <a:off x="2947935" y="764860"/>
            <a:ext cx="5791224" cy="2213122"/>
          </a:xfrm>
          <a:prstGeom prst="rect">
            <a:avLst/>
          </a:prstGeom>
        </p:spPr>
      </p:pic>
    </p:spTree>
    <p:extLst>
      <p:ext uri="{BB962C8B-B14F-4D97-AF65-F5344CB8AC3E}">
        <p14:creationId xmlns:p14="http://schemas.microsoft.com/office/powerpoint/2010/main" val="13681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6913" y="148473"/>
            <a:ext cx="3753205" cy="369332"/>
            <a:chOff x="-178462" y="1828800"/>
            <a:chExt cx="10009850" cy="984882"/>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59" name="TextBox 58"/>
            <p:cNvSpPr txBox="1"/>
            <p:nvPr/>
          </p:nvSpPr>
          <p:spPr>
            <a:xfrm>
              <a:off x="802530" y="1828800"/>
              <a:ext cx="914399" cy="984882"/>
            </a:xfrm>
            <a:prstGeom prst="rect">
              <a:avLst/>
            </a:prstGeom>
            <a:noFill/>
          </p:spPr>
          <p:txBody>
            <a:bodyPr wrap="square" rtlCol="0">
              <a:spAutoFit/>
            </a:bodyPr>
            <a:lstStyle/>
            <a:p>
              <a:pPr algn="ctr" defTabSz="80674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2067734" y="1828800"/>
              <a:ext cx="7763654" cy="984882"/>
            </a:xfrm>
            <a:prstGeom prst="rect">
              <a:avLst/>
            </a:prstGeom>
            <a:noFill/>
          </p:spPr>
          <p:txBody>
            <a:bodyPr wrap="square" rtlCol="0">
              <a:spAutoFit/>
            </a:bodyPr>
            <a:lstStyle/>
            <a:p>
              <a:pPr defTabSz="806747"/>
              <a:r>
                <a:rPr lang="en-US" b="1" dirty="0" smtClean="0">
                  <a:solidFill>
                    <a:srgbClr val="31859C"/>
                  </a:solidFill>
                  <a:latin typeface="Tahoma" panose="020B0604030504040204" pitchFamily="34" charset="0"/>
                  <a:cs typeface="Tahoma" panose="020B0604030504040204" pitchFamily="34" charset="0"/>
                </a:rPr>
                <a:t>ĐỌC- TÌM </a:t>
              </a:r>
              <a:r>
                <a:rPr lang="en-US" b="1" dirty="0">
                  <a:solidFill>
                    <a:srgbClr val="31859C"/>
                  </a:solidFill>
                  <a:latin typeface="Tahoma" panose="020B0604030504040204" pitchFamily="34" charset="0"/>
                  <a:cs typeface="Tahoma" panose="020B0604030504040204" pitchFamily="34" charset="0"/>
                </a:rPr>
                <a:t>HIỂU CHUNG</a:t>
              </a:r>
            </a:p>
          </p:txBody>
        </p:sp>
      </p:grpSp>
      <p:grpSp>
        <p:nvGrpSpPr>
          <p:cNvPr id="61" name="Group 60"/>
          <p:cNvGrpSpPr/>
          <p:nvPr/>
        </p:nvGrpSpPr>
        <p:grpSpPr>
          <a:xfrm>
            <a:off x="239952" y="519999"/>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5" y="2795827"/>
              <a:ext cx="907203" cy="1025917"/>
            </a:xfrm>
            <a:prstGeom prst="rect">
              <a:avLst/>
            </a:prstGeom>
            <a:noFill/>
          </p:spPr>
          <p:txBody>
            <a:bodyPr wrap="none" rtlCol="0">
              <a:spAutoFit/>
            </a:bodyPr>
            <a:lstStyle/>
            <a:p>
              <a:pPr algn="ctr" defTabSz="80674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6" descr="Tranh sơn dầu Thuyền Buồm &quot;Thuyền và sóng biển&quot;"/>
          <p:cNvPicPr>
            <a:picLocks noChangeAspect="1" noChangeArrowheads="1"/>
          </p:cNvPicPr>
          <p:nvPr/>
        </p:nvPicPr>
        <p:blipFill>
          <a:blip r:embed="rId3"/>
          <a:srcRect/>
          <a:stretch>
            <a:fillRect/>
          </a:stretch>
        </p:blipFill>
        <p:spPr bwMode="auto">
          <a:xfrm>
            <a:off x="674034" y="928402"/>
            <a:ext cx="3712210" cy="4008533"/>
          </a:xfrm>
          <a:prstGeom prst="rect">
            <a:avLst/>
          </a:prstGeom>
          <a:noFill/>
          <a:effectLst>
            <a:softEdge rad="635000"/>
          </a:effectLst>
        </p:spPr>
      </p:pic>
      <p:sp>
        <p:nvSpPr>
          <p:cNvPr id="14" name="Rectangle 13"/>
          <p:cNvSpPr/>
          <p:nvPr/>
        </p:nvSpPr>
        <p:spPr>
          <a:xfrm>
            <a:off x="4398385" y="2067694"/>
            <a:ext cx="5400600" cy="1133961"/>
          </a:xfrm>
          <a:prstGeom prst="rect">
            <a:avLst/>
          </a:prstGeom>
        </p:spPr>
        <p:txBody>
          <a:bodyPr wrap="square" lIns="91436" tIns="45718" rIns="91436" bIns="45718">
            <a:spAutoFit/>
          </a:bodyPr>
          <a:lstStyle/>
          <a:p>
            <a:pPr algn="just">
              <a:lnSpc>
                <a:spcPct val="150000"/>
              </a:lnSpc>
            </a:pPr>
            <a:r>
              <a:rPr lang="en-US" sz="2400" b="1" i="1" dirty="0" smtClean="0">
                <a:latin typeface="Times New Roman" pitchFamily="18" charset="0"/>
                <a:cs typeface="Times New Roman" pitchFamily="18" charset="0"/>
              </a:rPr>
              <a:t>3 </a:t>
            </a:r>
            <a:r>
              <a:rPr lang="en-US" sz="2400" b="1" i="1" dirty="0" err="1" smtClean="0">
                <a:latin typeface="Times New Roman" pitchFamily="18" charset="0"/>
                <a:cs typeface="Times New Roman" pitchFamily="18" charset="0"/>
              </a:rPr>
              <a:t>bạn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trước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lớp</a:t>
            </a:r>
            <a:endParaRPr lang="en-US" sz="2400" b="1" i="1" dirty="0" smtClean="0">
              <a:latin typeface="Times New Roman" pitchFamily="18" charset="0"/>
              <a:cs typeface="Times New Roman" pitchFamily="18" charset="0"/>
            </a:endParaRPr>
          </a:p>
          <a:p>
            <a:pPr algn="just">
              <a:lnSpc>
                <a:spcPct val="150000"/>
              </a:lnSpc>
            </a:pPr>
            <a:r>
              <a:rPr lang="en-US" sz="2400" b="1" i="1" dirty="0" err="1" smtClean="0">
                <a:latin typeface="Times New Roman" pitchFamily="18" charset="0"/>
                <a:cs typeface="Times New Roman" pitchFamily="18" charset="0"/>
              </a:rPr>
              <a:t>Giọng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truyền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cảm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sâu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lắng</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8255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smtClean="0">
                <a:solidFill>
                  <a:srgbClr val="FF0000"/>
                </a:solidFill>
                <a:latin typeface="Times New Roman" panose="02020603050405020304" pitchFamily="18" charset="0"/>
              </a:rPr>
              <a:t>Viết</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văn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ngắn</a:t>
            </a:r>
            <a:r>
              <a:rPr lang="en-US" sz="2000" b="1" i="1" dirty="0" smtClean="0">
                <a:solidFill>
                  <a:srgbClr val="FF0000"/>
                </a:solidFill>
                <a:latin typeface="Times New Roman" panose="02020603050405020304" pitchFamily="18" charset="0"/>
              </a:rPr>
              <a:t> (7-10 </a:t>
            </a:r>
            <a:r>
              <a:rPr lang="en-US" sz="2000" b="1" i="1" dirty="0" err="1" smtClean="0">
                <a:solidFill>
                  <a:srgbClr val="FF0000"/>
                </a:solidFill>
                <a:latin typeface="Times New Roman" panose="02020603050405020304" pitchFamily="18" charset="0"/>
              </a:rPr>
              <a:t>câu</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phân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tích</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vẻ</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đẹp</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của</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người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dân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chài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lưới</a:t>
            </a:r>
            <a:r>
              <a:rPr lang="en-US" sz="2000" b="1" i="1" dirty="0" smtClean="0">
                <a:solidFill>
                  <a:srgbClr val="FF0000"/>
                </a:solidFill>
                <a:latin typeface="Times New Roman" panose="02020603050405020304" pitchFamily="18" charset="0"/>
              </a:rPr>
              <a:t> qua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thơ</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sau</a:t>
            </a:r>
            <a:r>
              <a:rPr lang="en-US" sz="2000" b="1" i="1" dirty="0" smtClean="0">
                <a:solidFill>
                  <a:srgbClr val="FF0000"/>
                </a:solidFill>
                <a:latin typeface="Times New Roman" panose="02020603050405020304" pitchFamily="18" charset="0"/>
              </a:rPr>
              <a:t>:</a:t>
            </a:r>
          </a:p>
          <a:p>
            <a:pPr algn="just">
              <a:lnSpc>
                <a:spcPct val="150000"/>
              </a:lnSpc>
            </a:pPr>
            <a:endParaRPr lang="en-US" sz="2000" b="1" i="1" dirty="0" smtClean="0">
              <a:solidFill>
                <a:prstClr val="black"/>
              </a:solidFill>
              <a:latin typeface="Times New Roman" panose="02020603050405020304" pitchFamily="18" charset="0"/>
            </a:endParaRPr>
          </a:p>
          <a:p>
            <a:pPr algn="just">
              <a:lnSpc>
                <a:spcPct val="150000"/>
              </a:lnSpc>
            </a:pPr>
            <a:r>
              <a:rPr lang="en-US" sz="2000" b="1" i="1" dirty="0" smtClean="0">
                <a:solidFill>
                  <a:prstClr val="black"/>
                </a:solidFill>
                <a:latin typeface="Times New Roman" panose="02020603050405020304" pitchFamily="18" charset="0"/>
              </a:rPr>
              <a:t>“</a:t>
            </a:r>
            <a:r>
              <a:rPr lang="en-US" sz="2000" i="1" dirty="0" err="1" smtClean="0">
                <a:solidFill>
                  <a:prstClr val="black"/>
                </a:solidFill>
                <a:latin typeface="Times New Roman" panose="02020603050405020304" pitchFamily="18" charset="0"/>
              </a:rPr>
              <a:t>Dân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chài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lưới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làn</a:t>
            </a:r>
            <a:r>
              <a:rPr lang="en-US" sz="2000" i="1" dirty="0" smtClean="0">
                <a:solidFill>
                  <a:prstClr val="black"/>
                </a:solidFill>
                <a:latin typeface="Times New Roman" panose="02020603050405020304" pitchFamily="18" charset="0"/>
              </a:rPr>
              <a:t> da </a:t>
            </a:r>
            <a:r>
              <a:rPr lang="en-US" sz="2000" i="1" dirty="0" err="1" smtClean="0">
                <a:solidFill>
                  <a:prstClr val="black"/>
                </a:solidFill>
                <a:latin typeface="Times New Roman" panose="02020603050405020304" pitchFamily="18" charset="0"/>
              </a:rPr>
              <a:t>ngăm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rám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nắng</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Cả</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hình</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nồng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vị</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xa</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xăm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Chiếc</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thuyền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im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bến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mỏi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về</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nằm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Nghe</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chất</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muối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thấm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dần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trong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thớ</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vỏ</a:t>
            </a:r>
            <a:r>
              <a:rPr lang="en-US" sz="2000" i="1" dirty="0" smtClean="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520" y="125140"/>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5" name="Rectangle 4"/>
          <p:cNvSpPr/>
          <p:nvPr/>
        </p:nvSpPr>
        <p:spPr>
          <a:xfrm>
            <a:off x="3655203" y="659031"/>
            <a:ext cx="5400600" cy="4191977"/>
          </a:xfrm>
          <a:prstGeom prst="rect">
            <a:avLst/>
          </a:prstGeom>
        </p:spPr>
        <p:txBody>
          <a:bodyPr wrap="square" lIns="91436" tIns="45718" rIns="91436" bIns="45718">
            <a:spAutoFit/>
          </a:bodyPr>
          <a:lstStyle/>
          <a:p>
            <a:pPr algn="just">
              <a:lnSpc>
                <a:spcPct val="150000"/>
              </a:lnSpc>
            </a:pP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Trần Tế Hanh</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1921</a:t>
            </a:r>
            <a:r>
              <a:rPr lang="en-US" sz="2000" b="1" i="1" dirty="0">
                <a:latin typeface="Times New Roman" pitchFamily="18" charset="0"/>
                <a:cs typeface="Times New Roman" pitchFamily="18" charset="0"/>
              </a:rPr>
              <a:t>- 2009)</a:t>
            </a:r>
            <a:endParaRPr lang="vi-VN" sz="2000" b="1" i="1" dirty="0">
              <a:latin typeface="Times New Roman" pitchFamily="18" charset="0"/>
              <a:cs typeface="Times New Roman" pitchFamily="18" charset="0"/>
            </a:endParaRPr>
          </a:p>
          <a:p>
            <a:pPr algn="just">
              <a:lnSpc>
                <a:spcPct val="150000"/>
              </a:lnSpc>
            </a:pPr>
            <a:r>
              <a:rPr lang="vi-VN" sz="2000" b="1" i="1" dirty="0">
                <a:latin typeface="Times New Roman" pitchFamily="18" charset="0"/>
                <a:cs typeface="Times New Roman" pitchFamily="18" charset="0"/>
              </a:rPr>
              <a:t>- Quê: </a:t>
            </a:r>
            <a:r>
              <a:rPr lang="vi-VN" sz="2000" i="1" dirty="0">
                <a:latin typeface="Times New Roman" pitchFamily="18" charset="0"/>
                <a:cs typeface="Times New Roman" pitchFamily="18" charset="0"/>
              </a:rPr>
              <a:t>Quảng Ngãi.</a:t>
            </a:r>
          </a:p>
          <a:p>
            <a:pPr algn="just">
              <a:lnSpc>
                <a:spcPct val="150000"/>
              </a:lnSpc>
            </a:pPr>
            <a:r>
              <a:rPr lang="vi-VN" sz="2000" i="1" dirty="0">
                <a:latin typeface="Times New Roman" pitchFamily="18" charset="0"/>
                <a:cs typeface="Times New Roman" pitchFamily="18" charset="0"/>
              </a:rPr>
              <a:t>- Là nhà thơ góp mặt ở chặng cuối của phong trào </a:t>
            </a:r>
            <a:r>
              <a:rPr lang="vi-VN" sz="2000" b="1" i="1" dirty="0">
                <a:latin typeface="Times New Roman" pitchFamily="18" charset="0"/>
                <a:cs typeface="Times New Roman" pitchFamily="18" charset="0"/>
              </a:rPr>
              <a:t>thơ mới </a:t>
            </a:r>
            <a:r>
              <a:rPr lang="vi-VN" sz="2000" i="1" dirty="0">
                <a:latin typeface="Times New Roman" pitchFamily="18" charset="0"/>
                <a:cs typeface="Times New Roman" pitchFamily="18" charset="0"/>
              </a:rPr>
              <a:t>với những bài thơ mang nặng nỗi buồn và tình yêu quê hương thắm thiết.</a:t>
            </a:r>
          </a:p>
          <a:p>
            <a:pPr algn="just">
              <a:lnSpc>
                <a:spcPct val="150000"/>
              </a:lnSpc>
            </a:pPr>
            <a:r>
              <a:rPr lang="vi-VN" sz="2000" i="1" dirty="0">
                <a:latin typeface="Times New Roman" pitchFamily="18" charset="0"/>
                <a:cs typeface="Times New Roman" pitchFamily="18" charset="0"/>
              </a:rPr>
              <a:t>- Sau năm 1975 ông chuyển sang sáng tác ph</a:t>
            </a:r>
            <a:r>
              <a:rPr lang="en-US" sz="2000" i="1" dirty="0" err="1">
                <a:latin typeface="Times New Roman" pitchFamily="18" charset="0"/>
                <a:cs typeface="Times New Roman" pitchFamily="18" charset="0"/>
              </a:rPr>
              <a:t>ục</a:t>
            </a:r>
            <a:r>
              <a:rPr lang="vi-VN" sz="2000" i="1" dirty="0">
                <a:latin typeface="Times New Roman" pitchFamily="18" charset="0"/>
                <a:cs typeface="Times New Roman" pitchFamily="18" charset="0"/>
              </a:rPr>
              <a:t> vụ cách mạng </a:t>
            </a:r>
            <a:endParaRPr lang="en-US" sz="2000" i="1" dirty="0">
              <a:latin typeface="Times New Roman" pitchFamily="18" charset="0"/>
              <a:cs typeface="Times New Roman" pitchFamily="18" charset="0"/>
            </a:endParaRPr>
          </a:p>
          <a:p>
            <a:pPr algn="just">
              <a:lnSpc>
                <a:spcPct val="150000"/>
              </a:lnSpc>
            </a:pPr>
            <a:r>
              <a:rPr lang="vi-VN" sz="20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a.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smtClean="0">
              <a:latin typeface="+mj-lt"/>
            </a:endParaRPr>
          </a:p>
          <a:p>
            <a:r>
              <a:rPr lang="vi-VN" b="1" i="1" dirty="0" smtClean="0">
                <a:latin typeface="+mj-lt"/>
              </a:rPr>
              <a:t>Làng </a:t>
            </a:r>
            <a:r>
              <a:rPr lang="vi-VN" b="1" i="1" dirty="0">
                <a:latin typeface="+mj-lt"/>
              </a:rPr>
              <a:t>tôi ở vốn làm nghề chài lưới:</a:t>
            </a:r>
            <a:br>
              <a:rPr lang="vi-VN" b="1" i="1" dirty="0">
                <a:latin typeface="+mj-lt"/>
              </a:rPr>
            </a:br>
            <a:r>
              <a:rPr lang="vi-VN" b="1" i="1" dirty="0">
                <a:latin typeface="+mj-lt"/>
              </a:rPr>
              <a:t>Nước bao vây cách biển nửa ngày sông.</a:t>
            </a:r>
          </a:p>
          <a:p>
            <a:endParaRPr lang="vi-VN" b="1" i="1" dirty="0" smtClean="0">
              <a:latin typeface="+mj-lt"/>
            </a:endParaRPr>
          </a:p>
          <a:p>
            <a:r>
              <a:rPr lang="vi-VN" b="1" i="1" dirty="0" smtClean="0">
                <a:latin typeface="+mj-lt"/>
              </a:rPr>
              <a:t>Khi </a:t>
            </a:r>
            <a:r>
              <a:rPr lang="vi-VN" b="1" i="1" dirty="0">
                <a:latin typeface="+mj-lt"/>
              </a:rPr>
              <a:t>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smtClean="0">
                <a:latin typeface="+mj-lt"/>
              </a:rPr>
              <a:t>Cánh buồm trương, to như mảnh hồn làng</a:t>
            </a:r>
            <a:br>
              <a:rPr lang="vi-VN" b="1" i="1" dirty="0" smtClean="0">
                <a:latin typeface="+mj-lt"/>
              </a:rPr>
            </a:br>
            <a:r>
              <a:rPr lang="vi-VN" b="1" i="1" dirty="0" smtClean="0">
                <a:latin typeface="+mj-lt"/>
              </a:rPr>
              <a:t>Rướn thân trắng bao la thâu góp gió…</a:t>
            </a:r>
          </a:p>
          <a:p>
            <a:r>
              <a:rPr lang="vi-VN" b="1" i="1" dirty="0" smtClean="0">
                <a:latin typeface="+mj-lt"/>
              </a:rPr>
              <a:t>Ngày hôm sau, ồn ào trên bến đỗ</a:t>
            </a:r>
            <a:br>
              <a:rPr lang="vi-VN" b="1" i="1" dirty="0" smtClean="0">
                <a:latin typeface="+mj-lt"/>
              </a:rPr>
            </a:br>
            <a:r>
              <a:rPr lang="vi-VN" b="1" i="1" dirty="0" smtClean="0">
                <a:latin typeface="+mj-lt"/>
              </a:rPr>
              <a:t>Khắp dân làng tấp nập đón ghe về.</a:t>
            </a:r>
            <a:br>
              <a:rPr lang="vi-VN" b="1" i="1" dirty="0" smtClean="0">
                <a:latin typeface="+mj-lt"/>
              </a:rPr>
            </a:br>
            <a:r>
              <a:rPr lang="vi-VN" b="1" i="1" dirty="0" smtClean="0">
                <a:latin typeface="+mj-lt"/>
              </a:rPr>
              <a:t>“Nhờ ơn trời, biển lặng cá đầy ghe”,</a:t>
            </a:r>
            <a:br>
              <a:rPr lang="vi-VN" b="1" i="1" dirty="0" smtClean="0">
                <a:latin typeface="+mj-lt"/>
              </a:rPr>
            </a:br>
            <a:r>
              <a:rPr lang="vi-VN" b="1" i="1" dirty="0" smtClean="0">
                <a:latin typeface="+mj-lt"/>
              </a:rPr>
              <a:t>Những con cá tươi ngon thân bạc trắng.</a:t>
            </a:r>
            <a:br>
              <a:rPr lang="vi-VN" b="1" i="1" dirty="0" smtClean="0">
                <a:latin typeface="+mj-lt"/>
              </a:rPr>
            </a:br>
            <a:r>
              <a:rPr lang="vi-VN" b="1" i="1" dirty="0" smtClean="0">
                <a:latin typeface="+mj-lt"/>
              </a:rPr>
              <a:t>Dân chài lưới, làn da ngăm rám nắng,</a:t>
            </a:r>
            <a:br>
              <a:rPr lang="vi-VN" b="1" i="1" dirty="0" smtClean="0">
                <a:latin typeface="+mj-lt"/>
              </a:rPr>
            </a:br>
            <a:r>
              <a:rPr lang="vi-VN" b="1" i="1" dirty="0" smtClean="0">
                <a:latin typeface="+mj-lt"/>
              </a:rPr>
              <a:t>Cả thân hình nồng thở vị xa xăm;</a:t>
            </a:r>
            <a:br>
              <a:rPr lang="vi-VN" b="1" i="1" dirty="0" smtClean="0">
                <a:latin typeface="+mj-lt"/>
              </a:rPr>
            </a:br>
            <a:r>
              <a:rPr lang="vi-VN" b="1" i="1" dirty="0" smtClean="0">
                <a:latin typeface="+mj-lt"/>
              </a:rPr>
              <a:t>Chiếc thuyền im bến mỏi trở về nằm</a:t>
            </a:r>
            <a:br>
              <a:rPr lang="vi-VN" b="1" i="1" dirty="0" smtClean="0">
                <a:latin typeface="+mj-lt"/>
              </a:rPr>
            </a:br>
            <a:r>
              <a:rPr lang="vi-VN" b="1" i="1" dirty="0" smtClean="0">
                <a:latin typeface="+mj-lt"/>
              </a:rPr>
              <a:t>Nghe chất muối thấm dần trong thớ vỏ.</a:t>
            </a:r>
          </a:p>
          <a:p>
            <a:endParaRPr lang="vi-VN" b="1" i="1" dirty="0" smtClean="0">
              <a:latin typeface="+mj-lt"/>
            </a:endParaRPr>
          </a:p>
          <a:p>
            <a:r>
              <a:rPr lang="vi-VN" b="1" i="1" dirty="0" smtClean="0">
                <a:latin typeface="+mj-lt"/>
              </a:rPr>
              <a:t>Nay xa cách lòng tôi luôn tưởng nhớ</a:t>
            </a:r>
            <a:br>
              <a:rPr lang="vi-VN" b="1" i="1" dirty="0" smtClean="0">
                <a:latin typeface="+mj-lt"/>
              </a:rPr>
            </a:br>
            <a:r>
              <a:rPr lang="vi-VN" b="1" i="1" dirty="0" smtClean="0">
                <a:latin typeface="+mj-lt"/>
              </a:rPr>
              <a:t>Màu nước xanh, cá bạc, chiếc buồm vôi,</a:t>
            </a:r>
            <a:br>
              <a:rPr lang="vi-VN" b="1" i="1" dirty="0" smtClean="0">
                <a:latin typeface="+mj-lt"/>
              </a:rPr>
            </a:br>
            <a:r>
              <a:rPr lang="vi-VN" b="1" i="1" dirty="0" smtClean="0">
                <a:latin typeface="+mj-lt"/>
              </a:rPr>
              <a:t>Thoáng con thuyền rẽ sóng chạy ra khơi,</a:t>
            </a:r>
            <a:br>
              <a:rPr lang="vi-VN" b="1" i="1" dirty="0" smtClean="0">
                <a:latin typeface="+mj-lt"/>
              </a:rPr>
            </a:br>
            <a:r>
              <a:rPr lang="vi-VN" b="1" i="1" dirty="0" smtClean="0">
                <a:latin typeface="+mj-lt"/>
              </a:rPr>
              <a:t>Tôi thấy nhớ cái mùi nồng mặn quá!</a:t>
            </a:r>
            <a:endParaRPr lang="vi-VN" b="1" i="1" dirty="0">
              <a:latin typeface="+mj-lt"/>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a16="http://schemas.microsoft.com/office/drawing/2014/main"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611560" y="1684922"/>
            <a:ext cx="4572000" cy="1631212"/>
          </a:xfrm>
          <a:prstGeom prst="rect">
            <a:avLst/>
          </a:prstGeom>
          <a:ln w="38100">
            <a:solidFill>
              <a:schemeClr val="accent1"/>
            </a:solidFill>
          </a:ln>
        </p:spPr>
        <p:txBody>
          <a:bodyPr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775300" y="2004313"/>
            <a:ext cx="4408262" cy="1015659"/>
          </a:xfrm>
          <a:prstGeom prst="rect">
            <a:avLst/>
          </a:prstGeom>
        </p:spPr>
        <p:txBody>
          <a:bodyPr wrap="square" lIns="91436" tIns="45718" rIns="91436" bIns="45718">
            <a:spAutoFit/>
          </a:bodyPr>
          <a:lstStyle/>
          <a:p>
            <a:pPr>
              <a:spcBef>
                <a:spcPct val="50000"/>
              </a:spcBef>
              <a:buFontTx/>
              <a:buChar char="-"/>
            </a:pPr>
            <a:r>
              <a:rPr lang="en-US" altLang="en-US" sz="2400" b="1" i="1" dirty="0" smtClean="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Nghẹn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ngào</a:t>
            </a:r>
            <a:r>
              <a:rPr lang="en-US" altLang="en-US" sz="2400" b="1" i="1" dirty="0">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niên</a:t>
            </a:r>
            <a:r>
              <a:rPr lang="en-US" altLang="en-US" sz="2400" b="1" i="1" dirty="0">
                <a:latin typeface="Times New Roman" panose="02020603050405020304" pitchFamily="18" charset="0"/>
                <a:cs typeface="Times New Roman" panose="02020603050405020304" pitchFamily="18" charset="0"/>
              </a:rPr>
              <a:t> (1945)</a:t>
            </a:r>
          </a:p>
        </p:txBody>
      </p:sp>
      <p:grpSp>
        <p:nvGrpSpPr>
          <p:cNvPr id="15" name="Group 14"/>
          <p:cNvGrpSpPr/>
          <p:nvPr/>
        </p:nvGrpSpPr>
        <p:grpSpPr>
          <a:xfrm>
            <a:off x="251520" y="125140"/>
            <a:ext cx="4332065" cy="395616"/>
            <a:chOff x="644526" y="2766774"/>
            <a:chExt cx="11553677" cy="1054970"/>
          </a:xfrm>
        </p:grpSpPr>
        <p:sp>
          <p:nvSpPr>
            <p:cNvPr id="21" name="TextBox 20"/>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938992"/>
          </a:xfrm>
          <a:prstGeom prst="rect">
            <a:avLst/>
          </a:prstGeom>
        </p:spPr>
        <p:txBody>
          <a:bodyPr wrap="square">
            <a:spAutoFit/>
          </a:bodyPr>
          <a:lstStyle/>
          <a:p>
            <a:pPr algn="just">
              <a:lnSpc>
                <a:spcPct val="150000"/>
              </a:lnSpc>
            </a:pPr>
            <a:r>
              <a:rPr lang="vi-VN" sz="2000" b="1" i="1" dirty="0">
                <a:latin typeface="+mj-lt"/>
              </a:rPr>
              <a:t>Bài thơ sáng tác năm 1939, là bài thơ mở đầu cho nguồn cảm hứng viết về quê hương của nhà thơ Tế Hanh.</a:t>
            </a:r>
            <a:endParaRPr lang="en-US" sz="2000" b="1" i="1" dirty="0">
              <a:latin typeface="+mj-lt"/>
            </a:endParaRPr>
          </a:p>
        </p:txBody>
      </p:sp>
      <p:grpSp>
        <p:nvGrpSpPr>
          <p:cNvPr id="17" name="Group 16"/>
          <p:cNvGrpSpPr/>
          <p:nvPr/>
        </p:nvGrpSpPr>
        <p:grpSpPr>
          <a:xfrm>
            <a:off x="251520" y="125140"/>
            <a:ext cx="4332065" cy="395616"/>
            <a:chOff x="644526" y="2766774"/>
            <a:chExt cx="11553677" cy="1054970"/>
          </a:xfrm>
        </p:grpSpPr>
        <p:sp>
          <p:nvSpPr>
            <p:cNvPr id="18" name="TextBox 17"/>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909</TotalTime>
  <Words>1546</Words>
  <Application>Microsoft Office PowerPoint</Application>
  <PresentationFormat>On-screen Show (16:9)</PresentationFormat>
  <Paragraphs>248</Paragraphs>
  <Slides>41</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41</vt:i4>
      </vt:variant>
    </vt:vector>
  </HeadingPairs>
  <TitlesOfParts>
    <vt:vector size="55" baseType="lpstr">
      <vt:lpstr>微软雅黑</vt:lpstr>
      <vt:lpstr>SimSun</vt:lpstr>
      <vt:lpstr>#9Slide03 Arima Madurai Bold</vt: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pc</cp:lastModifiedBy>
  <cp:revision>257</cp:revision>
  <dcterms:created xsi:type="dcterms:W3CDTF">2021-10-03T04:39:10Z</dcterms:created>
  <dcterms:modified xsi:type="dcterms:W3CDTF">2024-11-19T02:49:38Z</dcterms:modified>
</cp:coreProperties>
</file>