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sldIdLst>
    <p:sldId id="256" r:id="rId2"/>
    <p:sldId id="261" r:id="rId3"/>
    <p:sldId id="275" r:id="rId4"/>
    <p:sldId id="279" r:id="rId5"/>
    <p:sldId id="281" r:id="rId6"/>
    <p:sldId id="277" r:id="rId7"/>
    <p:sldId id="268"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Cambria Math" panose="02040503050406030204" pitchFamily="18" charset="0"/>
      <p:regular r:id="rId14"/>
    </p:embeddedFont>
    <p:embeddedFont>
      <p:font typeface="Gill Sans MT" panose="020B0502020104020203" pitchFamily="34" charset="0"/>
      <p:regular r:id="rId15"/>
      <p:bold r:id="rId16"/>
      <p:italic r:id="rId17"/>
      <p:bold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A6921-3CDE-4FEC-B681-2CDFFB0F752F}"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3F45D-F519-4FF3-825F-E98CEB21DF6A}" type="slidenum">
              <a:rPr lang="en-US" smtClean="0"/>
              <a:t>‹#›</a:t>
            </a:fld>
            <a:endParaRPr lang="en-US"/>
          </a:p>
        </p:txBody>
      </p:sp>
    </p:spTree>
    <p:extLst>
      <p:ext uri="{BB962C8B-B14F-4D97-AF65-F5344CB8AC3E}">
        <p14:creationId xmlns:p14="http://schemas.microsoft.com/office/powerpoint/2010/main" val="303702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3F45D-F519-4FF3-825F-E98CEB21DF6A}" type="slidenum">
              <a:rPr lang="en-US" smtClean="0"/>
              <a:t>1</a:t>
            </a:fld>
            <a:endParaRPr lang="en-US"/>
          </a:p>
        </p:txBody>
      </p:sp>
    </p:spTree>
    <p:extLst>
      <p:ext uri="{BB962C8B-B14F-4D97-AF65-F5344CB8AC3E}">
        <p14:creationId xmlns:p14="http://schemas.microsoft.com/office/powerpoint/2010/main" val="218480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6669" y="1203448"/>
            <a:ext cx="12955610" cy="3812147"/>
          </a:xfrm>
        </p:spPr>
        <p:txBody>
          <a:bodyPr bIns="0" anchor="b">
            <a:normAutofit/>
          </a:bodyPr>
          <a:lstStyle>
            <a:lvl1pPr algn="l">
              <a:defRPr sz="9900"/>
            </a:lvl1pPr>
          </a:lstStyle>
          <a:p>
            <a:r>
              <a:rPr lang="en-US"/>
              <a:t>Click to edit Master title style</a:t>
            </a:r>
            <a:endParaRPr lang="en-US" dirty="0"/>
          </a:p>
        </p:txBody>
      </p:sp>
      <p:sp>
        <p:nvSpPr>
          <p:cNvPr id="3" name="Subtitle 2"/>
          <p:cNvSpPr>
            <a:spLocks noGrp="1"/>
          </p:cNvSpPr>
          <p:nvPr>
            <p:ph type="subTitle" idx="1"/>
          </p:nvPr>
        </p:nvSpPr>
        <p:spPr>
          <a:xfrm>
            <a:off x="3626670" y="5296807"/>
            <a:ext cx="12955608" cy="1466432"/>
          </a:xfrm>
        </p:spPr>
        <p:txBody>
          <a:bodyPr tIns="91440" bIns="91440">
            <a:normAutofit/>
          </a:bodyPr>
          <a:lstStyle>
            <a:lvl1pPr marL="0" indent="0" algn="l">
              <a:buNone/>
              <a:defRPr sz="2700" b="0" cap="all" baseline="0">
                <a:solidFill>
                  <a:schemeClr val="tx1"/>
                </a:solidFill>
              </a:defRPr>
            </a:lvl1pPr>
            <a:lvl2pPr marL="685800" indent="0" algn="ctr">
              <a:buNone/>
              <a:defRPr sz="27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a:xfrm>
            <a:off x="3624751" y="493961"/>
            <a:ext cx="7460873" cy="463802"/>
          </a:xfrm>
        </p:spPr>
        <p:txBody>
          <a:bodyPr/>
          <a:lstStyle/>
          <a:p>
            <a:endParaRPr lang="en-US"/>
          </a:p>
        </p:txBody>
      </p:sp>
      <p:sp>
        <p:nvSpPr>
          <p:cNvPr id="6" name="Slide Number Placeholder 5"/>
          <p:cNvSpPr>
            <a:spLocks noGrp="1"/>
          </p:cNvSpPr>
          <p:nvPr>
            <p:ph type="sldNum" sz="quarter" idx="12"/>
          </p:nvPr>
        </p:nvSpPr>
        <p:spPr>
          <a:xfrm>
            <a:off x="2156497" y="1198460"/>
            <a:ext cx="1216529" cy="755367"/>
          </a:xfrm>
        </p:spPr>
        <p:txBody>
          <a:bodyPr/>
          <a:lstStyle/>
          <a:p>
            <a:fld id="{B6F15528-21DE-4FAA-801E-634DDDAF4B2B}" type="slidenum">
              <a:rPr lang="en-US" smtClean="0"/>
              <a:pPr/>
              <a:t>‹#›</a:t>
            </a:fld>
            <a:endParaRPr lang="en-US"/>
          </a:p>
        </p:txBody>
      </p:sp>
      <p:cxnSp>
        <p:nvCxnSpPr>
          <p:cNvPr id="15" name="Straight Connector 14"/>
          <p:cNvCxnSpPr/>
          <p:nvPr/>
        </p:nvCxnSpPr>
        <p:spPr>
          <a:xfrm>
            <a:off x="3626670" y="5292813"/>
            <a:ext cx="129556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3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26" name="Straight Connector 25"/>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77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58667" y="1198460"/>
            <a:ext cx="2423613" cy="698983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67008" y="1198460"/>
            <a:ext cx="11743245" cy="69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4158667" y="1198460"/>
            <a:ext cx="0" cy="698983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171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210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1359" y="2634195"/>
            <a:ext cx="12964731" cy="2831925"/>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2181359" y="5709293"/>
            <a:ext cx="12945669" cy="1519394"/>
          </a:xfrm>
        </p:spPr>
        <p:txBody>
          <a:bodyPr tIns="91440">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2181359" y="5707478"/>
            <a:ext cx="129456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195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6"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8"/>
            <a:ext cx="6967728" cy="5172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0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0787" y="1206245"/>
            <a:ext cx="14411492" cy="158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70787" y="3029324"/>
            <a:ext cx="6967728" cy="1202915"/>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170787" y="4236404"/>
            <a:ext cx="6967728" cy="396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18543" y="3034505"/>
            <a:ext cx="6967728" cy="1203356"/>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618543" y="4232237"/>
            <a:ext cx="6967728" cy="3956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29" name="Straight Connector 28"/>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351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25" name="Straight Connector 2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379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643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007" y="1198460"/>
            <a:ext cx="4909649" cy="337067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7565571" y="1198461"/>
            <a:ext cx="9018705" cy="69882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67007" y="4808237"/>
            <a:ext cx="4912520" cy="3372272"/>
          </a:xfrm>
        </p:spPr>
        <p:txBody>
          <a:bodyPr/>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2172420" y="4808237"/>
            <a:ext cx="49042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397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216081" y="723256"/>
            <a:ext cx="6111800" cy="772365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76809" y="1694270"/>
            <a:ext cx="8298492" cy="2745876"/>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86584" y="1683814"/>
            <a:ext cx="4186757" cy="5799491"/>
          </a:xfrm>
          <a:solidFill>
            <a:schemeClr val="bg1">
              <a:lumMod val="85000"/>
            </a:schemeClr>
          </a:solidFill>
          <a:ln w="9525" cap="sq">
            <a:noFill/>
            <a:miter lim="800000"/>
          </a:ln>
          <a:effectLst/>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2175494" y="4718988"/>
            <a:ext cx="8286606" cy="3005613"/>
          </a:xfrm>
        </p:spPr>
        <p:txBody>
          <a:bodyPr>
            <a:normAutofit/>
          </a:bodyPr>
          <a:lstStyle>
            <a:lvl1pPr marL="0" indent="0" algn="l">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2171074" y="8204785"/>
            <a:ext cx="8291027" cy="480185"/>
          </a:xfrm>
        </p:spPr>
        <p:txBody>
          <a:bodyPr/>
          <a:lstStyle>
            <a:lvl1pPr algn="l">
              <a:defRPr/>
            </a:lvl1p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a:xfrm>
            <a:off x="2171073" y="477961"/>
            <a:ext cx="8311506" cy="48139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2171074" y="4715408"/>
            <a:ext cx="829102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3673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3029215"/>
            <a:ext cx="18288000" cy="615891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9189720"/>
            <a:ext cx="18288000" cy="1114425"/>
          </a:xfrm>
          <a:prstGeom prst="rect">
            <a:avLst/>
          </a:prstGeom>
        </p:spPr>
      </p:pic>
      <p:sp>
        <p:nvSpPr>
          <p:cNvPr id="2" name="Title Placeholder 1"/>
          <p:cNvSpPr>
            <a:spLocks noGrp="1"/>
          </p:cNvSpPr>
          <p:nvPr>
            <p:ph type="title"/>
          </p:nvPr>
        </p:nvSpPr>
        <p:spPr>
          <a:xfrm>
            <a:off x="2177369" y="1206779"/>
            <a:ext cx="14404913" cy="1573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77369" y="3023599"/>
            <a:ext cx="14404913" cy="5175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31208" y="495555"/>
            <a:ext cx="5251073" cy="463802"/>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pPr/>
              <a:t>11/28/2022</a:t>
            </a:fld>
            <a:endParaRPr lang="en-US"/>
          </a:p>
        </p:txBody>
      </p:sp>
      <p:sp>
        <p:nvSpPr>
          <p:cNvPr id="5" name="Footer Placeholder 4"/>
          <p:cNvSpPr>
            <a:spLocks noGrp="1"/>
          </p:cNvSpPr>
          <p:nvPr>
            <p:ph type="ftr" sz="quarter" idx="3"/>
          </p:nvPr>
        </p:nvSpPr>
        <p:spPr>
          <a:xfrm>
            <a:off x="2177369" y="493961"/>
            <a:ext cx="8908254" cy="463802"/>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091" y="1198460"/>
            <a:ext cx="1216529" cy="755367"/>
          </a:xfrm>
          <a:prstGeom prst="rect">
            <a:avLst/>
          </a:prstGeom>
        </p:spPr>
        <p:txBody>
          <a:bodyPr vert="horz" lIns="91440" tIns="45720" rIns="91440" bIns="45720" rtlCol="0" anchor="t"/>
          <a:lstStyle>
            <a:lvl1pPr algn="r">
              <a:defRPr sz="4200">
                <a:solidFill>
                  <a:schemeClr val="accent1"/>
                </a:solidFill>
              </a:defRPr>
            </a:lvl1pPr>
          </a:lstStyle>
          <a:p>
            <a:fld id="{B6F15528-21DE-4FAA-801E-634DDDAF4B2B}" type="slidenum">
              <a:rPr lang="en-US" smtClean="0"/>
              <a:pPr/>
              <a:t>‹#›</a:t>
            </a:fld>
            <a:endParaRPr lang="en-US"/>
          </a:p>
        </p:txBody>
      </p:sp>
      <p:cxnSp>
        <p:nvCxnSpPr>
          <p:cNvPr id="10" name="Straight Connector 9"/>
          <p:cNvCxnSpPr/>
          <p:nvPr/>
        </p:nvCxnSpPr>
        <p:spPr>
          <a:xfrm>
            <a:off x="0" y="9192620"/>
            <a:ext cx="1828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901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4800" b="0" i="0" kern="1200" cap="all">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accent1"/>
        </a:buClr>
        <a:buSzPct val="100000"/>
        <a:buFont typeface="Arial" panose="020B0604020202020204" pitchFamily="34" charset="0"/>
        <a:buChar char="•"/>
        <a:defRPr sz="3000" kern="120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700" kern="1200" cap="none"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100" kern="1200" cap="none"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2" Type="http://schemas.openxmlformats.org/officeDocument/2006/relationships/image" Target="../media/image11.png"/><Relationship Id="rId47" Type="http://schemas.openxmlformats.org/officeDocument/2006/relationships/image" Target="../media/image5.png"/><Relationship Id="rId46"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45" Type="http://schemas.openxmlformats.org/officeDocument/2006/relationships/image" Target="../media/image14.png"/><Relationship Id="rId44" Type="http://schemas.openxmlformats.org/officeDocument/2006/relationships/image" Target="../media/image13.png"/><Relationship Id="rId4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6000"/>
          </a:blip>
          <a:srcRect t="31103" b="31103"/>
          <a:stretch>
            <a:fillRect/>
          </a:stretch>
        </p:blipFill>
        <p:spPr>
          <a:xfrm>
            <a:off x="0" y="0"/>
            <a:ext cx="18288000" cy="10287000"/>
          </a:xfrm>
          <a:prstGeom prst="rect">
            <a:avLst/>
          </a:prstGeom>
        </p:spPr>
      </p:pic>
      <p:pic>
        <p:nvPicPr>
          <p:cNvPr id="13" name="Picture 13"/>
          <p:cNvPicPr>
            <a:picLocks noChangeAspect="1"/>
          </p:cNvPicPr>
          <p:nvPr/>
        </p:nvPicPr>
        <p:blipFill>
          <a:blip r:embed="rId4"/>
          <a:srcRect/>
          <a:stretch>
            <a:fillRect/>
          </a:stretch>
        </p:blipFill>
        <p:spPr>
          <a:xfrm rot="-1495375">
            <a:off x="12852902" y="6838117"/>
            <a:ext cx="1093111" cy="371202"/>
          </a:xfrm>
          <a:prstGeom prst="rect">
            <a:avLst/>
          </a:prstGeom>
        </p:spPr>
      </p:pic>
      <p:sp>
        <p:nvSpPr>
          <p:cNvPr id="15" name="Rectangle 14"/>
          <p:cNvSpPr/>
          <p:nvPr/>
        </p:nvSpPr>
        <p:spPr>
          <a:xfrm>
            <a:off x="3810888" y="2533690"/>
            <a:ext cx="10590912" cy="528606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CHÀO MỪNG CÁC EM </a:t>
            </a:r>
            <a:b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b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ĐẾN VỚI TIẾT HỌC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HÔM NAY!</a:t>
            </a:r>
            <a:endParaRPr kumimoji="0" lang="en-US" sz="7500" b="0" i="0" u="none" strike="noStrike" kern="0" cap="none" spc="0" normalizeH="0" baseline="0" noProof="0" dirty="0">
              <a:ln>
                <a:noFill/>
              </a:ln>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p14:window dir="ver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6000"/>
          </a:blip>
          <a:srcRect t="31103" b="31103"/>
          <a:stretch>
            <a:fillRect/>
          </a:stretch>
        </p:blipFill>
        <p:spPr>
          <a:xfrm>
            <a:off x="0" y="0"/>
            <a:ext cx="18288000" cy="10287000"/>
          </a:xfrm>
          <a:prstGeom prst="rect">
            <a:avLst/>
          </a:prstGeom>
        </p:spPr>
      </p:pic>
      <p:sp>
        <p:nvSpPr>
          <p:cNvPr id="13" name="TextBox 12"/>
          <p:cNvSpPr txBox="1"/>
          <p:nvPr/>
        </p:nvSpPr>
        <p:spPr>
          <a:xfrm>
            <a:off x="5029200" y="2961172"/>
            <a:ext cx="8687879" cy="3248646"/>
          </a:xfrm>
          <a:prstGeom prst="rect">
            <a:avLst/>
          </a:prstGeom>
        </p:spPr>
        <p:txBody>
          <a:bodyPr wrap="square" lIns="0" tIns="0" rIns="0" bIns="0" rtlCol="0" anchor="t">
            <a:spAutoFit/>
          </a:bodyPr>
          <a:lstStyle/>
          <a:p>
            <a:pPr algn="ctr">
              <a:lnSpc>
                <a:spcPct val="150000"/>
              </a:lnSpc>
            </a:pPr>
            <a:r>
              <a:rPr lang="en-US" sz="7500" b="1" dirty="0">
                <a:solidFill>
                  <a:srgbClr val="171717"/>
                </a:solidFill>
                <a:latin typeface="Arial" panose="020B0604020202020204" pitchFamily="34" charset="0"/>
                <a:cs typeface="Arial" panose="020B0604020202020204" pitchFamily="34" charset="0"/>
              </a:rPr>
              <a:t>BÀI TẬP </a:t>
            </a:r>
            <a:endParaRPr lang="vi-VN" sz="7500" b="1" dirty="0">
              <a:solidFill>
                <a:srgbClr val="171717"/>
              </a:solidFill>
              <a:latin typeface="Arial" panose="020B0604020202020204" pitchFamily="34" charset="0"/>
              <a:cs typeface="Arial" panose="020B0604020202020204" pitchFamily="34" charset="0"/>
            </a:endParaRPr>
          </a:p>
          <a:p>
            <a:pPr algn="ctr">
              <a:lnSpc>
                <a:spcPct val="150000"/>
              </a:lnSpc>
            </a:pPr>
            <a:r>
              <a:rPr lang="en-US" sz="7500" b="1" dirty="0">
                <a:solidFill>
                  <a:srgbClr val="171717"/>
                </a:solidFill>
                <a:latin typeface="Arial" panose="020B0604020202020204" pitchFamily="34" charset="0"/>
                <a:cs typeface="Arial" panose="020B0604020202020204" pitchFamily="34" charset="0"/>
              </a:rPr>
              <a:t>CUỐI CHƯƠNG VI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0"/>
          <p:cNvGrpSpPr/>
          <p:nvPr/>
        </p:nvGrpSpPr>
        <p:grpSpPr>
          <a:xfrm>
            <a:off x="675231" y="317705"/>
            <a:ext cx="16984499" cy="1015795"/>
            <a:chOff x="0" y="229920"/>
            <a:chExt cx="22645999" cy="1354392"/>
          </a:xfrm>
        </p:grpSpPr>
        <p:sp>
          <p:nvSpPr>
            <p:cNvPr id="1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9"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LUYỆN TẬP</a:t>
              </a:r>
            </a:p>
          </p:txBody>
        </p:sp>
      </p:grpSp>
      <p:grpSp>
        <p:nvGrpSpPr>
          <p:cNvPr id="7" name="Group 6"/>
          <p:cNvGrpSpPr/>
          <p:nvPr/>
        </p:nvGrpSpPr>
        <p:grpSpPr>
          <a:xfrm>
            <a:off x="682980" y="1813248"/>
            <a:ext cx="4191000" cy="1346405"/>
            <a:chOff x="838200" y="2133600"/>
            <a:chExt cx="4265230" cy="1752600"/>
          </a:xfrm>
        </p:grpSpPr>
        <p:sp>
          <p:nvSpPr>
            <p:cNvPr id="6" name="Oval Callout 5"/>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Rectangle 21"/>
            <p:cNvSpPr/>
            <p:nvPr/>
          </p:nvSpPr>
          <p:spPr>
            <a:xfrm>
              <a:off x="1127609" y="2323643"/>
              <a:ext cx="3808030" cy="901592"/>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6.33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8" name="Rectangle 7"/>
          <p:cNvSpPr/>
          <p:nvPr/>
        </p:nvSpPr>
        <p:spPr>
          <a:xfrm>
            <a:off x="1368685" y="3257154"/>
            <a:ext cx="15813945" cy="901593"/>
          </a:xfrm>
          <a:prstGeom prst="rect">
            <a:avLst/>
          </a:prstGeom>
        </p:spPr>
        <p:txBody>
          <a:bodyPr wrap="none">
            <a:spAutoFit/>
          </a:bodyPr>
          <a:lstStyle/>
          <a:p>
            <a:pPr algn="just">
              <a:lnSpc>
                <a:spcPct val="150000"/>
              </a:lnSpc>
              <a:spcBef>
                <a:spcPts val="600"/>
              </a:spcBef>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bốn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0,2; 0,3; 0,8; 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368684" y="5505951"/>
            <a:ext cx="15813945" cy="2041585"/>
          </a:xfrm>
          <a:prstGeom prst="rect">
            <a:avLst/>
          </a:prstGeom>
        </p:spPr>
        <p:txBody>
          <a:bodyPr wrap="square">
            <a:spAutoFit/>
          </a:bodyPr>
          <a:lstStyle/>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0,2.1,2 = 0,3.0,8</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8209919" y="4518767"/>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4419600" y="7944351"/>
                <a:ext cx="9786525"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0</m:t>
                          </m:r>
                          <m:r>
                            <a:rPr lang="en-US" sz="4000" i="0">
                              <a:latin typeface="Cambria Math" panose="02040503050406030204" pitchFamily="18" charset="0"/>
                            </a:rPr>
                            <m:t>,2</m:t>
                          </m:r>
                        </m:num>
                        <m:den>
                          <m:r>
                            <a:rPr lang="en-US" sz="4000" i="0">
                              <a:latin typeface="Cambria Math" panose="02040503050406030204" pitchFamily="18" charset="0"/>
                            </a:rPr>
                            <m:t>0,3</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0,8</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0,2</m:t>
                          </m:r>
                        </m:num>
                        <m:den>
                          <m:r>
                            <a:rPr lang="en-US" sz="4000" i="0">
                              <a:latin typeface="Cambria Math" panose="02040503050406030204" pitchFamily="18" charset="0"/>
                            </a:rPr>
                            <m:t>0,8</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4419600" y="7944351"/>
                <a:ext cx="9786525" cy="131394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7522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457200" y="9334500"/>
            <a:ext cx="19149227" cy="2668842"/>
          </a:xfrm>
          <a:prstGeom prst="rect">
            <a:avLst/>
          </a:prstGeom>
          <a:solidFill>
            <a:srgbClr val="E0D2EF"/>
          </a:solidFill>
        </p:spPr>
      </p:sp>
      <p:grpSp>
        <p:nvGrpSpPr>
          <p:cNvPr id="6" name="Group 10"/>
          <p:cNvGrpSpPr/>
          <p:nvPr/>
        </p:nvGrpSpPr>
        <p:grpSpPr>
          <a:xfrm>
            <a:off x="675231" y="317705"/>
            <a:ext cx="16984499" cy="1015795"/>
            <a:chOff x="0" y="229920"/>
            <a:chExt cx="22645999" cy="1354392"/>
          </a:xfrm>
        </p:grpSpPr>
        <p:sp>
          <p:nvSpPr>
            <p:cNvPr id="7"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8"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LUYỆN TẬP</a:t>
              </a:r>
            </a:p>
          </p:txBody>
        </p:sp>
      </p:grpSp>
      <p:pic>
        <p:nvPicPr>
          <p:cNvPr id="9" name="Picture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5468600" y="313185"/>
            <a:ext cx="1101856" cy="1257468"/>
          </a:xfrm>
          <a:prstGeom prst="rect">
            <a:avLst/>
          </a:prstGeom>
        </p:spPr>
      </p:pic>
      <p:grpSp>
        <p:nvGrpSpPr>
          <p:cNvPr id="10" name="Group 9"/>
          <p:cNvGrpSpPr/>
          <p:nvPr/>
        </p:nvGrpSpPr>
        <p:grpSpPr>
          <a:xfrm>
            <a:off x="675231" y="2157054"/>
            <a:ext cx="4191000" cy="1346405"/>
            <a:chOff x="838200" y="2133600"/>
            <a:chExt cx="4265230" cy="1752600"/>
          </a:xfrm>
        </p:grpSpPr>
        <p:sp>
          <p:nvSpPr>
            <p:cNvPr id="11" name="Oval Callout 10"/>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6.34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4" name="Rectangle 3"/>
          <p:cNvSpPr/>
          <p:nvPr/>
        </p:nvSpPr>
        <p:spPr>
          <a:xfrm>
            <a:off x="5019311" y="2303050"/>
            <a:ext cx="1002710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chưa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4907342" y="2138327"/>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4907342" y="2138327"/>
                <a:ext cx="2208874" cy="1313949"/>
              </a:xfrm>
              <a:prstGeom prst="rect">
                <a:avLst/>
              </a:prstGeom>
              <a:blipFill>
                <a:blip r:embed="rId42"/>
                <a:stretch>
                  <a:fillRect/>
                </a:stretch>
              </a:blipFill>
            </p:spPr>
            <p:txBody>
              <a:bodyPr/>
              <a:lstStyle/>
              <a:p>
                <a:r>
                  <a:rPr lang="en-US">
                    <a:noFill/>
                  </a:rPr>
                  <a:t> </a:t>
                </a:r>
              </a:p>
            </p:txBody>
          </p:sp>
        </mc:Fallback>
      </mc:AlternateContent>
      <p:sp>
        <p:nvSpPr>
          <p:cNvPr id="16" name="Rectangle 15"/>
          <p:cNvSpPr/>
          <p:nvPr/>
        </p:nvSpPr>
        <p:spPr>
          <a:xfrm>
            <a:off x="8209919" y="3987451"/>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10437" y="5197403"/>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10437" y="5197403"/>
                <a:ext cx="2208874" cy="1313949"/>
              </a:xfrm>
              <a:prstGeom prst="rect">
                <a:avLst/>
              </a:prstGeom>
              <a:blipFill>
                <a:blip r:embed="rId43"/>
                <a:stretch>
                  <a:fillRect/>
                </a:stretch>
              </a:blipFill>
            </p:spPr>
            <p:txBody>
              <a:bodyPr/>
              <a:lstStyle/>
              <a:p>
                <a:r>
                  <a:rPr lang="en-US">
                    <a:noFill/>
                  </a:rPr>
                  <a:t> </a:t>
                </a:r>
              </a:p>
            </p:txBody>
          </p:sp>
        </mc:Fallback>
      </mc:AlternateContent>
      <p:sp>
        <p:nvSpPr>
          <p:cNvPr id="18" name="Rectangle 17"/>
          <p:cNvSpPr/>
          <p:nvPr/>
        </p:nvSpPr>
        <p:spPr>
          <a:xfrm>
            <a:off x="1400243" y="5515307"/>
            <a:ext cx="1410194" cy="707886"/>
          </a:xfrm>
          <a:prstGeom prst="rect">
            <a:avLst/>
          </a:prstGeom>
        </p:spPr>
        <p:txBody>
          <a:bodyPr wrap="none">
            <a:spAutoFit/>
          </a:bodyPr>
          <a:lstStyle/>
          <a:p>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4572000" y="5500434"/>
                <a:ext cx="5029200"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a:rPr lang="en-US" sz="4000" i="1">
                          <a:latin typeface="Cambria Math" panose="02040503050406030204" pitchFamily="18" charset="0"/>
                        </a:rPr>
                        <m:t>𝑥</m:t>
                      </m:r>
                      <m:r>
                        <a:rPr lang="en-US" sz="4000" i="0">
                          <a:latin typeface="Cambria Math" panose="02040503050406030204" pitchFamily="18" charset="0"/>
                        </a:rPr>
                        <m:t>=10.2,5</m:t>
                      </m:r>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4572000" y="5500434"/>
                <a:ext cx="5029200" cy="707886"/>
              </a:xfrm>
              <a:prstGeom prst="rect">
                <a:avLst/>
              </a:prstGeom>
              <a:blipFill>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019311" y="6718634"/>
                <a:ext cx="336072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10.2,5</m:t>
                          </m:r>
                        </m:num>
                        <m:den>
                          <m:r>
                            <a:rPr lang="en-US" sz="4000" i="0">
                              <a:latin typeface="Cambria Math" panose="02040503050406030204" pitchFamily="18" charset="0"/>
                            </a:rPr>
                            <m:t>15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5019311" y="6718634"/>
                <a:ext cx="3360728" cy="1261307"/>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534400" y="6765260"/>
                <a:ext cx="353346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25</m:t>
                          </m:r>
                        </m:num>
                        <m:den>
                          <m:r>
                            <a:rPr lang="en-US" sz="4000" i="0">
                              <a:latin typeface="Cambria Math" panose="02040503050406030204" pitchFamily="18" charset="0"/>
                            </a:rPr>
                            <m:t>15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0">
                              <a:latin typeface="Cambria Math" panose="02040503050406030204" pitchFamily="18" charset="0"/>
                            </a:rPr>
                            <m:t>3</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8534400" y="6765260"/>
                <a:ext cx="3533468" cy="1261307"/>
              </a:xfrm>
              <a:prstGeom prst="rect">
                <a:avLst/>
              </a:prstGeom>
              <a:blipFill>
                <a:blip r:embed="rId46"/>
                <a:stretch>
                  <a:fillRect/>
                </a:stretch>
              </a:blipFill>
            </p:spPr>
            <p:txBody>
              <a:bodyPr/>
              <a:lstStyle/>
              <a:p>
                <a:r>
                  <a:rPr lang="en-US">
                    <a:noFill/>
                  </a:rPr>
                  <a:t> </a:t>
                </a:r>
              </a:p>
            </p:txBody>
          </p:sp>
        </mc:Fallback>
      </mc:AlternateContent>
      <p:pic>
        <p:nvPicPr>
          <p:cNvPr id="23" name="Picture 5"/>
          <p:cNvPicPr>
            <a:picLocks noChangeAspect="1"/>
          </p:cNvPicPr>
          <p:nvPr/>
        </p:nvPicPr>
        <p:blipFill rotWithShape="1">
          <a:blip r:embed="rId47"/>
          <a:srcRect l="71258" t="36429"/>
          <a:stretch/>
        </p:blipFill>
        <p:spPr>
          <a:xfrm>
            <a:off x="14251831" y="5441515"/>
            <a:ext cx="2433537" cy="3165227"/>
          </a:xfrm>
          <a:prstGeom prst="rect">
            <a:avLst/>
          </a:prstGeom>
        </p:spPr>
      </p:pic>
    </p:spTree>
    <p:extLst>
      <p:ext uri="{BB962C8B-B14F-4D97-AF65-F5344CB8AC3E}">
        <p14:creationId xmlns:p14="http://schemas.microsoft.com/office/powerpoint/2010/main" val="215939542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animBg="1"/>
      <p:bldP spid="15"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0"/>
          <p:cNvGrpSpPr/>
          <p:nvPr/>
        </p:nvGrpSpPr>
        <p:grpSpPr>
          <a:xfrm>
            <a:off x="675231" y="317705"/>
            <a:ext cx="16984499" cy="1015795"/>
            <a:chOff x="0" y="229920"/>
            <a:chExt cx="22645999" cy="1354392"/>
          </a:xfrm>
        </p:grpSpPr>
        <p:sp>
          <p:nvSpPr>
            <p:cNvPr id="13"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4"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VẬN DỤNG</a:t>
              </a:r>
            </a:p>
          </p:txBody>
        </p:sp>
      </p:grpSp>
      <p:grpSp>
        <p:nvGrpSpPr>
          <p:cNvPr id="16" name="Group 15"/>
          <p:cNvGrpSpPr/>
          <p:nvPr/>
        </p:nvGrpSpPr>
        <p:grpSpPr>
          <a:xfrm>
            <a:off x="441639" y="1527604"/>
            <a:ext cx="4191000" cy="1346405"/>
            <a:chOff x="838200" y="2133600"/>
            <a:chExt cx="4265230" cy="1752600"/>
          </a:xfrm>
        </p:grpSpPr>
        <p:sp>
          <p:nvSpPr>
            <p:cNvPr id="17" name="Oval Callout 16"/>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6.36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9" name="Rectangle 18"/>
          <p:cNvSpPr/>
          <p:nvPr/>
        </p:nvSpPr>
        <p:spPr>
          <a:xfrm>
            <a:off x="741875" y="3092589"/>
            <a:ext cx="16936525" cy="5632311"/>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Inch (đọc là in-sơ và viết tắt là in) là tên của một đơn vị chiều dài trong </a:t>
            </a:r>
            <a:r>
              <a:rPr lang="en-US" sz="4000" dirty="0">
                <a:ea typeface="Calibri" panose="020F0502020204030204" pitchFamily="34" charset="0"/>
                <a:cs typeface="Arial" panose="020B0604020202020204" pitchFamily="34" charset="0"/>
              </a:rPr>
              <a:t>   </a:t>
            </a:r>
            <a:r>
              <a:rPr lang="vi-VN" sz="4000" dirty="0">
                <a:ea typeface="Calibri" panose="020F0502020204030204" pitchFamily="34" charset="0"/>
                <a:cs typeface="Arial" panose="020B0604020202020204" pitchFamily="34" charset="0"/>
              </a:rPr>
              <a:t>Hệ đo lường Mĩ. Biết rằng 1 in = 2,54 cm.</a:t>
            </a:r>
          </a:p>
          <a:p>
            <a:pPr algn="just">
              <a:lnSpc>
                <a:spcPct val="150000"/>
              </a:lnSpc>
            </a:pPr>
            <a:r>
              <a:rPr lang="vi-VN" sz="4000" dirty="0">
                <a:ea typeface="Calibri" panose="020F0502020204030204" pitchFamily="34" charset="0"/>
                <a:cs typeface="Arial" panose="020B0604020202020204" pitchFamily="34" charset="0"/>
              </a:rPr>
              <a:t>a) Hỏi một người cao 170 cm sẽ có chiều cao là bao nhiêu inch (làm tròn kết quả đến hàng đơn vị)?</a:t>
            </a:r>
          </a:p>
          <a:p>
            <a:pPr algn="just">
              <a:lnSpc>
                <a:spcPct val="150000"/>
              </a:lnSpc>
            </a:pPr>
            <a:r>
              <a:rPr lang="vi-VN" sz="4000" dirty="0">
                <a:ea typeface="Calibri" panose="020F0502020204030204" pitchFamily="34" charset="0"/>
                <a:cs typeface="Arial" panose="020B0604020202020204" pitchFamily="34" charset="0"/>
              </a:rPr>
              <a:t>b) Chiều cao của một người tính theo xentimét có tỉ lệ thuận với chiều cao của người đó tính theo inch không? Nếu có thì hệ số tỉ lệ là bao nhiêu?</a:t>
            </a:r>
          </a:p>
        </p:txBody>
      </p:sp>
    </p:spTree>
    <p:extLst>
      <p:ext uri="{BB962C8B-B14F-4D97-AF65-F5344CB8AC3E}">
        <p14:creationId xmlns:p14="http://schemas.microsoft.com/office/powerpoint/2010/main" val="25869475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957839" y="1258136"/>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667000" y="2389235"/>
            <a:ext cx="13411200" cy="1938992"/>
          </a:xfrm>
          <a:prstGeom prst="rect">
            <a:avLst/>
          </a:prstGeom>
        </p:spPr>
        <p:txBody>
          <a:bodyPr wrap="square">
            <a:spAutoFit/>
          </a:bodyPr>
          <a:lstStyle/>
          <a:p>
            <a:pPr marL="742950" indent="-742950" algn="just">
              <a:lnSpc>
                <a:spcPct val="150000"/>
              </a:lnSpc>
              <a:spcAft>
                <a:spcPts val="800"/>
              </a:spcAft>
              <a:buAutoNum type="alphaLcParenR"/>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170 cm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7810929" y="3579245"/>
                <a:ext cx="2486193"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170</m:t>
                          </m:r>
                        </m:num>
                        <m:den>
                          <m:r>
                            <a:rPr lang="en-US" sz="4000" i="0">
                              <a:latin typeface="Cambria Math" panose="02040503050406030204" pitchFamily="18" charset="0"/>
                            </a:rPr>
                            <m:t>2,54</m:t>
                          </m:r>
                        </m:den>
                      </m:f>
                      <m:r>
                        <a:rPr lang="en-US" sz="4000" i="0">
                          <a:latin typeface="Cambria Math" panose="02040503050406030204" pitchFamily="18" charset="0"/>
                        </a:rPr>
                        <m:t>≈67</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7810929" y="3579245"/>
                <a:ext cx="2486193" cy="1313949"/>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2667000" y="5123500"/>
            <a:ext cx="12496800" cy="2862322"/>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xentimet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inch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2,54.</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0219632" y="3642631"/>
            <a:ext cx="1069524" cy="1117229"/>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(in).</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15950">
            <a:off x="-488812" y="7605885"/>
            <a:ext cx="4456085" cy="4318351"/>
          </a:xfrm>
          <a:prstGeom prst="rect">
            <a:avLst/>
          </a:prstGeom>
        </p:spPr>
      </p:pic>
    </p:spTree>
    <p:extLst>
      <p:ext uri="{BB962C8B-B14F-4D97-AF65-F5344CB8AC3E}">
        <p14:creationId xmlns:p14="http://schemas.microsoft.com/office/powerpoint/2010/main" val="261493447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082932" y="2476500"/>
            <a:ext cx="10623668" cy="4708981"/>
          </a:xfrm>
          <a:prstGeom prst="rect">
            <a:avLst/>
          </a:prstGeom>
        </p:spPr>
        <p:txBody>
          <a:bodyPr wrap="square">
            <a:spAutoFit/>
          </a:bodyPr>
          <a:lstStyle/>
          <a:p>
            <a:pPr algn="ctr">
              <a:lnSpc>
                <a:spcPct val="200000"/>
              </a:lnSpc>
            </a:pPr>
            <a:r>
              <a:rPr lang="en-US" sz="7500" b="1" dirty="0">
                <a:solidFill>
                  <a:srgbClr val="2F1932"/>
                </a:solidFill>
                <a:latin typeface="Arial" panose="020B0604020202020204" pitchFamily="34" charset="0"/>
                <a:cs typeface="Arial" panose="020B0604020202020204" pitchFamily="34" charset="0"/>
              </a:rPr>
              <a:t>HẸN GẶP LẠI CÁC EM Ở TIẾT HỌC SAU!</a:t>
            </a:r>
          </a:p>
        </p:txBody>
      </p:sp>
    </p:spTree>
  </p:cSld>
  <p:clrMapOvr>
    <a:masterClrMapping/>
  </p:clrMapOvr>
  <mc:AlternateContent xmlns:mc="http://schemas.openxmlformats.org/markup-compatibility/2006" xmlns:p14="http://schemas.microsoft.com/office/powerpoint/2010/main">
    <mc:Choice Requires="p14">
      <p:transition spd="med" p14:dur="700">
        <p14:prism isInverted="1"/>
      </p:transition>
    </mc:Choice>
    <mc:Fallback xmlns="">
      <p:transitio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370</TotalTime>
  <Words>299</Words>
  <Application>Microsoft Office PowerPoint</Application>
  <PresentationFormat>Custom</PresentationFormat>
  <Paragraphs>34</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Cambria Math</vt:lpstr>
      <vt:lpstr>Calibri</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Trần Bích Hà</cp:lastModifiedBy>
  <cp:revision>41</cp:revision>
  <dcterms:created xsi:type="dcterms:W3CDTF">2006-08-16T00:00:00Z</dcterms:created>
  <dcterms:modified xsi:type="dcterms:W3CDTF">2022-11-28T06:48:03Z</dcterms:modified>
  <dc:identifier>DAFI0KCJPXI</dc:identifier>
</cp:coreProperties>
</file>