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326" r:id="rId2"/>
    <p:sldId id="328" r:id="rId3"/>
    <p:sldId id="261" r:id="rId4"/>
    <p:sldId id="329" r:id="rId5"/>
    <p:sldId id="330" r:id="rId6"/>
    <p:sldId id="331" r:id="rId7"/>
    <p:sldId id="332" r:id="rId8"/>
    <p:sldId id="333" r:id="rId9"/>
    <p:sldId id="334" r:id="rId10"/>
    <p:sldId id="335" r:id="rId11"/>
    <p:sldId id="336" r:id="rId12"/>
    <p:sldId id="362" r:id="rId13"/>
    <p:sldId id="337" r:id="rId14"/>
    <p:sldId id="339" r:id="rId15"/>
  </p:sldIdLst>
  <p:sldSz cx="18288000" cy="10287000"/>
  <p:notesSz cx="6858000" cy="9144000"/>
  <p:embeddedFontLst>
    <p:embeddedFont>
      <p:font typeface="#9Slide04 SFU CenturySchoolbook" panose="020B0604020202020204" charset="0"/>
      <p:regular r:id="rId17"/>
      <p:bold r:id="rId18"/>
      <p:italic r:id="rId19"/>
    </p:embeddedFont>
    <p:embeddedFont>
      <p:font typeface="#9Slide04 Rokkitt" panose="020B0604020202020204" charset="0"/>
      <p:regular r:id="rId20"/>
    </p:embeddedFont>
    <p:embeddedFont>
      <p:font typeface="#9Slide07 SVNErika Ormig" panose="020B0609050302020204" charset="0"/>
      <p:regular r:id="rId21"/>
    </p:embeddedFont>
    <p:embeddedFont>
      <p:font typeface="Funtastic" panose="020B0604020202020204" charset="0"/>
      <p:regular r:id="rId22"/>
    </p:embeddedFont>
    <p:embeddedFont>
      <p:font typeface="#9Slide07 HLT Fall For You" panose="020B0604020202020204" charset="0"/>
      <p:regular r:id="rId23"/>
    </p:embeddedFont>
    <p:embeddedFont>
      <p:font typeface="Cambria" panose="02040503050406030204" pitchFamily="18" charset="0"/>
      <p:regular r:id="rId24"/>
      <p:bold r:id="rId25"/>
      <p:italic r:id="rId26"/>
      <p:boldItalic r:id="rId27"/>
    </p:embeddedFont>
    <p:embeddedFont>
      <p:font typeface="Calibri" panose="020F0502020204030204" pitchFamily="34" charset="0"/>
      <p:regular r:id="rId28"/>
      <p:bold r:id="rId29"/>
      <p:italic r:id="rId30"/>
      <p:boldItalic r:id="rId31"/>
    </p:embeddedFont>
    <p:embeddedFont>
      <p:font typeface="#9Slide06 SVNKarlita" panose="020B0604020202020204" charset="-128"/>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F50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9" autoAdjust="0"/>
    <p:restoredTop sz="89646" autoAdjust="0"/>
  </p:normalViewPr>
  <p:slideViewPr>
    <p:cSldViewPr>
      <p:cViewPr varScale="1">
        <p:scale>
          <a:sx n="41" d="100"/>
          <a:sy n="41" d="100"/>
        </p:scale>
        <p:origin x="84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CF62F0-84C0-4EC9-9265-CD92CF0BD37A}" type="datetimeFigureOut">
              <a:rPr lang="en-US" smtClean="0"/>
              <a:t>3/9/2025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ACA9DC-0487-476D-A273-0FC5FF69985D}" type="slidenum">
              <a:rPr lang="en-US" smtClean="0"/>
              <a:t>‹#›</a:t>
            </a:fld>
            <a:endParaRPr lang="en-US"/>
          </a:p>
        </p:txBody>
      </p:sp>
    </p:spTree>
    <p:extLst>
      <p:ext uri="{BB962C8B-B14F-4D97-AF65-F5344CB8AC3E}">
        <p14:creationId xmlns:p14="http://schemas.microsoft.com/office/powerpoint/2010/main" val="1222157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1" kern="1200" dirty="0" smtClean="0">
                <a:solidFill>
                  <a:schemeClr val="tx1"/>
                </a:solidFill>
                <a:effectLst/>
                <a:latin typeface="+mn-lt"/>
                <a:ea typeface="+mn-ea"/>
                <a:cs typeface="+mn-cs"/>
              </a:rPr>
              <a:t>môi trường ô nhiễm, Trái Đất nóng lên, băng tan, nước biển dâng...</a:t>
            </a:r>
            <a:endParaRPr lang="en-US" dirty="0"/>
          </a:p>
        </p:txBody>
      </p:sp>
      <p:sp>
        <p:nvSpPr>
          <p:cNvPr id="4" name="Slide Number Placeholder 3"/>
          <p:cNvSpPr>
            <a:spLocks noGrp="1"/>
          </p:cNvSpPr>
          <p:nvPr>
            <p:ph type="sldNum" sz="quarter" idx="10"/>
          </p:nvPr>
        </p:nvSpPr>
        <p:spPr/>
        <p:txBody>
          <a:bodyPr/>
          <a:lstStyle/>
          <a:p>
            <a:fld id="{8FACA9DC-0487-476D-A273-0FC5FF69985D}" type="slidenum">
              <a:rPr lang="en-US" smtClean="0"/>
              <a:t>1</a:t>
            </a:fld>
            <a:endParaRPr lang="en-US"/>
          </a:p>
        </p:txBody>
      </p:sp>
    </p:spTree>
    <p:extLst>
      <p:ext uri="{BB962C8B-B14F-4D97-AF65-F5344CB8AC3E}">
        <p14:creationId xmlns:p14="http://schemas.microsoft.com/office/powerpoint/2010/main" val="10231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5"/>
          </p:nvPr>
        </p:nvSpPr>
        <p:spPr/>
        <p:txBody>
          <a:bodyPr/>
          <a:lstStyle/>
          <a:p>
            <a:fld id="{8FACA9DC-0487-476D-A273-0FC5FF69985D}" type="slidenum">
              <a:rPr lang="en-US" smtClean="0"/>
              <a:t>10</a:t>
            </a:fld>
            <a:endParaRPr lang="en-US"/>
          </a:p>
        </p:txBody>
      </p:sp>
    </p:spTree>
    <p:extLst>
      <p:ext uri="{BB962C8B-B14F-4D97-AF65-F5344CB8AC3E}">
        <p14:creationId xmlns:p14="http://schemas.microsoft.com/office/powerpoint/2010/main" val="2642471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5"/>
          </p:nvPr>
        </p:nvSpPr>
        <p:spPr/>
        <p:txBody>
          <a:bodyPr/>
          <a:lstStyle/>
          <a:p>
            <a:fld id="{8FACA9DC-0487-476D-A273-0FC5FF69985D}" type="slidenum">
              <a:rPr lang="en-US" smtClean="0"/>
              <a:t>11</a:t>
            </a:fld>
            <a:endParaRPr lang="en-US"/>
          </a:p>
        </p:txBody>
      </p:sp>
    </p:spTree>
    <p:extLst>
      <p:ext uri="{BB962C8B-B14F-4D97-AF65-F5344CB8AC3E}">
        <p14:creationId xmlns:p14="http://schemas.microsoft.com/office/powerpoint/2010/main" val="32680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FACA9DC-0487-476D-A273-0FC5FF69985D}" type="slidenum">
              <a:rPr lang="en-US" smtClean="0"/>
              <a:t>12</a:t>
            </a:fld>
            <a:endParaRPr lang="en-US"/>
          </a:p>
        </p:txBody>
      </p:sp>
    </p:spTree>
    <p:extLst>
      <p:ext uri="{BB962C8B-B14F-4D97-AF65-F5344CB8AC3E}">
        <p14:creationId xmlns:p14="http://schemas.microsoft.com/office/powerpoint/2010/main" val="3877843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Văn </a:t>
            </a:r>
            <a:r>
              <a:rPr lang="en-US" dirty="0" err="1"/>
              <a:t>bản</a:t>
            </a:r>
            <a:r>
              <a:rPr lang="en-US" i="1" dirty="0"/>
              <a:t> </a:t>
            </a:r>
            <a:r>
              <a:rPr lang="en-US" i="1" dirty="0" err="1"/>
              <a:t>Choáng</a:t>
            </a:r>
            <a:r>
              <a:rPr lang="en-US" i="1" dirty="0"/>
              <a:t> </a:t>
            </a:r>
            <a:r>
              <a:rPr lang="en-US" i="1" dirty="0" err="1"/>
              <a:t>ngợp</a:t>
            </a:r>
            <a:r>
              <a:rPr lang="en-US" i="1" dirty="0"/>
              <a:t> </a:t>
            </a:r>
            <a:r>
              <a:rPr lang="en-US" i="1" dirty="0" err="1"/>
              <a:t>và</a:t>
            </a:r>
            <a:r>
              <a:rPr lang="en-US" i="1" dirty="0"/>
              <a:t> </a:t>
            </a:r>
            <a:r>
              <a:rPr lang="en-US" i="1" dirty="0" err="1"/>
              <a:t>đau</a:t>
            </a:r>
            <a:r>
              <a:rPr lang="en-US" i="1" dirty="0"/>
              <a:t> </a:t>
            </a:r>
            <a:r>
              <a:rPr lang="en-US" i="1" dirty="0" err="1"/>
              <a:t>đớn</a:t>
            </a:r>
            <a:r>
              <a:rPr lang="en-US" i="1" dirty="0"/>
              <a:t> </a:t>
            </a:r>
            <a:r>
              <a:rPr lang="en-US" i="1" dirty="0" err="1"/>
              <a:t>những</a:t>
            </a:r>
            <a:r>
              <a:rPr lang="en-US" i="1" dirty="0"/>
              <a:t> </a:t>
            </a:r>
            <a:r>
              <a:rPr lang="en-US" i="1" dirty="0" err="1"/>
              <a:t>cảnh</a:t>
            </a:r>
            <a:r>
              <a:rPr lang="en-US" i="1" dirty="0"/>
              <a:t> </a:t>
            </a:r>
            <a:r>
              <a:rPr lang="en-US" i="1" dirty="0" err="1"/>
              <a:t>báo</a:t>
            </a:r>
            <a:r>
              <a:rPr lang="en-US" i="1" dirty="0"/>
              <a:t> </a:t>
            </a:r>
            <a:r>
              <a:rPr lang="en-US" i="1" dirty="0" err="1"/>
              <a:t>từ</a:t>
            </a:r>
            <a:r>
              <a:rPr lang="en-US" i="1" dirty="0"/>
              <a:t> </a:t>
            </a:r>
            <a:r>
              <a:rPr lang="en-US" i="1" dirty="0" err="1"/>
              <a:t>loạt</a:t>
            </a:r>
            <a:r>
              <a:rPr lang="en-US" i="1" dirty="0"/>
              <a:t> </a:t>
            </a:r>
            <a:r>
              <a:rPr lang="en-US" i="1" dirty="0" err="1"/>
              <a:t>phim</a:t>
            </a:r>
            <a:r>
              <a:rPr lang="en-US" i="1" dirty="0"/>
              <a:t> “</a:t>
            </a:r>
            <a:r>
              <a:rPr lang="en-US" i="1" dirty="0" err="1"/>
              <a:t>Hành</a:t>
            </a:r>
            <a:r>
              <a:rPr lang="en-US" i="1" dirty="0"/>
              <a:t> </a:t>
            </a:r>
            <a:r>
              <a:rPr lang="en-US" i="1" dirty="0" err="1"/>
              <a:t>tinh</a:t>
            </a:r>
            <a:r>
              <a:rPr lang="en-US" i="1" dirty="0"/>
              <a:t> </a:t>
            </a:r>
            <a:r>
              <a:rPr lang="en-US" i="1" dirty="0" err="1"/>
              <a:t>của</a:t>
            </a:r>
            <a:r>
              <a:rPr lang="en-US" i="1" dirty="0"/>
              <a:t> </a:t>
            </a:r>
            <a:r>
              <a:rPr lang="en-US" i="1" dirty="0" err="1"/>
              <a:t>chúng</a:t>
            </a:r>
            <a:r>
              <a:rPr lang="en-US" i="1" dirty="0"/>
              <a:t> ta” </a:t>
            </a:r>
            <a:r>
              <a:rPr lang="en-US" i="1" dirty="0" err="1"/>
              <a:t>thuộc</a:t>
            </a:r>
            <a:r>
              <a:rPr lang="en-US" i="1" dirty="0"/>
              <a:t> </a:t>
            </a:r>
            <a:r>
              <a:rPr lang="en-US" i="1" dirty="0" err="1"/>
              <a:t>kiểu</a:t>
            </a:r>
            <a:r>
              <a:rPr lang="en-US" i="1" dirty="0"/>
              <a:t> </a:t>
            </a:r>
            <a:r>
              <a:rPr lang="en-US" i="1" dirty="0" err="1"/>
              <a:t>văn</a:t>
            </a:r>
            <a:r>
              <a:rPr lang="en-US" i="1" dirty="0"/>
              <a:t> </a:t>
            </a:r>
            <a:r>
              <a:rPr lang="en-US" i="1" dirty="0" err="1"/>
              <a:t>bản</a:t>
            </a:r>
            <a:r>
              <a:rPr lang="en-US" i="1" dirty="0"/>
              <a:t> </a:t>
            </a:r>
            <a:r>
              <a:rPr lang="en-US" i="1" dirty="0" err="1"/>
              <a:t>gì</a:t>
            </a:r>
            <a:r>
              <a:rPr lang="en-US" i="1" dirty="0"/>
              <a:t>? </a:t>
            </a:r>
            <a:r>
              <a:rPr lang="en-US" i="1" dirty="0" err="1"/>
              <a:t>Nêu</a:t>
            </a:r>
            <a:r>
              <a:rPr lang="en-US" i="1" dirty="0"/>
              <a:t> </a:t>
            </a:r>
            <a:r>
              <a:rPr lang="en-US" i="1" dirty="0" err="1"/>
              <a:t>căn</a:t>
            </a:r>
            <a:r>
              <a:rPr lang="en-US" i="1" dirty="0"/>
              <a:t> </a:t>
            </a:r>
            <a:r>
              <a:rPr lang="en-US" i="1" dirty="0" err="1"/>
              <a:t>cứ</a:t>
            </a:r>
            <a:r>
              <a:rPr lang="en-US" i="1" dirty="0"/>
              <a:t> </a:t>
            </a:r>
            <a:r>
              <a:rPr lang="en-US" i="1" dirty="0" err="1"/>
              <a:t>cho</a:t>
            </a:r>
            <a:r>
              <a:rPr lang="en-US" i="1" dirty="0"/>
              <a:t> </a:t>
            </a:r>
            <a:r>
              <a:rPr lang="en-US" i="1" dirty="0" err="1"/>
              <a:t>phép</a:t>
            </a:r>
            <a:r>
              <a:rPr lang="en-US" i="1" dirty="0"/>
              <a:t> </a:t>
            </a:r>
            <a:r>
              <a:rPr lang="en-US" i="1" dirty="0" err="1"/>
              <a:t>em</a:t>
            </a:r>
            <a:r>
              <a:rPr lang="en-US" i="1" dirty="0"/>
              <a:t> </a:t>
            </a:r>
            <a:r>
              <a:rPr lang="en-US" i="1" dirty="0" err="1"/>
              <a:t>xác</a:t>
            </a:r>
            <a:r>
              <a:rPr lang="en-US" i="1" dirty="0"/>
              <a:t> </a:t>
            </a:r>
            <a:r>
              <a:rPr lang="en-US" i="1" dirty="0" err="1"/>
              <a:t>định</a:t>
            </a:r>
            <a:r>
              <a:rPr lang="en-US" i="1" dirty="0"/>
              <a:t> </a:t>
            </a:r>
            <a:r>
              <a:rPr lang="en-US" i="1" dirty="0" err="1"/>
              <a:t>như</a:t>
            </a:r>
            <a:r>
              <a:rPr lang="en-US" i="1" dirty="0"/>
              <a:t> </a:t>
            </a:r>
            <a:r>
              <a:rPr lang="en-US" i="1" dirty="0" err="1"/>
              <a:t>vậy</a:t>
            </a:r>
            <a:r>
              <a:rPr lang="en-US" i="1" dirty="0"/>
              <a:t>.</a:t>
            </a:r>
            <a:endParaRPr lang="en-US" dirty="0"/>
          </a:p>
          <a:p>
            <a:endParaRPr lang="en-US" dirty="0"/>
          </a:p>
        </p:txBody>
      </p:sp>
      <p:sp>
        <p:nvSpPr>
          <p:cNvPr id="4" name="Slide Number Placeholder 3"/>
          <p:cNvSpPr>
            <a:spLocks noGrp="1"/>
          </p:cNvSpPr>
          <p:nvPr>
            <p:ph type="sldNum" sz="quarter" idx="5"/>
          </p:nvPr>
        </p:nvSpPr>
        <p:spPr/>
        <p:txBody>
          <a:bodyPr/>
          <a:lstStyle/>
          <a:p>
            <a:fld id="{8FACA9DC-0487-476D-A273-0FC5FF69985D}" type="slidenum">
              <a:rPr lang="en-US" smtClean="0"/>
              <a:t>13</a:t>
            </a:fld>
            <a:endParaRPr lang="en-US"/>
          </a:p>
        </p:txBody>
      </p:sp>
    </p:spTree>
    <p:extLst>
      <p:ext uri="{BB962C8B-B14F-4D97-AF65-F5344CB8AC3E}">
        <p14:creationId xmlns:p14="http://schemas.microsoft.com/office/powerpoint/2010/main" val="1287478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5"/>
          </p:nvPr>
        </p:nvSpPr>
        <p:spPr/>
        <p:txBody>
          <a:bodyPr/>
          <a:lstStyle/>
          <a:p>
            <a:fld id="{8FACA9DC-0487-476D-A273-0FC5FF69985D}" type="slidenum">
              <a:rPr lang="en-US" smtClean="0"/>
              <a:t>14</a:t>
            </a:fld>
            <a:endParaRPr lang="en-US"/>
          </a:p>
        </p:txBody>
      </p:sp>
    </p:spTree>
    <p:extLst>
      <p:ext uri="{BB962C8B-B14F-4D97-AF65-F5344CB8AC3E}">
        <p14:creationId xmlns:p14="http://schemas.microsoft.com/office/powerpoint/2010/main" val="4227309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FACA9DC-0487-476D-A273-0FC5FF69985D}" type="slidenum">
              <a:rPr lang="en-US" smtClean="0"/>
              <a:t>2</a:t>
            </a:fld>
            <a:endParaRPr lang="en-US"/>
          </a:p>
        </p:txBody>
      </p:sp>
    </p:spTree>
    <p:extLst>
      <p:ext uri="{BB962C8B-B14F-4D97-AF65-F5344CB8AC3E}">
        <p14:creationId xmlns:p14="http://schemas.microsoft.com/office/powerpoint/2010/main" val="4240314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FACA9DC-0487-476D-A273-0FC5FF69985D}" type="slidenum">
              <a:rPr lang="en-US" smtClean="0"/>
              <a:t>3</a:t>
            </a:fld>
            <a:endParaRPr lang="en-US"/>
          </a:p>
        </p:txBody>
      </p:sp>
    </p:spTree>
    <p:extLst>
      <p:ext uri="{BB962C8B-B14F-4D97-AF65-F5344CB8AC3E}">
        <p14:creationId xmlns:p14="http://schemas.microsoft.com/office/powerpoint/2010/main" val="3933893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đã</a:t>
            </a:r>
            <a:r>
              <a:rPr lang="en-US" dirty="0"/>
              <a:t> </a:t>
            </a:r>
            <a:r>
              <a:rPr lang="en-US" dirty="0" err="1"/>
              <a:t>giao</a:t>
            </a:r>
            <a:r>
              <a:rPr lang="en-US" dirty="0"/>
              <a:t> PHT </a:t>
            </a:r>
            <a:r>
              <a:rPr lang="en-US" dirty="0" err="1"/>
              <a:t>cho</a:t>
            </a:r>
            <a:r>
              <a:rPr lang="en-US" dirty="0"/>
              <a:t> HS </a:t>
            </a:r>
            <a:r>
              <a:rPr lang="en-US" dirty="0" err="1"/>
              <a:t>từ</a:t>
            </a:r>
            <a:r>
              <a:rPr lang="en-US" dirty="0"/>
              <a:t> </a:t>
            </a:r>
            <a:r>
              <a:rPr lang="en-US" dirty="0" err="1"/>
              <a:t>nhà</a:t>
            </a:r>
            <a:r>
              <a:rPr lang="en-US" dirty="0"/>
              <a:t>, </a:t>
            </a:r>
            <a:r>
              <a:rPr lang="en-US" dirty="0" err="1"/>
              <a:t>yêu</a:t>
            </a:r>
            <a:r>
              <a:rPr lang="en-US" dirty="0"/>
              <a:t> </a:t>
            </a:r>
            <a:r>
              <a:rPr lang="en-US" dirty="0" err="1"/>
              <a:t>cầu</a:t>
            </a:r>
            <a:r>
              <a:rPr lang="en-US" dirty="0"/>
              <a:t> HS </a:t>
            </a:r>
            <a:r>
              <a:rPr lang="en-US" dirty="0" err="1"/>
              <a:t>báo</a:t>
            </a:r>
            <a:r>
              <a:rPr lang="en-US" dirty="0"/>
              <a:t> </a:t>
            </a:r>
            <a:r>
              <a:rPr lang="en-US" dirty="0" err="1"/>
              <a:t>cáo</a:t>
            </a:r>
            <a:r>
              <a:rPr lang="en-US" dirty="0"/>
              <a:t> </a:t>
            </a:r>
            <a:r>
              <a:rPr lang="en-US" dirty="0" err="1"/>
              <a:t>sản</a:t>
            </a:r>
            <a:r>
              <a:rPr lang="en-US" dirty="0"/>
              <a:t> </a:t>
            </a:r>
            <a:r>
              <a:rPr lang="en-US" dirty="0" err="1"/>
              <a:t>phẩm</a:t>
            </a:r>
            <a:endParaRPr lang="en-US" dirty="0"/>
          </a:p>
        </p:txBody>
      </p:sp>
      <p:sp>
        <p:nvSpPr>
          <p:cNvPr id="4" name="Slide Number Placeholder 3"/>
          <p:cNvSpPr>
            <a:spLocks noGrp="1"/>
          </p:cNvSpPr>
          <p:nvPr>
            <p:ph type="sldNum" sz="quarter" idx="5"/>
          </p:nvPr>
        </p:nvSpPr>
        <p:spPr/>
        <p:txBody>
          <a:bodyPr/>
          <a:lstStyle/>
          <a:p>
            <a:fld id="{8FACA9DC-0487-476D-A273-0FC5FF69985D}" type="slidenum">
              <a:rPr lang="en-US" smtClean="0"/>
              <a:t>4</a:t>
            </a:fld>
            <a:endParaRPr lang="en-US"/>
          </a:p>
        </p:txBody>
      </p:sp>
    </p:spTree>
    <p:extLst>
      <p:ext uri="{BB962C8B-B14F-4D97-AF65-F5344CB8AC3E}">
        <p14:creationId xmlns:p14="http://schemas.microsoft.com/office/powerpoint/2010/main" val="2146002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thường hướng tới mục đích quảng bá các sản phẩm điện ảnh hay giúp khán giả có được những hiểu biết thường thức về điện ảnh. Tùy vào loại phim được phân chia theo các tiêu chí khác nhau (phim nhựa, phim truyền hình; phim tài liệu; phim truyện; phim hành động, phim dã sử, phim tâm lí xã hội, phim giả tưởng;...) mà người viết xác định điểm nhấn và chọn cách triển khai khác nhau. Tuy nhiên, văn bản giới thiệu nào cũng cần nêu được thông tin về nhà sản xuất, năm phát hành, các thành viên chủ chốt của đoàn làm phim, nội dung phim, những giá trị nổi bật của phim... Văn bản giới thiệu có sự kết hợp linh hoạt giữa thông tin khách quan và đánh giá chủ quan, giữa phương tiện ngôn ngữ và phi ngôn ngữ (thường là ảnh chụp pa-nô quảng cáo hoặc một số cảnh phim đặc sắc), được trình bày hấp dẫn, có sức thu hút đối với người tiếp nhận.</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FACA9DC-0487-476D-A273-0FC5FF69985D}" type="slidenum">
              <a:rPr lang="en-US" smtClean="0"/>
              <a:t>5</a:t>
            </a:fld>
            <a:endParaRPr lang="en-US"/>
          </a:p>
        </p:txBody>
      </p:sp>
    </p:spTree>
    <p:extLst>
      <p:ext uri="{BB962C8B-B14F-4D97-AF65-F5344CB8AC3E}">
        <p14:creationId xmlns:p14="http://schemas.microsoft.com/office/powerpoint/2010/main" val="580908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https://www.phunuonline.com.vn/totto-chan-ben-cua-so-khi-tre-con-lon-len-trong-tinh-thuong-a1417059.html</a:t>
            </a:r>
          </a:p>
          <a:p>
            <a:r>
              <a:rPr lang="en-US" dirty="0"/>
              <a:t>GV </a:t>
            </a:r>
            <a:r>
              <a:rPr lang="en-US" dirty="0" err="1"/>
              <a:t>giới</a:t>
            </a:r>
            <a:r>
              <a:rPr lang="en-US" dirty="0"/>
              <a:t> </a:t>
            </a:r>
            <a:r>
              <a:rPr lang="en-US" dirty="0" err="1"/>
              <a:t>thiệu</a:t>
            </a:r>
            <a:r>
              <a:rPr lang="en-US" dirty="0"/>
              <a:t> </a:t>
            </a:r>
            <a:r>
              <a:rPr lang="en-US" dirty="0" err="1"/>
              <a:t>văn</a:t>
            </a:r>
            <a:r>
              <a:rPr lang="en-US" dirty="0"/>
              <a:t> </a:t>
            </a:r>
            <a:r>
              <a:rPr lang="en-US" dirty="0" err="1"/>
              <a:t>bản</a:t>
            </a:r>
            <a:r>
              <a:rPr lang="en-US" dirty="0"/>
              <a:t> </a:t>
            </a:r>
            <a:r>
              <a:rPr lang="en-US" i="1" dirty="0"/>
              <a:t>“Totto-</a:t>
            </a:r>
            <a:r>
              <a:rPr lang="en-US" i="1" dirty="0" err="1"/>
              <a:t>chan</a:t>
            </a:r>
            <a:r>
              <a:rPr lang="en-US" i="1" dirty="0"/>
              <a:t> </a:t>
            </a:r>
            <a:r>
              <a:rPr lang="en-US" i="1" dirty="0" err="1"/>
              <a:t>bên</a:t>
            </a:r>
            <a:r>
              <a:rPr lang="en-US" i="1" dirty="0"/>
              <a:t> </a:t>
            </a:r>
            <a:r>
              <a:rPr lang="en-US" i="1" dirty="0" err="1"/>
              <a:t>cửa</a:t>
            </a:r>
            <a:r>
              <a:rPr lang="en-US" i="1" dirty="0"/>
              <a:t> </a:t>
            </a:r>
            <a:r>
              <a:rPr lang="en-US" i="1" dirty="0" err="1"/>
              <a:t>sổ</a:t>
            </a:r>
            <a:r>
              <a:rPr lang="en-US" i="1" dirty="0"/>
              <a:t>”: Khi </a:t>
            </a:r>
            <a:r>
              <a:rPr lang="en-US" i="1" dirty="0" err="1"/>
              <a:t>trẻ</a:t>
            </a:r>
            <a:r>
              <a:rPr lang="en-US" i="1" dirty="0"/>
              <a:t> con </a:t>
            </a:r>
            <a:r>
              <a:rPr lang="en-US" i="1" dirty="0" err="1"/>
              <a:t>lớn</a:t>
            </a:r>
            <a:r>
              <a:rPr lang="en-US" i="1" dirty="0"/>
              <a:t> </a:t>
            </a:r>
            <a:r>
              <a:rPr lang="en-US" i="1" dirty="0" err="1"/>
              <a:t>lên</a:t>
            </a:r>
            <a:r>
              <a:rPr lang="en-US" i="1" dirty="0"/>
              <a:t> </a:t>
            </a:r>
            <a:r>
              <a:rPr lang="en-US" i="1" dirty="0" err="1"/>
              <a:t>trong</a:t>
            </a:r>
            <a:r>
              <a:rPr lang="en-US" i="1" dirty="0"/>
              <a:t> </a:t>
            </a:r>
            <a:r>
              <a:rPr lang="en-US" i="1" dirty="0" err="1"/>
              <a:t>tình</a:t>
            </a:r>
            <a:r>
              <a:rPr lang="en-US" i="1" dirty="0"/>
              <a:t> </a:t>
            </a:r>
            <a:r>
              <a:rPr lang="en-US" i="1" dirty="0" err="1"/>
              <a:t>thương</a:t>
            </a:r>
            <a:endParaRPr lang="en-US" i="1" dirty="0"/>
          </a:p>
        </p:txBody>
      </p:sp>
      <p:sp>
        <p:nvSpPr>
          <p:cNvPr id="4" name="Slide Number Placeholder 3"/>
          <p:cNvSpPr>
            <a:spLocks noGrp="1"/>
          </p:cNvSpPr>
          <p:nvPr>
            <p:ph type="sldNum" sz="quarter" idx="5"/>
          </p:nvPr>
        </p:nvSpPr>
        <p:spPr/>
        <p:txBody>
          <a:bodyPr/>
          <a:lstStyle/>
          <a:p>
            <a:fld id="{8FACA9DC-0487-476D-A273-0FC5FF69985D}" type="slidenum">
              <a:rPr lang="en-US" smtClean="0"/>
              <a:t>6</a:t>
            </a:fld>
            <a:endParaRPr lang="en-US"/>
          </a:p>
        </p:txBody>
      </p:sp>
    </p:spTree>
    <p:extLst>
      <p:ext uri="{BB962C8B-B14F-4D97-AF65-F5344CB8AC3E}">
        <p14:creationId xmlns:p14="http://schemas.microsoft.com/office/powerpoint/2010/main" val="3190936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https://www.phunuonline.com.vn/totto-chan-ben-cua-so-khi-tre-con-lon-len-trong-tinh-thuong-a1417059.html</a:t>
            </a:r>
          </a:p>
          <a:p>
            <a:r>
              <a:rPr lang="en-US" dirty="0"/>
              <a:t>GV </a:t>
            </a:r>
            <a:r>
              <a:rPr lang="en-US" dirty="0" err="1"/>
              <a:t>giới</a:t>
            </a:r>
            <a:r>
              <a:rPr lang="en-US" dirty="0"/>
              <a:t> </a:t>
            </a:r>
            <a:r>
              <a:rPr lang="en-US" dirty="0" err="1"/>
              <a:t>thiệu</a:t>
            </a:r>
            <a:r>
              <a:rPr lang="en-US" dirty="0"/>
              <a:t> </a:t>
            </a:r>
            <a:r>
              <a:rPr lang="en-US" dirty="0" err="1"/>
              <a:t>văn</a:t>
            </a:r>
            <a:r>
              <a:rPr lang="en-US" dirty="0"/>
              <a:t> </a:t>
            </a:r>
            <a:r>
              <a:rPr lang="en-US" dirty="0" err="1"/>
              <a:t>bản</a:t>
            </a:r>
            <a:r>
              <a:rPr lang="en-US" dirty="0"/>
              <a:t> </a:t>
            </a:r>
            <a:r>
              <a:rPr lang="en-US" i="1" dirty="0"/>
              <a:t>“Totto-</a:t>
            </a:r>
            <a:r>
              <a:rPr lang="en-US" i="1" dirty="0" err="1"/>
              <a:t>chan</a:t>
            </a:r>
            <a:r>
              <a:rPr lang="en-US" i="1" dirty="0"/>
              <a:t> </a:t>
            </a:r>
            <a:r>
              <a:rPr lang="en-US" i="1" dirty="0" err="1"/>
              <a:t>bên</a:t>
            </a:r>
            <a:r>
              <a:rPr lang="en-US" i="1" dirty="0"/>
              <a:t> </a:t>
            </a:r>
            <a:r>
              <a:rPr lang="en-US" i="1" dirty="0" err="1"/>
              <a:t>cửa</a:t>
            </a:r>
            <a:r>
              <a:rPr lang="en-US" i="1" dirty="0"/>
              <a:t> </a:t>
            </a:r>
            <a:r>
              <a:rPr lang="en-US" i="1" dirty="0" err="1"/>
              <a:t>sổ</a:t>
            </a:r>
            <a:r>
              <a:rPr lang="en-US" i="1" dirty="0"/>
              <a:t>”: Khi </a:t>
            </a:r>
            <a:r>
              <a:rPr lang="en-US" i="1" dirty="0" err="1"/>
              <a:t>trẻ</a:t>
            </a:r>
            <a:r>
              <a:rPr lang="en-US" i="1" dirty="0"/>
              <a:t> con </a:t>
            </a:r>
            <a:r>
              <a:rPr lang="en-US" i="1" dirty="0" err="1"/>
              <a:t>lớn</a:t>
            </a:r>
            <a:r>
              <a:rPr lang="en-US" i="1" dirty="0"/>
              <a:t> </a:t>
            </a:r>
            <a:r>
              <a:rPr lang="en-US" i="1" dirty="0" err="1"/>
              <a:t>lên</a:t>
            </a:r>
            <a:r>
              <a:rPr lang="en-US" i="1" dirty="0"/>
              <a:t> </a:t>
            </a:r>
            <a:r>
              <a:rPr lang="en-US" i="1" dirty="0" err="1"/>
              <a:t>trong</a:t>
            </a:r>
            <a:r>
              <a:rPr lang="en-US" i="1" dirty="0"/>
              <a:t> </a:t>
            </a:r>
            <a:r>
              <a:rPr lang="en-US" i="1" dirty="0" err="1"/>
              <a:t>tình</a:t>
            </a:r>
            <a:r>
              <a:rPr lang="en-US" i="1" dirty="0"/>
              <a:t> </a:t>
            </a:r>
            <a:r>
              <a:rPr lang="en-US" i="1" dirty="0" err="1"/>
              <a:t>thương</a:t>
            </a:r>
            <a:endParaRPr lang="en-US" i="1" dirty="0"/>
          </a:p>
          <a:p>
            <a:endParaRPr lang="en-US" dirty="0"/>
          </a:p>
        </p:txBody>
      </p:sp>
      <p:sp>
        <p:nvSpPr>
          <p:cNvPr id="4" name="Slide Number Placeholder 3"/>
          <p:cNvSpPr>
            <a:spLocks noGrp="1"/>
          </p:cNvSpPr>
          <p:nvPr>
            <p:ph type="sldNum" sz="quarter" idx="5"/>
          </p:nvPr>
        </p:nvSpPr>
        <p:spPr/>
        <p:txBody>
          <a:bodyPr/>
          <a:lstStyle/>
          <a:p>
            <a:fld id="{8FACA9DC-0487-476D-A273-0FC5FF69985D}" type="slidenum">
              <a:rPr lang="en-US" smtClean="0"/>
              <a:t>7</a:t>
            </a:fld>
            <a:endParaRPr lang="en-US"/>
          </a:p>
        </p:txBody>
      </p:sp>
    </p:spTree>
    <p:extLst>
      <p:ext uri="{BB962C8B-B14F-4D97-AF65-F5344CB8AC3E}">
        <p14:creationId xmlns:p14="http://schemas.microsoft.com/office/powerpoint/2010/main" val="347872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https://www.phunuonline.com.vn/totto-chan-ben-cua-so-khi-tre-con-lon-len-trong-tinh-thuong-a1417059.html</a:t>
            </a:r>
          </a:p>
          <a:p>
            <a:r>
              <a:rPr lang="en-US" dirty="0"/>
              <a:t>GV </a:t>
            </a:r>
            <a:r>
              <a:rPr lang="en-US" dirty="0" err="1"/>
              <a:t>giới</a:t>
            </a:r>
            <a:r>
              <a:rPr lang="en-US" dirty="0"/>
              <a:t> </a:t>
            </a:r>
            <a:r>
              <a:rPr lang="en-US" dirty="0" err="1"/>
              <a:t>thiệu</a:t>
            </a:r>
            <a:r>
              <a:rPr lang="en-US" dirty="0"/>
              <a:t> </a:t>
            </a:r>
            <a:r>
              <a:rPr lang="en-US" dirty="0" err="1"/>
              <a:t>văn</a:t>
            </a:r>
            <a:r>
              <a:rPr lang="en-US" dirty="0"/>
              <a:t> </a:t>
            </a:r>
            <a:r>
              <a:rPr lang="en-US" dirty="0" err="1"/>
              <a:t>bản</a:t>
            </a:r>
            <a:r>
              <a:rPr lang="en-US" dirty="0"/>
              <a:t> </a:t>
            </a:r>
            <a:r>
              <a:rPr lang="en-US" i="1" dirty="0"/>
              <a:t>“Totto-</a:t>
            </a:r>
            <a:r>
              <a:rPr lang="en-US" i="1" dirty="0" err="1"/>
              <a:t>chan</a:t>
            </a:r>
            <a:r>
              <a:rPr lang="en-US" i="1" dirty="0"/>
              <a:t> </a:t>
            </a:r>
            <a:r>
              <a:rPr lang="en-US" i="1" dirty="0" err="1"/>
              <a:t>bên</a:t>
            </a:r>
            <a:r>
              <a:rPr lang="en-US" i="1" dirty="0"/>
              <a:t> </a:t>
            </a:r>
            <a:r>
              <a:rPr lang="en-US" i="1" dirty="0" err="1"/>
              <a:t>cửa</a:t>
            </a:r>
            <a:r>
              <a:rPr lang="en-US" i="1" dirty="0"/>
              <a:t> </a:t>
            </a:r>
            <a:r>
              <a:rPr lang="en-US" i="1" dirty="0" err="1"/>
              <a:t>sổ</a:t>
            </a:r>
            <a:r>
              <a:rPr lang="en-US" i="1" dirty="0"/>
              <a:t>”: Khi </a:t>
            </a:r>
            <a:r>
              <a:rPr lang="en-US" i="1" dirty="0" err="1"/>
              <a:t>trẻ</a:t>
            </a:r>
            <a:r>
              <a:rPr lang="en-US" i="1" dirty="0"/>
              <a:t> con </a:t>
            </a:r>
            <a:r>
              <a:rPr lang="en-US" i="1" dirty="0" err="1"/>
              <a:t>lớn</a:t>
            </a:r>
            <a:r>
              <a:rPr lang="en-US" i="1" dirty="0"/>
              <a:t> </a:t>
            </a:r>
            <a:r>
              <a:rPr lang="en-US" i="1" dirty="0" err="1"/>
              <a:t>lên</a:t>
            </a:r>
            <a:r>
              <a:rPr lang="en-US" i="1" dirty="0"/>
              <a:t> </a:t>
            </a:r>
            <a:r>
              <a:rPr lang="en-US" i="1" dirty="0" err="1"/>
              <a:t>trong</a:t>
            </a:r>
            <a:r>
              <a:rPr lang="en-US" i="1" dirty="0"/>
              <a:t> </a:t>
            </a:r>
            <a:r>
              <a:rPr lang="en-US" i="1" dirty="0" err="1"/>
              <a:t>tình</a:t>
            </a:r>
            <a:r>
              <a:rPr lang="en-US" i="1" dirty="0"/>
              <a:t> </a:t>
            </a:r>
            <a:r>
              <a:rPr lang="en-US" i="1" dirty="0" err="1"/>
              <a:t>thương</a:t>
            </a:r>
            <a:endParaRPr lang="en-US" i="1" dirty="0"/>
          </a:p>
          <a:p>
            <a:endParaRPr lang="en-US" dirty="0"/>
          </a:p>
        </p:txBody>
      </p:sp>
      <p:sp>
        <p:nvSpPr>
          <p:cNvPr id="4" name="Slide Number Placeholder 3"/>
          <p:cNvSpPr>
            <a:spLocks noGrp="1"/>
          </p:cNvSpPr>
          <p:nvPr>
            <p:ph type="sldNum" sz="quarter" idx="5"/>
          </p:nvPr>
        </p:nvSpPr>
        <p:spPr/>
        <p:txBody>
          <a:bodyPr/>
          <a:lstStyle/>
          <a:p>
            <a:fld id="{8FACA9DC-0487-476D-A273-0FC5FF69985D}" type="slidenum">
              <a:rPr lang="en-US" smtClean="0"/>
              <a:t>8</a:t>
            </a:fld>
            <a:endParaRPr lang="en-US"/>
          </a:p>
        </p:txBody>
      </p:sp>
    </p:spTree>
    <p:extLst>
      <p:ext uri="{BB962C8B-B14F-4D97-AF65-F5344CB8AC3E}">
        <p14:creationId xmlns:p14="http://schemas.microsoft.com/office/powerpoint/2010/main" val="2473000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5"/>
          </p:nvPr>
        </p:nvSpPr>
        <p:spPr/>
        <p:txBody>
          <a:bodyPr/>
          <a:lstStyle/>
          <a:p>
            <a:fld id="{8FACA9DC-0487-476D-A273-0FC5FF69985D}" type="slidenum">
              <a:rPr lang="en-US" smtClean="0"/>
              <a:t>9</a:t>
            </a:fld>
            <a:endParaRPr lang="en-US"/>
          </a:p>
        </p:txBody>
      </p:sp>
    </p:spTree>
    <p:extLst>
      <p:ext uri="{BB962C8B-B14F-4D97-AF65-F5344CB8AC3E}">
        <p14:creationId xmlns:p14="http://schemas.microsoft.com/office/powerpoint/2010/main" val="3198341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3.png"/><Relationship Id="rId4" Type="http://schemas.openxmlformats.org/officeDocument/2006/relationships/image" Target="../media/image16.sv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13041101" y="-4085744"/>
            <a:ext cx="10493797" cy="9077134"/>
          </a:xfrm>
          <a:custGeom>
            <a:avLst/>
            <a:gdLst/>
            <a:ahLst/>
            <a:cxnLst/>
            <a:rect l="l" t="t" r="r" b="b"/>
            <a:pathLst>
              <a:path w="10493797" h="9077134">
                <a:moveTo>
                  <a:pt x="0" y="0"/>
                </a:moveTo>
                <a:lnTo>
                  <a:pt x="10493798" y="0"/>
                </a:lnTo>
                <a:lnTo>
                  <a:pt x="10493798" y="9077135"/>
                </a:lnTo>
                <a:lnTo>
                  <a:pt x="0" y="907713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rot="6503270">
            <a:off x="11879304" y="158462"/>
            <a:ext cx="15842002" cy="15386545"/>
          </a:xfrm>
          <a:custGeom>
            <a:avLst/>
            <a:gdLst/>
            <a:ahLst/>
            <a:cxnLst/>
            <a:rect l="l" t="t" r="r" b="b"/>
            <a:pathLst>
              <a:path w="15842002" h="15386545">
                <a:moveTo>
                  <a:pt x="0" y="0"/>
                </a:moveTo>
                <a:lnTo>
                  <a:pt x="15842002" y="0"/>
                </a:lnTo>
                <a:lnTo>
                  <a:pt x="15842002" y="15386545"/>
                </a:lnTo>
                <a:lnTo>
                  <a:pt x="0" y="1538654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Freeform 4"/>
          <p:cNvSpPr/>
          <p:nvPr/>
        </p:nvSpPr>
        <p:spPr>
          <a:xfrm>
            <a:off x="13391935" y="6728571"/>
            <a:ext cx="7048908" cy="4114800"/>
          </a:xfrm>
          <a:custGeom>
            <a:avLst/>
            <a:gdLst/>
            <a:ahLst/>
            <a:cxnLst/>
            <a:rect l="l" t="t" r="r" b="b"/>
            <a:pathLst>
              <a:path w="7048908" h="4114800">
                <a:moveTo>
                  <a:pt x="0" y="0"/>
                </a:moveTo>
                <a:lnTo>
                  <a:pt x="7048908" y="0"/>
                </a:lnTo>
                <a:lnTo>
                  <a:pt x="7048908"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5" name="Freeform 5"/>
          <p:cNvSpPr/>
          <p:nvPr/>
        </p:nvSpPr>
        <p:spPr>
          <a:xfrm>
            <a:off x="10210392" y="9498585"/>
            <a:ext cx="7048908" cy="4114800"/>
          </a:xfrm>
          <a:custGeom>
            <a:avLst/>
            <a:gdLst/>
            <a:ahLst/>
            <a:cxnLst/>
            <a:rect l="l" t="t" r="r" b="b"/>
            <a:pathLst>
              <a:path w="7048908" h="4114800">
                <a:moveTo>
                  <a:pt x="0" y="0"/>
                </a:moveTo>
                <a:lnTo>
                  <a:pt x="7048908" y="0"/>
                </a:lnTo>
                <a:lnTo>
                  <a:pt x="7048908"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16275851" y="3053909"/>
            <a:ext cx="7048908" cy="4114800"/>
          </a:xfrm>
          <a:custGeom>
            <a:avLst/>
            <a:gdLst/>
            <a:ahLst/>
            <a:cxnLst/>
            <a:rect l="l" t="t" r="r" b="b"/>
            <a:pathLst>
              <a:path w="7048908" h="4114800">
                <a:moveTo>
                  <a:pt x="0" y="0"/>
                </a:moveTo>
                <a:lnTo>
                  <a:pt x="7048908" y="0"/>
                </a:lnTo>
                <a:lnTo>
                  <a:pt x="7048908"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14554526" y="-75182"/>
            <a:ext cx="7048908" cy="4114800"/>
          </a:xfrm>
          <a:custGeom>
            <a:avLst/>
            <a:gdLst/>
            <a:ahLst/>
            <a:cxnLst/>
            <a:rect l="l" t="t" r="r" b="b"/>
            <a:pathLst>
              <a:path w="7048908" h="4114800">
                <a:moveTo>
                  <a:pt x="0" y="0"/>
                </a:moveTo>
                <a:lnTo>
                  <a:pt x="7048908" y="0"/>
                </a:lnTo>
                <a:lnTo>
                  <a:pt x="7048908"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11" name="Group 2">
            <a:extLst>
              <a:ext uri="{FF2B5EF4-FFF2-40B4-BE49-F238E27FC236}">
                <a16:creationId xmlns:a16="http://schemas.microsoft.com/office/drawing/2014/main" xmlns="" id="{1C2BD401-5B9C-0A08-EEE4-43C12B7AF855}"/>
              </a:ext>
            </a:extLst>
          </p:cNvPr>
          <p:cNvGrpSpPr/>
          <p:nvPr/>
        </p:nvGrpSpPr>
        <p:grpSpPr>
          <a:xfrm>
            <a:off x="2256483" y="1409700"/>
            <a:ext cx="9274613" cy="8020892"/>
            <a:chOff x="0" y="0"/>
            <a:chExt cx="2442696" cy="2112498"/>
          </a:xfrm>
        </p:grpSpPr>
        <p:sp>
          <p:nvSpPr>
            <p:cNvPr id="12" name="Freeform 3">
              <a:extLst>
                <a:ext uri="{FF2B5EF4-FFF2-40B4-BE49-F238E27FC236}">
                  <a16:creationId xmlns:a16="http://schemas.microsoft.com/office/drawing/2014/main" xmlns="" id="{D8A255D9-B9F9-CADD-0FC8-FA97B08CF600}"/>
                </a:ext>
              </a:extLst>
            </p:cNvPr>
            <p:cNvSpPr/>
            <p:nvPr/>
          </p:nvSpPr>
          <p:spPr>
            <a:xfrm>
              <a:off x="0" y="0"/>
              <a:ext cx="2442696" cy="2112498"/>
            </a:xfrm>
            <a:custGeom>
              <a:avLst/>
              <a:gdLst/>
              <a:ahLst/>
              <a:cxnLst/>
              <a:rect l="l" t="t" r="r" b="b"/>
              <a:pathLst>
                <a:path w="2442696" h="2112498">
                  <a:moveTo>
                    <a:pt x="8347" y="0"/>
                  </a:moveTo>
                  <a:lnTo>
                    <a:pt x="2434349" y="0"/>
                  </a:lnTo>
                  <a:cubicBezTo>
                    <a:pt x="2438959" y="0"/>
                    <a:pt x="2442696" y="3737"/>
                    <a:pt x="2442696" y="8347"/>
                  </a:cubicBezTo>
                  <a:lnTo>
                    <a:pt x="2442696" y="2104151"/>
                  </a:lnTo>
                  <a:cubicBezTo>
                    <a:pt x="2442696" y="2106365"/>
                    <a:pt x="2441817" y="2108488"/>
                    <a:pt x="2440252" y="2110054"/>
                  </a:cubicBezTo>
                  <a:cubicBezTo>
                    <a:pt x="2438686" y="2111619"/>
                    <a:pt x="2436563" y="2112498"/>
                    <a:pt x="2434349" y="2112498"/>
                  </a:cubicBezTo>
                  <a:lnTo>
                    <a:pt x="8347" y="2112498"/>
                  </a:lnTo>
                  <a:cubicBezTo>
                    <a:pt x="6134" y="2112498"/>
                    <a:pt x="4010" y="2111619"/>
                    <a:pt x="2445" y="2110054"/>
                  </a:cubicBezTo>
                  <a:cubicBezTo>
                    <a:pt x="879" y="2108488"/>
                    <a:pt x="0" y="2106365"/>
                    <a:pt x="0" y="2104151"/>
                  </a:cubicBezTo>
                  <a:lnTo>
                    <a:pt x="0" y="8347"/>
                  </a:lnTo>
                  <a:cubicBezTo>
                    <a:pt x="0" y="6134"/>
                    <a:pt x="879" y="4010"/>
                    <a:pt x="2445" y="2445"/>
                  </a:cubicBezTo>
                  <a:cubicBezTo>
                    <a:pt x="4010" y="879"/>
                    <a:pt x="6134" y="0"/>
                    <a:pt x="8347" y="0"/>
                  </a:cubicBezTo>
                  <a:close/>
                </a:path>
              </a:pathLst>
            </a:custGeom>
            <a:solidFill>
              <a:srgbClr val="6B7A9A"/>
            </a:solidFill>
            <a:ln w="19050" cap="sq">
              <a:solidFill>
                <a:srgbClr val="FFFFFF"/>
              </a:solidFill>
              <a:prstDash val="solid"/>
              <a:miter/>
            </a:ln>
          </p:spPr>
        </p:sp>
        <p:sp>
          <p:nvSpPr>
            <p:cNvPr id="13" name="TextBox 4">
              <a:extLst>
                <a:ext uri="{FF2B5EF4-FFF2-40B4-BE49-F238E27FC236}">
                  <a16:creationId xmlns:a16="http://schemas.microsoft.com/office/drawing/2014/main" xmlns="" id="{596A4C0B-95F5-FA8F-79E4-05BFF371CCE1}"/>
                </a:ext>
              </a:extLst>
            </p:cNvPr>
            <p:cNvSpPr txBox="1"/>
            <p:nvPr/>
          </p:nvSpPr>
          <p:spPr>
            <a:xfrm>
              <a:off x="0" y="-38100"/>
              <a:ext cx="2442696" cy="2150598"/>
            </a:xfrm>
            <a:prstGeom prst="rect">
              <a:avLst/>
            </a:prstGeom>
          </p:spPr>
          <p:txBody>
            <a:bodyPr lIns="50800" tIns="50800" rIns="50800" bIns="50800" rtlCol="0" anchor="ctr"/>
            <a:lstStyle/>
            <a:p>
              <a:pPr algn="ctr">
                <a:lnSpc>
                  <a:spcPts val="2659"/>
                </a:lnSpc>
                <a:spcBef>
                  <a:spcPct val="0"/>
                </a:spcBef>
              </a:pPr>
              <a:endParaRPr/>
            </a:p>
          </p:txBody>
        </p:sp>
      </p:grpSp>
      <p:sp>
        <p:nvSpPr>
          <p:cNvPr id="14" name="Content Placeholder 2">
            <a:extLst>
              <a:ext uri="{FF2B5EF4-FFF2-40B4-BE49-F238E27FC236}">
                <a16:creationId xmlns:a16="http://schemas.microsoft.com/office/drawing/2014/main" xmlns="" id="{9B2E1790-C100-DB6B-8D07-DDF1E705EA97}"/>
              </a:ext>
            </a:extLst>
          </p:cNvPr>
          <p:cNvSpPr txBox="1">
            <a:spLocks/>
          </p:cNvSpPr>
          <p:nvPr/>
        </p:nvSpPr>
        <p:spPr>
          <a:xfrm>
            <a:off x="2866083" y="2324100"/>
            <a:ext cx="8229600" cy="452596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solidFill>
                  <a:schemeClr val="bg1"/>
                </a:solidFill>
                <a:latin typeface="Times New Roman" panose="02020603050405020304" pitchFamily="18" charset="0"/>
                <a:cs typeface="Times New Roman" panose="02020603050405020304" pitchFamily="18" charset="0"/>
              </a:rPr>
              <a:t>Trong </a:t>
            </a:r>
            <a:r>
              <a:rPr lang="en-US" sz="4400" dirty="0" err="1">
                <a:solidFill>
                  <a:schemeClr val="bg1"/>
                </a:solidFill>
                <a:latin typeface="Times New Roman" panose="02020603050405020304" pitchFamily="18" charset="0"/>
                <a:cs typeface="Times New Roman" panose="02020603050405020304" pitchFamily="18" charset="0"/>
              </a:rPr>
              <a:t>những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năm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tháng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gần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đây</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khi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bàn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về</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môi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trường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tự</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nhiên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trên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Trái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Đất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có</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một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số</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cụm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từ</a:t>
            </a:r>
            <a:r>
              <a:rPr lang="en-US" sz="4400" dirty="0">
                <a:solidFill>
                  <a:schemeClr val="bg1"/>
                </a:solidFill>
                <a:latin typeface="Times New Roman" panose="02020603050405020304" pitchFamily="18" charset="0"/>
                <a:cs typeface="Times New Roman" panose="02020603050405020304" pitchFamily="18" charset="0"/>
              </a:rPr>
              <a:t> hay </a:t>
            </a:r>
            <a:r>
              <a:rPr lang="en-US" sz="4400" dirty="0" err="1">
                <a:solidFill>
                  <a:schemeClr val="bg1"/>
                </a:solidFill>
                <a:latin typeface="Times New Roman" panose="02020603050405020304" pitchFamily="18" charset="0"/>
                <a:cs typeface="Times New Roman" panose="02020603050405020304" pitchFamily="18" charset="0"/>
              </a:rPr>
              <a:t>hình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ảnh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được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các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phương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tiện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truyền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thông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nhắc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đến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rất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nhiều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lần</a:t>
            </a:r>
            <a:r>
              <a:rPr lang="en-US" sz="4400" dirty="0">
                <a:solidFill>
                  <a:schemeClr val="bg1"/>
                </a:solidFill>
                <a:latin typeface="Times New Roman" panose="02020603050405020304" pitchFamily="18" charset="0"/>
                <a:cs typeface="Times New Roman" panose="02020603050405020304" pitchFamily="18" charset="0"/>
              </a:rPr>
              <a:t>. Theo </a:t>
            </a:r>
            <a:r>
              <a:rPr lang="en-US" sz="4400" dirty="0" err="1">
                <a:solidFill>
                  <a:schemeClr val="bg1"/>
                </a:solidFill>
                <a:latin typeface="Times New Roman" panose="02020603050405020304" pitchFamily="18" charset="0"/>
                <a:cs typeface="Times New Roman" panose="02020603050405020304" pitchFamily="18" charset="0"/>
              </a:rPr>
              <a:t>tìm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hiểu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của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em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đó</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là</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những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cụm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từ</a:t>
            </a:r>
            <a:r>
              <a:rPr lang="en-US" sz="4400" dirty="0">
                <a:solidFill>
                  <a:schemeClr val="bg1"/>
                </a:solidFill>
                <a:latin typeface="Times New Roman" panose="02020603050405020304" pitchFamily="18" charset="0"/>
                <a:cs typeface="Times New Roman" panose="02020603050405020304" pitchFamily="18" charset="0"/>
              </a:rPr>
              <a:t> hay </a:t>
            </a:r>
            <a:r>
              <a:rPr lang="en-US" sz="4400" dirty="0" err="1">
                <a:solidFill>
                  <a:schemeClr val="bg1"/>
                </a:solidFill>
                <a:latin typeface="Times New Roman" panose="02020603050405020304" pitchFamily="18" charset="0"/>
                <a:cs typeface="Times New Roman" panose="02020603050405020304" pitchFamily="18" charset="0"/>
              </a:rPr>
              <a:t>hình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ảnh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nào</a:t>
            </a:r>
            <a:r>
              <a:rPr lang="en-US" sz="4400" dirty="0">
                <a:solidFill>
                  <a:schemeClr val="bg1"/>
                </a:solidFill>
                <a:latin typeface="Times New Roman" panose="02020603050405020304" pitchFamily="18" charset="0"/>
                <a:cs typeface="Times New Roman" panose="02020603050405020304" pitchFamily="18" charset="0"/>
              </a:rPr>
              <a:t>?</a:t>
            </a:r>
          </a:p>
        </p:txBody>
      </p:sp>
      <p:sp>
        <p:nvSpPr>
          <p:cNvPr id="15" name="Freeform 9">
            <a:extLst>
              <a:ext uri="{FF2B5EF4-FFF2-40B4-BE49-F238E27FC236}">
                <a16:creationId xmlns:a16="http://schemas.microsoft.com/office/drawing/2014/main" xmlns="" id="{422BEC36-7710-4F97-1FC5-6AA661F8B196}"/>
              </a:ext>
            </a:extLst>
          </p:cNvPr>
          <p:cNvSpPr/>
          <p:nvPr/>
        </p:nvSpPr>
        <p:spPr>
          <a:xfrm>
            <a:off x="-2531814" y="5905500"/>
            <a:ext cx="8564979" cy="856497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6" name="Freeform 6">
            <a:extLst>
              <a:ext uri="{FF2B5EF4-FFF2-40B4-BE49-F238E27FC236}">
                <a16:creationId xmlns:a16="http://schemas.microsoft.com/office/drawing/2014/main" xmlns="" id="{6DA2A7C4-41DF-C908-F103-5DA6417FFEF8}"/>
              </a:ext>
            </a:extLst>
          </p:cNvPr>
          <p:cNvSpPr/>
          <p:nvPr/>
        </p:nvSpPr>
        <p:spPr>
          <a:xfrm>
            <a:off x="11128340" y="-393864"/>
            <a:ext cx="8239900" cy="8229600"/>
          </a:xfrm>
          <a:custGeom>
            <a:avLst/>
            <a:gdLst/>
            <a:ahLst/>
            <a:cxnLst/>
            <a:rect l="l" t="t" r="r" b="b"/>
            <a:pathLst>
              <a:path w="8239900" h="8229600">
                <a:moveTo>
                  <a:pt x="0" y="0"/>
                </a:moveTo>
                <a:lnTo>
                  <a:pt x="8239900" y="0"/>
                </a:lnTo>
                <a:lnTo>
                  <a:pt x="8239900" y="8229600"/>
                </a:lnTo>
                <a:lnTo>
                  <a:pt x="0" y="8229600"/>
                </a:lnTo>
                <a:lnTo>
                  <a:pt x="0" y="0"/>
                </a:lnTo>
                <a:close/>
              </a:path>
            </a:pathLst>
          </a:custGeom>
          <a:blipFill>
            <a:blip r:embed="rId11"/>
            <a:stretch>
              <a:fillRect/>
            </a:stretch>
          </a:blipFill>
        </p:spPr>
      </p:sp>
    </p:spTree>
    <p:extLst>
      <p:ext uri="{BB962C8B-B14F-4D97-AF65-F5344CB8AC3E}">
        <p14:creationId xmlns:p14="http://schemas.microsoft.com/office/powerpoint/2010/main" val="252098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23FD1CA-457F-24BF-50FB-3FD95CEA579C}"/>
              </a:ext>
            </a:extLst>
          </p:cNvPr>
          <p:cNvSpPr txBox="1"/>
          <p:nvPr/>
        </p:nvSpPr>
        <p:spPr>
          <a:xfrm>
            <a:off x="685800" y="342900"/>
            <a:ext cx="169164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Đọc</a:t>
            </a:r>
            <a:r>
              <a:rPr lang="en-US" sz="4400" b="1" dirty="0">
                <a:latin typeface="Times New Roman" panose="02020603050405020304" pitchFamily="18" charset="0"/>
                <a:cs typeface="Times New Roman" panose="02020603050405020304" pitchFamily="18" charset="0"/>
              </a:rPr>
              <a:t> –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chú</a:t>
            </a:r>
            <a:r>
              <a:rPr lang="en-US" sz="4400" b="1" dirty="0">
                <a:latin typeface="Times New Roman" panose="02020603050405020304" pitchFamily="18" charset="0"/>
                <a:cs typeface="Times New Roman" panose="02020603050405020304" pitchFamily="18" charset="0"/>
              </a:rPr>
              <a:t> </a:t>
            </a:r>
          </a:p>
        </p:txBody>
      </p:sp>
      <p:sp>
        <p:nvSpPr>
          <p:cNvPr id="3" name="Title 1">
            <a:extLst>
              <a:ext uri="{FF2B5EF4-FFF2-40B4-BE49-F238E27FC236}">
                <a16:creationId xmlns:a16="http://schemas.microsoft.com/office/drawing/2014/main" xmlns="" id="{D6ACDDD3-BAFC-3CA7-5DAA-98C13D14F759}"/>
              </a:ext>
            </a:extLst>
          </p:cNvPr>
          <p:cNvSpPr txBox="1">
            <a:spLocks/>
          </p:cNvSpPr>
          <p:nvPr/>
        </p:nvSpPr>
        <p:spPr>
          <a:xfrm>
            <a:off x="1600200" y="1333500"/>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b="1" dirty="0">
                <a:latin typeface="Times New Roman" panose="02020603050405020304" pitchFamily="18" charset="0"/>
                <a:cs typeface="Times New Roman" panose="02020603050405020304" pitchFamily="18" charset="0"/>
              </a:rPr>
              <a:t>b. </a:t>
            </a:r>
            <a:r>
              <a:rPr lang="en-US" b="1" dirty="0" err="1">
                <a:latin typeface="Times New Roman" panose="02020603050405020304" pitchFamily="18" charset="0"/>
                <a:cs typeface="Times New Roman" panose="02020603050405020304" pitchFamily="18" charset="0"/>
              </a:rPr>
              <a:t>Tìm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hiểu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cước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chú</a:t>
            </a:r>
            <a:endParaRPr lang="en-US"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41FE106A-B418-376F-B6F9-B3815DE6A1CE}"/>
              </a:ext>
            </a:extLst>
          </p:cNvPr>
          <p:cNvSpPr/>
          <p:nvPr/>
        </p:nvSpPr>
        <p:spPr>
          <a:xfrm>
            <a:off x="457201" y="8173729"/>
            <a:ext cx="8610599" cy="10083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cs typeface="Times New Roman" panose="02020603050405020304" pitchFamily="18" charset="0"/>
              </a:rPr>
              <a:t>- BBC Earth: </a:t>
            </a:r>
            <a:r>
              <a:rPr lang="en-US" sz="4400" dirty="0" err="1">
                <a:solidFill>
                  <a:schemeClr val="tx1"/>
                </a:solidFill>
                <a:latin typeface="Times New Roman" panose="02020603050405020304" pitchFamily="18" charset="0"/>
                <a:cs typeface="Times New Roman" panose="02020603050405020304" pitchFamily="18" charset="0"/>
              </a:rPr>
              <a:t>một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chương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trình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thuê</a:t>
            </a:r>
            <a:r>
              <a:rPr lang="en-US" sz="4400" dirty="0">
                <a:solidFill>
                  <a:schemeClr val="tx1"/>
                </a:solidFill>
                <a:latin typeface="Times New Roman" panose="02020603050405020304" pitchFamily="18" charset="0"/>
                <a:cs typeface="Times New Roman" panose="02020603050405020304" pitchFamily="18" charset="0"/>
              </a:rPr>
              <a:t> bao </a:t>
            </a:r>
            <a:r>
              <a:rPr lang="en-US" sz="4400" dirty="0" err="1">
                <a:solidFill>
                  <a:schemeClr val="tx1"/>
                </a:solidFill>
                <a:latin typeface="Times New Roman" panose="02020603050405020304" pitchFamily="18" charset="0"/>
                <a:cs typeface="Times New Roman" panose="02020603050405020304" pitchFamily="18" charset="0"/>
              </a:rPr>
              <a:t>tài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liệu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thuộc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quyền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sở</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hữu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điều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hành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cs typeface="Times New Roman" panose="02020603050405020304" pitchFamily="18" charset="0"/>
              </a:rPr>
              <a:t> BBC Studios (Anh)</a:t>
            </a:r>
          </a:p>
        </p:txBody>
      </p:sp>
      <p:pic>
        <p:nvPicPr>
          <p:cNvPr id="1026" name="Picture 2" descr="New logo for BBC Earth repositions the global brand as a ...">
            <a:extLst>
              <a:ext uri="{FF2B5EF4-FFF2-40B4-BE49-F238E27FC236}">
                <a16:creationId xmlns:a16="http://schemas.microsoft.com/office/drawing/2014/main" xmlns="" id="{CB0FE690-DD8E-8C1C-FF01-01E4B7BFD0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91" r="772"/>
          <a:stretch/>
        </p:blipFill>
        <p:spPr bwMode="auto">
          <a:xfrm>
            <a:off x="475786" y="2481146"/>
            <a:ext cx="8229600" cy="48810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Ý nghĩa logo các hãng phim nổi tiếng Hollywood - MVietQ">
            <a:extLst>
              <a:ext uri="{FF2B5EF4-FFF2-40B4-BE49-F238E27FC236}">
                <a16:creationId xmlns:a16="http://schemas.microsoft.com/office/drawing/2014/main" xmlns="" id="{B9DB6537-AC6A-8838-806F-3792B23528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8774" y="2481146"/>
            <a:ext cx="7620001" cy="48810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8748DCBC-D3D3-E242-53FC-2E689D40FAE7}"/>
              </a:ext>
            </a:extLst>
          </p:cNvPr>
          <p:cNvSpPr/>
          <p:nvPr/>
        </p:nvSpPr>
        <p:spPr>
          <a:xfrm rot="10800000" flipV="1">
            <a:off x="9848383" y="7886700"/>
            <a:ext cx="7449016" cy="12954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Pích-xa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hãng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phim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hoạt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hình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nổi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tiếng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cs typeface="Times New Roman" panose="02020603050405020304" pitchFamily="18" charset="0"/>
              </a:rPr>
              <a:t> Hoa </a:t>
            </a:r>
            <a:r>
              <a:rPr lang="en-US" sz="4400" dirty="0" err="1">
                <a:solidFill>
                  <a:schemeClr val="tx1"/>
                </a:solidFill>
                <a:latin typeface="Times New Roman" panose="02020603050405020304" pitchFamily="18" charset="0"/>
                <a:cs typeface="Times New Roman" panose="02020603050405020304" pitchFamily="18" charset="0"/>
              </a:rPr>
              <a:t>Kỳ</a:t>
            </a:r>
            <a:r>
              <a:rPr lang="en-US" sz="44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2176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barn(inVertical)">
                                      <p:cBhvr>
                                        <p:cTn id="15" dur="500"/>
                                        <p:tgtEl>
                                          <p:spTgt spid="102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23FD1CA-457F-24BF-50FB-3FD95CEA579C}"/>
              </a:ext>
            </a:extLst>
          </p:cNvPr>
          <p:cNvSpPr txBox="1"/>
          <p:nvPr/>
        </p:nvSpPr>
        <p:spPr>
          <a:xfrm>
            <a:off x="685800" y="342900"/>
            <a:ext cx="169164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xmlns="" id="{D6ACDDD3-BAFC-3CA7-5DAA-98C13D14F759}"/>
              </a:ext>
            </a:extLst>
          </p:cNvPr>
          <p:cNvSpPr txBox="1">
            <a:spLocks/>
          </p:cNvSpPr>
          <p:nvPr/>
        </p:nvSpPr>
        <p:spPr>
          <a:xfrm>
            <a:off x="1600200" y="1333500"/>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b="1" dirty="0">
                <a:latin typeface="Times New Roman" panose="02020603050405020304" pitchFamily="18" charset="0"/>
                <a:cs typeface="Times New Roman" panose="02020603050405020304" pitchFamily="18" charset="0"/>
              </a:rPr>
              <a:t>a. </a:t>
            </a:r>
            <a:r>
              <a:rPr lang="en-US" b="1" dirty="0" err="1">
                <a:latin typeface="Times New Roman" panose="02020603050405020304" pitchFamily="18" charset="0"/>
                <a:cs typeface="Times New Roman" panose="02020603050405020304" pitchFamily="18" charset="0"/>
              </a:rPr>
              <a:t>Tác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giả</a:t>
            </a:r>
            <a:endParaRPr lang="en-US"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41FE106A-B418-376F-B6F9-B3815DE6A1CE}"/>
              </a:ext>
            </a:extLst>
          </p:cNvPr>
          <p:cNvSpPr/>
          <p:nvPr/>
        </p:nvSpPr>
        <p:spPr>
          <a:xfrm>
            <a:off x="12045174" y="9135920"/>
            <a:ext cx="2971800" cy="1011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Lâm Lê</a:t>
            </a:r>
          </a:p>
        </p:txBody>
      </p:sp>
      <p:sp>
        <p:nvSpPr>
          <p:cNvPr id="5" name="Content Placeholder 2">
            <a:extLst>
              <a:ext uri="{FF2B5EF4-FFF2-40B4-BE49-F238E27FC236}">
                <a16:creationId xmlns:a16="http://schemas.microsoft.com/office/drawing/2014/main" xmlns="" id="{848C645F-B4F3-B89D-0AE8-123409B74FD7}"/>
              </a:ext>
            </a:extLst>
          </p:cNvPr>
          <p:cNvSpPr txBox="1">
            <a:spLocks/>
          </p:cNvSpPr>
          <p:nvPr/>
        </p:nvSpPr>
        <p:spPr>
          <a:xfrm>
            <a:off x="1230348" y="2324100"/>
            <a:ext cx="8751851"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thật</a:t>
            </a:r>
            <a:r>
              <a:rPr lang="en-US" sz="4400" dirty="0">
                <a:latin typeface="Times New Roman" panose="02020603050405020304" pitchFamily="18" charset="0"/>
                <a:cs typeface="Times New Roman" panose="02020603050405020304" pitchFamily="18" charset="0"/>
              </a:rPr>
              <a:t> Lê </a:t>
            </a:r>
            <a:r>
              <a:rPr lang="en-US" sz="4400" dirty="0" err="1">
                <a:latin typeface="Times New Roman" panose="02020603050405020304" pitchFamily="18" charset="0"/>
                <a:cs typeface="Times New Roman" panose="02020603050405020304" pitchFamily="18" charset="0"/>
              </a:rPr>
              <a:t>Hồng</a:t>
            </a:r>
            <a:r>
              <a:rPr lang="en-US" sz="4400" dirty="0">
                <a:latin typeface="Times New Roman" panose="02020603050405020304" pitchFamily="18" charset="0"/>
                <a:cs typeface="Times New Roman" panose="02020603050405020304" pitchFamily="18" charset="0"/>
              </a:rPr>
              <a:t> Lâm</a:t>
            </a:r>
          </a:p>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Sinh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1977</a:t>
            </a:r>
          </a:p>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Quê</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Quảng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a:t>
            </a:r>
          </a:p>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biểu</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Xem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chữ</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đọc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hình</a:t>
            </a:r>
            <a:r>
              <a:rPr lang="en-US" sz="4400" i="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(2005); </a:t>
            </a:r>
            <a:r>
              <a:rPr lang="en-US" sz="4400" i="1" dirty="0" err="1">
                <a:latin typeface="Times New Roman" panose="02020603050405020304" pitchFamily="18" charset="0"/>
                <a:cs typeface="Times New Roman" panose="02020603050405020304" pitchFamily="18" charset="0"/>
              </a:rPr>
              <a:t>Chơi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cùng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cấu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trúc</a:t>
            </a:r>
            <a:r>
              <a:rPr lang="en-US" sz="4400" i="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(2009); </a:t>
            </a:r>
            <a:r>
              <a:rPr lang="en-US" sz="4400" dirty="0" err="1">
                <a:latin typeface="Times New Roman" panose="02020603050405020304" pitchFamily="18" charset="0"/>
                <a:cs typeface="Times New Roman" panose="02020603050405020304" pitchFamily="18" charset="0"/>
              </a:rPr>
              <a:t>Cánh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gió</a:t>
            </a:r>
            <a:r>
              <a:rPr lang="en-US" sz="4400" dirty="0">
                <a:latin typeface="Times New Roman" panose="02020603050405020304" pitchFamily="18" charset="0"/>
                <a:cs typeface="Times New Roman" panose="02020603050405020304" pitchFamily="18" charset="0"/>
              </a:rPr>
              <a:t> (2016); </a:t>
            </a:r>
            <a:r>
              <a:rPr lang="en-US" sz="4400" i="1" dirty="0">
                <a:latin typeface="Times New Roman" panose="02020603050405020304" pitchFamily="18" charset="0"/>
                <a:cs typeface="Times New Roman" panose="02020603050405020304" pitchFamily="18" charset="0"/>
              </a:rPr>
              <a:t>101 </a:t>
            </a:r>
            <a:r>
              <a:rPr lang="en-US" sz="4400" i="1" dirty="0" err="1">
                <a:latin typeface="Times New Roman" panose="02020603050405020304" pitchFamily="18" charset="0"/>
                <a:cs typeface="Times New Roman" panose="02020603050405020304" pitchFamily="18" charset="0"/>
              </a:rPr>
              <a:t>bộ</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phim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Việt</a:t>
            </a:r>
            <a:r>
              <a:rPr lang="en-US" sz="4400" i="1" dirty="0">
                <a:latin typeface="Times New Roman" panose="02020603050405020304" pitchFamily="18" charset="0"/>
                <a:cs typeface="Times New Roman" panose="02020603050405020304" pitchFamily="18" charset="0"/>
              </a:rPr>
              <a:t> Nam hay </a:t>
            </a:r>
            <a:r>
              <a:rPr lang="en-US" sz="4400" i="1"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(2018), </a:t>
            </a:r>
            <a:r>
              <a:rPr lang="en-US" sz="4400" i="1" dirty="0" err="1">
                <a:latin typeface="Times New Roman" panose="02020603050405020304" pitchFamily="18" charset="0"/>
                <a:cs typeface="Times New Roman" panose="02020603050405020304" pitchFamily="18" charset="0"/>
              </a:rPr>
              <a:t>Người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tình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chân</a:t>
            </a:r>
            <a:r>
              <a:rPr lang="en-US" sz="4400" i="1" dirty="0">
                <a:latin typeface="Times New Roman" panose="02020603050405020304" pitchFamily="18" charset="0"/>
                <a:cs typeface="Times New Roman" panose="02020603050405020304" pitchFamily="18" charset="0"/>
              </a:rPr>
              <a:t> dung </a:t>
            </a:r>
            <a:r>
              <a:rPr lang="en-US" sz="4400" dirty="0">
                <a:latin typeface="Times New Roman" panose="02020603050405020304" pitchFamily="18" charset="0"/>
                <a:cs typeface="Times New Roman" panose="02020603050405020304" pitchFamily="18" charset="0"/>
              </a:rPr>
              <a:t>(2020)</a:t>
            </a:r>
          </a:p>
          <a:p>
            <a:pPr marL="0" indent="0" algn="just">
              <a:buFont typeface="Arial" pitchFamily="34" charset="0"/>
              <a:buNone/>
            </a:pPr>
            <a:endParaRPr lang="en-US" sz="4400" dirty="0">
              <a:latin typeface="Times New Roman" panose="02020603050405020304" pitchFamily="18" charset="0"/>
              <a:cs typeface="Times New Roman" panose="02020603050405020304" pitchFamily="18" charset="0"/>
            </a:endParaRPr>
          </a:p>
        </p:txBody>
      </p:sp>
      <p:pic>
        <p:nvPicPr>
          <p:cNvPr id="2050" name="Picture 2" descr="Nhà báo Lê Hồng Lâm">
            <a:extLst>
              <a:ext uri="{FF2B5EF4-FFF2-40B4-BE49-F238E27FC236}">
                <a16:creationId xmlns:a16="http://schemas.microsoft.com/office/drawing/2014/main" xmlns="" id="{0AED1DDF-5A13-B4A1-4F8A-20D2FFE9B4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3199" y="693237"/>
            <a:ext cx="6335751" cy="8458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711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8DFE79A-45B8-DC42-13B2-E2CF2AAC7DD1}"/>
              </a:ext>
            </a:extLst>
          </p:cNvPr>
          <p:cNvPicPr>
            <a:picLocks noChangeAspect="1"/>
          </p:cNvPicPr>
          <p:nvPr/>
        </p:nvPicPr>
        <p:blipFill>
          <a:blip r:embed="rId3"/>
          <a:stretch>
            <a:fillRect/>
          </a:stretch>
        </p:blipFill>
        <p:spPr>
          <a:xfrm>
            <a:off x="1371600" y="0"/>
            <a:ext cx="7247659" cy="10287000"/>
          </a:xfrm>
          <a:prstGeom prst="rect">
            <a:avLst/>
          </a:prstGeom>
        </p:spPr>
      </p:pic>
      <p:sp>
        <p:nvSpPr>
          <p:cNvPr id="4" name="TextBox 9">
            <a:extLst>
              <a:ext uri="{FF2B5EF4-FFF2-40B4-BE49-F238E27FC236}">
                <a16:creationId xmlns:a16="http://schemas.microsoft.com/office/drawing/2014/main" xmlns="" id="{710B84E2-2E1A-3036-CC95-266F3B492340}"/>
              </a:ext>
            </a:extLst>
          </p:cNvPr>
          <p:cNvSpPr txBox="1"/>
          <p:nvPr/>
        </p:nvSpPr>
        <p:spPr>
          <a:xfrm>
            <a:off x="8382000" y="3467100"/>
            <a:ext cx="10287000" cy="1455783"/>
          </a:xfrm>
          <a:prstGeom prst="rect">
            <a:avLst/>
          </a:prstGeom>
        </p:spPr>
        <p:txBody>
          <a:bodyPr wrap="square" lIns="0" tIns="0" rIns="0" bIns="0" rtlCol="0" anchor="t">
            <a:spAutoFit/>
          </a:bodyPr>
          <a:lstStyle/>
          <a:p>
            <a:pPr algn="ctr">
              <a:lnSpc>
                <a:spcPct val="110000"/>
              </a:lnSpc>
            </a:pPr>
            <a:r>
              <a:rPr lang="en-US" sz="8800" dirty="0" err="1">
                <a:solidFill>
                  <a:srgbClr val="3E4466"/>
                </a:solidFill>
                <a:latin typeface="#9Slide06 SVNKarlita" pitchFamily="2" charset="-128"/>
                <a:ea typeface="#9Slide06 SVNKarlita" pitchFamily="2" charset="-128"/>
                <a:cs typeface="#9Slide06 SVNKarlita" pitchFamily="2" charset="-128"/>
              </a:rPr>
              <a:t>Báo</a:t>
            </a:r>
            <a:r>
              <a:rPr lang="en-US" sz="8800" dirty="0">
                <a:solidFill>
                  <a:srgbClr val="3E4466"/>
                </a:solidFill>
                <a:latin typeface="#9Slide06 SVNKarlita" pitchFamily="2" charset="-128"/>
                <a:ea typeface="#9Slide06 SVNKarlita" pitchFamily="2" charset="-128"/>
                <a:cs typeface="#9Slide06 SVNKarlita" pitchFamily="2" charset="-128"/>
              </a:rPr>
              <a:t> </a:t>
            </a:r>
            <a:r>
              <a:rPr lang="en-US" sz="8800" dirty="0" err="1">
                <a:solidFill>
                  <a:srgbClr val="3E4466"/>
                </a:solidFill>
                <a:latin typeface="#9Slide06 SVNKarlita" pitchFamily="2" charset="-128"/>
                <a:ea typeface="#9Slide06 SVNKarlita" pitchFamily="2" charset="-128"/>
                <a:cs typeface="#9Slide06 SVNKarlita" pitchFamily="2" charset="-128"/>
              </a:rPr>
              <a:t>cáo</a:t>
            </a:r>
            <a:r>
              <a:rPr lang="en-US" sz="8800" dirty="0">
                <a:solidFill>
                  <a:srgbClr val="3E4466"/>
                </a:solidFill>
                <a:latin typeface="#9Slide06 SVNKarlita" pitchFamily="2" charset="-128"/>
                <a:ea typeface="#9Slide06 SVNKarlita" pitchFamily="2" charset="-128"/>
                <a:cs typeface="#9Slide06 SVNKarlita" pitchFamily="2" charset="-128"/>
              </a:rPr>
              <a:t> </a:t>
            </a:r>
            <a:r>
              <a:rPr lang="en-US" sz="8800" dirty="0" err="1">
                <a:solidFill>
                  <a:srgbClr val="3E4466"/>
                </a:solidFill>
                <a:latin typeface="#9Slide06 SVNKarlita" pitchFamily="2" charset="-128"/>
                <a:ea typeface="#9Slide06 SVNKarlita" pitchFamily="2" charset="-128"/>
                <a:cs typeface="#9Slide06 SVNKarlita" pitchFamily="2" charset="-128"/>
              </a:rPr>
              <a:t>sản</a:t>
            </a:r>
            <a:r>
              <a:rPr lang="en-US" sz="8800" dirty="0">
                <a:solidFill>
                  <a:srgbClr val="3E4466"/>
                </a:solidFill>
                <a:latin typeface="#9Slide06 SVNKarlita" pitchFamily="2" charset="-128"/>
                <a:ea typeface="#9Slide06 SVNKarlita" pitchFamily="2" charset="-128"/>
                <a:cs typeface="#9Slide06 SVNKarlita" pitchFamily="2" charset="-128"/>
              </a:rPr>
              <a:t> </a:t>
            </a:r>
            <a:r>
              <a:rPr lang="en-US" sz="8800" dirty="0" err="1">
                <a:solidFill>
                  <a:srgbClr val="3E4466"/>
                </a:solidFill>
                <a:latin typeface="#9Slide06 SVNKarlita" pitchFamily="2" charset="-128"/>
                <a:ea typeface="#9Slide06 SVNKarlita" pitchFamily="2" charset="-128"/>
                <a:cs typeface="#9Slide06 SVNKarlita" pitchFamily="2" charset="-128"/>
              </a:rPr>
              <a:t>phẩm</a:t>
            </a:r>
            <a:endParaRPr lang="en-US" sz="8800" dirty="0">
              <a:solidFill>
                <a:srgbClr val="3E4466"/>
              </a:solidFill>
              <a:latin typeface="#9Slide06 SVNKarlita" pitchFamily="2" charset="-128"/>
              <a:ea typeface="#9Slide06 SVNKarlita" pitchFamily="2" charset="-128"/>
              <a:cs typeface="#9Slide06 SVNKarlita" pitchFamily="2" charset="-128"/>
            </a:endParaRPr>
          </a:p>
        </p:txBody>
      </p:sp>
    </p:spTree>
    <p:extLst>
      <p:ext uri="{BB962C8B-B14F-4D97-AF65-F5344CB8AC3E}">
        <p14:creationId xmlns:p14="http://schemas.microsoft.com/office/powerpoint/2010/main" val="1799234396"/>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23FD1CA-457F-24BF-50FB-3FD95CEA579C}"/>
              </a:ext>
            </a:extLst>
          </p:cNvPr>
          <p:cNvSpPr txBox="1"/>
          <p:nvPr/>
        </p:nvSpPr>
        <p:spPr>
          <a:xfrm>
            <a:off x="685800" y="342900"/>
            <a:ext cx="169164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xmlns="" id="{D6ACDDD3-BAFC-3CA7-5DAA-98C13D14F759}"/>
              </a:ext>
            </a:extLst>
          </p:cNvPr>
          <p:cNvSpPr txBox="1">
            <a:spLocks/>
          </p:cNvSpPr>
          <p:nvPr/>
        </p:nvSpPr>
        <p:spPr>
          <a:xfrm>
            <a:off x="1600200" y="1333500"/>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b="1" dirty="0">
                <a:latin typeface="Times New Roman" panose="02020603050405020304" pitchFamily="18" charset="0"/>
                <a:cs typeface="Times New Roman" panose="02020603050405020304" pitchFamily="18" charset="0"/>
              </a:rPr>
              <a:t>b. </a:t>
            </a:r>
            <a:r>
              <a:rPr lang="en-US" b="1" dirty="0" err="1">
                <a:latin typeface="Times New Roman" panose="02020603050405020304" pitchFamily="18" charset="0"/>
                <a:cs typeface="Times New Roman" panose="02020603050405020304" pitchFamily="18" charset="0"/>
              </a:rPr>
              <a:t>Tác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phẩm</a:t>
            </a:r>
            <a:endParaRPr lang="en-US"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41FE106A-B418-376F-B6F9-B3815DE6A1CE}"/>
              </a:ext>
            </a:extLst>
          </p:cNvPr>
          <p:cNvSpPr/>
          <p:nvPr/>
        </p:nvSpPr>
        <p:spPr>
          <a:xfrm>
            <a:off x="1066797" y="2492404"/>
            <a:ext cx="2971800" cy="1011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Xuất</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xứ</a:t>
            </a:r>
            <a:endPar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xmlns="" id="{848C645F-B4F3-B89D-0AE8-123409B74FD7}"/>
              </a:ext>
            </a:extLst>
          </p:cNvPr>
          <p:cNvSpPr txBox="1">
            <a:spLocks/>
          </p:cNvSpPr>
          <p:nvPr/>
        </p:nvSpPr>
        <p:spPr>
          <a:xfrm>
            <a:off x="325940" y="3498608"/>
            <a:ext cx="5684218" cy="1477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err="1">
                <a:latin typeface="Times New Roman" panose="02020603050405020304" pitchFamily="18" charset="0"/>
                <a:cs typeface="Times New Roman" panose="02020603050405020304" pitchFamily="18" charset="0"/>
              </a:rPr>
              <a:t>báo</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Tuổi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trẻ</a:t>
            </a:r>
            <a:r>
              <a:rPr lang="en-US" sz="4400" i="1" dirty="0">
                <a:latin typeface="Times New Roman" panose="02020603050405020304" pitchFamily="18" charset="0"/>
                <a:cs typeface="Times New Roman" panose="02020603050405020304" pitchFamily="18" charset="0"/>
              </a:rPr>
              <a:t> online,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12/5/2019</a:t>
            </a:r>
          </a:p>
        </p:txBody>
      </p:sp>
      <p:sp>
        <p:nvSpPr>
          <p:cNvPr id="6" name="Rectangle 5">
            <a:extLst>
              <a:ext uri="{FF2B5EF4-FFF2-40B4-BE49-F238E27FC236}">
                <a16:creationId xmlns:a16="http://schemas.microsoft.com/office/drawing/2014/main" xmlns="" id="{BDE1E704-044E-6F50-3A5F-E438DB6AF877}"/>
              </a:ext>
            </a:extLst>
          </p:cNvPr>
          <p:cNvSpPr/>
          <p:nvPr/>
        </p:nvSpPr>
        <p:spPr>
          <a:xfrm>
            <a:off x="11041562" y="2271178"/>
            <a:ext cx="2971800" cy="1011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loại</a:t>
            </a:r>
            <a:endPar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xmlns="" id="{B8688123-FC2D-8163-3794-FC6896280622}"/>
              </a:ext>
            </a:extLst>
          </p:cNvPr>
          <p:cNvSpPr txBox="1">
            <a:spLocks/>
          </p:cNvSpPr>
          <p:nvPr/>
        </p:nvSpPr>
        <p:spPr>
          <a:xfrm>
            <a:off x="10931673" y="3478918"/>
            <a:ext cx="4681985" cy="1477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Văn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phim</a:t>
            </a:r>
            <a:endParaRPr lang="en-US" sz="4400" dirty="0">
              <a:latin typeface="Times New Roman" panose="02020603050405020304" pitchFamily="18" charset="0"/>
              <a:cs typeface="Times New Roman" panose="02020603050405020304" pitchFamily="18" charset="0"/>
            </a:endParaRPr>
          </a:p>
        </p:txBody>
      </p:sp>
      <p:sp>
        <p:nvSpPr>
          <p:cNvPr id="8" name="Freeform 6">
            <a:extLst>
              <a:ext uri="{FF2B5EF4-FFF2-40B4-BE49-F238E27FC236}">
                <a16:creationId xmlns:a16="http://schemas.microsoft.com/office/drawing/2014/main" xmlns="" id="{C0C01522-CB48-8F75-2170-DC2A8C806BF0}"/>
              </a:ext>
            </a:extLst>
          </p:cNvPr>
          <p:cNvSpPr/>
          <p:nvPr/>
        </p:nvSpPr>
        <p:spPr>
          <a:xfrm rot="18999375">
            <a:off x="5876269" y="2180190"/>
            <a:ext cx="4371633" cy="4114800"/>
          </a:xfrm>
          <a:custGeom>
            <a:avLst/>
            <a:gdLst/>
            <a:ahLst/>
            <a:cxnLst/>
            <a:rect l="l" t="t" r="r" b="b"/>
            <a:pathLst>
              <a:path w="4371633" h="4114800">
                <a:moveTo>
                  <a:pt x="0" y="0"/>
                </a:moveTo>
                <a:lnTo>
                  <a:pt x="4371633" y="0"/>
                </a:lnTo>
                <a:lnTo>
                  <a:pt x="4371633"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Rectangle 9">
            <a:extLst>
              <a:ext uri="{FF2B5EF4-FFF2-40B4-BE49-F238E27FC236}">
                <a16:creationId xmlns:a16="http://schemas.microsoft.com/office/drawing/2014/main" xmlns="" id="{B0C72467-38FB-8FEE-5D03-54D52FBA44C4}"/>
              </a:ext>
            </a:extLst>
          </p:cNvPr>
          <p:cNvSpPr/>
          <p:nvPr/>
        </p:nvSpPr>
        <p:spPr>
          <a:xfrm>
            <a:off x="4976276" y="6491466"/>
            <a:ext cx="5562600" cy="1011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Căn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cứ</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định</a:t>
            </a:r>
            <a:endPar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Content Placeholder 2">
            <a:extLst>
              <a:ext uri="{FF2B5EF4-FFF2-40B4-BE49-F238E27FC236}">
                <a16:creationId xmlns:a16="http://schemas.microsoft.com/office/drawing/2014/main" xmlns="" id="{3F772077-91E5-0F14-8469-0DBA72AFAA35}"/>
              </a:ext>
            </a:extLst>
          </p:cNvPr>
          <p:cNvSpPr txBox="1">
            <a:spLocks/>
          </p:cNvSpPr>
          <p:nvPr/>
        </p:nvSpPr>
        <p:spPr>
          <a:xfrm>
            <a:off x="1659669" y="7549998"/>
            <a:ext cx="11582400" cy="1477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Văn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phim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phim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phim</a:t>
            </a:r>
            <a:endParaRPr lang="en-US" sz="4400" dirty="0">
              <a:latin typeface="Times New Roman" panose="02020603050405020304" pitchFamily="18" charset="0"/>
              <a:cs typeface="Times New Roman" panose="02020603050405020304" pitchFamily="18" charset="0"/>
            </a:endParaRPr>
          </a:p>
        </p:txBody>
      </p:sp>
      <p:sp>
        <p:nvSpPr>
          <p:cNvPr id="12" name="Content Placeholder 2">
            <a:extLst>
              <a:ext uri="{FF2B5EF4-FFF2-40B4-BE49-F238E27FC236}">
                <a16:creationId xmlns:a16="http://schemas.microsoft.com/office/drawing/2014/main" xmlns="" id="{CC10F8D6-E126-6161-71DC-90661043BEC0}"/>
              </a:ext>
            </a:extLst>
          </p:cNvPr>
          <p:cNvSpPr txBox="1">
            <a:spLocks/>
          </p:cNvSpPr>
          <p:nvPr/>
        </p:nvSpPr>
        <p:spPr>
          <a:xfrm>
            <a:off x="13480636" y="6455757"/>
            <a:ext cx="4495800" cy="1477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Mang</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đầy</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đủ</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đặc</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điểm</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kiểu</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văn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bản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giới</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thiệu</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bộ</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phim</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787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xmlns="" id="{669AD311-D3C9-C203-B9D4-34CF75FBF868}"/>
              </a:ext>
            </a:extLst>
          </p:cNvPr>
          <p:cNvSpPr/>
          <p:nvPr/>
        </p:nvSpPr>
        <p:spPr>
          <a:xfrm rot="3554536">
            <a:off x="6449422" y="3643662"/>
            <a:ext cx="4230858" cy="4114800"/>
          </a:xfrm>
          <a:custGeom>
            <a:avLst/>
            <a:gdLst/>
            <a:ahLst/>
            <a:cxnLst/>
            <a:rect l="l" t="t" r="r" b="b"/>
            <a:pathLst>
              <a:path w="4230858" h="4114800">
                <a:moveTo>
                  <a:pt x="0" y="0"/>
                </a:moveTo>
                <a:lnTo>
                  <a:pt x="4230858" y="0"/>
                </a:lnTo>
                <a:lnTo>
                  <a:pt x="4230858"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 name="TextBox 1">
            <a:extLst>
              <a:ext uri="{FF2B5EF4-FFF2-40B4-BE49-F238E27FC236}">
                <a16:creationId xmlns:a16="http://schemas.microsoft.com/office/drawing/2014/main" xmlns="" id="{123FD1CA-457F-24BF-50FB-3FD95CEA579C}"/>
              </a:ext>
            </a:extLst>
          </p:cNvPr>
          <p:cNvSpPr txBox="1"/>
          <p:nvPr/>
        </p:nvSpPr>
        <p:spPr>
          <a:xfrm>
            <a:off x="685800" y="342900"/>
            <a:ext cx="169164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xmlns="" id="{D6ACDDD3-BAFC-3CA7-5DAA-98C13D14F759}"/>
              </a:ext>
            </a:extLst>
          </p:cNvPr>
          <p:cNvSpPr txBox="1">
            <a:spLocks/>
          </p:cNvSpPr>
          <p:nvPr/>
        </p:nvSpPr>
        <p:spPr>
          <a:xfrm>
            <a:off x="1600200" y="1333500"/>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b="1" dirty="0">
                <a:latin typeface="Times New Roman" panose="02020603050405020304" pitchFamily="18" charset="0"/>
                <a:cs typeface="Times New Roman" panose="02020603050405020304" pitchFamily="18" charset="0"/>
              </a:rPr>
              <a:t>b. </a:t>
            </a:r>
            <a:r>
              <a:rPr lang="en-US" b="1" dirty="0" err="1">
                <a:latin typeface="Times New Roman" panose="02020603050405020304" pitchFamily="18" charset="0"/>
                <a:cs typeface="Times New Roman" panose="02020603050405020304" pitchFamily="18" charset="0"/>
              </a:rPr>
              <a:t>Tác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phẩm</a:t>
            </a:r>
            <a:endParaRPr lang="en-US"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41FE106A-B418-376F-B6F9-B3815DE6A1CE}"/>
              </a:ext>
            </a:extLst>
          </p:cNvPr>
          <p:cNvSpPr/>
          <p:nvPr/>
        </p:nvSpPr>
        <p:spPr>
          <a:xfrm>
            <a:off x="2743200" y="2191672"/>
            <a:ext cx="2971800" cy="1011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Bố</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cục</a:t>
            </a:r>
            <a:endPar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xmlns="" id="{848C645F-B4F3-B89D-0AE8-123409B74FD7}"/>
              </a:ext>
            </a:extLst>
          </p:cNvPr>
          <p:cNvSpPr txBox="1">
            <a:spLocks/>
          </p:cNvSpPr>
          <p:nvPr/>
        </p:nvSpPr>
        <p:spPr>
          <a:xfrm>
            <a:off x="3124200" y="7663675"/>
            <a:ext cx="11811000" cy="1477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Phần</a:t>
            </a:r>
            <a:r>
              <a:rPr lang="en-US" sz="4400" b="1" dirty="0">
                <a:latin typeface="Times New Roman" panose="02020603050405020304" pitchFamily="18" charset="0"/>
                <a:cs typeface="Times New Roman" panose="02020603050405020304" pitchFamily="18" charset="0"/>
              </a:rPr>
              <a:t> 3 (</a:t>
            </a:r>
            <a:r>
              <a:rPr lang="en-US" sz="4400" b="1" dirty="0" err="1">
                <a:latin typeface="Times New Roman" panose="02020603050405020304" pitchFamily="18" charset="0"/>
                <a:cs typeface="Times New Roman" panose="02020603050405020304" pitchFamily="18" charset="0"/>
              </a:rPr>
              <a:t>gồm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đoạn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tiếp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sau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mục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Nhưng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vẫn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chưa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quá</a:t>
            </a:r>
            <a:r>
              <a:rPr lang="en-US" sz="4400" b="1" dirty="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muộn</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toát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8 </a:t>
            </a:r>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phim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chúng</a:t>
            </a:r>
            <a:r>
              <a:rPr lang="en-US" sz="4400" dirty="0">
                <a:latin typeface="Times New Roman" panose="02020603050405020304" pitchFamily="18" charset="0"/>
                <a:cs typeface="Times New Roman" panose="02020603050405020304" pitchFamily="18" charset="0"/>
              </a:rPr>
              <a:t> ta.</a:t>
            </a:r>
          </a:p>
        </p:txBody>
      </p:sp>
      <p:sp>
        <p:nvSpPr>
          <p:cNvPr id="7" name="Content Placeholder 2">
            <a:extLst>
              <a:ext uri="{FF2B5EF4-FFF2-40B4-BE49-F238E27FC236}">
                <a16:creationId xmlns:a16="http://schemas.microsoft.com/office/drawing/2014/main" xmlns="" id="{4DC04B53-2AF8-0C16-9C82-13101E2B0C53}"/>
              </a:ext>
            </a:extLst>
          </p:cNvPr>
          <p:cNvSpPr txBox="1">
            <a:spLocks/>
          </p:cNvSpPr>
          <p:nvPr/>
        </p:nvSpPr>
        <p:spPr>
          <a:xfrm>
            <a:off x="685800" y="4473961"/>
            <a:ext cx="5027341" cy="180882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Phần</a:t>
            </a:r>
            <a:r>
              <a:rPr lang="en-US" sz="4400" b="1" dirty="0">
                <a:latin typeface="Times New Roman" panose="02020603050405020304" pitchFamily="18" charset="0"/>
                <a:cs typeface="Times New Roman" panose="02020603050405020304" pitchFamily="18" charset="0"/>
              </a:rPr>
              <a:t> 1 (</a:t>
            </a:r>
            <a:r>
              <a:rPr lang="en-US" sz="4400" b="1" dirty="0" err="1">
                <a:latin typeface="Times New Roman" panose="02020603050405020304" pitchFamily="18" charset="0"/>
                <a:cs typeface="Times New Roman" panose="02020603050405020304" pitchFamily="18" charset="0"/>
              </a:rPr>
              <a:t>đoạn</a:t>
            </a:r>
            <a:r>
              <a:rPr lang="en-US" sz="4400" b="1" dirty="0">
                <a:latin typeface="Times New Roman" panose="02020603050405020304" pitchFamily="18" charset="0"/>
                <a:cs typeface="Times New Roman" panose="02020603050405020304" pitchFamily="18" charset="0"/>
              </a:rPr>
              <a:t> 1,2)</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phim</a:t>
            </a:r>
            <a:endParaRPr lang="en-US" sz="4400" dirty="0">
              <a:latin typeface="Times New Roman" panose="02020603050405020304" pitchFamily="18" charset="0"/>
              <a:cs typeface="Times New Roman" panose="02020603050405020304" pitchFamily="18" charset="0"/>
            </a:endParaRPr>
          </a:p>
        </p:txBody>
      </p:sp>
      <p:sp>
        <p:nvSpPr>
          <p:cNvPr id="8" name="Content Placeholder 2">
            <a:extLst>
              <a:ext uri="{FF2B5EF4-FFF2-40B4-BE49-F238E27FC236}">
                <a16:creationId xmlns:a16="http://schemas.microsoft.com/office/drawing/2014/main" xmlns="" id="{B0719624-AEE6-2D14-B0D5-24516A9960ED}"/>
              </a:ext>
            </a:extLst>
          </p:cNvPr>
          <p:cNvSpPr txBox="1">
            <a:spLocks/>
          </p:cNvSpPr>
          <p:nvPr/>
        </p:nvSpPr>
        <p:spPr>
          <a:xfrm>
            <a:off x="10439401" y="2260486"/>
            <a:ext cx="7162800" cy="1477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Phần</a:t>
            </a:r>
            <a:r>
              <a:rPr lang="en-US" sz="4400" b="1" dirty="0">
                <a:latin typeface="Times New Roman" panose="02020603050405020304" pitchFamily="18" charset="0"/>
                <a:cs typeface="Times New Roman" panose="02020603050405020304" pitchFamily="18" charset="0"/>
              </a:rPr>
              <a:t> 2 (</a:t>
            </a:r>
            <a:r>
              <a:rPr lang="en-US" sz="4400" b="1" dirty="0" err="1">
                <a:latin typeface="Times New Roman" panose="02020603050405020304" pitchFamily="18" charset="0"/>
                <a:cs typeface="Times New Roman" panose="02020603050405020304" pitchFamily="18" charset="0"/>
              </a:rPr>
              <a:t>gồm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đoạn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nằm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mục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nhiều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loài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đang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đứng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bờ</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vực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tuyệt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chủng</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phim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955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3E86717E-5A1C-D31F-BE0C-C60937A11999}"/>
              </a:ext>
            </a:extLst>
          </p:cNvPr>
          <p:cNvGrpSpPr/>
          <p:nvPr/>
        </p:nvGrpSpPr>
        <p:grpSpPr>
          <a:xfrm>
            <a:off x="2649515" y="-2167957"/>
            <a:ext cx="17063246" cy="15325171"/>
            <a:chOff x="2649515" y="-2167957"/>
            <a:chExt cx="17063246" cy="15325171"/>
          </a:xfrm>
        </p:grpSpPr>
        <p:pic>
          <p:nvPicPr>
            <p:cNvPr id="2" name="Picture 2" descr="Hành tinh của chúng ta | Trang web Netflix chính thức">
              <a:extLst>
                <a:ext uri="{FF2B5EF4-FFF2-40B4-BE49-F238E27FC236}">
                  <a16:creationId xmlns:a16="http://schemas.microsoft.com/office/drawing/2014/main" xmlns="" id="{1073C680-B02A-A9F1-129C-FAB4DBB984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88" r="26276" b="9091"/>
            <a:stretch/>
          </p:blipFill>
          <p:spPr bwMode="auto">
            <a:xfrm>
              <a:off x="6709993" y="0"/>
              <a:ext cx="13002768" cy="102869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a:extLst>
                <a:ext uri="{FF2B5EF4-FFF2-40B4-BE49-F238E27FC236}">
                  <a16:creationId xmlns:a16="http://schemas.microsoft.com/office/drawing/2014/main" xmlns="" id="{BDA6B82D-A7F4-D357-64E0-DFC52FA49972}"/>
                </a:ext>
              </a:extLst>
            </p:cNvPr>
            <p:cNvPicPr>
              <a:picLocks noChangeAspect="1"/>
            </p:cNvPicPr>
            <p:nvPr/>
          </p:nvPicPr>
          <p:blipFill>
            <a:blip r:embed="rId4"/>
            <a:srcRect t="13611" b="12645"/>
            <a:stretch>
              <a:fillRect/>
            </a:stretch>
          </p:blipFill>
          <p:spPr>
            <a:xfrm>
              <a:off x="2649515" y="-2167957"/>
              <a:ext cx="11904686" cy="15325171"/>
            </a:xfrm>
            <a:prstGeom prst="rect">
              <a:avLst/>
            </a:prstGeom>
          </p:spPr>
        </p:pic>
      </p:grpSp>
      <p:grpSp>
        <p:nvGrpSpPr>
          <p:cNvPr id="5" name="Group 4">
            <a:extLst>
              <a:ext uri="{FF2B5EF4-FFF2-40B4-BE49-F238E27FC236}">
                <a16:creationId xmlns:a16="http://schemas.microsoft.com/office/drawing/2014/main" xmlns="" id="{3AD011BA-BD19-B916-3E9C-8F8D55F2CF21}"/>
              </a:ext>
            </a:extLst>
          </p:cNvPr>
          <p:cNvGrpSpPr/>
          <p:nvPr/>
        </p:nvGrpSpPr>
        <p:grpSpPr>
          <a:xfrm>
            <a:off x="484325" y="3273707"/>
            <a:ext cx="11190350" cy="3508474"/>
            <a:chOff x="484325" y="3273707"/>
            <a:chExt cx="11190350" cy="3508474"/>
          </a:xfrm>
        </p:grpSpPr>
        <p:sp>
          <p:nvSpPr>
            <p:cNvPr id="6" name="Content Placeholder 2">
              <a:extLst>
                <a:ext uri="{FF2B5EF4-FFF2-40B4-BE49-F238E27FC236}">
                  <a16:creationId xmlns:a16="http://schemas.microsoft.com/office/drawing/2014/main" xmlns="" id="{40A1B416-8E40-4D53-5E95-9B1587E7DF6E}"/>
                </a:ext>
              </a:extLst>
            </p:cNvPr>
            <p:cNvSpPr txBox="1">
              <a:spLocks/>
            </p:cNvSpPr>
            <p:nvPr/>
          </p:nvSpPr>
          <p:spPr>
            <a:xfrm>
              <a:off x="670061" y="3273707"/>
              <a:ext cx="10818877" cy="2400963"/>
            </a:xfrm>
            <a:prstGeom prst="rect">
              <a:avLst/>
            </a:prstGeom>
          </p:spPr>
          <p:txBody>
            <a:bodyPr rIns="9144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6000" dirty="0">
                  <a:latin typeface="#9Slide07 SVNErika Ormig" panose="020B0609050302020204" pitchFamily="49" charset="0"/>
                </a:rPr>
                <a:t>CHOÁNG NGỢP VÀ ĐAU ĐỚN </a:t>
              </a:r>
            </a:p>
            <a:p>
              <a:pPr marL="0" indent="0" algn="ctr">
                <a:buFont typeface="Arial" pitchFamily="34" charset="0"/>
                <a:buNone/>
              </a:pPr>
              <a:r>
                <a:rPr lang="en-US" sz="5200" dirty="0">
                  <a:latin typeface="#9Slide04 Rokkitt" panose="00000500000000000000" pitchFamily="2" charset="0"/>
                </a:rPr>
                <a:t>NHỮNG CẢNH BÁO TỪ LOẠT PHIM</a:t>
              </a:r>
            </a:p>
          </p:txBody>
        </p:sp>
        <p:sp>
          <p:nvSpPr>
            <p:cNvPr id="7" name="Content Placeholder 2">
              <a:extLst>
                <a:ext uri="{FF2B5EF4-FFF2-40B4-BE49-F238E27FC236}">
                  <a16:creationId xmlns:a16="http://schemas.microsoft.com/office/drawing/2014/main" xmlns="" id="{820AB01C-5390-DA4F-E854-F8F4B69CE0D3}"/>
                </a:ext>
              </a:extLst>
            </p:cNvPr>
            <p:cNvSpPr txBox="1">
              <a:spLocks/>
            </p:cNvSpPr>
            <p:nvPr/>
          </p:nvSpPr>
          <p:spPr>
            <a:xfrm>
              <a:off x="484325" y="5397100"/>
              <a:ext cx="11190350" cy="1385081"/>
            </a:xfrm>
            <a:prstGeom prst="rect">
              <a:avLst/>
            </a:prstGeom>
          </p:spPr>
          <p:txBody>
            <a:bodyPr vert="horz" rIns="9144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6600" b="1" dirty="0">
                  <a:latin typeface="#9Slide04 Rokkitt" panose="00000500000000000000" pitchFamily="2" charset="0"/>
                </a:rPr>
                <a:t>HÀNH TINH CỦA CHÚNG TA</a:t>
              </a:r>
            </a:p>
          </p:txBody>
        </p:sp>
      </p:grpSp>
      <p:sp>
        <p:nvSpPr>
          <p:cNvPr id="8" name="Content Placeholder 2">
            <a:extLst>
              <a:ext uri="{FF2B5EF4-FFF2-40B4-BE49-F238E27FC236}">
                <a16:creationId xmlns:a16="http://schemas.microsoft.com/office/drawing/2014/main" xmlns="" id="{8E2B6A0B-700F-1517-5E5C-D2EB9D77CE20}"/>
              </a:ext>
            </a:extLst>
          </p:cNvPr>
          <p:cNvSpPr txBox="1">
            <a:spLocks/>
          </p:cNvSpPr>
          <p:nvPr/>
        </p:nvSpPr>
        <p:spPr>
          <a:xfrm>
            <a:off x="6828063" y="6778516"/>
            <a:ext cx="3576865" cy="1095390"/>
          </a:xfrm>
          <a:prstGeom prst="rect">
            <a:avLst/>
          </a:prstGeom>
        </p:spPr>
        <p:txBody>
          <a:bodyPr rIns="9144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US" sz="6000" dirty="0">
                <a:latin typeface="#9Slide07 HLT Fall For You" panose="02000506000000020003" pitchFamily="2" charset="0"/>
              </a:rPr>
              <a:t>- Lâm Lê -</a:t>
            </a:r>
          </a:p>
        </p:txBody>
      </p:sp>
      <p:sp>
        <p:nvSpPr>
          <p:cNvPr id="9" name="TextBox 9">
            <a:extLst>
              <a:ext uri="{FF2B5EF4-FFF2-40B4-BE49-F238E27FC236}">
                <a16:creationId xmlns:a16="http://schemas.microsoft.com/office/drawing/2014/main" xmlns="" id="{97FD87DA-35B5-86A0-021B-D29AA31BFEA6}"/>
              </a:ext>
            </a:extLst>
          </p:cNvPr>
          <p:cNvSpPr txBox="1"/>
          <p:nvPr/>
        </p:nvSpPr>
        <p:spPr>
          <a:xfrm>
            <a:off x="936001" y="520423"/>
            <a:ext cx="10287000" cy="1931298"/>
          </a:xfrm>
          <a:prstGeom prst="rect">
            <a:avLst/>
          </a:prstGeom>
        </p:spPr>
        <p:txBody>
          <a:bodyPr wrap="square" lIns="0" tIns="0" rIns="0" bIns="0" rtlCol="0" anchor="t">
            <a:spAutoFit/>
          </a:bodyPr>
          <a:lstStyle/>
          <a:p>
            <a:pPr algn="ctr">
              <a:lnSpc>
                <a:spcPct val="110000"/>
              </a:lnSpc>
            </a:pPr>
            <a:r>
              <a:rPr lang="en-US" sz="6000" dirty="0" err="1">
                <a:solidFill>
                  <a:srgbClr val="3E4466"/>
                </a:solidFill>
                <a:latin typeface="Funtastic"/>
              </a:rPr>
              <a:t>Bài</a:t>
            </a:r>
            <a:r>
              <a:rPr lang="en-US" sz="6000" dirty="0">
                <a:solidFill>
                  <a:srgbClr val="3E4466"/>
                </a:solidFill>
                <a:latin typeface="Funtastic"/>
              </a:rPr>
              <a:t> 9: </a:t>
            </a:r>
          </a:p>
          <a:p>
            <a:pPr algn="ctr">
              <a:lnSpc>
                <a:spcPct val="110000"/>
              </a:lnSpc>
            </a:pPr>
            <a:r>
              <a:rPr lang="en-US" sz="6000" dirty="0" err="1">
                <a:solidFill>
                  <a:srgbClr val="3E4466"/>
                </a:solidFill>
                <a:latin typeface="Funtastic"/>
              </a:rPr>
              <a:t>Hôm</a:t>
            </a:r>
            <a:r>
              <a:rPr lang="en-US" sz="6000" dirty="0">
                <a:solidFill>
                  <a:srgbClr val="3E4466"/>
                </a:solidFill>
                <a:latin typeface="Funtastic"/>
              </a:rPr>
              <a:t> nay </a:t>
            </a:r>
            <a:r>
              <a:rPr lang="en-US" sz="6000" dirty="0" err="1">
                <a:solidFill>
                  <a:srgbClr val="3E4466"/>
                </a:solidFill>
                <a:latin typeface="Funtastic"/>
              </a:rPr>
              <a:t>và</a:t>
            </a:r>
            <a:r>
              <a:rPr lang="en-US" sz="6000" dirty="0">
                <a:solidFill>
                  <a:srgbClr val="3E4466"/>
                </a:solidFill>
                <a:latin typeface="Funtastic"/>
              </a:rPr>
              <a:t> </a:t>
            </a:r>
            <a:r>
              <a:rPr lang="en-US" sz="6000" dirty="0" err="1">
                <a:solidFill>
                  <a:srgbClr val="3E4466"/>
                </a:solidFill>
                <a:latin typeface="Funtastic"/>
              </a:rPr>
              <a:t>ngày</a:t>
            </a:r>
            <a:r>
              <a:rPr lang="en-US" sz="6000" dirty="0">
                <a:solidFill>
                  <a:srgbClr val="3E4466"/>
                </a:solidFill>
                <a:latin typeface="Funtastic"/>
              </a:rPr>
              <a:t> </a:t>
            </a:r>
            <a:r>
              <a:rPr lang="en-US" sz="6000" dirty="0" err="1">
                <a:solidFill>
                  <a:srgbClr val="3E4466"/>
                </a:solidFill>
                <a:latin typeface="Funtastic"/>
              </a:rPr>
              <a:t>mai</a:t>
            </a:r>
            <a:endParaRPr lang="en-US" sz="6000" dirty="0">
              <a:solidFill>
                <a:srgbClr val="3E4466"/>
              </a:solidFill>
              <a:latin typeface="Funtastic"/>
            </a:endParaRPr>
          </a:p>
        </p:txBody>
      </p:sp>
      <p:sp>
        <p:nvSpPr>
          <p:cNvPr id="10" name="Freeform 5">
            <a:extLst>
              <a:ext uri="{FF2B5EF4-FFF2-40B4-BE49-F238E27FC236}">
                <a16:creationId xmlns:a16="http://schemas.microsoft.com/office/drawing/2014/main" xmlns="" id="{58B25818-3326-1E1C-4940-0F2D09E752A8}"/>
              </a:ext>
            </a:extLst>
          </p:cNvPr>
          <p:cNvSpPr/>
          <p:nvPr/>
        </p:nvSpPr>
        <p:spPr>
          <a:xfrm>
            <a:off x="-1676400" y="6778516"/>
            <a:ext cx="7315200" cy="4105656"/>
          </a:xfrm>
          <a:custGeom>
            <a:avLst/>
            <a:gdLst/>
            <a:ahLst/>
            <a:cxnLst/>
            <a:rect l="l" t="t" r="r" b="b"/>
            <a:pathLst>
              <a:path w="7315200" h="4105656">
                <a:moveTo>
                  <a:pt x="0" y="0"/>
                </a:moveTo>
                <a:lnTo>
                  <a:pt x="7315200" y="0"/>
                </a:lnTo>
                <a:lnTo>
                  <a:pt x="7315200" y="4105656"/>
                </a:lnTo>
                <a:lnTo>
                  <a:pt x="0" y="410565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extLst>
      <p:ext uri="{BB962C8B-B14F-4D97-AF65-F5344CB8AC3E}">
        <p14:creationId xmlns:p14="http://schemas.microsoft.com/office/powerpoint/2010/main" val="403800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48973">
            <a:off x="-1809069" y="1017604"/>
            <a:ext cx="12019706" cy="12786921"/>
          </a:xfrm>
          <a:custGeom>
            <a:avLst/>
            <a:gdLst/>
            <a:ahLst/>
            <a:cxnLst/>
            <a:rect l="l" t="t" r="r" b="b"/>
            <a:pathLst>
              <a:path w="12019706" h="12786921">
                <a:moveTo>
                  <a:pt x="0" y="0"/>
                </a:moveTo>
                <a:lnTo>
                  <a:pt x="12019705" y="0"/>
                </a:lnTo>
                <a:lnTo>
                  <a:pt x="12019705" y="12786922"/>
                </a:lnTo>
                <a:lnTo>
                  <a:pt x="0" y="1278692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3762504" y="1527149"/>
            <a:ext cx="7048908" cy="4114800"/>
          </a:xfrm>
          <a:custGeom>
            <a:avLst/>
            <a:gdLst/>
            <a:ahLst/>
            <a:cxnLst/>
            <a:rect l="l" t="t" r="r" b="b"/>
            <a:pathLst>
              <a:path w="7048908" h="4114800">
                <a:moveTo>
                  <a:pt x="0" y="0"/>
                </a:moveTo>
                <a:lnTo>
                  <a:pt x="7048908" y="0"/>
                </a:lnTo>
                <a:lnTo>
                  <a:pt x="7048908"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Freeform 4"/>
          <p:cNvSpPr/>
          <p:nvPr/>
        </p:nvSpPr>
        <p:spPr>
          <a:xfrm rot="1059816">
            <a:off x="2824112" y="3918769"/>
            <a:ext cx="7048908" cy="4114800"/>
          </a:xfrm>
          <a:custGeom>
            <a:avLst/>
            <a:gdLst/>
            <a:ahLst/>
            <a:cxnLst/>
            <a:rect l="l" t="t" r="r" b="b"/>
            <a:pathLst>
              <a:path w="7048908" h="4114800">
                <a:moveTo>
                  <a:pt x="0" y="0"/>
                </a:moveTo>
                <a:lnTo>
                  <a:pt x="7048908" y="0"/>
                </a:lnTo>
                <a:lnTo>
                  <a:pt x="7048908"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676330" y="6384746"/>
            <a:ext cx="7048908" cy="4114800"/>
          </a:xfrm>
          <a:custGeom>
            <a:avLst/>
            <a:gdLst/>
            <a:ahLst/>
            <a:cxnLst/>
            <a:rect l="l" t="t" r="r" b="b"/>
            <a:pathLst>
              <a:path w="7048908" h="4114800">
                <a:moveTo>
                  <a:pt x="0" y="0"/>
                </a:moveTo>
                <a:lnTo>
                  <a:pt x="7048908" y="0"/>
                </a:lnTo>
                <a:lnTo>
                  <a:pt x="7048908"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8" name="TextBox 8"/>
          <p:cNvSpPr txBox="1"/>
          <p:nvPr/>
        </p:nvSpPr>
        <p:spPr>
          <a:xfrm>
            <a:off x="7714352" y="876794"/>
            <a:ext cx="10030371" cy="3620799"/>
          </a:xfrm>
          <a:prstGeom prst="rect">
            <a:avLst/>
          </a:prstGeom>
        </p:spPr>
        <p:txBody>
          <a:bodyPr wrap="square" lIns="0" tIns="0" rIns="0" bIns="0" rtlCol="0" anchor="t">
            <a:spAutoFit/>
          </a:bodyPr>
          <a:lstStyle/>
          <a:p>
            <a:pPr algn="ctr">
              <a:lnSpc>
                <a:spcPts val="14979"/>
              </a:lnSpc>
            </a:pPr>
            <a:r>
              <a:rPr lang="en-US" sz="9600" dirty="0">
                <a:solidFill>
                  <a:srgbClr val="1A2750"/>
                </a:solidFill>
                <a:latin typeface="#9Slide04 SFU CenturySchoolbook" panose="00000400000000000000" pitchFamily="2" charset="0"/>
              </a:rPr>
              <a:t>I. </a:t>
            </a:r>
          </a:p>
          <a:p>
            <a:pPr algn="ctr">
              <a:lnSpc>
                <a:spcPts val="14979"/>
              </a:lnSpc>
            </a:pPr>
            <a:r>
              <a:rPr lang="en-US" sz="9600" dirty="0" err="1">
                <a:solidFill>
                  <a:srgbClr val="1A2750"/>
                </a:solidFill>
                <a:latin typeface="#9Slide04 SFU CenturySchoolbook" panose="00000400000000000000" pitchFamily="2" charset="0"/>
              </a:rPr>
              <a:t>Đọc</a:t>
            </a:r>
            <a:r>
              <a:rPr lang="en-US" sz="9600" dirty="0">
                <a:solidFill>
                  <a:srgbClr val="1A2750"/>
                </a:solidFill>
                <a:latin typeface="#9Slide04 SFU CenturySchoolbook" panose="00000400000000000000" pitchFamily="2" charset="0"/>
              </a:rPr>
              <a:t> – </a:t>
            </a:r>
            <a:r>
              <a:rPr lang="en-US" sz="9600" dirty="0" err="1">
                <a:solidFill>
                  <a:srgbClr val="1A2750"/>
                </a:solidFill>
                <a:latin typeface="#9Slide04 SFU CenturySchoolbook" panose="00000400000000000000" pitchFamily="2" charset="0"/>
              </a:rPr>
              <a:t>Tìm</a:t>
            </a:r>
            <a:r>
              <a:rPr lang="en-US" sz="9600" dirty="0">
                <a:solidFill>
                  <a:srgbClr val="1A2750"/>
                </a:solidFill>
                <a:latin typeface="#9Slide04 SFU CenturySchoolbook" panose="00000400000000000000" pitchFamily="2" charset="0"/>
              </a:rPr>
              <a:t> </a:t>
            </a:r>
            <a:r>
              <a:rPr lang="en-US" sz="9600" dirty="0" err="1">
                <a:solidFill>
                  <a:srgbClr val="1A2750"/>
                </a:solidFill>
                <a:latin typeface="#9Slide04 SFU CenturySchoolbook" panose="00000400000000000000" pitchFamily="2" charset="0"/>
              </a:rPr>
              <a:t>hiểu</a:t>
            </a:r>
            <a:r>
              <a:rPr lang="en-US" sz="9600" dirty="0">
                <a:solidFill>
                  <a:srgbClr val="1A2750"/>
                </a:solidFill>
                <a:latin typeface="#9Slide04 SFU CenturySchoolbook" panose="00000400000000000000" pitchFamily="2" charset="0"/>
              </a:rPr>
              <a:t> </a:t>
            </a:r>
            <a:r>
              <a:rPr lang="en-US" sz="9600" dirty="0" err="1">
                <a:solidFill>
                  <a:srgbClr val="1A2750"/>
                </a:solidFill>
                <a:latin typeface="#9Slide04 SFU CenturySchoolbook" panose="00000400000000000000" pitchFamily="2" charset="0"/>
              </a:rPr>
              <a:t>chung</a:t>
            </a:r>
            <a:endParaRPr lang="en-US" sz="9600" dirty="0">
              <a:solidFill>
                <a:srgbClr val="1A2750"/>
              </a:solidFill>
              <a:latin typeface="#9Slide04 SFU CenturySchoolbook" panose="00000400000000000000" pitchFamily="2" charset="0"/>
            </a:endParaRPr>
          </a:p>
        </p:txBody>
      </p:sp>
      <p:sp>
        <p:nvSpPr>
          <p:cNvPr id="6" name="Freeform 9">
            <a:extLst>
              <a:ext uri="{FF2B5EF4-FFF2-40B4-BE49-F238E27FC236}">
                <a16:creationId xmlns:a16="http://schemas.microsoft.com/office/drawing/2014/main" xmlns="" id="{6F9A3D6A-C711-23A4-F8D4-D65CD831CCFE}"/>
              </a:ext>
            </a:extLst>
          </p:cNvPr>
          <p:cNvSpPr/>
          <p:nvPr/>
        </p:nvSpPr>
        <p:spPr>
          <a:xfrm>
            <a:off x="12496800" y="4838699"/>
            <a:ext cx="4821222" cy="5535395"/>
          </a:xfrm>
          <a:custGeom>
            <a:avLst/>
            <a:gdLst/>
            <a:ahLst/>
            <a:cxnLst/>
            <a:rect l="l" t="t" r="r" b="b"/>
            <a:pathLst>
              <a:path w="3255645" h="3887337">
                <a:moveTo>
                  <a:pt x="0" y="0"/>
                </a:moveTo>
                <a:lnTo>
                  <a:pt x="3255645" y="0"/>
                </a:lnTo>
                <a:lnTo>
                  <a:pt x="3255645" y="3887337"/>
                </a:lnTo>
                <a:lnTo>
                  <a:pt x="0" y="3887337"/>
                </a:lnTo>
                <a:lnTo>
                  <a:pt x="0" y="0"/>
                </a:lnTo>
                <a:close/>
              </a:path>
            </a:pathLst>
          </a:custGeom>
          <a:blipFill>
            <a:blip r:embed="rId7"/>
            <a:stretch>
              <a:fillRect/>
            </a:stretch>
          </a:blipFill>
        </p:spPr>
      </p:sp>
    </p:spTree>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23FD1CA-457F-24BF-50FB-3FD95CEA579C}"/>
              </a:ext>
            </a:extLst>
          </p:cNvPr>
          <p:cNvSpPr txBox="1"/>
          <p:nvPr/>
        </p:nvSpPr>
        <p:spPr>
          <a:xfrm>
            <a:off x="685800" y="342900"/>
            <a:ext cx="169164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tri </a:t>
            </a:r>
            <a:r>
              <a:rPr lang="en-US" sz="4400" b="1" dirty="0" err="1">
                <a:latin typeface="Times New Roman" panose="02020603050405020304" pitchFamily="18" charset="0"/>
                <a:cs typeface="Times New Roman" panose="02020603050405020304" pitchFamily="18" charset="0"/>
              </a:rPr>
              <a:t>thức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Văn </a:t>
            </a:r>
            <a:r>
              <a:rPr lang="en-US" sz="4400" b="1" dirty="0" err="1">
                <a:latin typeface="Times New Roman" panose="02020603050405020304" pitchFamily="18" charset="0"/>
                <a:cs typeface="Times New Roman" panose="02020603050405020304" pitchFamily="18" charset="0"/>
              </a:rPr>
              <a:t>bản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giới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thiệu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một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bộ</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phim</a:t>
            </a:r>
            <a:endParaRPr lang="en-US" sz="4400" b="1" dirty="0">
              <a:latin typeface="Times New Roman" panose="02020603050405020304" pitchFamily="18" charset="0"/>
              <a:cs typeface="Times New Roman" panose="02020603050405020304" pitchFamily="18" charset="0"/>
            </a:endParaRPr>
          </a:p>
        </p:txBody>
      </p:sp>
      <p:sp>
        <p:nvSpPr>
          <p:cNvPr id="5" name="Freeform 5">
            <a:extLst>
              <a:ext uri="{FF2B5EF4-FFF2-40B4-BE49-F238E27FC236}">
                <a16:creationId xmlns:a16="http://schemas.microsoft.com/office/drawing/2014/main" xmlns="" id="{53737055-8326-34AD-E974-86FC817FEC61}"/>
              </a:ext>
            </a:extLst>
          </p:cNvPr>
          <p:cNvSpPr/>
          <p:nvPr/>
        </p:nvSpPr>
        <p:spPr>
          <a:xfrm>
            <a:off x="-533400" y="7604124"/>
            <a:ext cx="7315200" cy="4105656"/>
          </a:xfrm>
          <a:custGeom>
            <a:avLst/>
            <a:gdLst/>
            <a:ahLst/>
            <a:cxnLst/>
            <a:rect l="l" t="t" r="r" b="b"/>
            <a:pathLst>
              <a:path w="7315200" h="4105656">
                <a:moveTo>
                  <a:pt x="0" y="0"/>
                </a:moveTo>
                <a:lnTo>
                  <a:pt x="7315200" y="0"/>
                </a:lnTo>
                <a:lnTo>
                  <a:pt x="7315200" y="4105656"/>
                </a:lnTo>
                <a:lnTo>
                  <a:pt x="0" y="410565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10" name="Picture 9">
            <a:extLst>
              <a:ext uri="{FF2B5EF4-FFF2-40B4-BE49-F238E27FC236}">
                <a16:creationId xmlns:a16="http://schemas.microsoft.com/office/drawing/2014/main" xmlns="" id="{472F5E56-A7C4-3E45-B432-323D4B9D39FA}"/>
              </a:ext>
            </a:extLst>
          </p:cNvPr>
          <p:cNvPicPr>
            <a:picLocks noChangeAspect="1"/>
          </p:cNvPicPr>
          <p:nvPr/>
        </p:nvPicPr>
        <p:blipFill>
          <a:blip r:embed="rId5"/>
          <a:stretch>
            <a:fillRect/>
          </a:stretch>
        </p:blipFill>
        <p:spPr>
          <a:xfrm>
            <a:off x="4495800" y="1943100"/>
            <a:ext cx="13266885" cy="7366405"/>
          </a:xfrm>
          <a:prstGeom prst="rect">
            <a:avLst/>
          </a:prstGeom>
        </p:spPr>
      </p:pic>
      <p:sp>
        <p:nvSpPr>
          <p:cNvPr id="11" name="Title 1">
            <a:extLst>
              <a:ext uri="{FF2B5EF4-FFF2-40B4-BE49-F238E27FC236}">
                <a16:creationId xmlns:a16="http://schemas.microsoft.com/office/drawing/2014/main" xmlns="" id="{3FF0310B-BA47-AF12-5AC9-0F346948503C}"/>
              </a:ext>
            </a:extLst>
          </p:cNvPr>
          <p:cNvSpPr txBox="1">
            <a:spLocks/>
          </p:cNvSpPr>
          <p:nvPr/>
        </p:nvSpPr>
        <p:spPr>
          <a:xfrm>
            <a:off x="1524000" y="2682876"/>
            <a:ext cx="2743200" cy="566102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err="1">
                <a:solidFill>
                  <a:srgbClr val="002060"/>
                </a:solidFill>
                <a:latin typeface="#9Slide04 SFU CenturySchoolbook" panose="00000400000000000000" pitchFamily="2" charset="0"/>
                <a:cs typeface="Times New Roman" panose="02020603050405020304" pitchFamily="18" charset="0"/>
              </a:rPr>
              <a:t>Báo</a:t>
            </a:r>
            <a:r>
              <a:rPr lang="en-US" sz="6000" b="1" dirty="0">
                <a:solidFill>
                  <a:srgbClr val="002060"/>
                </a:solidFill>
                <a:latin typeface="#9Slide04 SFU CenturySchoolbook" panose="00000400000000000000" pitchFamily="2" charset="0"/>
                <a:cs typeface="Times New Roman" panose="02020603050405020304" pitchFamily="18" charset="0"/>
              </a:rPr>
              <a:t> </a:t>
            </a:r>
            <a:r>
              <a:rPr lang="en-US" sz="6000" b="1" dirty="0" err="1">
                <a:solidFill>
                  <a:srgbClr val="002060"/>
                </a:solidFill>
                <a:latin typeface="#9Slide04 SFU CenturySchoolbook" panose="00000400000000000000" pitchFamily="2" charset="0"/>
                <a:cs typeface="Times New Roman" panose="02020603050405020304" pitchFamily="18" charset="0"/>
              </a:rPr>
              <a:t>cáo</a:t>
            </a:r>
            <a:r>
              <a:rPr lang="en-US" sz="6000" b="1" dirty="0">
                <a:solidFill>
                  <a:srgbClr val="002060"/>
                </a:solidFill>
                <a:latin typeface="#9Slide04 SFU CenturySchoolbook" panose="00000400000000000000" pitchFamily="2" charset="0"/>
                <a:cs typeface="Times New Roman" panose="02020603050405020304" pitchFamily="18" charset="0"/>
              </a:rPr>
              <a:t> </a:t>
            </a:r>
            <a:r>
              <a:rPr lang="en-US" sz="6000" b="1" dirty="0" err="1">
                <a:solidFill>
                  <a:srgbClr val="002060"/>
                </a:solidFill>
                <a:latin typeface="#9Slide04 SFU CenturySchoolbook" panose="00000400000000000000" pitchFamily="2" charset="0"/>
                <a:cs typeface="Times New Roman" panose="02020603050405020304" pitchFamily="18" charset="0"/>
              </a:rPr>
              <a:t>sản</a:t>
            </a:r>
            <a:r>
              <a:rPr lang="en-US" sz="6000" b="1" dirty="0">
                <a:solidFill>
                  <a:srgbClr val="002060"/>
                </a:solidFill>
                <a:latin typeface="#9Slide04 SFU CenturySchoolbook" panose="00000400000000000000" pitchFamily="2" charset="0"/>
                <a:cs typeface="Times New Roman" panose="02020603050405020304" pitchFamily="18" charset="0"/>
              </a:rPr>
              <a:t> </a:t>
            </a:r>
            <a:r>
              <a:rPr lang="en-US" sz="6000" b="1" dirty="0" err="1">
                <a:solidFill>
                  <a:srgbClr val="002060"/>
                </a:solidFill>
                <a:latin typeface="#9Slide04 SFU CenturySchoolbook" panose="00000400000000000000" pitchFamily="2" charset="0"/>
                <a:cs typeface="Times New Roman" panose="02020603050405020304" pitchFamily="18" charset="0"/>
              </a:rPr>
              <a:t>phẩm</a:t>
            </a:r>
            <a:endParaRPr lang="en-US" sz="6000" b="1" dirty="0">
              <a:solidFill>
                <a:srgbClr val="002060"/>
              </a:solidFill>
              <a:latin typeface="#9Slide04 SFU CenturySchoolbook" panose="00000400000000000000" pitchFamily="2" charset="0"/>
              <a:cs typeface="Times New Roman" panose="02020603050405020304" pitchFamily="18" charset="0"/>
            </a:endParaRPr>
          </a:p>
        </p:txBody>
      </p:sp>
    </p:spTree>
    <p:extLst>
      <p:ext uri="{BB962C8B-B14F-4D97-AF65-F5344CB8AC3E}">
        <p14:creationId xmlns:p14="http://schemas.microsoft.com/office/powerpoint/2010/main" val="74597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23FD1CA-457F-24BF-50FB-3FD95CEA579C}"/>
              </a:ext>
            </a:extLst>
          </p:cNvPr>
          <p:cNvSpPr txBox="1"/>
          <p:nvPr/>
        </p:nvSpPr>
        <p:spPr>
          <a:xfrm>
            <a:off x="685800" y="342900"/>
            <a:ext cx="169164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tri </a:t>
            </a:r>
            <a:r>
              <a:rPr lang="en-US" sz="4400" b="1" dirty="0" err="1">
                <a:latin typeface="Times New Roman" panose="02020603050405020304" pitchFamily="18" charset="0"/>
                <a:cs typeface="Times New Roman" panose="02020603050405020304" pitchFamily="18" charset="0"/>
              </a:rPr>
              <a:t>thức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Văn </a:t>
            </a:r>
            <a:r>
              <a:rPr lang="en-US" sz="4400" b="1" dirty="0" err="1">
                <a:latin typeface="Times New Roman" panose="02020603050405020304" pitchFamily="18" charset="0"/>
                <a:cs typeface="Times New Roman" panose="02020603050405020304" pitchFamily="18" charset="0"/>
              </a:rPr>
              <a:t>bản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giới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thiệu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một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bộ</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phim</a:t>
            </a:r>
            <a:endParaRPr lang="en-US" sz="4400" b="1" dirty="0">
              <a:latin typeface="Times New Roman" panose="020206030504050203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xmlns="" id="{AA2877A2-82FC-B8BF-175D-A1F208B5B016}"/>
              </a:ext>
            </a:extLst>
          </p:cNvPr>
          <p:cNvSpPr txBox="1">
            <a:spLocks/>
          </p:cNvSpPr>
          <p:nvPr/>
        </p:nvSpPr>
        <p:spPr>
          <a:xfrm>
            <a:off x="914402" y="1608136"/>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Mục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đích</a:t>
            </a:r>
            <a:r>
              <a:rPr lang="en-US" b="1" dirty="0">
                <a:latin typeface="Times New Roman" panose="02020603050405020304" pitchFamily="18" charset="0"/>
                <a:cs typeface="Times New Roman" panose="02020603050405020304" pitchFamily="18" charset="0"/>
              </a:rPr>
              <a:t>:</a:t>
            </a:r>
          </a:p>
        </p:txBody>
      </p:sp>
      <p:sp>
        <p:nvSpPr>
          <p:cNvPr id="4" name="Content Placeholder 2">
            <a:extLst>
              <a:ext uri="{FF2B5EF4-FFF2-40B4-BE49-F238E27FC236}">
                <a16:creationId xmlns:a16="http://schemas.microsoft.com/office/drawing/2014/main" xmlns="" id="{44EE965C-22E7-4435-D4D1-5E8ABB7B032E}"/>
              </a:ext>
            </a:extLst>
          </p:cNvPr>
          <p:cNvSpPr txBox="1">
            <a:spLocks/>
          </p:cNvSpPr>
          <p:nvPr/>
        </p:nvSpPr>
        <p:spPr>
          <a:xfrm>
            <a:off x="914402" y="2576238"/>
            <a:ext cx="4571998" cy="349279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vi-VN" sz="4400" dirty="0">
                <a:latin typeface="Times New Roman" panose="02020603050405020304" pitchFamily="18" charset="0"/>
                <a:cs typeface="Times New Roman" panose="02020603050405020304" pitchFamily="18" charset="0"/>
              </a:rPr>
              <a:t>quảng bá các sản phẩm điện ảnh hay giúp khán giả có được những hiểu biết thường thức về điện ảnh. </a:t>
            </a:r>
            <a:endParaRPr lang="en-US" sz="4400"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xmlns="" id="{DA8F7CA7-89DE-BA04-488F-E142CE5308C1}"/>
              </a:ext>
            </a:extLst>
          </p:cNvPr>
          <p:cNvSpPr txBox="1">
            <a:spLocks/>
          </p:cNvSpPr>
          <p:nvPr/>
        </p:nvSpPr>
        <p:spPr>
          <a:xfrm>
            <a:off x="5943600" y="1424447"/>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Cách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triển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khai</a:t>
            </a:r>
            <a:r>
              <a:rPr lang="en-US" b="1" dirty="0">
                <a:latin typeface="Times New Roman" panose="02020603050405020304" pitchFamily="18" charset="0"/>
                <a:cs typeface="Times New Roman" panose="02020603050405020304" pitchFamily="18" charset="0"/>
              </a:rPr>
              <a:t>:</a:t>
            </a:r>
          </a:p>
        </p:txBody>
      </p:sp>
      <p:sp>
        <p:nvSpPr>
          <p:cNvPr id="7" name="Content Placeholder 2">
            <a:extLst>
              <a:ext uri="{FF2B5EF4-FFF2-40B4-BE49-F238E27FC236}">
                <a16:creationId xmlns:a16="http://schemas.microsoft.com/office/drawing/2014/main" xmlns="" id="{DA638406-ECEF-FD4F-12DC-9B3B95486854}"/>
              </a:ext>
            </a:extLst>
          </p:cNvPr>
          <p:cNvSpPr txBox="1">
            <a:spLocks/>
          </p:cNvSpPr>
          <p:nvPr/>
        </p:nvSpPr>
        <p:spPr>
          <a:xfrm>
            <a:off x="6629400" y="2647428"/>
            <a:ext cx="10972800" cy="27051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gồm</a:t>
            </a:r>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nhà sản xuất, năm phát hành, các thành viên chủ chốt của đoàn làm phim, nội dung phim, những giá trị nổi bật của phim... </a:t>
            </a:r>
            <a:endParaRPr lang="en-US" sz="4400" dirty="0">
              <a:latin typeface="Times New Roman" panose="02020603050405020304" pitchFamily="18" charset="0"/>
              <a:cs typeface="Times New Roman" panose="02020603050405020304" pitchFamily="18" charset="0"/>
            </a:endParaRPr>
          </a:p>
          <a:p>
            <a:pPr marL="0" indent="0" algn="just">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kết</a:t>
            </a:r>
            <a:r>
              <a:rPr lang="vi-VN" sz="4400" dirty="0">
                <a:latin typeface="Times New Roman" panose="02020603050405020304" pitchFamily="18" charset="0"/>
                <a:cs typeface="Times New Roman" panose="02020603050405020304" pitchFamily="18" charset="0"/>
              </a:rPr>
              <a:t> hợp linh hoạt giữa </a:t>
            </a:r>
            <a:r>
              <a:rPr lang="vi-VN" sz="4400" b="1" dirty="0">
                <a:latin typeface="Times New Roman" panose="02020603050405020304" pitchFamily="18" charset="0"/>
                <a:cs typeface="Times New Roman" panose="02020603050405020304" pitchFamily="18" charset="0"/>
              </a:rPr>
              <a:t>thông tin khách quan và đánh giá chủ quan</a:t>
            </a:r>
            <a:r>
              <a:rPr lang="vi-VN" sz="4400" dirty="0">
                <a:latin typeface="Times New Roman" panose="02020603050405020304" pitchFamily="18" charset="0"/>
                <a:cs typeface="Times New Roman" panose="02020603050405020304" pitchFamily="18" charset="0"/>
              </a:rPr>
              <a:t>, giữa </a:t>
            </a:r>
            <a:r>
              <a:rPr lang="vi-VN" sz="4400" b="1" dirty="0">
                <a:latin typeface="Times New Roman" panose="02020603050405020304" pitchFamily="18" charset="0"/>
                <a:cs typeface="Times New Roman" panose="02020603050405020304" pitchFamily="18" charset="0"/>
              </a:rPr>
              <a:t>phương tiện ngôn ngữ và phi ngôn ngữ </a:t>
            </a:r>
            <a:r>
              <a:rPr lang="vi-VN" sz="4400" dirty="0">
                <a:latin typeface="Times New Roman" panose="02020603050405020304" pitchFamily="18" charset="0"/>
                <a:cs typeface="Times New Roman" panose="02020603050405020304" pitchFamily="18" charset="0"/>
              </a:rPr>
              <a:t>(thường là ảnh chụp pa-nô quảng cáo hoặc một số cảnh phim đặc sắc), được </a:t>
            </a:r>
            <a:r>
              <a:rPr lang="vi-VN" sz="4400" b="1" dirty="0">
                <a:latin typeface="Times New Roman" panose="02020603050405020304" pitchFamily="18" charset="0"/>
                <a:cs typeface="Times New Roman" panose="02020603050405020304" pitchFamily="18" charset="0"/>
              </a:rPr>
              <a:t>trình bày hấp dẫn, có sức thu hút đối với người tiếp nhận</a:t>
            </a:r>
            <a:r>
              <a:rPr lang="vi-VN" sz="4400" dirty="0">
                <a:latin typeface="Times New Roman" panose="02020603050405020304" pitchFamily="18" charset="0"/>
                <a:cs typeface="Times New Roman" panose="02020603050405020304" pitchFamily="18" charset="0"/>
              </a:rPr>
              <a:t>.</a:t>
            </a:r>
          </a:p>
          <a:p>
            <a:pPr marL="0" indent="0" algn="just">
              <a:buNone/>
            </a:pPr>
            <a:endParaRPr lang="vi-VN" sz="4400" dirty="0">
              <a:latin typeface="Times New Roman" panose="02020603050405020304" pitchFamily="18" charset="0"/>
              <a:cs typeface="Times New Roman" panose="02020603050405020304" pitchFamily="18" charset="0"/>
            </a:endParaRPr>
          </a:p>
        </p:txBody>
      </p:sp>
      <p:sp>
        <p:nvSpPr>
          <p:cNvPr id="8" name="Freeform 7">
            <a:extLst>
              <a:ext uri="{FF2B5EF4-FFF2-40B4-BE49-F238E27FC236}">
                <a16:creationId xmlns:a16="http://schemas.microsoft.com/office/drawing/2014/main" xmlns="" id="{A8815CB0-5608-C85F-ABC7-4E7AB3BAB05F}"/>
              </a:ext>
            </a:extLst>
          </p:cNvPr>
          <p:cNvSpPr/>
          <p:nvPr/>
        </p:nvSpPr>
        <p:spPr>
          <a:xfrm>
            <a:off x="-25400" y="6743700"/>
            <a:ext cx="5378824" cy="4114800"/>
          </a:xfrm>
          <a:custGeom>
            <a:avLst/>
            <a:gdLst/>
            <a:ahLst/>
            <a:cxnLst/>
            <a:rect l="l" t="t" r="r" b="b"/>
            <a:pathLst>
              <a:path w="5378824" h="4114800">
                <a:moveTo>
                  <a:pt x="0" y="0"/>
                </a:moveTo>
                <a:lnTo>
                  <a:pt x="5378823" y="0"/>
                </a:lnTo>
                <a:lnTo>
                  <a:pt x="5378823"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219902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C130256-848F-1FB2-1C74-9754F6665888}"/>
              </a:ext>
            </a:extLst>
          </p:cNvPr>
          <p:cNvPicPr>
            <a:picLocks noChangeAspect="1"/>
          </p:cNvPicPr>
          <p:nvPr/>
        </p:nvPicPr>
        <p:blipFill>
          <a:blip r:embed="rId3"/>
          <a:stretch>
            <a:fillRect/>
          </a:stretch>
        </p:blipFill>
        <p:spPr>
          <a:xfrm>
            <a:off x="2145020" y="0"/>
            <a:ext cx="13997960" cy="10287000"/>
          </a:xfrm>
          <a:prstGeom prst="rect">
            <a:avLst/>
          </a:prstGeom>
        </p:spPr>
      </p:pic>
    </p:spTree>
    <p:extLst>
      <p:ext uri="{BB962C8B-B14F-4D97-AF65-F5344CB8AC3E}">
        <p14:creationId xmlns:p14="http://schemas.microsoft.com/office/powerpoint/2010/main" val="2787101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E16E015-266C-AF80-6682-5B48C407A290}"/>
              </a:ext>
            </a:extLst>
          </p:cNvPr>
          <p:cNvPicPr>
            <a:picLocks noChangeAspect="1"/>
          </p:cNvPicPr>
          <p:nvPr/>
        </p:nvPicPr>
        <p:blipFill>
          <a:blip r:embed="rId3"/>
          <a:stretch>
            <a:fillRect/>
          </a:stretch>
        </p:blipFill>
        <p:spPr>
          <a:xfrm>
            <a:off x="2664176" y="0"/>
            <a:ext cx="12959647" cy="10287000"/>
          </a:xfrm>
          <a:prstGeom prst="rect">
            <a:avLst/>
          </a:prstGeom>
        </p:spPr>
      </p:pic>
    </p:spTree>
    <p:extLst>
      <p:ext uri="{BB962C8B-B14F-4D97-AF65-F5344CB8AC3E}">
        <p14:creationId xmlns:p14="http://schemas.microsoft.com/office/powerpoint/2010/main" val="777631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24A09C4-57CD-7D08-490C-A48721453FBE}"/>
              </a:ext>
            </a:extLst>
          </p:cNvPr>
          <p:cNvPicPr>
            <a:picLocks noChangeAspect="1"/>
          </p:cNvPicPr>
          <p:nvPr/>
        </p:nvPicPr>
        <p:blipFill>
          <a:blip r:embed="rId3"/>
          <a:stretch>
            <a:fillRect/>
          </a:stretch>
        </p:blipFill>
        <p:spPr>
          <a:xfrm>
            <a:off x="2830332" y="0"/>
            <a:ext cx="12627336" cy="10287000"/>
          </a:xfrm>
          <a:prstGeom prst="rect">
            <a:avLst/>
          </a:prstGeom>
        </p:spPr>
      </p:pic>
    </p:spTree>
    <p:extLst>
      <p:ext uri="{BB962C8B-B14F-4D97-AF65-F5344CB8AC3E}">
        <p14:creationId xmlns:p14="http://schemas.microsoft.com/office/powerpoint/2010/main" val="1630266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23FD1CA-457F-24BF-50FB-3FD95CEA579C}"/>
              </a:ext>
            </a:extLst>
          </p:cNvPr>
          <p:cNvSpPr txBox="1"/>
          <p:nvPr/>
        </p:nvSpPr>
        <p:spPr>
          <a:xfrm>
            <a:off x="685800" y="342900"/>
            <a:ext cx="169164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Đọc</a:t>
            </a:r>
            <a:r>
              <a:rPr lang="en-US" sz="4400" b="1" dirty="0">
                <a:latin typeface="Times New Roman" panose="02020603050405020304" pitchFamily="18" charset="0"/>
                <a:cs typeface="Times New Roman" panose="02020603050405020304" pitchFamily="18" charset="0"/>
              </a:rPr>
              <a:t> –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chú</a:t>
            </a:r>
            <a:r>
              <a:rPr lang="en-US" sz="4400" b="1" dirty="0">
                <a:latin typeface="Times New Roman" panose="02020603050405020304" pitchFamily="18" charset="0"/>
                <a:cs typeface="Times New Roman" panose="02020603050405020304" pitchFamily="18" charset="0"/>
              </a:rPr>
              <a:t> </a:t>
            </a:r>
          </a:p>
        </p:txBody>
      </p:sp>
      <p:sp>
        <p:nvSpPr>
          <p:cNvPr id="3" name="Title 1">
            <a:extLst>
              <a:ext uri="{FF2B5EF4-FFF2-40B4-BE49-F238E27FC236}">
                <a16:creationId xmlns:a16="http://schemas.microsoft.com/office/drawing/2014/main" xmlns="" id="{D6ACDDD3-BAFC-3CA7-5DAA-98C13D14F759}"/>
              </a:ext>
            </a:extLst>
          </p:cNvPr>
          <p:cNvSpPr txBox="1">
            <a:spLocks/>
          </p:cNvSpPr>
          <p:nvPr/>
        </p:nvSpPr>
        <p:spPr>
          <a:xfrm>
            <a:off x="1600200" y="1333500"/>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b="1" dirty="0">
                <a:latin typeface="Times New Roman" panose="02020603050405020304" pitchFamily="18" charset="0"/>
                <a:cs typeface="Times New Roman" panose="02020603050405020304" pitchFamily="18" charset="0"/>
              </a:rPr>
              <a:t>a. </a:t>
            </a:r>
            <a:r>
              <a:rPr lang="en-US" b="1" dirty="0" err="1">
                <a:latin typeface="Times New Roman" panose="02020603050405020304" pitchFamily="18" charset="0"/>
                <a:cs typeface="Times New Roman" panose="02020603050405020304" pitchFamily="18" charset="0"/>
              </a:rPr>
              <a:t>Đọc</a:t>
            </a:r>
            <a:endParaRPr lang="en-US"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41FE106A-B418-376F-B6F9-B3815DE6A1CE}"/>
              </a:ext>
            </a:extLst>
          </p:cNvPr>
          <p:cNvSpPr/>
          <p:nvPr/>
        </p:nvSpPr>
        <p:spPr>
          <a:xfrm>
            <a:off x="2514600" y="4637513"/>
            <a:ext cx="13607831" cy="1011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đúng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riêng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nước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ngoài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nhấn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giọng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cụm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từ</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in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đậm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đánh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dấu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từng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phần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bản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3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thái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độ</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xúc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phù</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hợp</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từng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nội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dung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tin.</a:t>
            </a:r>
          </a:p>
          <a:p>
            <a:pPr algn="just">
              <a:lnSpc>
                <a:spcPct val="13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lược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theo</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dõi</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hình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dung,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suy</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ý</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Freeform 3">
            <a:extLst>
              <a:ext uri="{FF2B5EF4-FFF2-40B4-BE49-F238E27FC236}">
                <a16:creationId xmlns:a16="http://schemas.microsoft.com/office/drawing/2014/main" xmlns="" id="{80C4C260-0227-B548-BCC4-865A8805A3FB}"/>
              </a:ext>
            </a:extLst>
          </p:cNvPr>
          <p:cNvSpPr/>
          <p:nvPr/>
        </p:nvSpPr>
        <p:spPr>
          <a:xfrm>
            <a:off x="11277600" y="7581900"/>
            <a:ext cx="7315200" cy="2819677"/>
          </a:xfrm>
          <a:custGeom>
            <a:avLst/>
            <a:gdLst/>
            <a:ahLst/>
            <a:cxnLst/>
            <a:rect l="l" t="t" r="r" b="b"/>
            <a:pathLst>
              <a:path w="7315200" h="2819677">
                <a:moveTo>
                  <a:pt x="0" y="0"/>
                </a:moveTo>
                <a:lnTo>
                  <a:pt x="7315200" y="0"/>
                </a:lnTo>
                <a:lnTo>
                  <a:pt x="7315200" y="2819677"/>
                </a:lnTo>
                <a:lnTo>
                  <a:pt x="0" y="281967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9007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636</TotalTime>
  <Words>1034</Words>
  <Application>Microsoft Office PowerPoint</Application>
  <PresentationFormat>Custom</PresentationFormat>
  <Paragraphs>80</Paragraphs>
  <Slides>14</Slides>
  <Notes>14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14</vt:i4>
      </vt:variant>
    </vt:vector>
  </HeadingPairs>
  <TitlesOfParts>
    <vt:vector size="26" baseType="lpstr">
      <vt:lpstr>Wingdings</vt:lpstr>
      <vt:lpstr>#9Slide04 SFU CenturySchoolbook</vt:lpstr>
      <vt:lpstr>#9Slide04 Rokkitt</vt:lpstr>
      <vt:lpstr>#9Slide07 SVNErika Ormig</vt:lpstr>
      <vt:lpstr>Funtastic</vt:lpstr>
      <vt:lpstr>#9Slide07 HLT Fall For You</vt:lpstr>
      <vt:lpstr>Cambria</vt:lpstr>
      <vt:lpstr>arial</vt:lpstr>
      <vt:lpstr>Calibri</vt:lpstr>
      <vt:lpstr>Times New Roman</vt:lpstr>
      <vt:lpstr>#9Slide06 SVNKarlita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Modern Group Project Creative Presentation</dc:title>
  <dc:creator>Dell Inspiron 5320</dc:creator>
  <cp:lastModifiedBy>do que</cp:lastModifiedBy>
  <cp:revision>29</cp:revision>
  <dcterms:created xsi:type="dcterms:W3CDTF">2006-08-16T00:00:00Z</dcterms:created>
  <dcterms:modified xsi:type="dcterms:W3CDTF">2025-03-09T14:05:56Z</dcterms:modified>
  <dc:identifier>DAF9bRlnsCs</dc:identifier>
</cp:coreProperties>
</file>