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78" r:id="rId3"/>
    <p:sldMasterId id="2147483708" r:id="rId4"/>
    <p:sldMasterId id="2147483718" r:id="rId5"/>
    <p:sldMasterId id="2147483745" r:id="rId6"/>
    <p:sldMasterId id="2147483757" r:id="rId7"/>
    <p:sldMasterId id="2147483762" r:id="rId8"/>
  </p:sldMasterIdLst>
  <p:notesMasterIdLst>
    <p:notesMasterId r:id="rId44"/>
  </p:notesMasterIdLst>
  <p:sldIdLst>
    <p:sldId id="645" r:id="rId9"/>
    <p:sldId id="646" r:id="rId10"/>
    <p:sldId id="295" r:id="rId11"/>
    <p:sldId id="2007577530" r:id="rId12"/>
    <p:sldId id="2007577522" r:id="rId13"/>
    <p:sldId id="2007577523" r:id="rId14"/>
    <p:sldId id="361" r:id="rId15"/>
    <p:sldId id="644" r:id="rId16"/>
    <p:sldId id="617" r:id="rId17"/>
    <p:sldId id="2007577527" r:id="rId18"/>
    <p:sldId id="2007577528" r:id="rId19"/>
    <p:sldId id="2007577526" r:id="rId20"/>
    <p:sldId id="2007577525" r:id="rId21"/>
    <p:sldId id="623" r:id="rId22"/>
    <p:sldId id="2007577524" r:id="rId23"/>
    <p:sldId id="634" r:id="rId24"/>
    <p:sldId id="635" r:id="rId25"/>
    <p:sldId id="636" r:id="rId26"/>
    <p:sldId id="357" r:id="rId27"/>
    <p:sldId id="627" r:id="rId28"/>
    <p:sldId id="2007577529" r:id="rId29"/>
    <p:sldId id="375" r:id="rId30"/>
    <p:sldId id="286" r:id="rId31"/>
    <p:sldId id="314" r:id="rId32"/>
    <p:sldId id="647" r:id="rId33"/>
    <p:sldId id="637" r:id="rId34"/>
    <p:sldId id="642" r:id="rId35"/>
    <p:sldId id="564" r:id="rId36"/>
    <p:sldId id="305" r:id="rId37"/>
    <p:sldId id="565" r:id="rId38"/>
    <p:sldId id="566" r:id="rId39"/>
    <p:sldId id="567" r:id="rId40"/>
    <p:sldId id="568" r:id="rId41"/>
    <p:sldId id="694" r:id="rId42"/>
    <p:sldId id="1108884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showGuides="1">
      <p:cViewPr>
        <p:scale>
          <a:sx n="62" d="100"/>
          <a:sy n="62" d="100"/>
        </p:scale>
        <p:origin x="79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6E5E4-BA27-4D80-971D-B0E160C26E98}"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ED5DF-AAC6-4168-9B2E-0F6669051A2D}" type="slidenum">
              <a:rPr lang="en-US" smtClean="0"/>
              <a:t>‹#›</a:t>
            </a:fld>
            <a:endParaRPr lang="en-US"/>
          </a:p>
        </p:txBody>
      </p:sp>
    </p:spTree>
    <p:extLst>
      <p:ext uri="{BB962C8B-B14F-4D97-AF65-F5344CB8AC3E}">
        <p14:creationId xmlns:p14="http://schemas.microsoft.com/office/powerpoint/2010/main" val="402294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6083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0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29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2847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33574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940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458049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29616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877479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19094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7539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6789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067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4323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94561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86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57374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84207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18485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29509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22958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09564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924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27690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0549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262786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477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93853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962893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46578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8385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9399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864661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93347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4390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013727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93367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50720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27272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797492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158690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188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620103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502107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00953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3499078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978551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75365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4167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1968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858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67664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885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73030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331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31D299-23BC-E94E-8ED5-7CCE93F873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A1B126-96A7-2D4D-95F3-18D70943E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C4B66B-89A2-DB45-92F4-68BD3FDBA107}"/>
              </a:ext>
            </a:extLst>
          </p:cNvPr>
          <p:cNvSpPr>
            <a:spLocks noGrp="1" noChangeArrowheads="1"/>
          </p:cNvSpPr>
          <p:nvPr>
            <p:ph type="sldNum" sz="quarter" idx="12"/>
          </p:nvPr>
        </p:nvSpPr>
        <p:spPr>
          <a:ln/>
        </p:spPr>
        <p:txBody>
          <a:bodyPr/>
          <a:lstStyle>
            <a:lvl1pPr>
              <a:defRPr/>
            </a:lvl1pPr>
          </a:lstStyle>
          <a:p>
            <a:fld id="{EECFF233-80EF-FC45-9794-ECD4CBB1613C}" type="slidenum">
              <a:rPr lang="en-US" altLang="en-VN"/>
              <a:pPr/>
              <a:t>‹#›</a:t>
            </a:fld>
            <a:endParaRPr lang="en-US" altLang="en-VN"/>
          </a:p>
        </p:txBody>
      </p:sp>
    </p:spTree>
    <p:extLst>
      <p:ext uri="{BB962C8B-B14F-4D97-AF65-F5344CB8AC3E}">
        <p14:creationId xmlns:p14="http://schemas.microsoft.com/office/powerpoint/2010/main" val="1929396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333680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4851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794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375233" y="2655800"/>
            <a:ext cx="6596800" cy="15464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1pPr>
            <a:lvl2pPr lvl="1"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2pPr>
            <a:lvl3pPr lvl="2"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3pPr>
            <a:lvl4pPr lvl="3"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4pPr>
            <a:lvl5pPr lvl="4"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5pPr>
            <a:lvl6pPr lvl="5"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6pPr>
            <a:lvl7pPr lvl="6"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7pPr>
            <a:lvl8pPr lvl="7"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8pPr>
            <a:lvl9pPr lvl="8"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9pPr>
          </a:lstStyle>
          <a:p>
            <a:endParaRPr/>
          </a:p>
        </p:txBody>
      </p:sp>
    </p:spTree>
    <p:extLst>
      <p:ext uri="{BB962C8B-B14F-4D97-AF65-F5344CB8AC3E}">
        <p14:creationId xmlns:p14="http://schemas.microsoft.com/office/powerpoint/2010/main" val="1626038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3022600" y="355600"/>
            <a:ext cx="6146800" cy="6146800"/>
          </a:xfrm>
          <a:prstGeom prst="ellipse">
            <a:avLst/>
          </a:prstGeom>
          <a:noFill/>
          <a:ln w="762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3644900" y="2822333"/>
            <a:ext cx="490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6400">
                <a:solidFill>
                  <a:srgbClr val="000000"/>
                </a:solidFill>
              </a:defRPr>
            </a:lvl1pPr>
            <a:lvl2pPr lvl="1" algn="ctr" rtl="0">
              <a:spcBef>
                <a:spcPts val="0"/>
              </a:spcBef>
              <a:spcAft>
                <a:spcPts val="0"/>
              </a:spcAft>
              <a:buClr>
                <a:srgbClr val="000000"/>
              </a:buClr>
              <a:buSzPts val="4800"/>
              <a:buNone/>
              <a:defRPr sz="6400">
                <a:solidFill>
                  <a:srgbClr val="000000"/>
                </a:solidFill>
              </a:defRPr>
            </a:lvl2pPr>
            <a:lvl3pPr lvl="2" algn="ctr" rtl="0">
              <a:spcBef>
                <a:spcPts val="0"/>
              </a:spcBef>
              <a:spcAft>
                <a:spcPts val="0"/>
              </a:spcAft>
              <a:buClr>
                <a:srgbClr val="000000"/>
              </a:buClr>
              <a:buSzPts val="4800"/>
              <a:buNone/>
              <a:defRPr sz="6400">
                <a:solidFill>
                  <a:srgbClr val="000000"/>
                </a:solidFill>
              </a:defRPr>
            </a:lvl3pPr>
            <a:lvl4pPr lvl="3" algn="ctr" rtl="0">
              <a:spcBef>
                <a:spcPts val="0"/>
              </a:spcBef>
              <a:spcAft>
                <a:spcPts val="0"/>
              </a:spcAft>
              <a:buClr>
                <a:srgbClr val="000000"/>
              </a:buClr>
              <a:buSzPts val="4800"/>
              <a:buNone/>
              <a:defRPr sz="6400">
                <a:solidFill>
                  <a:srgbClr val="000000"/>
                </a:solidFill>
              </a:defRPr>
            </a:lvl4pPr>
            <a:lvl5pPr lvl="4" algn="ctr" rtl="0">
              <a:spcBef>
                <a:spcPts val="0"/>
              </a:spcBef>
              <a:spcAft>
                <a:spcPts val="0"/>
              </a:spcAft>
              <a:buClr>
                <a:srgbClr val="000000"/>
              </a:buClr>
              <a:buSzPts val="4800"/>
              <a:buNone/>
              <a:defRPr sz="6400">
                <a:solidFill>
                  <a:srgbClr val="000000"/>
                </a:solidFill>
              </a:defRPr>
            </a:lvl5pPr>
            <a:lvl6pPr lvl="5" algn="ctr" rtl="0">
              <a:spcBef>
                <a:spcPts val="0"/>
              </a:spcBef>
              <a:spcAft>
                <a:spcPts val="0"/>
              </a:spcAft>
              <a:buClr>
                <a:srgbClr val="000000"/>
              </a:buClr>
              <a:buSzPts val="4800"/>
              <a:buNone/>
              <a:defRPr sz="6400">
                <a:solidFill>
                  <a:srgbClr val="000000"/>
                </a:solidFill>
              </a:defRPr>
            </a:lvl6pPr>
            <a:lvl7pPr lvl="6" algn="ctr" rtl="0">
              <a:spcBef>
                <a:spcPts val="0"/>
              </a:spcBef>
              <a:spcAft>
                <a:spcPts val="0"/>
              </a:spcAft>
              <a:buClr>
                <a:srgbClr val="000000"/>
              </a:buClr>
              <a:buSzPts val="4800"/>
              <a:buNone/>
              <a:defRPr sz="6400">
                <a:solidFill>
                  <a:srgbClr val="000000"/>
                </a:solidFill>
              </a:defRPr>
            </a:lvl7pPr>
            <a:lvl8pPr lvl="7" algn="ctr" rtl="0">
              <a:spcBef>
                <a:spcPts val="0"/>
              </a:spcBef>
              <a:spcAft>
                <a:spcPts val="0"/>
              </a:spcAft>
              <a:buClr>
                <a:srgbClr val="000000"/>
              </a:buClr>
              <a:buSzPts val="4800"/>
              <a:buNone/>
              <a:defRPr sz="6400">
                <a:solidFill>
                  <a:srgbClr val="000000"/>
                </a:solidFill>
              </a:defRPr>
            </a:lvl8pPr>
            <a:lvl9pPr lvl="8" algn="ctr" rtl="0">
              <a:spcBef>
                <a:spcPts val="0"/>
              </a:spcBef>
              <a:spcAft>
                <a:spcPts val="0"/>
              </a:spcAft>
              <a:buClr>
                <a:srgbClr val="000000"/>
              </a:buClr>
              <a:buSzPts val="4800"/>
              <a:buNone/>
              <a:defRPr sz="6400">
                <a:solidFill>
                  <a:srgbClr val="000000"/>
                </a:solidFill>
              </a:defRPr>
            </a:lvl9pPr>
          </a:lstStyle>
          <a:p>
            <a:endParaRPr/>
          </a:p>
        </p:txBody>
      </p:sp>
      <p:sp>
        <p:nvSpPr>
          <p:cNvPr id="15" name="Google Shape;15;p3"/>
          <p:cNvSpPr txBox="1">
            <a:spLocks noGrp="1"/>
          </p:cNvSpPr>
          <p:nvPr>
            <p:ph type="subTitle" idx="1"/>
          </p:nvPr>
        </p:nvSpPr>
        <p:spPr>
          <a:xfrm>
            <a:off x="4191000" y="4497933"/>
            <a:ext cx="3810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3200">
                <a:solidFill>
                  <a:srgbClr val="FFFFFF"/>
                </a:solidFill>
                <a:highlight>
                  <a:srgbClr val="000000"/>
                </a:highlight>
              </a:defRPr>
            </a:lvl1pPr>
            <a:lvl2pPr lvl="1" algn="ctr" rtl="0">
              <a:spcBef>
                <a:spcPts val="0"/>
              </a:spcBef>
              <a:spcAft>
                <a:spcPts val="0"/>
              </a:spcAft>
              <a:buClr>
                <a:srgbClr val="FFFFFF"/>
              </a:buClr>
              <a:buSzPts val="2400"/>
              <a:buNone/>
              <a:defRPr>
                <a:solidFill>
                  <a:srgbClr val="FFFFFF"/>
                </a:solidFill>
                <a:highlight>
                  <a:srgbClr val="000000"/>
                </a:highlight>
              </a:defRPr>
            </a:lvl2pPr>
            <a:lvl3pPr lvl="2" algn="ctr" rtl="0">
              <a:spcBef>
                <a:spcPts val="0"/>
              </a:spcBef>
              <a:spcAft>
                <a:spcPts val="0"/>
              </a:spcAft>
              <a:buClr>
                <a:srgbClr val="FFFFFF"/>
              </a:buClr>
              <a:buSzPts val="2400"/>
              <a:buNone/>
              <a:defRPr>
                <a:solidFill>
                  <a:srgbClr val="FFFFFF"/>
                </a:solidFill>
                <a:highlight>
                  <a:srgbClr val="000000"/>
                </a:highlight>
              </a:defRPr>
            </a:lvl3pPr>
            <a:lvl4pPr lvl="3" algn="ctr" rtl="0">
              <a:spcBef>
                <a:spcPts val="0"/>
              </a:spcBef>
              <a:spcAft>
                <a:spcPts val="0"/>
              </a:spcAft>
              <a:buClr>
                <a:srgbClr val="FFFFFF"/>
              </a:buClr>
              <a:buSzPts val="2400"/>
              <a:buNone/>
              <a:defRPr sz="3200">
                <a:solidFill>
                  <a:srgbClr val="FFFFFF"/>
                </a:solidFill>
                <a:highlight>
                  <a:srgbClr val="000000"/>
                </a:highlight>
              </a:defRPr>
            </a:lvl4pPr>
            <a:lvl5pPr lvl="4" algn="ctr" rtl="0">
              <a:spcBef>
                <a:spcPts val="0"/>
              </a:spcBef>
              <a:spcAft>
                <a:spcPts val="0"/>
              </a:spcAft>
              <a:buClr>
                <a:srgbClr val="FFFFFF"/>
              </a:buClr>
              <a:buSzPts val="2400"/>
              <a:buNone/>
              <a:defRPr sz="3200">
                <a:solidFill>
                  <a:srgbClr val="FFFFFF"/>
                </a:solidFill>
                <a:highlight>
                  <a:srgbClr val="000000"/>
                </a:highlight>
              </a:defRPr>
            </a:lvl5pPr>
            <a:lvl6pPr lvl="5" algn="ctr" rtl="0">
              <a:spcBef>
                <a:spcPts val="0"/>
              </a:spcBef>
              <a:spcAft>
                <a:spcPts val="0"/>
              </a:spcAft>
              <a:buClr>
                <a:srgbClr val="FFFFFF"/>
              </a:buClr>
              <a:buSzPts val="2400"/>
              <a:buNone/>
              <a:defRPr sz="3200">
                <a:solidFill>
                  <a:srgbClr val="FFFFFF"/>
                </a:solidFill>
                <a:highlight>
                  <a:srgbClr val="000000"/>
                </a:highlight>
              </a:defRPr>
            </a:lvl6pPr>
            <a:lvl7pPr lvl="6" algn="ctr" rtl="0">
              <a:spcBef>
                <a:spcPts val="0"/>
              </a:spcBef>
              <a:spcAft>
                <a:spcPts val="0"/>
              </a:spcAft>
              <a:buClr>
                <a:srgbClr val="FFFFFF"/>
              </a:buClr>
              <a:buSzPts val="2400"/>
              <a:buNone/>
              <a:defRPr sz="3200">
                <a:solidFill>
                  <a:srgbClr val="FFFFFF"/>
                </a:solidFill>
                <a:highlight>
                  <a:srgbClr val="000000"/>
                </a:highlight>
              </a:defRPr>
            </a:lvl7pPr>
            <a:lvl8pPr lvl="7" algn="ctr" rtl="0">
              <a:spcBef>
                <a:spcPts val="0"/>
              </a:spcBef>
              <a:spcAft>
                <a:spcPts val="0"/>
              </a:spcAft>
              <a:buClr>
                <a:srgbClr val="FFFFFF"/>
              </a:buClr>
              <a:buSzPts val="2400"/>
              <a:buNone/>
              <a:defRPr sz="3200">
                <a:solidFill>
                  <a:srgbClr val="FFFFFF"/>
                </a:solidFill>
                <a:highlight>
                  <a:srgbClr val="000000"/>
                </a:highlight>
              </a:defRPr>
            </a:lvl8pPr>
            <a:lvl9pPr lvl="8" algn="ctr" rtl="0">
              <a:spcBef>
                <a:spcPts val="0"/>
              </a:spcBef>
              <a:spcAft>
                <a:spcPts val="0"/>
              </a:spcAft>
              <a:buClr>
                <a:srgbClr val="FFFFFF"/>
              </a:buClr>
              <a:buSzPts val="2400"/>
              <a:buNone/>
              <a:defRPr sz="3200">
                <a:solidFill>
                  <a:srgbClr val="FFFFFF"/>
                </a:solidFill>
                <a:highlight>
                  <a:srgbClr val="000000"/>
                </a:highlight>
              </a:defRPr>
            </a:lvl9pPr>
          </a:lstStyle>
          <a:p>
            <a:endParaRPr/>
          </a:p>
        </p:txBody>
      </p:sp>
      <p:sp>
        <p:nvSpPr>
          <p:cNvPr id="16" name="Google Shape;16;p3"/>
          <p:cNvSpPr txBox="1">
            <a:spLocks noGrp="1"/>
          </p:cNvSpPr>
          <p:nvPr>
            <p:ph type="sldNum" idx="12"/>
          </p:nvPr>
        </p:nvSpPr>
        <p:spPr>
          <a:xfrm>
            <a:off x="5730200" y="59267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365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022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2010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017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761648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387633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645968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9043031"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274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826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000000"/>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Clr>
                <a:srgbClr val="FFFF00"/>
              </a:buClr>
              <a:buSzPts val="1800"/>
              <a:buNone/>
              <a:defRPr sz="2400">
                <a:solidFill>
                  <a:srgbClr val="FFFF00"/>
                </a:solidFill>
              </a:defRPr>
            </a:lvl1pPr>
          </a:lstStyle>
          <a:p>
            <a:endParaRPr/>
          </a:p>
        </p:txBody>
      </p:sp>
      <p:sp>
        <p:nvSpPr>
          <p:cNvPr id="45" name="Google Shape;45;p9"/>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solidFill>
                  <a:srgbClr val="FFFF00"/>
                </a:solidFill>
              </a:defRPr>
            </a:lvl1pPr>
            <a:lvl2pPr lvl="1" algn="ctr">
              <a:buNone/>
              <a:defRPr>
                <a:solidFill>
                  <a:srgbClr val="FFFF00"/>
                </a:solidFill>
              </a:defRPr>
            </a:lvl2pPr>
            <a:lvl3pPr lvl="2" algn="ctr">
              <a:buNone/>
              <a:defRPr>
                <a:solidFill>
                  <a:srgbClr val="FFFF00"/>
                </a:solidFill>
              </a:defRPr>
            </a:lvl3pPr>
            <a:lvl4pPr lvl="3" algn="ctr">
              <a:buNone/>
              <a:defRPr>
                <a:solidFill>
                  <a:srgbClr val="FFFF00"/>
                </a:solidFill>
              </a:defRPr>
            </a:lvl4pPr>
            <a:lvl5pPr lvl="4" algn="ctr">
              <a:buNone/>
              <a:defRPr>
                <a:solidFill>
                  <a:srgbClr val="FFFF00"/>
                </a:solidFill>
              </a:defRPr>
            </a:lvl5pPr>
            <a:lvl6pPr lvl="5" algn="ctr">
              <a:buNone/>
              <a:defRPr>
                <a:solidFill>
                  <a:srgbClr val="FFFF00"/>
                </a:solidFill>
              </a:defRPr>
            </a:lvl6pPr>
            <a:lvl7pPr lvl="6" algn="ctr">
              <a:buNone/>
              <a:defRPr>
                <a:solidFill>
                  <a:srgbClr val="FFFF00"/>
                </a:solidFill>
              </a:defRPr>
            </a:lvl7pPr>
            <a:lvl8pPr lvl="7" algn="ctr">
              <a:buNone/>
              <a:defRPr>
                <a:solidFill>
                  <a:srgbClr val="FFFF00"/>
                </a:solidFill>
              </a:defRPr>
            </a:lvl8pPr>
            <a:lvl9pPr lvl="8" algn="ctr">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125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568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39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102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016320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130853889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408822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3999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87478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085199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9737535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215064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6007986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77909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926906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441915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835428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19" tIns="91419" rIns="91419" bIns="91419"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19" tIns="91419" rIns="91419" bIns="91419"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06311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19" tIns="91419" rIns="91419" bIns="91419" anchor="t" anchorCtr="0">
            <a:noAutofit/>
          </a:bodyPr>
          <a:lstStyle>
            <a:lvl1pPr marL="609507" lvl="0" indent="-406341">
              <a:spcBef>
                <a:spcPts val="0"/>
              </a:spcBef>
              <a:spcAft>
                <a:spcPts val="0"/>
              </a:spcAft>
              <a:buClr>
                <a:srgbClr val="434343"/>
              </a:buClr>
              <a:buSzPts val="1200"/>
              <a:buFont typeface="Livvic"/>
              <a:buAutoNum type="arabicPeriod"/>
              <a:defRPr sz="1467"/>
            </a:lvl1pPr>
            <a:lvl2pPr marL="1219018" lvl="1" indent="-406341">
              <a:spcBef>
                <a:spcPts val="0"/>
              </a:spcBef>
              <a:spcAft>
                <a:spcPts val="0"/>
              </a:spcAft>
              <a:buClr>
                <a:srgbClr val="434343"/>
              </a:buClr>
              <a:buSzPts val="1200"/>
              <a:buFont typeface="Roboto Condensed Light"/>
              <a:buAutoNum type="alphaLcPeriod"/>
              <a:defRPr/>
            </a:lvl2pPr>
            <a:lvl3pPr marL="1828526" lvl="2" indent="-406341">
              <a:spcBef>
                <a:spcPts val="0"/>
              </a:spcBef>
              <a:spcAft>
                <a:spcPts val="0"/>
              </a:spcAft>
              <a:buClr>
                <a:srgbClr val="434343"/>
              </a:buClr>
              <a:buSzPts val="1200"/>
              <a:buFont typeface="Roboto Condensed Light"/>
              <a:buAutoNum type="romanLcPeriod"/>
              <a:defRPr/>
            </a:lvl3pPr>
            <a:lvl4pPr marL="2438034" lvl="3" indent="-406341">
              <a:spcBef>
                <a:spcPts val="0"/>
              </a:spcBef>
              <a:spcAft>
                <a:spcPts val="0"/>
              </a:spcAft>
              <a:buClr>
                <a:srgbClr val="434343"/>
              </a:buClr>
              <a:buSzPts val="1200"/>
              <a:buFont typeface="Roboto Condensed Light"/>
              <a:buAutoNum type="arabicPeriod"/>
              <a:defRPr/>
            </a:lvl4pPr>
            <a:lvl5pPr marL="3047544" lvl="4" indent="-406341">
              <a:spcBef>
                <a:spcPts val="0"/>
              </a:spcBef>
              <a:spcAft>
                <a:spcPts val="0"/>
              </a:spcAft>
              <a:buClr>
                <a:srgbClr val="434343"/>
              </a:buClr>
              <a:buSzPts val="1200"/>
              <a:buFont typeface="Roboto Condensed Light"/>
              <a:buAutoNum type="alphaLcPeriod"/>
              <a:defRPr/>
            </a:lvl5pPr>
            <a:lvl6pPr marL="3657051" lvl="5" indent="-406341">
              <a:spcBef>
                <a:spcPts val="0"/>
              </a:spcBef>
              <a:spcAft>
                <a:spcPts val="0"/>
              </a:spcAft>
              <a:buClr>
                <a:srgbClr val="434343"/>
              </a:buClr>
              <a:buSzPts val="1200"/>
              <a:buFont typeface="Roboto Condensed Light"/>
              <a:buAutoNum type="romanLcPeriod"/>
              <a:defRPr/>
            </a:lvl6pPr>
            <a:lvl7pPr marL="4266560" lvl="6" indent="-406341">
              <a:spcBef>
                <a:spcPts val="0"/>
              </a:spcBef>
              <a:spcAft>
                <a:spcPts val="0"/>
              </a:spcAft>
              <a:buClr>
                <a:srgbClr val="434343"/>
              </a:buClr>
              <a:buSzPts val="1200"/>
              <a:buFont typeface="Roboto Condensed Light"/>
              <a:buAutoNum type="arabicPeriod"/>
              <a:defRPr/>
            </a:lvl7pPr>
            <a:lvl8pPr marL="4876069" lvl="7" indent="-406341">
              <a:spcBef>
                <a:spcPts val="0"/>
              </a:spcBef>
              <a:spcAft>
                <a:spcPts val="0"/>
              </a:spcAft>
              <a:buClr>
                <a:srgbClr val="434343"/>
              </a:buClr>
              <a:buSzPts val="1200"/>
              <a:buFont typeface="Roboto Condensed Light"/>
              <a:buAutoNum type="alphaLcPeriod"/>
              <a:defRPr/>
            </a:lvl8pPr>
            <a:lvl9pPr marL="5485578" lvl="8" indent="-40634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090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22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2" y="6217623"/>
            <a:ext cx="731600" cy="524800"/>
          </a:xfrm>
          <a:prstGeom prst="rect">
            <a:avLst/>
          </a:prstGeom>
        </p:spPr>
        <p:txBody>
          <a:bodyPr spcFirstLastPara="1" wrap="square" lIns="91419" tIns="91419" rIns="91419" bIns="91419"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7278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8"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2" tIns="121892" rIns="121892" bIns="121892"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19" tIns="91419" rIns="91419" bIns="91419"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19" tIns="91419" rIns="91419" bIns="91419"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787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721481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9405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6339111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31678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3739287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208308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770834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47532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19007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90019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3950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4997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424329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theme" Target="../theme/theme7.xml"/><Relationship Id="rId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5/11/2025</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72685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234435"/>
      </p:ext>
    </p:extLst>
  </p:cSld>
  <p:clrMap bg1="lt1" tx1="dk1" bg2="dk2" tx2="lt2" accent1="accent1" accent2="accent2" accent3="accent3" accent4="accent4" accent5="accent5" accent6="accent6" hlink="hlink" folHlink="folHlink"/>
  <p:sldLayoutIdLst>
    <p:sldLayoutId id="2147483676" r:id="rId1"/>
    <p:sldLayoutId id="2147483677"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846759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513409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487534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2025/5/11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1" y="4581754"/>
            <a:ext cx="4827815"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400" dirty="0">
                <a:solidFill>
                  <a:schemeClr val="bg1"/>
                </a:solidFill>
              </a:rPr>
              <a:t>感谢您下载包图网平台上提供的</a:t>
            </a:r>
            <a:r>
              <a:rPr lang="en-US" altLang="zh-CN" sz="1400" dirty="0">
                <a:solidFill>
                  <a:schemeClr val="bg1"/>
                </a:solidFill>
              </a:rPr>
              <a:t>PPT</a:t>
            </a:r>
            <a:r>
              <a:rPr lang="zh-CN" altLang="en-US" sz="140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400" dirty="0">
                <a:solidFill>
                  <a:schemeClr val="bg1"/>
                </a:solidFill>
              </a:rPr>
              <a:t>Ibaotu.com</a:t>
            </a:r>
            <a:endParaRPr lang="zh-CN" altLang="en-US" sz="140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23890037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19" tIns="91419" rIns="91419" bIns="91419"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19" tIns="91419" rIns="91419" bIns="91419"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8613024"/>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5/11/2025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996767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9.xml"/><Relationship Id="rId5" Type="http://schemas.openxmlformats.org/officeDocument/2006/relationships/image" Target="../media/image11.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vi.wikipedia.org/wiki/H%C3%ACnh:Burning_Viet_Cong_base_camp.jpg" TargetMode="External"/><Relationship Id="rId1" Type="http://schemas.openxmlformats.org/officeDocument/2006/relationships/slideLayout" Target="../slideLayouts/slideLayout52.xml"/><Relationship Id="rId5" Type="http://schemas.openxmlformats.org/officeDocument/2006/relationships/image" Target="../media/image11.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9.xml"/><Relationship Id="rId6" Type="http://schemas.openxmlformats.org/officeDocument/2006/relationships/image" Target="../media/image11.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57.svg"/><Relationship Id="rId5" Type="http://schemas.openxmlformats.org/officeDocument/2006/relationships/image" Target="../media/image52.png"/><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11.png"/><Relationship Id="rId2" Type="http://schemas.openxmlformats.org/officeDocument/2006/relationships/image" Target="../media/image59.jpeg"/><Relationship Id="rId1" Type="http://schemas.openxmlformats.org/officeDocument/2006/relationships/slideLayout" Target="../slideLayouts/slideLayout6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29.xml"/><Relationship Id="rId3" Type="http://schemas.openxmlformats.org/officeDocument/2006/relationships/image" Target="../media/image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slide" Target="slide6.xml"/><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78.png"/><Relationship Id="rId5" Type="http://schemas.openxmlformats.org/officeDocument/2006/relationships/audio" Target="../media/audio4.wav"/><Relationship Id="rId15" Type="http://schemas.openxmlformats.org/officeDocument/2006/relationships/slide" Target="slide30.xml"/><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78.png"/><Relationship Id="rId5" Type="http://schemas.openxmlformats.org/officeDocument/2006/relationships/audio" Target="../media/audio4.wav"/><Relationship Id="rId15" Type="http://schemas.openxmlformats.org/officeDocument/2006/relationships/slide" Target="slide31.xml"/><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0.png"/><Relationship Id="rId2" Type="http://schemas.openxmlformats.org/officeDocument/2006/relationships/notesSlide" Target="../notesSlides/notesSlide7.xml"/><Relationship Id="rId16" Type="http://schemas.openxmlformats.org/officeDocument/2006/relationships/image" Target="../media/image11.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79.png"/><Relationship Id="rId5" Type="http://schemas.openxmlformats.org/officeDocument/2006/relationships/audio" Target="../media/audio4.wav"/><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audio" Target="../media/audio3.wav"/><Relationship Id="rId9" Type="http://schemas.openxmlformats.org/officeDocument/2006/relationships/image" Target="../media/image77.png"/><Relationship Id="rId14" Type="http://schemas.openxmlformats.org/officeDocument/2006/relationships/slide" Target="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78.png"/><Relationship Id="rId5" Type="http://schemas.openxmlformats.org/officeDocument/2006/relationships/audio" Target="../media/audio4.wav"/><Relationship Id="rId15" Type="http://schemas.openxmlformats.org/officeDocument/2006/relationships/slide" Target="slide31.xml"/><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11.png"/><Relationship Id="rId2" Type="http://schemas.openxmlformats.org/officeDocument/2006/relationships/notesSlide" Target="../notesSlides/notesSlide9.xml"/><Relationship Id="rId16" Type="http://schemas.openxmlformats.org/officeDocument/2006/relationships/image" Target="../media/image82.png"/><Relationship Id="rId1" Type="http://schemas.openxmlformats.org/officeDocument/2006/relationships/slideLayout" Target="../slideLayouts/slideLayout67.xml"/><Relationship Id="rId6" Type="http://schemas.openxmlformats.org/officeDocument/2006/relationships/audio" Target="../media/audio5.wav"/><Relationship Id="rId11" Type="http://schemas.openxmlformats.org/officeDocument/2006/relationships/image" Target="../media/image78.png"/><Relationship Id="rId5" Type="http://schemas.openxmlformats.org/officeDocument/2006/relationships/audio" Target="../media/audio4.wav"/><Relationship Id="rId15" Type="http://schemas.openxmlformats.org/officeDocument/2006/relationships/slide" Target="slide30.xml"/><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audio" Target="../media/audio1.wav"/><Relationship Id="rId4" Type="http://schemas.openxmlformats.org/officeDocument/2006/relationships/image" Target="../media/image21.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4343" y="3768269"/>
            <a:ext cx="3597917" cy="3885751"/>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1219200" y="1995987"/>
            <a:ext cx="9753600" cy="1733680"/>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defTabSz="914377">
              <a:defRPr/>
            </a:pPr>
            <a:r>
              <a:rPr lang="en-US" sz="10666" b="1" dirty="0">
                <a:solidFill>
                  <a:srgbClr val="A01127"/>
                </a:solidFill>
                <a:latin typeface="PT Serif"/>
                <a:sym typeface="PT Serif"/>
              </a:rPr>
              <a:t>A. </a:t>
            </a:r>
            <a:r>
              <a:rPr lang="en-US" sz="10666" b="1" dirty="0" err="1">
                <a:solidFill>
                  <a:srgbClr val="A01127"/>
                </a:solidFill>
                <a:latin typeface="PT Serif"/>
                <a:sym typeface="PT Serif"/>
              </a:rPr>
              <a:t>Khởi</a:t>
            </a:r>
            <a:r>
              <a:rPr lang="en-US" sz="10666" b="1" dirty="0">
                <a:solidFill>
                  <a:srgbClr val="A01127"/>
                </a:solidFill>
                <a:latin typeface="PT Serif"/>
                <a:sym typeface="PT Serif"/>
              </a:rPr>
              <a:t> </a:t>
            </a:r>
            <a:r>
              <a:rPr lang="en-US" sz="10666" b="1" dirty="0" err="1">
                <a:solidFill>
                  <a:srgbClr val="A01127"/>
                </a:solidFill>
                <a:latin typeface="PT Serif"/>
                <a:sym typeface="PT Serif"/>
              </a:rPr>
              <a:t>Động</a:t>
            </a:r>
            <a:endParaRPr lang="en-VN" sz="11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F121325C-8F02-6415-D074-99BDEA62A60E}"/>
              </a:ext>
            </a:extLst>
          </p:cNvPr>
          <p:cNvPicPr>
            <a:picLocks noChangeAspect="1"/>
          </p:cNvPicPr>
          <p:nvPr/>
        </p:nvPicPr>
        <p:blipFill>
          <a:blip r:embed="rId1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8"/>
            </a:xfrm>
            <a:prstGeom prst="rect">
              <a:avLst/>
            </a:prstGeom>
          </p:spPr>
          <p:txBody>
            <a:bodyPr wrap="square">
              <a:spAutoFit/>
            </a:bodyPr>
            <a:lstStyle/>
            <a:p>
              <a:pPr algn="ctr" eaLnBrk="1" hangingPunct="1">
                <a:spcBef>
                  <a:spcPct val="0"/>
                </a:spcBef>
                <a:buClrTx/>
                <a:buFontTx/>
                <a:buNone/>
              </a:pPr>
              <a:r>
                <a:rPr lang="en-US" altLang="vi-VN" sz="3733">
                  <a:latin typeface="Times New Roman" panose="02020603050405020304" pitchFamily="18" charset="0"/>
                </a:rPr>
                <a:t>Theo em nguyên nhân nào mà nước Mỹ có sự phát triển kinh tế đứng đầu thế giới?</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38DB4FB7-B5F2-469D-3043-CF32713A7790}"/>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4634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B980F1-D23F-A843-A657-D5C3A0A15F23}"/>
              </a:ext>
            </a:extLst>
          </p:cNvPr>
          <p:cNvSpPr txBox="1"/>
          <p:nvPr/>
        </p:nvSpPr>
        <p:spPr>
          <a:xfrm>
            <a:off x="497114" y="1119672"/>
            <a:ext cx="11197771" cy="5262979"/>
          </a:xfrm>
          <a:prstGeom prst="rect">
            <a:avLst/>
          </a:prstGeom>
          <a:noFill/>
        </p:spPr>
        <p:txBody>
          <a:bodyPr wrap="square">
            <a:spAutoFit/>
          </a:bodyPr>
          <a:lstStyle/>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Lãnh thổ rộng lớn, tài nguyên thiên nhiên phong phú, nguồn nhân lực dồi dào, trình độ kỹ thuật cao, năng động, sáng tạo.</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Lợi dụng chiến tranh để làm giàu, thu lợi nhuận từ buôn bán vũ khí và phương tiện chiến tranh (thu 114 tỉ USD trong chiến tranh thế giới lần thứ 2).</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Áp dụng những thành tựu khoa học – kĩ thuật hiện đại để nâng cao năng suất lao động, hạ giá thành sản phẩm.</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Các tập đoàn tư bản có sức sản xuất, cạnh tranh lớn và có hiệu quả cả trong và ngoài nước.</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Sự lãnh đạo và điều tiết của nhà nước đóng vai trò quan trọng thúc đẩy kinh tế phát triển.</a:t>
            </a:r>
            <a:endParaRPr lang="en-US" sz="24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50B8C67-39C0-8271-EDE8-AA078D6CB205}"/>
              </a:ext>
            </a:extLst>
          </p:cNvPr>
          <p:cNvSpPr>
            <a:spLocks noChangeArrowheads="1"/>
          </p:cNvSpPr>
          <p:nvPr/>
        </p:nvSpPr>
        <p:spPr bwMode="auto">
          <a:xfrm>
            <a:off x="2711078" y="4117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a:t>
            </a:r>
            <a:r>
              <a:rPr kumimoji="0" lang="en-US" altLang="en-US" sz="4000" b="1" i="0" u="none" strike="noStrike" kern="1200" cap="none" spc="0" normalizeH="0" noProof="0">
                <a:ln>
                  <a:noFill/>
                </a:ln>
                <a:solidFill>
                  <a:srgbClr val="0070C0"/>
                </a:solidFill>
                <a:effectLst/>
                <a:uLnTx/>
                <a:uFillTx/>
                <a:latin typeface="Snap ITC" panose="04040A07060A02020202" pitchFamily="82" charset="0"/>
                <a:ea typeface="+mn-ea"/>
                <a:cs typeface="Times New Roman" panose="02020603050405020304" pitchFamily="18" charset="0"/>
              </a:rPr>
              <a:t>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501A263-ADB5-31C2-F587-A92A03E7A8D1}"/>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178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2F791-EF9D-4246-2D0A-DBB269815412}"/>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12</a:t>
            </a:fld>
            <a:endParaRPr lang="en-US" dirty="0">
              <a:solidFill>
                <a:prstClr val="black">
                  <a:tint val="75000"/>
                </a:prstClr>
              </a:solidFill>
              <a:cs typeface="Arial"/>
              <a:sym typeface="Arial"/>
            </a:endParaRPr>
          </a:p>
        </p:txBody>
      </p:sp>
      <p:pic>
        <p:nvPicPr>
          <p:cNvPr id="3" name="Picture 2">
            <a:extLst>
              <a:ext uri="{FF2B5EF4-FFF2-40B4-BE49-F238E27FC236}">
                <a16:creationId xmlns:a16="http://schemas.microsoft.com/office/drawing/2014/main" id="{6169CEC3-D0BE-315F-967D-06F0C57C0B01}"/>
              </a:ext>
            </a:extLst>
          </p:cNvPr>
          <p:cNvPicPr>
            <a:picLocks noChangeAspect="1"/>
          </p:cNvPicPr>
          <p:nvPr/>
        </p:nvPicPr>
        <p:blipFill>
          <a:blip r:embed="rId2"/>
          <a:stretch>
            <a:fillRect/>
          </a:stretch>
        </p:blipFill>
        <p:spPr>
          <a:xfrm>
            <a:off x="139727" y="0"/>
            <a:ext cx="5956274" cy="6010275"/>
          </a:xfrm>
          <a:prstGeom prst="rect">
            <a:avLst/>
          </a:prstGeom>
        </p:spPr>
      </p:pic>
      <p:pic>
        <p:nvPicPr>
          <p:cNvPr id="4" name="Picture 3">
            <a:extLst>
              <a:ext uri="{FF2B5EF4-FFF2-40B4-BE49-F238E27FC236}">
                <a16:creationId xmlns:a16="http://schemas.microsoft.com/office/drawing/2014/main" id="{8614CD2D-031D-0DFF-FF26-F83C163D76E6}"/>
              </a:ext>
            </a:extLst>
          </p:cNvPr>
          <p:cNvPicPr>
            <a:picLocks noChangeAspect="1"/>
          </p:cNvPicPr>
          <p:nvPr/>
        </p:nvPicPr>
        <p:blipFill>
          <a:blip r:embed="rId3"/>
          <a:stretch>
            <a:fillRect/>
          </a:stretch>
        </p:blipFill>
        <p:spPr>
          <a:xfrm>
            <a:off x="6096000" y="0"/>
            <a:ext cx="6096000" cy="3486150"/>
          </a:xfrm>
          <a:prstGeom prst="rect">
            <a:avLst/>
          </a:prstGeom>
        </p:spPr>
      </p:pic>
      <p:pic>
        <p:nvPicPr>
          <p:cNvPr id="5" name="Picture 4">
            <a:extLst>
              <a:ext uri="{FF2B5EF4-FFF2-40B4-BE49-F238E27FC236}">
                <a16:creationId xmlns:a16="http://schemas.microsoft.com/office/drawing/2014/main" id="{29AFBD38-0D7C-BF62-E8E8-F31802AD218D}"/>
              </a:ext>
            </a:extLst>
          </p:cNvPr>
          <p:cNvPicPr>
            <a:picLocks noChangeAspect="1"/>
          </p:cNvPicPr>
          <p:nvPr/>
        </p:nvPicPr>
        <p:blipFill>
          <a:blip r:embed="rId4"/>
          <a:stretch>
            <a:fillRect/>
          </a:stretch>
        </p:blipFill>
        <p:spPr>
          <a:xfrm>
            <a:off x="5962650" y="3571874"/>
            <a:ext cx="6238875" cy="3286125"/>
          </a:xfrm>
          <a:prstGeom prst="rect">
            <a:avLst/>
          </a:prstGeom>
        </p:spPr>
      </p:pic>
      <p:sp>
        <p:nvSpPr>
          <p:cNvPr id="7" name="TextBox 6">
            <a:extLst>
              <a:ext uri="{FF2B5EF4-FFF2-40B4-BE49-F238E27FC236}">
                <a16:creationId xmlns:a16="http://schemas.microsoft.com/office/drawing/2014/main" id="{A86FA0AC-A307-04B4-4EE9-4ED243686F5F}"/>
              </a:ext>
            </a:extLst>
          </p:cNvPr>
          <p:cNvSpPr txBox="1"/>
          <p:nvPr/>
        </p:nvSpPr>
        <p:spPr>
          <a:xfrm>
            <a:off x="-26960" y="6334779"/>
            <a:ext cx="615629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latin typeface="Times New Roman" panose="02020603050405020304" pitchFamily="18" charset="0"/>
                <a:cs typeface="Times New Roman" panose="02020603050405020304" pitchFamily="18" charset="0"/>
              </a:rPr>
              <a:t>Kế hoạch phục hưng châu Âu</a:t>
            </a:r>
            <a:r>
              <a:rPr lang="en-US" sz="2800">
                <a:latin typeface="Times New Roman" panose="02020603050405020304" pitchFamily="18" charset="0"/>
                <a:cs typeface="Times New Roman" panose="02020603050405020304" pitchFamily="18" charset="0"/>
              </a:rPr>
              <a:t> (Mác-san)</a:t>
            </a:r>
          </a:p>
        </p:txBody>
      </p:sp>
      <p:pic>
        <p:nvPicPr>
          <p:cNvPr id="6" name="Picture 5">
            <a:extLst>
              <a:ext uri="{FF2B5EF4-FFF2-40B4-BE49-F238E27FC236}">
                <a16:creationId xmlns:a16="http://schemas.microsoft.com/office/drawing/2014/main" id="{745212A7-2E81-5129-70F2-607A0D0FA8B3}"/>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37513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AFB766A4-10F0-E472-B494-CABC2DB87030}"/>
              </a:ext>
            </a:extLst>
          </p:cNvPr>
          <p:cNvSpPr>
            <a:spLocks noGrp="1"/>
          </p:cNvSpPr>
          <p:nvPr>
            <p:ph type="sldNum" sz="quarter" idx="12"/>
          </p:nvPr>
        </p:nvSpPr>
        <p:spPr/>
        <p:txBody>
          <a:bodyPr/>
          <a:lstStyle/>
          <a:p>
            <a:pPr defTabSz="914133">
              <a:spcAft>
                <a:spcPts val="600"/>
              </a:spcAft>
              <a:defRPr/>
            </a:pPr>
            <a:fld id="{601EE9E8-4134-49B0-9AA7-3089E6521627}" type="slidenum">
              <a:rPr lang="en-US" smtClean="0">
                <a:solidFill>
                  <a:prstClr val="black">
                    <a:tint val="75000"/>
                  </a:prstClr>
                </a:solidFill>
                <a:cs typeface="Arial"/>
                <a:sym typeface="Arial"/>
              </a:rPr>
              <a:pPr defTabSz="914133">
                <a:spcAft>
                  <a:spcPts val="600"/>
                </a:spcAft>
                <a:defRPr/>
              </a:pPr>
              <a:t>13</a:t>
            </a:fld>
            <a:endParaRPr lang="en-US">
              <a:solidFill>
                <a:prstClr val="black">
                  <a:tint val="75000"/>
                </a:prstClr>
              </a:solidFill>
              <a:cs typeface="Arial"/>
              <a:sym typeface="Arial"/>
            </a:endParaRPr>
          </a:p>
        </p:txBody>
      </p:sp>
      <p:pic>
        <p:nvPicPr>
          <p:cNvPr id="1028" name="Picture 4" descr="Ngày 17-10-1973: Bắt đầu khủng hoảng dầu mỏ 1973">
            <a:extLst>
              <a:ext uri="{FF2B5EF4-FFF2-40B4-BE49-F238E27FC236}">
                <a16:creationId xmlns:a16="http://schemas.microsoft.com/office/drawing/2014/main" id="{90F6F4A0-B2B0-0B50-8B05-46E6CDE8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D2EEC6-3E20-815A-F289-5CB628BCF1F0}"/>
              </a:ext>
            </a:extLst>
          </p:cNvPr>
          <p:cNvSpPr/>
          <p:nvPr/>
        </p:nvSpPr>
        <p:spPr>
          <a:xfrm>
            <a:off x="5421457" y="202363"/>
            <a:ext cx="6574237" cy="707886"/>
          </a:xfrm>
          <a:prstGeom prst="rect">
            <a:avLst/>
          </a:prstGeom>
          <a:noFill/>
        </p:spPr>
        <p:txBody>
          <a:bodyPr wrap="none" lIns="91440" tIns="45720" rIns="91440" bIns="45720">
            <a:spAutoFit/>
          </a:bodyPr>
          <a:lstStyle/>
          <a:p>
            <a:pPr algn="ctr"/>
            <a:r>
              <a:rPr lang="en-US" sz="4000" b="0" cap="none" spc="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Khủng hoảng năng lượng 1973</a:t>
            </a:r>
          </a:p>
        </p:txBody>
      </p:sp>
      <p:pic>
        <p:nvPicPr>
          <p:cNvPr id="4" name="Picture 3">
            <a:extLst>
              <a:ext uri="{FF2B5EF4-FFF2-40B4-BE49-F238E27FC236}">
                <a16:creationId xmlns:a16="http://schemas.microsoft.com/office/drawing/2014/main" id="{10C044D4-299B-CEA0-52A0-0842C3D967FA}"/>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9057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uclear Bomb Png - Nuclear Bomb Logo Png Transparent PNG - 1280x1280 - Free  Download on NicePNG">
            <a:extLst>
              <a:ext uri="{FF2B5EF4-FFF2-40B4-BE49-F238E27FC236}">
                <a16:creationId xmlns:a16="http://schemas.microsoft.com/office/drawing/2014/main" id="{2AFE769C-374A-9E42-9F32-B4F56ABC1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17"/>
          <a:stretch/>
        </p:blipFill>
        <p:spPr bwMode="auto">
          <a:xfrm rot="16200000">
            <a:off x="-1886199" y="1886200"/>
            <a:ext cx="5673684" cy="190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C2A93CF6-52C2-CB4E-967A-D529B7F99995}"/>
              </a:ext>
            </a:extLst>
          </p:cNvPr>
          <p:cNvSpPr txBox="1">
            <a:spLocks noChangeArrowheads="1"/>
          </p:cNvSpPr>
          <p:nvPr/>
        </p:nvSpPr>
        <p:spPr bwMode="auto">
          <a:xfrm>
            <a:off x="13367" y="5721581"/>
            <a:ext cx="2133600" cy="1136421"/>
          </a:xfrm>
          <a:prstGeom prst="rect">
            <a:avLst/>
          </a:prstGeom>
          <a:solidFill>
            <a:srgbClr val="FFFDE3"/>
          </a:solidFill>
          <a:ln>
            <a:solidFill>
              <a:schemeClr val="tx1"/>
            </a:solidFill>
          </a:ln>
        </p:spPr>
        <p:txBody>
          <a:bodyPr wrap="square" lIns="150069" tIns="75035" rIns="150069" bIns="75035">
            <a:spAutoFit/>
          </a:bodyPr>
          <a:lstStyle>
            <a:lvl1pPr defTabSz="1127125">
              <a:spcBef>
                <a:spcPct val="20000"/>
              </a:spcBef>
              <a:buChar char="•"/>
              <a:defRPr sz="3200">
                <a:solidFill>
                  <a:schemeClr val="tx1"/>
                </a:solidFill>
                <a:latin typeface="Times New Roman" panose="02020603050405020304" pitchFamily="18" charset="0"/>
              </a:defRPr>
            </a:lvl1pPr>
            <a:lvl2pPr marL="915988" indent="-352425" defTabSz="1127125">
              <a:spcBef>
                <a:spcPct val="20000"/>
              </a:spcBef>
              <a:buChar char="–"/>
              <a:defRPr sz="2800">
                <a:solidFill>
                  <a:schemeClr val="tx1"/>
                </a:solidFill>
                <a:latin typeface="Times New Roman" panose="02020603050405020304" pitchFamily="18" charset="0"/>
              </a:defRPr>
            </a:lvl2pPr>
            <a:lvl3pPr marL="1408113" indent="-280988" defTabSz="1127125">
              <a:spcBef>
                <a:spcPct val="20000"/>
              </a:spcBef>
              <a:buChar char="•"/>
              <a:defRPr sz="2400">
                <a:solidFill>
                  <a:schemeClr val="tx1"/>
                </a:solidFill>
                <a:latin typeface="Times New Roman" panose="02020603050405020304" pitchFamily="18" charset="0"/>
              </a:defRPr>
            </a:lvl3pPr>
            <a:lvl4pPr marL="1971675" indent="-280988" defTabSz="1127125">
              <a:spcBef>
                <a:spcPct val="20000"/>
              </a:spcBef>
              <a:buChar char="–"/>
              <a:defRPr sz="2000">
                <a:solidFill>
                  <a:schemeClr val="tx1"/>
                </a:solidFill>
                <a:latin typeface="Times New Roman" panose="02020603050405020304" pitchFamily="18" charset="0"/>
              </a:defRPr>
            </a:lvl4pPr>
            <a:lvl5pPr marL="2535238" indent="-282575" defTabSz="1127125">
              <a:spcBef>
                <a:spcPct val="20000"/>
              </a:spcBef>
              <a:buChar char="»"/>
              <a:defRPr sz="2000">
                <a:solidFill>
                  <a:schemeClr val="tx1"/>
                </a:solidFill>
                <a:latin typeface="Times New Roman" panose="02020603050405020304" pitchFamily="18" charset="0"/>
              </a:defRPr>
            </a:lvl5pPr>
            <a:lvl6pPr marL="29924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34496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9068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43640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502796">
              <a:spcBef>
                <a:spcPct val="50000"/>
              </a:spcBef>
              <a:buClr>
                <a:srgbClr val="000000"/>
              </a:buClr>
              <a:buNone/>
              <a:defRPr/>
            </a:pPr>
            <a:r>
              <a:rPr lang="en-US" kern="0" dirty="0" err="1">
                <a:solidFill>
                  <a:srgbClr val="000000"/>
                </a:solidFill>
                <a:cs typeface="Times New Roman" panose="02020603050405020304" pitchFamily="18" charset="0"/>
                <a:sym typeface="Arial"/>
              </a:rPr>
              <a:t>Bom</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nguyên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tử</a:t>
            </a:r>
            <a:endParaRPr lang="en-US" kern="0" dirty="0">
              <a:solidFill>
                <a:srgbClr val="000000"/>
              </a:solidFill>
              <a:cs typeface="Times New Roman" panose="02020603050405020304" pitchFamily="18" charset="0"/>
              <a:sym typeface="Arial"/>
            </a:endParaRPr>
          </a:p>
        </p:txBody>
      </p:sp>
      <p:sp>
        <p:nvSpPr>
          <p:cNvPr id="5" name="Rectangle 16">
            <a:extLst>
              <a:ext uri="{FF2B5EF4-FFF2-40B4-BE49-F238E27FC236}">
                <a16:creationId xmlns:a16="http://schemas.microsoft.com/office/drawing/2014/main" id="{2F941EC6-F1EF-BE49-9A00-0967FC5337C0}"/>
              </a:ext>
            </a:extLst>
          </p:cNvPr>
          <p:cNvSpPr>
            <a:spLocks noChangeArrowheads="1"/>
          </p:cNvSpPr>
          <p:nvPr/>
        </p:nvSpPr>
        <p:spPr bwMode="auto">
          <a:xfrm>
            <a:off x="6502400" y="177800"/>
            <a:ext cx="5486400" cy="6680200"/>
          </a:xfrm>
          <a:prstGeom prst="rect">
            <a:avLst/>
          </a:prstGeom>
          <a:solidFill>
            <a:schemeClr val="bg1"/>
          </a:solidFill>
          <a:ln w="76200">
            <a:solidFill>
              <a:srgbClr val="0070C0"/>
            </a:solidFill>
            <a:miter lim="800000"/>
            <a:headEnd/>
            <a:tailEnd/>
          </a:ln>
        </p:spPr>
        <p:txBody>
          <a:bodyPr lIns="98939" tIns="49469" rIns="98939" bIns="49469"/>
          <a:lstStyle>
            <a:lvl1pPr marL="276225" indent="-276225"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defTabSz="988459">
              <a:spcBef>
                <a:spcPct val="20000"/>
              </a:spcBef>
              <a:buClr>
                <a:srgbClr val="000000"/>
              </a:buClr>
            </a:pPr>
            <a:endParaRPr lang="en-US" altLang="en-VN" sz="2667" kern="0" dirty="0">
              <a:solidFill>
                <a:srgbClr val="000000"/>
              </a:solidFill>
              <a:latin typeface="Arial" panose="020B0604020202020204" pitchFamily="34" charset="0"/>
              <a:cs typeface="Arial"/>
              <a:sym typeface="Arial"/>
            </a:endParaRPr>
          </a:p>
        </p:txBody>
      </p:sp>
      <p:sp>
        <p:nvSpPr>
          <p:cNvPr id="2" name="Rectangle 1">
            <a:extLst>
              <a:ext uri="{FF2B5EF4-FFF2-40B4-BE49-F238E27FC236}">
                <a16:creationId xmlns:a16="http://schemas.microsoft.com/office/drawing/2014/main" id="{2CEF2473-583E-DD4B-9872-A32C7DD0A92B}"/>
              </a:ext>
            </a:extLst>
          </p:cNvPr>
          <p:cNvSpPr/>
          <p:nvPr/>
        </p:nvSpPr>
        <p:spPr>
          <a:xfrm>
            <a:off x="6604000" y="1520482"/>
            <a:ext cx="5283200" cy="4607095"/>
          </a:xfrm>
          <a:prstGeom prst="rect">
            <a:avLst/>
          </a:prstGeom>
        </p:spPr>
        <p:txBody>
          <a:bodyPr wrap="square">
            <a:spAutoFit/>
          </a:bodyPr>
          <a:lstStyle/>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50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Triều</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Tiên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676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Việt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Nam.</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163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Pana-ma.</a:t>
            </a: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1,52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hoạt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động</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quân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sự</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ở</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Xô</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-ma-li.</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Gần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đây</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Chính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phủ</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còn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duyệt</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4.4O0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chống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khủng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bố</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p>
        </p:txBody>
      </p:sp>
      <p:sp>
        <p:nvSpPr>
          <p:cNvPr id="4" name="Rectangle 3">
            <a:extLst>
              <a:ext uri="{FF2B5EF4-FFF2-40B4-BE49-F238E27FC236}">
                <a16:creationId xmlns:a16="http://schemas.microsoft.com/office/drawing/2014/main" id="{EAEF5735-B00E-0C4B-A7CE-9FCFA01B0B6D}"/>
              </a:ext>
            </a:extLst>
          </p:cNvPr>
          <p:cNvSpPr/>
          <p:nvPr/>
        </p:nvSpPr>
        <p:spPr>
          <a:xfrm>
            <a:off x="6491411" y="177800"/>
            <a:ext cx="5486400" cy="1077218"/>
          </a:xfrm>
          <a:prstGeom prst="rect">
            <a:avLst/>
          </a:prstGeom>
        </p:spPr>
        <p:txBody>
          <a:bodyPr wrap="square">
            <a:spAutoFit/>
          </a:bodyPr>
          <a:lstStyle/>
          <a:p>
            <a:pPr algn="ctr" defTabSz="1219170">
              <a:buClr>
                <a:srgbClr val="000000"/>
              </a:buClr>
            </a:pPr>
            <a:r>
              <a:rPr lang="en-US" altLang="en-VN" sz="3200" kern="0" dirty="0">
                <a:solidFill>
                  <a:srgbClr val="FF0000"/>
                </a:solidFill>
                <a:latin typeface="Times New Roman" panose="02020603050405020304" pitchFamily="18" charset="0"/>
                <a:cs typeface="Times New Roman" panose="02020603050405020304" pitchFamily="18" charset="0"/>
                <a:sym typeface="Arial"/>
              </a:rPr>
              <a:t>CHI PHÍ CHO QUÂN SỰ CỦA MĨ SAU CHIẾN TRANH</a:t>
            </a:r>
          </a:p>
        </p:txBody>
      </p:sp>
      <p:cxnSp>
        <p:nvCxnSpPr>
          <p:cNvPr id="8" name="Google Shape;1503;p48">
            <a:extLst>
              <a:ext uri="{FF2B5EF4-FFF2-40B4-BE49-F238E27FC236}">
                <a16:creationId xmlns:a16="http://schemas.microsoft.com/office/drawing/2014/main" id="{6D115056-80A6-B84D-BED8-37B86AACA000}"/>
              </a:ext>
            </a:extLst>
          </p:cNvPr>
          <p:cNvCxnSpPr/>
          <p:nvPr/>
        </p:nvCxnSpPr>
        <p:spPr>
          <a:xfrm>
            <a:off x="7914400" y="1391339"/>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descr="Fighter Jet, gray fighter jet, png | PNGEgg">
            <a:extLst>
              <a:ext uri="{FF2B5EF4-FFF2-40B4-BE49-F238E27FC236}">
                <a16:creationId xmlns:a16="http://schemas.microsoft.com/office/drawing/2014/main" id="{B30DAF7A-2AFE-8749-BBCE-91F39742B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0" t="4807" r="7299" b="4553"/>
          <a:stretch/>
        </p:blipFill>
        <p:spPr bwMode="auto">
          <a:xfrm rot="16200000">
            <a:off x="1390328" y="756493"/>
            <a:ext cx="5673683" cy="41607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68DC3E3-D8C3-EB4C-A59D-91EB79B6AA89}"/>
              </a:ext>
            </a:extLst>
          </p:cNvPr>
          <p:cNvGrpSpPr/>
          <p:nvPr/>
        </p:nvGrpSpPr>
        <p:grpSpPr>
          <a:xfrm>
            <a:off x="2296989" y="5721579"/>
            <a:ext cx="4165600" cy="1136420"/>
            <a:chOff x="1722742" y="4291185"/>
            <a:chExt cx="3124200" cy="852315"/>
          </a:xfrm>
        </p:grpSpPr>
        <p:sp>
          <p:nvSpPr>
            <p:cNvPr id="7" name="Rectangle 6">
              <a:extLst>
                <a:ext uri="{FF2B5EF4-FFF2-40B4-BE49-F238E27FC236}">
                  <a16:creationId xmlns:a16="http://schemas.microsoft.com/office/drawing/2014/main" id="{FC2AB258-32A1-3348-B3DB-6882CC970F07}"/>
                </a:ext>
              </a:extLst>
            </p:cNvPr>
            <p:cNvSpPr/>
            <p:nvPr/>
          </p:nvSpPr>
          <p:spPr>
            <a:xfrm>
              <a:off x="1722742" y="4291185"/>
              <a:ext cx="3124200" cy="85231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9" name="Rectangle 8">
              <a:extLst>
                <a:ext uri="{FF2B5EF4-FFF2-40B4-BE49-F238E27FC236}">
                  <a16:creationId xmlns:a16="http://schemas.microsoft.com/office/drawing/2014/main" id="{0803E28E-FD95-1943-BC0A-4B07A43DD704}"/>
                </a:ext>
              </a:extLst>
            </p:cNvPr>
            <p:cNvSpPr/>
            <p:nvPr/>
          </p:nvSpPr>
          <p:spPr>
            <a:xfrm>
              <a:off x="1859987" y="4455732"/>
              <a:ext cx="2961555" cy="500089"/>
            </a:xfrm>
            <a:prstGeom prst="rect">
              <a:avLst/>
            </a:prstGeom>
          </p:spPr>
          <p:txBody>
            <a:bodyPr wrap="square">
              <a:spAutoFit/>
            </a:bodyPr>
            <a:lstStyle/>
            <a:p>
              <a:pPr defTabSz="1219170">
                <a:buClr>
                  <a:srgbClr val="000000"/>
                </a:buClr>
              </a:pPr>
              <a:r>
                <a:rPr lang="en-US" sz="3733" kern="0" dirty="0" err="1">
                  <a:solidFill>
                    <a:srgbClr val="000000"/>
                  </a:solidFill>
                  <a:latin typeface="Times New Roman" panose="02020603050405020304" pitchFamily="18" charset="0"/>
                  <a:cs typeface="Times New Roman" panose="02020603050405020304" pitchFamily="18" charset="0"/>
                  <a:sym typeface="Arial"/>
                </a:rPr>
                <a:t>Máy</a:t>
              </a:r>
              <a:r>
                <a:rPr lang="en-US" sz="3733" kern="0" dirty="0">
                  <a:solidFill>
                    <a:srgbClr val="000000"/>
                  </a:solidFill>
                  <a:latin typeface="Times New Roman" panose="02020603050405020304" pitchFamily="18" charset="0"/>
                  <a:cs typeface="Times New Roman" panose="02020603050405020304" pitchFamily="18" charset="0"/>
                  <a:sym typeface="Arial"/>
                </a:rPr>
                <a:t> bay </a:t>
              </a:r>
              <a:r>
                <a:rPr lang="en-US" sz="3733" kern="0" dirty="0" err="1">
                  <a:solidFill>
                    <a:srgbClr val="000000"/>
                  </a:solidFill>
                  <a:latin typeface="Times New Roman" panose="02020603050405020304" pitchFamily="18" charset="0"/>
                  <a:cs typeface="Times New Roman" panose="02020603050405020304" pitchFamily="18" charset="0"/>
                  <a:sym typeface="Arial"/>
                </a:rPr>
                <a:t>tiêm</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kích</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A9C97954-45CA-D9DD-24DE-CE90D2536C15}"/>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831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14:bounceEnd="50000">
                                          <p:cBhvr additive="base">
                                            <p:cTn id="7" dur="500" fill="hold"/>
                                            <p:tgtEl>
                                              <p:spTgt spid="307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50000">
                                          <p:cBhvr additive="base">
                                            <p:cTn id="1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51383387"/>
              </p:ext>
            </p:extLst>
          </p:nvPr>
        </p:nvGraphicFramePr>
        <p:xfrm>
          <a:off x="0" y="0"/>
          <a:ext cx="12192000" cy="7520856"/>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3676448">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30135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b. Tình hình chính trị</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au chiến tranh thế giới thứ 2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thu được nhiều lợi nhuận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nên nền kinh tế có điều kiện phát triển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8B7017-8519-EFBB-C719-47969E331047}"/>
              </a:ext>
            </a:extLst>
          </p:cNvPr>
          <p:cNvSpPr txBox="1"/>
          <p:nvPr/>
        </p:nvSpPr>
        <p:spPr>
          <a:xfrm>
            <a:off x="2213637" y="2149191"/>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1973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 khủng hoảng năng lượng bùng phát nền kinh tế</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Mỹ</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chịu</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tác động mạnh mẽ.</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74C62C-9DC1-93D2-083E-5C6FEA127319}"/>
              </a:ext>
            </a:extLst>
          </p:cNvPr>
          <p:cNvSpPr txBox="1"/>
          <p:nvPr/>
        </p:nvSpPr>
        <p:spPr>
          <a:xfrm>
            <a:off x="2213637" y="3362749"/>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 những thập niên 90 của thế kỷ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XX</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nền kinh tế mỹ dần dần được phục hồi</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BEA7635-9211-9EAC-3486-B177076F841F}"/>
              </a:ext>
            </a:extLst>
          </p:cNvPr>
          <p:cNvSpPr txBox="1"/>
          <p:nvPr/>
        </p:nvSpPr>
        <p:spPr>
          <a:xfrm>
            <a:off x="2213637" y="4698133"/>
            <a:ext cx="997836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noProof="0">
                <a:solidFill>
                  <a:srgbClr val="4472C4"/>
                </a:solidFill>
                <a:latin typeface="Cambria" panose="02040503050406030204" pitchFamily="18" charset="0"/>
                <a:ea typeface="Cambria" panose="02040503050406030204" pitchFamily="18" charset="0"/>
                <a:cs typeface="Times New Roman" panose="02020603050405020304" pitchFamily="18" charset="0"/>
              </a:rPr>
              <a:t>Đ</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ảng</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Cộng</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hòa và đảng dân chủ thay nhau cầm quyền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2152DF-33AE-869C-8BDE-7CAA70E64FF6}"/>
              </a:ext>
            </a:extLst>
          </p:cNvPr>
          <p:cNvSpPr txBox="1"/>
          <p:nvPr/>
        </p:nvSpPr>
        <p:spPr>
          <a:xfrm>
            <a:off x="2213636" y="5402983"/>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những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70 của thế kỷ XX chính trị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đối mặt với nhiều thách thức</a:t>
            </a:r>
          </a:p>
        </p:txBody>
      </p:sp>
    </p:spTree>
    <p:extLst>
      <p:ext uri="{BB962C8B-B14F-4D97-AF65-F5344CB8AC3E}">
        <p14:creationId xmlns:p14="http://schemas.microsoft.com/office/powerpoint/2010/main" val="180035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28" descr="untitled">
            <a:extLst>
              <a:ext uri="{FF2B5EF4-FFF2-40B4-BE49-F238E27FC236}">
                <a16:creationId xmlns:a16="http://schemas.microsoft.com/office/drawing/2014/main" id="{F25AE7DE-C073-434F-92C3-E9AB2A7A5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2671" r="2500" b="3925"/>
          <a:stretch/>
        </p:blipFill>
        <p:spPr bwMode="auto">
          <a:xfrm>
            <a:off x="0" y="50800"/>
            <a:ext cx="12255216"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D7F04C-7C6A-D271-DCD8-5BECAC11560D}"/>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01343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ato-map">
            <a:extLst>
              <a:ext uri="{FF2B5EF4-FFF2-40B4-BE49-F238E27FC236}">
                <a16:creationId xmlns:a16="http://schemas.microsoft.com/office/drawing/2014/main" id="{94277258-9CDC-8844-8E59-7B9FF4A82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085" y="0"/>
            <a:ext cx="5600915" cy="5461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087D8B-3C9A-9948-83D3-EE7A0F377B16}"/>
              </a:ext>
            </a:extLst>
          </p:cNvPr>
          <p:cNvSpPr/>
          <p:nvPr/>
        </p:nvSpPr>
        <p:spPr>
          <a:xfrm>
            <a:off x="6585919" y="5672508"/>
            <a:ext cx="5600915" cy="1077218"/>
          </a:xfrm>
          <a:prstGeom prst="rect">
            <a:avLst/>
          </a:prstGeom>
          <a:solidFill>
            <a:srgbClr val="FFFDE3"/>
          </a:solidFill>
        </p:spPr>
        <p:txBody>
          <a:bodyPr wrap="square">
            <a:spAutoFit/>
          </a:bodyPr>
          <a:lstStyle/>
          <a:p>
            <a:pPr algn="ctr" defTabSz="1219170">
              <a:buClr>
                <a:srgbClr val="000000"/>
              </a:buClr>
            </a:pPr>
            <a:r>
              <a:rPr lang="en-US" altLang="en-VN" sz="3200" b="1" kern="0" dirty="0">
                <a:solidFill>
                  <a:srgbClr val="0000FF"/>
                </a:solidFill>
                <a:latin typeface="Times New Roman" panose="02020603050405020304" pitchFamily="18" charset="0"/>
                <a:cs typeface="Times New Roman" panose="02020603050405020304" pitchFamily="18" charset="0"/>
                <a:sym typeface="Arial"/>
              </a:rPr>
              <a:t>KHỐNG CHẾ VÀ CHI PHỐI CÁC NƯỚC ĐỒNG MINH</a:t>
            </a:r>
          </a:p>
        </p:txBody>
      </p:sp>
      <p:pic>
        <p:nvPicPr>
          <p:cNvPr id="6" name="Picture 4" descr="u1_Nato1">
            <a:extLst>
              <a:ext uri="{FF2B5EF4-FFF2-40B4-BE49-F238E27FC236}">
                <a16:creationId xmlns:a16="http://schemas.microsoft.com/office/drawing/2014/main" id="{9F07843F-6274-7044-9F3F-EBEA53E2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 y="0"/>
            <a:ext cx="6596251" cy="6780504"/>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5" descr="NATO1">
            <a:extLst>
              <a:ext uri="{FF2B5EF4-FFF2-40B4-BE49-F238E27FC236}">
                <a16:creationId xmlns:a16="http://schemas.microsoft.com/office/drawing/2014/main" id="{A3791D8D-8957-2549-9E46-BD2C9CECD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2"/>
            <a:ext cx="6604000" cy="68580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87729F-23EF-DBA9-FE8B-DEA37A2977D9}"/>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6934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B1764828-C4F8-9C4C-9E9F-845CB6C04EF8}"/>
              </a:ext>
            </a:extLst>
          </p:cNvPr>
          <p:cNvSpPr txBox="1">
            <a:spLocks noChangeArrowheads="1"/>
          </p:cNvSpPr>
          <p:nvPr/>
        </p:nvSpPr>
        <p:spPr bwMode="auto">
          <a:xfrm>
            <a:off x="4275139" y="1677990"/>
            <a:ext cx="4343400" cy="3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defTabSz="1217054">
              <a:spcBef>
                <a:spcPct val="50000"/>
              </a:spcBef>
              <a:buClr>
                <a:srgbClr val="000000"/>
              </a:buClr>
            </a:pPr>
            <a:endParaRPr lang="vi-VN" altLang="en-VN" sz="1800" kern="0">
              <a:solidFill>
                <a:srgbClr val="000000"/>
              </a:solidFill>
              <a:latin typeface="Arial" panose="020B0604020202020204" pitchFamily="34" charset="0"/>
              <a:cs typeface="Arial"/>
              <a:sym typeface="Arial"/>
            </a:endParaRPr>
          </a:p>
        </p:txBody>
      </p:sp>
      <p:pic>
        <p:nvPicPr>
          <p:cNvPr id="53260" name="Picture 12" descr="MY  I RAK">
            <a:extLst>
              <a:ext uri="{FF2B5EF4-FFF2-40B4-BE49-F238E27FC236}">
                <a16:creationId xmlns:a16="http://schemas.microsoft.com/office/drawing/2014/main" id="{F2533792-1CF7-ED49-92A1-C13D1F645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850517"/>
            <a:ext cx="5589587" cy="6007484"/>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262" name="Rectangle 14">
            <a:extLst>
              <a:ext uri="{FF2B5EF4-FFF2-40B4-BE49-F238E27FC236}">
                <a16:creationId xmlns:a16="http://schemas.microsoft.com/office/drawing/2014/main" id="{BD78C70A-7BA1-464A-AD1D-48EE70933124}"/>
              </a:ext>
            </a:extLst>
          </p:cNvPr>
          <p:cNvSpPr>
            <a:spLocks noChangeArrowheads="1"/>
          </p:cNvSpPr>
          <p:nvPr/>
        </p:nvSpPr>
        <p:spPr bwMode="auto">
          <a:xfrm>
            <a:off x="6342920" y="5902160"/>
            <a:ext cx="5647467"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7054">
              <a:buClr>
                <a:srgbClr val="000000"/>
              </a:buClr>
            </a:pPr>
            <a:r>
              <a:rPr lang="en-US" altLang="en-VN" sz="3200" b="1" kern="0" dirty="0" err="1">
                <a:solidFill>
                  <a:srgbClr val="C00000"/>
                </a:solidFill>
                <a:cs typeface="Arial"/>
                <a:sym typeface="Arial"/>
              </a:rPr>
              <a:t>Mỹ</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xâm</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lược</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Triều</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Tiên</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thập</a:t>
            </a:r>
            <a:r>
              <a:rPr lang="en-US" altLang="en-VN" sz="3200" b="1" kern="0" dirty="0">
                <a:solidFill>
                  <a:srgbClr val="C00000"/>
                </a:solidFill>
                <a:cs typeface="Arial"/>
                <a:sym typeface="Arial"/>
              </a:rPr>
              <a:t> </a:t>
            </a:r>
            <a:r>
              <a:rPr lang="en-US" altLang="en-VN" sz="3200" b="1" kern="0" dirty="0" err="1">
                <a:solidFill>
                  <a:srgbClr val="C00000"/>
                </a:solidFill>
                <a:cs typeface="Arial"/>
                <a:sym typeface="Arial"/>
              </a:rPr>
              <a:t>niên</a:t>
            </a:r>
            <a:r>
              <a:rPr lang="en-US" altLang="en-VN" sz="3200" b="1" kern="0" dirty="0">
                <a:solidFill>
                  <a:srgbClr val="C00000"/>
                </a:solidFill>
                <a:cs typeface="Arial"/>
                <a:sym typeface="Arial"/>
              </a:rPr>
              <a:t> 1950</a:t>
            </a:r>
            <a:r>
              <a:rPr lang="en-US" altLang="en-VN" sz="3200" kern="0" dirty="0">
                <a:solidFill>
                  <a:srgbClr val="C00000"/>
                </a:solidFill>
                <a:cs typeface="Arial"/>
                <a:sym typeface="Arial"/>
              </a:rPr>
              <a:t>.</a:t>
            </a:r>
          </a:p>
        </p:txBody>
      </p:sp>
      <p:sp>
        <p:nvSpPr>
          <p:cNvPr id="32782" name="Text Box 18">
            <a:extLst>
              <a:ext uri="{FF2B5EF4-FFF2-40B4-BE49-F238E27FC236}">
                <a16:creationId xmlns:a16="http://schemas.microsoft.com/office/drawing/2014/main" id="{65E078B0-11E9-EE4A-8BAA-5BBF3DE8D702}"/>
              </a:ext>
            </a:extLst>
          </p:cNvPr>
          <p:cNvSpPr txBox="1">
            <a:spLocks noChangeArrowheads="1"/>
          </p:cNvSpPr>
          <p:nvPr/>
        </p:nvSpPr>
        <p:spPr bwMode="auto">
          <a:xfrm>
            <a:off x="0" y="144454"/>
            <a:ext cx="5291139" cy="5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50000"/>
              </a:spcBef>
              <a:buClr>
                <a:srgbClr val="000000"/>
              </a:buClr>
              <a:buNone/>
              <a:defRPr/>
            </a:pPr>
            <a:r>
              <a:rPr lang="en-US" kern="0" dirty="0" err="1">
                <a:solidFill>
                  <a:srgbClr val="0000FF"/>
                </a:solidFill>
                <a:cs typeface="Times New Roman" panose="02020603050405020304" pitchFamily="18" charset="0"/>
                <a:sym typeface="Arial"/>
              </a:rPr>
              <a:t>Các</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cuộc</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chiến</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tranh</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xâm</a:t>
            </a:r>
            <a:r>
              <a:rPr lang="en-US" kern="0" dirty="0">
                <a:solidFill>
                  <a:srgbClr val="0000FF"/>
                </a:solidFill>
                <a:cs typeface="Times New Roman" panose="02020603050405020304" pitchFamily="18" charset="0"/>
                <a:sym typeface="Arial"/>
              </a:rPr>
              <a:t> </a:t>
            </a:r>
            <a:r>
              <a:rPr lang="en-US" kern="0" dirty="0" err="1">
                <a:solidFill>
                  <a:srgbClr val="0000FF"/>
                </a:solidFill>
                <a:cs typeface="Times New Roman" panose="02020603050405020304" pitchFamily="18" charset="0"/>
                <a:sym typeface="Arial"/>
              </a:rPr>
              <a:t>lược</a:t>
            </a:r>
            <a:endParaRPr lang="en-US" kern="0" dirty="0">
              <a:solidFill>
                <a:srgbClr val="0000FF"/>
              </a:solidFill>
              <a:cs typeface="Times New Roman" panose="02020603050405020304" pitchFamily="18" charset="0"/>
              <a:sym typeface="Arial"/>
            </a:endParaRPr>
          </a:p>
        </p:txBody>
      </p:sp>
      <p:pic>
        <p:nvPicPr>
          <p:cNvPr id="53257" name="Picture 9" descr="1st_marine_1951_korea">
            <a:extLst>
              <a:ext uri="{FF2B5EF4-FFF2-40B4-BE49-F238E27FC236}">
                <a16:creationId xmlns:a16="http://schemas.microsoft.com/office/drawing/2014/main" id="{AF2B9254-B400-7B45-A7F5-9A035B9F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081" y="15930"/>
            <a:ext cx="6342919" cy="5886231"/>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806966-4F1A-91E4-3619-5312359BBD19}"/>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70104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14:bounceEnd="50000">
                                          <p:cBhvr additive="base">
                                            <p:cTn id="7" dur="500" fill="hold"/>
                                            <p:tgtEl>
                                              <p:spTgt spid="5325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14:bounceEnd="50000">
                                          <p:cBhvr additive="base">
                                            <p:cTn id="11" dur="500" fill="hold"/>
                                            <p:tgtEl>
                                              <p:spTgt spid="5326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14:bounceEnd="50000">
                                          <p:cBhvr additive="base">
                                            <p:cTn id="15" dur="500" fill="hold"/>
                                            <p:tgtEl>
                                              <p:spTgt spid="3278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14:bounceEnd="50000">
                                          <p:cBhvr additive="base">
                                            <p:cTn id="19" dur="500" fill="hold"/>
                                            <p:tgtEl>
                                              <p:spTgt spid="5326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ppt_x"/>
                                              </p:val>
                                            </p:tav>
                                            <p:tav tm="100000">
                                              <p:val>
                                                <p:strVal val="#ppt_x"/>
                                              </p:val>
                                            </p:tav>
                                          </p:tavLst>
                                        </p:anim>
                                        <p:anim calcmode="lin" valueType="num">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cBhvr additive="base">
                                            <p:cTn id="11" dur="500" fill="hold"/>
                                            <p:tgtEl>
                                              <p:spTgt spid="53260"/>
                                            </p:tgtEl>
                                            <p:attrNameLst>
                                              <p:attrName>ppt_x</p:attrName>
                                            </p:attrNameLst>
                                          </p:cBhvr>
                                          <p:tavLst>
                                            <p:tav tm="0">
                                              <p:val>
                                                <p:strVal val="#ppt_x"/>
                                              </p:val>
                                            </p:tav>
                                            <p:tav tm="100000">
                                              <p:val>
                                                <p:strVal val="#ppt_x"/>
                                              </p:val>
                                            </p:tav>
                                          </p:tavLst>
                                        </p:anim>
                                        <p:anim calcmode="lin" valueType="num">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cBhvr additive="base">
                                            <p:cTn id="15" dur="500" fill="hold"/>
                                            <p:tgtEl>
                                              <p:spTgt spid="32782"/>
                                            </p:tgtEl>
                                            <p:attrNameLst>
                                              <p:attrName>ppt_x</p:attrName>
                                            </p:attrNameLst>
                                          </p:cBhvr>
                                          <p:tavLst>
                                            <p:tav tm="0">
                                              <p:val>
                                                <p:strVal val="0-#ppt_w/2"/>
                                              </p:val>
                                            </p:tav>
                                            <p:tav tm="100000">
                                              <p:val>
                                                <p:strVal val="#ppt_x"/>
                                              </p:val>
                                            </p:tav>
                                          </p:tavLst>
                                        </p:anim>
                                        <p:anim calcmode="lin" valueType="num">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cBhvr additive="base">
                                            <p:cTn id="19" dur="500" fill="hold"/>
                                            <p:tgtEl>
                                              <p:spTgt spid="53262"/>
                                            </p:tgtEl>
                                            <p:attrNameLst>
                                              <p:attrName>ppt_x</p:attrName>
                                            </p:attrNameLst>
                                          </p:cBhvr>
                                          <p:tavLst>
                                            <p:tav tm="0">
                                              <p:val>
                                                <p:strVal val="1+#ppt_w/2"/>
                                              </p:val>
                                            </p:tav>
                                            <p:tav tm="100000">
                                              <p:val>
                                                <p:strVal val="#ppt_x"/>
                                              </p:val>
                                            </p:tav>
                                          </p:tavLst>
                                        </p:anim>
                                        <p:anim calcmode="lin" valueType="num">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Một khu làng của Việt Nam sau một trận tập kích">
            <a:hlinkClick r:id="rId2" tooltip="Một khu làng của Việt Nam sau một trận tập kích"/>
            <a:extLst>
              <a:ext uri="{FF2B5EF4-FFF2-40B4-BE49-F238E27FC236}">
                <a16:creationId xmlns:a16="http://schemas.microsoft.com/office/drawing/2014/main" id="{5C51475F-FF28-6B4C-9374-9F9BE813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338" y="1077095"/>
            <a:ext cx="5691889"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3259" name="Picture 11" descr="Hàng không mẫu hạm USS John C. Stennis (CVN 74), tàu sân bay nguyên tử USS Nimitz (CVN 69) và tàu đổ bộ USS Bonhomme Richard (LHD 6) của Mỹ quá cảnh qua Vịnh Oman.">
            <a:extLst>
              <a:ext uri="{FF2B5EF4-FFF2-40B4-BE49-F238E27FC236}">
                <a16:creationId xmlns:a16="http://schemas.microsoft.com/office/drawing/2014/main" id="{287634DA-06AA-784E-8D5A-D83DE907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42"/>
            <a:ext cx="6348792"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3263" name="Rectangle 15">
            <a:extLst>
              <a:ext uri="{FF2B5EF4-FFF2-40B4-BE49-F238E27FC236}">
                <a16:creationId xmlns:a16="http://schemas.microsoft.com/office/drawing/2014/main" id="{7C2684CC-8426-6E43-89BE-CC724E12FD13}"/>
              </a:ext>
            </a:extLst>
          </p:cNvPr>
          <p:cNvSpPr>
            <a:spLocks noChangeArrowheads="1"/>
          </p:cNvSpPr>
          <p:nvPr/>
        </p:nvSpPr>
        <p:spPr bwMode="auto">
          <a:xfrm>
            <a:off x="6324683" y="0"/>
            <a:ext cx="5822543"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217054">
              <a:buClr>
                <a:srgbClr val="000000"/>
              </a:buClr>
            </a:pPr>
            <a:r>
              <a:rPr lang="en-US" altLang="en-VN" sz="3200" b="1" kern="0" dirty="0" err="1">
                <a:solidFill>
                  <a:srgbClr val="FF0000"/>
                </a:solidFill>
                <a:cs typeface="Times New Roman" panose="02020603050405020304" pitchFamily="18" charset="0"/>
                <a:sym typeface="Arial"/>
              </a:rPr>
              <a:t>Chiến</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tranh</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xâm</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lược</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Việt</a:t>
            </a:r>
            <a:r>
              <a:rPr lang="en-US" altLang="en-VN" sz="3200" b="1" kern="0" dirty="0">
                <a:solidFill>
                  <a:srgbClr val="FF0000"/>
                </a:solidFill>
                <a:cs typeface="Times New Roman" panose="02020603050405020304" pitchFamily="18" charset="0"/>
                <a:sym typeface="Arial"/>
              </a:rPr>
              <a:t> Nam </a:t>
            </a:r>
            <a:r>
              <a:rPr lang="en-US" altLang="en-VN" sz="3200" b="1" kern="0" dirty="0" err="1">
                <a:solidFill>
                  <a:srgbClr val="FF0000"/>
                </a:solidFill>
                <a:cs typeface="Times New Roman" panose="02020603050405020304" pitchFamily="18" charset="0"/>
                <a:sym typeface="Arial"/>
              </a:rPr>
              <a:t>thập</a:t>
            </a:r>
            <a:r>
              <a:rPr lang="en-US" altLang="en-VN" sz="3200" b="1" kern="0" dirty="0">
                <a:solidFill>
                  <a:srgbClr val="FF0000"/>
                </a:solidFill>
                <a:cs typeface="Times New Roman" panose="02020603050405020304" pitchFamily="18" charset="0"/>
                <a:sym typeface="Arial"/>
              </a:rPr>
              <a:t> </a:t>
            </a:r>
            <a:r>
              <a:rPr lang="en-US" altLang="en-VN" sz="3200" b="1" kern="0" dirty="0" err="1">
                <a:solidFill>
                  <a:srgbClr val="FF0000"/>
                </a:solidFill>
                <a:cs typeface="Times New Roman" panose="02020603050405020304" pitchFamily="18" charset="0"/>
                <a:sym typeface="Arial"/>
              </a:rPr>
              <a:t>niên</a:t>
            </a:r>
            <a:r>
              <a:rPr lang="en-US" altLang="en-VN" sz="3200" b="1" kern="0" dirty="0">
                <a:solidFill>
                  <a:srgbClr val="FF0000"/>
                </a:solidFill>
                <a:cs typeface="Times New Roman" panose="02020603050405020304" pitchFamily="18" charset="0"/>
                <a:sym typeface="Arial"/>
              </a:rPr>
              <a:t> 1960</a:t>
            </a:r>
          </a:p>
        </p:txBody>
      </p:sp>
      <p:sp>
        <p:nvSpPr>
          <p:cNvPr id="53264" name="Rectangle 16">
            <a:extLst>
              <a:ext uri="{FF2B5EF4-FFF2-40B4-BE49-F238E27FC236}">
                <a16:creationId xmlns:a16="http://schemas.microsoft.com/office/drawing/2014/main" id="{BE8F104C-11C6-9248-97DB-FC7DFE796A46}"/>
              </a:ext>
            </a:extLst>
          </p:cNvPr>
          <p:cNvSpPr>
            <a:spLocks noChangeArrowheads="1"/>
          </p:cNvSpPr>
          <p:nvPr/>
        </p:nvSpPr>
        <p:spPr bwMode="auto">
          <a:xfrm>
            <a:off x="-34551" y="5806471"/>
            <a:ext cx="6489889"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0"/>
              </a:spcBef>
              <a:buClr>
                <a:srgbClr val="000000"/>
              </a:buClr>
              <a:buNone/>
              <a:defRPr/>
            </a:pPr>
            <a:r>
              <a:rPr lang="en-US" kern="0" dirty="0" err="1">
                <a:solidFill>
                  <a:srgbClr val="A01127"/>
                </a:solidFill>
                <a:cs typeface="Times New Roman" panose="02020603050405020304" pitchFamily="18" charset="0"/>
                <a:sym typeface="Arial"/>
              </a:rPr>
              <a:t>Tàu</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chiến</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Mỹ</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đổ</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bộ</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vào</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vùng</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Vịnh</a:t>
            </a:r>
            <a:r>
              <a:rPr lang="en-US" kern="0" dirty="0">
                <a:solidFill>
                  <a:srgbClr val="A01127"/>
                </a:solidFill>
                <a:cs typeface="Times New Roman" panose="02020603050405020304" pitchFamily="18" charset="0"/>
                <a:sym typeface="Arial"/>
              </a:rPr>
              <a:t> </a:t>
            </a:r>
            <a:r>
              <a:rPr lang="en-US" kern="0" dirty="0" err="1">
                <a:solidFill>
                  <a:srgbClr val="A01127"/>
                </a:solidFill>
                <a:cs typeface="Times New Roman" panose="02020603050405020304" pitchFamily="18" charset="0"/>
                <a:sym typeface="Arial"/>
              </a:rPr>
              <a:t>năm</a:t>
            </a:r>
            <a:r>
              <a:rPr lang="en-US" kern="0" dirty="0">
                <a:solidFill>
                  <a:srgbClr val="A01127"/>
                </a:solidFill>
                <a:cs typeface="Times New Roman" panose="02020603050405020304" pitchFamily="18" charset="0"/>
                <a:sym typeface="Arial"/>
              </a:rPr>
              <a:t> 1989</a:t>
            </a:r>
          </a:p>
        </p:txBody>
      </p:sp>
      <p:pic>
        <p:nvPicPr>
          <p:cNvPr id="2" name="Picture 1">
            <a:extLst>
              <a:ext uri="{FF2B5EF4-FFF2-40B4-BE49-F238E27FC236}">
                <a16:creationId xmlns:a16="http://schemas.microsoft.com/office/drawing/2014/main" id="{81153929-8E02-821A-9175-D6784395E302}"/>
              </a:ext>
            </a:extLst>
          </p:cNvPr>
          <p:cNvPicPr>
            <a:picLocks noChangeAspect="1"/>
          </p:cNvPicPr>
          <p:nvPr/>
        </p:nvPicPr>
        <p:blipFill>
          <a:blip r:embed="rId5"/>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14:bounceEnd="50000">
                                          <p:cBhvr additive="base">
                                            <p:cTn id="7" dur="500" fill="hold"/>
                                            <p:tgtEl>
                                              <p:spTgt spid="5325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14:bounceEnd="50000">
                                          <p:cBhvr additive="base">
                                            <p:cTn id="11" dur="500" fill="hold"/>
                                            <p:tgtEl>
                                              <p:spTgt spid="5325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14:bounceEnd="50000">
                                          <p:cBhvr additive="base">
                                            <p:cTn id="15" dur="500" fill="hold"/>
                                            <p:tgtEl>
                                              <p:spTgt spid="5326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14:bounceEnd="50000">
                                          <p:cBhvr additive="base">
                                            <p:cTn id="19" dur="500" fill="hold"/>
                                            <p:tgtEl>
                                              <p:spTgt spid="5326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cBhvr additive="base">
                                            <p:cTn id="7" dur="500" fill="hold"/>
                                            <p:tgtEl>
                                              <p:spTgt spid="53258"/>
                                            </p:tgtEl>
                                            <p:attrNameLst>
                                              <p:attrName>ppt_x</p:attrName>
                                            </p:attrNameLst>
                                          </p:cBhvr>
                                          <p:tavLst>
                                            <p:tav tm="0">
                                              <p:val>
                                                <p:strVal val="#ppt_x"/>
                                              </p:val>
                                            </p:tav>
                                            <p:tav tm="100000">
                                              <p:val>
                                                <p:strVal val="#ppt_x"/>
                                              </p:val>
                                            </p:tav>
                                          </p:tavLst>
                                        </p:anim>
                                        <p:anim calcmode="lin" valueType="num">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additive="base">
                                            <p:cTn id="11" dur="500" fill="hold"/>
                                            <p:tgtEl>
                                              <p:spTgt spid="53259"/>
                                            </p:tgtEl>
                                            <p:attrNameLst>
                                              <p:attrName>ppt_x</p:attrName>
                                            </p:attrNameLst>
                                          </p:cBhvr>
                                          <p:tavLst>
                                            <p:tav tm="0">
                                              <p:val>
                                                <p:strVal val="#ppt_x"/>
                                              </p:val>
                                            </p:tav>
                                            <p:tav tm="100000">
                                              <p:val>
                                                <p:strVal val="#ppt_x"/>
                                              </p:val>
                                            </p:tav>
                                          </p:tavLst>
                                        </p:anim>
                                        <p:anim calcmode="lin" valueType="num">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cBhvr additive="base">
                                            <p:cTn id="15" dur="500" fill="hold"/>
                                            <p:tgtEl>
                                              <p:spTgt spid="53263"/>
                                            </p:tgtEl>
                                            <p:attrNameLst>
                                              <p:attrName>ppt_x</p:attrName>
                                            </p:attrNameLst>
                                          </p:cBhvr>
                                          <p:tavLst>
                                            <p:tav tm="0">
                                              <p:val>
                                                <p:strVal val="1+#ppt_w/2"/>
                                              </p:val>
                                            </p:tav>
                                            <p:tav tm="100000">
                                              <p:val>
                                                <p:strVal val="#ppt_x"/>
                                              </p:val>
                                            </p:tav>
                                          </p:tavLst>
                                        </p:anim>
                                        <p:anim calcmode="lin" valueType="num">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cBhvr additive="base">
                                            <p:cTn id="19" dur="500" fill="hold"/>
                                            <p:tgtEl>
                                              <p:spTgt spid="53264"/>
                                            </p:tgtEl>
                                            <p:attrNameLst>
                                              <p:attrName>ppt_x</p:attrName>
                                            </p:attrNameLst>
                                          </p:cBhvr>
                                          <p:tavLst>
                                            <p:tav tm="0">
                                              <p:val>
                                                <p:strVal val="0-#ppt_w/2"/>
                                              </p:val>
                                            </p:tav>
                                            <p:tav tm="100000">
                                              <p:val>
                                                <p:strVal val="#ppt_x"/>
                                              </p:val>
                                            </p:tav>
                                          </p:tavLst>
                                        </p:anim>
                                        <p:anim calcmode="lin" valueType="num">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Quốc Kỳ Mỹ">
            <a:extLst>
              <a:ext uri="{FF2B5EF4-FFF2-40B4-BE49-F238E27FC236}">
                <a16:creationId xmlns:a16="http://schemas.microsoft.com/office/drawing/2014/main" id="{764CB20C-99C6-E044-AAFD-88D1F1635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Tượng nữ thần tự do ở đâu? - Ý NGHĨA và LỊCH SỬ">
            <a:extLst>
              <a:ext uri="{FF2B5EF4-FFF2-40B4-BE49-F238E27FC236}">
                <a16:creationId xmlns:a16="http://schemas.microsoft.com/office/drawing/2014/main" id="{5DD48111-F3E0-6F40-800E-93C904231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356"/>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Ông Joe Biden chính thức trở thành Tổng thống đắc cử Mỹ - Báo Nhân Dân">
            <a:extLst>
              <a:ext uri="{FF2B5EF4-FFF2-40B4-BE49-F238E27FC236}">
                <a16:creationId xmlns:a16="http://schemas.microsoft.com/office/drawing/2014/main" id="{9CE58FBA-CBF8-DC4D-8EC7-27DE07615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8296"/>
            <a:ext cx="6096000" cy="342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9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3" descr="20_My_XH_Cao_Oc">
            <a:extLst>
              <a:ext uri="{FF2B5EF4-FFF2-40B4-BE49-F238E27FC236}">
                <a16:creationId xmlns:a16="http://schemas.microsoft.com/office/drawing/2014/main" id="{8D040C7E-BE71-8040-98E3-1F0B0162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1"/>
            <a:ext cx="5170427"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người già ngheo mĩ">
            <a:extLst>
              <a:ext uri="{FF2B5EF4-FFF2-40B4-BE49-F238E27FC236}">
                <a16:creationId xmlns:a16="http://schemas.microsoft.com/office/drawing/2014/main" id="{26D69899-5817-D64F-976D-3FCC2459D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76" y="-127000"/>
            <a:ext cx="5538341" cy="340894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6">
            <a:extLst>
              <a:ext uri="{FF2B5EF4-FFF2-40B4-BE49-F238E27FC236}">
                <a16:creationId xmlns:a16="http://schemas.microsoft.com/office/drawing/2014/main" id="{E469D3C9-D09D-0E4F-97B6-D10777811359}"/>
              </a:ext>
            </a:extLst>
          </p:cNvPr>
          <p:cNvGrpSpPr>
            <a:grpSpLocks/>
          </p:cNvGrpSpPr>
          <p:nvPr/>
        </p:nvGrpSpPr>
        <p:grpSpPr bwMode="auto">
          <a:xfrm>
            <a:off x="6713883" y="3123985"/>
            <a:ext cx="5446036" cy="3657816"/>
            <a:chOff x="2928" y="2132"/>
            <a:chExt cx="2832" cy="2204"/>
          </a:xfrm>
        </p:grpSpPr>
        <p:pic>
          <p:nvPicPr>
            <p:cNvPr id="6" name="Picture 7" descr="tre em ngheo mĩ">
              <a:extLst>
                <a:ext uri="{FF2B5EF4-FFF2-40B4-BE49-F238E27FC236}">
                  <a16:creationId xmlns:a16="http://schemas.microsoft.com/office/drawing/2014/main" id="{343C2F93-3ECC-FE47-9EC9-9DF12208D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132"/>
              <a:ext cx="2832" cy="214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DFFFB697-C52F-E645-A1B2-51BF9A0380D9}"/>
                </a:ext>
              </a:extLst>
            </p:cNvPr>
            <p:cNvSpPr txBox="1">
              <a:spLocks noChangeArrowheads="1"/>
            </p:cNvSpPr>
            <p:nvPr/>
          </p:nvSpPr>
          <p:spPr bwMode="auto">
            <a:xfrm>
              <a:off x="3084" y="3694"/>
              <a:ext cx="2676" cy="64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lnSpc>
                  <a:spcPct val="120000"/>
                </a:lnSpc>
                <a:spcBef>
                  <a:spcPct val="50000"/>
                </a:spcBef>
                <a:buClr>
                  <a:srgbClr val="000000"/>
                </a:buClr>
                <a:buNone/>
                <a:defRPr/>
              </a:pPr>
              <a:r>
                <a:rPr lang="en-US" sz="2667" kern="0" dirty="0">
                  <a:solidFill>
                    <a:srgbClr val="000000"/>
                  </a:solidFill>
                  <a:cs typeface="Times New Roman" panose="02020603050405020304" pitchFamily="18" charset="0"/>
                  <a:sym typeface="Arial"/>
                </a:rPr>
                <a:t>25% </a:t>
              </a:r>
              <a:r>
                <a:rPr lang="en-US" sz="2667" kern="0" dirty="0" err="1">
                  <a:solidFill>
                    <a:srgbClr val="000000"/>
                  </a:solidFill>
                  <a:cs typeface="Times New Roman" panose="02020603050405020304" pitchFamily="18" charset="0"/>
                  <a:sym typeface="Arial"/>
                </a:rPr>
                <a:t>dân</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số</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Mĩ</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sống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trong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những</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căn</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nhà</a:t>
              </a:r>
              <a:r>
                <a:rPr lang="en-US" sz="2667" kern="0" dirty="0">
                  <a:solidFill>
                    <a:srgbClr val="000000"/>
                  </a:solidFill>
                  <a:cs typeface="Times New Roman" panose="02020603050405020304" pitchFamily="18" charset="0"/>
                  <a:sym typeface="Arial"/>
                </a:rPr>
                <a:t> ổ </a:t>
              </a:r>
              <a:r>
                <a:rPr lang="en-US" sz="2667" kern="0" dirty="0" err="1">
                  <a:solidFill>
                    <a:srgbClr val="000000"/>
                  </a:solidFill>
                  <a:cs typeface="Times New Roman" panose="02020603050405020304" pitchFamily="18" charset="0"/>
                  <a:sym typeface="Arial"/>
                </a:rPr>
                <a:t>chuột</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như</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thế</a:t>
              </a:r>
              <a:r>
                <a:rPr lang="en-US" sz="2667" kern="0" dirty="0">
                  <a:solidFill>
                    <a:srgbClr val="000000"/>
                  </a:solidFill>
                  <a:cs typeface="Times New Roman" panose="02020603050405020304" pitchFamily="18" charset="0"/>
                  <a:sym typeface="Arial"/>
                </a:rPr>
                <a:t> </a:t>
              </a:r>
              <a:r>
                <a:rPr lang="en-US" sz="2667" kern="0" dirty="0" err="1">
                  <a:solidFill>
                    <a:srgbClr val="000000"/>
                  </a:solidFill>
                  <a:cs typeface="Times New Roman" panose="02020603050405020304" pitchFamily="18" charset="0"/>
                  <a:sym typeface="Arial"/>
                </a:rPr>
                <a:t>này</a:t>
              </a:r>
              <a:endParaRPr lang="en-US" sz="2667" kern="0" dirty="0">
                <a:solidFill>
                  <a:srgbClr val="000000"/>
                </a:solidFill>
                <a:cs typeface="Times New Roman" panose="02020603050405020304" pitchFamily="18" charset="0"/>
                <a:sym typeface="Arial"/>
              </a:endParaRPr>
            </a:p>
          </p:txBody>
        </p:sp>
      </p:grpSp>
      <p:pic>
        <p:nvPicPr>
          <p:cNvPr id="8" name="Picture 9" descr="thanh phố Mĩ">
            <a:extLst>
              <a:ext uri="{FF2B5EF4-FFF2-40B4-BE49-F238E27FC236}">
                <a16:creationId xmlns:a16="http://schemas.microsoft.com/office/drawing/2014/main" id="{6D6A187D-75A4-DF4B-B80C-D94C9E9B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 y="-1"/>
            <a:ext cx="5138344"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02B8AAD-2FB6-6C49-AA18-0A14CFE9914C}"/>
              </a:ext>
            </a:extLst>
          </p:cNvPr>
          <p:cNvSpPr txBox="1">
            <a:spLocks noChangeArrowheads="1"/>
          </p:cNvSpPr>
          <p:nvPr/>
        </p:nvSpPr>
        <p:spPr bwMode="auto">
          <a:xfrm>
            <a:off x="5181601" y="-126999"/>
            <a:ext cx="1832276" cy="6934400"/>
          </a:xfrm>
          <a:prstGeom prst="rect">
            <a:avLst/>
          </a:prstGeom>
          <a:solidFill>
            <a:srgbClr val="FFFDE3"/>
          </a:solidFill>
          <a:ln/>
        </p:spPr>
        <p:style>
          <a:lnRef idx="0">
            <a:schemeClr val="accent3"/>
          </a:lnRef>
          <a:fillRef idx="3">
            <a:schemeClr val="accent3"/>
          </a:fillRef>
          <a:effectRef idx="3">
            <a:schemeClr val="accent3"/>
          </a:effectRef>
          <a:fontRef idx="minor">
            <a:schemeClr val="lt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HÌNH</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ẢNH TƯƠNG</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PHẢN </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CỦA </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NƯỚC</a:t>
            </a:r>
          </a:p>
          <a:p>
            <a:pPr algn="ctr" defTabSz="1217054">
              <a:lnSpc>
                <a:spcPct val="165000"/>
              </a:lnSpc>
              <a:spcBef>
                <a:spcPct val="50000"/>
              </a:spcBef>
              <a:buClr>
                <a:srgbClr val="000000"/>
              </a:buClr>
              <a:buNone/>
              <a:defRPr/>
            </a:pPr>
            <a:r>
              <a:rPr lang="en-US" b="1" kern="0" dirty="0">
                <a:solidFill>
                  <a:srgbClr val="000000"/>
                </a:solidFill>
                <a:cs typeface="Times New Roman" panose="02020603050405020304" pitchFamily="18" charset="0"/>
                <a:sym typeface="Arial"/>
              </a:rPr>
              <a:t> MĨ</a:t>
            </a:r>
            <a:endParaRPr lang="en-US" sz="2400" kern="0" dirty="0">
              <a:solidFill>
                <a:srgbClr val="000000"/>
              </a:solidFill>
              <a:latin typeface="Arial"/>
              <a:sym typeface="Arial"/>
            </a:endParaRPr>
          </a:p>
        </p:txBody>
      </p:sp>
      <p:pic>
        <p:nvPicPr>
          <p:cNvPr id="9" name="Picture 8">
            <a:extLst>
              <a:ext uri="{FF2B5EF4-FFF2-40B4-BE49-F238E27FC236}">
                <a16:creationId xmlns:a16="http://schemas.microsoft.com/office/drawing/2014/main" id="{0A0F5EE5-583F-9350-0703-7024FAAB96C9}"/>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0027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1+#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50" fill="hold"/>
                                        <p:tgtEl>
                                          <p:spTgt spid="5"/>
                                        </p:tgtEl>
                                        <p:attrNameLst>
                                          <p:attrName>ppt_x</p:attrName>
                                        </p:attrNameLst>
                                      </p:cBhvr>
                                      <p:tavLst>
                                        <p:tav tm="0">
                                          <p:val>
                                            <p:strVal val="1+#ppt_w/2"/>
                                          </p:val>
                                        </p:tav>
                                        <p:tav tm="100000">
                                          <p:val>
                                            <p:strVal val="#ppt_x"/>
                                          </p:val>
                                        </p:tav>
                                      </p:tavLst>
                                    </p:anim>
                                    <p:anim calcmode="lin" valueType="num">
                                      <p:cBhvr additive="base">
                                        <p:cTn id="16" dur="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0-#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strVal val="#ppt_w*0.70"/>
                                          </p:val>
                                        </p:tav>
                                        <p:tav tm="100000">
                                          <p:val>
                                            <p:strVal val="#ppt_w"/>
                                          </p:val>
                                        </p:tav>
                                      </p:tavLst>
                                    </p:anim>
                                    <p:anim calcmode="lin" valueType="num">
                                      <p:cBhvr>
                                        <p:cTn id="24" dur="250" fill="hold"/>
                                        <p:tgtEl>
                                          <p:spTgt spid="3"/>
                                        </p:tgtEl>
                                        <p:attrNameLst>
                                          <p:attrName>ppt_h</p:attrName>
                                        </p:attrNameLst>
                                      </p:cBhvr>
                                      <p:tavLst>
                                        <p:tav tm="0">
                                          <p:val>
                                            <p:strVal val="#ppt_h"/>
                                          </p:val>
                                        </p:tav>
                                        <p:tav tm="100000">
                                          <p:val>
                                            <p:strVal val="#ppt_h"/>
                                          </p:val>
                                        </p:tav>
                                      </p:tavLst>
                                    </p:anim>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966E3-6D78-B0C7-F9CF-22BEBC223B0C}"/>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21</a:t>
            </a:fld>
            <a:endParaRPr lang="en-US" dirty="0">
              <a:solidFill>
                <a:prstClr val="black">
                  <a:tint val="75000"/>
                </a:prstClr>
              </a:solidFill>
              <a:cs typeface="Arial"/>
              <a:sym typeface="Arial"/>
            </a:endParaRPr>
          </a:p>
        </p:txBody>
      </p:sp>
      <p:pic>
        <p:nvPicPr>
          <p:cNvPr id="4" name="Picture 3">
            <a:extLst>
              <a:ext uri="{FF2B5EF4-FFF2-40B4-BE49-F238E27FC236}">
                <a16:creationId xmlns:a16="http://schemas.microsoft.com/office/drawing/2014/main" id="{E5F5B2C9-D57D-DA9B-C2D3-6EA628491B10}"/>
              </a:ext>
            </a:extLst>
          </p:cNvPr>
          <p:cNvPicPr>
            <a:picLocks noChangeAspect="1"/>
          </p:cNvPicPr>
          <p:nvPr/>
        </p:nvPicPr>
        <p:blipFill>
          <a:blip r:embed="rId2"/>
          <a:stretch>
            <a:fillRect/>
          </a:stretch>
        </p:blipFill>
        <p:spPr>
          <a:xfrm>
            <a:off x="6096000" y="0"/>
            <a:ext cx="6096000" cy="6858000"/>
          </a:xfrm>
          <a:prstGeom prst="rect">
            <a:avLst/>
          </a:prstGeom>
          <a:ln>
            <a:solidFill>
              <a:srgbClr val="0070C0"/>
            </a:solidFill>
          </a:ln>
        </p:spPr>
      </p:pic>
      <p:sp>
        <p:nvSpPr>
          <p:cNvPr id="5" name="Rectangle 4">
            <a:extLst>
              <a:ext uri="{FF2B5EF4-FFF2-40B4-BE49-F238E27FC236}">
                <a16:creationId xmlns:a16="http://schemas.microsoft.com/office/drawing/2014/main" id="{B8BFD905-9711-EA68-3B82-51BE40282F49}"/>
              </a:ext>
            </a:extLst>
          </p:cNvPr>
          <p:cNvSpPr>
            <a:spLocks noChangeArrowheads="1"/>
          </p:cNvSpPr>
          <p:nvPr/>
        </p:nvSpPr>
        <p:spPr bwMode="auto">
          <a:xfrm>
            <a:off x="0" y="2593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a:t>
            </a:r>
            <a:r>
              <a:rPr kumimoji="0" lang="en-US" altLang="en-US" sz="4000" b="1" i="0" u="none" strike="noStrike" kern="1200" cap="none" spc="0" normalizeH="0" noProof="0">
                <a:ln>
                  <a:noFill/>
                </a:ln>
                <a:solidFill>
                  <a:srgbClr val="0070C0"/>
                </a:solidFill>
                <a:effectLst/>
                <a:uLnTx/>
                <a:uFillTx/>
                <a:latin typeface="Snap ITC" panose="04040A07060A02020202" pitchFamily="82" charset="0"/>
                <a:ea typeface="+mn-ea"/>
                <a:cs typeface="Times New Roman" panose="02020603050405020304" pitchFamily="18" charset="0"/>
              </a:rPr>
              <a:t>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A5CEAE1-C27E-3E56-1BBD-7B219A827699}"/>
              </a:ext>
            </a:extLst>
          </p:cNvPr>
          <p:cNvSpPr txBox="1"/>
          <p:nvPr/>
        </p:nvSpPr>
        <p:spPr>
          <a:xfrm>
            <a:off x="595191" y="2151727"/>
            <a:ext cx="4905619" cy="2554545"/>
          </a:xfrm>
          <a:prstGeom prst="rect">
            <a:avLst/>
          </a:prstGeom>
          <a:noFill/>
        </p:spPr>
        <p:txBody>
          <a:bodyPr wrap="square">
            <a:spAutoFit/>
          </a:bodyPr>
          <a:lstStyle/>
          <a:p>
            <a:pPr algn="ctr">
              <a:defRPr/>
            </a:pPr>
            <a:r>
              <a:rPr lang="en-US" sz="4000">
                <a:solidFill>
                  <a:srgbClr val="4472C4"/>
                </a:solidFill>
                <a:latin typeface="Cambria" panose="02040503050406030204" pitchFamily="18" charset="0"/>
                <a:ea typeface="Cambria" panose="02040503050406030204" pitchFamily="18" charset="0"/>
                <a:cs typeface="Times New Roman" panose="02020603050405020304" pitchFamily="18" charset="0"/>
              </a:rPr>
              <a:t>Đọc tư liệu và cho biết tư liệu trên phản ánh điều gì của xã hội nước Mỹ?</a:t>
            </a:r>
            <a:endParaRPr lang="vi-VN" sz="4000">
              <a:solidFill>
                <a:srgbClr val="4472C4"/>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645FC46-5BE2-6D5D-8901-5B2663039DE5}"/>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74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http://t0.gstatic.com/images?q=tbn:ANd9GcTZ69ChVFOho1RbqNu2pqWq6VbSXlVbHLd98AVHans9xVWoNVdBpA">
            <a:extLst>
              <a:ext uri="{FF2B5EF4-FFF2-40B4-BE49-F238E27FC236}">
                <a16:creationId xmlns:a16="http://schemas.microsoft.com/office/drawing/2014/main" id="{24E80098-B273-6848-9D5F-CA2B84191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
            <a:ext cx="5791200" cy="682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bt chong chtranh Viet Nam">
            <a:extLst>
              <a:ext uri="{FF2B5EF4-FFF2-40B4-BE49-F238E27FC236}">
                <a16:creationId xmlns:a16="http://schemas.microsoft.com/office/drawing/2014/main" id="{E9C8B08D-8F07-354F-994D-84139655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498600"/>
            <a:ext cx="6400799"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a:extLst>
              <a:ext uri="{FF2B5EF4-FFF2-40B4-BE49-F238E27FC236}">
                <a16:creationId xmlns:a16="http://schemas.microsoft.com/office/drawing/2014/main" id="{F50CA8BC-39E7-9F48-ACD4-20B3BB38F219}"/>
              </a:ext>
            </a:extLst>
          </p:cNvPr>
          <p:cNvSpPr txBox="1">
            <a:spLocks noChangeArrowheads="1"/>
          </p:cNvSpPr>
          <p:nvPr/>
        </p:nvSpPr>
        <p:spPr bwMode="auto">
          <a:xfrm>
            <a:off x="4065" y="195386"/>
            <a:ext cx="6091935" cy="11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63" tIns="60879" rIns="121763" bIns="6087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217054">
              <a:spcBef>
                <a:spcPct val="50000"/>
              </a:spcBef>
              <a:buClr>
                <a:srgbClr val="000000"/>
              </a:buClr>
              <a:buNone/>
              <a:defRPr/>
            </a:pP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Những</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cuộc</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biểu</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tình</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phản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đối</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chính</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phủ</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thường</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xuyên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xảy</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ra</a:t>
            </a:r>
            <a:endParaRPr lang="en-US" kern="0" dirty="0">
              <a:solidFill>
                <a:srgbClr val="000000"/>
              </a:solidFill>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162F8722-FE8E-E2EC-CC43-5E0CE1AF37FD}"/>
              </a:ext>
            </a:extLst>
          </p:cNvPr>
          <p:cNvPicPr>
            <a:picLocks noChangeAspect="1"/>
          </p:cNvPicPr>
          <p:nvPr/>
        </p:nvPicPr>
        <p:blipFill>
          <a:blip r:embed="rId4"/>
          <a:stretch>
            <a:fillRect/>
          </a:stretch>
        </p:blipFill>
        <p:spPr>
          <a:xfrm>
            <a:off x="1380335" y="-1733722"/>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14:bounceEnd="50000">
                                          <p:cBhvr additive="base">
                                            <p:cTn id="7" dur="500" fill="hold"/>
                                            <p:tgtEl>
                                              <p:spTgt spid="2867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14:bounceEnd="50000">
                                          <p:cBhvr additive="base">
                                            <p:cTn id="11"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cBhvr additive="base">
                                            <p:cTn id="11" dur="500" fill="hold"/>
                                            <p:tgtEl>
                                              <p:spTgt spid="28674"/>
                                            </p:tgtEl>
                                            <p:attrNameLst>
                                              <p:attrName>ppt_x</p:attrName>
                                            </p:attrNameLst>
                                          </p:cBhvr>
                                          <p:tavLst>
                                            <p:tav tm="0">
                                              <p:val>
                                                <p:strVal val="#ppt_x"/>
                                              </p:val>
                                            </p:tav>
                                            <p:tav tm="100000">
                                              <p:val>
                                                <p:strVal val="#ppt_x"/>
                                              </p:val>
                                            </p:tav>
                                          </p:tavLst>
                                        </p:anim>
                                        <p:anim calcmode="lin" valueType="num">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7218302" y="356037"/>
            <a:ext cx="2724151" cy="2724151"/>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37496" y="5103496"/>
            <a:ext cx="1754505" cy="1754505"/>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49584" b="11581"/>
          <a:stretch/>
        </p:blipFill>
        <p:spPr>
          <a:xfrm>
            <a:off x="9707246" y="5128460"/>
            <a:ext cx="884556" cy="1551305"/>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9707246" y="4075903"/>
            <a:ext cx="1212612" cy="849356"/>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F40D361D-D23C-F24F-A1D1-991BACEEFC56}"/>
              </a:ext>
            </a:extLst>
          </p:cNvPr>
          <p:cNvSpPr/>
          <p:nvPr/>
        </p:nvSpPr>
        <p:spPr>
          <a:xfrm>
            <a:off x="1254924" y="626316"/>
            <a:ext cx="6209553" cy="3734227"/>
          </a:xfrm>
          <a:prstGeom prst="rect">
            <a:avLst/>
          </a:prstGeom>
          <a:noFill/>
        </p:spPr>
        <p:txBody>
          <a:bodyPr wrap="square" lIns="121920" tIns="60960" rIns="121920" bIns="60960">
            <a:spAutoFit/>
          </a:bodyPr>
          <a:lstStyle/>
          <a:p>
            <a:pPr algn="ctr" defTabSz="1219170">
              <a:buClr>
                <a:srgbClr val="000000"/>
              </a:buClr>
            </a:pP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Quan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hệ</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Việt</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Mỹ</a:t>
            </a:r>
            <a:endParaRPr lang="en-V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pic>
        <p:nvPicPr>
          <p:cNvPr id="3" name="Picture 2">
            <a:extLst>
              <a:ext uri="{FF2B5EF4-FFF2-40B4-BE49-F238E27FC236}">
                <a16:creationId xmlns:a16="http://schemas.microsoft.com/office/drawing/2014/main" id="{2860D661-8ACB-6B4E-855A-CCCEDB61CC14}"/>
              </a:ext>
            </a:extLst>
          </p:cNvPr>
          <p:cNvPicPr>
            <a:picLocks noChangeAspect="1"/>
          </p:cNvPicPr>
          <p:nvPr/>
        </p:nvPicPr>
        <p:blipFill>
          <a:blip r:embed="rId6"/>
          <a:stretch>
            <a:fillRect/>
          </a:stretch>
        </p:blipFill>
        <p:spPr>
          <a:xfrm>
            <a:off x="2655906" y="4075903"/>
            <a:ext cx="4562396" cy="2918343"/>
          </a:xfrm>
          <a:prstGeom prst="rect">
            <a:avLst/>
          </a:prstGeom>
        </p:spPr>
      </p:pic>
      <p:pic>
        <p:nvPicPr>
          <p:cNvPr id="2050" name="Picture 2">
            <a:extLst>
              <a:ext uri="{FF2B5EF4-FFF2-40B4-BE49-F238E27FC236}">
                <a16:creationId xmlns:a16="http://schemas.microsoft.com/office/drawing/2014/main" id="{83C2AF58-076A-4648-BE40-5963174F4A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56" t="16335" r="8383" b="8207"/>
          <a:stretch/>
        </p:blipFill>
        <p:spPr bwMode="auto">
          <a:xfrm>
            <a:off x="3575027" y="-28635"/>
            <a:ext cx="2724151" cy="1309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BE18F1-DC3E-9E29-2DB5-BEA1FDCE2458}"/>
              </a:ext>
            </a:extLst>
          </p:cNvPr>
          <p:cNvPicPr>
            <a:picLocks noChangeAspect="1"/>
          </p:cNvPicPr>
          <p:nvPr/>
        </p:nvPicPr>
        <p:blipFill>
          <a:blip r:embed="rId8"/>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35510">
            <a:off x="-28093" y="4200867"/>
            <a:ext cx="2466493" cy="2466493"/>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0448" y="-295331"/>
            <a:ext cx="1695453" cy="1695453"/>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1016000" y="1403997"/>
            <a:ext cx="3087211" cy="1690636"/>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348237" y="4219125"/>
            <a:ext cx="2843763" cy="2843763"/>
          </a:xfrm>
          <a:prstGeom prst="rect">
            <a:avLst/>
          </a:prstGeom>
        </p:spPr>
      </p:pic>
      <p:sp>
        <p:nvSpPr>
          <p:cNvPr id="10" name="Rectangle 9">
            <a:extLst>
              <a:ext uri="{FF2B5EF4-FFF2-40B4-BE49-F238E27FC236}">
                <a16:creationId xmlns:a16="http://schemas.microsoft.com/office/drawing/2014/main" id="{BAA1B198-6FD4-DD45-BF6F-0BE9014856E0}"/>
              </a:ext>
            </a:extLst>
          </p:cNvPr>
          <p:cNvSpPr/>
          <p:nvPr/>
        </p:nvSpPr>
        <p:spPr>
          <a:xfrm>
            <a:off x="1319650" y="196999"/>
            <a:ext cx="9856351" cy="4073551"/>
          </a:xfrm>
          <a:prstGeom prst="rect">
            <a:avLst/>
          </a:prstGeom>
        </p:spPr>
        <p:txBody>
          <a:bodyPr wrap="square">
            <a:spAutoFit/>
          </a:bodyPr>
          <a:lstStyle/>
          <a:p>
            <a:pPr algn="just" defTabSz="1219170">
              <a:lnSpc>
                <a:spcPct val="150000"/>
              </a:lnSpc>
            </a:pPr>
            <a:r>
              <a:rPr lang="vi-VN" sz="2933" dirty="0">
                <a:solidFill>
                  <a:srgbClr val="FFFF00"/>
                </a:solidFill>
                <a:latin typeface="Times New Roman" pitchFamily="18" charset="0"/>
                <a:cs typeface="Times New Roman" pitchFamily="18" charset="0"/>
                <a:sym typeface="Arial"/>
              </a:rPr>
              <a:t>Với tinh thần “Khép lại quá khứ, hướng đến tương lai”, “Hợp tác hai bên cùng có lợi”. Năm 1995, Mĩ và Việt Nam đã chính thức đặt quan hệ ngoại giao với nhau, những năm gần đây mối quan hệ Việt – Mỹ đã có những tiến triển tốt. Cụ thể như: Nhiều hợp đồng kinh tế được ký kết; Giúp đỡ nạn nhân chất độc da cam; Tìm kiếm người Mĩ mất tích trong chiến tranh Việt Nam.</a:t>
            </a:r>
          </a:p>
        </p:txBody>
      </p:sp>
      <p:pic>
        <p:nvPicPr>
          <p:cNvPr id="11" name="Graphic 10" descr="Closed quotation mark">
            <a:extLst>
              <a:ext uri="{FF2B5EF4-FFF2-40B4-BE49-F238E27FC236}">
                <a16:creationId xmlns:a16="http://schemas.microsoft.com/office/drawing/2014/main" id="{723DBAD3-F0E7-024B-B5B7-2F5CE5E5429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543042" y="3094634"/>
            <a:ext cx="1695453" cy="1695453"/>
          </a:xfrm>
          <a:prstGeom prst="rect">
            <a:avLst/>
          </a:prstGeom>
        </p:spPr>
      </p:pic>
    </p:spTree>
    <p:extLst>
      <p:ext uri="{BB962C8B-B14F-4D97-AF65-F5344CB8AC3E}">
        <p14:creationId xmlns:p14="http://schemas.microsoft.com/office/powerpoint/2010/main" val="314321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50" fill="hold"/>
                                            <p:tgtEl>
                                              <p:spTgt spid="11"/>
                                            </p:tgtEl>
                                            <p:attrNameLst>
                                              <p:attrName>ppt_x</p:attrName>
                                            </p:attrNameLst>
                                          </p:cBhvr>
                                          <p:tavLst>
                                            <p:tav tm="0">
                                              <p:val>
                                                <p:strVal val="1+#ppt_w/2"/>
                                              </p:val>
                                            </p:tav>
                                            <p:tav tm="100000">
                                              <p:val>
                                                <p:strVal val="#ppt_x"/>
                                              </p:val>
                                            </p:tav>
                                          </p:tavLst>
                                        </p:anim>
                                        <p:anim calcmode="lin" valueType="num">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EC4F85-28D1-AE40-9EE2-EBBD9A925DDB}"/>
              </a:ext>
            </a:extLst>
          </p:cNvPr>
          <p:cNvSpPr>
            <a:spLocks noGrp="1"/>
          </p:cNvSpPr>
          <p:nvPr>
            <p:ph type="sldNum" sz="quarter" idx="12"/>
          </p:nvPr>
        </p:nvSpPr>
        <p:spPr/>
        <p:txBody>
          <a:bodyPr/>
          <a:lstStyle/>
          <a:p>
            <a:pPr defTabSz="914133">
              <a:defRPr/>
            </a:pPr>
            <a:fld id="{601EE9E8-4134-49B0-9AA7-3089E6521627}" type="slidenum">
              <a:rPr lang="en-US">
                <a:solidFill>
                  <a:prstClr val="black">
                    <a:tint val="75000"/>
                  </a:prstClr>
                </a:solidFill>
                <a:cs typeface="Arial"/>
                <a:sym typeface="Arial"/>
              </a:rPr>
              <a:pPr defTabSz="914133">
                <a:defRPr/>
              </a:pPr>
              <a:t>25</a:t>
            </a:fld>
            <a:endParaRPr lang="en-US" dirty="0">
              <a:solidFill>
                <a:prstClr val="black">
                  <a:tint val="75000"/>
                </a:prstClr>
              </a:solidFill>
              <a:cs typeface="Arial"/>
              <a:sym typeface="Arial"/>
            </a:endParaRPr>
          </a:p>
        </p:txBody>
      </p:sp>
      <p:pic>
        <p:nvPicPr>
          <p:cNvPr id="3" name="Quan hệ Việt - Mỹ nhìn từ những chuyến thăm lịch sử.mp4" descr="Quan hệ Việt - Mỹ nhìn từ những chuyến thăm lịch sử.mp4">
            <a:hlinkClick r:id="" action="ppaction://media"/>
            <a:extLst>
              <a:ext uri="{FF2B5EF4-FFF2-40B4-BE49-F238E27FC236}">
                <a16:creationId xmlns:a16="http://schemas.microsoft.com/office/drawing/2014/main" id="{621CEF0B-CF36-B84E-A4F1-7D52545F9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0E5DF8C-E6FB-B3E1-2975-B11DDB967704}"/>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61088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3" name="Picture 7" descr="images1251977_traohaicotMy4">
            <a:extLst>
              <a:ext uri="{FF2B5EF4-FFF2-40B4-BE49-F238E27FC236}">
                <a16:creationId xmlns:a16="http://schemas.microsoft.com/office/drawing/2014/main" id="{3F23DB60-9D18-1347-AB83-09F19184F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13" y="2757874"/>
            <a:ext cx="6191251" cy="406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Dung">
            <a:extLst>
              <a:ext uri="{FF2B5EF4-FFF2-40B4-BE49-F238E27FC236}">
                <a16:creationId xmlns:a16="http://schemas.microsoft.com/office/drawing/2014/main" id="{473970FC-CF8D-4D48-9BB5-AF1AF49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013" y="-10584"/>
            <a:ext cx="6191251" cy="36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204_Nu-cuoi">
            <a:extLst>
              <a:ext uri="{FF2B5EF4-FFF2-40B4-BE49-F238E27FC236}">
                <a16:creationId xmlns:a16="http://schemas.microsoft.com/office/drawing/2014/main" id="{36BDD063-BE3D-6E47-8F44-D886036AD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3"/>
            <a:ext cx="597746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18465">
            <a:extLst>
              <a:ext uri="{FF2B5EF4-FFF2-40B4-BE49-F238E27FC236}">
                <a16:creationId xmlns:a16="http://schemas.microsoft.com/office/drawing/2014/main" id="{A65DB786-31AF-9940-A990-F5B1D646B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7" y="3608915"/>
            <a:ext cx="5977467" cy="324607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AB39B7-AA54-5A39-AD02-48A8D88BB760}"/>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207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750"/>
                                        <p:tgtEl>
                                          <p:spTgt spid="3"/>
                                        </p:tgtEl>
                                      </p:cBhvr>
                                    </p:animEffect>
                                  </p:childTnLst>
                                </p:cTn>
                              </p:par>
                              <p:par>
                                <p:cTn id="8" presetID="21"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750"/>
                                        <p:tgtEl>
                                          <p:spTgt spid="4"/>
                                        </p:tgtEl>
                                      </p:cBhvr>
                                    </p:animEffect>
                                  </p:childTnLst>
                                </p:cTn>
                              </p:par>
                              <p:par>
                                <p:cTn id="11" presetID="21"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8)">
                                      <p:cBhvr>
                                        <p:cTn id="13" dur="750"/>
                                        <p:tgtEl>
                                          <p:spTgt spid="5"/>
                                        </p:tgtEl>
                                      </p:cBhvr>
                                    </p:animEffect>
                                  </p:childTnLst>
                                </p:cTn>
                              </p:par>
                              <p:par>
                                <p:cTn id="14" presetID="21"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8)">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FB2087-4CB0-2E46-9903-1B4EE49FFAB5}"/>
              </a:ext>
            </a:extLst>
          </p:cNvPr>
          <p:cNvGrpSpPr/>
          <p:nvPr/>
        </p:nvGrpSpPr>
        <p:grpSpPr>
          <a:xfrm>
            <a:off x="6141883" y="-41787"/>
            <a:ext cx="6050117" cy="3404832"/>
            <a:chOff x="-7375" y="-20257"/>
            <a:chExt cx="4537588" cy="2553624"/>
          </a:xfrm>
        </p:grpSpPr>
        <p:pic>
          <p:nvPicPr>
            <p:cNvPr id="18" name="Picture 16" descr="20061117-3_p111706pm-0316-515h">
              <a:extLst>
                <a:ext uri="{FF2B5EF4-FFF2-40B4-BE49-F238E27FC236}">
                  <a16:creationId xmlns:a16="http://schemas.microsoft.com/office/drawing/2014/main" id="{39D233DA-2EDA-8546-8A7C-318767087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 y="-20257"/>
              <a:ext cx="4537588" cy="2553624"/>
            </a:xfrm>
            <a:prstGeom prst="rect">
              <a:avLst/>
            </a:prstGeom>
            <a:solidFill>
              <a:schemeClr val="bg1"/>
            </a:solidFill>
            <a:ln>
              <a:noFill/>
            </a:ln>
          </p:spPr>
        </p:pic>
        <p:sp>
          <p:nvSpPr>
            <p:cNvPr id="4" name="Rectangle 3">
              <a:extLst>
                <a:ext uri="{FF2B5EF4-FFF2-40B4-BE49-F238E27FC236}">
                  <a16:creationId xmlns:a16="http://schemas.microsoft.com/office/drawing/2014/main" id="{D8EFF594-A5BE-2940-95A6-6D79F1FFF2D1}"/>
                </a:ext>
              </a:extLst>
            </p:cNvPr>
            <p:cNvSpPr/>
            <p:nvPr/>
          </p:nvSpPr>
          <p:spPr>
            <a:xfrm>
              <a:off x="1104694" y="2237742"/>
              <a:ext cx="2384323" cy="284742"/>
            </a:xfrm>
            <a:prstGeom prst="rect">
              <a:avLst/>
            </a:prstGeom>
            <a:solidFill>
              <a:schemeClr val="bg1"/>
            </a:solidFill>
          </p:spPr>
          <p:txBody>
            <a:bodyPr wrap="squar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Buhs</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sang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2006</a:t>
              </a:r>
            </a:p>
          </p:txBody>
        </p:sp>
      </p:grpSp>
      <p:grpSp>
        <p:nvGrpSpPr>
          <p:cNvPr id="8" name="Group 7">
            <a:extLst>
              <a:ext uri="{FF2B5EF4-FFF2-40B4-BE49-F238E27FC236}">
                <a16:creationId xmlns:a16="http://schemas.microsoft.com/office/drawing/2014/main" id="{F251068F-F947-0642-95EE-C3771C997732}"/>
              </a:ext>
            </a:extLst>
          </p:cNvPr>
          <p:cNvGrpSpPr/>
          <p:nvPr/>
        </p:nvGrpSpPr>
        <p:grpSpPr>
          <a:xfrm>
            <a:off x="16386" y="3429000"/>
            <a:ext cx="6050117" cy="3444126"/>
            <a:chOff x="-7375" y="2529065"/>
            <a:chExt cx="4537588" cy="2583095"/>
          </a:xfrm>
        </p:grpSpPr>
        <p:pic>
          <p:nvPicPr>
            <p:cNvPr id="1028" name="Picture 4">
              <a:extLst>
                <a:ext uri="{FF2B5EF4-FFF2-40B4-BE49-F238E27FC236}">
                  <a16:creationId xmlns:a16="http://schemas.microsoft.com/office/drawing/2014/main" id="{B56A283C-9EF3-8042-88D9-D932F6F3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 y="2529065"/>
              <a:ext cx="4537588" cy="2583095"/>
            </a:xfrm>
            <a:prstGeom prst="rect">
              <a:avLst/>
            </a:prstGeom>
            <a:solidFill>
              <a:schemeClr val="bg1"/>
            </a:solidFill>
          </p:spPr>
        </p:pic>
        <p:sp>
          <p:nvSpPr>
            <p:cNvPr id="3" name="Rectangle 2">
              <a:extLst>
                <a:ext uri="{FF2B5EF4-FFF2-40B4-BE49-F238E27FC236}">
                  <a16:creationId xmlns:a16="http://schemas.microsoft.com/office/drawing/2014/main" id="{3FF6D7ED-30DC-9146-B64F-868ACBCE71F1}"/>
                </a:ext>
              </a:extLst>
            </p:cNvPr>
            <p:cNvSpPr/>
            <p:nvPr/>
          </p:nvSpPr>
          <p:spPr>
            <a:xfrm>
              <a:off x="958691" y="4793038"/>
              <a:ext cx="2379647" cy="284742"/>
            </a:xfrm>
            <a:prstGeom prst="rect">
              <a:avLst/>
            </a:prstGeom>
            <a:solidFill>
              <a:schemeClr val="bg1"/>
            </a:solidFill>
          </p:spPr>
          <p:txBody>
            <a:bodyPr wrap="squar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TT </a:t>
              </a:r>
              <a:r>
                <a:rPr lang="en-US" sz="1867" b="1" kern="0" dirty="0" err="1">
                  <a:solidFill>
                    <a:srgbClr val="000000"/>
                  </a:solidFill>
                  <a:latin typeface="Times New Roman" panose="02020603050405020304" pitchFamily="18" charset="0"/>
                  <a:cs typeface="Times New Roman" panose="02020603050405020304" pitchFamily="18" charset="0"/>
                  <a:sym typeface="Arial"/>
                </a:rPr>
                <a:t>Obamata</a:t>
              </a:r>
              <a:r>
                <a:rPr lang="en-US" sz="1867" b="1" kern="0" dirty="0">
                  <a:solidFill>
                    <a:srgbClr val="000000"/>
                  </a:solidFill>
                  <a:latin typeface="Times New Roman" panose="02020603050405020304" pitchFamily="18" charset="0"/>
                  <a:cs typeface="Times New Roman" panose="02020603050405020304" pitchFamily="18" charset="0"/>
                  <a:sym typeface="Arial"/>
                </a:rPr>
                <a:t>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2016</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4BD0F29B-329D-4B4E-BF16-5E290D3C9B28}"/>
              </a:ext>
            </a:extLst>
          </p:cNvPr>
          <p:cNvGrpSpPr/>
          <p:nvPr/>
        </p:nvGrpSpPr>
        <p:grpSpPr>
          <a:xfrm>
            <a:off x="6141883" y="3379248"/>
            <a:ext cx="6069780" cy="3431259"/>
            <a:chOff x="4569542" y="2538123"/>
            <a:chExt cx="4552335" cy="2573444"/>
          </a:xfrm>
        </p:grpSpPr>
        <p:pic>
          <p:nvPicPr>
            <p:cNvPr id="1030" name="Picture 6">
              <a:extLst>
                <a:ext uri="{FF2B5EF4-FFF2-40B4-BE49-F238E27FC236}">
                  <a16:creationId xmlns:a16="http://schemas.microsoft.com/office/drawing/2014/main" id="{7210847B-4B56-AB47-8E06-B5617FDFB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542" y="2538123"/>
              <a:ext cx="4552335" cy="2573444"/>
            </a:xfrm>
            <a:prstGeom prst="rect">
              <a:avLst/>
            </a:prstGeom>
            <a:solidFill>
              <a:schemeClr val="bg1"/>
            </a:solidFill>
          </p:spPr>
        </p:pic>
        <p:sp>
          <p:nvSpPr>
            <p:cNvPr id="5" name="Rectangle 4">
              <a:extLst>
                <a:ext uri="{FF2B5EF4-FFF2-40B4-BE49-F238E27FC236}">
                  <a16:creationId xmlns:a16="http://schemas.microsoft.com/office/drawing/2014/main" id="{3DA4535E-ADDF-BF4E-8BF1-9DED6047C7C8}"/>
                </a:ext>
              </a:extLst>
            </p:cNvPr>
            <p:cNvSpPr/>
            <p:nvPr/>
          </p:nvSpPr>
          <p:spPr>
            <a:xfrm>
              <a:off x="5724933" y="4803729"/>
              <a:ext cx="2443217" cy="284742"/>
            </a:xfrm>
            <a:prstGeom prst="rect">
              <a:avLst/>
            </a:prstGeom>
            <a:solidFill>
              <a:schemeClr val="bg1"/>
            </a:solidFill>
          </p:spPr>
          <p:txBody>
            <a:bodyPr wrap="non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Donald Trump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2017</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A40B4438-D7CA-5A49-B846-021FFE69D745}"/>
              </a:ext>
            </a:extLst>
          </p:cNvPr>
          <p:cNvGrpSpPr/>
          <p:nvPr/>
        </p:nvGrpSpPr>
        <p:grpSpPr>
          <a:xfrm>
            <a:off x="-29497" y="12927"/>
            <a:ext cx="6069780" cy="3372057"/>
            <a:chOff x="4569542" y="4324"/>
            <a:chExt cx="4552335" cy="2529043"/>
          </a:xfrm>
        </p:grpSpPr>
        <p:pic>
          <p:nvPicPr>
            <p:cNvPr id="1026" name="Picture 2">
              <a:extLst>
                <a:ext uri="{FF2B5EF4-FFF2-40B4-BE49-F238E27FC236}">
                  <a16:creationId xmlns:a16="http://schemas.microsoft.com/office/drawing/2014/main" id="{76E6DA95-D54B-C14C-BE24-3895F24FD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542" y="4324"/>
              <a:ext cx="4552335" cy="2529043"/>
            </a:xfrm>
            <a:prstGeom prst="rect">
              <a:avLst/>
            </a:prstGeom>
            <a:solidFill>
              <a:schemeClr val="bg1"/>
            </a:solidFill>
          </p:spPr>
        </p:pic>
        <p:sp>
          <p:nvSpPr>
            <p:cNvPr id="2" name="Rectangle 1">
              <a:extLst>
                <a:ext uri="{FF2B5EF4-FFF2-40B4-BE49-F238E27FC236}">
                  <a16:creationId xmlns:a16="http://schemas.microsoft.com/office/drawing/2014/main" id="{9181AADE-BFEE-574E-99DB-67EEC73FEC8A}"/>
                </a:ext>
              </a:extLst>
            </p:cNvPr>
            <p:cNvSpPr/>
            <p:nvPr/>
          </p:nvSpPr>
          <p:spPr>
            <a:xfrm>
              <a:off x="5512987" y="2209136"/>
              <a:ext cx="2493711" cy="284742"/>
            </a:xfrm>
            <a:prstGeom prst="rect">
              <a:avLst/>
            </a:prstGeom>
            <a:solidFill>
              <a:schemeClr val="bg1"/>
            </a:solidFill>
          </p:spPr>
          <p:txBody>
            <a:bodyPr wrap="non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B. Clin-</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Tơn</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2000</a:t>
              </a:r>
            </a:p>
          </p:txBody>
        </p:sp>
      </p:grpSp>
      <p:pic>
        <p:nvPicPr>
          <p:cNvPr id="1032" name="Picture 8" descr="Những hình ảnh đáng nhớ của Phó tổng thống Mỹ Kamala Harris ở Việt Nam - Ảnh 3.">
            <a:extLst>
              <a:ext uri="{FF2B5EF4-FFF2-40B4-BE49-F238E27FC236}">
                <a16:creationId xmlns:a16="http://schemas.microsoft.com/office/drawing/2014/main" id="{08760E06-063E-B143-87F6-C79D357BA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4" y="-12927"/>
            <a:ext cx="1224257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4E588CC-6612-5E44-BF39-120E56659917}"/>
              </a:ext>
            </a:extLst>
          </p:cNvPr>
          <p:cNvSpPr/>
          <p:nvPr/>
        </p:nvSpPr>
        <p:spPr>
          <a:xfrm>
            <a:off x="249805" y="6142913"/>
            <a:ext cx="11655755" cy="666786"/>
          </a:xfrm>
          <a:prstGeom prst="rect">
            <a:avLst/>
          </a:prstGeom>
          <a:solidFill>
            <a:schemeClr val="bg1"/>
          </a:solidFill>
        </p:spPr>
        <p:txBody>
          <a:bodyPr wrap="none">
            <a:spAutoFit/>
          </a:bodyPr>
          <a:lstStyle/>
          <a:p>
            <a:pPr defTabSz="1219170" fontAlgn="base">
              <a:buClr>
                <a:srgbClr val="000000"/>
              </a:buClr>
            </a:pPr>
            <a:r>
              <a:rPr lang="en-US" sz="3733" b="1" kern="0" dirty="0" err="1">
                <a:solidFill>
                  <a:srgbClr val="EE3322"/>
                </a:solidFill>
                <a:latin typeface="Times New Roman" panose="02020603050405020304" pitchFamily="18" charset="0"/>
                <a:cs typeface="Times New Roman" panose="02020603050405020304" pitchFamily="18" charset="0"/>
                <a:sym typeface="Arial"/>
              </a:rPr>
              <a:t>Phó</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tổng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thống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Mỹ</a:t>
            </a:r>
            <a:r>
              <a:rPr lang="en-US" sz="3733" b="1" kern="0" dirty="0">
                <a:solidFill>
                  <a:srgbClr val="EE3322"/>
                </a:solidFill>
                <a:latin typeface="Times New Roman" panose="02020603050405020304" pitchFamily="18" charset="0"/>
                <a:cs typeface="Times New Roman" panose="02020603050405020304" pitchFamily="18" charset="0"/>
                <a:sym typeface="Arial"/>
              </a:rPr>
              <a:t> Kamala Harris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thăm</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Việt</a:t>
            </a:r>
            <a:r>
              <a:rPr lang="en-US" sz="3733" b="1" kern="0" dirty="0">
                <a:solidFill>
                  <a:srgbClr val="EE3322"/>
                </a:solidFill>
                <a:latin typeface="Times New Roman" panose="02020603050405020304" pitchFamily="18" charset="0"/>
                <a:cs typeface="Times New Roman" panose="02020603050405020304" pitchFamily="18" charset="0"/>
                <a:sym typeface="Arial"/>
              </a:rPr>
              <a:t> Nam 2021</a:t>
            </a:r>
          </a:p>
        </p:txBody>
      </p:sp>
      <p:pic>
        <p:nvPicPr>
          <p:cNvPr id="11" name="Picture 10">
            <a:extLst>
              <a:ext uri="{FF2B5EF4-FFF2-40B4-BE49-F238E27FC236}">
                <a16:creationId xmlns:a16="http://schemas.microsoft.com/office/drawing/2014/main" id="{3257BD7A-D9EB-4F59-63D0-D5059473CE07}"/>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0609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0"/>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1" y="1"/>
            <a:ext cx="8075929" cy="550427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5"/>
          </a:xfrm>
          <a:prstGeom prst="rect">
            <a:avLst/>
          </a:prstGeom>
        </p:spPr>
      </p:pic>
      <p:grpSp>
        <p:nvGrpSpPr>
          <p:cNvPr id="21" name="组合 20"/>
          <p:cNvGrpSpPr/>
          <p:nvPr/>
        </p:nvGrpSpPr>
        <p:grpSpPr>
          <a:xfrm>
            <a:off x="-1" y="4850428"/>
            <a:ext cx="12212988" cy="2018081"/>
            <a:chOff x="-1" y="4850426"/>
            <a:chExt cx="12212988" cy="2018081"/>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3945432" y="4501947"/>
            <a:ext cx="4061777" cy="2437991"/>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0393" y="4185048"/>
            <a:ext cx="1185801" cy="824905"/>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673" y="519969"/>
            <a:ext cx="1003255" cy="1540711"/>
          </a:xfrm>
          <a:prstGeom prst="rect">
            <a:avLst/>
          </a:prstGeom>
        </p:spPr>
      </p:pic>
      <p:sp>
        <p:nvSpPr>
          <p:cNvPr id="20" name="文本框 19"/>
          <p:cNvSpPr txBox="1"/>
          <p:nvPr/>
        </p:nvSpPr>
        <p:spPr>
          <a:xfrm>
            <a:off x="3076228" y="1267936"/>
            <a:ext cx="6153849"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 TẬP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33552"/>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a:t>
            </a:r>
            <a:r>
              <a:rPr kumimoji="0" lang="en-US" altLang="zh-CN" sz="6600" b="1" i="0" u="none" strike="noStrike" kern="1200" cap="none" spc="0" normalizeH="0" baseline="0" noProof="0" dirty="0">
                <a:ln>
                  <a:noFill/>
                </a:ln>
                <a:solidFill>
                  <a:srgbClr val="ECD825"/>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a:t>
            </a:r>
            <a:r>
              <a:rPr kumimoji="0" lang="en-US" altLang="zh-CN" sz="66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en-US" altLang="zh-CN" sz="6600" b="1" i="0" u="none" strike="noStrike" kern="1200" cap="none" spc="0" normalizeH="0" baseline="0" noProof="0" dirty="0">
                <a:ln>
                  <a:noFill/>
                </a:ln>
                <a:solidFill>
                  <a:srgbClr val="F6ACC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E</a:t>
            </a:r>
            <a:r>
              <a:rPr kumimoji="0" lang="en-US" altLang="zh-CN" sz="66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BÓNG BAY</a:t>
            </a:r>
            <a:endParaRPr kumimoji="0" lang="zh-CN" altLang="en-US"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造字工房文研（非商用）常规体" pitchFamily="50" charset="-122"/>
              <a:cs typeface="Times New Roman" panose="02020603050405020304" pitchFamily="18" charset="0"/>
              <a:sym typeface="Arial"/>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10100345" y="4945483"/>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91651" y="-315015"/>
            <a:ext cx="4044696" cy="4044696"/>
            <a:chOff x="7576466" y="365988"/>
            <a:chExt cx="4044696" cy="4044696"/>
          </a:xfrm>
        </p:grpSpPr>
        <p:pic>
          <p:nvPicPr>
            <p:cNvPr id="27" name="Picture 26" descr="A picture containing drawing&#10;&#10;Description automatically generated">
              <a:hlinkClick r:id="rId13" action="ppaction://hlinksldjump"/>
              <a:extLst>
                <a:ext uri="{FF2B5EF4-FFF2-40B4-BE49-F238E27FC236}">
                  <a16:creationId xmlns:a16="http://schemas.microsoft.com/office/drawing/2014/main" id="{40857DD9-96F9-4E1F-9E01-6CFFF791D3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5" action="ppaction://hlinksldjump"/>
              <a:extLst>
                <a:ext uri="{FF2B5EF4-FFF2-40B4-BE49-F238E27FC236}">
                  <a16:creationId xmlns:a16="http://schemas.microsoft.com/office/drawing/2014/main" id="{FDDB5817-641D-45C5-B1ED-3305C9E56C04}"/>
                </a:ext>
              </a:extLst>
            </p:cNvPr>
            <p:cNvSpPr/>
            <p:nvPr/>
          </p:nvSpPr>
          <p:spPr>
            <a:xfrm>
              <a:off x="9117584" y="1424029"/>
              <a:ext cx="1668534" cy="769441"/>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hlinkClick r:id="rId13" action="ppaction://hlinksldjump"/>
                </a:rPr>
                <a:t>PLAY</a:t>
              </a:r>
              <a:endPar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99F50823-2E5F-D619-359B-CC16460610D8}"/>
              </a:ext>
            </a:extLst>
          </p:cNvPr>
          <p:cNvPicPr>
            <a:picLocks noChangeAspect="1"/>
          </p:cNvPicPr>
          <p:nvPr/>
        </p:nvPicPr>
        <p:blipFill>
          <a:blip r:embed="rId1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341" y="-2636874"/>
            <a:ext cx="11828493" cy="1036894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841869" y="612978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12758" y="6403984"/>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71721" y="635702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82474" y="5981085"/>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645999" y="477883"/>
            <a:ext cx="9644307" cy="130882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sym typeface="Arial"/>
              </a:rPr>
              <a:t> 1</a:t>
            </a: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N</a:t>
            </a:r>
            <a:r>
              <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hững </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năm</a:t>
            </a:r>
            <a:r>
              <a:rPr kumimoji="0" lang="vi-VN"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đầu</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 chiến tranh thế giới thứ 2 nền kinh tế mỹ như thế nào</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789FA3B2-5BBB-49C9-9689-6286476CD1CB}"/>
              </a:ext>
            </a:extLst>
          </p:cNvPr>
          <p:cNvSpPr/>
          <p:nvPr/>
        </p:nvSpPr>
        <p:spPr>
          <a:xfrm>
            <a:off x="627486" y="1976965"/>
            <a:ext cx="968133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rPr>
              <a:t>Rất phát triển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627486" y="2558235"/>
            <a:ext cx="9493940"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Không phát triển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trước chiến tranh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627485" y="3311402"/>
            <a:ext cx="9819264"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Ổn định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643286" y="3880018"/>
            <a:ext cx="9647020"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Tất cả đều sai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52749" y="374588"/>
            <a:ext cx="2175688" cy="3421061"/>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7001" y="5396069"/>
            <a:ext cx="1611115" cy="1611115"/>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10665794" y="3580149"/>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5">
            <a:extLst>
              <a:ext uri="{FF2B5EF4-FFF2-40B4-BE49-F238E27FC236}">
                <a16:creationId xmlns:a16="http://schemas.microsoft.com/office/drawing/2014/main" id="{F25810DD-A7B4-4A22-9C66-D0D98AB88812}"/>
              </a:ext>
            </a:extLst>
          </p:cNvPr>
          <p:cNvSpPr/>
          <p:nvPr/>
        </p:nvSpPr>
        <p:spPr>
          <a:xfrm>
            <a:off x="10795615" y="370629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10785867" y="370166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68" name="5">
            <a:extLst>
              <a:ext uri="{FF2B5EF4-FFF2-40B4-BE49-F238E27FC236}">
                <a16:creationId xmlns:a16="http://schemas.microsoft.com/office/drawing/2014/main" id="{DC54909D-3D82-4924-AF7A-DD4FA49676A9}"/>
              </a:ext>
            </a:extLst>
          </p:cNvPr>
          <p:cNvSpPr/>
          <p:nvPr/>
        </p:nvSpPr>
        <p:spPr>
          <a:xfrm>
            <a:off x="10800137" y="368372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70" name="5">
            <a:extLst>
              <a:ext uri="{FF2B5EF4-FFF2-40B4-BE49-F238E27FC236}">
                <a16:creationId xmlns:a16="http://schemas.microsoft.com/office/drawing/2014/main" id="{F17F3B3D-C2F4-4A3D-930A-0314AC363A9D}"/>
              </a:ext>
            </a:extLst>
          </p:cNvPr>
          <p:cNvSpPr/>
          <p:nvPr/>
        </p:nvSpPr>
        <p:spPr>
          <a:xfrm>
            <a:off x="10800986" y="36877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71" name="5">
            <a:extLst>
              <a:ext uri="{FF2B5EF4-FFF2-40B4-BE49-F238E27FC236}">
                <a16:creationId xmlns:a16="http://schemas.microsoft.com/office/drawing/2014/main" id="{571E2F4B-8BB4-485F-8DB8-D6EFCDF4A83C}"/>
              </a:ext>
            </a:extLst>
          </p:cNvPr>
          <p:cNvSpPr/>
          <p:nvPr/>
        </p:nvSpPr>
        <p:spPr>
          <a:xfrm>
            <a:off x="10812395"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72" name="5">
            <a:extLst>
              <a:ext uri="{FF2B5EF4-FFF2-40B4-BE49-F238E27FC236}">
                <a16:creationId xmlns:a16="http://schemas.microsoft.com/office/drawing/2014/main" id="{E0A4D88E-F29B-4CAC-93D7-705A57E0148D}"/>
              </a:ext>
            </a:extLst>
          </p:cNvPr>
          <p:cNvSpPr/>
          <p:nvPr/>
        </p:nvSpPr>
        <p:spPr>
          <a:xfrm>
            <a:off x="10816917"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73" name="start">
            <a:extLst>
              <a:ext uri="{FF2B5EF4-FFF2-40B4-BE49-F238E27FC236}">
                <a16:creationId xmlns:a16="http://schemas.microsoft.com/office/drawing/2014/main" id="{63728115-27A6-431C-8D01-58193E3616E3}"/>
              </a:ext>
            </a:extLst>
          </p:cNvPr>
          <p:cNvSpPr/>
          <p:nvPr/>
        </p:nvSpPr>
        <p:spPr>
          <a:xfrm>
            <a:off x="10823978" y="5038180"/>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pic>
        <p:nvPicPr>
          <p:cNvPr id="2" name="Picture 1">
            <a:extLst>
              <a:ext uri="{FF2B5EF4-FFF2-40B4-BE49-F238E27FC236}">
                <a16:creationId xmlns:a16="http://schemas.microsoft.com/office/drawing/2014/main" id="{27110510-B5E6-8477-9FAC-349C32B4E3BB}"/>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2335416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ành Phố, Xem, Bức Tranh Toàn Cảnh, Xem Thành Phố">
            <a:extLst>
              <a:ext uri="{FF2B5EF4-FFF2-40B4-BE49-F238E27FC236}">
                <a16:creationId xmlns:a16="http://schemas.microsoft.com/office/drawing/2014/main" id="{D03D1C3D-4DD1-4A84-8F22-A4039ED59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r="11749"/>
          <a:stretch/>
        </p:blipFill>
        <p:spPr bwMode="auto">
          <a:xfrm>
            <a:off x="1" y="1"/>
            <a:ext cx="12191980" cy="6856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599D4-0948-4C26-8DE2-A8D55BE17E21}"/>
              </a:ext>
            </a:extLst>
          </p:cNvPr>
          <p:cNvSpPr txBox="1"/>
          <p:nvPr/>
        </p:nvSpPr>
        <p:spPr>
          <a:xfrm>
            <a:off x="1878149" y="2244609"/>
            <a:ext cx="9051108" cy="1754326"/>
          </a:xfrm>
          <a:prstGeom prst="rect">
            <a:avLst/>
          </a:prstGeom>
          <a:noFill/>
        </p:spPr>
        <p:txBody>
          <a:bodyPr wrap="square" rtlCol="0">
            <a:spAutoFit/>
          </a:bodyPr>
          <a:lstStyle/>
          <a:p>
            <a:pPr algn="ctr" defTabSz="1219170">
              <a:buClr>
                <a:srgbClr val="000000"/>
              </a:buClr>
              <a:defRPr/>
            </a:pP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NƯỚC MỸ </a:t>
            </a:r>
            <a:r>
              <a:rPr lang="vi-VN"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VÀ CÁC NƯỚC TÂY ÂU TỪ</a:t>
            </a: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 NĂM 1945 ĐẾN NĂM 1991</a:t>
            </a:r>
            <a:endParaRPr lang="vi-VN" sz="5400" b="1" kern="0" dirty="0">
              <a:solidFill>
                <a:srgbClr val="FFFF00"/>
              </a:solidFill>
              <a:effectLst>
                <a:outerShdw blurRad="50800" dist="38100" dir="2700000" algn="tl" rotWithShape="0">
                  <a:prstClr val="black">
                    <a:alpha val="40000"/>
                  </a:prstClr>
                </a:outerShdw>
              </a:effectLst>
              <a:latin typeface="Arial"/>
              <a:cs typeface="Arial"/>
              <a:sym typeface="Arial"/>
            </a:endParaRPr>
          </a:p>
        </p:txBody>
      </p:sp>
      <p:pic>
        <p:nvPicPr>
          <p:cNvPr id="12" name="Picture 11" descr="Thành Phố, Xem, Bức Tranh Toàn Cảnh, Xem Thành Phố">
            <a:extLst>
              <a:ext uri="{FF2B5EF4-FFF2-40B4-BE49-F238E27FC236}">
                <a16:creationId xmlns:a16="http://schemas.microsoft.com/office/drawing/2014/main" id="{9008BC04-8F13-4A23-A555-41683D84E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t="54158" r="11749"/>
          <a:stretch/>
        </p:blipFill>
        <p:spPr bwMode="auto">
          <a:xfrm>
            <a:off x="21" y="3599545"/>
            <a:ext cx="12191980" cy="3258457"/>
          </a:xfrm>
          <a:custGeom>
            <a:avLst/>
            <a:gdLst>
              <a:gd name="connsiteX0" fmla="*/ 895330 w 12191980"/>
              <a:gd name="connsiteY0" fmla="*/ 0 h 3143250"/>
              <a:gd name="connsiteX1" fmla="*/ 1085830 w 12191980"/>
              <a:gd name="connsiteY1" fmla="*/ 19050 h 3143250"/>
              <a:gd name="connsiteX2" fmla="*/ 1181080 w 12191980"/>
              <a:gd name="connsiteY2" fmla="*/ 76200 h 3143250"/>
              <a:gd name="connsiteX3" fmla="*/ 1314430 w 12191980"/>
              <a:gd name="connsiteY3" fmla="*/ 285750 h 3143250"/>
              <a:gd name="connsiteX4" fmla="*/ 1352530 w 12191980"/>
              <a:gd name="connsiteY4" fmla="*/ 476250 h 3143250"/>
              <a:gd name="connsiteX5" fmla="*/ 1466830 w 12191980"/>
              <a:gd name="connsiteY5" fmla="*/ 781050 h 3143250"/>
              <a:gd name="connsiteX6" fmla="*/ 1638280 w 12191980"/>
              <a:gd name="connsiteY6" fmla="*/ 895350 h 3143250"/>
              <a:gd name="connsiteX7" fmla="*/ 1866880 w 12191980"/>
              <a:gd name="connsiteY7" fmla="*/ 933450 h 3143250"/>
              <a:gd name="connsiteX8" fmla="*/ 2038330 w 12191980"/>
              <a:gd name="connsiteY8" fmla="*/ 914400 h 3143250"/>
              <a:gd name="connsiteX9" fmla="*/ 2114530 w 12191980"/>
              <a:gd name="connsiteY9" fmla="*/ 838200 h 3143250"/>
              <a:gd name="connsiteX10" fmla="*/ 2514580 w 12191980"/>
              <a:gd name="connsiteY10" fmla="*/ 495300 h 3143250"/>
              <a:gd name="connsiteX11" fmla="*/ 2819380 w 12191980"/>
              <a:gd name="connsiteY11" fmla="*/ 247650 h 3143250"/>
              <a:gd name="connsiteX12" fmla="*/ 3486130 w 12191980"/>
              <a:gd name="connsiteY12" fmla="*/ 400050 h 3143250"/>
              <a:gd name="connsiteX13" fmla="*/ 3848080 w 12191980"/>
              <a:gd name="connsiteY13" fmla="*/ 800100 h 3143250"/>
              <a:gd name="connsiteX14" fmla="*/ 3962380 w 12191980"/>
              <a:gd name="connsiteY14" fmla="*/ 857250 h 3143250"/>
              <a:gd name="connsiteX15" fmla="*/ 4171930 w 12191980"/>
              <a:gd name="connsiteY15" fmla="*/ 914400 h 3143250"/>
              <a:gd name="connsiteX16" fmla="*/ 4438630 w 12191980"/>
              <a:gd name="connsiteY16" fmla="*/ 781050 h 3143250"/>
              <a:gd name="connsiteX17" fmla="*/ 4610080 w 12191980"/>
              <a:gd name="connsiteY17" fmla="*/ 571500 h 3143250"/>
              <a:gd name="connsiteX18" fmla="*/ 4705330 w 12191980"/>
              <a:gd name="connsiteY18" fmla="*/ 457200 h 3143250"/>
              <a:gd name="connsiteX19" fmla="*/ 4876780 w 12191980"/>
              <a:gd name="connsiteY19" fmla="*/ 381000 h 3143250"/>
              <a:gd name="connsiteX20" fmla="*/ 5257780 w 12191980"/>
              <a:gd name="connsiteY20" fmla="*/ 457200 h 3143250"/>
              <a:gd name="connsiteX21" fmla="*/ 5410180 w 12191980"/>
              <a:gd name="connsiteY21" fmla="*/ 590550 h 3143250"/>
              <a:gd name="connsiteX22" fmla="*/ 5524480 w 12191980"/>
              <a:gd name="connsiteY22" fmla="*/ 704850 h 3143250"/>
              <a:gd name="connsiteX23" fmla="*/ 5638780 w 12191980"/>
              <a:gd name="connsiteY23" fmla="*/ 857250 h 3143250"/>
              <a:gd name="connsiteX24" fmla="*/ 6000730 w 12191980"/>
              <a:gd name="connsiteY24" fmla="*/ 819150 h 3143250"/>
              <a:gd name="connsiteX25" fmla="*/ 6229330 w 12191980"/>
              <a:gd name="connsiteY25" fmla="*/ 647700 h 3143250"/>
              <a:gd name="connsiteX26" fmla="*/ 6362680 w 12191980"/>
              <a:gd name="connsiteY26" fmla="*/ 457200 h 3143250"/>
              <a:gd name="connsiteX27" fmla="*/ 6534130 w 12191980"/>
              <a:gd name="connsiteY27" fmla="*/ 361950 h 3143250"/>
              <a:gd name="connsiteX28" fmla="*/ 6934180 w 12191980"/>
              <a:gd name="connsiteY28" fmla="*/ 304800 h 3143250"/>
              <a:gd name="connsiteX29" fmla="*/ 7962880 w 12191980"/>
              <a:gd name="connsiteY29" fmla="*/ 361950 h 3143250"/>
              <a:gd name="connsiteX30" fmla="*/ 8477230 w 12191980"/>
              <a:gd name="connsiteY30" fmla="*/ 704850 h 3143250"/>
              <a:gd name="connsiteX31" fmla="*/ 8686780 w 12191980"/>
              <a:gd name="connsiteY31" fmla="*/ 819150 h 3143250"/>
              <a:gd name="connsiteX32" fmla="*/ 8782030 w 12191980"/>
              <a:gd name="connsiteY32" fmla="*/ 876300 h 3143250"/>
              <a:gd name="connsiteX33" fmla="*/ 9048730 w 12191980"/>
              <a:gd name="connsiteY33" fmla="*/ 781050 h 3143250"/>
              <a:gd name="connsiteX34" fmla="*/ 9182080 w 12191980"/>
              <a:gd name="connsiteY34" fmla="*/ 628650 h 3143250"/>
              <a:gd name="connsiteX35" fmla="*/ 9372580 w 12191980"/>
              <a:gd name="connsiteY35" fmla="*/ 381000 h 3143250"/>
              <a:gd name="connsiteX36" fmla="*/ 9715480 w 12191980"/>
              <a:gd name="connsiteY36" fmla="*/ 114300 h 3143250"/>
              <a:gd name="connsiteX37" fmla="*/ 9867880 w 12191980"/>
              <a:gd name="connsiteY37" fmla="*/ 95250 h 3143250"/>
              <a:gd name="connsiteX38" fmla="*/ 10363180 w 12191980"/>
              <a:gd name="connsiteY38" fmla="*/ 190500 h 3143250"/>
              <a:gd name="connsiteX39" fmla="*/ 10477480 w 12191980"/>
              <a:gd name="connsiteY39" fmla="*/ 285750 h 3143250"/>
              <a:gd name="connsiteX40" fmla="*/ 10839430 w 12191980"/>
              <a:gd name="connsiteY40" fmla="*/ 419100 h 3143250"/>
              <a:gd name="connsiteX41" fmla="*/ 11372830 w 12191980"/>
              <a:gd name="connsiteY41" fmla="*/ 514350 h 3143250"/>
              <a:gd name="connsiteX42" fmla="*/ 11468080 w 12191980"/>
              <a:gd name="connsiteY42" fmla="*/ 533400 h 3143250"/>
              <a:gd name="connsiteX43" fmla="*/ 11963327 w 12191980"/>
              <a:gd name="connsiteY43" fmla="*/ 544887 h 3143250"/>
              <a:gd name="connsiteX44" fmla="*/ 12191980 w 12191980"/>
              <a:gd name="connsiteY44" fmla="*/ 548378 h 3143250"/>
              <a:gd name="connsiteX45" fmla="*/ 12191980 w 12191980"/>
              <a:gd name="connsiteY45" fmla="*/ 3143250 h 3143250"/>
              <a:gd name="connsiteX46" fmla="*/ 0 w 12191980"/>
              <a:gd name="connsiteY46" fmla="*/ 3143250 h 3143250"/>
              <a:gd name="connsiteX47" fmla="*/ 0 w 12191980"/>
              <a:gd name="connsiteY47" fmla="*/ 979015 h 3143250"/>
              <a:gd name="connsiteX48" fmla="*/ 28360 w 12191980"/>
              <a:gd name="connsiteY48" fmla="*/ 942450 h 3143250"/>
              <a:gd name="connsiteX49" fmla="*/ 228580 w 12191980"/>
              <a:gd name="connsiteY49" fmla="*/ 609600 h 3143250"/>
              <a:gd name="connsiteX50" fmla="*/ 438130 w 12191980"/>
              <a:gd name="connsiteY50" fmla="*/ 323850 h 3143250"/>
              <a:gd name="connsiteX51" fmla="*/ 628630 w 12191980"/>
              <a:gd name="connsiteY51" fmla="*/ 57150 h 3143250"/>
              <a:gd name="connsiteX52" fmla="*/ 895330 w 12191980"/>
              <a:gd name="connsiteY52" fmla="*/ 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1980" h="3143250">
                <a:moveTo>
                  <a:pt x="895330" y="0"/>
                </a:moveTo>
                <a:cubicBezTo>
                  <a:pt x="958830" y="6350"/>
                  <a:pt x="1024168" y="2607"/>
                  <a:pt x="1085830" y="19050"/>
                </a:cubicBezTo>
                <a:cubicBezTo>
                  <a:pt x="1121606" y="28590"/>
                  <a:pt x="1153406" y="51601"/>
                  <a:pt x="1181080" y="76200"/>
                </a:cubicBezTo>
                <a:cubicBezTo>
                  <a:pt x="1250477" y="137886"/>
                  <a:pt x="1274102" y="205093"/>
                  <a:pt x="1314430" y="285750"/>
                </a:cubicBezTo>
                <a:cubicBezTo>
                  <a:pt x="1327130" y="349250"/>
                  <a:pt x="1339189" y="412882"/>
                  <a:pt x="1352530" y="476250"/>
                </a:cubicBezTo>
                <a:cubicBezTo>
                  <a:pt x="1374385" y="580060"/>
                  <a:pt x="1385502" y="699722"/>
                  <a:pt x="1466830" y="781050"/>
                </a:cubicBezTo>
                <a:cubicBezTo>
                  <a:pt x="1515398" y="829618"/>
                  <a:pt x="1574094" y="870898"/>
                  <a:pt x="1638280" y="895350"/>
                </a:cubicBezTo>
                <a:cubicBezTo>
                  <a:pt x="1710470" y="922851"/>
                  <a:pt x="1790680" y="920750"/>
                  <a:pt x="1866880" y="933450"/>
                </a:cubicBezTo>
                <a:cubicBezTo>
                  <a:pt x="1924030" y="927100"/>
                  <a:pt x="1984661" y="935042"/>
                  <a:pt x="2038330" y="914400"/>
                </a:cubicBezTo>
                <a:cubicBezTo>
                  <a:pt x="2071857" y="901505"/>
                  <a:pt x="2087108" y="861403"/>
                  <a:pt x="2114530" y="838200"/>
                </a:cubicBezTo>
                <a:cubicBezTo>
                  <a:pt x="2373065" y="619440"/>
                  <a:pt x="2224772" y="785108"/>
                  <a:pt x="2514580" y="495300"/>
                </a:cubicBezTo>
                <a:cubicBezTo>
                  <a:pt x="2758009" y="251871"/>
                  <a:pt x="2585075" y="348067"/>
                  <a:pt x="2819380" y="247650"/>
                </a:cubicBezTo>
                <a:cubicBezTo>
                  <a:pt x="3092141" y="279122"/>
                  <a:pt x="3282489" y="237137"/>
                  <a:pt x="3486130" y="400050"/>
                </a:cubicBezTo>
                <a:cubicBezTo>
                  <a:pt x="3987989" y="801537"/>
                  <a:pt x="3440674" y="421794"/>
                  <a:pt x="3848080" y="800100"/>
                </a:cubicBezTo>
                <a:cubicBezTo>
                  <a:pt x="3879295" y="829085"/>
                  <a:pt x="3923454" y="839950"/>
                  <a:pt x="3962380" y="857250"/>
                </a:cubicBezTo>
                <a:cubicBezTo>
                  <a:pt x="4008163" y="877598"/>
                  <a:pt x="4159231" y="911225"/>
                  <a:pt x="4171930" y="914400"/>
                </a:cubicBezTo>
                <a:cubicBezTo>
                  <a:pt x="4260830" y="869950"/>
                  <a:pt x="4360357" y="842307"/>
                  <a:pt x="4438630" y="781050"/>
                </a:cubicBezTo>
                <a:cubicBezTo>
                  <a:pt x="4509703" y="725428"/>
                  <a:pt x="4552707" y="641167"/>
                  <a:pt x="4610080" y="571500"/>
                </a:cubicBezTo>
                <a:cubicBezTo>
                  <a:pt x="4641608" y="533216"/>
                  <a:pt x="4662803" y="482716"/>
                  <a:pt x="4705330" y="457200"/>
                </a:cubicBezTo>
                <a:cubicBezTo>
                  <a:pt x="4823031" y="386580"/>
                  <a:pt x="4764659" y="409030"/>
                  <a:pt x="4876780" y="381000"/>
                </a:cubicBezTo>
                <a:cubicBezTo>
                  <a:pt x="5003780" y="406400"/>
                  <a:pt x="5137234" y="409842"/>
                  <a:pt x="5257780" y="457200"/>
                </a:cubicBezTo>
                <a:cubicBezTo>
                  <a:pt x="5320607" y="481882"/>
                  <a:pt x="5360715" y="544619"/>
                  <a:pt x="5410180" y="590550"/>
                </a:cubicBezTo>
                <a:cubicBezTo>
                  <a:pt x="5449664" y="627214"/>
                  <a:pt x="5488235" y="664981"/>
                  <a:pt x="5524480" y="704850"/>
                </a:cubicBezTo>
                <a:cubicBezTo>
                  <a:pt x="5581044" y="767071"/>
                  <a:pt x="5597236" y="794935"/>
                  <a:pt x="5638780" y="857250"/>
                </a:cubicBezTo>
                <a:cubicBezTo>
                  <a:pt x="5759430" y="844550"/>
                  <a:pt x="5886398" y="859719"/>
                  <a:pt x="6000730" y="819150"/>
                </a:cubicBezTo>
                <a:cubicBezTo>
                  <a:pt x="6090496" y="787297"/>
                  <a:pt x="6161978" y="715052"/>
                  <a:pt x="6229330" y="647700"/>
                </a:cubicBezTo>
                <a:cubicBezTo>
                  <a:pt x="6414410" y="462620"/>
                  <a:pt x="6162026" y="596115"/>
                  <a:pt x="6362680" y="457200"/>
                </a:cubicBezTo>
                <a:cubicBezTo>
                  <a:pt x="6416433" y="419987"/>
                  <a:pt x="6472784" y="384551"/>
                  <a:pt x="6534130" y="361950"/>
                </a:cubicBezTo>
                <a:cubicBezTo>
                  <a:pt x="6636052" y="324400"/>
                  <a:pt x="6830566" y="314219"/>
                  <a:pt x="6934180" y="304800"/>
                </a:cubicBezTo>
                <a:cubicBezTo>
                  <a:pt x="7277080" y="323850"/>
                  <a:pt x="7623214" y="311254"/>
                  <a:pt x="7962880" y="361950"/>
                </a:cubicBezTo>
                <a:cubicBezTo>
                  <a:pt x="8111699" y="384162"/>
                  <a:pt x="8376024" y="636030"/>
                  <a:pt x="8477230" y="704850"/>
                </a:cubicBezTo>
                <a:cubicBezTo>
                  <a:pt x="8543025" y="749590"/>
                  <a:pt x="8617433" y="780142"/>
                  <a:pt x="8686780" y="819150"/>
                </a:cubicBezTo>
                <a:cubicBezTo>
                  <a:pt x="8719051" y="837303"/>
                  <a:pt x="8750280" y="857250"/>
                  <a:pt x="8782030" y="876300"/>
                </a:cubicBezTo>
                <a:cubicBezTo>
                  <a:pt x="8870930" y="844550"/>
                  <a:pt x="8968465" y="830738"/>
                  <a:pt x="9048730" y="781050"/>
                </a:cubicBezTo>
                <a:cubicBezTo>
                  <a:pt x="9106124" y="745520"/>
                  <a:pt x="9139608" y="681115"/>
                  <a:pt x="9182080" y="628650"/>
                </a:cubicBezTo>
                <a:cubicBezTo>
                  <a:pt x="9247610" y="547702"/>
                  <a:pt x="9298936" y="454644"/>
                  <a:pt x="9372580" y="381000"/>
                </a:cubicBezTo>
                <a:cubicBezTo>
                  <a:pt x="9502887" y="250693"/>
                  <a:pt x="9546228" y="167191"/>
                  <a:pt x="9715480" y="114300"/>
                </a:cubicBezTo>
                <a:cubicBezTo>
                  <a:pt x="9764345" y="99030"/>
                  <a:pt x="9817080" y="101600"/>
                  <a:pt x="9867880" y="95250"/>
                </a:cubicBezTo>
                <a:cubicBezTo>
                  <a:pt x="10032980" y="127000"/>
                  <a:pt x="10202708" y="140352"/>
                  <a:pt x="10363180" y="190500"/>
                </a:cubicBezTo>
                <a:cubicBezTo>
                  <a:pt x="10410518" y="205293"/>
                  <a:pt x="10434126" y="261664"/>
                  <a:pt x="10477480" y="285750"/>
                </a:cubicBezTo>
                <a:cubicBezTo>
                  <a:pt x="10560590" y="331922"/>
                  <a:pt x="10732079" y="395763"/>
                  <a:pt x="10839430" y="419100"/>
                </a:cubicBezTo>
                <a:cubicBezTo>
                  <a:pt x="11048023" y="464446"/>
                  <a:pt x="11170906" y="478716"/>
                  <a:pt x="11372830" y="514350"/>
                </a:cubicBezTo>
                <a:cubicBezTo>
                  <a:pt x="11404716" y="519977"/>
                  <a:pt x="11435721" y="532265"/>
                  <a:pt x="11468080" y="533400"/>
                </a:cubicBezTo>
                <a:cubicBezTo>
                  <a:pt x="11633109" y="539191"/>
                  <a:pt x="11798209" y="542366"/>
                  <a:pt x="11963327" y="544887"/>
                </a:cubicBezTo>
                <a:lnTo>
                  <a:pt x="12191980" y="548378"/>
                </a:lnTo>
                <a:lnTo>
                  <a:pt x="12191980" y="3143250"/>
                </a:lnTo>
                <a:lnTo>
                  <a:pt x="0" y="3143250"/>
                </a:lnTo>
                <a:lnTo>
                  <a:pt x="0" y="979015"/>
                </a:lnTo>
                <a:lnTo>
                  <a:pt x="28360" y="942450"/>
                </a:lnTo>
                <a:cubicBezTo>
                  <a:pt x="95514" y="842051"/>
                  <a:pt x="127846" y="727123"/>
                  <a:pt x="228580" y="609600"/>
                </a:cubicBezTo>
                <a:cubicBezTo>
                  <a:pt x="342895" y="476232"/>
                  <a:pt x="351729" y="479372"/>
                  <a:pt x="438130" y="323850"/>
                </a:cubicBezTo>
                <a:cubicBezTo>
                  <a:pt x="501979" y="208921"/>
                  <a:pt x="506340" y="113592"/>
                  <a:pt x="628630" y="57150"/>
                </a:cubicBezTo>
                <a:cubicBezTo>
                  <a:pt x="682290" y="32384"/>
                  <a:pt x="829855" y="10912"/>
                  <a:pt x="895330" y="0"/>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FD6B3B4-56A9-46AA-B8BA-38035A9F9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05" y="-935740"/>
            <a:ext cx="9045241" cy="53456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D1A4545F-F259-4331-9EB0-7600BAA2B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112" y="1971845"/>
            <a:ext cx="9648679" cy="6170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FFF2B6-C7F9-4F4B-92CD-5FD01DF7DE98}"/>
              </a:ext>
            </a:extLst>
          </p:cNvPr>
          <p:cNvSpPr/>
          <p:nvPr/>
        </p:nvSpPr>
        <p:spPr>
          <a:xfrm>
            <a:off x="4519416" y="874605"/>
            <a:ext cx="3323988" cy="954107"/>
          </a:xfrm>
          <a:prstGeom prst="rect">
            <a:avLst/>
          </a:prstGeom>
          <a:noFill/>
        </p:spPr>
        <p:txBody>
          <a:bodyPr wrap="none" lIns="121920" tIns="60960" rIns="121920" bIns="60960">
            <a:spAutoFit/>
          </a:bodyPr>
          <a:lstStyle/>
          <a:p>
            <a:pPr algn="ctr" defTabSz="1219170">
              <a:buClr>
                <a:srgbClr val="000000"/>
              </a:buClr>
            </a:pPr>
            <a:r>
              <a:rPr lang="en-US" sz="5400" b="1" kern="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11 T1</a:t>
            </a:r>
            <a:endParaRPr lang="en-US" sz="5400" b="1" kern="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22D3669C-1969-544C-B8C2-56477FBFDF5F}"/>
              </a:ext>
            </a:extLst>
          </p:cNvPr>
          <p:cNvSpPr txBox="1"/>
          <p:nvPr/>
        </p:nvSpPr>
        <p:spPr>
          <a:xfrm>
            <a:off x="6502401" y="2705649"/>
            <a:ext cx="184731" cy="379656"/>
          </a:xfrm>
          <a:prstGeom prst="rect">
            <a:avLst/>
          </a:prstGeom>
          <a:noFill/>
        </p:spPr>
        <p:txBody>
          <a:bodyPr wrap="none" rtlCol="0">
            <a:spAutoFit/>
          </a:bodyPr>
          <a:lstStyle/>
          <a:p>
            <a:pPr defTabSz="1219170">
              <a:buClr>
                <a:srgbClr val="000000"/>
              </a:buClr>
            </a:pPr>
            <a:endParaRPr lang="en-VN" sz="1867"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A13F4DCD-FB40-4FE9-9B14-7BDF32765AEF}"/>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2137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autoRev="1" fill="hold" nodeType="withEffect">
                                  <p:stCondLst>
                                    <p:cond delay="0"/>
                                  </p:stCondLst>
                                  <p:childTnLst>
                                    <p:animScale>
                                      <p:cBhvr>
                                        <p:cTn id="6" dur="9000" fill="hold"/>
                                        <p:tgtEl>
                                          <p:spTgt spid="3074"/>
                                        </p:tgtEl>
                                      </p:cBhvr>
                                      <p:by x="130000" y="130000"/>
                                    </p:animScale>
                                  </p:childTnLst>
                                </p:cTn>
                              </p:par>
                              <p:par>
                                <p:cTn id="7" presetID="6" presetClass="emph" presetSubtype="0" repeatCount="2000" autoRev="1" fill="hold" nodeType="withEffect">
                                  <p:stCondLst>
                                    <p:cond delay="0"/>
                                  </p:stCondLst>
                                  <p:childTnLst>
                                    <p:animScale>
                                      <p:cBhvr>
                                        <p:cTn id="8" dur="9000" fill="hold"/>
                                        <p:tgtEl>
                                          <p:spTgt spid="12"/>
                                        </p:tgtEl>
                                      </p:cBhvr>
                                      <p:by x="130000" y="130000"/>
                                    </p:animScale>
                                  </p:childTnLst>
                                </p:cTn>
                              </p:par>
                              <p:par>
                                <p:cTn id="9" presetID="42" presetClass="entr" presetSubtype="0" fill="hold" grpId="0" nodeType="withEffect">
                                  <p:stCondLst>
                                    <p:cond delay="1500"/>
                                  </p:stCondLst>
                                  <p:iterate type="lt">
                                    <p:tmPct val="6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35" presetClass="path" presetSubtype="0" repeatCount="2000" accel="50000" decel="50000" autoRev="1" fill="hold" nodeType="withEffect">
                                  <p:stCondLst>
                                    <p:cond delay="0"/>
                                  </p:stCondLst>
                                  <p:childTnLst>
                                    <p:animMotion origin="layout" path="M 1.875E-6 1.48148E-6 L -0.55039 -0.025 " pathEditMode="relative" rAng="0" ptsTypes="AA">
                                      <p:cBhvr>
                                        <p:cTn id="15" dur="8250" fill="hold"/>
                                        <p:tgtEl>
                                          <p:spTgt spid="15"/>
                                        </p:tgtEl>
                                        <p:attrNameLst>
                                          <p:attrName>ppt_x</p:attrName>
                                          <p:attrName>ppt_y</p:attrName>
                                        </p:attrNameLst>
                                      </p:cBhvr>
                                      <p:rCtr x="-27526" y="-1250"/>
                                    </p:animMotion>
                                  </p:childTnLst>
                                </p:cTn>
                              </p:par>
                              <p:par>
                                <p:cTn id="16" presetID="63" presetClass="path" presetSubtype="0" repeatCount="2000" accel="50000" decel="50000" autoRev="1" fill="hold" nodeType="withEffect">
                                  <p:stCondLst>
                                    <p:cond delay="0"/>
                                  </p:stCondLst>
                                  <p:childTnLst>
                                    <p:animMotion origin="layout" path="M 8.33333E-7 -7.40741E-7 L 0.25 -7.40741E-7 " pathEditMode="relative" rAng="0" ptsTypes="AA">
                                      <p:cBhvr>
                                        <p:cTn id="17" dur="9000" fill="hold"/>
                                        <p:tgtEl>
                                          <p:spTgt spid="14"/>
                                        </p:tgtEl>
                                        <p:attrNameLst>
                                          <p:attrName>ppt_x</p:attrName>
                                          <p:attrName>ppt_y</p:attrName>
                                        </p:attrNameLst>
                                      </p:cBhvr>
                                      <p:rCtr x="12500" y="0"/>
                                    </p:animMotion>
                                  </p:childTnLst>
                                </p:cTn>
                              </p:par>
                              <p:par>
                                <p:cTn id="18" presetID="28" presetClass="emph" presetSubtype="0" fill="hold" grpId="0" nodeType="withEffect">
                                  <p:stCondLst>
                                    <p:cond delay="0"/>
                                  </p:stCondLst>
                                  <p:iterate type="lt">
                                    <p:tmPct val="10000"/>
                                  </p:iterate>
                                  <p:childTnLst>
                                    <p:animClr clrSpc="rgb" dir="cw">
                                      <p:cBhvr override="childStyle">
                                        <p:cTn id="19" dur="500" fill="hold"/>
                                        <p:tgtEl>
                                          <p:spTgt spid="2">
                                            <p:txEl>
                                              <p:pRg st="0" end="0"/>
                                            </p:txEl>
                                          </p:spTgt>
                                        </p:tgtEl>
                                        <p:attrNameLst>
                                          <p:attrName>style.color</p:attrName>
                                        </p:attrNameLst>
                                      </p:cBhvr>
                                      <p:to>
                                        <a:schemeClr val="accent2"/>
                                      </p:to>
                                    </p:animClr>
                                    <p:animClr clrSpc="rgb" dir="cw">
                                      <p:cBhvr>
                                        <p:cTn id="20" dur="500" fill="hold"/>
                                        <p:tgtEl>
                                          <p:spTgt spid="2">
                                            <p:txEl>
                                              <p:pRg st="0" end="0"/>
                                            </p:txEl>
                                          </p:spTgt>
                                        </p:tgtEl>
                                        <p:attrNameLst>
                                          <p:attrName>fillcolor</p:attrName>
                                        </p:attrNameLst>
                                      </p:cBhvr>
                                      <p:to>
                                        <a:schemeClr val="accent2"/>
                                      </p:to>
                                    </p:animClr>
                                    <p:set>
                                      <p:cBhvr>
                                        <p:cTn id="21" dur="500" fill="hold"/>
                                        <p:tgtEl>
                                          <p:spTgt spid="2">
                                            <p:txEl>
                                              <p:pRg st="0" end="0"/>
                                            </p:txEl>
                                          </p:spTgt>
                                        </p:tgtEl>
                                        <p:attrNameLst>
                                          <p:attrName>fill.type</p:attrName>
                                        </p:attrNameLst>
                                      </p:cBhvr>
                                      <p:to>
                                        <p:strVal val="solid"/>
                                      </p:to>
                                    </p:set>
                                    <p:anim to="1.5" calcmode="lin" valueType="num">
                                      <p:cBhvr override="childStyle">
                                        <p:cTn id="22" dur="500" fill="hold"/>
                                        <p:tgtEl>
                                          <p:spTgt spid="2">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516" y="-2583712"/>
            <a:ext cx="11534215" cy="10280903"/>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920997" y="659973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04754" y="6847513"/>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63719" y="680055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74471" y="6424614"/>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741617" y="4051555"/>
            <a:ext cx="9145999"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 hoạch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ác</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1200" cap="none" spc="0" normalizeH="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san.</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7741" y="5260281"/>
            <a:ext cx="1611115" cy="1611115"/>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10573107" y="310983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5">
            <a:extLst>
              <a:ext uri="{FF2B5EF4-FFF2-40B4-BE49-F238E27FC236}">
                <a16:creationId xmlns:a16="http://schemas.microsoft.com/office/drawing/2014/main" id="{F2FE4616-1E40-4FE2-9FC3-708F34E79CB5}"/>
              </a:ext>
            </a:extLst>
          </p:cNvPr>
          <p:cNvSpPr/>
          <p:nvPr/>
        </p:nvSpPr>
        <p:spPr>
          <a:xfrm>
            <a:off x="10733426" y="32741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10723054" y="32688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29" name="5">
            <a:extLst>
              <a:ext uri="{FF2B5EF4-FFF2-40B4-BE49-F238E27FC236}">
                <a16:creationId xmlns:a16="http://schemas.microsoft.com/office/drawing/2014/main" id="{5469E07C-7405-4969-BD86-8F88634888D6}"/>
              </a:ext>
            </a:extLst>
          </p:cNvPr>
          <p:cNvSpPr/>
          <p:nvPr/>
        </p:nvSpPr>
        <p:spPr>
          <a:xfrm>
            <a:off x="10733426" y="327952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0" name="5">
            <a:extLst>
              <a:ext uri="{FF2B5EF4-FFF2-40B4-BE49-F238E27FC236}">
                <a16:creationId xmlns:a16="http://schemas.microsoft.com/office/drawing/2014/main" id="{FB54FD6B-A88E-4D98-B907-4D2D52579869}"/>
              </a:ext>
            </a:extLst>
          </p:cNvPr>
          <p:cNvSpPr/>
          <p:nvPr/>
        </p:nvSpPr>
        <p:spPr>
          <a:xfrm>
            <a:off x="10743797" y="323189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1" name="5">
            <a:extLst>
              <a:ext uri="{FF2B5EF4-FFF2-40B4-BE49-F238E27FC236}">
                <a16:creationId xmlns:a16="http://schemas.microsoft.com/office/drawing/2014/main" id="{5A479313-1931-40E5-9F35-DEEBE22A39B1}"/>
              </a:ext>
            </a:extLst>
          </p:cNvPr>
          <p:cNvSpPr/>
          <p:nvPr/>
        </p:nvSpPr>
        <p:spPr>
          <a:xfrm>
            <a:off x="10725074" y="325038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2" name="5">
            <a:extLst>
              <a:ext uri="{FF2B5EF4-FFF2-40B4-BE49-F238E27FC236}">
                <a16:creationId xmlns:a16="http://schemas.microsoft.com/office/drawing/2014/main" id="{E53BA6C9-61C7-4849-9FC2-F80A14B770C5}"/>
              </a:ext>
            </a:extLst>
          </p:cNvPr>
          <p:cNvSpPr/>
          <p:nvPr/>
        </p:nvSpPr>
        <p:spPr>
          <a:xfrm>
            <a:off x="10761866" y="326331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3" name="start">
            <a:extLst>
              <a:ext uri="{FF2B5EF4-FFF2-40B4-BE49-F238E27FC236}">
                <a16:creationId xmlns:a16="http://schemas.microsoft.com/office/drawing/2014/main" id="{A784318B-497A-4EC8-97C7-FD55EA3CF2C7}"/>
              </a:ext>
            </a:extLst>
          </p:cNvPr>
          <p:cNvSpPr/>
          <p:nvPr/>
        </p:nvSpPr>
        <p:spPr>
          <a:xfrm>
            <a:off x="10733426" y="4567403"/>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612918" y="620689"/>
            <a:ext cx="8873982"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sym typeface="Arial"/>
              </a:rPr>
              <a:t> 2</a:t>
            </a: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Mỹ</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đã thực hiện kế hoạch gì nhằm tài trợ các nước châu </a:t>
            </a:r>
            <a:r>
              <a:rPr 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Â</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 tái thiết đất nước</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710754" y="1916446"/>
            <a:ext cx="9145997"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Kế hoạch khôi phục nền kinh tế.</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710754" y="2716413"/>
            <a:ext cx="955180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 vay nặng lãi.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741616" y="3491993"/>
            <a:ext cx="940935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Chiến lược toàn cầu</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95837074-DC72-170E-4FBA-838F422D0950}"/>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8113859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360" y="-2478536"/>
            <a:ext cx="11722047" cy="10439011"/>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481477" y="6500857"/>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2852366" y="6775057"/>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4811329" y="6728100"/>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6922082" y="6352158"/>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6" name="Rectangle 55">
            <a:extLst>
              <a:ext uri="{FF2B5EF4-FFF2-40B4-BE49-F238E27FC236}">
                <a16:creationId xmlns:a16="http://schemas.microsoft.com/office/drawing/2014/main" id="{C87F1C5A-1822-487A-B96F-F6E9239F4ABC}"/>
              </a:ext>
            </a:extLst>
          </p:cNvPr>
          <p:cNvSpPr/>
          <p:nvPr/>
        </p:nvSpPr>
        <p:spPr>
          <a:xfrm>
            <a:off x="4435004" y="3829446"/>
            <a:ext cx="2820946" cy="812723"/>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1973</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4"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64669" y="5200452"/>
            <a:ext cx="1611115" cy="1611115"/>
          </a:xfrm>
          <a:prstGeom prst="rect">
            <a:avLst/>
          </a:prstGeom>
        </p:spPr>
      </p:pic>
      <p:sp>
        <p:nvSpPr>
          <p:cNvPr id="27" name="Rectangle: Rounded Corners 26">
            <a:extLst>
              <a:ext uri="{FF2B5EF4-FFF2-40B4-BE49-F238E27FC236}">
                <a16:creationId xmlns:a16="http://schemas.microsoft.com/office/drawing/2014/main" id="{1AED90EE-C63A-4E57-B17F-051CD342D679}"/>
              </a:ext>
            </a:extLst>
          </p:cNvPr>
          <p:cNvSpPr/>
          <p:nvPr/>
        </p:nvSpPr>
        <p:spPr>
          <a:xfrm>
            <a:off x="10573107" y="2927090"/>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5">
            <a:extLst>
              <a:ext uri="{FF2B5EF4-FFF2-40B4-BE49-F238E27FC236}">
                <a16:creationId xmlns:a16="http://schemas.microsoft.com/office/drawing/2014/main" id="{9B26DD94-3A2B-420A-8C95-3A3DABB4FE99}"/>
              </a:ext>
            </a:extLst>
          </p:cNvPr>
          <p:cNvSpPr/>
          <p:nvPr/>
        </p:nvSpPr>
        <p:spPr>
          <a:xfrm>
            <a:off x="10753178" y="307949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9" name="5">
            <a:extLst>
              <a:ext uri="{FF2B5EF4-FFF2-40B4-BE49-F238E27FC236}">
                <a16:creationId xmlns:a16="http://schemas.microsoft.com/office/drawing/2014/main" id="{65861181-6694-4357-A678-3DE5425A2E66}"/>
              </a:ext>
            </a:extLst>
          </p:cNvPr>
          <p:cNvSpPr/>
          <p:nvPr/>
        </p:nvSpPr>
        <p:spPr>
          <a:xfrm>
            <a:off x="10753177" y="306899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30" name="5">
            <a:extLst>
              <a:ext uri="{FF2B5EF4-FFF2-40B4-BE49-F238E27FC236}">
                <a16:creationId xmlns:a16="http://schemas.microsoft.com/office/drawing/2014/main" id="{A48354BA-B602-4A08-ABB6-3759EF2FA637}"/>
              </a:ext>
            </a:extLst>
          </p:cNvPr>
          <p:cNvSpPr/>
          <p:nvPr/>
        </p:nvSpPr>
        <p:spPr>
          <a:xfrm>
            <a:off x="10733426" y="307568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1" name="5">
            <a:extLst>
              <a:ext uri="{FF2B5EF4-FFF2-40B4-BE49-F238E27FC236}">
                <a16:creationId xmlns:a16="http://schemas.microsoft.com/office/drawing/2014/main" id="{0399A7A0-1982-4CE8-8D15-1EBB9D33E02D}"/>
              </a:ext>
            </a:extLst>
          </p:cNvPr>
          <p:cNvSpPr/>
          <p:nvPr/>
        </p:nvSpPr>
        <p:spPr>
          <a:xfrm>
            <a:off x="10743747" y="30899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2" name="5">
            <a:extLst>
              <a:ext uri="{FF2B5EF4-FFF2-40B4-BE49-F238E27FC236}">
                <a16:creationId xmlns:a16="http://schemas.microsoft.com/office/drawing/2014/main" id="{8AAD874B-27BE-4366-BA46-B1F27B1686E1}"/>
              </a:ext>
            </a:extLst>
          </p:cNvPr>
          <p:cNvSpPr/>
          <p:nvPr/>
        </p:nvSpPr>
        <p:spPr>
          <a:xfrm>
            <a:off x="10758630" y="306136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3" name="5">
            <a:extLst>
              <a:ext uri="{FF2B5EF4-FFF2-40B4-BE49-F238E27FC236}">
                <a16:creationId xmlns:a16="http://schemas.microsoft.com/office/drawing/2014/main" id="{EF313DEA-9055-4C53-AFEB-1E857FE6CC99}"/>
              </a:ext>
            </a:extLst>
          </p:cNvPr>
          <p:cNvSpPr/>
          <p:nvPr/>
        </p:nvSpPr>
        <p:spPr>
          <a:xfrm>
            <a:off x="10713677" y="308371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4" name="start">
            <a:extLst>
              <a:ext uri="{FF2B5EF4-FFF2-40B4-BE49-F238E27FC236}">
                <a16:creationId xmlns:a16="http://schemas.microsoft.com/office/drawing/2014/main" id="{DCB49C5F-7C6B-4497-8D83-83E12439C34D}"/>
              </a:ext>
            </a:extLst>
          </p:cNvPr>
          <p:cNvSpPr/>
          <p:nvPr/>
        </p:nvSpPr>
        <p:spPr>
          <a:xfrm>
            <a:off x="10733426" y="4423321"/>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5" name="Rectangle 34">
            <a:extLst>
              <a:ext uri="{FF2B5EF4-FFF2-40B4-BE49-F238E27FC236}">
                <a16:creationId xmlns:a16="http://schemas.microsoft.com/office/drawing/2014/main" id="{A4821A41-D938-4063-B11F-C2DE00667AB6}"/>
              </a:ext>
            </a:extLst>
          </p:cNvPr>
          <p:cNvSpPr/>
          <p:nvPr/>
        </p:nvSpPr>
        <p:spPr>
          <a:xfrm>
            <a:off x="612916" y="735123"/>
            <a:ext cx="9403396"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Câu</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3</a:t>
            </a:r>
            <a:r>
              <a:rPr kumimoji="0" lang="en-US" altLang="en-US" sz="32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altLang="en-US" sz="3200" b="1">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n</a:t>
            </a:r>
            <a:r>
              <a:rPr kumimoji="0" lang="vi-VN"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ền kinh tế </a:t>
            </a:r>
            <a:r>
              <a:rPr kumimoji="0" lang="en-US"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alt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 gặp sự suy thoái và những khó khăn nghiêm trọng vào khoảng thời gian nào</a:t>
            </a:r>
            <a:endPar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4460423" y="2201862"/>
            <a:ext cx="2556479" cy="707886"/>
          </a:xfrm>
          <a:prstGeom prst="rect">
            <a:avLst/>
          </a:prstGeom>
          <a:noFill/>
        </p:spPr>
        <p:txBody>
          <a:bodyPr wrap="square" lIns="91440" tIns="45720" rIns="91440" bIns="4572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197</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4460425" y="3015654"/>
            <a:ext cx="2835999" cy="707886"/>
          </a:xfrm>
          <a:prstGeom prst="rect">
            <a:avLst/>
          </a:prstGeom>
          <a:noFill/>
        </p:spPr>
        <p:txBody>
          <a:bodyPr wrap="square" lIns="91440" tIns="45720" rIns="91440" bIns="4572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1972</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8" name="Rectangle 37">
            <a:extLst>
              <a:ext uri="{FF2B5EF4-FFF2-40B4-BE49-F238E27FC236}">
                <a16:creationId xmlns:a16="http://schemas.microsoft.com/office/drawing/2014/main" id="{0D95B254-BC5C-4401-8928-6C89B54597EF}"/>
              </a:ext>
            </a:extLst>
          </p:cNvPr>
          <p:cNvSpPr/>
          <p:nvPr/>
        </p:nvSpPr>
        <p:spPr>
          <a:xfrm>
            <a:off x="4460422" y="4748074"/>
            <a:ext cx="2813279" cy="707886"/>
          </a:xfrm>
          <a:prstGeom prst="rect">
            <a:avLst/>
          </a:prstGeom>
          <a:noFill/>
        </p:spPr>
        <p:txBody>
          <a:bodyPr wrap="square" lIns="91440" tIns="45720" rIns="91440" bIns="45720">
            <a:spAutoFit/>
          </a:bodyPr>
          <a:lstStyle/>
          <a:p>
            <a:pPr marL="0" marR="0" lvl="0" indent="0" algn="just" defTabSz="9143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40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altLang="en-US" sz="4000" b="1" i="0" u="none" strike="noStrike" kern="1200" cap="none" spc="0" normalizeH="0" baseline="0" noProof="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1974</a:t>
            </a:r>
            <a:endParaRPr kumimoji="0" lang="en-US" alt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3172FB45-D7E5-5906-BD88-7287D082E6CF}"/>
              </a:ext>
            </a:extLst>
          </p:cNvPr>
          <p:cNvPicPr>
            <a:picLocks noChangeAspect="1"/>
          </p:cNvPicPr>
          <p:nvPr/>
        </p:nvPicPr>
        <p:blipFill>
          <a:blip r:embed="rId1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0692055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75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par>
                                <p:cTn id="10" presetID="64" presetClass="path" presetSubtype="0" accel="50000" decel="50000" fill="hold" nodeType="withEffect">
                                  <p:stCondLst>
                                    <p:cond delay="2500"/>
                                  </p:stCondLst>
                                  <p:childTnLst>
                                    <p:animMotion origin="layout" path="M -6.25E-7 1.48148E-6 L -6.25E-7 -0.25 " pathEditMode="relative" rAng="0" ptsTypes="AA">
                                      <p:cBhvr>
                                        <p:cTn id="11" dur="1250" fill="hold"/>
                                        <p:tgtEl>
                                          <p:spTgt spid="13"/>
                                        </p:tgtEl>
                                        <p:attrNameLst>
                                          <p:attrName>ppt_x</p:attrName>
                                          <p:attrName>ppt_y</p:attrName>
                                        </p:attrNameLst>
                                      </p:cBhvr>
                                      <p:rCtr x="0" y="-12500"/>
                                    </p:animMotion>
                                  </p:childTnLst>
                                </p:cTn>
                              </p:par>
                              <p:par>
                                <p:cTn id="12" presetID="64" presetClass="path" presetSubtype="0" accel="50000" decel="50000" fill="hold" nodeType="withEffect">
                                  <p:stCondLst>
                                    <p:cond delay="2750"/>
                                  </p:stCondLst>
                                  <p:childTnLst>
                                    <p:animMotion origin="layout" path="M 4.375E-6 1.48148E-6 L 4.375E-6 -0.25 " pathEditMode="relative" rAng="0" ptsTypes="AA">
                                      <p:cBhvr>
                                        <p:cTn id="13" dur="1250" fill="hold"/>
                                        <p:tgtEl>
                                          <p:spTgt spid="11"/>
                                        </p:tgtEl>
                                        <p:attrNameLst>
                                          <p:attrName>ppt_x</p:attrName>
                                          <p:attrName>ppt_y</p:attrName>
                                        </p:attrNameLst>
                                      </p:cBhvr>
                                      <p:rCtr x="0" y="-12500"/>
                                    </p:animMotion>
                                  </p:childTnLst>
                                </p:cTn>
                              </p:par>
                              <p:par>
                                <p:cTn id="14" presetID="64" presetClass="path" presetSubtype="0" accel="50000" decel="50000" fill="hold" nodeType="withEffect">
                                  <p:stCondLst>
                                    <p:cond delay="3200"/>
                                  </p:stCondLst>
                                  <p:childTnLst>
                                    <p:animMotion origin="layout" path="M 3.75E-6 4.44444E-6 L 3.75E-6 -0.25 " pathEditMode="relative" rAng="0" ptsTypes="AA">
                                      <p:cBhvr>
                                        <p:cTn id="15" dur="1250" fill="hold"/>
                                        <p:tgtEl>
                                          <p:spTgt spid="12"/>
                                        </p:tgtEl>
                                        <p:attrNameLst>
                                          <p:attrName>ppt_x</p:attrName>
                                          <p:attrName>ppt_y</p:attrName>
                                        </p:attrNameLst>
                                      </p:cBhvr>
                                      <p:rCtr x="0" y="-12500"/>
                                    </p:animMotion>
                                  </p:childTnLst>
                                </p:cTn>
                              </p:par>
                              <p:par>
                                <p:cTn id="16" presetID="64" presetClass="path" presetSubtype="0" accel="50000" decel="50000" fill="hold" nodeType="withEffect">
                                  <p:stCondLst>
                                    <p:cond delay="3500"/>
                                  </p:stCondLst>
                                  <p:childTnLst>
                                    <p:animMotion origin="layout" path="M 2.91667E-6 -2.59259E-6 L 2.91667E-6 -0.25 " pathEditMode="relative" rAng="0" ptsTypes="AA">
                                      <p:cBhvr>
                                        <p:cTn id="17" dur="1250" fill="hold"/>
                                        <p:tgtEl>
                                          <p:spTgt spid="14"/>
                                        </p:tgtEl>
                                        <p:attrNameLst>
                                          <p:attrName>ppt_x</p:attrName>
                                          <p:attrName>ppt_y</p:attrName>
                                        </p:attrNameLst>
                                      </p:cBhvr>
                                      <p:rCtr x="0" y="-12500"/>
                                    </p:animMotion>
                                  </p:childTnLst>
                                </p:cTn>
                              </p:par>
                              <p:par>
                                <p:cTn id="18" presetID="2" presetClass="entr" presetSubtype="8" fill="hold" grpId="0" nodeType="withEffect">
                                  <p:stCondLst>
                                    <p:cond delay="100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1000" fill="hold"/>
                                        <p:tgtEl>
                                          <p:spTgt spid="35"/>
                                        </p:tgtEl>
                                        <p:attrNameLst>
                                          <p:attrName>ppt_x</p:attrName>
                                        </p:attrNameLst>
                                      </p:cBhvr>
                                      <p:tavLst>
                                        <p:tav tm="0">
                                          <p:val>
                                            <p:strVal val="0-#ppt_w/2"/>
                                          </p:val>
                                        </p:tav>
                                        <p:tav tm="100000">
                                          <p:val>
                                            <p:strVal val="#ppt_x"/>
                                          </p:val>
                                        </p:tav>
                                      </p:tavLst>
                                    </p:anim>
                                    <p:anim calcmode="lin" valueType="num">
                                      <p:cBhvr additive="base">
                                        <p:cTn id="21" dur="1000" fill="hold"/>
                                        <p:tgtEl>
                                          <p:spTgt spid="35"/>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8"/>
                                            </p:cond>
                                          </p:stCondLst>
                                          <p:endCondLst>
                                            <p:cond evt="onStopAudio" delay="0">
                                              <p:tgtEl>
                                                <p:sldTgt/>
                                              </p:tgtEl>
                                            </p:cond>
                                          </p:endCondLst>
                                        </p:cTn>
                                        <p:tgtEl>
                                          <p:sndTgt r:embed="rId3" name="5c755235ab958.wav"/>
                                        </p:tgtEl>
                                      </p:cMediaNode>
                                    </p:audio>
                                  </p:subTnLst>
                                </p:cTn>
                              </p:par>
                              <p:par>
                                <p:cTn id="22" presetID="53" presetClass="entr" presetSubtype="16" fill="hold" grpId="0" nodeType="withEffect">
                                  <p:stCondLst>
                                    <p:cond delay="1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par>
                                <p:cTn id="27" presetID="53" presetClass="entr" presetSubtype="16" fill="hold" grpId="0"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150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fltVal val="0"/>
                                          </p:val>
                                        </p:tav>
                                      </p:tavLst>
                                    </p:anim>
                                    <p:set>
                                      <p:cBhvr>
                                        <p:cTn id="4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set>
                                      <p:cBhvr>
                                        <p:cTn id="5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set>
                                      <p:cBhvr>
                                        <p:cTn id="5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0391 -0.23704 L -0.00391 -0.23658 C -0.01133 -0.25949 -0.02097 -0.27963 -0.02592 -0.30347 C -0.03568 -0.35255 -0.03164 -0.32917 -0.03842 -0.37292 C -0.04115 -0.42755 -0.04206 -0.42454 -0.03529 -0.50347 C -0.03438 -0.51343 -0.03151 -0.52246 -0.02904 -0.53125 C -0.02461 -0.54699 -0.01941 -0.55926 -0.01185 -0.57014 C -0.01003 -0.57292 -0.00756 -0.57384 -0.0056 -0.5757 C 0.00286 -0.58403 0.01171 -0.59121 0.01953 -0.6007 C 0.03802 -0.62431 0.02695 -0.61134 0.05546 -0.63958 C 0.06015 -0.64445 0.06575 -0.64676 0.06953 -0.65347 L 0.08515 -0.68125 C 0.09218 -0.7125 0.09375 -0.71273 0.09453 -0.7507 C 0.09505 -0.77801 0.09257 -0.78195 0.08828 -0.80648 C 0.08711 -0.81273 0.08671 -0.81991 0.08515 -0.8257 C 0.08268 -0.83496 0.07356 -0.86204 0.06796 -0.87037 C 0.03307 -0.92153 0.04869 -0.88773 0.02265 -0.93403 C 0.0151 -0.94769 0.00703 -0.96065 0.00078 -0.9757 C -0.00443 -0.9882 -0.01146 -1.02153 -0.01498 -1.03681 C -0.01446 -1.06551 -0.01472 -1.09468 -0.01342 -1.12292 C -0.01316 -1.12732 -0.01107 -1.13056 -0.01029 -1.13449 C -0.00222 -1.17269 -0.02331 -1.09653 0.00078 -1.17037 C 0.00364 -1.17917 0.00612 -1.18843 0.00859 -1.19792 C 0.00976 -1.20232 0.01015 -1.20741 0.01171 -1.21181 C 0.01289 -1.21505 0.0151 -1.21667 0.0164 -1.22014 C 0.02044 -1.23102 0.02395 -1.25 0.02578 -1.26181 C 0.02695 -1.26991 0.02799 -1.27824 0.0289 -1.28681 C 0.03112 -1.3088 0.03203 -1.32384 0.03359 -1.34514 C 0.03307 -1.37199 0.03242 -1.39861 0.03203 -1.4257 C 0.03138 -1.45972 0.03125 -1.49421 0.03046 -1.52847 C 0.0302 -1.53588 0.02903 -1.54306 0.0289 -1.5507 C 0.02851 -1.56621 0.0289 -1.58218 0.0289 -1.59792 " pathEditMode="relative" rAng="0" ptsTypes="AAAAAAAAAAAAAAAAAAAAAAAAAAAAAAAA">
                                      <p:cBhvr>
                                        <p:cTn id="62" dur="1250" fill="hold"/>
                                        <p:tgtEl>
                                          <p:spTgt spid="11"/>
                                        </p:tgtEl>
                                        <p:attrNameLst>
                                          <p:attrName>ppt_x</p:attrName>
                                          <p:attrName>ppt_y</p:attrName>
                                        </p:attrNameLst>
                                      </p:cBhvr>
                                      <p:rCtr x="3086" y="-68032"/>
                                    </p:animMotion>
                                  </p:childTnLst>
                                  <p:subTnLst>
                                    <p:audio>
                                      <p:cMediaNode>
                                        <p:cTn display="0" masterRel="sameClick">
                                          <p:stCondLst>
                                            <p:cond evt="begin" delay="0">
                                              <p:tn val="61"/>
                                            </p:cond>
                                          </p:stCondLst>
                                          <p:endCondLst>
                                            <p:cond evt="onStopAudio" delay="0">
                                              <p:tgtEl>
                                                <p:sldTgt/>
                                              </p:tgtEl>
                                            </p:cond>
                                          </p:endCondLst>
                                        </p:cTn>
                                        <p:tgtEl>
                                          <p:sndTgt r:embed="rId5" name="Am-thanh-tra-loi-dung-www_yeualo_com.wav"/>
                                        </p:tgtEl>
                                      </p:cMediaNode>
                                    </p:audio>
                                  </p:subTnLst>
                                </p:cTn>
                              </p:par>
                            </p:childTnLst>
                          </p:cTn>
                        </p:par>
                        <p:par>
                          <p:cTn id="63" fill="hold">
                            <p:stCondLst>
                              <p:cond delay="1250"/>
                            </p:stCondLst>
                            <p:childTnLst>
                              <p:par>
                                <p:cTn id="64" presetID="1" presetClass="emph" presetSubtype="2" fill="hold" nodeType="afterEffect">
                                  <p:stCondLst>
                                    <p:cond delay="0"/>
                                  </p:stCondLst>
                                  <p:childTnLst>
                                    <p:animClr clrSpc="rgb" dir="cw">
                                      <p:cBhvr>
                                        <p:cTn id="65" dur="2000" fill="hold"/>
                                        <p:tgtEl>
                                          <p:spTgt spid="56"/>
                                        </p:tgtEl>
                                        <p:attrNameLst>
                                          <p:attrName>fillcolor</p:attrName>
                                        </p:attrNameLst>
                                      </p:cBhvr>
                                      <p:to>
                                        <a:schemeClr val="accent2"/>
                                      </p:to>
                                    </p:animClr>
                                    <p:set>
                                      <p:cBhvr>
                                        <p:cTn id="66" dur="2000" fill="hold"/>
                                        <p:tgtEl>
                                          <p:spTgt spid="56"/>
                                        </p:tgtEl>
                                        <p:attrNameLst>
                                          <p:attrName>fill.type</p:attrName>
                                        </p:attrNameLst>
                                      </p:cBhvr>
                                      <p:to>
                                        <p:strVal val="solid"/>
                                      </p:to>
                                    </p:set>
                                    <p:set>
                                      <p:cBhvr>
                                        <p:cTn id="67" dur="2000" fill="hold"/>
                                        <p:tgtEl>
                                          <p:spTgt spid="56"/>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Đồng hồ đếm ngược 5 giây (online-audio-converter.com).wav"/>
                                        </p:tgtEl>
                                      </p:cMediaNode>
                                    </p:audio>
                                  </p:subTnLst>
                                </p:cTn>
                              </p:par>
                            </p:childTnLst>
                          </p:cTn>
                        </p:par>
                        <p:par>
                          <p:cTn id="75" fill="hold">
                            <p:stCondLst>
                              <p:cond delay="500"/>
                            </p:stCondLst>
                            <p:childTnLst>
                              <p:par>
                                <p:cTn id="76" presetID="53" presetClass="exit" presetSubtype="32" fill="hold" grpId="1" nodeType="afterEffect">
                                  <p:stCondLst>
                                    <p:cond delay="0"/>
                                  </p:stCondLst>
                                  <p:childTnLst>
                                    <p:anim calcmode="lin" valueType="num">
                                      <p:cBhvr>
                                        <p:cTn id="77" dur="500"/>
                                        <p:tgtEl>
                                          <p:spTgt spid="33"/>
                                        </p:tgtEl>
                                        <p:attrNameLst>
                                          <p:attrName>ppt_w</p:attrName>
                                        </p:attrNameLst>
                                      </p:cBhvr>
                                      <p:tavLst>
                                        <p:tav tm="0">
                                          <p:val>
                                            <p:strVal val="ppt_w"/>
                                          </p:val>
                                        </p:tav>
                                        <p:tav tm="100000">
                                          <p:val>
                                            <p:fltVal val="0"/>
                                          </p:val>
                                        </p:tav>
                                      </p:tavLst>
                                    </p:anim>
                                    <p:anim calcmode="lin" valueType="num">
                                      <p:cBhvr>
                                        <p:cTn id="78" dur="500"/>
                                        <p:tgtEl>
                                          <p:spTgt spid="33"/>
                                        </p:tgtEl>
                                        <p:attrNameLst>
                                          <p:attrName>ppt_h</p:attrName>
                                        </p:attrNameLst>
                                      </p:cBhvr>
                                      <p:tavLst>
                                        <p:tav tm="0">
                                          <p:val>
                                            <p:strVal val="ppt_h"/>
                                          </p:val>
                                        </p:tav>
                                        <p:tav tm="100000">
                                          <p:val>
                                            <p:fltVal val="0"/>
                                          </p:val>
                                        </p:tav>
                                      </p:tavLst>
                                    </p:anim>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childTnLst>
                          </p:cTn>
                        </p:par>
                        <p:par>
                          <p:cTn id="81" fill="hold">
                            <p:stCondLst>
                              <p:cond delay="1000"/>
                            </p:stCondLst>
                            <p:childTnLst>
                              <p:par>
                                <p:cTn id="82" presetID="23" presetClass="entr" presetSubtype="16"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childTnLst>
                                </p:cTn>
                              </p:par>
                            </p:childTnLst>
                          </p:cTn>
                        </p:par>
                        <p:par>
                          <p:cTn id="86" fill="hold">
                            <p:stCondLst>
                              <p:cond delay="1500"/>
                            </p:stCondLst>
                            <p:childTnLst>
                              <p:par>
                                <p:cTn id="87" presetID="53" presetClass="exit" presetSubtype="32" fill="hold" grpId="1" nodeType="afterEffect">
                                  <p:stCondLst>
                                    <p:cond delay="0"/>
                                  </p:stCondLst>
                                  <p:childTnLst>
                                    <p:anim calcmode="lin" valueType="num">
                                      <p:cBhvr>
                                        <p:cTn id="88" dur="500"/>
                                        <p:tgtEl>
                                          <p:spTgt spid="32"/>
                                        </p:tgtEl>
                                        <p:attrNameLst>
                                          <p:attrName>ppt_w</p:attrName>
                                        </p:attrNameLst>
                                      </p:cBhvr>
                                      <p:tavLst>
                                        <p:tav tm="0">
                                          <p:val>
                                            <p:strVal val="ppt_w"/>
                                          </p:val>
                                        </p:tav>
                                        <p:tav tm="100000">
                                          <p:val>
                                            <p:fltVal val="0"/>
                                          </p:val>
                                        </p:tav>
                                      </p:tavLst>
                                    </p:anim>
                                    <p:anim calcmode="lin" valueType="num">
                                      <p:cBhvr>
                                        <p:cTn id="89" dur="500"/>
                                        <p:tgtEl>
                                          <p:spTgt spid="32"/>
                                        </p:tgtEl>
                                        <p:attrNameLst>
                                          <p:attrName>ppt_h</p:attrName>
                                        </p:attrNameLst>
                                      </p:cBhvr>
                                      <p:tavLst>
                                        <p:tav tm="0">
                                          <p:val>
                                            <p:strVal val="ppt_h"/>
                                          </p:val>
                                        </p:tav>
                                        <p:tav tm="100000">
                                          <p:val>
                                            <p:fltVal val="0"/>
                                          </p:val>
                                        </p:tav>
                                      </p:tavLst>
                                    </p:anim>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childTnLst>
                          </p:cTn>
                        </p:par>
                        <p:par>
                          <p:cTn id="92" fill="hold">
                            <p:stCondLst>
                              <p:cond delay="2000"/>
                            </p:stCondLst>
                            <p:childTnLst>
                              <p:par>
                                <p:cTn id="93" presetID="23" presetClass="entr" presetSubtype="16" fill="hold" grpId="0" nodeType="after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childTnLst>
                                </p:cTn>
                              </p:par>
                            </p:childTnLst>
                          </p:cTn>
                        </p:par>
                        <p:par>
                          <p:cTn id="97" fill="hold">
                            <p:stCondLst>
                              <p:cond delay="2500"/>
                            </p:stCondLst>
                            <p:childTnLst>
                              <p:par>
                                <p:cTn id="98" presetID="53" presetClass="exit" presetSubtype="32" fill="hold" grpId="1" nodeType="afterEffect">
                                  <p:stCondLst>
                                    <p:cond delay="0"/>
                                  </p:stCondLst>
                                  <p:childTnLst>
                                    <p:anim calcmode="lin" valueType="num">
                                      <p:cBhvr>
                                        <p:cTn id="99" dur="500"/>
                                        <p:tgtEl>
                                          <p:spTgt spid="31"/>
                                        </p:tgtEl>
                                        <p:attrNameLst>
                                          <p:attrName>ppt_w</p:attrName>
                                        </p:attrNameLst>
                                      </p:cBhvr>
                                      <p:tavLst>
                                        <p:tav tm="0">
                                          <p:val>
                                            <p:strVal val="ppt_w"/>
                                          </p:val>
                                        </p:tav>
                                        <p:tav tm="100000">
                                          <p:val>
                                            <p:fltVal val="0"/>
                                          </p:val>
                                        </p:tav>
                                      </p:tavLst>
                                    </p:anim>
                                    <p:anim calcmode="lin" valueType="num">
                                      <p:cBhvr>
                                        <p:cTn id="100" dur="500"/>
                                        <p:tgtEl>
                                          <p:spTgt spid="31"/>
                                        </p:tgtEl>
                                        <p:attrNameLst>
                                          <p:attrName>ppt_h</p:attrName>
                                        </p:attrNameLst>
                                      </p:cBhvr>
                                      <p:tavLst>
                                        <p:tav tm="0">
                                          <p:val>
                                            <p:strVal val="ppt_h"/>
                                          </p:val>
                                        </p:tav>
                                        <p:tav tm="100000">
                                          <p:val>
                                            <p:fltVal val="0"/>
                                          </p:val>
                                        </p:tav>
                                      </p:tavLst>
                                    </p:anim>
                                    <p:animEffect transition="out" filter="fade">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childTnLst>
                          </p:cTn>
                        </p:par>
                        <p:par>
                          <p:cTn id="103" fill="hold">
                            <p:stCondLst>
                              <p:cond delay="3000"/>
                            </p:stCondLst>
                            <p:childTnLst>
                              <p:par>
                                <p:cTn id="104" presetID="23" presetClass="entr" presetSubtype="16"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500" fill="hold"/>
                                        <p:tgtEl>
                                          <p:spTgt spid="30"/>
                                        </p:tgtEl>
                                        <p:attrNameLst>
                                          <p:attrName>ppt_w</p:attrName>
                                        </p:attrNameLst>
                                      </p:cBhvr>
                                      <p:tavLst>
                                        <p:tav tm="0">
                                          <p:val>
                                            <p:fltVal val="0"/>
                                          </p:val>
                                        </p:tav>
                                        <p:tav tm="100000">
                                          <p:val>
                                            <p:strVal val="#ppt_w"/>
                                          </p:val>
                                        </p:tav>
                                      </p:tavLst>
                                    </p:anim>
                                    <p:anim calcmode="lin" valueType="num">
                                      <p:cBhvr>
                                        <p:cTn id="107" dur="500" fill="hold"/>
                                        <p:tgtEl>
                                          <p:spTgt spid="30"/>
                                        </p:tgtEl>
                                        <p:attrNameLst>
                                          <p:attrName>ppt_h</p:attrName>
                                        </p:attrNameLst>
                                      </p:cBhvr>
                                      <p:tavLst>
                                        <p:tav tm="0">
                                          <p:val>
                                            <p:fltVal val="0"/>
                                          </p:val>
                                        </p:tav>
                                        <p:tav tm="100000">
                                          <p:val>
                                            <p:strVal val="#ppt_h"/>
                                          </p:val>
                                        </p:tav>
                                      </p:tavLst>
                                    </p:anim>
                                  </p:childTnLst>
                                </p:cTn>
                              </p:par>
                            </p:childTnLst>
                          </p:cTn>
                        </p:par>
                        <p:par>
                          <p:cTn id="108" fill="hold">
                            <p:stCondLst>
                              <p:cond delay="3500"/>
                            </p:stCondLst>
                            <p:childTnLst>
                              <p:par>
                                <p:cTn id="109" presetID="53" presetClass="exit" presetSubtype="32" fill="hold" grpId="1" nodeType="afterEffect">
                                  <p:stCondLst>
                                    <p:cond delay="0"/>
                                  </p:stCondLst>
                                  <p:childTnLst>
                                    <p:anim calcmode="lin" valueType="num">
                                      <p:cBhvr>
                                        <p:cTn id="110" dur="500"/>
                                        <p:tgtEl>
                                          <p:spTgt spid="30"/>
                                        </p:tgtEl>
                                        <p:attrNameLst>
                                          <p:attrName>ppt_w</p:attrName>
                                        </p:attrNameLst>
                                      </p:cBhvr>
                                      <p:tavLst>
                                        <p:tav tm="0">
                                          <p:val>
                                            <p:strVal val="ppt_w"/>
                                          </p:val>
                                        </p:tav>
                                        <p:tav tm="100000">
                                          <p:val>
                                            <p:fltVal val="0"/>
                                          </p:val>
                                        </p:tav>
                                      </p:tavLst>
                                    </p:anim>
                                    <p:anim calcmode="lin" valueType="num">
                                      <p:cBhvr>
                                        <p:cTn id="111" dur="500"/>
                                        <p:tgtEl>
                                          <p:spTgt spid="30"/>
                                        </p:tgtEl>
                                        <p:attrNameLst>
                                          <p:attrName>ppt_h</p:attrName>
                                        </p:attrNameLst>
                                      </p:cBhvr>
                                      <p:tavLst>
                                        <p:tav tm="0">
                                          <p:val>
                                            <p:strVal val="ppt_h"/>
                                          </p:val>
                                        </p:tav>
                                        <p:tav tm="100000">
                                          <p:val>
                                            <p:fltVal val="0"/>
                                          </p:val>
                                        </p:tav>
                                      </p:tavLst>
                                    </p:anim>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childTnLst>
                          </p:cTn>
                        </p:par>
                        <p:par>
                          <p:cTn id="114" fill="hold">
                            <p:stCondLst>
                              <p:cond delay="4000"/>
                            </p:stCondLst>
                            <p:childTnLst>
                              <p:par>
                                <p:cTn id="115" presetID="23" presetClass="entr" presetSubtype="16"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p:cTn id="117" dur="500" fill="hold"/>
                                        <p:tgtEl>
                                          <p:spTgt spid="29"/>
                                        </p:tgtEl>
                                        <p:attrNameLst>
                                          <p:attrName>ppt_w</p:attrName>
                                        </p:attrNameLst>
                                      </p:cBhvr>
                                      <p:tavLst>
                                        <p:tav tm="0">
                                          <p:val>
                                            <p:fltVal val="0"/>
                                          </p:val>
                                        </p:tav>
                                        <p:tav tm="100000">
                                          <p:val>
                                            <p:strVal val="#ppt_w"/>
                                          </p:val>
                                        </p:tav>
                                      </p:tavLst>
                                    </p:anim>
                                    <p:anim calcmode="lin" valueType="num">
                                      <p:cBhvr>
                                        <p:cTn id="118" dur="500" fill="hold"/>
                                        <p:tgtEl>
                                          <p:spTgt spid="29"/>
                                        </p:tgtEl>
                                        <p:attrNameLst>
                                          <p:attrName>ppt_h</p:attrName>
                                        </p:attrNameLst>
                                      </p:cBhvr>
                                      <p:tavLst>
                                        <p:tav tm="0">
                                          <p:val>
                                            <p:fltVal val="0"/>
                                          </p:val>
                                        </p:tav>
                                        <p:tav tm="100000">
                                          <p:val>
                                            <p:strVal val="#ppt_h"/>
                                          </p:val>
                                        </p:tav>
                                      </p:tavLst>
                                    </p:anim>
                                  </p:childTnLst>
                                </p:cTn>
                              </p:par>
                            </p:childTnLst>
                          </p:cTn>
                        </p:par>
                        <p:par>
                          <p:cTn id="119" fill="hold">
                            <p:stCondLst>
                              <p:cond delay="4500"/>
                            </p:stCondLst>
                            <p:childTnLst>
                              <p:par>
                                <p:cTn id="120" presetID="53" presetClass="exit" presetSubtype="32" fill="hold" grpId="1" nodeType="afterEffect">
                                  <p:stCondLst>
                                    <p:cond delay="0"/>
                                  </p:stCondLst>
                                  <p:childTnLst>
                                    <p:anim calcmode="lin" valueType="num">
                                      <p:cBhvr>
                                        <p:cTn id="121" dur="500"/>
                                        <p:tgtEl>
                                          <p:spTgt spid="29"/>
                                        </p:tgtEl>
                                        <p:attrNameLst>
                                          <p:attrName>ppt_w</p:attrName>
                                        </p:attrNameLst>
                                      </p:cBhvr>
                                      <p:tavLst>
                                        <p:tav tm="0">
                                          <p:val>
                                            <p:strVal val="ppt_w"/>
                                          </p:val>
                                        </p:tav>
                                        <p:tav tm="100000">
                                          <p:val>
                                            <p:fltVal val="0"/>
                                          </p:val>
                                        </p:tav>
                                      </p:tavLst>
                                    </p:anim>
                                    <p:anim calcmode="lin" valueType="num">
                                      <p:cBhvr>
                                        <p:cTn id="122" dur="500"/>
                                        <p:tgtEl>
                                          <p:spTgt spid="29"/>
                                        </p:tgtEl>
                                        <p:attrNameLst>
                                          <p:attrName>ppt_h</p:attrName>
                                        </p:attrNameLst>
                                      </p:cBhvr>
                                      <p:tavLst>
                                        <p:tav tm="0">
                                          <p:val>
                                            <p:strVal val="ppt_h"/>
                                          </p:val>
                                        </p:tav>
                                        <p:tav tm="100000">
                                          <p:val>
                                            <p:fltVal val="0"/>
                                          </p:val>
                                        </p:tav>
                                      </p:tavLst>
                                    </p:anim>
                                    <p:animEffect transition="out" filter="fad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childTnLst>
                          </p:cTn>
                        </p:par>
                        <p:par>
                          <p:cTn id="125" fill="hold">
                            <p:stCondLst>
                              <p:cond delay="5000"/>
                            </p:stCondLst>
                            <p:childTnLst>
                              <p:par>
                                <p:cTn id="126" presetID="23" presetClass="entr" presetSubtype="16" fill="hold" grpId="0" nodeType="afterEffect">
                                  <p:stCondLst>
                                    <p:cond delay="0"/>
                                  </p:stCondLst>
                                  <p:childTnLst>
                                    <p:set>
                                      <p:cBhvr>
                                        <p:cTn id="127" dur="1" fill="hold">
                                          <p:stCondLst>
                                            <p:cond delay="0"/>
                                          </p:stCondLst>
                                        </p:cTn>
                                        <p:tgtEl>
                                          <p:spTgt spid="28"/>
                                        </p:tgtEl>
                                        <p:attrNameLst>
                                          <p:attrName>style.visibility</p:attrName>
                                        </p:attrNameLst>
                                      </p:cBhvr>
                                      <p:to>
                                        <p:strVal val="visible"/>
                                      </p:to>
                                    </p:set>
                                    <p:anim calcmode="lin" valueType="num">
                                      <p:cBhvr>
                                        <p:cTn id="128" dur="500" fill="hold"/>
                                        <p:tgtEl>
                                          <p:spTgt spid="28"/>
                                        </p:tgtEl>
                                        <p:attrNameLst>
                                          <p:attrName>ppt_w</p:attrName>
                                        </p:attrNameLst>
                                      </p:cBhvr>
                                      <p:tavLst>
                                        <p:tav tm="0">
                                          <p:val>
                                            <p:fltVal val="0"/>
                                          </p:val>
                                        </p:tav>
                                        <p:tav tm="100000">
                                          <p:val>
                                            <p:strVal val="#ppt_w"/>
                                          </p:val>
                                        </p:tav>
                                      </p:tavLst>
                                    </p:anim>
                                    <p:anim calcmode="lin" valueType="num">
                                      <p:cBhvr>
                                        <p:cTn id="129" dur="500" fill="hold"/>
                                        <p:tgtEl>
                                          <p:spTgt spid="28"/>
                                        </p:tgtEl>
                                        <p:attrNameLst>
                                          <p:attrName>ppt_h</p:attrName>
                                        </p:attrNameLst>
                                      </p:cBhvr>
                                      <p:tavLst>
                                        <p:tav tm="0">
                                          <p:val>
                                            <p:fltVal val="0"/>
                                          </p:val>
                                        </p:tav>
                                        <p:tav tm="100000">
                                          <p:val>
                                            <p:strVal val="#ppt_h"/>
                                          </p:val>
                                        </p:tav>
                                      </p:tavLst>
                                    </p:anim>
                                  </p:childTnLst>
                                </p:cTn>
                              </p:par>
                            </p:childTnLst>
                          </p:cTn>
                        </p:par>
                        <p:par>
                          <p:cTn id="130" fill="hold">
                            <p:stCondLst>
                              <p:cond delay="5500"/>
                            </p:stCondLst>
                            <p:childTnLst>
                              <p:par>
                                <p:cTn id="131" presetID="53" presetClass="exit" presetSubtype="32" fill="hold" grpId="1" nodeType="afterEffect">
                                  <p:stCondLst>
                                    <p:cond delay="0"/>
                                  </p:stCondLst>
                                  <p:childTnLst>
                                    <p:anim calcmode="lin" valueType="num">
                                      <p:cBhvr>
                                        <p:cTn id="132" dur="500"/>
                                        <p:tgtEl>
                                          <p:spTgt spid="28"/>
                                        </p:tgtEl>
                                        <p:attrNameLst>
                                          <p:attrName>ppt_w</p:attrName>
                                        </p:attrNameLst>
                                      </p:cBhvr>
                                      <p:tavLst>
                                        <p:tav tm="0">
                                          <p:val>
                                            <p:strVal val="ppt_w"/>
                                          </p:val>
                                        </p:tav>
                                        <p:tav tm="100000">
                                          <p:val>
                                            <p:fltVal val="0"/>
                                          </p:val>
                                        </p:tav>
                                      </p:tavLst>
                                    </p:anim>
                                    <p:anim calcmode="lin" valueType="num">
                                      <p:cBhvr>
                                        <p:cTn id="133" dur="500"/>
                                        <p:tgtEl>
                                          <p:spTgt spid="28"/>
                                        </p:tgtEl>
                                        <p:attrNameLst>
                                          <p:attrName>ppt_h</p:attrName>
                                        </p:attrNameLst>
                                      </p:cBhvr>
                                      <p:tavLst>
                                        <p:tav tm="0">
                                          <p:val>
                                            <p:strVal val="ppt_h"/>
                                          </p:val>
                                        </p:tav>
                                        <p:tav tm="100000">
                                          <p:val>
                                            <p:fltVal val="0"/>
                                          </p:val>
                                        </p:tav>
                                      </p:tavLst>
                                    </p:anim>
                                    <p:animEffect transition="out" filter="fade">
                                      <p:cBhvr>
                                        <p:cTn id="134" dur="500"/>
                                        <p:tgtEl>
                                          <p:spTgt spid="28"/>
                                        </p:tgtEl>
                                      </p:cBhvr>
                                    </p:animEffect>
                                    <p:set>
                                      <p:cBhvr>
                                        <p:cTn id="1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56"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p:bldP spid="36" grpId="0"/>
      <p:bldP spid="37"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516" y="-2583712"/>
            <a:ext cx="11534215" cy="10280903"/>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920997" y="659973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04754" y="6847513"/>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63719" y="680055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74471" y="6424614"/>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57" name="Rectangle 56">
            <a:extLst>
              <a:ext uri="{FF2B5EF4-FFF2-40B4-BE49-F238E27FC236}">
                <a16:creationId xmlns:a16="http://schemas.microsoft.com/office/drawing/2014/main" id="{54AD7B15-2044-43FB-8C52-BDFDDEC1EE43}"/>
              </a:ext>
            </a:extLst>
          </p:cNvPr>
          <p:cNvSpPr/>
          <p:nvPr/>
        </p:nvSpPr>
        <p:spPr>
          <a:xfrm>
            <a:off x="701318" y="4936650"/>
            <a:ext cx="914599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a:t>
            </a:r>
            <a:r>
              <a:rPr kumimoji="0" lang="en-US" sz="2800" b="0" i="0" u="none" strike="noStrike" kern="1200" cap="none" spc="0" normalizeH="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Cộng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hòa và 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16312" y="345602"/>
            <a:ext cx="2175688" cy="3421061"/>
          </a:xfrm>
          <a:prstGeom prst="rect">
            <a:avLst/>
          </a:prstGeom>
        </p:spPr>
      </p:pic>
      <p:pic>
        <p:nvPicPr>
          <p:cNvPr id="25" name="Picture 24" descr="A picture containing sitting, tree&#10;&#10;Description automatically generated">
            <a:hlinkClick r:id="rId15" action="ppaction://hlinksldjump"/>
            <a:extLst>
              <a:ext uri="{FF2B5EF4-FFF2-40B4-BE49-F238E27FC236}">
                <a16:creationId xmlns:a16="http://schemas.microsoft.com/office/drawing/2014/main" id="{6BB5F41D-9CAB-4EB8-9135-C19A0CA07C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7741" y="5260281"/>
            <a:ext cx="1611115" cy="1611115"/>
          </a:xfrm>
          <a:prstGeom prst="rect">
            <a:avLst/>
          </a:prstGeom>
        </p:spPr>
      </p:pic>
      <p:sp>
        <p:nvSpPr>
          <p:cNvPr id="26" name="Rectangle: Rounded Corners 25">
            <a:extLst>
              <a:ext uri="{FF2B5EF4-FFF2-40B4-BE49-F238E27FC236}">
                <a16:creationId xmlns:a16="http://schemas.microsoft.com/office/drawing/2014/main" id="{F561FEFC-C0A0-4C83-85F2-A234A477E1EC}"/>
              </a:ext>
            </a:extLst>
          </p:cNvPr>
          <p:cNvSpPr/>
          <p:nvPr/>
        </p:nvSpPr>
        <p:spPr>
          <a:xfrm>
            <a:off x="10573107" y="310983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5">
            <a:extLst>
              <a:ext uri="{FF2B5EF4-FFF2-40B4-BE49-F238E27FC236}">
                <a16:creationId xmlns:a16="http://schemas.microsoft.com/office/drawing/2014/main" id="{F2FE4616-1E40-4FE2-9FC3-708F34E79CB5}"/>
              </a:ext>
            </a:extLst>
          </p:cNvPr>
          <p:cNvSpPr/>
          <p:nvPr/>
        </p:nvSpPr>
        <p:spPr>
          <a:xfrm>
            <a:off x="10733426" y="327419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28" name="5">
            <a:extLst>
              <a:ext uri="{FF2B5EF4-FFF2-40B4-BE49-F238E27FC236}">
                <a16:creationId xmlns:a16="http://schemas.microsoft.com/office/drawing/2014/main" id="{2BC7B619-A175-4E30-8B1B-75CD6A24FCF5}"/>
              </a:ext>
            </a:extLst>
          </p:cNvPr>
          <p:cNvSpPr/>
          <p:nvPr/>
        </p:nvSpPr>
        <p:spPr>
          <a:xfrm>
            <a:off x="10723054" y="32688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29" name="5">
            <a:extLst>
              <a:ext uri="{FF2B5EF4-FFF2-40B4-BE49-F238E27FC236}">
                <a16:creationId xmlns:a16="http://schemas.microsoft.com/office/drawing/2014/main" id="{5469E07C-7405-4969-BD86-8F88634888D6}"/>
              </a:ext>
            </a:extLst>
          </p:cNvPr>
          <p:cNvSpPr/>
          <p:nvPr/>
        </p:nvSpPr>
        <p:spPr>
          <a:xfrm>
            <a:off x="10733426" y="3279521"/>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30" name="5">
            <a:extLst>
              <a:ext uri="{FF2B5EF4-FFF2-40B4-BE49-F238E27FC236}">
                <a16:creationId xmlns:a16="http://schemas.microsoft.com/office/drawing/2014/main" id="{FB54FD6B-A88E-4D98-B907-4D2D52579869}"/>
              </a:ext>
            </a:extLst>
          </p:cNvPr>
          <p:cNvSpPr/>
          <p:nvPr/>
        </p:nvSpPr>
        <p:spPr>
          <a:xfrm>
            <a:off x="10743797" y="3231897"/>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31" name="5">
            <a:extLst>
              <a:ext uri="{FF2B5EF4-FFF2-40B4-BE49-F238E27FC236}">
                <a16:creationId xmlns:a16="http://schemas.microsoft.com/office/drawing/2014/main" id="{5A479313-1931-40E5-9F35-DEEBE22A39B1}"/>
              </a:ext>
            </a:extLst>
          </p:cNvPr>
          <p:cNvSpPr/>
          <p:nvPr/>
        </p:nvSpPr>
        <p:spPr>
          <a:xfrm>
            <a:off x="10725074" y="325038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32" name="5">
            <a:extLst>
              <a:ext uri="{FF2B5EF4-FFF2-40B4-BE49-F238E27FC236}">
                <a16:creationId xmlns:a16="http://schemas.microsoft.com/office/drawing/2014/main" id="{E53BA6C9-61C7-4849-9FC2-F80A14B770C5}"/>
              </a:ext>
            </a:extLst>
          </p:cNvPr>
          <p:cNvSpPr/>
          <p:nvPr/>
        </p:nvSpPr>
        <p:spPr>
          <a:xfrm>
            <a:off x="10761866" y="326331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33" name="start">
            <a:extLst>
              <a:ext uri="{FF2B5EF4-FFF2-40B4-BE49-F238E27FC236}">
                <a16:creationId xmlns:a16="http://schemas.microsoft.com/office/drawing/2014/main" id="{A784318B-497A-4EC8-97C7-FD55EA3CF2C7}"/>
              </a:ext>
            </a:extLst>
          </p:cNvPr>
          <p:cNvSpPr/>
          <p:nvPr/>
        </p:nvSpPr>
        <p:spPr>
          <a:xfrm>
            <a:off x="10733426" y="4567403"/>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sp>
        <p:nvSpPr>
          <p:cNvPr id="34" name="Rectangle 33">
            <a:extLst>
              <a:ext uri="{FF2B5EF4-FFF2-40B4-BE49-F238E27FC236}">
                <a16:creationId xmlns:a16="http://schemas.microsoft.com/office/drawing/2014/main" id="{A4821A41-D938-4063-B11F-C2DE00667AB6}"/>
              </a:ext>
            </a:extLst>
          </p:cNvPr>
          <p:cNvSpPr/>
          <p:nvPr/>
        </p:nvSpPr>
        <p:spPr>
          <a:xfrm>
            <a:off x="612918" y="620689"/>
            <a:ext cx="9403396" cy="1077218"/>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sym typeface="Arial"/>
              </a:rPr>
              <a:t>Câu 4:</a:t>
            </a:r>
            <a:r>
              <a:rPr kumimoji="0" lang="en-US" sz="32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noProof="0">
                <a:solidFill>
                  <a:srgbClr val="C00000"/>
                </a:solidFill>
                <a:latin typeface="Times New Roman" panose="02020603050405020304" pitchFamily="18" charset="0"/>
                <a:ea typeface="Cambria" panose="02040503050406030204" pitchFamily="18" charset="0"/>
                <a:cs typeface="Times New Roman" panose="02020603050405020304" pitchFamily="18" charset="0"/>
                <a:sym typeface="Arial"/>
              </a:rPr>
              <a:t>Hai đả</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 nào sau đây thay nhau cầm quyền ờ nước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0D95B254-BC5C-4401-8928-6C89B54597EF}"/>
              </a:ext>
            </a:extLst>
          </p:cNvPr>
          <p:cNvSpPr/>
          <p:nvPr/>
        </p:nvSpPr>
        <p:spPr>
          <a:xfrm>
            <a:off x="710754" y="1916446"/>
            <a:ext cx="9145997"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 và 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uốc đại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6" name="Rectangle 35">
            <a:extLst>
              <a:ext uri="{FF2B5EF4-FFF2-40B4-BE49-F238E27FC236}">
                <a16:creationId xmlns:a16="http://schemas.microsoft.com/office/drawing/2014/main" id="{0D95B254-BC5C-4401-8928-6C89B54597EF}"/>
              </a:ext>
            </a:extLst>
          </p:cNvPr>
          <p:cNvSpPr/>
          <p:nvPr/>
        </p:nvSpPr>
        <p:spPr>
          <a:xfrm>
            <a:off x="658402" y="2973102"/>
            <a:ext cx="9226029"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 </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ân chủ và đảng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Ô</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hòa</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0D95B254-BC5C-4401-8928-6C89B54597EF}"/>
              </a:ext>
            </a:extLst>
          </p:cNvPr>
          <p:cNvSpPr/>
          <p:nvPr/>
        </p:nvSpPr>
        <p:spPr>
          <a:xfrm>
            <a:off x="612918" y="3888269"/>
            <a:ext cx="940935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Đảng</a:t>
            </a:r>
            <a:r>
              <a:rPr kumimoji="0" lang="en-US"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Cộng</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hòa và đảng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Ô</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 hòa</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28BD1A05-1C5E-69B8-8360-837EAECFDFE4}"/>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5935157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64" presetClass="path" presetSubtype="0" accel="50000" decel="50000" fill="hold" nodeType="withEffect">
                                  <p:stCondLst>
                                    <p:cond delay="2500"/>
                                  </p:stCondLst>
                                  <p:childTnLst>
                                    <p:animMotion origin="layout" path="M -3.75E-6 0 L -3.75E-6 -0.25 " pathEditMode="relative" rAng="0" ptsTypes="AA">
                                      <p:cBhvr>
                                        <p:cTn id="9" dur="1250" fill="hold"/>
                                        <p:tgtEl>
                                          <p:spTgt spid="13"/>
                                        </p:tgtEl>
                                        <p:attrNameLst>
                                          <p:attrName>ppt_x</p:attrName>
                                          <p:attrName>ppt_y</p:attrName>
                                        </p:attrNameLst>
                                      </p:cBhvr>
                                      <p:rCtr x="0" y="-12500"/>
                                    </p:animMotion>
                                  </p:childTnLst>
                                </p:cTn>
                              </p:par>
                              <p:par>
                                <p:cTn id="10" presetID="64" presetClass="path" presetSubtype="0" accel="50000" decel="50000" fill="hold" nodeType="withEffect">
                                  <p:stCondLst>
                                    <p:cond delay="2750"/>
                                  </p:stCondLst>
                                  <p:childTnLst>
                                    <p:animMotion origin="layout" path="M 1.25E-6 0 L 1.25E-6 -0.25 " pathEditMode="relative" rAng="0" ptsTypes="AA">
                                      <p:cBhvr>
                                        <p:cTn id="11" dur="1250" fill="hold"/>
                                        <p:tgtEl>
                                          <p:spTgt spid="11"/>
                                        </p:tgtEl>
                                        <p:attrNameLst>
                                          <p:attrName>ppt_x</p:attrName>
                                          <p:attrName>ppt_y</p:attrName>
                                        </p:attrNameLst>
                                      </p:cBhvr>
                                      <p:rCtr x="0" y="-12500"/>
                                    </p:animMotion>
                                  </p:childTnLst>
                                </p:cTn>
                              </p:par>
                              <p:par>
                                <p:cTn id="12" presetID="64" presetClass="path" presetSubtype="0" accel="50000" decel="50000" fill="hold" nodeType="withEffect">
                                  <p:stCondLst>
                                    <p:cond delay="3200"/>
                                  </p:stCondLst>
                                  <p:childTnLst>
                                    <p:animMotion origin="layout" path="M 6.25E-7 2.96296E-6 L 6.25E-7 -0.25 " pathEditMode="relative" rAng="0" ptsTypes="AA">
                                      <p:cBhvr>
                                        <p:cTn id="13" dur="1250" fill="hold"/>
                                        <p:tgtEl>
                                          <p:spTgt spid="12"/>
                                        </p:tgtEl>
                                        <p:attrNameLst>
                                          <p:attrName>ppt_x</p:attrName>
                                          <p:attrName>ppt_y</p:attrName>
                                        </p:attrNameLst>
                                      </p:cBhvr>
                                      <p:rCtr x="0" y="-12500"/>
                                    </p:animMotion>
                                  </p:childTnLst>
                                </p:cTn>
                              </p:par>
                              <p:par>
                                <p:cTn id="14" presetID="64" presetClass="path" presetSubtype="0" accel="50000" decel="50000" fill="hold" nodeType="withEffect">
                                  <p:stCondLst>
                                    <p:cond delay="3500"/>
                                  </p:stCondLst>
                                  <p:childTnLst>
                                    <p:animMotion origin="layout" path="M -2.08333E-7 -4.07407E-6 L -2.08333E-7 -0.25 " pathEditMode="relative" rAng="0" ptsTypes="AA">
                                      <p:cBhvr>
                                        <p:cTn id="15" dur="1250" fill="hold"/>
                                        <p:tgtEl>
                                          <p:spTgt spid="14"/>
                                        </p:tgtEl>
                                        <p:attrNameLst>
                                          <p:attrName>ppt_x</p:attrName>
                                          <p:attrName>ppt_y</p:attrName>
                                        </p:attrNameLst>
                                      </p:cBhvr>
                                      <p:rCtr x="0" y="-12500"/>
                                    </p:animMotion>
                                  </p:childTnLst>
                                </p:cTn>
                              </p:par>
                              <p:par>
                                <p:cTn id="16" presetID="2" presetClass="entr" presetSubtype="8" fill="hold" grpId="0" nodeType="withEffect">
                                  <p:stCondLst>
                                    <p:cond delay="100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0-#ppt_w/2"/>
                                          </p:val>
                                        </p:tav>
                                        <p:tav tm="100000">
                                          <p:val>
                                            <p:strVal val="#ppt_x"/>
                                          </p:val>
                                        </p:tav>
                                      </p:tavLst>
                                    </p:anim>
                                    <p:anim calcmode="lin" valueType="num">
                                      <p:cBhvr additive="base">
                                        <p:cTn id="19" dur="1000" fill="hold"/>
                                        <p:tgtEl>
                                          <p:spTgt spid="34"/>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16"/>
                                            </p:cond>
                                          </p:stCondLst>
                                          <p:endCondLst>
                                            <p:cond evt="onStopAudio" delay="0">
                                              <p:tgtEl>
                                                <p:sldTgt/>
                                              </p:tgtEl>
                                            </p:cond>
                                          </p:endCondLst>
                                        </p:cTn>
                                        <p:tgtEl>
                                          <p:sndTgt r:embed="rId3" name="5c755235ab958.wav"/>
                                        </p:tgtEl>
                                      </p:cMediaNode>
                                    </p:audio>
                                  </p:subTnLst>
                                </p:cTn>
                              </p:par>
                              <p:par>
                                <p:cTn id="20" presetID="22" presetClass="entr" presetSubtype="4" fill="hold" grpId="0" nodeType="withEffect">
                                  <p:stCondLst>
                                    <p:cond delay="15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set>
                                      <p:cBhvr>
                                        <p:cTn id="35"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39 -0.23287 L 0.00039 -0.23287 C -0.00208 -0.24167 -0.00781 -0.26412 -0.01211 -0.27176 L -0.01836 -0.28287 C -0.02266 -0.30579 -0.01576 -0.26968 -0.02461 -0.31065 C -0.02591 -0.31621 -0.02669 -0.32199 -0.02773 -0.32732 C -0.0293 -0.33496 -0.03086 -0.34213 -0.03242 -0.34954 C -0.0319 -0.37639 -0.03229 -0.40348 -0.03086 -0.4301 C -0.03034 -0.44144 -0.02461 -0.45209 -0.01992 -0.45787 C -0.01719 -0.46158 -0.01367 -0.4632 -0.01055 -0.46621 C -0.00742 -0.46968 -0.00456 -0.47408 -0.00117 -0.47732 C 0.00026 -0.47894 0.00195 -0.47894 0.00352 -0.4801 C 0.00872 -0.48449 0.0138 -0.48982 0.01914 -0.49398 C 0.02174 -0.4963 0.02747 -0.49861 0.03008 -0.49954 C 0.03372 -0.50324 0.03737 -0.50672 0.04102 -0.51065 C 0.04323 -0.5132 0.04505 -0.51644 0.04727 -0.51898 C 0.05677 -0.53125 0.05286 -0.52223 0.06602 -0.54954 C 0.06745 -0.55278 0.06797 -0.55718 0.06914 -0.56065 C 0.07565 -0.58102 0.0694 -0.55348 0.07852 -0.59121 C 0.07982 -0.59676 0.08164 -0.60787 0.08164 -0.60787 C 0.08398 -0.64537 0.08763 -0.68611 0.08008 -0.72176 C 0.07904 -0.72662 0.07825 -0.73148 0.07695 -0.73565 C 0.07565 -0.73982 0.07344 -0.74283 0.07227 -0.74676 C 0.07083 -0.75116 0.07057 -0.75648 0.06914 -0.76065 C 0.06588 -0.76968 0.0582 -0.78565 0.0582 -0.78565 C 0.05638 -0.79514 0.05469 -0.8051 0.05195 -0.81343 C 0.04661 -0.82963 0.03477 -0.86065 0.03477 -0.86065 C 0.03151 -0.8838 0.03398 -0.87037 0.02227 -0.9051 C 0.02122 -0.9081 0.01979 -0.91042 0.01914 -0.91343 C 0.01797 -0.91806 0.01497 -0.93496 0.01445 -0.94121 C 0.01081 -0.98033 0.01484 -0.94954 0.01133 -0.97454 C 0.01185 -0.99398 0.01159 -1.01366 0.01289 -1.03287 C 0.01328 -1.04051 0.0194 -1.06343 0.0207 -1.06898 C 0.02305 -1.07963 0.02122 -1.07662 0.02539 -1.0882 C 0.02825 -1.09676 0.03164 -1.1051 0.03477 -1.1132 C 0.03581 -1.11598 0.03711 -1.11852 0.03789 -1.12153 C 0.03893 -1.12639 0.03984 -1.13102 0.04102 -1.13542 C 0.04193 -1.13935 0.04323 -1.14283 0.04414 -1.14676 C 0.04583 -1.15394 0.04713 -1.16158 0.04883 -1.16875 C 0.04974 -1.17269 0.05117 -1.17616 0.05195 -1.1801 C 0.05924 -1.21945 0.05117 -1.1882 0.0582 -1.2132 C 0.05872 -1.21898 0.05898 -1.22454 0.05977 -1.22986 C 0.06003 -1.23287 0.06107 -1.23542 0.06133 -1.23843 C 0.06211 -1.24746 0.06224 -1.25695 0.06289 -1.26621 C 0.06328 -1.27361 0.06393 -1.28102 0.06445 -1.28843 C 0.06393 -1.30232 0.06354 -1.31621 0.06289 -1.3301 C 0.06081 -1.37107 0.06133 -1.3338 0.06133 -1.37176 " pathEditMode="relative" ptsTypes="AAAAAAAAAAAAAAAAAAAAAAAAAAAAAAAAAAAAAAAAAAAAAAA">
                                      <p:cBhvr>
                                        <p:cTn id="54" dur="1000" fill="hold"/>
                                        <p:tgtEl>
                                          <p:spTgt spid="12"/>
                                        </p:tgtEl>
                                        <p:attrNameLst>
                                          <p:attrName>ppt_x</p:attrName>
                                          <p:attrName>ppt_y</p:attrName>
                                        </p:attrNameLst>
                                      </p:cBhvr>
                                    </p:animMotion>
                                  </p:childTnLst>
                                </p:cTn>
                              </p:par>
                            </p:childTnLst>
                          </p:cTn>
                        </p:par>
                        <p:par>
                          <p:cTn id="55" fill="hold">
                            <p:stCondLst>
                              <p:cond delay="1000"/>
                            </p:stCondLst>
                            <p:childTnLst>
                              <p:par>
                                <p:cTn id="56" presetID="1" presetClass="emph" presetSubtype="2" fill="hold" nodeType="afterEffect">
                                  <p:stCondLst>
                                    <p:cond delay="0"/>
                                  </p:stCondLst>
                                  <p:childTnLst>
                                    <p:animClr clrSpc="rgb" dir="cw">
                                      <p:cBhvr>
                                        <p:cTn id="57" dur="2000" fill="hold"/>
                                        <p:tgtEl>
                                          <p:spTgt spid="57"/>
                                        </p:tgtEl>
                                        <p:attrNameLst>
                                          <p:attrName>fillcolor</p:attrName>
                                        </p:attrNameLst>
                                      </p:cBhvr>
                                      <p:to>
                                        <a:schemeClr val="accent2"/>
                                      </p:to>
                                    </p:animClr>
                                    <p:set>
                                      <p:cBhvr>
                                        <p:cTn id="58" dur="2000" fill="hold"/>
                                        <p:tgtEl>
                                          <p:spTgt spid="57"/>
                                        </p:tgtEl>
                                        <p:attrNameLst>
                                          <p:attrName>fill.type</p:attrName>
                                        </p:attrNameLst>
                                      </p:cBhvr>
                                      <p:to>
                                        <p:strVal val="solid"/>
                                      </p:to>
                                    </p:set>
                                    <p:set>
                                      <p:cBhvr>
                                        <p:cTn id="59" dur="2000" fill="hold"/>
                                        <p:tgtEl>
                                          <p:spTgt spid="5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m-thanh-tra-loi-dung-www_yeualo_com.wav"/>
                                        </p:tgtEl>
                                      </p:cMediaNode>
                                    </p:audio>
                                  </p:sub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32"/>
                                        </p:tgtEl>
                                        <p:attrNameLst>
                                          <p:attrName>ppt_w</p:attrName>
                                        </p:attrNameLst>
                                      </p:cBhvr>
                                      <p:tavLst>
                                        <p:tav tm="0">
                                          <p:val>
                                            <p:strVal val="ppt_w"/>
                                          </p:val>
                                        </p:tav>
                                        <p:tav tm="100000">
                                          <p:val>
                                            <p:fltVal val="0"/>
                                          </p:val>
                                        </p:tav>
                                      </p:tavLst>
                                    </p:anim>
                                    <p:anim calcmode="lin" valueType="num">
                                      <p:cBhvr>
                                        <p:cTn id="70" dur="500"/>
                                        <p:tgtEl>
                                          <p:spTgt spid="32"/>
                                        </p:tgtEl>
                                        <p:attrNameLst>
                                          <p:attrName>ppt_h</p:attrName>
                                        </p:attrNameLst>
                                      </p:cBhvr>
                                      <p:tavLst>
                                        <p:tav tm="0">
                                          <p:val>
                                            <p:strVal val="ppt_h"/>
                                          </p:val>
                                        </p:tav>
                                        <p:tav tm="100000">
                                          <p:val>
                                            <p:fltVal val="0"/>
                                          </p:val>
                                        </p:tav>
                                      </p:tavLst>
                                    </p:anim>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31"/>
                                        </p:tgtEl>
                                        <p:attrNameLst>
                                          <p:attrName>ppt_w</p:attrName>
                                        </p:attrNameLst>
                                      </p:cBhvr>
                                      <p:tavLst>
                                        <p:tav tm="0">
                                          <p:val>
                                            <p:strVal val="ppt_w"/>
                                          </p:val>
                                        </p:tav>
                                        <p:tav tm="100000">
                                          <p:val>
                                            <p:fltVal val="0"/>
                                          </p:val>
                                        </p:tav>
                                      </p:tavLst>
                                    </p:anim>
                                    <p:anim calcmode="lin" valueType="num">
                                      <p:cBhvr>
                                        <p:cTn id="81" dur="500"/>
                                        <p:tgtEl>
                                          <p:spTgt spid="31"/>
                                        </p:tgtEl>
                                        <p:attrNameLst>
                                          <p:attrName>ppt_h</p:attrName>
                                        </p:attrNameLst>
                                      </p:cBhvr>
                                      <p:tavLst>
                                        <p:tav tm="0">
                                          <p:val>
                                            <p:strVal val="ppt_h"/>
                                          </p:val>
                                        </p:tav>
                                        <p:tav tm="100000">
                                          <p:val>
                                            <p:fltVal val="0"/>
                                          </p:val>
                                        </p:tav>
                                      </p:tavLst>
                                    </p:anim>
                                    <p:animEffect transition="out" filter="fade">
                                      <p:cBhvr>
                                        <p:cTn id="82" dur="500"/>
                                        <p:tgtEl>
                                          <p:spTgt spid="31"/>
                                        </p:tgtEl>
                                      </p:cBhvr>
                                    </p:animEffect>
                                    <p:set>
                                      <p:cBhvr>
                                        <p:cTn id="83" dur="1" fill="hold">
                                          <p:stCondLst>
                                            <p:cond delay="499"/>
                                          </p:stCondLst>
                                        </p:cTn>
                                        <p:tgtEl>
                                          <p:spTgt spid="3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30"/>
                                        </p:tgtEl>
                                        <p:attrNameLst>
                                          <p:attrName>ppt_w</p:attrName>
                                        </p:attrNameLst>
                                      </p:cBhvr>
                                      <p:tavLst>
                                        <p:tav tm="0">
                                          <p:val>
                                            <p:strVal val="ppt_w"/>
                                          </p:val>
                                        </p:tav>
                                        <p:tav tm="100000">
                                          <p:val>
                                            <p:fltVal val="0"/>
                                          </p:val>
                                        </p:tav>
                                      </p:tavLst>
                                    </p:anim>
                                    <p:anim calcmode="lin" valueType="num">
                                      <p:cBhvr>
                                        <p:cTn id="92" dur="500"/>
                                        <p:tgtEl>
                                          <p:spTgt spid="30"/>
                                        </p:tgtEl>
                                        <p:attrNameLst>
                                          <p:attrName>ppt_h</p:attrName>
                                        </p:attrNameLst>
                                      </p:cBhvr>
                                      <p:tavLst>
                                        <p:tav tm="0">
                                          <p:val>
                                            <p:strVal val="ppt_h"/>
                                          </p:val>
                                        </p:tav>
                                        <p:tav tm="100000">
                                          <p:val>
                                            <p:fltVal val="0"/>
                                          </p:val>
                                        </p:tav>
                                      </p:tavLst>
                                    </p:anim>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500" fill="hold"/>
                                        <p:tgtEl>
                                          <p:spTgt spid="29"/>
                                        </p:tgtEl>
                                        <p:attrNameLst>
                                          <p:attrName>ppt_w</p:attrName>
                                        </p:attrNameLst>
                                      </p:cBhvr>
                                      <p:tavLst>
                                        <p:tav tm="0">
                                          <p:val>
                                            <p:fltVal val="0"/>
                                          </p:val>
                                        </p:tav>
                                        <p:tav tm="100000">
                                          <p:val>
                                            <p:strVal val="#ppt_w"/>
                                          </p:val>
                                        </p:tav>
                                      </p:tavLst>
                                    </p:anim>
                                    <p:anim calcmode="lin" valueType="num">
                                      <p:cBhvr>
                                        <p:cTn id="99" dur="500" fill="hold"/>
                                        <p:tgtEl>
                                          <p:spTgt spid="29"/>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29"/>
                                        </p:tgtEl>
                                        <p:attrNameLst>
                                          <p:attrName>ppt_w</p:attrName>
                                        </p:attrNameLst>
                                      </p:cBhvr>
                                      <p:tavLst>
                                        <p:tav tm="0">
                                          <p:val>
                                            <p:strVal val="ppt_w"/>
                                          </p:val>
                                        </p:tav>
                                        <p:tav tm="100000">
                                          <p:val>
                                            <p:fltVal val="0"/>
                                          </p:val>
                                        </p:tav>
                                      </p:tavLst>
                                    </p:anim>
                                    <p:anim calcmode="lin" valueType="num">
                                      <p:cBhvr>
                                        <p:cTn id="103" dur="500"/>
                                        <p:tgtEl>
                                          <p:spTgt spid="29"/>
                                        </p:tgtEl>
                                        <p:attrNameLst>
                                          <p:attrName>ppt_h</p:attrName>
                                        </p:attrNameLst>
                                      </p:cBhvr>
                                      <p:tavLst>
                                        <p:tav tm="0">
                                          <p:val>
                                            <p:strVal val="ppt_h"/>
                                          </p:val>
                                        </p:tav>
                                        <p:tav tm="100000">
                                          <p:val>
                                            <p:fltVal val="0"/>
                                          </p:val>
                                        </p:tav>
                                      </p:tavLst>
                                    </p:anim>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p:cTn id="109" dur="500" fill="hold"/>
                                        <p:tgtEl>
                                          <p:spTgt spid="28"/>
                                        </p:tgtEl>
                                        <p:attrNameLst>
                                          <p:attrName>ppt_w</p:attrName>
                                        </p:attrNameLst>
                                      </p:cBhvr>
                                      <p:tavLst>
                                        <p:tav tm="0">
                                          <p:val>
                                            <p:fltVal val="0"/>
                                          </p:val>
                                        </p:tav>
                                        <p:tav tm="100000">
                                          <p:val>
                                            <p:strVal val="#ppt_w"/>
                                          </p:val>
                                        </p:tav>
                                      </p:tavLst>
                                    </p:anim>
                                    <p:anim calcmode="lin" valueType="num">
                                      <p:cBhvr>
                                        <p:cTn id="110" dur="500" fill="hold"/>
                                        <p:tgtEl>
                                          <p:spTgt spid="28"/>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28"/>
                                        </p:tgtEl>
                                        <p:attrNameLst>
                                          <p:attrName>ppt_w</p:attrName>
                                        </p:attrNameLst>
                                      </p:cBhvr>
                                      <p:tavLst>
                                        <p:tav tm="0">
                                          <p:val>
                                            <p:strVal val="ppt_w"/>
                                          </p:val>
                                        </p:tav>
                                        <p:tav tm="100000">
                                          <p:val>
                                            <p:fltVal val="0"/>
                                          </p:val>
                                        </p:tav>
                                      </p:tavLst>
                                    </p:anim>
                                    <p:anim calcmode="lin" valueType="num">
                                      <p:cBhvr>
                                        <p:cTn id="114" dur="500"/>
                                        <p:tgtEl>
                                          <p:spTgt spid="28"/>
                                        </p:tgtEl>
                                        <p:attrNameLst>
                                          <p:attrName>ppt_h</p:attrName>
                                        </p:attrNameLst>
                                      </p:cBhvr>
                                      <p:tavLst>
                                        <p:tav tm="0">
                                          <p:val>
                                            <p:strVal val="ppt_h"/>
                                          </p:val>
                                        </p:tav>
                                        <p:tav tm="100000">
                                          <p:val>
                                            <p:fltVal val="0"/>
                                          </p:val>
                                        </p:tav>
                                      </p:tavLst>
                                    </p:anim>
                                    <p:animEffect transition="out" filter="fade">
                                      <p:cBhvr>
                                        <p:cTn id="115" dur="500"/>
                                        <p:tgtEl>
                                          <p:spTgt spid="28"/>
                                        </p:tgtEl>
                                      </p:cBhvr>
                                    </p:animEffect>
                                    <p:set>
                                      <p:cBhvr>
                                        <p:cTn id="116" dur="1" fill="hold">
                                          <p:stCondLst>
                                            <p:cond delay="499"/>
                                          </p:stCondLst>
                                        </p:cTn>
                                        <p:tgtEl>
                                          <p:spTgt spid="28"/>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500" fill="hold"/>
                                        <p:tgtEl>
                                          <p:spTgt spid="27"/>
                                        </p:tgtEl>
                                        <p:attrNameLst>
                                          <p:attrName>ppt_w</p:attrName>
                                        </p:attrNameLst>
                                      </p:cBhvr>
                                      <p:tavLst>
                                        <p:tav tm="0">
                                          <p:val>
                                            <p:fltVal val="0"/>
                                          </p:val>
                                        </p:tav>
                                        <p:tav tm="100000">
                                          <p:val>
                                            <p:strVal val="#ppt_w"/>
                                          </p:val>
                                        </p:tav>
                                      </p:tavLst>
                                    </p:anim>
                                    <p:anim calcmode="lin" valueType="num">
                                      <p:cBhvr>
                                        <p:cTn id="121" dur="500" fill="hold"/>
                                        <p:tgtEl>
                                          <p:spTgt spid="27"/>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27"/>
                                        </p:tgtEl>
                                        <p:attrNameLst>
                                          <p:attrName>ppt_w</p:attrName>
                                        </p:attrNameLst>
                                      </p:cBhvr>
                                      <p:tavLst>
                                        <p:tav tm="0">
                                          <p:val>
                                            <p:strVal val="ppt_w"/>
                                          </p:val>
                                        </p:tav>
                                        <p:tav tm="100000">
                                          <p:val>
                                            <p:fltVal val="0"/>
                                          </p:val>
                                        </p:tav>
                                      </p:tavLst>
                                    </p:anim>
                                    <p:anim calcmode="lin" valueType="num">
                                      <p:cBhvr>
                                        <p:cTn id="125" dur="500"/>
                                        <p:tgtEl>
                                          <p:spTgt spid="27"/>
                                        </p:tgtEl>
                                        <p:attrNameLst>
                                          <p:attrName>ppt_h</p:attrName>
                                        </p:attrNameLst>
                                      </p:cBhvr>
                                      <p:tavLst>
                                        <p:tav tm="0">
                                          <p:val>
                                            <p:strVal val="ppt_h"/>
                                          </p:val>
                                        </p:tav>
                                        <p:tav tm="100000">
                                          <p:val>
                                            <p:fltVal val="0"/>
                                          </p:val>
                                        </p:tav>
                                      </p:tavLst>
                                    </p:anim>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7" grpId="0"/>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p:bldP spid="35" grpId="0"/>
      <p:bldP spid="36"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5877619"/>
            <a:ext cx="710753" cy="890547"/>
          </a:xfrm>
          <a:prstGeom prst="rect">
            <a:avLst/>
          </a:prstGeom>
        </p:spPr>
      </p:pic>
      <p:pic>
        <p:nvPicPr>
          <p:cNvPr id="6" name="Picture 5" descr="A close up of a logo&#10;&#10;Description automatically generated">
            <a:extLst>
              <a:ext uri="{FF2B5EF4-FFF2-40B4-BE49-F238E27FC236}">
                <a16:creationId xmlns:a16="http://schemas.microsoft.com/office/drawing/2014/main" id="{53DF0B9A-C370-48A8-A4A2-F0FC7F59A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341" y="-2636874"/>
            <a:ext cx="11828493" cy="10368940"/>
          </a:xfrm>
          <a:prstGeom prst="rect">
            <a:avLst/>
          </a:prstGeom>
        </p:spPr>
      </p:pic>
      <p:pic>
        <p:nvPicPr>
          <p:cNvPr id="8" name="Picture 7" descr="A close up of a flower&#10;&#10;Description automatically generated">
            <a:extLst>
              <a:ext uri="{FF2B5EF4-FFF2-40B4-BE49-F238E27FC236}">
                <a16:creationId xmlns:a16="http://schemas.microsoft.com/office/drawing/2014/main" id="{088C22A4-4C57-451F-A38C-E5C7C394A9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36" y="5877617"/>
            <a:ext cx="1200032" cy="1043507"/>
          </a:xfrm>
          <a:prstGeom prst="rect">
            <a:avLst/>
          </a:prstGeom>
        </p:spPr>
      </p:pic>
      <p:grpSp>
        <p:nvGrpSpPr>
          <p:cNvPr id="14" name="A">
            <a:extLst>
              <a:ext uri="{FF2B5EF4-FFF2-40B4-BE49-F238E27FC236}">
                <a16:creationId xmlns:a16="http://schemas.microsoft.com/office/drawing/2014/main" id="{A690EF85-4DA3-4427-9EE8-7AFBBAFA4204}"/>
              </a:ext>
            </a:extLst>
          </p:cNvPr>
          <p:cNvGrpSpPr/>
          <p:nvPr/>
        </p:nvGrpSpPr>
        <p:grpSpPr>
          <a:xfrm>
            <a:off x="841869" y="6129783"/>
            <a:ext cx="2649940" cy="2670775"/>
            <a:chOff x="6219191" y="6603470"/>
            <a:chExt cx="2670774" cy="2670774"/>
          </a:xfrm>
        </p:grpSpPr>
        <p:pic>
          <p:nvPicPr>
            <p:cNvPr id="46" name="Picture 45" descr="A picture containing drawing&#10;&#10;Description automatically generated">
              <a:extLst>
                <a:ext uri="{FF2B5EF4-FFF2-40B4-BE49-F238E27FC236}">
                  <a16:creationId xmlns:a16="http://schemas.microsoft.com/office/drawing/2014/main" id="{05F054BD-058F-4974-BFD6-CABB9C28BF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9" name="Rectangle 8">
              <a:extLst>
                <a:ext uri="{FF2B5EF4-FFF2-40B4-BE49-F238E27FC236}">
                  <a16:creationId xmlns:a16="http://schemas.microsoft.com/office/drawing/2014/main" id="{D3835AA8-AB9D-461A-A985-5CF2B2962BA2}"/>
                </a:ext>
              </a:extLst>
            </p:cNvPr>
            <p:cNvSpPr/>
            <p:nvPr/>
          </p:nvSpPr>
          <p:spPr>
            <a:xfrm>
              <a:off x="7452490" y="7075410"/>
              <a:ext cx="69018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A</a:t>
              </a:r>
            </a:p>
          </p:txBody>
        </p:sp>
      </p:grpSp>
      <p:grpSp>
        <p:nvGrpSpPr>
          <p:cNvPr id="13" name="B">
            <a:extLst>
              <a:ext uri="{FF2B5EF4-FFF2-40B4-BE49-F238E27FC236}">
                <a16:creationId xmlns:a16="http://schemas.microsoft.com/office/drawing/2014/main" id="{9DEE69D0-6B03-420D-A555-24BFFE6535D3}"/>
              </a:ext>
            </a:extLst>
          </p:cNvPr>
          <p:cNvGrpSpPr/>
          <p:nvPr/>
        </p:nvGrpSpPr>
        <p:grpSpPr>
          <a:xfrm>
            <a:off x="3212758" y="6403984"/>
            <a:ext cx="2382455" cy="2734249"/>
            <a:chOff x="8068371" y="5639611"/>
            <a:chExt cx="2724012" cy="2724012"/>
          </a:xfrm>
        </p:grpSpPr>
        <p:pic>
          <p:nvPicPr>
            <p:cNvPr id="45" name="Picture 44" descr="A picture containing light&#10;&#10;Description automatically generated">
              <a:extLst>
                <a:ext uri="{FF2B5EF4-FFF2-40B4-BE49-F238E27FC236}">
                  <a16:creationId xmlns:a16="http://schemas.microsoft.com/office/drawing/2014/main" id="{EA1EF844-B458-48E0-8FBB-603C8C256B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49" name="Rectangle 48">
              <a:extLst>
                <a:ext uri="{FF2B5EF4-FFF2-40B4-BE49-F238E27FC236}">
                  <a16:creationId xmlns:a16="http://schemas.microsoft.com/office/drawing/2014/main" id="{D832E540-0C2B-4043-AD12-CEE11E564A6F}"/>
                </a:ext>
              </a:extLst>
            </p:cNvPr>
            <p:cNvSpPr/>
            <p:nvPr/>
          </p:nvSpPr>
          <p:spPr>
            <a:xfrm>
              <a:off x="9145439" y="6045603"/>
              <a:ext cx="738991" cy="919873"/>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B</a:t>
              </a:r>
            </a:p>
          </p:txBody>
        </p:sp>
      </p:grpSp>
      <p:grpSp>
        <p:nvGrpSpPr>
          <p:cNvPr id="11" name="C">
            <a:extLst>
              <a:ext uri="{FF2B5EF4-FFF2-40B4-BE49-F238E27FC236}">
                <a16:creationId xmlns:a16="http://schemas.microsoft.com/office/drawing/2014/main" id="{38C5778C-B1D1-4BB2-9990-91BE61F13F5D}"/>
              </a:ext>
            </a:extLst>
          </p:cNvPr>
          <p:cNvGrpSpPr/>
          <p:nvPr/>
        </p:nvGrpSpPr>
        <p:grpSpPr>
          <a:xfrm>
            <a:off x="5171721" y="6357027"/>
            <a:ext cx="2349168" cy="2658776"/>
            <a:chOff x="9664213" y="6394808"/>
            <a:chExt cx="2658776" cy="2658776"/>
          </a:xfrm>
        </p:grpSpPr>
        <p:pic>
          <p:nvPicPr>
            <p:cNvPr id="44" name="Picture 43" descr="A picture containing drawing, light&#10;&#10;Description automatically generated">
              <a:extLst>
                <a:ext uri="{FF2B5EF4-FFF2-40B4-BE49-F238E27FC236}">
                  <a16:creationId xmlns:a16="http://schemas.microsoft.com/office/drawing/2014/main" id="{1A920824-F728-4B4E-A2AE-785CAB50D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50" name="Rectangle 49">
              <a:extLst>
                <a:ext uri="{FF2B5EF4-FFF2-40B4-BE49-F238E27FC236}">
                  <a16:creationId xmlns:a16="http://schemas.microsoft.com/office/drawing/2014/main" id="{99137DB5-797B-4576-91B2-BAAA4DF4DD1D}"/>
                </a:ext>
              </a:extLst>
            </p:cNvPr>
            <p:cNvSpPr/>
            <p:nvPr/>
          </p:nvSpPr>
          <p:spPr>
            <a:xfrm>
              <a:off x="10620971" y="6858000"/>
              <a:ext cx="731514"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C</a:t>
              </a:r>
            </a:p>
          </p:txBody>
        </p:sp>
      </p:grpSp>
      <p:grpSp>
        <p:nvGrpSpPr>
          <p:cNvPr id="12" name="D">
            <a:extLst>
              <a:ext uri="{FF2B5EF4-FFF2-40B4-BE49-F238E27FC236}">
                <a16:creationId xmlns:a16="http://schemas.microsoft.com/office/drawing/2014/main" id="{AB1397E6-11CB-4C50-B60C-0E5484F3BA5D}"/>
              </a:ext>
            </a:extLst>
          </p:cNvPr>
          <p:cNvGrpSpPr/>
          <p:nvPr/>
        </p:nvGrpSpPr>
        <p:grpSpPr>
          <a:xfrm rot="20697415">
            <a:off x="7282474" y="5981085"/>
            <a:ext cx="2254615" cy="1947479"/>
            <a:chOff x="9659337" y="4088425"/>
            <a:chExt cx="2392647" cy="1947478"/>
          </a:xfrm>
        </p:grpSpPr>
        <p:pic>
          <p:nvPicPr>
            <p:cNvPr id="43" name="Picture 42" descr="A close up of a logo&#10;&#10;Description automatically generated">
              <a:extLst>
                <a:ext uri="{FF2B5EF4-FFF2-40B4-BE49-F238E27FC236}">
                  <a16:creationId xmlns:a16="http://schemas.microsoft.com/office/drawing/2014/main" id="{0CCCF897-3452-4FDF-9542-CE2A346BBA6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51" name="Rectangle 50">
              <a:extLst>
                <a:ext uri="{FF2B5EF4-FFF2-40B4-BE49-F238E27FC236}">
                  <a16:creationId xmlns:a16="http://schemas.microsoft.com/office/drawing/2014/main" id="{7D49E611-8930-4BE1-A8C0-F5C252E9152C}"/>
                </a:ext>
              </a:extLst>
            </p:cNvPr>
            <p:cNvSpPr/>
            <p:nvPr/>
          </p:nvSpPr>
          <p:spPr>
            <a:xfrm>
              <a:off x="10599319" y="4705759"/>
              <a:ext cx="726728"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D</a:t>
              </a:r>
            </a:p>
          </p:txBody>
        </p:sp>
      </p:grpSp>
      <p:sp>
        <p:nvSpPr>
          <p:cNvPr id="10" name="Rectangle 9">
            <a:extLst>
              <a:ext uri="{FF2B5EF4-FFF2-40B4-BE49-F238E27FC236}">
                <a16:creationId xmlns:a16="http://schemas.microsoft.com/office/drawing/2014/main" id="{A4821A41-D938-4063-B11F-C2DE00667AB6}"/>
              </a:ext>
            </a:extLst>
          </p:cNvPr>
          <p:cNvSpPr/>
          <p:nvPr/>
        </p:nvSpPr>
        <p:spPr>
          <a:xfrm>
            <a:off x="645999" y="477883"/>
            <a:ext cx="9644307" cy="1569660"/>
          </a:xfrm>
          <a:prstGeom prst="rect">
            <a:avLst/>
          </a:prstGeom>
          <a:noFill/>
        </p:spPr>
        <p:txBody>
          <a:bodyPr wrap="square" lIns="91440" tIns="45720" rIns="91440" bIns="4572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w="0"/>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1200" cap="none" spc="0" normalizeH="0" baseline="0" noProof="0" dirty="0">
                <a:ln w="0"/>
                <a:solidFill>
                  <a:srgbClr val="FF0000"/>
                </a:solidFill>
                <a:effectLst/>
                <a:uLnTx/>
                <a:uFillTx/>
                <a:latin typeface="Times New Roman" panose="02020603050405020304" pitchFamily="18" charset="0"/>
                <a:ea typeface="+mn-ea"/>
                <a:cs typeface="Times New Roman" panose="02020603050405020304" pitchFamily="18" charset="0"/>
                <a:sym typeface="Arial"/>
              </a:rPr>
              <a:t> 5</a:t>
            </a:r>
            <a:r>
              <a:rPr kumimoji="0" lang="en-US" sz="3200" b="1" i="0" u="none" strike="noStrike" kern="1200" cap="none" spc="0" normalizeH="0" baseline="0" noProof="0">
                <a:ln w="0"/>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a:t>
            </a:r>
            <a:r>
              <a:rPr lang="en-US" sz="32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N</a:t>
            </a:r>
            <a:r>
              <a:rPr kumimoji="0" lang="en-US" sz="32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hững</a:t>
            </a:r>
            <a:r>
              <a:rPr kumimoji="0" lang="en-US" sz="3200" b="1" i="0" u="none" strike="noStrike" kern="1200" cap="none" spc="0" normalizeH="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sym typeface="Arial"/>
              </a:rPr>
              <a:t> năm 70 thế kỉ XX, </a:t>
            </a:r>
            <a:r>
              <a:rPr lang="en-US" sz="3200" b="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ỹ tìm cách cải thiện quan hệ ngoại giao với Liên Xô</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bằng</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những việc làm nào sau đây</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789FA3B2-5BBB-49C9-9689-6286476CD1CB}"/>
              </a:ext>
            </a:extLst>
          </p:cNvPr>
          <p:cNvSpPr/>
          <p:nvPr/>
        </p:nvSpPr>
        <p:spPr>
          <a:xfrm>
            <a:off x="627486" y="1976965"/>
            <a:ext cx="9681335"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A</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rPr>
              <a:t>Tuyên bố chấm dứt chiến tranh lạnh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9Slide04 Vollkorn" panose="00000500000000000000" pitchFamily="2"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0D95B254-BC5C-4401-8928-6C89B54597EF}"/>
              </a:ext>
            </a:extLst>
          </p:cNvPr>
          <p:cNvSpPr/>
          <p:nvPr/>
        </p:nvSpPr>
        <p:spPr>
          <a:xfrm>
            <a:off x="627486" y="2558235"/>
            <a:ext cx="9493940" cy="596574"/>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B</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chống chủ nghĩa phát xít</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C87F1C5A-1822-487A-B96F-F6E9239F4ABC}"/>
              </a:ext>
            </a:extLst>
          </p:cNvPr>
          <p:cNvSpPr/>
          <p:nvPr/>
        </p:nvSpPr>
        <p:spPr>
          <a:xfrm>
            <a:off x="627485" y="3311402"/>
            <a:ext cx="9819264"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C</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hỗ trợ châu </a:t>
            </a:r>
            <a:r>
              <a:rPr lang="en-US" sz="2800">
                <a:solidFill>
                  <a:srgbClr val="7030A0"/>
                </a:solidFill>
                <a:latin typeface="Times New Roman" panose="02020603050405020304" pitchFamily="18" charset="0"/>
                <a:ea typeface="Cambria" panose="02040503050406030204" pitchFamily="18" charset="0"/>
                <a:cs typeface="Times New Roman" panose="02020603050405020304" pitchFamily="18" charset="0"/>
                <a:sym typeface="Arial"/>
              </a:rPr>
              <a:t>Â</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u khôi phục chiến tranh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54AD7B15-2044-43FB-8C52-BDFDDEC1EE43}"/>
              </a:ext>
            </a:extLst>
          </p:cNvPr>
          <p:cNvSpPr/>
          <p:nvPr/>
        </p:nvSpPr>
        <p:spPr>
          <a:xfrm>
            <a:off x="643286" y="3880018"/>
            <a:ext cx="9647020" cy="523220"/>
          </a:xfrm>
          <a:prstGeom prst="rect">
            <a:avLst/>
          </a:prstGeom>
          <a:noFill/>
        </p:spPr>
        <p:txBody>
          <a:bodyPr wrap="square" lIns="91440" tIns="45720" rIns="91440" bIns="4572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D</a:t>
            </a:r>
            <a:r>
              <a:rPr kumimoji="0" lang="en-US" sz="2800" b="1" i="0" u="none" strike="noStrike" kern="1200" cap="none" spc="0" normalizeH="0" baseline="0" noProof="0">
                <a:ln w="0"/>
                <a:solidFill>
                  <a:srgbClr val="002060"/>
                </a:solidFill>
                <a:effectLst/>
                <a:uLnTx/>
                <a:uFillTx/>
                <a:latin typeface="Times New Roman" panose="02020603050405020304" pitchFamily="18" charset="0"/>
                <a:ea typeface="#9Slide04 Tinos" panose="02020603050405020304" pitchFamily="18" charset="0"/>
                <a:cs typeface="Times New Roman" panose="02020603050405020304" pitchFamily="18" charset="0"/>
                <a:sym typeface="Arial"/>
              </a:rPr>
              <a:t>. </a:t>
            </a:r>
            <a:r>
              <a:rPr kumimoji="0" lang="vi-VN" sz="2800" b="0" i="0" u="none" strike="noStrike" kern="1200" cap="none" spc="0" normalizeH="0" baseline="0" noProof="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 nhau thống trị thế giới</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6" name="Picture 15" descr="A close up of a logo&#10;&#10;Description automatically generated">
            <a:extLst>
              <a:ext uri="{FF2B5EF4-FFF2-40B4-BE49-F238E27FC236}">
                <a16:creationId xmlns:a16="http://schemas.microsoft.com/office/drawing/2014/main" id="{4977162E-A4D5-4D76-9518-1B18CA1402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052749" y="374588"/>
            <a:ext cx="2175688" cy="3421061"/>
          </a:xfrm>
          <a:prstGeom prst="rect">
            <a:avLst/>
          </a:prstGeom>
        </p:spPr>
      </p:pic>
      <p:pic>
        <p:nvPicPr>
          <p:cNvPr id="20" name="Picture 19" descr="A picture containing sitting, tree&#10;&#10;Description automatically generated">
            <a:hlinkClick r:id="rId15" action="ppaction://hlinksldjump"/>
            <a:extLst>
              <a:ext uri="{FF2B5EF4-FFF2-40B4-BE49-F238E27FC236}">
                <a16:creationId xmlns:a16="http://schemas.microsoft.com/office/drawing/2014/main" id="{A14C67B1-CDBE-42B0-ADFE-17ED4F2E04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7001" y="5396069"/>
            <a:ext cx="1611115" cy="1611115"/>
          </a:xfrm>
          <a:prstGeom prst="rect">
            <a:avLst/>
          </a:prstGeom>
        </p:spPr>
      </p:pic>
      <p:sp>
        <p:nvSpPr>
          <p:cNvPr id="65" name="Rectangle: Rounded Corners 64">
            <a:extLst>
              <a:ext uri="{FF2B5EF4-FFF2-40B4-BE49-F238E27FC236}">
                <a16:creationId xmlns:a16="http://schemas.microsoft.com/office/drawing/2014/main" id="{46840751-10F9-4EC8-863C-BB206C83F902}"/>
              </a:ext>
            </a:extLst>
          </p:cNvPr>
          <p:cNvSpPr/>
          <p:nvPr/>
        </p:nvSpPr>
        <p:spPr>
          <a:xfrm>
            <a:off x="10665794" y="3580149"/>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5">
            <a:extLst>
              <a:ext uri="{FF2B5EF4-FFF2-40B4-BE49-F238E27FC236}">
                <a16:creationId xmlns:a16="http://schemas.microsoft.com/office/drawing/2014/main" id="{F25810DD-A7B4-4A22-9C66-D0D98AB88812}"/>
              </a:ext>
            </a:extLst>
          </p:cNvPr>
          <p:cNvSpPr/>
          <p:nvPr/>
        </p:nvSpPr>
        <p:spPr>
          <a:xfrm>
            <a:off x="10795615" y="3706295"/>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HẾT GIỜ</a:t>
            </a:r>
          </a:p>
        </p:txBody>
      </p:sp>
      <p:sp>
        <p:nvSpPr>
          <p:cNvPr id="67" name="5">
            <a:extLst>
              <a:ext uri="{FF2B5EF4-FFF2-40B4-BE49-F238E27FC236}">
                <a16:creationId xmlns:a16="http://schemas.microsoft.com/office/drawing/2014/main" id="{C419AA43-5A66-48DD-BF12-55DB25D89A5D}"/>
              </a:ext>
            </a:extLst>
          </p:cNvPr>
          <p:cNvSpPr/>
          <p:nvPr/>
        </p:nvSpPr>
        <p:spPr>
          <a:xfrm>
            <a:off x="10785867" y="3701669"/>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68" name="5">
            <a:extLst>
              <a:ext uri="{FF2B5EF4-FFF2-40B4-BE49-F238E27FC236}">
                <a16:creationId xmlns:a16="http://schemas.microsoft.com/office/drawing/2014/main" id="{DC54909D-3D82-4924-AF7A-DD4FA49676A9}"/>
              </a:ext>
            </a:extLst>
          </p:cNvPr>
          <p:cNvSpPr/>
          <p:nvPr/>
        </p:nvSpPr>
        <p:spPr>
          <a:xfrm>
            <a:off x="10800137" y="368372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70" name="5">
            <a:extLst>
              <a:ext uri="{FF2B5EF4-FFF2-40B4-BE49-F238E27FC236}">
                <a16:creationId xmlns:a16="http://schemas.microsoft.com/office/drawing/2014/main" id="{F17F3B3D-C2F4-4A3D-930A-0314AC363A9D}"/>
              </a:ext>
            </a:extLst>
          </p:cNvPr>
          <p:cNvSpPr/>
          <p:nvPr/>
        </p:nvSpPr>
        <p:spPr>
          <a:xfrm>
            <a:off x="10800986" y="368776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71" name="5">
            <a:extLst>
              <a:ext uri="{FF2B5EF4-FFF2-40B4-BE49-F238E27FC236}">
                <a16:creationId xmlns:a16="http://schemas.microsoft.com/office/drawing/2014/main" id="{571E2F4B-8BB4-485F-8DB8-D6EFCDF4A83C}"/>
              </a:ext>
            </a:extLst>
          </p:cNvPr>
          <p:cNvSpPr/>
          <p:nvPr/>
        </p:nvSpPr>
        <p:spPr>
          <a:xfrm>
            <a:off x="10812395"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4</a:t>
            </a:r>
          </a:p>
        </p:txBody>
      </p:sp>
      <p:sp>
        <p:nvSpPr>
          <p:cNvPr id="72" name="5">
            <a:extLst>
              <a:ext uri="{FF2B5EF4-FFF2-40B4-BE49-F238E27FC236}">
                <a16:creationId xmlns:a16="http://schemas.microsoft.com/office/drawing/2014/main" id="{E0A4D88E-F29B-4CAC-93D7-705A57E0148D}"/>
              </a:ext>
            </a:extLst>
          </p:cNvPr>
          <p:cNvSpPr/>
          <p:nvPr/>
        </p:nvSpPr>
        <p:spPr>
          <a:xfrm>
            <a:off x="10816917" y="3704406"/>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Times New Roman" panose="02020603050405020304" pitchFamily="18" charset="0"/>
                <a:ea typeface="+mn-ea"/>
                <a:cs typeface="Times New Roman" panose="02020603050405020304" pitchFamily="18" charset="0"/>
                <a:sym typeface="Arial"/>
              </a:rPr>
              <a:t>5</a:t>
            </a:r>
          </a:p>
        </p:txBody>
      </p:sp>
      <p:sp>
        <p:nvSpPr>
          <p:cNvPr id="73" name="start">
            <a:extLst>
              <a:ext uri="{FF2B5EF4-FFF2-40B4-BE49-F238E27FC236}">
                <a16:creationId xmlns:a16="http://schemas.microsoft.com/office/drawing/2014/main" id="{63728115-27A6-431C-8D01-58193E3616E3}"/>
              </a:ext>
            </a:extLst>
          </p:cNvPr>
          <p:cNvSpPr/>
          <p:nvPr/>
        </p:nvSpPr>
        <p:spPr>
          <a:xfrm>
            <a:off x="10823978" y="5038180"/>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Start</a:t>
            </a:r>
          </a:p>
        </p:txBody>
      </p:sp>
      <p:pic>
        <p:nvPicPr>
          <p:cNvPr id="2" name="Picture 1">
            <a:extLst>
              <a:ext uri="{FF2B5EF4-FFF2-40B4-BE49-F238E27FC236}">
                <a16:creationId xmlns:a16="http://schemas.microsoft.com/office/drawing/2014/main" id="{7953ACB1-F510-F5E0-B512-A6F003E9EB59}"/>
              </a:ext>
            </a:extLst>
          </p:cNvPr>
          <p:cNvPicPr>
            <a:picLocks noChangeAspect="1"/>
          </p:cNvPicPr>
          <p:nvPr/>
        </p:nvPicPr>
        <p:blipFill>
          <a:blip r:embed="rId1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2331926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22" presetClass="entr" presetSubtype="4" fill="hold" grpId="0" nodeType="withEffect">
                                  <p:stCondLst>
                                    <p:cond delay="125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500"/>
                                        <p:tgtEl>
                                          <p:spTgt spid="54"/>
                                        </p:tgtEl>
                                      </p:cBhvr>
                                    </p:animEffect>
                                  </p:childTnLst>
                                </p:cTn>
                              </p:par>
                              <p:par>
                                <p:cTn id="12" presetID="22" presetClass="entr" presetSubtype="4" fill="hold" grpId="0" nodeType="withEffect">
                                  <p:stCondLst>
                                    <p:cond delay="1500"/>
                                  </p:stCondLst>
                                  <p:childTnLst>
                                    <p:set>
                                      <p:cBhvr>
                                        <p:cTn id="13" dur="1" fill="hold">
                                          <p:stCondLst>
                                            <p:cond delay="0"/>
                                          </p:stCondLst>
                                        </p:cTn>
                                        <p:tgtEl>
                                          <p:spTgt spid="55"/>
                                        </p:tgtEl>
                                        <p:attrNameLst>
                                          <p:attrName>style.visibility</p:attrName>
                                        </p:attrNameLst>
                                      </p:cBhvr>
                                      <p:to>
                                        <p:strVal val="visible"/>
                                      </p:to>
                                    </p:set>
                                    <p:animEffect transition="in" filter="wipe(down)">
                                      <p:cBhvr>
                                        <p:cTn id="14" dur="500"/>
                                        <p:tgtEl>
                                          <p:spTgt spid="55"/>
                                        </p:tgtEl>
                                      </p:cBhvr>
                                    </p:animEffect>
                                  </p:childTnLst>
                                </p:cTn>
                              </p:par>
                              <p:par>
                                <p:cTn id="15" presetID="22" presetClass="entr" presetSubtype="4" fill="hold" grpId="0" nodeType="withEffect">
                                  <p:stCondLst>
                                    <p:cond delay="175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2" presetClass="entr" presetSubtype="4" fill="hold" grpId="0" nodeType="withEffect">
                                  <p:stCondLst>
                                    <p:cond delay="200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par>
                                <p:cTn id="21" presetID="64" presetClass="path" presetSubtype="0" accel="50000" decel="50000" fill="hold" nodeType="withEffect">
                                  <p:stCondLst>
                                    <p:cond delay="2500"/>
                                  </p:stCondLst>
                                  <p:childTnLst>
                                    <p:animMotion origin="layout" path="M -3.75E-6 0 L -3.75E-6 -0.25 " pathEditMode="relative" rAng="0" ptsTypes="AA">
                                      <p:cBhvr>
                                        <p:cTn id="22" dur="1250" fill="hold"/>
                                        <p:tgtEl>
                                          <p:spTgt spid="13"/>
                                        </p:tgtEl>
                                        <p:attrNameLst>
                                          <p:attrName>ppt_x</p:attrName>
                                          <p:attrName>ppt_y</p:attrName>
                                        </p:attrNameLst>
                                      </p:cBhvr>
                                      <p:rCtr x="0" y="-12500"/>
                                    </p:animMotion>
                                  </p:childTnLst>
                                </p:cTn>
                              </p:par>
                              <p:par>
                                <p:cTn id="23" presetID="64" presetClass="path" presetSubtype="0" accel="50000" decel="50000" fill="hold" nodeType="withEffect">
                                  <p:stCondLst>
                                    <p:cond delay="2750"/>
                                  </p:stCondLst>
                                  <p:childTnLst>
                                    <p:animMotion origin="layout" path="M 1.25E-6 0 L 1.25E-6 -0.25 " pathEditMode="relative" rAng="0" ptsTypes="AA">
                                      <p:cBhvr>
                                        <p:cTn id="24" dur="1250" fill="hold"/>
                                        <p:tgtEl>
                                          <p:spTgt spid="11"/>
                                        </p:tgtEl>
                                        <p:attrNameLst>
                                          <p:attrName>ppt_x</p:attrName>
                                          <p:attrName>ppt_y</p:attrName>
                                        </p:attrNameLst>
                                      </p:cBhvr>
                                      <p:rCtr x="0" y="-12500"/>
                                    </p:animMotion>
                                  </p:childTnLst>
                                </p:cTn>
                              </p:par>
                              <p:par>
                                <p:cTn id="25" presetID="64" presetClass="path" presetSubtype="0" accel="50000" decel="50000" fill="hold" nodeType="withEffect">
                                  <p:stCondLst>
                                    <p:cond delay="3200"/>
                                  </p:stCondLst>
                                  <p:childTnLst>
                                    <p:animMotion origin="layout" path="M 6.25E-7 2.96296E-6 L 6.25E-7 -0.25 " pathEditMode="relative" rAng="0" ptsTypes="AA">
                                      <p:cBhvr>
                                        <p:cTn id="26" dur="1250" fill="hold"/>
                                        <p:tgtEl>
                                          <p:spTgt spid="12"/>
                                        </p:tgtEl>
                                        <p:attrNameLst>
                                          <p:attrName>ppt_x</p:attrName>
                                          <p:attrName>ppt_y</p:attrName>
                                        </p:attrNameLst>
                                      </p:cBhvr>
                                      <p:rCtr x="0" y="-12500"/>
                                    </p:animMotion>
                                  </p:childTnLst>
                                </p:cTn>
                              </p:par>
                              <p:par>
                                <p:cTn id="27" presetID="64" presetClass="path" presetSubtype="0" accel="50000" decel="50000" fill="hold" nodeType="withEffect">
                                  <p:stCondLst>
                                    <p:cond delay="3500"/>
                                  </p:stCondLst>
                                  <p:childTnLst>
                                    <p:animMotion origin="layout" path="M -2.08333E-7 -4.07407E-6 L -2.08333E-7 -0.25 " pathEditMode="relative" rAng="0" ptsTypes="AA">
                                      <p:cBhvr>
                                        <p:cTn id="28" dur="125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500"/>
                                        <p:tgtEl>
                                          <p:spTgt spid="13"/>
                                        </p:tgtEl>
                                        <p:attrNameLst>
                                          <p:attrName>ppt_w</p:attrName>
                                        </p:attrNameLst>
                                      </p:cBhvr>
                                      <p:tavLst>
                                        <p:tav tm="0">
                                          <p:val>
                                            <p:strVal val="ppt_w"/>
                                          </p:val>
                                        </p:tav>
                                        <p:tav tm="100000">
                                          <p:val>
                                            <p:fltVal val="0"/>
                                          </p:val>
                                        </p:tav>
                                      </p:tavLst>
                                    </p:anim>
                                    <p:anim calcmode="lin" valueType="num">
                                      <p:cBhvr>
                                        <p:cTn id="34" dur="500"/>
                                        <p:tgtEl>
                                          <p:spTgt spid="13"/>
                                        </p:tgtEl>
                                        <p:attrNameLst>
                                          <p:attrName>ppt_h</p:attrName>
                                        </p:attrNameLst>
                                      </p:cBhvr>
                                      <p:tavLst>
                                        <p:tav tm="0">
                                          <p:val>
                                            <p:strVal val="ppt_h"/>
                                          </p:val>
                                        </p:tav>
                                        <p:tav tm="100000">
                                          <p:val>
                                            <p:fltVal val="0"/>
                                          </p:val>
                                        </p:tav>
                                      </p:tavLst>
                                    </p:anim>
                                    <p:set>
                                      <p:cBhvr>
                                        <p:cTn id="3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3" presetClass="exit" presetSubtype="32" fill="hold" nodeType="clickEffect">
                                  <p:stCondLst>
                                    <p:cond delay="0"/>
                                  </p:stCondLst>
                                  <p:childTnLst>
                                    <p:anim calcmode="lin" valueType="num">
                                      <p:cBhvr>
                                        <p:cTn id="40" dur="500"/>
                                        <p:tgtEl>
                                          <p:spTgt spid="11"/>
                                        </p:tgtEl>
                                        <p:attrNameLst>
                                          <p:attrName>ppt_w</p:attrName>
                                        </p:attrNameLst>
                                      </p:cBhvr>
                                      <p:tavLst>
                                        <p:tav tm="0">
                                          <p:val>
                                            <p:strVal val="ppt_w"/>
                                          </p:val>
                                        </p:tav>
                                        <p:tav tm="100000">
                                          <p:val>
                                            <p:fltVal val="0"/>
                                          </p:val>
                                        </p:tav>
                                      </p:tavLst>
                                    </p:anim>
                                    <p:anim calcmode="lin" valueType="num">
                                      <p:cBhvr>
                                        <p:cTn id="41" dur="500"/>
                                        <p:tgtEl>
                                          <p:spTgt spid="11"/>
                                        </p:tgtEl>
                                        <p:attrNameLst>
                                          <p:attrName>ppt_h</p:attrName>
                                        </p:attrNameLst>
                                      </p:cBhvr>
                                      <p:tavLst>
                                        <p:tav tm="0">
                                          <p:val>
                                            <p:strVal val="ppt_h"/>
                                          </p:val>
                                        </p:tav>
                                        <p:tav tm="100000">
                                          <p:val>
                                            <p:fltVal val="0"/>
                                          </p:val>
                                        </p:tav>
                                      </p:tavLst>
                                    </p:anim>
                                    <p:set>
                                      <p:cBhvr>
                                        <p:cTn id="4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23" presetClass="exit" presetSubtype="32" fill="hold" nodeType="click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set>
                                      <p:cBhvr>
                                        <p:cTn id="4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54" dur="1250" fill="hold"/>
                                        <p:tgtEl>
                                          <p:spTgt spid="14"/>
                                        </p:tgtEl>
                                        <p:attrNameLst>
                                          <p:attrName>ppt_x</p:attrName>
                                          <p:attrName>ppt_y</p:attrName>
                                        </p:attrNameLst>
                                      </p:cBhvr>
                                      <p:rCtr x="10625" y="-60231"/>
                                    </p:animMotion>
                                  </p:childTnLst>
                                  <p:subTnLst>
                                    <p:audio>
                                      <p:cMediaNode>
                                        <p:cTn display="0" masterRel="sameClick">
                                          <p:stCondLst>
                                            <p:cond evt="begin" delay="0">
                                              <p:tn val="53"/>
                                            </p:cond>
                                          </p:stCondLst>
                                          <p:endCondLst>
                                            <p:cond evt="onStopAudio" delay="0">
                                              <p:tgtEl>
                                                <p:sldTgt/>
                                              </p:tgtEl>
                                            </p:cond>
                                          </p:endCondLst>
                                        </p:cTn>
                                        <p:tgtEl>
                                          <p:sndTgt r:embed="rId5" name="Am-thanh-tra-loi-dung-www_yeualo_com.wav"/>
                                        </p:tgtEl>
                                      </p:cMediaNode>
                                    </p:audio>
                                  </p:subTnLst>
                                </p:cTn>
                              </p:par>
                            </p:childTnLst>
                          </p:cTn>
                        </p:par>
                        <p:par>
                          <p:cTn id="55" fill="hold">
                            <p:stCondLst>
                              <p:cond delay="1250"/>
                            </p:stCondLst>
                            <p:childTnLst>
                              <p:par>
                                <p:cTn id="56" presetID="1" presetClass="emph" presetSubtype="2" fill="hold" nodeType="afterEffect">
                                  <p:stCondLst>
                                    <p:cond delay="0"/>
                                  </p:stCondLst>
                                  <p:childTnLst>
                                    <p:animClr clrSpc="rgb" dir="cw">
                                      <p:cBhvr>
                                        <p:cTn id="57" dur="1000" fill="hold"/>
                                        <p:tgtEl>
                                          <p:spTgt spid="54"/>
                                        </p:tgtEl>
                                        <p:attrNameLst>
                                          <p:attrName>fillcolor</p:attrName>
                                        </p:attrNameLst>
                                      </p:cBhvr>
                                      <p:to>
                                        <a:schemeClr val="accent2"/>
                                      </p:to>
                                    </p:animClr>
                                    <p:set>
                                      <p:cBhvr>
                                        <p:cTn id="58" dur="1000" fill="hold"/>
                                        <p:tgtEl>
                                          <p:spTgt spid="54"/>
                                        </p:tgtEl>
                                        <p:attrNameLst>
                                          <p:attrName>fill.type</p:attrName>
                                        </p:attrNameLst>
                                      </p:cBhvr>
                                      <p:to>
                                        <p:strVal val="solid"/>
                                      </p:to>
                                    </p:set>
                                    <p:set>
                                      <p:cBhvr>
                                        <p:cTn id="59" dur="1000" fill="hold"/>
                                        <p:tgtEl>
                                          <p:spTgt spid="5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73"/>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2"/>
                                        </p:tgtEl>
                                        <p:attrNameLst>
                                          <p:attrName>style.visibility</p:attrName>
                                        </p:attrNameLst>
                                      </p:cBhvr>
                                      <p:to>
                                        <p:strVal val="visible"/>
                                      </p:to>
                                    </p:set>
                                    <p:anim calcmode="lin" valueType="num">
                                      <p:cBhvr>
                                        <p:cTn id="65" dur="500" fill="hold"/>
                                        <p:tgtEl>
                                          <p:spTgt spid="72"/>
                                        </p:tgtEl>
                                        <p:attrNameLst>
                                          <p:attrName>ppt_w</p:attrName>
                                        </p:attrNameLst>
                                      </p:cBhvr>
                                      <p:tavLst>
                                        <p:tav tm="0">
                                          <p:val>
                                            <p:fltVal val="0"/>
                                          </p:val>
                                        </p:tav>
                                        <p:tav tm="100000">
                                          <p:val>
                                            <p:strVal val="#ppt_w"/>
                                          </p:val>
                                        </p:tav>
                                      </p:tavLst>
                                    </p:anim>
                                    <p:anim calcmode="lin" valueType="num">
                                      <p:cBhvr>
                                        <p:cTn id="66" dur="5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Đồng hồ đếm ngược 5 giây (online-audio-converter.com).wav"/>
                                        </p:tgtEl>
                                      </p:cMediaNode>
                                    </p:audio>
                                  </p:subTnLst>
                                </p:cTn>
                              </p:par>
                            </p:childTnLst>
                          </p:cTn>
                        </p:par>
                        <p:par>
                          <p:cTn id="67" fill="hold">
                            <p:stCondLst>
                              <p:cond delay="500"/>
                            </p:stCondLst>
                            <p:childTnLst>
                              <p:par>
                                <p:cTn id="68" presetID="53" presetClass="exit" presetSubtype="32" fill="hold" grpId="1" nodeType="afterEffect">
                                  <p:stCondLst>
                                    <p:cond delay="0"/>
                                  </p:stCondLst>
                                  <p:childTnLst>
                                    <p:anim calcmode="lin" valueType="num">
                                      <p:cBhvr>
                                        <p:cTn id="69" dur="500"/>
                                        <p:tgtEl>
                                          <p:spTgt spid="72"/>
                                        </p:tgtEl>
                                        <p:attrNameLst>
                                          <p:attrName>ppt_w</p:attrName>
                                        </p:attrNameLst>
                                      </p:cBhvr>
                                      <p:tavLst>
                                        <p:tav tm="0">
                                          <p:val>
                                            <p:strVal val="ppt_w"/>
                                          </p:val>
                                        </p:tav>
                                        <p:tav tm="100000">
                                          <p:val>
                                            <p:fltVal val="0"/>
                                          </p:val>
                                        </p:tav>
                                      </p:tavLst>
                                    </p:anim>
                                    <p:anim calcmode="lin" valueType="num">
                                      <p:cBhvr>
                                        <p:cTn id="70" dur="500"/>
                                        <p:tgtEl>
                                          <p:spTgt spid="72"/>
                                        </p:tgtEl>
                                        <p:attrNameLst>
                                          <p:attrName>ppt_h</p:attrName>
                                        </p:attrNameLst>
                                      </p:cBhvr>
                                      <p:tavLst>
                                        <p:tav tm="0">
                                          <p:val>
                                            <p:strVal val="ppt_h"/>
                                          </p:val>
                                        </p:tav>
                                        <p:tav tm="100000">
                                          <p:val>
                                            <p:fltVal val="0"/>
                                          </p:val>
                                        </p:tav>
                                      </p:tavLst>
                                    </p:anim>
                                    <p:animEffect transition="out" filter="fade">
                                      <p:cBhvr>
                                        <p:cTn id="71" dur="500"/>
                                        <p:tgtEl>
                                          <p:spTgt spid="72"/>
                                        </p:tgtEl>
                                      </p:cBhvr>
                                    </p:animEffect>
                                    <p:set>
                                      <p:cBhvr>
                                        <p:cTn id="72" dur="1" fill="hold">
                                          <p:stCondLst>
                                            <p:cond delay="499"/>
                                          </p:stCondLst>
                                        </p:cTn>
                                        <p:tgtEl>
                                          <p:spTgt spid="72"/>
                                        </p:tgtEl>
                                        <p:attrNameLst>
                                          <p:attrName>style.visibility</p:attrName>
                                        </p:attrNameLst>
                                      </p:cBhvr>
                                      <p:to>
                                        <p:strVal val="hidden"/>
                                      </p:to>
                                    </p:set>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53" presetClass="exit" presetSubtype="32" fill="hold" grpId="1" nodeType="afterEffect">
                                  <p:stCondLst>
                                    <p:cond delay="0"/>
                                  </p:stCondLst>
                                  <p:childTnLst>
                                    <p:anim calcmode="lin" valueType="num">
                                      <p:cBhvr>
                                        <p:cTn id="80" dur="500"/>
                                        <p:tgtEl>
                                          <p:spTgt spid="71"/>
                                        </p:tgtEl>
                                        <p:attrNameLst>
                                          <p:attrName>ppt_w</p:attrName>
                                        </p:attrNameLst>
                                      </p:cBhvr>
                                      <p:tavLst>
                                        <p:tav tm="0">
                                          <p:val>
                                            <p:strVal val="ppt_w"/>
                                          </p:val>
                                        </p:tav>
                                        <p:tav tm="100000">
                                          <p:val>
                                            <p:fltVal val="0"/>
                                          </p:val>
                                        </p:tav>
                                      </p:tavLst>
                                    </p:anim>
                                    <p:anim calcmode="lin" valueType="num">
                                      <p:cBhvr>
                                        <p:cTn id="81" dur="500"/>
                                        <p:tgtEl>
                                          <p:spTgt spid="71"/>
                                        </p:tgtEl>
                                        <p:attrNameLst>
                                          <p:attrName>ppt_h</p:attrName>
                                        </p:attrNameLst>
                                      </p:cBhvr>
                                      <p:tavLst>
                                        <p:tav tm="0">
                                          <p:val>
                                            <p:strVal val="ppt_h"/>
                                          </p:val>
                                        </p:tav>
                                        <p:tav tm="100000">
                                          <p:val>
                                            <p:fltVal val="0"/>
                                          </p:val>
                                        </p:tav>
                                      </p:tavLst>
                                    </p:anim>
                                    <p:animEffect transition="out" filter="fade">
                                      <p:cBhvr>
                                        <p:cTn id="82" dur="500"/>
                                        <p:tgtEl>
                                          <p:spTgt spid="71"/>
                                        </p:tgtEl>
                                      </p:cBhvr>
                                    </p:animEffect>
                                    <p:set>
                                      <p:cBhvr>
                                        <p:cTn id="83" dur="1" fill="hold">
                                          <p:stCondLst>
                                            <p:cond delay="499"/>
                                          </p:stCondLst>
                                        </p:cTn>
                                        <p:tgtEl>
                                          <p:spTgt spid="71"/>
                                        </p:tgtEl>
                                        <p:attrNameLst>
                                          <p:attrName>style.visibility</p:attrName>
                                        </p:attrNameLst>
                                      </p:cBhvr>
                                      <p:to>
                                        <p:strVal val="hidden"/>
                                      </p:to>
                                    </p:set>
                                  </p:childTnLst>
                                </p:cTn>
                              </p:par>
                            </p:childTnLst>
                          </p:cTn>
                        </p:par>
                        <p:par>
                          <p:cTn id="84" fill="hold">
                            <p:stCondLst>
                              <p:cond delay="2000"/>
                            </p:stCondLst>
                            <p:childTnLst>
                              <p:par>
                                <p:cTn id="85" presetID="23" presetClass="entr" presetSubtype="16"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p:cTn id="87" dur="500" fill="hold"/>
                                        <p:tgtEl>
                                          <p:spTgt spid="70"/>
                                        </p:tgtEl>
                                        <p:attrNameLst>
                                          <p:attrName>ppt_w</p:attrName>
                                        </p:attrNameLst>
                                      </p:cBhvr>
                                      <p:tavLst>
                                        <p:tav tm="0">
                                          <p:val>
                                            <p:fltVal val="0"/>
                                          </p:val>
                                        </p:tav>
                                        <p:tav tm="100000">
                                          <p:val>
                                            <p:strVal val="#ppt_w"/>
                                          </p:val>
                                        </p:tav>
                                      </p:tavLst>
                                    </p:anim>
                                    <p:anim calcmode="lin" valueType="num">
                                      <p:cBhvr>
                                        <p:cTn id="88" dur="500" fill="hold"/>
                                        <p:tgtEl>
                                          <p:spTgt spid="70"/>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presetID="53" presetClass="exit" presetSubtype="32" fill="hold" grpId="1" nodeType="afterEffect">
                                  <p:stCondLst>
                                    <p:cond delay="0"/>
                                  </p:stCondLst>
                                  <p:childTnLst>
                                    <p:anim calcmode="lin" valueType="num">
                                      <p:cBhvr>
                                        <p:cTn id="91" dur="500"/>
                                        <p:tgtEl>
                                          <p:spTgt spid="70"/>
                                        </p:tgtEl>
                                        <p:attrNameLst>
                                          <p:attrName>ppt_w</p:attrName>
                                        </p:attrNameLst>
                                      </p:cBhvr>
                                      <p:tavLst>
                                        <p:tav tm="0">
                                          <p:val>
                                            <p:strVal val="ppt_w"/>
                                          </p:val>
                                        </p:tav>
                                        <p:tav tm="100000">
                                          <p:val>
                                            <p:fltVal val="0"/>
                                          </p:val>
                                        </p:tav>
                                      </p:tavLst>
                                    </p:anim>
                                    <p:anim calcmode="lin" valueType="num">
                                      <p:cBhvr>
                                        <p:cTn id="92" dur="500"/>
                                        <p:tgtEl>
                                          <p:spTgt spid="70"/>
                                        </p:tgtEl>
                                        <p:attrNameLst>
                                          <p:attrName>ppt_h</p:attrName>
                                        </p:attrNameLst>
                                      </p:cBhvr>
                                      <p:tavLst>
                                        <p:tav tm="0">
                                          <p:val>
                                            <p:strVal val="ppt_h"/>
                                          </p:val>
                                        </p:tav>
                                        <p:tav tm="100000">
                                          <p:val>
                                            <p:fltVal val="0"/>
                                          </p:val>
                                        </p:tav>
                                      </p:tavLst>
                                    </p:anim>
                                    <p:animEffect transition="out" filter="fade">
                                      <p:cBhvr>
                                        <p:cTn id="93" dur="500"/>
                                        <p:tgtEl>
                                          <p:spTgt spid="70"/>
                                        </p:tgtEl>
                                      </p:cBhvr>
                                    </p:animEffect>
                                    <p:set>
                                      <p:cBhvr>
                                        <p:cTn id="94" dur="1" fill="hold">
                                          <p:stCondLst>
                                            <p:cond delay="499"/>
                                          </p:stCondLst>
                                        </p:cTn>
                                        <p:tgtEl>
                                          <p:spTgt spid="70"/>
                                        </p:tgtEl>
                                        <p:attrNameLst>
                                          <p:attrName>style.visibility</p:attrName>
                                        </p:attrNameLst>
                                      </p:cBhvr>
                                      <p:to>
                                        <p:strVal val="hidden"/>
                                      </p:to>
                                    </p:set>
                                  </p:childTnLst>
                                </p:cTn>
                              </p:par>
                            </p:childTnLst>
                          </p:cTn>
                        </p:par>
                        <p:par>
                          <p:cTn id="95" fill="hold">
                            <p:stCondLst>
                              <p:cond delay="3000"/>
                            </p:stCondLst>
                            <p:childTnLst>
                              <p:par>
                                <p:cTn id="96" presetID="23" presetClass="entr" presetSubtype="16" fill="hold" grpId="0" nodeType="afterEffect">
                                  <p:stCondLst>
                                    <p:cond delay="0"/>
                                  </p:stCondLst>
                                  <p:childTnLst>
                                    <p:set>
                                      <p:cBhvr>
                                        <p:cTn id="97" dur="1" fill="hold">
                                          <p:stCondLst>
                                            <p:cond delay="0"/>
                                          </p:stCondLst>
                                        </p:cTn>
                                        <p:tgtEl>
                                          <p:spTgt spid="68"/>
                                        </p:tgtEl>
                                        <p:attrNameLst>
                                          <p:attrName>style.visibility</p:attrName>
                                        </p:attrNameLst>
                                      </p:cBhvr>
                                      <p:to>
                                        <p:strVal val="visible"/>
                                      </p:to>
                                    </p:set>
                                    <p:anim calcmode="lin" valueType="num">
                                      <p:cBhvr>
                                        <p:cTn id="98" dur="500" fill="hold"/>
                                        <p:tgtEl>
                                          <p:spTgt spid="68"/>
                                        </p:tgtEl>
                                        <p:attrNameLst>
                                          <p:attrName>ppt_w</p:attrName>
                                        </p:attrNameLst>
                                      </p:cBhvr>
                                      <p:tavLst>
                                        <p:tav tm="0">
                                          <p:val>
                                            <p:fltVal val="0"/>
                                          </p:val>
                                        </p:tav>
                                        <p:tav tm="100000">
                                          <p:val>
                                            <p:strVal val="#ppt_w"/>
                                          </p:val>
                                        </p:tav>
                                      </p:tavLst>
                                    </p:anim>
                                    <p:anim calcmode="lin" valueType="num">
                                      <p:cBhvr>
                                        <p:cTn id="99" dur="500" fill="hold"/>
                                        <p:tgtEl>
                                          <p:spTgt spid="68"/>
                                        </p:tgtEl>
                                        <p:attrNameLst>
                                          <p:attrName>ppt_h</p:attrName>
                                        </p:attrNameLst>
                                      </p:cBhvr>
                                      <p:tavLst>
                                        <p:tav tm="0">
                                          <p:val>
                                            <p:fltVal val="0"/>
                                          </p:val>
                                        </p:tav>
                                        <p:tav tm="100000">
                                          <p:val>
                                            <p:strVal val="#ppt_h"/>
                                          </p:val>
                                        </p:tav>
                                      </p:tavLst>
                                    </p:anim>
                                  </p:childTnLst>
                                </p:cTn>
                              </p:par>
                            </p:childTnLst>
                          </p:cTn>
                        </p:par>
                        <p:par>
                          <p:cTn id="100" fill="hold">
                            <p:stCondLst>
                              <p:cond delay="3500"/>
                            </p:stCondLst>
                            <p:childTnLst>
                              <p:par>
                                <p:cTn id="101" presetID="53" presetClass="exit" presetSubtype="32" fill="hold" grpId="1" nodeType="afterEffect">
                                  <p:stCondLst>
                                    <p:cond delay="0"/>
                                  </p:stCondLst>
                                  <p:childTnLst>
                                    <p:anim calcmode="lin" valueType="num">
                                      <p:cBhvr>
                                        <p:cTn id="102" dur="500"/>
                                        <p:tgtEl>
                                          <p:spTgt spid="68"/>
                                        </p:tgtEl>
                                        <p:attrNameLst>
                                          <p:attrName>ppt_w</p:attrName>
                                        </p:attrNameLst>
                                      </p:cBhvr>
                                      <p:tavLst>
                                        <p:tav tm="0">
                                          <p:val>
                                            <p:strVal val="ppt_w"/>
                                          </p:val>
                                        </p:tav>
                                        <p:tav tm="100000">
                                          <p:val>
                                            <p:fltVal val="0"/>
                                          </p:val>
                                        </p:tav>
                                      </p:tavLst>
                                    </p:anim>
                                    <p:anim calcmode="lin" valueType="num">
                                      <p:cBhvr>
                                        <p:cTn id="103" dur="500"/>
                                        <p:tgtEl>
                                          <p:spTgt spid="68"/>
                                        </p:tgtEl>
                                        <p:attrNameLst>
                                          <p:attrName>ppt_h</p:attrName>
                                        </p:attrNameLst>
                                      </p:cBhvr>
                                      <p:tavLst>
                                        <p:tav tm="0">
                                          <p:val>
                                            <p:strVal val="ppt_h"/>
                                          </p:val>
                                        </p:tav>
                                        <p:tav tm="100000">
                                          <p:val>
                                            <p:fltVal val="0"/>
                                          </p:val>
                                        </p:tav>
                                      </p:tavLst>
                                    </p:anim>
                                    <p:animEffect transition="out" filter="fade">
                                      <p:cBhvr>
                                        <p:cTn id="104" dur="500"/>
                                        <p:tgtEl>
                                          <p:spTgt spid="68"/>
                                        </p:tgtEl>
                                      </p:cBhvr>
                                    </p:animEffect>
                                    <p:set>
                                      <p:cBhvr>
                                        <p:cTn id="105" dur="1" fill="hold">
                                          <p:stCondLst>
                                            <p:cond delay="499"/>
                                          </p:stCondLst>
                                        </p:cTn>
                                        <p:tgtEl>
                                          <p:spTgt spid="68"/>
                                        </p:tgtEl>
                                        <p:attrNameLst>
                                          <p:attrName>style.visibility</p:attrName>
                                        </p:attrNameLst>
                                      </p:cBhvr>
                                      <p:to>
                                        <p:strVal val="hidden"/>
                                      </p:to>
                                    </p:set>
                                  </p:childTnLst>
                                </p:cTn>
                              </p:par>
                            </p:childTnLst>
                          </p:cTn>
                        </p:par>
                        <p:par>
                          <p:cTn id="106" fill="hold">
                            <p:stCondLst>
                              <p:cond delay="4000"/>
                            </p:stCondLst>
                            <p:childTnLst>
                              <p:par>
                                <p:cTn id="107" presetID="23" presetClass="entr" presetSubtype="16"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 calcmode="lin" valueType="num">
                                      <p:cBhvr>
                                        <p:cTn id="109" dur="500" fill="hold"/>
                                        <p:tgtEl>
                                          <p:spTgt spid="67"/>
                                        </p:tgtEl>
                                        <p:attrNameLst>
                                          <p:attrName>ppt_w</p:attrName>
                                        </p:attrNameLst>
                                      </p:cBhvr>
                                      <p:tavLst>
                                        <p:tav tm="0">
                                          <p:val>
                                            <p:fltVal val="0"/>
                                          </p:val>
                                        </p:tav>
                                        <p:tav tm="100000">
                                          <p:val>
                                            <p:strVal val="#ppt_w"/>
                                          </p:val>
                                        </p:tav>
                                      </p:tavLst>
                                    </p:anim>
                                    <p:anim calcmode="lin" valueType="num">
                                      <p:cBhvr>
                                        <p:cTn id="110" dur="500" fill="hold"/>
                                        <p:tgtEl>
                                          <p:spTgt spid="67"/>
                                        </p:tgtEl>
                                        <p:attrNameLst>
                                          <p:attrName>ppt_h</p:attrName>
                                        </p:attrNameLst>
                                      </p:cBhvr>
                                      <p:tavLst>
                                        <p:tav tm="0">
                                          <p:val>
                                            <p:fltVal val="0"/>
                                          </p:val>
                                        </p:tav>
                                        <p:tav tm="100000">
                                          <p:val>
                                            <p:strVal val="#ppt_h"/>
                                          </p:val>
                                        </p:tav>
                                      </p:tavLst>
                                    </p:anim>
                                  </p:childTnLst>
                                </p:cTn>
                              </p:par>
                            </p:childTnLst>
                          </p:cTn>
                        </p:par>
                        <p:par>
                          <p:cTn id="111" fill="hold">
                            <p:stCondLst>
                              <p:cond delay="4500"/>
                            </p:stCondLst>
                            <p:childTnLst>
                              <p:par>
                                <p:cTn id="112" presetID="53" presetClass="exit" presetSubtype="32" fill="hold" grpId="1" nodeType="afterEffect">
                                  <p:stCondLst>
                                    <p:cond delay="0"/>
                                  </p:stCondLst>
                                  <p:childTnLst>
                                    <p:anim calcmode="lin" valueType="num">
                                      <p:cBhvr>
                                        <p:cTn id="113" dur="500"/>
                                        <p:tgtEl>
                                          <p:spTgt spid="67"/>
                                        </p:tgtEl>
                                        <p:attrNameLst>
                                          <p:attrName>ppt_w</p:attrName>
                                        </p:attrNameLst>
                                      </p:cBhvr>
                                      <p:tavLst>
                                        <p:tav tm="0">
                                          <p:val>
                                            <p:strVal val="ppt_w"/>
                                          </p:val>
                                        </p:tav>
                                        <p:tav tm="100000">
                                          <p:val>
                                            <p:fltVal val="0"/>
                                          </p:val>
                                        </p:tav>
                                      </p:tavLst>
                                    </p:anim>
                                    <p:anim calcmode="lin" valueType="num">
                                      <p:cBhvr>
                                        <p:cTn id="114" dur="500"/>
                                        <p:tgtEl>
                                          <p:spTgt spid="67"/>
                                        </p:tgtEl>
                                        <p:attrNameLst>
                                          <p:attrName>ppt_h</p:attrName>
                                        </p:attrNameLst>
                                      </p:cBhvr>
                                      <p:tavLst>
                                        <p:tav tm="0">
                                          <p:val>
                                            <p:strVal val="ppt_h"/>
                                          </p:val>
                                        </p:tav>
                                        <p:tav tm="100000">
                                          <p:val>
                                            <p:fltVal val="0"/>
                                          </p:val>
                                        </p:tav>
                                      </p:tavLst>
                                    </p:anim>
                                    <p:animEffect transition="out" filter="fade">
                                      <p:cBhvr>
                                        <p:cTn id="115" dur="500"/>
                                        <p:tgtEl>
                                          <p:spTgt spid="67"/>
                                        </p:tgtEl>
                                      </p:cBhvr>
                                    </p:animEffect>
                                    <p:set>
                                      <p:cBhvr>
                                        <p:cTn id="116" dur="1" fill="hold">
                                          <p:stCondLst>
                                            <p:cond delay="499"/>
                                          </p:stCondLst>
                                        </p:cTn>
                                        <p:tgtEl>
                                          <p:spTgt spid="67"/>
                                        </p:tgtEl>
                                        <p:attrNameLst>
                                          <p:attrName>style.visibility</p:attrName>
                                        </p:attrNameLst>
                                      </p:cBhvr>
                                      <p:to>
                                        <p:strVal val="hidden"/>
                                      </p:to>
                                    </p:set>
                                  </p:childTnLst>
                                </p:cTn>
                              </p:par>
                            </p:childTnLst>
                          </p:cTn>
                        </p:par>
                        <p:par>
                          <p:cTn id="117" fill="hold">
                            <p:stCondLst>
                              <p:cond delay="5000"/>
                            </p:stCondLst>
                            <p:childTnLst>
                              <p:par>
                                <p:cTn id="118" presetID="23" presetClass="entr" presetSubtype="16" fill="hold" grpId="0" nodeType="afterEffect">
                                  <p:stCondLst>
                                    <p:cond delay="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500" fill="hold"/>
                                        <p:tgtEl>
                                          <p:spTgt spid="66"/>
                                        </p:tgtEl>
                                        <p:attrNameLst>
                                          <p:attrName>ppt_w</p:attrName>
                                        </p:attrNameLst>
                                      </p:cBhvr>
                                      <p:tavLst>
                                        <p:tav tm="0">
                                          <p:val>
                                            <p:fltVal val="0"/>
                                          </p:val>
                                        </p:tav>
                                        <p:tav tm="100000">
                                          <p:val>
                                            <p:strVal val="#ppt_w"/>
                                          </p:val>
                                        </p:tav>
                                      </p:tavLst>
                                    </p:anim>
                                    <p:anim calcmode="lin" valueType="num">
                                      <p:cBhvr>
                                        <p:cTn id="121" dur="500" fill="hold"/>
                                        <p:tgtEl>
                                          <p:spTgt spid="66"/>
                                        </p:tgtEl>
                                        <p:attrNameLst>
                                          <p:attrName>ppt_h</p:attrName>
                                        </p:attrNameLst>
                                      </p:cBhvr>
                                      <p:tavLst>
                                        <p:tav tm="0">
                                          <p:val>
                                            <p:fltVal val="0"/>
                                          </p:val>
                                        </p:tav>
                                        <p:tav tm="100000">
                                          <p:val>
                                            <p:strVal val="#ppt_h"/>
                                          </p:val>
                                        </p:tav>
                                      </p:tavLst>
                                    </p:anim>
                                  </p:childTnLst>
                                </p:cTn>
                              </p:par>
                            </p:childTnLst>
                          </p:cTn>
                        </p:par>
                        <p:par>
                          <p:cTn id="122" fill="hold">
                            <p:stCondLst>
                              <p:cond delay="5500"/>
                            </p:stCondLst>
                            <p:childTnLst>
                              <p:par>
                                <p:cTn id="123" presetID="53" presetClass="exit" presetSubtype="32" fill="hold" grpId="1" nodeType="afterEffect">
                                  <p:stCondLst>
                                    <p:cond delay="0"/>
                                  </p:stCondLst>
                                  <p:childTnLst>
                                    <p:anim calcmode="lin" valueType="num">
                                      <p:cBhvr>
                                        <p:cTn id="124" dur="500"/>
                                        <p:tgtEl>
                                          <p:spTgt spid="66"/>
                                        </p:tgtEl>
                                        <p:attrNameLst>
                                          <p:attrName>ppt_w</p:attrName>
                                        </p:attrNameLst>
                                      </p:cBhvr>
                                      <p:tavLst>
                                        <p:tav tm="0">
                                          <p:val>
                                            <p:strVal val="ppt_w"/>
                                          </p:val>
                                        </p:tav>
                                        <p:tav tm="100000">
                                          <p:val>
                                            <p:fltVal val="0"/>
                                          </p:val>
                                        </p:tav>
                                      </p:tavLst>
                                    </p:anim>
                                    <p:anim calcmode="lin" valueType="num">
                                      <p:cBhvr>
                                        <p:cTn id="125" dur="500"/>
                                        <p:tgtEl>
                                          <p:spTgt spid="66"/>
                                        </p:tgtEl>
                                        <p:attrNameLst>
                                          <p:attrName>ppt_h</p:attrName>
                                        </p:attrNameLst>
                                      </p:cBhvr>
                                      <p:tavLst>
                                        <p:tav tm="0">
                                          <p:val>
                                            <p:strVal val="ppt_h"/>
                                          </p:val>
                                        </p:tav>
                                        <p:tav tm="100000">
                                          <p:val>
                                            <p:fltVal val="0"/>
                                          </p:val>
                                        </p:tav>
                                      </p:tavLst>
                                    </p:anim>
                                    <p:animEffect transition="out" filter="fade">
                                      <p:cBhvr>
                                        <p:cTn id="126" dur="500"/>
                                        <p:tgtEl>
                                          <p:spTgt spid="66"/>
                                        </p:tgtEl>
                                      </p:cBhvr>
                                    </p:animEffect>
                                    <p:set>
                                      <p:cBhvr>
                                        <p:cTn id="12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0" grpId="0"/>
      <p:bldP spid="54" grpId="0"/>
      <p:bldP spid="55" grpId="0"/>
      <p:bldP spid="56" grpId="0"/>
      <p:bldP spid="57" grpId="0"/>
      <p:bldP spid="66" grpId="0" animBg="1"/>
      <p:bldP spid="66" grpId="1" animBg="1"/>
      <p:bldP spid="67" grpId="0" animBg="1"/>
      <p:bldP spid="67" grpId="1" animBg="1"/>
      <p:bldP spid="68" grpId="0" animBg="1"/>
      <p:bldP spid="68" grpId="1" animBg="1"/>
      <p:bldP spid="70" grpId="0" animBg="1"/>
      <p:bldP spid="70" grpId="1" animBg="1"/>
      <p:bldP spid="71" grpId="0" animBg="1"/>
      <p:bldP spid="71" grpId="1" animBg="1"/>
      <p:bldP spid="72" grpId="0" animBg="1"/>
      <p:bldP spid="7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04" y="-82062"/>
            <a:ext cx="11489592" cy="7022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702292" y="2644171"/>
            <a:ext cx="6787424" cy="1569658"/>
          </a:xfrm>
          <a:prstGeom prst="rect">
            <a:avLst/>
          </a:prstGeom>
          <a:noFill/>
        </p:spPr>
        <p:txBody>
          <a:bodyPr wrap="none" lIns="91435" tIns="45719" rIns="91435" bIns="45719">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a:extLst>
              <a:ext uri="{FF2B5EF4-FFF2-40B4-BE49-F238E27FC236}">
                <a16:creationId xmlns:a16="http://schemas.microsoft.com/office/drawing/2014/main" id="{CA90C33E-02FC-B2C4-DC1C-3EF6A0D1EBC8}"/>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572335" y="2139079"/>
              <a:ext cx="4984274" cy="3785654"/>
            </a:xfrm>
            <a:prstGeom prst="rect">
              <a:avLst/>
            </a:prstGeom>
          </p:spPr>
          <p:txBody>
            <a:bodyPr vert="horz"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Sưu tầm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tư</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liệu từ sách</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báo</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internet về tình hình chính trị kinh tế của nước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ỹ từ</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năm 1945</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đến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năm 1991</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và giới thiệu với bạn</a:t>
              </a:r>
              <a:endPar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x-none" sz="1867"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pic>
        <p:nvPicPr>
          <p:cNvPr id="3" name="Picture 2">
            <a:extLst>
              <a:ext uri="{FF2B5EF4-FFF2-40B4-BE49-F238E27FC236}">
                <a16:creationId xmlns:a16="http://schemas.microsoft.com/office/drawing/2014/main" id="{7CB7A6DD-0076-FA26-2733-663072448F84}"/>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CFF1B4-9AE5-6D0A-4850-B046AA029207}"/>
              </a:ext>
            </a:extLst>
          </p:cNvPr>
          <p:cNvSpPr txBox="1"/>
          <p:nvPr/>
        </p:nvSpPr>
        <p:spPr>
          <a:xfrm>
            <a:off x="123825" y="1569978"/>
            <a:ext cx="1160713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 </a:t>
            </a: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Mỹ</a:t>
            </a:r>
            <a:r>
              <a:rPr kumimoji="0" lang="en-US" sz="40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từ năm 1945 đến năm 1991.</a:t>
            </a:r>
            <a:endPar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017E181-2BD2-88D9-396D-4502DCD0D3D7}"/>
              </a:ext>
            </a:extLst>
          </p:cNvPr>
          <p:cNvSpPr txBox="1"/>
          <p:nvPr/>
        </p:nvSpPr>
        <p:spPr>
          <a:xfrm>
            <a:off x="461037" y="275184"/>
            <a:ext cx="11178513" cy="1200329"/>
          </a:xfrm>
          <a:prstGeom prst="rect">
            <a:avLst/>
          </a:prstGeom>
          <a:noFill/>
        </p:spPr>
        <p:txBody>
          <a:bodyPr wrap="square">
            <a:spAutoFit/>
          </a:bodyPr>
          <a:lstStyle/>
          <a:p>
            <a:pPr lvl="0" algn="ctr"/>
            <a:r>
              <a:rPr lang="en-US" sz="3600" b="1" dirty="0">
                <a:solidFill>
                  <a:srgbClr val="4472C4"/>
                </a:solidFill>
                <a:latin typeface="Cambria" panose="02040503050406030204" pitchFamily="18" charset="0"/>
                <a:ea typeface="Cambria" panose="02040503050406030204" pitchFamily="18" charset="0"/>
                <a:cs typeface="Times New Roman" panose="02020603050405020304" pitchFamily="18" charset="0"/>
              </a:rPr>
              <a:t>BÀI 11: </a:t>
            </a:r>
            <a:r>
              <a:rPr lang="vi-VN" sz="3600" b="1" dirty="0">
                <a:solidFill>
                  <a:srgbClr val="4472C4"/>
                </a:solidFill>
                <a:latin typeface="Cambria" panose="02040503050406030204" pitchFamily="18" charset="0"/>
                <a:ea typeface="Cambria" panose="02040503050406030204" pitchFamily="18" charset="0"/>
                <a:cs typeface="Times New Roman" panose="02020603050405020304" pitchFamily="18" charset="0"/>
              </a:rPr>
              <a:t>NƯỚC MỸ VÀ CÁC NƯỚC TÂY ÂU</a:t>
            </a:r>
            <a:endParaRPr lang="en-US" sz="3600" b="1" dirty="0">
              <a:solidFill>
                <a:srgbClr val="4472C4"/>
              </a:solidFill>
              <a:latin typeface="Cambria" panose="02040503050406030204" pitchFamily="18" charset="0"/>
              <a:ea typeface="Cambria" panose="02040503050406030204" pitchFamily="18" charset="0"/>
              <a:cs typeface="Times New Roman" panose="02020603050405020304" pitchFamily="18" charset="0"/>
            </a:endParaRPr>
          </a:p>
          <a:p>
            <a:pPr lvl="0" algn="ctr"/>
            <a:r>
              <a:rPr lang="vi-VN" sz="3600" b="1" dirty="0">
                <a:solidFill>
                  <a:srgbClr val="4472C4"/>
                </a:solidFill>
                <a:latin typeface="Cambria" panose="02040503050406030204" pitchFamily="18" charset="0"/>
                <a:ea typeface="Cambria" panose="02040503050406030204" pitchFamily="18" charset="0"/>
                <a:cs typeface="Times New Roman" panose="02020603050405020304" pitchFamily="18" charset="0"/>
              </a:rPr>
              <a:t> TỪ NĂM 1945 ĐẾN NĂM 1991</a:t>
            </a:r>
          </a:p>
        </p:txBody>
      </p:sp>
    </p:spTree>
    <p:extLst>
      <p:ext uri="{BB962C8B-B14F-4D97-AF65-F5344CB8AC3E}">
        <p14:creationId xmlns:p14="http://schemas.microsoft.com/office/powerpoint/2010/main" val="58986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AC67C-88BA-7208-CF2E-EFB7A999FF2F}"/>
              </a:ext>
            </a:extLst>
          </p:cNvPr>
          <p:cNvSpPr/>
          <p:nvPr/>
        </p:nvSpPr>
        <p:spPr>
          <a:xfrm>
            <a:off x="3479005" y="367712"/>
            <a:ext cx="5233989" cy="707886"/>
          </a:xfrm>
          <a:custGeom>
            <a:avLst/>
            <a:gdLst>
              <a:gd name="connsiteX0" fmla="*/ 0 w 5233989"/>
              <a:gd name="connsiteY0" fmla="*/ 0 h 707886"/>
              <a:gd name="connsiteX1" fmla="*/ 686234 w 5233989"/>
              <a:gd name="connsiteY1" fmla="*/ 0 h 707886"/>
              <a:gd name="connsiteX2" fmla="*/ 1320128 w 5233989"/>
              <a:gd name="connsiteY2" fmla="*/ 0 h 707886"/>
              <a:gd name="connsiteX3" fmla="*/ 2006362 w 5233989"/>
              <a:gd name="connsiteY3" fmla="*/ 0 h 707886"/>
              <a:gd name="connsiteX4" fmla="*/ 2640257 w 5233989"/>
              <a:gd name="connsiteY4" fmla="*/ 0 h 707886"/>
              <a:gd name="connsiteX5" fmla="*/ 3117131 w 5233989"/>
              <a:gd name="connsiteY5" fmla="*/ 0 h 707886"/>
              <a:gd name="connsiteX6" fmla="*/ 3751025 w 5233989"/>
              <a:gd name="connsiteY6" fmla="*/ 0 h 707886"/>
              <a:gd name="connsiteX7" fmla="*/ 4227900 w 5233989"/>
              <a:gd name="connsiteY7" fmla="*/ 0 h 707886"/>
              <a:gd name="connsiteX8" fmla="*/ 4704775 w 5233989"/>
              <a:gd name="connsiteY8" fmla="*/ 0 h 707886"/>
              <a:gd name="connsiteX9" fmla="*/ 5233989 w 5233989"/>
              <a:gd name="connsiteY9" fmla="*/ 0 h 707886"/>
              <a:gd name="connsiteX10" fmla="*/ 5233989 w 5233989"/>
              <a:gd name="connsiteY10" fmla="*/ 361022 h 707886"/>
              <a:gd name="connsiteX11" fmla="*/ 5233989 w 5233989"/>
              <a:gd name="connsiteY11" fmla="*/ 707886 h 707886"/>
              <a:gd name="connsiteX12" fmla="*/ 4547755 w 5233989"/>
              <a:gd name="connsiteY12" fmla="*/ 707886 h 707886"/>
              <a:gd name="connsiteX13" fmla="*/ 4123220 w 5233989"/>
              <a:gd name="connsiteY13" fmla="*/ 707886 h 707886"/>
              <a:gd name="connsiteX14" fmla="*/ 3646346 w 5233989"/>
              <a:gd name="connsiteY14" fmla="*/ 707886 h 707886"/>
              <a:gd name="connsiteX15" fmla="*/ 3169471 w 5233989"/>
              <a:gd name="connsiteY15" fmla="*/ 707886 h 707886"/>
              <a:gd name="connsiteX16" fmla="*/ 2692597 w 5233989"/>
              <a:gd name="connsiteY16" fmla="*/ 707886 h 707886"/>
              <a:gd name="connsiteX17" fmla="*/ 2058702 w 5233989"/>
              <a:gd name="connsiteY17" fmla="*/ 707886 h 707886"/>
              <a:gd name="connsiteX18" fmla="*/ 1529488 w 5233989"/>
              <a:gd name="connsiteY18" fmla="*/ 707886 h 707886"/>
              <a:gd name="connsiteX19" fmla="*/ 843254 w 5233989"/>
              <a:gd name="connsiteY19" fmla="*/ 707886 h 707886"/>
              <a:gd name="connsiteX20" fmla="*/ 0 w 5233989"/>
              <a:gd name="connsiteY20" fmla="*/ 707886 h 707886"/>
              <a:gd name="connsiteX21" fmla="*/ 0 w 5233989"/>
              <a:gd name="connsiteY21" fmla="*/ 353943 h 707886"/>
              <a:gd name="connsiteX22" fmla="*/ 0 w 5233989"/>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3989" h="707886" fill="none" extrusionOk="0">
                <a:moveTo>
                  <a:pt x="0" y="0"/>
                </a:moveTo>
                <a:cubicBezTo>
                  <a:pt x="215491" y="-78424"/>
                  <a:pt x="381066" y="37798"/>
                  <a:pt x="686234" y="0"/>
                </a:cubicBezTo>
                <a:cubicBezTo>
                  <a:pt x="991402" y="-37798"/>
                  <a:pt x="1025173" y="30654"/>
                  <a:pt x="1320128" y="0"/>
                </a:cubicBezTo>
                <a:cubicBezTo>
                  <a:pt x="1615083" y="-30654"/>
                  <a:pt x="1828244" y="70174"/>
                  <a:pt x="2006362" y="0"/>
                </a:cubicBezTo>
                <a:cubicBezTo>
                  <a:pt x="2184480" y="-70174"/>
                  <a:pt x="2327866" y="10734"/>
                  <a:pt x="2640257" y="0"/>
                </a:cubicBezTo>
                <a:cubicBezTo>
                  <a:pt x="2952648" y="-10734"/>
                  <a:pt x="2958667" y="34325"/>
                  <a:pt x="3117131" y="0"/>
                </a:cubicBezTo>
                <a:cubicBezTo>
                  <a:pt x="3275595" y="-34325"/>
                  <a:pt x="3502181" y="64710"/>
                  <a:pt x="3751025" y="0"/>
                </a:cubicBezTo>
                <a:cubicBezTo>
                  <a:pt x="3999869" y="-64710"/>
                  <a:pt x="4081203" y="49751"/>
                  <a:pt x="4227900" y="0"/>
                </a:cubicBezTo>
                <a:cubicBezTo>
                  <a:pt x="4374597" y="-49751"/>
                  <a:pt x="4599658" y="53347"/>
                  <a:pt x="4704775" y="0"/>
                </a:cubicBezTo>
                <a:cubicBezTo>
                  <a:pt x="4809893" y="-53347"/>
                  <a:pt x="5091264" y="1223"/>
                  <a:pt x="5233989" y="0"/>
                </a:cubicBezTo>
                <a:cubicBezTo>
                  <a:pt x="5254248" y="156954"/>
                  <a:pt x="5193304" y="263494"/>
                  <a:pt x="5233989" y="361022"/>
                </a:cubicBezTo>
                <a:cubicBezTo>
                  <a:pt x="5274674" y="458550"/>
                  <a:pt x="5213765" y="584053"/>
                  <a:pt x="5233989" y="707886"/>
                </a:cubicBezTo>
                <a:cubicBezTo>
                  <a:pt x="4990571" y="742328"/>
                  <a:pt x="4879074" y="644741"/>
                  <a:pt x="4547755" y="707886"/>
                </a:cubicBezTo>
                <a:cubicBezTo>
                  <a:pt x="4216436" y="771031"/>
                  <a:pt x="4331824" y="660066"/>
                  <a:pt x="4123220" y="707886"/>
                </a:cubicBezTo>
                <a:cubicBezTo>
                  <a:pt x="3914617" y="755706"/>
                  <a:pt x="3863184" y="681526"/>
                  <a:pt x="3646346" y="707886"/>
                </a:cubicBezTo>
                <a:cubicBezTo>
                  <a:pt x="3429508" y="734246"/>
                  <a:pt x="3406370" y="701507"/>
                  <a:pt x="3169471" y="707886"/>
                </a:cubicBezTo>
                <a:cubicBezTo>
                  <a:pt x="2932572" y="714265"/>
                  <a:pt x="2885313" y="662989"/>
                  <a:pt x="2692597" y="707886"/>
                </a:cubicBezTo>
                <a:cubicBezTo>
                  <a:pt x="2499881" y="752783"/>
                  <a:pt x="2214070" y="646768"/>
                  <a:pt x="2058702" y="707886"/>
                </a:cubicBezTo>
                <a:cubicBezTo>
                  <a:pt x="1903335" y="769004"/>
                  <a:pt x="1778399" y="682203"/>
                  <a:pt x="1529488" y="707886"/>
                </a:cubicBezTo>
                <a:cubicBezTo>
                  <a:pt x="1280577" y="733569"/>
                  <a:pt x="1044036" y="632969"/>
                  <a:pt x="843254" y="707886"/>
                </a:cubicBezTo>
                <a:cubicBezTo>
                  <a:pt x="642472" y="782803"/>
                  <a:pt x="396393" y="675491"/>
                  <a:pt x="0" y="707886"/>
                </a:cubicBezTo>
                <a:cubicBezTo>
                  <a:pt x="-15856" y="565600"/>
                  <a:pt x="11989" y="483406"/>
                  <a:pt x="0" y="353943"/>
                </a:cubicBezTo>
                <a:cubicBezTo>
                  <a:pt x="-11989" y="224480"/>
                  <a:pt x="32699" y="74847"/>
                  <a:pt x="0" y="0"/>
                </a:cubicBezTo>
                <a:close/>
              </a:path>
              <a:path w="5233989" h="707886" stroke="0" extrusionOk="0">
                <a:moveTo>
                  <a:pt x="0" y="0"/>
                </a:moveTo>
                <a:cubicBezTo>
                  <a:pt x="167333" y="-53037"/>
                  <a:pt x="325299" y="56192"/>
                  <a:pt x="633894" y="0"/>
                </a:cubicBezTo>
                <a:cubicBezTo>
                  <a:pt x="942489" y="-56192"/>
                  <a:pt x="938729" y="48078"/>
                  <a:pt x="1110769" y="0"/>
                </a:cubicBezTo>
                <a:cubicBezTo>
                  <a:pt x="1282810" y="-48078"/>
                  <a:pt x="1396122" y="26559"/>
                  <a:pt x="1639983" y="0"/>
                </a:cubicBezTo>
                <a:cubicBezTo>
                  <a:pt x="1883844" y="-26559"/>
                  <a:pt x="2036313" y="6579"/>
                  <a:pt x="2221538" y="0"/>
                </a:cubicBezTo>
                <a:cubicBezTo>
                  <a:pt x="2406764" y="-6579"/>
                  <a:pt x="2563757" y="54134"/>
                  <a:pt x="2698412" y="0"/>
                </a:cubicBezTo>
                <a:cubicBezTo>
                  <a:pt x="2833067" y="-54134"/>
                  <a:pt x="3182674" y="4023"/>
                  <a:pt x="3384646" y="0"/>
                </a:cubicBezTo>
                <a:cubicBezTo>
                  <a:pt x="3586618" y="-4023"/>
                  <a:pt x="3698251" y="56075"/>
                  <a:pt x="3861521" y="0"/>
                </a:cubicBezTo>
                <a:cubicBezTo>
                  <a:pt x="4024792" y="-56075"/>
                  <a:pt x="4198130" y="52594"/>
                  <a:pt x="4495415" y="0"/>
                </a:cubicBezTo>
                <a:cubicBezTo>
                  <a:pt x="4792700" y="-52594"/>
                  <a:pt x="5008002" y="27878"/>
                  <a:pt x="5233989" y="0"/>
                </a:cubicBezTo>
                <a:cubicBezTo>
                  <a:pt x="5245330" y="162208"/>
                  <a:pt x="5195602" y="188374"/>
                  <a:pt x="5233989" y="332706"/>
                </a:cubicBezTo>
                <a:cubicBezTo>
                  <a:pt x="5272376" y="477038"/>
                  <a:pt x="5211124" y="589882"/>
                  <a:pt x="5233989" y="707886"/>
                </a:cubicBezTo>
                <a:cubicBezTo>
                  <a:pt x="5094970" y="743551"/>
                  <a:pt x="4824661" y="671105"/>
                  <a:pt x="4704775" y="707886"/>
                </a:cubicBezTo>
                <a:cubicBezTo>
                  <a:pt x="4584889" y="744667"/>
                  <a:pt x="4240852" y="705528"/>
                  <a:pt x="4123220" y="707886"/>
                </a:cubicBezTo>
                <a:cubicBezTo>
                  <a:pt x="4005588" y="710244"/>
                  <a:pt x="3594163" y="639026"/>
                  <a:pt x="3436986" y="707886"/>
                </a:cubicBezTo>
                <a:cubicBezTo>
                  <a:pt x="3279809" y="776746"/>
                  <a:pt x="3090408" y="665678"/>
                  <a:pt x="2803092" y="707886"/>
                </a:cubicBezTo>
                <a:cubicBezTo>
                  <a:pt x="2515776" y="750094"/>
                  <a:pt x="2517870" y="698696"/>
                  <a:pt x="2273877" y="707886"/>
                </a:cubicBezTo>
                <a:cubicBezTo>
                  <a:pt x="2029884" y="717076"/>
                  <a:pt x="1969590" y="657354"/>
                  <a:pt x="1849343" y="707886"/>
                </a:cubicBezTo>
                <a:cubicBezTo>
                  <a:pt x="1729096" y="758418"/>
                  <a:pt x="1301745" y="648918"/>
                  <a:pt x="1163109" y="707886"/>
                </a:cubicBezTo>
                <a:cubicBezTo>
                  <a:pt x="1024473" y="766854"/>
                  <a:pt x="286237" y="581933"/>
                  <a:pt x="0" y="707886"/>
                </a:cubicBezTo>
                <a:cubicBezTo>
                  <a:pt x="-27850" y="621171"/>
                  <a:pt x="1843" y="436665"/>
                  <a:pt x="0" y="346864"/>
                </a:cubicBezTo>
                <a:cubicBezTo>
                  <a:pt x="-1843" y="257063"/>
                  <a:pt x="18318" y="116468"/>
                  <a:pt x="0" y="0"/>
                </a:cubicBezTo>
                <a:close/>
              </a:path>
            </a:pathLst>
          </a:custGeom>
          <a:solidFill>
            <a:srgbClr val="C7FAFD"/>
          </a:solidFill>
          <a:ln>
            <a:extLst>
              <a:ext uri="{C807C97D-BFC1-408E-A445-0C87EB9F89A2}">
                <ask:lineSketchStyleProps xmlns:ask="http://schemas.microsoft.com/office/drawing/2018/sketchyshapes" xmlns="" sd="280150850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rPr>
              <a:t>PHIẾU HỌC TẬP</a:t>
            </a:r>
            <a:endParaRPr kumimoji="0" lang="en-US" altLang="en-US" sz="4000" b="1" i="0" u="none" strike="noStrike" kern="1200" cap="none" spc="0" normalizeH="0" baseline="0" noProof="0" dirty="0">
              <a:ln>
                <a:noFill/>
              </a:ln>
              <a:solidFill>
                <a:srgbClr val="FF3300"/>
              </a:solidFill>
              <a:effectLst>
                <a:outerShdw blurRad="38100" dist="38100" dir="2700000" algn="tl">
                  <a:srgbClr val="C0C0C0"/>
                </a:outerShdw>
              </a:effectLst>
              <a:uLnTx/>
              <a:uFillTx/>
              <a:latin typeface="Times New Roman" panose="02020603050405020304" pitchFamily="18" charset="0"/>
              <a:ea typeface="+mn-ea"/>
              <a:cs typeface="+mn-cs"/>
            </a:endParaRPr>
          </a:p>
        </p:txBody>
      </p:sp>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307051731"/>
              </p:ext>
            </p:extLst>
          </p:nvPr>
        </p:nvGraphicFramePr>
        <p:xfrm>
          <a:off x="269874" y="1329266"/>
          <a:ext cx="11674476" cy="5233458"/>
        </p:xfrm>
        <a:graphic>
          <a:graphicData uri="http://schemas.openxmlformats.org/drawingml/2006/table">
            <a:tbl>
              <a:tblPr firstRow="1" bandRow="1">
                <a:tableStyleId>{9DCAF9ED-07DC-4A11-8D7F-57B35C25682E}</a:tableStyleId>
              </a:tblPr>
              <a:tblGrid>
                <a:gridCol w="3530601">
                  <a:extLst>
                    <a:ext uri="{9D8B030D-6E8A-4147-A177-3AD203B41FA5}">
                      <a16:colId xmlns:a16="http://schemas.microsoft.com/office/drawing/2014/main" val="1536916749"/>
                    </a:ext>
                  </a:extLst>
                </a:gridCol>
                <a:gridCol w="8143875">
                  <a:extLst>
                    <a:ext uri="{9D8B030D-6E8A-4147-A177-3AD203B41FA5}">
                      <a16:colId xmlns:a16="http://schemas.microsoft.com/office/drawing/2014/main" val="3351869349"/>
                    </a:ext>
                  </a:extLst>
                </a:gridCol>
              </a:tblGrid>
              <a:tr h="1278632">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1977413">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1977413">
                <a:tc>
                  <a:txBody>
                    <a:bodyPr/>
                    <a:lstStyle/>
                    <a:p>
                      <a:pPr algn="ctr"/>
                      <a:r>
                        <a:rPr lang="en-US" sz="3200">
                          <a:latin typeface="Times New Roman" panose="02020603050405020304" pitchFamily="18" charset="0"/>
                          <a:cs typeface="Times New Roman" panose="02020603050405020304" pitchFamily="18" charset="0"/>
                        </a:rPr>
                        <a:t>b. Tình hình 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7" name="Rectangle 6">
            <a:extLst>
              <a:ext uri="{FF2B5EF4-FFF2-40B4-BE49-F238E27FC236}">
                <a16:creationId xmlns:a16="http://schemas.microsoft.com/office/drawing/2014/main" id="{FAB7DAD2-7E13-DDE1-8478-806E3946F720}"/>
              </a:ext>
            </a:extLst>
          </p:cNvPr>
          <p:cNvSpPr>
            <a:spLocks noChangeArrowheads="1"/>
          </p:cNvSpPr>
          <p:nvPr/>
        </p:nvSpPr>
        <p:spPr bwMode="auto">
          <a:xfrm>
            <a:off x="4554392" y="2875002"/>
            <a:ext cx="6570808"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Nhóm 1 và 3</a:t>
            </a:r>
            <a:endParaRPr kumimoji="0" lang="en-US" altLang="en-US" sz="66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94F19F16-968C-9DA6-4934-E53C472446A0}"/>
              </a:ext>
            </a:extLst>
          </p:cNvPr>
          <p:cNvSpPr>
            <a:spLocks noChangeArrowheads="1"/>
          </p:cNvSpPr>
          <p:nvPr/>
        </p:nvSpPr>
        <p:spPr bwMode="auto">
          <a:xfrm>
            <a:off x="4554392" y="5077373"/>
            <a:ext cx="6570808"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a:ln>
                  <a:noFill/>
                </a:ln>
                <a:solidFill>
                  <a:srgbClr val="FF0000"/>
                </a:solidFill>
                <a:effectLst/>
                <a:uLnTx/>
                <a:uFillTx/>
                <a:latin typeface="Snap ITC" panose="04040A07060A02020202" pitchFamily="82" charset="0"/>
                <a:ea typeface="+mn-ea"/>
                <a:cs typeface="Times New Roman" panose="02020603050405020304" pitchFamily="18" charset="0"/>
              </a:rPr>
              <a:t>Nhóm 2 và 4</a:t>
            </a:r>
            <a:endParaRPr kumimoji="0" lang="en-US" altLang="en-US" sz="6600" b="1" i="0" u="none" strike="noStrike" kern="1200" cap="none" spc="0" normalizeH="0" baseline="0" noProof="0" dirty="0">
              <a:ln>
                <a:noFill/>
              </a:ln>
              <a:solidFill>
                <a:srgbClr val="FF0000"/>
              </a:solidFill>
              <a:effectLst/>
              <a:uLnTx/>
              <a:uFillTx/>
              <a:latin typeface="Snap ITC" panose="04040A07060A02020202" pitchFamily="82"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448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3070517354"/>
              </p:ext>
            </p:extLst>
          </p:nvPr>
        </p:nvGraphicFramePr>
        <p:xfrm>
          <a:off x="0" y="0"/>
          <a:ext cx="12192000" cy="7520856"/>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3676448">
                <a:tc>
                  <a:txBody>
                    <a:bodyPr/>
                    <a:lstStyle/>
                    <a:p>
                      <a:pPr algn="ctr"/>
                      <a:r>
                        <a:rPr lang="en-US" sz="3200">
                          <a:latin typeface="Times New Roman" panose="02020603050405020304" pitchFamily="18" charset="0"/>
                          <a:cs typeface="Times New Roman" panose="02020603050405020304" pitchFamily="18" charset="0"/>
                        </a:rPr>
                        <a:t>a. Tình hình 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r h="301359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b. Tình hình chính trị</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20684939"/>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S</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au chiến tranh thế giới thứ 2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thu được nhiều lợi nhuận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nên nền kinh tế có điều kiện phát triển</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8B7017-8519-EFBB-C719-47969E331047}"/>
              </a:ext>
            </a:extLst>
          </p:cNvPr>
          <p:cNvSpPr txBox="1"/>
          <p:nvPr/>
        </p:nvSpPr>
        <p:spPr>
          <a:xfrm>
            <a:off x="2213637" y="2149191"/>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ừ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1973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cuộc khủng hoảng năng lượng bùng phát nền kinh tế</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Mỹ</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chịu</a:t>
            </a:r>
            <a:r>
              <a:rPr kumimoji="0" lang="en-US" sz="3200" b="0" i="0" u="none" strike="noStrike" kern="1200" cap="none" spc="0" normalizeH="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tác động mạnh mẽ.</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74C62C-9DC1-93D2-083E-5C6FEA127319}"/>
              </a:ext>
            </a:extLst>
          </p:cNvPr>
          <p:cNvSpPr txBox="1"/>
          <p:nvPr/>
        </p:nvSpPr>
        <p:spPr>
          <a:xfrm>
            <a:off x="2213637" y="3362749"/>
            <a:ext cx="99783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Từ những thập niên 90 của thế kỷ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XX</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nền kinh tế </a:t>
            </a: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M</a:t>
            </a:r>
            <a:r>
              <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ỹ dần dần được phục hồi</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782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7"/>
            </a:xfrm>
            <a:prstGeom prst="rect">
              <a:avLst/>
            </a:prstGeom>
          </p:spPr>
          <p:txBody>
            <a:bodyPr wrap="square">
              <a:spAutoFit/>
            </a:bodyPr>
            <a:lstStyle/>
            <a:p>
              <a:pPr algn="just" eaLnBrk="1" hangingPunct="1">
                <a:spcBef>
                  <a:spcPct val="0"/>
                </a:spcBef>
                <a:buClrTx/>
                <a:buFontTx/>
                <a:buNone/>
              </a:pPr>
              <a:r>
                <a:rPr lang="vi-VN" altLang="vi-VN" sz="3733" dirty="0">
                  <a:latin typeface="Times New Roman" panose="02020603050405020304" pitchFamily="18" charset="0"/>
                </a:rPr>
                <a:t> Những biểu hiện nào chứng tỏ nền kinh tế Mĩ chiếm tuyệt đối trong thế giới tư bản?</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E82711EC-5710-8ED7-502B-F202D4F544F8}"/>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9400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2B12AF8-7416-654E-B6B6-65F631FCB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9" t="7038" r="12093" b="5555"/>
          <a:stretch/>
        </p:blipFill>
        <p:spPr bwMode="auto">
          <a:xfrm>
            <a:off x="399395" y="4977963"/>
            <a:ext cx="2181955" cy="19214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9AFC3-A468-5F46-AD60-F7CDF3688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47179" y="130579"/>
            <a:ext cx="3133976" cy="20404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ip PNG Transparent Images | PNG All">
            <a:extLst>
              <a:ext uri="{FF2B5EF4-FFF2-40B4-BE49-F238E27FC236}">
                <a16:creationId xmlns:a16="http://schemas.microsoft.com/office/drawing/2014/main" id="{61C68FC0-C37E-CE48-9888-1143B62A67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1" t="10000" r="18889" b="14444"/>
          <a:stretch/>
        </p:blipFill>
        <p:spPr bwMode="auto">
          <a:xfrm>
            <a:off x="6256021" y="2300425"/>
            <a:ext cx="2761129" cy="2235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878BF6C-72C5-0646-BC41-D07A74E0B7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60" t="8519" r="15137" b="5308"/>
          <a:stretch/>
        </p:blipFill>
        <p:spPr bwMode="auto">
          <a:xfrm>
            <a:off x="6688103" y="5044092"/>
            <a:ext cx="2040467" cy="17982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6">
            <a:extLst>
              <a:ext uri="{FF2B5EF4-FFF2-40B4-BE49-F238E27FC236}">
                <a16:creationId xmlns:a16="http://schemas.microsoft.com/office/drawing/2014/main" id="{B886C875-922B-8949-9E30-6BAD58F2F8B3}"/>
              </a:ext>
            </a:extLst>
          </p:cNvPr>
          <p:cNvSpPr txBox="1">
            <a:spLocks noChangeArrowheads="1"/>
          </p:cNvSpPr>
          <p:nvPr/>
        </p:nvSpPr>
        <p:spPr bwMode="auto">
          <a:xfrm>
            <a:off x="2656342" y="597471"/>
            <a:ext cx="3801559" cy="180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VN" sz="2667" dirty="0" err="1">
                <a:solidFill>
                  <a:srgbClr val="C00000"/>
                </a:solidFill>
                <a:cs typeface="Times New Roman" panose="02020603050405020304" pitchFamily="18" charset="0"/>
              </a:rPr>
              <a:t>Công</a:t>
            </a:r>
            <a:r>
              <a:rPr lang="en-US" altLang="en-VN" sz="2667" dirty="0">
                <a:solidFill>
                  <a:srgbClr val="C00000"/>
                </a:solidFill>
                <a:cs typeface="Times New Roman" panose="02020603050405020304" pitchFamily="18" charset="0"/>
              </a:rPr>
              <a:t> </a:t>
            </a:r>
            <a:r>
              <a:rPr lang="en-US" altLang="en-VN" sz="2667" dirty="0" err="1">
                <a:solidFill>
                  <a:srgbClr val="C00000"/>
                </a:solidFill>
                <a:cs typeface="Times New Roman" panose="02020603050405020304" pitchFamily="18" charset="0"/>
              </a:rPr>
              <a:t>nghiệp</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Chiếm</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hơn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một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nửa</a:t>
            </a:r>
            <a:r>
              <a:rPr lang="en-US" altLang="en-VN" sz="2667" dirty="0">
                <a:solidFill>
                  <a:srgbClr val="0000CC"/>
                </a:solidFill>
                <a:cs typeface="Times New Roman" panose="02020603050405020304" pitchFamily="18" charset="0"/>
              </a:rPr>
              <a:t> SL </a:t>
            </a:r>
            <a:r>
              <a:rPr lang="en-US" altLang="en-VN" sz="2667" dirty="0" err="1">
                <a:solidFill>
                  <a:srgbClr val="0000CC"/>
                </a:solidFill>
                <a:cs typeface="Times New Roman" panose="02020603050405020304" pitchFamily="18" charset="0"/>
              </a:rPr>
              <a:t>toàn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56,47% (1948)</a:t>
            </a:r>
          </a:p>
          <a:p>
            <a:endParaRPr lang="en-US" altLang="en-VN" sz="2933" dirty="0">
              <a:cs typeface="Times New Roman" panose="02020603050405020304" pitchFamily="18" charset="0"/>
            </a:endParaRPr>
          </a:p>
        </p:txBody>
      </p:sp>
      <p:sp>
        <p:nvSpPr>
          <p:cNvPr id="14" name="Rectangle 13">
            <a:extLst>
              <a:ext uri="{FF2B5EF4-FFF2-40B4-BE49-F238E27FC236}">
                <a16:creationId xmlns:a16="http://schemas.microsoft.com/office/drawing/2014/main" id="{54166DB1-A822-594A-9035-AD94687934CB}"/>
              </a:ext>
            </a:extLst>
          </p:cNvPr>
          <p:cNvSpPr/>
          <p:nvPr/>
        </p:nvSpPr>
        <p:spPr>
          <a:xfrm>
            <a:off x="2833568" y="2913191"/>
            <a:ext cx="3273576" cy="1323632"/>
          </a:xfrm>
          <a:prstGeom prst="rect">
            <a:avLst/>
          </a:prstGeom>
        </p:spPr>
        <p:txBody>
          <a:bodyPr wrap="square">
            <a:spAutoFit/>
          </a:bodyPr>
          <a:lstStyle/>
          <a:p>
            <a:pPr algn="just"/>
            <a:r>
              <a:rPr lang="en-US" altLang="en-VN" sz="2667" dirty="0" err="1">
                <a:solidFill>
                  <a:srgbClr val="C00000"/>
                </a:solidFill>
                <a:latin typeface="Times New Roman" panose="02020603050405020304" pitchFamily="18" charset="0"/>
                <a:cs typeface="Times New Roman" panose="02020603050405020304" pitchFamily="18" charset="0"/>
              </a:rPr>
              <a:t>Nông</a:t>
            </a:r>
            <a:r>
              <a:rPr lang="en-US" altLang="en-VN" sz="2667" dirty="0">
                <a:solidFill>
                  <a:srgbClr val="C00000"/>
                </a:solidFill>
                <a:latin typeface="Times New Roman" panose="02020603050405020304" pitchFamily="18" charset="0"/>
                <a:cs typeface="Times New Roman" panose="02020603050405020304" pitchFamily="18" charset="0"/>
              </a:rPr>
              <a:t> </a:t>
            </a:r>
            <a:r>
              <a:rPr lang="en-US" altLang="en-VN" sz="2667" dirty="0" err="1">
                <a:solidFill>
                  <a:srgbClr val="C00000"/>
                </a:solidFill>
                <a:latin typeface="Times New Roman" panose="02020603050405020304" pitchFamily="18" charset="0"/>
                <a:cs typeface="Times New Roman" panose="02020603050405020304" pitchFamily="18" charset="0"/>
              </a:rPr>
              <a:t>nghiệp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Bằng</a:t>
            </a:r>
            <a:r>
              <a:rPr lang="en-US" altLang="en-VN" sz="2667" dirty="0">
                <a:solidFill>
                  <a:srgbClr val="0000CC"/>
                </a:solidFill>
                <a:latin typeface="Times New Roman" panose="02020603050405020304" pitchFamily="18" charset="0"/>
                <a:cs typeface="Times New Roman" panose="02020603050405020304" pitchFamily="18" charset="0"/>
              </a:rPr>
              <a:t> 2 </a:t>
            </a:r>
            <a:r>
              <a:rPr lang="en-US" altLang="en-VN" sz="2667" dirty="0" err="1">
                <a:solidFill>
                  <a:srgbClr val="0000CC"/>
                </a:solidFill>
                <a:latin typeface="Times New Roman" panose="02020603050405020304" pitchFamily="18" charset="0"/>
                <a:cs typeface="Times New Roman" panose="02020603050405020304" pitchFamily="18" charset="0"/>
              </a:rPr>
              <a:t>lần</a:t>
            </a:r>
            <a:r>
              <a:rPr lang="en-US" altLang="en-VN" sz="2667" dirty="0">
                <a:solidFill>
                  <a:srgbClr val="0000CC"/>
                </a:solidFill>
                <a:latin typeface="Times New Roman" panose="02020603050405020304" pitchFamily="18" charset="0"/>
                <a:cs typeface="Times New Roman" panose="02020603050405020304" pitchFamily="18" charset="0"/>
              </a:rPr>
              <a:t> SL </a:t>
            </a:r>
            <a:r>
              <a:rPr lang="en-US" altLang="en-VN" sz="2667" dirty="0" err="1">
                <a:solidFill>
                  <a:srgbClr val="0000CC"/>
                </a:solidFill>
                <a:latin typeface="Times New Roman" panose="02020603050405020304" pitchFamily="18" charset="0"/>
                <a:cs typeface="Times New Roman" panose="02020603050405020304" pitchFamily="18" charset="0"/>
              </a:rPr>
              <a:t>của</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Tây</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Đức</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Anh+Pháp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Nhật</a:t>
            </a:r>
            <a:r>
              <a:rPr lang="en-US" altLang="en-VN" sz="2667" dirty="0">
                <a:solidFill>
                  <a:srgbClr val="0000CC"/>
                </a:solidFill>
                <a:latin typeface="Times New Roman" panose="02020603050405020304" pitchFamily="18" charset="0"/>
                <a:cs typeface="Times New Roman" panose="02020603050405020304" pitchFamily="18" charset="0"/>
              </a:rPr>
              <a:t> + </a:t>
            </a:r>
            <a:r>
              <a:rPr lang="en-US" altLang="en-VN" sz="2667" dirty="0" err="1">
                <a:solidFill>
                  <a:srgbClr val="0000CC"/>
                </a:solidFill>
                <a:latin typeface="Times New Roman" panose="02020603050405020304" pitchFamily="18" charset="0"/>
                <a:cs typeface="Times New Roman" panose="02020603050405020304" pitchFamily="18" charset="0"/>
              </a:rPr>
              <a:t>Ý</a:t>
            </a:r>
            <a:endParaRPr lang="en-VN" sz="1600" dirty="0">
              <a:latin typeface="Times New Roman" panose="02020603050405020304" pitchFamily="18" charset="0"/>
              <a:cs typeface="Times New Roman" panose="02020603050405020304" pitchFamily="18" charset="0"/>
            </a:endParaRPr>
          </a:p>
        </p:txBody>
      </p:sp>
      <p:sp>
        <p:nvSpPr>
          <p:cNvPr id="21" name="Text Box 82">
            <a:extLst>
              <a:ext uri="{FF2B5EF4-FFF2-40B4-BE49-F238E27FC236}">
                <a16:creationId xmlns:a16="http://schemas.microsoft.com/office/drawing/2014/main" id="{67686CCB-34D9-BB4E-A43E-B59953C8701C}"/>
              </a:ext>
            </a:extLst>
          </p:cNvPr>
          <p:cNvSpPr txBox="1">
            <a:spLocks noChangeArrowheads="1"/>
          </p:cNvSpPr>
          <p:nvPr/>
        </p:nvSpPr>
        <p:spPr bwMode="auto">
          <a:xfrm>
            <a:off x="8675532" y="849799"/>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solidFill>
                  <a:schemeClr val="bg2"/>
                </a:solidFill>
                <a:cs typeface="Times New Roman" panose="02020603050405020304" pitchFamily="18" charset="0"/>
              </a:rPr>
              <a:t>Mạnh</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nhất</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độc</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quyền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về</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vũ</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khí</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nguyên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tử</a:t>
            </a:r>
            <a:endParaRPr lang="en-US" altLang="en-VN" sz="2667" dirty="0">
              <a:solidFill>
                <a:schemeClr val="bg2"/>
              </a:solidFill>
              <a:cs typeface="Times New Roman" panose="02020603050405020304" pitchFamily="18" charset="0"/>
            </a:endParaRPr>
          </a:p>
          <a:p>
            <a:endParaRPr lang="en-US" altLang="en-VN" sz="2667" dirty="0">
              <a:cs typeface="Times New Roman" panose="02020603050405020304" pitchFamily="18" charset="0"/>
            </a:endParaRPr>
          </a:p>
        </p:txBody>
      </p:sp>
      <p:sp>
        <p:nvSpPr>
          <p:cNvPr id="22" name="Text Box 80">
            <a:extLst>
              <a:ext uri="{FF2B5EF4-FFF2-40B4-BE49-F238E27FC236}">
                <a16:creationId xmlns:a16="http://schemas.microsoft.com/office/drawing/2014/main" id="{3CB21D9A-DBD5-AC48-95DE-0095A60A2757}"/>
              </a:ext>
            </a:extLst>
          </p:cNvPr>
          <p:cNvSpPr txBox="1">
            <a:spLocks noChangeArrowheads="1"/>
          </p:cNvSpPr>
          <p:nvPr/>
        </p:nvSpPr>
        <p:spPr bwMode="auto">
          <a:xfrm>
            <a:off x="2578946" y="5546211"/>
            <a:ext cx="4177047"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cs typeface="Times New Roman" panose="02020603050405020304" pitchFamily="18" charset="0"/>
              </a:rPr>
              <a:t>Nắm</a:t>
            </a:r>
            <a:r>
              <a:rPr lang="en-US" altLang="en-VN" sz="2667" dirty="0">
                <a:cs typeface="Times New Roman" panose="02020603050405020304" pitchFamily="18" charset="0"/>
              </a:rPr>
              <a:t> </a:t>
            </a:r>
            <a:r>
              <a:rPr lang="en-US" altLang="en-VN" sz="2667" dirty="0" err="1">
                <a:cs typeface="Times New Roman" panose="02020603050405020304" pitchFamily="18" charset="0"/>
              </a:rPr>
              <a:t>giữ</a:t>
            </a:r>
            <a:r>
              <a:rPr lang="en-US" altLang="en-VN" sz="2667" dirty="0">
                <a:cs typeface="Times New Roman" panose="02020603050405020304" pitchFamily="18" charset="0"/>
              </a:rPr>
              <a:t> 3/4 </a:t>
            </a:r>
            <a:r>
              <a:rPr lang="en-US" altLang="en-VN" sz="2667" dirty="0" err="1">
                <a:cs typeface="Times New Roman" panose="02020603050405020304" pitchFamily="18" charset="0"/>
              </a:rPr>
              <a:t>trữ</a:t>
            </a:r>
            <a:r>
              <a:rPr lang="en-US" altLang="en-VN" sz="2667" dirty="0">
                <a:cs typeface="Times New Roman" panose="02020603050405020304" pitchFamily="18" charset="0"/>
              </a:rPr>
              <a:t> </a:t>
            </a:r>
            <a:r>
              <a:rPr lang="en-US" altLang="en-VN" sz="2667" dirty="0" err="1">
                <a:cs typeface="Times New Roman" panose="02020603050405020304" pitchFamily="18" charset="0"/>
              </a:rPr>
              <a:t>lượng</a:t>
            </a:r>
            <a:r>
              <a:rPr lang="en-US" altLang="en-VN" sz="2667" dirty="0">
                <a:cs typeface="Times New Roman" panose="02020603050405020304" pitchFamily="18" charset="0"/>
              </a:rPr>
              <a:t> </a:t>
            </a:r>
            <a:r>
              <a:rPr lang="en-US" altLang="en-VN" sz="2667" dirty="0" err="1">
                <a:cs typeface="Times New Roman" panose="02020603050405020304" pitchFamily="18" charset="0"/>
              </a:rPr>
              <a:t>vàng</a:t>
            </a:r>
            <a:r>
              <a:rPr lang="en-US" altLang="en-VN" sz="2667" dirty="0">
                <a:cs typeface="Times New Roman" panose="02020603050405020304" pitchFamily="18" charset="0"/>
              </a:rPr>
              <a:t> </a:t>
            </a:r>
            <a:r>
              <a:rPr lang="en-US" altLang="en-VN" sz="2667" dirty="0" err="1">
                <a:cs typeface="Times New Roman" panose="02020603050405020304" pitchFamily="18" charset="0"/>
              </a:rPr>
              <a:t>thế</a:t>
            </a:r>
            <a:r>
              <a:rPr lang="en-US" altLang="en-VN" sz="2667" dirty="0">
                <a:cs typeface="Times New Roman" panose="02020603050405020304" pitchFamily="18" charset="0"/>
              </a:rPr>
              <a:t> </a:t>
            </a:r>
            <a:r>
              <a:rPr lang="en-US" altLang="en-VN" sz="2667" dirty="0" err="1">
                <a:cs typeface="Times New Roman" panose="02020603050405020304" pitchFamily="18" charset="0"/>
              </a:rPr>
              <a:t>giới</a:t>
            </a:r>
            <a:r>
              <a:rPr lang="en-US" altLang="en-VN" sz="2667" dirty="0">
                <a:cs typeface="Times New Roman" panose="02020603050405020304" pitchFamily="18" charset="0"/>
              </a:rPr>
              <a:t>. ( 24,6 </a:t>
            </a:r>
            <a:r>
              <a:rPr lang="en-US" altLang="en-VN" sz="2667" dirty="0" err="1">
                <a:cs typeface="Times New Roman" panose="02020603050405020304" pitchFamily="18" charset="0"/>
              </a:rPr>
              <a:t>tỉ</a:t>
            </a:r>
            <a:r>
              <a:rPr lang="en-US" altLang="en-VN" sz="2667" dirty="0">
                <a:cs typeface="Times New Roman" panose="02020603050405020304" pitchFamily="18" charset="0"/>
              </a:rPr>
              <a:t> USD)</a:t>
            </a:r>
          </a:p>
          <a:p>
            <a:endParaRPr lang="en-US" altLang="en-VN" sz="2667" dirty="0">
              <a:cs typeface="Times New Roman" panose="02020603050405020304" pitchFamily="18" charset="0"/>
            </a:endParaRPr>
          </a:p>
        </p:txBody>
      </p:sp>
      <p:sp>
        <p:nvSpPr>
          <p:cNvPr id="23" name="Text Box 84">
            <a:extLst>
              <a:ext uri="{FF2B5EF4-FFF2-40B4-BE49-F238E27FC236}">
                <a16:creationId xmlns:a16="http://schemas.microsoft.com/office/drawing/2014/main" id="{27C93E8C-591B-C04C-BD6F-BC4BC51F22A3}"/>
              </a:ext>
            </a:extLst>
          </p:cNvPr>
          <p:cNvSpPr txBox="1">
            <a:spLocks noChangeArrowheads="1"/>
          </p:cNvSpPr>
          <p:nvPr/>
        </p:nvSpPr>
        <p:spPr bwMode="auto">
          <a:xfrm>
            <a:off x="9123768" y="3208941"/>
            <a:ext cx="2761129" cy="53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sz="2667" dirty="0">
                <a:cs typeface="Times New Roman" panose="02020603050405020304" pitchFamily="18" charset="0"/>
              </a:rPr>
              <a:t>50% </a:t>
            </a:r>
            <a:r>
              <a:rPr lang="en-US" altLang="en-VN" sz="2667" dirty="0" err="1">
                <a:cs typeface="Times New Roman" panose="02020603050405020304" pitchFamily="18" charset="0"/>
              </a:rPr>
              <a:t>tàu</a:t>
            </a:r>
            <a:r>
              <a:rPr lang="en-US" altLang="en-VN" sz="2667" dirty="0">
                <a:cs typeface="Times New Roman" panose="02020603050405020304" pitchFamily="18" charset="0"/>
              </a:rPr>
              <a:t> </a:t>
            </a:r>
            <a:r>
              <a:rPr lang="en-US" altLang="en-VN" sz="2667" dirty="0" err="1">
                <a:cs typeface="Times New Roman" panose="02020603050405020304" pitchFamily="18" charset="0"/>
              </a:rPr>
              <a:t>trên</a:t>
            </a:r>
            <a:r>
              <a:rPr lang="en-US" altLang="en-VN" sz="2667" dirty="0">
                <a:cs typeface="Times New Roman" panose="02020603050405020304" pitchFamily="18" charset="0"/>
              </a:rPr>
              <a:t> </a:t>
            </a:r>
            <a:r>
              <a:rPr lang="en-US" altLang="en-VN" sz="2667" dirty="0" err="1">
                <a:cs typeface="Times New Roman" panose="02020603050405020304" pitchFamily="18" charset="0"/>
              </a:rPr>
              <a:t>biển</a:t>
            </a:r>
            <a:endParaRPr lang="en-US" altLang="en-VN" sz="2667" dirty="0">
              <a:cs typeface="Times New Roman" panose="02020603050405020304" pitchFamily="18" charset="0"/>
            </a:endParaRPr>
          </a:p>
        </p:txBody>
      </p:sp>
      <p:sp>
        <p:nvSpPr>
          <p:cNvPr id="24" name="Text Box 86">
            <a:extLst>
              <a:ext uri="{FF2B5EF4-FFF2-40B4-BE49-F238E27FC236}">
                <a16:creationId xmlns:a16="http://schemas.microsoft.com/office/drawing/2014/main" id="{0056BFC1-5E32-5349-BDDD-A70BB38F6575}"/>
              </a:ext>
            </a:extLst>
          </p:cNvPr>
          <p:cNvSpPr txBox="1">
            <a:spLocks noChangeArrowheads="1"/>
          </p:cNvSpPr>
          <p:nvPr/>
        </p:nvSpPr>
        <p:spPr bwMode="auto">
          <a:xfrm>
            <a:off x="8729536" y="5561515"/>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a:solidFill>
                  <a:srgbClr val="0000CC"/>
                </a:solidFill>
                <a:cs typeface="Times New Roman" panose="02020603050405020304" pitchFamily="18" charset="0"/>
              </a:rPr>
              <a:t>10 </a:t>
            </a:r>
            <a:r>
              <a:rPr lang="en-US" altLang="en-VN" sz="2667" dirty="0" err="1">
                <a:solidFill>
                  <a:srgbClr val="0000CC"/>
                </a:solidFill>
                <a:cs typeface="Times New Roman" panose="02020603050405020304" pitchFamily="18" charset="0"/>
              </a:rPr>
              <a:t>ngân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hàng</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lớn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nhất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là</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của</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người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Mĩ</a:t>
            </a:r>
            <a:endParaRPr lang="en-US" altLang="en-VN" sz="2667" dirty="0">
              <a:solidFill>
                <a:srgbClr val="0000CC"/>
              </a:solidFill>
              <a:cs typeface="Times New Roman" panose="02020603050405020304" pitchFamily="18" charset="0"/>
            </a:endParaRPr>
          </a:p>
          <a:p>
            <a:endParaRPr lang="en-US" altLang="en-VN" sz="2667" dirty="0">
              <a:cs typeface="Times New Roman" panose="02020603050405020304" pitchFamily="18" charset="0"/>
            </a:endParaRPr>
          </a:p>
        </p:txBody>
      </p:sp>
      <p:pic>
        <p:nvPicPr>
          <p:cNvPr id="1028" name="Picture 4">
            <a:extLst>
              <a:ext uri="{FF2B5EF4-FFF2-40B4-BE49-F238E27FC236}">
                <a16:creationId xmlns:a16="http://schemas.microsoft.com/office/drawing/2014/main" id="{72FCED77-C645-E645-931E-BEAE5B414B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16" t="4075" r="13021" b="7036"/>
          <a:stretch/>
        </p:blipFill>
        <p:spPr bwMode="auto">
          <a:xfrm>
            <a:off x="385353" y="2606961"/>
            <a:ext cx="2088067" cy="19666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84CAC9-DCDA-1746-8EA8-352F86DD83A0}"/>
              </a:ext>
            </a:extLst>
          </p:cNvPr>
          <p:cNvGrpSpPr/>
          <p:nvPr/>
        </p:nvGrpSpPr>
        <p:grpSpPr>
          <a:xfrm>
            <a:off x="377026" y="281211"/>
            <a:ext cx="2396814" cy="1921424"/>
            <a:chOff x="1828800" y="1809750"/>
            <a:chExt cx="1850661" cy="1811362"/>
          </a:xfrm>
        </p:grpSpPr>
        <p:pic>
          <p:nvPicPr>
            <p:cNvPr id="25" name="Picture 24">
              <a:extLst>
                <a:ext uri="{FF2B5EF4-FFF2-40B4-BE49-F238E27FC236}">
                  <a16:creationId xmlns:a16="http://schemas.microsoft.com/office/drawing/2014/main" id="{C2041E0D-4995-4F4D-92E0-538BA9EA0A72}"/>
                </a:ext>
              </a:extLst>
            </p:cNvPr>
            <p:cNvPicPr>
              <a:picLocks noChangeAspect="1"/>
            </p:cNvPicPr>
            <p:nvPr/>
          </p:nvPicPr>
          <p:blipFill rotWithShape="1">
            <a:blip r:embed="rId8"/>
            <a:srcRect l="3243" t="2593" r="3243"/>
            <a:stretch/>
          </p:blipFill>
          <p:spPr>
            <a:xfrm>
              <a:off x="1828800" y="1809750"/>
              <a:ext cx="1790700" cy="1811362"/>
            </a:xfrm>
            <a:prstGeom prst="ellipse">
              <a:avLst/>
            </a:prstGeom>
            <a:ln>
              <a:solidFill>
                <a:srgbClr val="FF0000"/>
              </a:solidFill>
            </a:ln>
          </p:spPr>
        </p:pic>
        <p:sp>
          <p:nvSpPr>
            <p:cNvPr id="26" name="Rectangle 25">
              <a:extLst>
                <a:ext uri="{FF2B5EF4-FFF2-40B4-BE49-F238E27FC236}">
                  <a16:creationId xmlns:a16="http://schemas.microsoft.com/office/drawing/2014/main" id="{7367770D-26DB-E44A-BF59-A691CBF051AF}"/>
                </a:ext>
              </a:extLst>
            </p:cNvPr>
            <p:cNvSpPr/>
            <p:nvPr/>
          </p:nvSpPr>
          <p:spPr>
            <a:xfrm>
              <a:off x="2702291" y="2715431"/>
              <a:ext cx="974343"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56,47% </a:t>
              </a:r>
              <a:endParaRPr lang="en-VN"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9A08DF1-947B-3841-B631-25B4F5F8F4FF}"/>
                </a:ext>
              </a:extLst>
            </p:cNvPr>
            <p:cNvSpPr txBox="1"/>
            <p:nvPr/>
          </p:nvSpPr>
          <p:spPr>
            <a:xfrm>
              <a:off x="2841261" y="2428069"/>
              <a:ext cx="838200" cy="435220"/>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Mĩ</a:t>
              </a:r>
            </a:p>
          </p:txBody>
        </p:sp>
        <p:sp>
          <p:nvSpPr>
            <p:cNvPr id="28" name="TextBox 27">
              <a:extLst>
                <a:ext uri="{FF2B5EF4-FFF2-40B4-BE49-F238E27FC236}">
                  <a16:creationId xmlns:a16="http://schemas.microsoft.com/office/drawing/2014/main" id="{F6DADEC2-0078-E34F-887C-85A86D6B071F}"/>
                </a:ext>
              </a:extLst>
            </p:cNvPr>
            <p:cNvSpPr txBox="1"/>
            <p:nvPr/>
          </p:nvSpPr>
          <p:spPr>
            <a:xfrm>
              <a:off x="1944506" y="2256125"/>
              <a:ext cx="838200" cy="4352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òn lại</a:t>
              </a:r>
            </a:p>
          </p:txBody>
        </p:sp>
        <p:sp>
          <p:nvSpPr>
            <p:cNvPr id="29" name="Rectangle 28">
              <a:extLst>
                <a:ext uri="{FF2B5EF4-FFF2-40B4-BE49-F238E27FC236}">
                  <a16:creationId xmlns:a16="http://schemas.microsoft.com/office/drawing/2014/main" id="{4E516211-0CBE-6A4F-898A-48B02792310D}"/>
                </a:ext>
              </a:extLst>
            </p:cNvPr>
            <p:cNvSpPr/>
            <p:nvPr/>
          </p:nvSpPr>
          <p:spPr>
            <a:xfrm>
              <a:off x="1955991" y="2502442"/>
              <a:ext cx="914932"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43,53%</a:t>
              </a:r>
              <a:endParaRPr lang="en-VN" sz="2400"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F1667C87-A484-40C6-C878-BA3157BBE6CA}"/>
              </a:ext>
            </a:extLst>
          </p:cNvPr>
          <p:cNvPicPr>
            <a:picLocks noChangeAspect="1"/>
          </p:cNvPicPr>
          <p:nvPr/>
        </p:nvPicPr>
        <p:blipFill>
          <a:blip r:embed="rId9"/>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35017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14:bounceEnd="50000">
                                          <p:cBhvr additive="base">
                                            <p:cTn id="18"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par>
                              <p:cTn id="20" fill="hold">
                                <p:stCondLst>
                                  <p:cond delay="500"/>
                                </p:stCondLst>
                                <p:childTnLst>
                                  <p:par>
                                    <p:cTn id="21" presetID="2" presetClass="entr" presetSubtype="8" fill="hold" grpId="0" nodeType="afterEffect" p14:presetBounceEnd="5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50000">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14:bounceEnd="50000">
                                          <p:cBhvr additive="base">
                                            <p:cTn id="29"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push.wav"/>
                                            </p:tgtEl>
                                          </p:cMediaNode>
                                        </p:audio>
                                      </p:subTnLst>
                                    </p:cTn>
                                  </p:par>
                                </p:childTnLst>
                              </p:cTn>
                            </p:par>
                            <p:par>
                              <p:cTn id="31" fill="hold">
                                <p:stCondLst>
                                  <p:cond delay="500"/>
                                </p:stCondLst>
                                <p:childTnLst>
                                  <p:par>
                                    <p:cTn id="32" presetID="2" presetClass="entr" presetSubtype="8" fill="hold" grpId="0" nodeType="afterEffect" p14:presetBounceEnd="5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50000">
                                          <p:cBhvr additive="base">
                                            <p:cTn id="3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14:presetBounceEnd="50000">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14:bounceEnd="50000">
                                          <p:cBhvr additive="base">
                                            <p:cTn id="40"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par>
                              <p:cTn id="42" fill="hold">
                                <p:stCondLst>
                                  <p:cond delay="500"/>
                                </p:stCondLst>
                                <p:childTnLst>
                                  <p:par>
                                    <p:cTn id="43" presetID="2" presetClass="entr" presetSubtype="2" fill="hold" grpId="0" nodeType="afterEffect" p14:presetBounceEnd="50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50000">
                                          <p:cBhvr additive="base">
                                            <p:cTn id="45"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50000">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14:bounceEnd="50000">
                                          <p:cBhvr additive="base">
                                            <p:cTn id="51"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push.wav"/>
                                            </p:tgtEl>
                                          </p:cMediaNode>
                                        </p:audio>
                                      </p:subTnLst>
                                    </p:cTn>
                                  </p:par>
                                </p:childTnLst>
                              </p:cTn>
                            </p:par>
                            <p:par>
                              <p:cTn id="53" fill="hold">
                                <p:stCondLst>
                                  <p:cond delay="500"/>
                                </p:stCondLst>
                                <p:childTnLst>
                                  <p:par>
                                    <p:cTn id="54" presetID="2" presetClass="entr" presetSubtype="2" fill="hold" grpId="0" nodeType="afterEffect" p14:presetBounceEnd="50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50000">
                                          <p:cBhvr additive="base">
                                            <p:cTn id="5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14:presetBounceEnd="50000">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14:bounceEnd="50000">
                                          <p:cBhvr additive="base">
                                            <p:cTn id="62" dur="500" fill="hold"/>
                                            <p:tgtEl>
                                              <p:spTgt spid="3082"/>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push.wav"/>
                                            </p:tgtEl>
                                          </p:cMediaNode>
                                        </p:audio>
                                      </p:subTnLst>
                                    </p:cTn>
                                  </p:par>
                                </p:childTnLst>
                              </p:cTn>
                            </p:par>
                            <p:par>
                              <p:cTn id="64" fill="hold">
                                <p:stCondLst>
                                  <p:cond delay="500"/>
                                </p:stCondLst>
                                <p:childTnLst>
                                  <p:par>
                                    <p:cTn id="65" presetID="2" presetClass="entr" presetSubtype="2" fill="hold" grpId="0" nodeType="afterEffect" p14:presetBounceEnd="50000">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14:bounceEnd="50000">
                                          <p:cBhvr additive="base">
                                            <p:cTn id="67"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pu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push.wav"/>
                                            </p:tgtEl>
                                          </p:cMediaNode>
                                        </p:audio>
                                      </p:sub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push.wav"/>
                                            </p:tgtEl>
                                          </p:cMediaNode>
                                        </p:audio>
                                      </p:sub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cBhvr additive="base">
                                            <p:cTn id="40" dur="500" fill="hold"/>
                                            <p:tgtEl>
                                              <p:spTgt spid="3076"/>
                                            </p:tgtEl>
                                            <p:attrNameLst>
                                              <p:attrName>ppt_x</p:attrName>
                                            </p:attrNameLst>
                                          </p:cBhvr>
                                          <p:tavLst>
                                            <p:tav tm="0">
                                              <p:val>
                                                <p:strVal val="#ppt_x"/>
                                              </p:val>
                                            </p:tav>
                                            <p:tav tm="100000">
                                              <p:val>
                                                <p:strVal val="#ppt_x"/>
                                              </p:val>
                                            </p:tav>
                                          </p:tavLst>
                                        </p:anim>
                                        <p:anim calcmode="lin" valueType="num">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0" name="push.wav"/>
                                            </p:tgtEl>
                                          </p:cMediaNode>
                                        </p:audio>
                                      </p:sub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cBhvr additive="base">
                                            <p:cTn id="51" dur="500" fill="hold"/>
                                            <p:tgtEl>
                                              <p:spTgt spid="3078"/>
                                            </p:tgtEl>
                                            <p:attrNameLst>
                                              <p:attrName>ppt_x</p:attrName>
                                            </p:attrNameLst>
                                          </p:cBhvr>
                                          <p:tavLst>
                                            <p:tav tm="0">
                                              <p:val>
                                                <p:strVal val="#ppt_x"/>
                                              </p:val>
                                            </p:tav>
                                            <p:tav tm="100000">
                                              <p:val>
                                                <p:strVal val="#ppt_x"/>
                                              </p:val>
                                            </p:tav>
                                          </p:tavLst>
                                        </p:anim>
                                        <p:anim calcmode="lin" valueType="num">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push.wav"/>
                                            </p:tgtEl>
                                          </p:cMediaNode>
                                        </p:audio>
                                      </p:sub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additive="base">
                                            <p:cTn id="62" dur="500" fill="hold"/>
                                            <p:tgtEl>
                                              <p:spTgt spid="3082"/>
                                            </p:tgtEl>
                                            <p:attrNameLst>
                                              <p:attrName>ppt_x</p:attrName>
                                            </p:attrNameLst>
                                          </p:cBhvr>
                                          <p:tavLst>
                                            <p:tav tm="0">
                                              <p:val>
                                                <p:strVal val="#ppt_x"/>
                                              </p:val>
                                            </p:tav>
                                            <p:tav tm="100000">
                                              <p:val>
                                                <p:strVal val="#ppt_x"/>
                                              </p:val>
                                            </p:tav>
                                          </p:tavLst>
                                        </p:anim>
                                        <p:anim calcmode="lin" valueType="num">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0" name="push.wav"/>
                                            </p:tgtEl>
                                          </p:cMediaNode>
                                        </p:audio>
                                      </p:subTnLst>
                                    </p:cTn>
                                  </p:par>
                                </p:childTnLst>
                              </p:cTn>
                            </p:par>
                            <p:par>
                              <p:cTn id="64" fill="hold">
                                <p:stCondLst>
                                  <p:cond delay="500"/>
                                </p:stCondLst>
                                <p:childTnLst>
                                  <p:par>
                                    <p:cTn id="65" presetID="2" presetClass="entr" presetSubtype="2"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1+#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1420A335-53BC-1C47-87ED-6DA79A844D76}"/>
              </a:ext>
            </a:extLst>
          </p:cNvPr>
          <p:cNvGrpSpPr>
            <a:grpSpLocks/>
          </p:cNvGrpSpPr>
          <p:nvPr/>
        </p:nvGrpSpPr>
        <p:grpSpPr bwMode="auto">
          <a:xfrm>
            <a:off x="-129435" y="765968"/>
            <a:ext cx="6631836" cy="5476459"/>
            <a:chOff x="2914" y="1548"/>
            <a:chExt cx="2785" cy="2668"/>
          </a:xfrm>
        </p:grpSpPr>
        <p:sp>
          <p:nvSpPr>
            <p:cNvPr id="3" name="Text Box 37">
              <a:extLst>
                <a:ext uri="{FF2B5EF4-FFF2-40B4-BE49-F238E27FC236}">
                  <a16:creationId xmlns:a16="http://schemas.microsoft.com/office/drawing/2014/main" id="{DCC974BE-0553-A641-82AF-7607ABF4BB9B}"/>
                </a:ext>
              </a:extLst>
            </p:cNvPr>
            <p:cNvSpPr txBox="1">
              <a:spLocks noChangeArrowheads="1"/>
            </p:cNvSpPr>
            <p:nvPr/>
          </p:nvSpPr>
          <p:spPr bwMode="auto">
            <a:xfrm>
              <a:off x="2992" y="1578"/>
              <a:ext cx="67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Công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4" name="Text Box 38">
              <a:extLst>
                <a:ext uri="{FF2B5EF4-FFF2-40B4-BE49-F238E27FC236}">
                  <a16:creationId xmlns:a16="http://schemas.microsoft.com/office/drawing/2014/main" id="{1BC55894-5590-3942-B59E-3836B0719071}"/>
                </a:ext>
              </a:extLst>
            </p:cNvPr>
            <p:cNvSpPr txBox="1">
              <a:spLocks noChangeArrowheads="1"/>
            </p:cNvSpPr>
            <p:nvPr/>
          </p:nvSpPr>
          <p:spPr bwMode="auto">
            <a:xfrm>
              <a:off x="3782" y="1603"/>
              <a:ext cx="191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dirty="0" err="1">
                  <a:solidFill>
                    <a:srgbClr val="000000"/>
                  </a:solidFill>
                  <a:cs typeface="Arial"/>
                  <a:sym typeface="Arial"/>
                </a:rPr>
                <a:t>Chiếm</a:t>
              </a:r>
              <a:r>
                <a:rPr lang="en-US" altLang="en-VN" sz="2133" dirty="0">
                  <a:solidFill>
                    <a:srgbClr val="000000"/>
                  </a:solidFill>
                  <a:cs typeface="Arial"/>
                  <a:sym typeface="Arial"/>
                </a:rPr>
                <a:t> </a:t>
              </a:r>
              <a:r>
                <a:rPr lang="en-US" altLang="en-VN" sz="2133" dirty="0" err="1">
                  <a:solidFill>
                    <a:srgbClr val="000000"/>
                  </a:solidFill>
                  <a:cs typeface="Arial"/>
                  <a:sym typeface="Arial"/>
                </a:rPr>
                <a:t>hơn</a:t>
              </a:r>
              <a:r>
                <a:rPr lang="en-US" altLang="en-VN" sz="2133" dirty="0">
                  <a:solidFill>
                    <a:srgbClr val="000000"/>
                  </a:solidFill>
                  <a:cs typeface="Arial"/>
                  <a:sym typeface="Arial"/>
                </a:rPr>
                <a:t> </a:t>
              </a:r>
              <a:r>
                <a:rPr lang="en-US" altLang="en-VN" sz="2133" dirty="0" err="1">
                  <a:solidFill>
                    <a:srgbClr val="000000"/>
                  </a:solidFill>
                  <a:cs typeface="Arial"/>
                  <a:sym typeface="Arial"/>
                </a:rPr>
                <a:t>một</a:t>
              </a:r>
              <a:r>
                <a:rPr lang="en-US" altLang="en-VN" sz="2133" dirty="0">
                  <a:solidFill>
                    <a:srgbClr val="000000"/>
                  </a:solidFill>
                  <a:cs typeface="Arial"/>
                  <a:sym typeface="Arial"/>
                </a:rPr>
                <a:t> </a:t>
              </a:r>
              <a:r>
                <a:rPr lang="en-US" altLang="en-VN" sz="2133" dirty="0" err="1">
                  <a:solidFill>
                    <a:srgbClr val="000000"/>
                  </a:solidFill>
                  <a:cs typeface="Arial"/>
                  <a:sym typeface="Arial"/>
                </a:rPr>
                <a:t>nửa</a:t>
              </a:r>
              <a:r>
                <a:rPr lang="en-US" altLang="en-VN" sz="2133" dirty="0">
                  <a:solidFill>
                    <a:srgbClr val="000000"/>
                  </a:solidFill>
                  <a:cs typeface="Arial"/>
                  <a:sym typeface="Arial"/>
                </a:rPr>
                <a:t> SL </a:t>
              </a:r>
              <a:r>
                <a:rPr lang="en-US" altLang="en-VN" sz="2133" dirty="0" err="1">
                  <a:solidFill>
                    <a:srgbClr val="000000"/>
                  </a:solidFill>
                  <a:cs typeface="Arial"/>
                  <a:sym typeface="Arial"/>
                </a:rPr>
                <a:t>toàn</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56,47% (1948)</a:t>
              </a:r>
            </a:p>
          </p:txBody>
        </p:sp>
        <p:sp>
          <p:nvSpPr>
            <p:cNvPr id="5" name="Text Box 39">
              <a:extLst>
                <a:ext uri="{FF2B5EF4-FFF2-40B4-BE49-F238E27FC236}">
                  <a16:creationId xmlns:a16="http://schemas.microsoft.com/office/drawing/2014/main" id="{6BC48313-D6D2-E448-BAC7-F6A0CD9B2903}"/>
                </a:ext>
              </a:extLst>
            </p:cNvPr>
            <p:cNvSpPr txBox="1">
              <a:spLocks noChangeArrowheads="1"/>
            </p:cNvSpPr>
            <p:nvPr/>
          </p:nvSpPr>
          <p:spPr bwMode="auto">
            <a:xfrm>
              <a:off x="2993" y="2062"/>
              <a:ext cx="73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Nông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6" name="Text Box 40">
              <a:extLst>
                <a:ext uri="{FF2B5EF4-FFF2-40B4-BE49-F238E27FC236}">
                  <a16:creationId xmlns:a16="http://schemas.microsoft.com/office/drawing/2014/main" id="{5BE28AAA-5087-704A-B588-E2ECDC048F3B}"/>
                </a:ext>
              </a:extLst>
            </p:cNvPr>
            <p:cNvSpPr txBox="1">
              <a:spLocks noChangeArrowheads="1"/>
            </p:cNvSpPr>
            <p:nvPr/>
          </p:nvSpPr>
          <p:spPr bwMode="auto">
            <a:xfrm>
              <a:off x="3782" y="2111"/>
              <a:ext cx="190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Gấp</a:t>
              </a:r>
              <a:r>
                <a:rPr lang="en-US" altLang="en-VN" sz="2133" dirty="0">
                  <a:solidFill>
                    <a:srgbClr val="000000"/>
                  </a:solidFill>
                  <a:cs typeface="Arial"/>
                  <a:sym typeface="Arial"/>
                </a:rPr>
                <a:t> 2 </a:t>
              </a:r>
              <a:r>
                <a:rPr lang="en-US" altLang="en-VN" sz="2133" dirty="0" err="1">
                  <a:solidFill>
                    <a:srgbClr val="000000"/>
                  </a:solidFill>
                  <a:cs typeface="Arial"/>
                  <a:sym typeface="Arial"/>
                </a:rPr>
                <a:t>lần</a:t>
              </a:r>
              <a:r>
                <a:rPr lang="en-US" altLang="en-VN" sz="2133" dirty="0">
                  <a:solidFill>
                    <a:srgbClr val="000000"/>
                  </a:solidFill>
                  <a:cs typeface="Arial"/>
                  <a:sym typeface="Arial"/>
                </a:rPr>
                <a:t> SL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Tây</a:t>
              </a:r>
              <a:r>
                <a:rPr lang="en-US" altLang="en-VN" sz="2133" dirty="0">
                  <a:solidFill>
                    <a:srgbClr val="000000"/>
                  </a:solidFill>
                  <a:cs typeface="Arial"/>
                  <a:sym typeface="Arial"/>
                </a:rPr>
                <a:t> </a:t>
              </a:r>
              <a:r>
                <a:rPr lang="en-US" altLang="en-VN" sz="2133" dirty="0" err="1">
                  <a:solidFill>
                    <a:srgbClr val="000000"/>
                  </a:solidFill>
                  <a:cs typeface="Arial"/>
                  <a:sym typeface="Arial"/>
                </a:rPr>
                <a:t>Đức</a:t>
              </a:r>
              <a:r>
                <a:rPr lang="en-US" altLang="en-VN" sz="2133" dirty="0">
                  <a:solidFill>
                    <a:srgbClr val="000000"/>
                  </a:solidFill>
                  <a:cs typeface="Arial"/>
                  <a:sym typeface="Arial"/>
                </a:rPr>
                <a:t> </a:t>
              </a:r>
              <a:r>
                <a:rPr lang="en-US" altLang="en-VN" sz="2133" dirty="0" err="1">
                  <a:solidFill>
                    <a:srgbClr val="000000"/>
                  </a:solidFill>
                  <a:cs typeface="Arial"/>
                  <a:sym typeface="Arial"/>
                </a:rPr>
                <a:t>Anh+Pháp</a:t>
              </a:r>
              <a:r>
                <a:rPr lang="en-US" altLang="en-VN" sz="2133" dirty="0">
                  <a:solidFill>
                    <a:srgbClr val="000000"/>
                  </a:solidFill>
                  <a:cs typeface="Arial"/>
                  <a:sym typeface="Arial"/>
                </a:rPr>
                <a:t>+ </a:t>
              </a:r>
              <a:r>
                <a:rPr lang="en-US" altLang="en-VN" sz="2133" dirty="0" err="1">
                  <a:solidFill>
                    <a:srgbClr val="000000"/>
                  </a:solidFill>
                  <a:cs typeface="Arial"/>
                  <a:sym typeface="Arial"/>
                </a:rPr>
                <a:t>Nhật</a:t>
              </a:r>
              <a:r>
                <a:rPr lang="en-US" altLang="en-VN" sz="2133" dirty="0">
                  <a:solidFill>
                    <a:srgbClr val="000000"/>
                  </a:solidFill>
                  <a:cs typeface="Arial"/>
                  <a:sym typeface="Arial"/>
                </a:rPr>
                <a:t> + </a:t>
              </a:r>
              <a:r>
                <a:rPr lang="en-US" altLang="en-VN" sz="2133" dirty="0" err="1">
                  <a:solidFill>
                    <a:srgbClr val="000000"/>
                  </a:solidFill>
                  <a:cs typeface="Arial"/>
                  <a:sym typeface="Arial"/>
                </a:rPr>
                <a:t>Ý</a:t>
              </a:r>
              <a:r>
                <a:rPr lang="en-US" altLang="en-VN" sz="2133" dirty="0">
                  <a:solidFill>
                    <a:srgbClr val="000000"/>
                  </a:solidFill>
                  <a:cs typeface="Arial"/>
                  <a:sym typeface="Arial"/>
                </a:rPr>
                <a:t>.</a:t>
              </a:r>
            </a:p>
          </p:txBody>
        </p:sp>
        <p:sp>
          <p:nvSpPr>
            <p:cNvPr id="7" name="Text Box 41">
              <a:extLst>
                <a:ext uri="{FF2B5EF4-FFF2-40B4-BE49-F238E27FC236}">
                  <a16:creationId xmlns:a16="http://schemas.microsoft.com/office/drawing/2014/main" id="{E8E72DDE-6761-0D48-88A5-8621BF76F7B5}"/>
                </a:ext>
              </a:extLst>
            </p:cNvPr>
            <p:cNvSpPr txBox="1">
              <a:spLocks noChangeArrowheads="1"/>
            </p:cNvSpPr>
            <p:nvPr/>
          </p:nvSpPr>
          <p:spPr bwMode="auto">
            <a:xfrm>
              <a:off x="3036" y="2538"/>
              <a:ext cx="62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Trữ</a:t>
              </a:r>
              <a:r>
                <a:rPr lang="en-US" altLang="en-VN" b="1" dirty="0">
                  <a:solidFill>
                    <a:srgbClr val="FF0000"/>
                  </a:solidFill>
                  <a:cs typeface="Arial"/>
                  <a:sym typeface="Arial"/>
                </a:rPr>
                <a:t> </a:t>
              </a:r>
              <a:r>
                <a:rPr lang="en-US" altLang="en-VN" b="1" dirty="0" err="1">
                  <a:solidFill>
                    <a:srgbClr val="FF0000"/>
                  </a:solidFill>
                  <a:cs typeface="Arial"/>
                  <a:sym typeface="Arial"/>
                </a:rPr>
                <a:t>lượng</a:t>
              </a:r>
              <a:r>
                <a:rPr lang="en-US" altLang="en-VN" b="1" dirty="0">
                  <a:solidFill>
                    <a:srgbClr val="FF0000"/>
                  </a:solidFill>
                  <a:cs typeface="Arial"/>
                  <a:sym typeface="Arial"/>
                </a:rPr>
                <a:t> </a:t>
              </a:r>
              <a:r>
                <a:rPr lang="en-US" altLang="en-VN" b="1" dirty="0" err="1">
                  <a:solidFill>
                    <a:srgbClr val="FF0000"/>
                  </a:solidFill>
                  <a:cs typeface="Arial"/>
                  <a:sym typeface="Arial"/>
                </a:rPr>
                <a:t>Vàng</a:t>
              </a:r>
              <a:endParaRPr lang="en-US" altLang="en-VN" b="1" dirty="0">
                <a:solidFill>
                  <a:srgbClr val="FF0000"/>
                </a:solidFill>
                <a:cs typeface="Arial"/>
                <a:sym typeface="Arial"/>
              </a:endParaRPr>
            </a:p>
          </p:txBody>
        </p:sp>
        <p:sp>
          <p:nvSpPr>
            <p:cNvPr id="8" name="Text Box 42">
              <a:extLst>
                <a:ext uri="{FF2B5EF4-FFF2-40B4-BE49-F238E27FC236}">
                  <a16:creationId xmlns:a16="http://schemas.microsoft.com/office/drawing/2014/main" id="{F8ACB36C-2FD8-2541-A455-58C352D65BF3}"/>
                </a:ext>
              </a:extLst>
            </p:cNvPr>
            <p:cNvSpPr txBox="1">
              <a:spLocks noChangeArrowheads="1"/>
            </p:cNvSpPr>
            <p:nvPr/>
          </p:nvSpPr>
          <p:spPr bwMode="auto">
            <a:xfrm>
              <a:off x="3782" y="2592"/>
              <a:ext cx="19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Nắm</a:t>
              </a:r>
              <a:r>
                <a:rPr lang="en-US" altLang="en-VN" sz="2133" dirty="0">
                  <a:solidFill>
                    <a:srgbClr val="000000"/>
                  </a:solidFill>
                  <a:cs typeface="Arial"/>
                  <a:sym typeface="Arial"/>
                </a:rPr>
                <a:t> </a:t>
              </a:r>
              <a:r>
                <a:rPr lang="en-US" altLang="en-VN" sz="2133" dirty="0" err="1">
                  <a:solidFill>
                    <a:srgbClr val="000000"/>
                  </a:solidFill>
                  <a:cs typeface="Arial"/>
                  <a:sym typeface="Arial"/>
                </a:rPr>
                <a:t>giữ</a:t>
              </a:r>
              <a:r>
                <a:rPr lang="en-US" altLang="en-VN" sz="2133" dirty="0">
                  <a:solidFill>
                    <a:srgbClr val="000000"/>
                  </a:solidFill>
                  <a:cs typeface="Arial"/>
                  <a:sym typeface="Arial"/>
                </a:rPr>
                <a:t> 3/ 4 </a:t>
              </a:r>
              <a:r>
                <a:rPr lang="en-US" altLang="en-VN" sz="2133" dirty="0" err="1">
                  <a:solidFill>
                    <a:srgbClr val="000000"/>
                  </a:solidFill>
                  <a:cs typeface="Arial"/>
                  <a:sym typeface="Arial"/>
                </a:rPr>
                <a:t>trữ</a:t>
              </a:r>
              <a:r>
                <a:rPr lang="en-US" altLang="en-VN" sz="2133" dirty="0">
                  <a:solidFill>
                    <a:srgbClr val="000000"/>
                  </a:solidFill>
                  <a:cs typeface="Arial"/>
                  <a:sym typeface="Arial"/>
                </a:rPr>
                <a:t> </a:t>
              </a:r>
              <a:r>
                <a:rPr lang="en-US" altLang="en-VN" sz="2133" dirty="0" err="1">
                  <a:solidFill>
                    <a:srgbClr val="000000"/>
                  </a:solidFill>
                  <a:cs typeface="Arial"/>
                  <a:sym typeface="Arial"/>
                </a:rPr>
                <a:t>lượng</a:t>
              </a:r>
              <a:r>
                <a:rPr lang="en-US" altLang="en-VN" sz="2133" dirty="0">
                  <a:solidFill>
                    <a:srgbClr val="000000"/>
                  </a:solidFill>
                  <a:cs typeface="Arial"/>
                  <a:sym typeface="Arial"/>
                </a:rPr>
                <a:t> </a:t>
              </a:r>
              <a:r>
                <a:rPr lang="en-US" altLang="en-VN" sz="2133" dirty="0" err="1">
                  <a:solidFill>
                    <a:srgbClr val="000000"/>
                  </a:solidFill>
                  <a:cs typeface="Arial"/>
                  <a:sym typeface="Arial"/>
                </a:rPr>
                <a:t>vàng</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p>
            <a:p>
              <a:pPr defTabSz="601648" fontAlgn="base">
                <a:spcBef>
                  <a:spcPct val="20000"/>
                </a:spcBef>
                <a:spcAft>
                  <a:spcPct val="0"/>
                </a:spcAft>
              </a:pPr>
              <a:r>
                <a:rPr lang="en-US" altLang="en-VN" sz="2133" dirty="0">
                  <a:solidFill>
                    <a:srgbClr val="000000"/>
                  </a:solidFill>
                  <a:cs typeface="Arial"/>
                  <a:sym typeface="Arial"/>
                </a:rPr>
                <a:t>( 24,6 </a:t>
              </a:r>
              <a:r>
                <a:rPr lang="en-US" altLang="en-VN" sz="2133" dirty="0" err="1">
                  <a:solidFill>
                    <a:srgbClr val="000000"/>
                  </a:solidFill>
                  <a:cs typeface="Arial"/>
                  <a:sym typeface="Arial"/>
                </a:rPr>
                <a:t>tỉ</a:t>
              </a:r>
              <a:r>
                <a:rPr lang="en-US" altLang="en-VN" sz="2133" dirty="0">
                  <a:solidFill>
                    <a:srgbClr val="000000"/>
                  </a:solidFill>
                  <a:cs typeface="Arial"/>
                  <a:sym typeface="Arial"/>
                </a:rPr>
                <a:t> USD)</a:t>
              </a:r>
            </a:p>
          </p:txBody>
        </p:sp>
        <p:sp>
          <p:nvSpPr>
            <p:cNvPr id="9" name="Text Box 43">
              <a:extLst>
                <a:ext uri="{FF2B5EF4-FFF2-40B4-BE49-F238E27FC236}">
                  <a16:creationId xmlns:a16="http://schemas.microsoft.com/office/drawing/2014/main" id="{927B71E7-00B4-5B46-9AEF-DD94783F8781}"/>
                </a:ext>
              </a:extLst>
            </p:cNvPr>
            <p:cNvSpPr txBox="1">
              <a:spLocks noChangeArrowheads="1"/>
            </p:cNvSpPr>
            <p:nvPr/>
          </p:nvSpPr>
          <p:spPr bwMode="auto">
            <a:xfrm>
              <a:off x="2914" y="3073"/>
              <a:ext cx="88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b="1" dirty="0" err="1">
                  <a:solidFill>
                    <a:srgbClr val="FF0000"/>
                  </a:solidFill>
                  <a:cs typeface="Arial"/>
                  <a:sym typeface="Arial"/>
                </a:rPr>
                <a:t>Quân</a:t>
              </a:r>
              <a:r>
                <a:rPr lang="en-US" altLang="en-VN" b="1" dirty="0">
                  <a:solidFill>
                    <a:srgbClr val="FF0000"/>
                  </a:solidFill>
                  <a:cs typeface="Arial"/>
                  <a:sym typeface="Arial"/>
                </a:rPr>
                <a:t> </a:t>
              </a:r>
              <a:r>
                <a:rPr lang="en-US" altLang="en-VN" b="1" dirty="0" err="1">
                  <a:solidFill>
                    <a:srgbClr val="FF0000"/>
                  </a:solidFill>
                  <a:cs typeface="Arial"/>
                  <a:sym typeface="Arial"/>
                </a:rPr>
                <a:t>sự</a:t>
              </a:r>
              <a:endParaRPr lang="en-US" altLang="en-VN" b="1" dirty="0">
                <a:solidFill>
                  <a:srgbClr val="FF0000"/>
                </a:solidFill>
                <a:cs typeface="Arial"/>
                <a:sym typeface="Arial"/>
              </a:endParaRPr>
            </a:p>
          </p:txBody>
        </p:sp>
        <p:sp>
          <p:nvSpPr>
            <p:cNvPr id="10" name="Text Box 44">
              <a:extLst>
                <a:ext uri="{FF2B5EF4-FFF2-40B4-BE49-F238E27FC236}">
                  <a16:creationId xmlns:a16="http://schemas.microsoft.com/office/drawing/2014/main" id="{8E27E620-D681-6B45-97EE-6FEC62C1580A}"/>
                </a:ext>
              </a:extLst>
            </p:cNvPr>
            <p:cNvSpPr txBox="1">
              <a:spLocks noChangeArrowheads="1"/>
            </p:cNvSpPr>
            <p:nvPr/>
          </p:nvSpPr>
          <p:spPr bwMode="auto">
            <a:xfrm>
              <a:off x="3782" y="3072"/>
              <a:ext cx="1853"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a:solidFill>
                    <a:srgbClr val="000000"/>
                  </a:solidFill>
                  <a:cs typeface="Arial"/>
                  <a:sym typeface="Arial"/>
                </a:rPr>
                <a:t>Mạnh nhất, độc quyền về vũ khí nguyên tử</a:t>
              </a:r>
            </a:p>
          </p:txBody>
        </p:sp>
        <p:sp>
          <p:nvSpPr>
            <p:cNvPr id="11" name="Text Box 45">
              <a:extLst>
                <a:ext uri="{FF2B5EF4-FFF2-40B4-BE49-F238E27FC236}">
                  <a16:creationId xmlns:a16="http://schemas.microsoft.com/office/drawing/2014/main" id="{704BBFFC-0159-2646-9818-05740C0A867F}"/>
                </a:ext>
              </a:extLst>
            </p:cNvPr>
            <p:cNvSpPr txBox="1">
              <a:spLocks noChangeArrowheads="1"/>
            </p:cNvSpPr>
            <p:nvPr/>
          </p:nvSpPr>
          <p:spPr bwMode="auto">
            <a:xfrm>
              <a:off x="2992" y="3490"/>
              <a:ext cx="81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Tàu biển</a:t>
              </a:r>
            </a:p>
          </p:txBody>
        </p:sp>
        <p:sp>
          <p:nvSpPr>
            <p:cNvPr id="12" name="Text Box 46">
              <a:extLst>
                <a:ext uri="{FF2B5EF4-FFF2-40B4-BE49-F238E27FC236}">
                  <a16:creationId xmlns:a16="http://schemas.microsoft.com/office/drawing/2014/main" id="{C30CF1DF-FD48-FC4D-8EDF-C1F614B043F8}"/>
                </a:ext>
              </a:extLst>
            </p:cNvPr>
            <p:cNvSpPr txBox="1">
              <a:spLocks noChangeArrowheads="1"/>
            </p:cNvSpPr>
            <p:nvPr/>
          </p:nvSpPr>
          <p:spPr bwMode="auto">
            <a:xfrm>
              <a:off x="3782" y="3508"/>
              <a:ext cx="875"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a:solidFill>
                    <a:srgbClr val="000000"/>
                  </a:solidFill>
                  <a:cs typeface="Arial"/>
                  <a:sym typeface="Arial"/>
                </a:rPr>
                <a:t>50% tàu trên biển</a:t>
              </a:r>
            </a:p>
          </p:txBody>
        </p:sp>
        <p:sp>
          <p:nvSpPr>
            <p:cNvPr id="13" name="Text Box 47">
              <a:extLst>
                <a:ext uri="{FF2B5EF4-FFF2-40B4-BE49-F238E27FC236}">
                  <a16:creationId xmlns:a16="http://schemas.microsoft.com/office/drawing/2014/main" id="{E1C61CEB-ABBD-B64E-9550-C19E9470CEBD}"/>
                </a:ext>
              </a:extLst>
            </p:cNvPr>
            <p:cNvSpPr txBox="1">
              <a:spLocks noChangeArrowheads="1"/>
            </p:cNvSpPr>
            <p:nvPr/>
          </p:nvSpPr>
          <p:spPr bwMode="auto">
            <a:xfrm>
              <a:off x="2992" y="3746"/>
              <a:ext cx="6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Ngân hàng</a:t>
              </a:r>
            </a:p>
          </p:txBody>
        </p:sp>
        <p:sp>
          <p:nvSpPr>
            <p:cNvPr id="14" name="Text Box 48">
              <a:extLst>
                <a:ext uri="{FF2B5EF4-FFF2-40B4-BE49-F238E27FC236}">
                  <a16:creationId xmlns:a16="http://schemas.microsoft.com/office/drawing/2014/main" id="{F40A0C67-A738-5748-BBEF-BF27A564717E}"/>
                </a:ext>
              </a:extLst>
            </p:cNvPr>
            <p:cNvSpPr txBox="1">
              <a:spLocks noChangeArrowheads="1"/>
            </p:cNvSpPr>
            <p:nvPr/>
          </p:nvSpPr>
          <p:spPr bwMode="auto">
            <a:xfrm>
              <a:off x="3782" y="3763"/>
              <a:ext cx="183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a:solidFill>
                    <a:srgbClr val="000000"/>
                  </a:solidFill>
                  <a:cs typeface="Arial"/>
                  <a:sym typeface="Arial"/>
                </a:rPr>
                <a:t>10 </a:t>
              </a:r>
              <a:r>
                <a:rPr lang="en-US" altLang="en-VN" sz="2133" dirty="0" err="1">
                  <a:solidFill>
                    <a:srgbClr val="000000"/>
                  </a:solidFill>
                  <a:cs typeface="Arial"/>
                  <a:sym typeface="Arial"/>
                </a:rPr>
                <a:t>ngân</a:t>
              </a:r>
              <a:r>
                <a:rPr lang="en-US" altLang="en-VN" sz="2133" dirty="0">
                  <a:solidFill>
                    <a:srgbClr val="000000"/>
                  </a:solidFill>
                  <a:cs typeface="Arial"/>
                  <a:sym typeface="Arial"/>
                </a:rPr>
                <a:t> </a:t>
              </a:r>
              <a:r>
                <a:rPr lang="en-US" altLang="en-VN" sz="2133" dirty="0" err="1">
                  <a:solidFill>
                    <a:srgbClr val="000000"/>
                  </a:solidFill>
                  <a:cs typeface="Arial"/>
                  <a:sym typeface="Arial"/>
                </a:rPr>
                <a:t>hàng</a:t>
              </a:r>
              <a:r>
                <a:rPr lang="en-US" altLang="en-VN" sz="2133" dirty="0">
                  <a:solidFill>
                    <a:srgbClr val="000000"/>
                  </a:solidFill>
                  <a:cs typeface="Arial"/>
                  <a:sym typeface="Arial"/>
                </a:rPr>
                <a:t> </a:t>
              </a:r>
              <a:r>
                <a:rPr lang="en-US" altLang="en-VN" sz="2133" dirty="0" err="1">
                  <a:solidFill>
                    <a:srgbClr val="000000"/>
                  </a:solidFill>
                  <a:cs typeface="Arial"/>
                  <a:sym typeface="Arial"/>
                </a:rPr>
                <a:t>lớn</a:t>
              </a:r>
              <a:r>
                <a:rPr lang="en-US" altLang="en-VN" sz="2133" dirty="0">
                  <a:solidFill>
                    <a:srgbClr val="000000"/>
                  </a:solidFill>
                  <a:cs typeface="Arial"/>
                  <a:sym typeface="Arial"/>
                </a:rPr>
                <a:t> </a:t>
              </a:r>
              <a:r>
                <a:rPr lang="en-US" altLang="en-VN" sz="2133" dirty="0" err="1">
                  <a:solidFill>
                    <a:srgbClr val="000000"/>
                  </a:solidFill>
                  <a:cs typeface="Arial"/>
                  <a:sym typeface="Arial"/>
                </a:rPr>
                <a:t>nhất</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r>
                <a:rPr lang="en-US" altLang="en-VN" sz="2133" dirty="0" err="1">
                  <a:solidFill>
                    <a:srgbClr val="000000"/>
                  </a:solidFill>
                  <a:cs typeface="Arial"/>
                  <a:sym typeface="Arial"/>
                </a:rPr>
                <a:t>là</a:t>
              </a:r>
              <a:r>
                <a:rPr lang="en-US" altLang="en-VN" sz="2133" dirty="0">
                  <a:solidFill>
                    <a:srgbClr val="000000"/>
                  </a:solidFill>
                  <a:cs typeface="Arial"/>
                  <a:sym typeface="Arial"/>
                </a:rPr>
                <a:t>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người</a:t>
              </a:r>
              <a:r>
                <a:rPr lang="en-US" altLang="en-VN" sz="2133" dirty="0">
                  <a:solidFill>
                    <a:srgbClr val="000000"/>
                  </a:solidFill>
                  <a:cs typeface="Arial"/>
                  <a:sym typeface="Arial"/>
                </a:rPr>
                <a:t> </a:t>
              </a:r>
              <a:r>
                <a:rPr lang="en-US" altLang="en-VN" sz="2133" dirty="0" err="1">
                  <a:solidFill>
                    <a:srgbClr val="000000"/>
                  </a:solidFill>
                  <a:cs typeface="Arial"/>
                  <a:sym typeface="Arial"/>
                </a:rPr>
                <a:t>Mĩ</a:t>
              </a:r>
              <a:endParaRPr lang="en-US" altLang="en-VN" sz="2133" dirty="0">
                <a:solidFill>
                  <a:srgbClr val="000000"/>
                </a:solidFill>
                <a:cs typeface="Arial"/>
                <a:sym typeface="Arial"/>
              </a:endParaRPr>
            </a:p>
          </p:txBody>
        </p:sp>
        <p:sp>
          <p:nvSpPr>
            <p:cNvPr id="15" name="Line 49">
              <a:extLst>
                <a:ext uri="{FF2B5EF4-FFF2-40B4-BE49-F238E27FC236}">
                  <a16:creationId xmlns:a16="http://schemas.microsoft.com/office/drawing/2014/main" id="{348E8736-42B9-EA40-80CA-CEFFBA89A4C1}"/>
                </a:ext>
              </a:extLst>
            </p:cNvPr>
            <p:cNvSpPr>
              <a:spLocks noChangeShapeType="1"/>
            </p:cNvSpPr>
            <p:nvPr/>
          </p:nvSpPr>
          <p:spPr bwMode="auto">
            <a:xfrm>
              <a:off x="3017" y="1548"/>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6" name="Line 50">
              <a:extLst>
                <a:ext uri="{FF2B5EF4-FFF2-40B4-BE49-F238E27FC236}">
                  <a16:creationId xmlns:a16="http://schemas.microsoft.com/office/drawing/2014/main" id="{718C0198-1A36-AA40-BDFD-8B2994653964}"/>
                </a:ext>
              </a:extLst>
            </p:cNvPr>
            <p:cNvSpPr>
              <a:spLocks noChangeShapeType="1"/>
            </p:cNvSpPr>
            <p:nvPr/>
          </p:nvSpPr>
          <p:spPr bwMode="auto">
            <a:xfrm>
              <a:off x="3017" y="4216"/>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7" name="Line 51">
              <a:extLst>
                <a:ext uri="{FF2B5EF4-FFF2-40B4-BE49-F238E27FC236}">
                  <a16:creationId xmlns:a16="http://schemas.microsoft.com/office/drawing/2014/main" id="{72B53B11-0151-B644-9BE6-B67056DB1120}"/>
                </a:ext>
              </a:extLst>
            </p:cNvPr>
            <p:cNvSpPr>
              <a:spLocks noChangeShapeType="1"/>
            </p:cNvSpPr>
            <p:nvPr/>
          </p:nvSpPr>
          <p:spPr bwMode="auto">
            <a:xfrm>
              <a:off x="3017"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8" name="Line 52">
              <a:extLst>
                <a:ext uri="{FF2B5EF4-FFF2-40B4-BE49-F238E27FC236}">
                  <a16:creationId xmlns:a16="http://schemas.microsoft.com/office/drawing/2014/main" id="{BBAE410C-BBA1-FC4D-A3DD-AAB5B3DB0082}"/>
                </a:ext>
              </a:extLst>
            </p:cNvPr>
            <p:cNvSpPr>
              <a:spLocks noChangeShapeType="1"/>
            </p:cNvSpPr>
            <p:nvPr/>
          </p:nvSpPr>
          <p:spPr bwMode="auto">
            <a:xfrm>
              <a:off x="3792" y="1548"/>
              <a:ext cx="0" cy="26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9" name="Line 53">
              <a:extLst>
                <a:ext uri="{FF2B5EF4-FFF2-40B4-BE49-F238E27FC236}">
                  <a16:creationId xmlns:a16="http://schemas.microsoft.com/office/drawing/2014/main" id="{3CA7B2EB-3105-AC4E-9338-8ED560FB8ECE}"/>
                </a:ext>
              </a:extLst>
            </p:cNvPr>
            <p:cNvSpPr>
              <a:spLocks noChangeShapeType="1"/>
            </p:cNvSpPr>
            <p:nvPr/>
          </p:nvSpPr>
          <p:spPr bwMode="auto">
            <a:xfrm>
              <a:off x="5664"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0" name="Line 54">
              <a:extLst>
                <a:ext uri="{FF2B5EF4-FFF2-40B4-BE49-F238E27FC236}">
                  <a16:creationId xmlns:a16="http://schemas.microsoft.com/office/drawing/2014/main" id="{767BE046-0F79-9E4A-906A-BEFF774ACD15}"/>
                </a:ext>
              </a:extLst>
            </p:cNvPr>
            <p:cNvSpPr>
              <a:spLocks noChangeShapeType="1"/>
            </p:cNvSpPr>
            <p:nvPr/>
          </p:nvSpPr>
          <p:spPr bwMode="auto">
            <a:xfrm>
              <a:off x="3017" y="201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1" name="Line 55">
              <a:extLst>
                <a:ext uri="{FF2B5EF4-FFF2-40B4-BE49-F238E27FC236}">
                  <a16:creationId xmlns:a16="http://schemas.microsoft.com/office/drawing/2014/main" id="{0236DC52-D8FF-E142-B56A-86BF965AF498}"/>
                </a:ext>
              </a:extLst>
            </p:cNvPr>
            <p:cNvSpPr>
              <a:spLocks noChangeShapeType="1"/>
            </p:cNvSpPr>
            <p:nvPr/>
          </p:nvSpPr>
          <p:spPr bwMode="auto">
            <a:xfrm>
              <a:off x="3017" y="252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2" name="Line 56">
              <a:extLst>
                <a:ext uri="{FF2B5EF4-FFF2-40B4-BE49-F238E27FC236}">
                  <a16:creationId xmlns:a16="http://schemas.microsoft.com/office/drawing/2014/main" id="{006E10C8-3EBC-474B-BC52-F5113028868B}"/>
                </a:ext>
              </a:extLst>
            </p:cNvPr>
            <p:cNvSpPr>
              <a:spLocks noChangeShapeType="1"/>
            </p:cNvSpPr>
            <p:nvPr/>
          </p:nvSpPr>
          <p:spPr bwMode="auto">
            <a:xfrm>
              <a:off x="3017" y="3024"/>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3" name="Line 57">
              <a:extLst>
                <a:ext uri="{FF2B5EF4-FFF2-40B4-BE49-F238E27FC236}">
                  <a16:creationId xmlns:a16="http://schemas.microsoft.com/office/drawing/2014/main" id="{A1D322E7-5647-6F46-A0C2-4C77AAB227EC}"/>
                </a:ext>
              </a:extLst>
            </p:cNvPr>
            <p:cNvSpPr>
              <a:spLocks noChangeShapeType="1"/>
            </p:cNvSpPr>
            <p:nvPr/>
          </p:nvSpPr>
          <p:spPr bwMode="auto">
            <a:xfrm>
              <a:off x="3017" y="3755"/>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4" name="Line 58">
              <a:extLst>
                <a:ext uri="{FF2B5EF4-FFF2-40B4-BE49-F238E27FC236}">
                  <a16:creationId xmlns:a16="http://schemas.microsoft.com/office/drawing/2014/main" id="{66F781BB-3111-2D4B-95F7-8BE466E644C7}"/>
                </a:ext>
              </a:extLst>
            </p:cNvPr>
            <p:cNvSpPr>
              <a:spLocks noChangeShapeType="1"/>
            </p:cNvSpPr>
            <p:nvPr/>
          </p:nvSpPr>
          <p:spPr bwMode="auto">
            <a:xfrm>
              <a:off x="2975" y="3462"/>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grpSp>
      <p:grpSp>
        <p:nvGrpSpPr>
          <p:cNvPr id="25" name="Group 2">
            <a:extLst>
              <a:ext uri="{FF2B5EF4-FFF2-40B4-BE49-F238E27FC236}">
                <a16:creationId xmlns:a16="http://schemas.microsoft.com/office/drawing/2014/main" id="{7797F0D4-654A-C840-AAAE-43D7467BC526}"/>
              </a:ext>
            </a:extLst>
          </p:cNvPr>
          <p:cNvGrpSpPr>
            <a:grpSpLocks/>
          </p:cNvGrpSpPr>
          <p:nvPr/>
        </p:nvGrpSpPr>
        <p:grpSpPr bwMode="auto">
          <a:xfrm>
            <a:off x="6449422" y="756137"/>
            <a:ext cx="5635569" cy="5486289"/>
            <a:chOff x="2971" y="2093"/>
            <a:chExt cx="2553" cy="1315"/>
          </a:xfrm>
        </p:grpSpPr>
        <p:sp>
          <p:nvSpPr>
            <p:cNvPr id="26" name="Rectangle 3">
              <a:extLst>
                <a:ext uri="{FF2B5EF4-FFF2-40B4-BE49-F238E27FC236}">
                  <a16:creationId xmlns:a16="http://schemas.microsoft.com/office/drawing/2014/main" id="{2242F009-75C6-D248-A824-7FCA32459FCB}"/>
                </a:ext>
              </a:extLst>
            </p:cNvPr>
            <p:cNvSpPr>
              <a:spLocks noChangeArrowheads="1"/>
            </p:cNvSpPr>
            <p:nvPr/>
          </p:nvSpPr>
          <p:spPr bwMode="auto">
            <a:xfrm>
              <a:off x="3552" y="2821"/>
              <a:ext cx="1968"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7" name="Rectangle 4">
              <a:extLst>
                <a:ext uri="{FF2B5EF4-FFF2-40B4-BE49-F238E27FC236}">
                  <a16:creationId xmlns:a16="http://schemas.microsoft.com/office/drawing/2014/main" id="{55B01623-D6F4-1742-9B5E-67C63FDAFFF8}"/>
                </a:ext>
              </a:extLst>
            </p:cNvPr>
            <p:cNvSpPr>
              <a:spLocks noChangeArrowheads="1"/>
            </p:cNvSpPr>
            <p:nvPr/>
          </p:nvSpPr>
          <p:spPr bwMode="auto">
            <a:xfrm>
              <a:off x="2995" y="2821"/>
              <a:ext cx="55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8" name="Rectangle 5">
              <a:extLst>
                <a:ext uri="{FF2B5EF4-FFF2-40B4-BE49-F238E27FC236}">
                  <a16:creationId xmlns:a16="http://schemas.microsoft.com/office/drawing/2014/main" id="{4729F552-E47D-E94D-80E0-85A2C6C75282}"/>
                </a:ext>
              </a:extLst>
            </p:cNvPr>
            <p:cNvSpPr>
              <a:spLocks noChangeArrowheads="1"/>
            </p:cNvSpPr>
            <p:nvPr/>
          </p:nvSpPr>
          <p:spPr bwMode="auto">
            <a:xfrm>
              <a:off x="3552" y="2510"/>
              <a:ext cx="1968"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9" name="Rectangle 6">
              <a:extLst>
                <a:ext uri="{FF2B5EF4-FFF2-40B4-BE49-F238E27FC236}">
                  <a16:creationId xmlns:a16="http://schemas.microsoft.com/office/drawing/2014/main" id="{DBD9A197-A795-1C43-A9EC-3653A2664560}"/>
                </a:ext>
              </a:extLst>
            </p:cNvPr>
            <p:cNvSpPr>
              <a:spLocks noChangeArrowheads="1"/>
            </p:cNvSpPr>
            <p:nvPr/>
          </p:nvSpPr>
          <p:spPr bwMode="auto">
            <a:xfrm>
              <a:off x="2995" y="2510"/>
              <a:ext cx="557"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0" name="Rectangle 7">
              <a:extLst>
                <a:ext uri="{FF2B5EF4-FFF2-40B4-BE49-F238E27FC236}">
                  <a16:creationId xmlns:a16="http://schemas.microsoft.com/office/drawing/2014/main" id="{963ABAE6-BE17-5748-9DEB-EC3620B0D784}"/>
                </a:ext>
              </a:extLst>
            </p:cNvPr>
            <p:cNvSpPr>
              <a:spLocks noChangeArrowheads="1"/>
            </p:cNvSpPr>
            <p:nvPr/>
          </p:nvSpPr>
          <p:spPr bwMode="auto">
            <a:xfrm>
              <a:off x="3552" y="2093"/>
              <a:ext cx="19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1" name="Rectangle 8">
              <a:extLst>
                <a:ext uri="{FF2B5EF4-FFF2-40B4-BE49-F238E27FC236}">
                  <a16:creationId xmlns:a16="http://schemas.microsoft.com/office/drawing/2014/main" id="{C14052A4-F850-7646-B2ED-521E847D9294}"/>
                </a:ext>
              </a:extLst>
            </p:cNvPr>
            <p:cNvSpPr>
              <a:spLocks noChangeArrowheads="1"/>
            </p:cNvSpPr>
            <p:nvPr/>
          </p:nvSpPr>
          <p:spPr bwMode="auto">
            <a:xfrm>
              <a:off x="2995" y="2093"/>
              <a:ext cx="557"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2" name="Line 9">
              <a:extLst>
                <a:ext uri="{FF2B5EF4-FFF2-40B4-BE49-F238E27FC236}">
                  <a16:creationId xmlns:a16="http://schemas.microsoft.com/office/drawing/2014/main" id="{29304FD7-3E18-CD49-9BD7-C1FC1F919757}"/>
                </a:ext>
              </a:extLst>
            </p:cNvPr>
            <p:cNvSpPr>
              <a:spLocks noChangeShapeType="1"/>
            </p:cNvSpPr>
            <p:nvPr/>
          </p:nvSpPr>
          <p:spPr bwMode="auto">
            <a:xfrm>
              <a:off x="2995" y="2093"/>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3" name="Line 10">
              <a:extLst>
                <a:ext uri="{FF2B5EF4-FFF2-40B4-BE49-F238E27FC236}">
                  <a16:creationId xmlns:a16="http://schemas.microsoft.com/office/drawing/2014/main" id="{E23326FE-7E3E-5549-BD17-77D1C0F653C6}"/>
                </a:ext>
              </a:extLst>
            </p:cNvPr>
            <p:cNvSpPr>
              <a:spLocks noChangeShapeType="1"/>
            </p:cNvSpPr>
            <p:nvPr/>
          </p:nvSpPr>
          <p:spPr bwMode="auto">
            <a:xfrm>
              <a:off x="2995" y="3408"/>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4" name="Line 11">
              <a:extLst>
                <a:ext uri="{FF2B5EF4-FFF2-40B4-BE49-F238E27FC236}">
                  <a16:creationId xmlns:a16="http://schemas.microsoft.com/office/drawing/2014/main" id="{C0082F34-3403-5C4B-B7BC-8555A3B31AE4}"/>
                </a:ext>
              </a:extLst>
            </p:cNvPr>
            <p:cNvSpPr>
              <a:spLocks noChangeShapeType="1"/>
            </p:cNvSpPr>
            <p:nvPr/>
          </p:nvSpPr>
          <p:spPr bwMode="auto">
            <a:xfrm>
              <a:off x="3552" y="2093"/>
              <a:ext cx="0" cy="4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5" name="Line 12">
              <a:extLst>
                <a:ext uri="{FF2B5EF4-FFF2-40B4-BE49-F238E27FC236}">
                  <a16:creationId xmlns:a16="http://schemas.microsoft.com/office/drawing/2014/main" id="{E5073701-31AC-A44D-AA5E-BF9E56539837}"/>
                </a:ext>
              </a:extLst>
            </p:cNvPr>
            <p:cNvSpPr>
              <a:spLocks noChangeShapeType="1"/>
            </p:cNvSpPr>
            <p:nvPr/>
          </p:nvSpPr>
          <p:spPr bwMode="auto">
            <a:xfrm>
              <a:off x="2995" y="2577"/>
              <a:ext cx="252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6" name="Line 13">
              <a:extLst>
                <a:ext uri="{FF2B5EF4-FFF2-40B4-BE49-F238E27FC236}">
                  <a16:creationId xmlns:a16="http://schemas.microsoft.com/office/drawing/2014/main" id="{E16E01A4-6980-5042-BC82-5251D65FA027}"/>
                </a:ext>
              </a:extLst>
            </p:cNvPr>
            <p:cNvSpPr>
              <a:spLocks noChangeShapeType="1"/>
            </p:cNvSpPr>
            <p:nvPr/>
          </p:nvSpPr>
          <p:spPr bwMode="auto">
            <a:xfrm>
              <a:off x="2995" y="2821"/>
              <a:ext cx="2525"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7" name="Line 14">
              <a:extLst>
                <a:ext uri="{FF2B5EF4-FFF2-40B4-BE49-F238E27FC236}">
                  <a16:creationId xmlns:a16="http://schemas.microsoft.com/office/drawing/2014/main" id="{7F180D3E-2AFC-2E4B-9FBD-68DBD22D1288}"/>
                </a:ext>
              </a:extLst>
            </p:cNvPr>
            <p:cNvSpPr>
              <a:spLocks noChangeShapeType="1"/>
            </p:cNvSpPr>
            <p:nvPr/>
          </p:nvSpPr>
          <p:spPr bwMode="auto">
            <a:xfrm>
              <a:off x="2995"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8" name="Line 15">
              <a:extLst>
                <a:ext uri="{FF2B5EF4-FFF2-40B4-BE49-F238E27FC236}">
                  <a16:creationId xmlns:a16="http://schemas.microsoft.com/office/drawing/2014/main" id="{A8CE0957-A24A-5443-97C7-673B3E1D917A}"/>
                </a:ext>
              </a:extLst>
            </p:cNvPr>
            <p:cNvSpPr>
              <a:spLocks noChangeShapeType="1"/>
            </p:cNvSpPr>
            <p:nvPr/>
          </p:nvSpPr>
          <p:spPr bwMode="auto">
            <a:xfrm>
              <a:off x="2995"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9" name="Line 16">
              <a:extLst>
                <a:ext uri="{FF2B5EF4-FFF2-40B4-BE49-F238E27FC236}">
                  <a16:creationId xmlns:a16="http://schemas.microsoft.com/office/drawing/2014/main" id="{5E54BAE5-2E91-FB4D-B71A-C0CE4A2B424D}"/>
                </a:ext>
              </a:extLst>
            </p:cNvPr>
            <p:cNvSpPr>
              <a:spLocks noChangeShapeType="1"/>
            </p:cNvSpPr>
            <p:nvPr/>
          </p:nvSpPr>
          <p:spPr bwMode="auto">
            <a:xfrm>
              <a:off x="2995"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0" name="Line 17">
              <a:extLst>
                <a:ext uri="{FF2B5EF4-FFF2-40B4-BE49-F238E27FC236}">
                  <a16:creationId xmlns:a16="http://schemas.microsoft.com/office/drawing/2014/main" id="{7073A466-EE8E-634F-9DA1-946F03382E75}"/>
                </a:ext>
              </a:extLst>
            </p:cNvPr>
            <p:cNvSpPr>
              <a:spLocks noChangeShapeType="1"/>
            </p:cNvSpPr>
            <p:nvPr/>
          </p:nvSpPr>
          <p:spPr bwMode="auto">
            <a:xfrm>
              <a:off x="3552" y="2510"/>
              <a:ext cx="0" cy="311"/>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1" name="Line 18">
              <a:extLst>
                <a:ext uri="{FF2B5EF4-FFF2-40B4-BE49-F238E27FC236}">
                  <a16:creationId xmlns:a16="http://schemas.microsoft.com/office/drawing/2014/main" id="{81CD2FE3-BADF-3E49-9AD0-FBCAFFC2B9BA}"/>
                </a:ext>
              </a:extLst>
            </p:cNvPr>
            <p:cNvSpPr>
              <a:spLocks noChangeShapeType="1"/>
            </p:cNvSpPr>
            <p:nvPr/>
          </p:nvSpPr>
          <p:spPr bwMode="auto">
            <a:xfrm>
              <a:off x="3552" y="2821"/>
              <a:ext cx="0" cy="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2" name="Line 19">
              <a:extLst>
                <a:ext uri="{FF2B5EF4-FFF2-40B4-BE49-F238E27FC236}">
                  <a16:creationId xmlns:a16="http://schemas.microsoft.com/office/drawing/2014/main" id="{3CFBA80D-E37A-E144-BFDF-C7230AB8B756}"/>
                </a:ext>
              </a:extLst>
            </p:cNvPr>
            <p:cNvSpPr>
              <a:spLocks noChangeShapeType="1"/>
            </p:cNvSpPr>
            <p:nvPr/>
          </p:nvSpPr>
          <p:spPr bwMode="auto">
            <a:xfrm>
              <a:off x="5520"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3" name="Line 20">
              <a:extLst>
                <a:ext uri="{FF2B5EF4-FFF2-40B4-BE49-F238E27FC236}">
                  <a16:creationId xmlns:a16="http://schemas.microsoft.com/office/drawing/2014/main" id="{AE6390CA-80AE-D743-96A3-1D6C86458497}"/>
                </a:ext>
              </a:extLst>
            </p:cNvPr>
            <p:cNvSpPr>
              <a:spLocks noChangeShapeType="1"/>
            </p:cNvSpPr>
            <p:nvPr/>
          </p:nvSpPr>
          <p:spPr bwMode="auto">
            <a:xfrm>
              <a:off x="5520"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4" name="Line 21">
              <a:extLst>
                <a:ext uri="{FF2B5EF4-FFF2-40B4-BE49-F238E27FC236}">
                  <a16:creationId xmlns:a16="http://schemas.microsoft.com/office/drawing/2014/main" id="{4B580F11-DA76-2E4A-9FA1-A129EA4F3535}"/>
                </a:ext>
              </a:extLst>
            </p:cNvPr>
            <p:cNvSpPr>
              <a:spLocks noChangeShapeType="1"/>
            </p:cNvSpPr>
            <p:nvPr/>
          </p:nvSpPr>
          <p:spPr bwMode="auto">
            <a:xfrm>
              <a:off x="5520"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5" name="Text Box 22">
              <a:extLst>
                <a:ext uri="{FF2B5EF4-FFF2-40B4-BE49-F238E27FC236}">
                  <a16:creationId xmlns:a16="http://schemas.microsoft.com/office/drawing/2014/main" id="{382EA34F-8F47-FD44-B510-3E52A88A56DF}"/>
                </a:ext>
              </a:extLst>
            </p:cNvPr>
            <p:cNvSpPr txBox="1">
              <a:spLocks noChangeArrowheads="1"/>
            </p:cNvSpPr>
            <p:nvPr/>
          </p:nvSpPr>
          <p:spPr bwMode="auto">
            <a:xfrm>
              <a:off x="2971" y="2151"/>
              <a:ext cx="55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Công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nghiệp</a:t>
              </a:r>
              <a:endParaRPr lang="en-US" altLang="en-VN" sz="2667" b="1" dirty="0">
                <a:solidFill>
                  <a:srgbClr val="FF0000"/>
                </a:solidFill>
                <a:cs typeface="Arial"/>
                <a:sym typeface="Arial"/>
              </a:endParaRPr>
            </a:p>
          </p:txBody>
        </p:sp>
        <p:sp>
          <p:nvSpPr>
            <p:cNvPr id="46" name="Text Box 23">
              <a:extLst>
                <a:ext uri="{FF2B5EF4-FFF2-40B4-BE49-F238E27FC236}">
                  <a16:creationId xmlns:a16="http://schemas.microsoft.com/office/drawing/2014/main" id="{B483BCC4-A890-E543-8EE9-1F7D85B0191B}"/>
                </a:ext>
              </a:extLst>
            </p:cNvPr>
            <p:cNvSpPr txBox="1">
              <a:spLocks noChangeArrowheads="1"/>
            </p:cNvSpPr>
            <p:nvPr/>
          </p:nvSpPr>
          <p:spPr bwMode="auto">
            <a:xfrm>
              <a:off x="3584" y="2215"/>
              <a:ext cx="193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dirty="0" err="1">
                  <a:solidFill>
                    <a:srgbClr val="000000"/>
                  </a:solidFill>
                  <a:cs typeface="Arial"/>
                  <a:sym typeface="Arial"/>
                </a:rPr>
                <a:t>Chỉ</a:t>
              </a:r>
              <a:r>
                <a:rPr lang="en-US" altLang="en-VN" dirty="0">
                  <a:solidFill>
                    <a:srgbClr val="000000"/>
                  </a:solidFill>
                  <a:cs typeface="Arial"/>
                  <a:sym typeface="Arial"/>
                </a:rPr>
                <a:t> </a:t>
              </a:r>
              <a:r>
                <a:rPr lang="en-US" altLang="en-VN" dirty="0" err="1">
                  <a:solidFill>
                    <a:srgbClr val="000000"/>
                  </a:solidFill>
                  <a:cs typeface="Arial"/>
                  <a:sym typeface="Arial"/>
                </a:rPr>
                <a:t>còn</a:t>
              </a:r>
              <a:r>
                <a:rPr lang="en-US" altLang="en-VN" dirty="0">
                  <a:solidFill>
                    <a:srgbClr val="000000"/>
                  </a:solidFill>
                  <a:cs typeface="Arial"/>
                  <a:sym typeface="Arial"/>
                </a:rPr>
                <a:t> </a:t>
              </a:r>
              <a:r>
                <a:rPr lang="en-US" altLang="en-VN" dirty="0" err="1">
                  <a:solidFill>
                    <a:srgbClr val="000000"/>
                  </a:solidFill>
                  <a:cs typeface="Arial"/>
                  <a:sym typeface="Arial"/>
                </a:rPr>
                <a:t>chiếm</a:t>
              </a:r>
              <a:r>
                <a:rPr lang="en-US" altLang="en-VN" dirty="0">
                  <a:solidFill>
                    <a:srgbClr val="000000"/>
                  </a:solidFill>
                  <a:cs typeface="Arial"/>
                  <a:sym typeface="Arial"/>
                </a:rPr>
                <a:t> 39,8% SL </a:t>
              </a:r>
              <a:r>
                <a:rPr lang="en-US" altLang="en-VN" dirty="0" err="1">
                  <a:solidFill>
                    <a:srgbClr val="000000"/>
                  </a:solidFill>
                  <a:cs typeface="Arial"/>
                  <a:sym typeface="Arial"/>
                </a:rPr>
                <a:t>toàn</a:t>
              </a:r>
              <a:r>
                <a:rPr lang="en-US" altLang="en-VN" dirty="0">
                  <a:solidFill>
                    <a:srgbClr val="000000"/>
                  </a:solidFill>
                  <a:cs typeface="Arial"/>
                  <a:sym typeface="Arial"/>
                </a:rPr>
                <a:t> </a:t>
              </a:r>
              <a:r>
                <a:rPr lang="en-US" altLang="en-VN" dirty="0" err="1">
                  <a:solidFill>
                    <a:srgbClr val="000000"/>
                  </a:solidFill>
                  <a:cs typeface="Arial"/>
                  <a:sym typeface="Arial"/>
                </a:rPr>
                <a:t>thế</a:t>
              </a:r>
              <a:r>
                <a:rPr lang="en-US" altLang="en-VN" dirty="0">
                  <a:solidFill>
                    <a:srgbClr val="000000"/>
                  </a:solidFill>
                  <a:cs typeface="Arial"/>
                  <a:sym typeface="Arial"/>
                </a:rPr>
                <a:t> </a:t>
              </a:r>
              <a:r>
                <a:rPr lang="en-US" altLang="en-VN" dirty="0" err="1">
                  <a:solidFill>
                    <a:srgbClr val="000000"/>
                  </a:solidFill>
                  <a:cs typeface="Arial"/>
                  <a:sym typeface="Arial"/>
                </a:rPr>
                <a:t>giới</a:t>
              </a:r>
              <a:r>
                <a:rPr lang="en-US" altLang="en-VN" dirty="0">
                  <a:solidFill>
                    <a:srgbClr val="000000"/>
                  </a:solidFill>
                  <a:cs typeface="Arial"/>
                  <a:sym typeface="Arial"/>
                </a:rPr>
                <a:t> (</a:t>
              </a:r>
              <a:r>
                <a:rPr lang="en-US" altLang="en-VN" dirty="0" err="1">
                  <a:solidFill>
                    <a:srgbClr val="000000"/>
                  </a:solidFill>
                  <a:cs typeface="Arial"/>
                  <a:sym typeface="Arial"/>
                </a:rPr>
                <a:t>Năm</a:t>
              </a:r>
              <a:r>
                <a:rPr lang="en-US" altLang="en-VN" dirty="0">
                  <a:solidFill>
                    <a:srgbClr val="000000"/>
                  </a:solidFill>
                  <a:cs typeface="Arial"/>
                  <a:sym typeface="Arial"/>
                </a:rPr>
                <a:t> 1973)</a:t>
              </a:r>
            </a:p>
          </p:txBody>
        </p:sp>
        <p:sp>
          <p:nvSpPr>
            <p:cNvPr id="47" name="Text Box 24">
              <a:extLst>
                <a:ext uri="{FF2B5EF4-FFF2-40B4-BE49-F238E27FC236}">
                  <a16:creationId xmlns:a16="http://schemas.microsoft.com/office/drawing/2014/main" id="{A1DF1188-D430-7D41-9858-6D0BF9C7B4EB}"/>
                </a:ext>
              </a:extLst>
            </p:cNvPr>
            <p:cNvSpPr txBox="1">
              <a:spLocks noChangeArrowheads="1"/>
            </p:cNvSpPr>
            <p:nvPr/>
          </p:nvSpPr>
          <p:spPr bwMode="auto">
            <a:xfrm>
              <a:off x="3036" y="2632"/>
              <a:ext cx="4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sz="2667" b="1">
                  <a:solidFill>
                    <a:srgbClr val="FF0000"/>
                  </a:solidFill>
                  <a:cs typeface="Arial"/>
                  <a:sym typeface="Arial"/>
                </a:rPr>
                <a:t>Vàng</a:t>
              </a:r>
            </a:p>
          </p:txBody>
        </p:sp>
        <p:sp>
          <p:nvSpPr>
            <p:cNvPr id="48" name="Text Box 25">
              <a:extLst>
                <a:ext uri="{FF2B5EF4-FFF2-40B4-BE49-F238E27FC236}">
                  <a16:creationId xmlns:a16="http://schemas.microsoft.com/office/drawing/2014/main" id="{8EC96D37-E0E3-EA48-9CEC-6DE95D80CF7F}"/>
                </a:ext>
              </a:extLst>
            </p:cNvPr>
            <p:cNvSpPr txBox="1">
              <a:spLocks noChangeArrowheads="1"/>
            </p:cNvSpPr>
            <p:nvPr/>
          </p:nvSpPr>
          <p:spPr bwMode="auto">
            <a:xfrm>
              <a:off x="3601" y="2701"/>
              <a:ext cx="15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dirty="0">
                  <a:solidFill>
                    <a:srgbClr val="000000"/>
                  </a:solidFill>
                  <a:cs typeface="Arial"/>
                  <a:sym typeface="Arial"/>
                </a:rPr>
                <a:t> </a:t>
              </a:r>
              <a:r>
                <a:rPr lang="en-US" altLang="en-VN" dirty="0">
                  <a:solidFill>
                    <a:srgbClr val="000000"/>
                  </a:solidFill>
                  <a:cs typeface="Times New Roman" panose="02020603050405020304" pitchFamily="18" charset="0"/>
                  <a:sym typeface="Arial"/>
                </a:rPr>
                <a:t>11,9 </a:t>
              </a:r>
              <a:r>
                <a:rPr lang="en-US" altLang="en-VN" dirty="0" err="1">
                  <a:solidFill>
                    <a:srgbClr val="000000"/>
                  </a:solidFill>
                  <a:cs typeface="Times New Roman" panose="02020603050405020304" pitchFamily="18" charset="0"/>
                  <a:sym typeface="Arial"/>
                </a:rPr>
                <a:t>tỉ</a:t>
              </a:r>
              <a:r>
                <a:rPr lang="en-US" altLang="en-VN" dirty="0">
                  <a:solidFill>
                    <a:srgbClr val="000000"/>
                  </a:solidFill>
                  <a:cs typeface="Times New Roman" panose="02020603050405020304" pitchFamily="18" charset="0"/>
                  <a:sym typeface="Arial"/>
                </a:rPr>
                <a:t> USD (</a:t>
              </a:r>
              <a:r>
                <a:rPr lang="en-US" altLang="en-VN" dirty="0" err="1">
                  <a:solidFill>
                    <a:srgbClr val="000000"/>
                  </a:solidFill>
                  <a:cs typeface="Times New Roman" panose="02020603050405020304" pitchFamily="18" charset="0"/>
                  <a:sym typeface="Arial"/>
                </a:rPr>
                <a:t>Năm</a:t>
              </a:r>
              <a:r>
                <a:rPr lang="en-US" altLang="en-VN" dirty="0">
                  <a:solidFill>
                    <a:srgbClr val="000000"/>
                  </a:solidFill>
                  <a:cs typeface="Times New Roman" panose="02020603050405020304" pitchFamily="18" charset="0"/>
                  <a:sym typeface="Arial"/>
                </a:rPr>
                <a:t> 1974)</a:t>
              </a:r>
            </a:p>
          </p:txBody>
        </p:sp>
        <p:sp>
          <p:nvSpPr>
            <p:cNvPr id="49" name="Text Box 26">
              <a:extLst>
                <a:ext uri="{FF2B5EF4-FFF2-40B4-BE49-F238E27FC236}">
                  <a16:creationId xmlns:a16="http://schemas.microsoft.com/office/drawing/2014/main" id="{BBABDA44-335C-0043-AC07-CBCCEAE465B7}"/>
                </a:ext>
              </a:extLst>
            </p:cNvPr>
            <p:cNvSpPr txBox="1">
              <a:spLocks noChangeArrowheads="1"/>
            </p:cNvSpPr>
            <p:nvPr/>
          </p:nvSpPr>
          <p:spPr bwMode="auto">
            <a:xfrm>
              <a:off x="3002" y="2943"/>
              <a:ext cx="509"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Giá</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trị</a:t>
              </a:r>
              <a:r>
                <a:rPr lang="en-US" altLang="en-VN" sz="2667" b="1" dirty="0">
                  <a:solidFill>
                    <a:srgbClr val="FF0000"/>
                  </a:solidFill>
                  <a:cs typeface="Arial"/>
                  <a:sym typeface="Arial"/>
                </a:rPr>
                <a:t> </a:t>
              </a:r>
            </a:p>
            <a:p>
              <a:pPr algn="ctr" defTabSz="601648" fontAlgn="base">
                <a:spcBef>
                  <a:spcPct val="20000"/>
                </a:spcBef>
                <a:spcAft>
                  <a:spcPct val="0"/>
                </a:spcAft>
              </a:pPr>
              <a:r>
                <a:rPr lang="en-US" altLang="en-VN" sz="2667" b="1" dirty="0" err="1">
                  <a:solidFill>
                    <a:srgbClr val="FF0000"/>
                  </a:solidFill>
                  <a:cs typeface="Arial"/>
                  <a:sym typeface="Arial"/>
                </a:rPr>
                <a:t>Đồng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Đô</a:t>
              </a:r>
              <a:r>
                <a:rPr lang="en-US" altLang="en-VN" sz="2667" b="1" dirty="0">
                  <a:solidFill>
                    <a:srgbClr val="FF0000"/>
                  </a:solidFill>
                  <a:cs typeface="Arial"/>
                  <a:sym typeface="Arial"/>
                </a:rPr>
                <a:t> la</a:t>
              </a:r>
            </a:p>
          </p:txBody>
        </p:sp>
        <p:sp>
          <p:nvSpPr>
            <p:cNvPr id="50" name="Text Box 27">
              <a:extLst>
                <a:ext uri="{FF2B5EF4-FFF2-40B4-BE49-F238E27FC236}">
                  <a16:creationId xmlns:a16="http://schemas.microsoft.com/office/drawing/2014/main" id="{291F8B83-5C64-6945-9020-C88C37CA625A}"/>
                </a:ext>
              </a:extLst>
            </p:cNvPr>
            <p:cNvSpPr txBox="1">
              <a:spLocks noChangeArrowheads="1"/>
            </p:cNvSpPr>
            <p:nvPr/>
          </p:nvSpPr>
          <p:spPr bwMode="auto">
            <a:xfrm>
              <a:off x="3584" y="3021"/>
              <a:ext cx="194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a:solidFill>
                    <a:srgbClr val="000000"/>
                  </a:solidFill>
                  <a:cs typeface="Arial"/>
                  <a:sym typeface="Arial"/>
                </a:rPr>
                <a:t>Trong 14 tháng bị phá giá 2 lần (12/1973 và 2/1974)</a:t>
              </a:r>
            </a:p>
          </p:txBody>
        </p:sp>
      </p:grpSp>
      <p:sp>
        <p:nvSpPr>
          <p:cNvPr id="51" name="TextBox 74">
            <a:extLst>
              <a:ext uri="{FF2B5EF4-FFF2-40B4-BE49-F238E27FC236}">
                <a16:creationId xmlns:a16="http://schemas.microsoft.com/office/drawing/2014/main" id="{414AF243-AF20-6942-BFC7-35754652EAC6}"/>
              </a:ext>
            </a:extLst>
          </p:cNvPr>
          <p:cNvSpPr txBox="1">
            <a:spLocks noChangeArrowheads="1"/>
          </p:cNvSpPr>
          <p:nvPr/>
        </p:nvSpPr>
        <p:spPr bwMode="auto">
          <a:xfrm>
            <a:off x="304800" y="42072"/>
            <a:ext cx="5780888"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dirty="0" err="1">
                <a:solidFill>
                  <a:srgbClr val="FFFF00"/>
                </a:solidFill>
                <a:cs typeface="Times New Roman" panose="02020603050405020304" pitchFamily="18" charset="0"/>
                <a:sym typeface="Arial"/>
              </a:rPr>
              <a:t>Mĩ</a:t>
            </a:r>
            <a:r>
              <a:rPr lang="en-US" altLang="en-VN" sz="2667" dirty="0">
                <a:solidFill>
                  <a:srgbClr val="FFFF00"/>
                </a:solidFill>
                <a:cs typeface="Times New Roman" panose="02020603050405020304" pitchFamily="18" charset="0"/>
                <a:sym typeface="Arial"/>
              </a:rPr>
              <a:t> 1945-1950</a:t>
            </a:r>
          </a:p>
        </p:txBody>
      </p:sp>
      <p:sp>
        <p:nvSpPr>
          <p:cNvPr id="52" name="TextBox 75">
            <a:extLst>
              <a:ext uri="{FF2B5EF4-FFF2-40B4-BE49-F238E27FC236}">
                <a16:creationId xmlns:a16="http://schemas.microsoft.com/office/drawing/2014/main" id="{131D5760-1791-AC40-884A-7EAA96BE9B3D}"/>
              </a:ext>
            </a:extLst>
          </p:cNvPr>
          <p:cNvSpPr txBox="1">
            <a:spLocks noChangeArrowheads="1"/>
          </p:cNvSpPr>
          <p:nvPr/>
        </p:nvSpPr>
        <p:spPr bwMode="auto">
          <a:xfrm>
            <a:off x="6658815" y="48155"/>
            <a:ext cx="5573944"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err="1">
                <a:solidFill>
                  <a:srgbClr val="FFFF00"/>
                </a:solidFill>
                <a:cs typeface="Times New Roman" panose="02020603050405020304" pitchFamily="18" charset="0"/>
                <a:sym typeface="Arial"/>
              </a:rPr>
              <a:t>Mĩ</a:t>
            </a:r>
            <a:r>
              <a:rPr lang="en-US" altLang="en-VN" sz="2667">
                <a:solidFill>
                  <a:srgbClr val="FFFF00"/>
                </a:solidFill>
                <a:cs typeface="Times New Roman" panose="02020603050405020304" pitchFamily="18" charset="0"/>
                <a:sym typeface="Arial"/>
              </a:rPr>
              <a:t> 1950 -1973</a:t>
            </a:r>
            <a:endParaRPr lang="en-US" altLang="en-VN" sz="2667" dirty="0">
              <a:solidFill>
                <a:srgbClr val="FFFF00"/>
              </a:solidFill>
              <a:cs typeface="Times New Roman" panose="02020603050405020304" pitchFamily="18" charset="0"/>
              <a:sym typeface="Arial"/>
            </a:endParaRPr>
          </a:p>
        </p:txBody>
      </p:sp>
      <p:sp>
        <p:nvSpPr>
          <p:cNvPr id="53" name="TextBox 52">
            <a:extLst>
              <a:ext uri="{FF2B5EF4-FFF2-40B4-BE49-F238E27FC236}">
                <a16:creationId xmlns:a16="http://schemas.microsoft.com/office/drawing/2014/main" id="{7EC9373C-E9B4-5E45-9445-3A7200411F08}"/>
              </a:ext>
            </a:extLst>
          </p:cNvPr>
          <p:cNvSpPr txBox="1">
            <a:spLocks noChangeArrowheads="1"/>
          </p:cNvSpPr>
          <p:nvPr/>
        </p:nvSpPr>
        <p:spPr bwMode="auto">
          <a:xfrm>
            <a:off x="21391" y="6242447"/>
            <a:ext cx="12170608" cy="584775"/>
          </a:xfrm>
          <a:prstGeom prst="rect">
            <a:avLst/>
          </a:prstGeom>
          <a:solidFill>
            <a:srgbClr val="FFFF00"/>
          </a:solidFill>
          <a:ln w="9525">
            <a:solidFill>
              <a:srgbClr val="FF000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3200" dirty="0" err="1">
                <a:solidFill>
                  <a:srgbClr val="000000">
                    <a:lumMod val="95000"/>
                    <a:lumOff val="5000"/>
                  </a:srgbClr>
                </a:solidFill>
                <a:cs typeface="Times New Roman" panose="02020603050405020304" pitchFamily="18" charset="0"/>
                <a:sym typeface="Arial"/>
              </a:rPr>
              <a:t>Em</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có</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nhận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xét</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gì</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về</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hình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kinh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tế</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Mĩ</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trong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những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thập</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niên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sau</a:t>
            </a:r>
            <a:r>
              <a:rPr lang="en-US" altLang="en-VN" sz="3200" dirty="0">
                <a:solidFill>
                  <a:srgbClr val="000000">
                    <a:lumMod val="95000"/>
                    <a:lumOff val="5000"/>
                  </a:srgbClr>
                </a:solidFill>
                <a:cs typeface="Times New Roman" panose="02020603050405020304" pitchFamily="18" charset="0"/>
                <a:sym typeface="Arial"/>
              </a:rPr>
              <a:t>?</a:t>
            </a:r>
          </a:p>
        </p:txBody>
      </p:sp>
      <p:pic>
        <p:nvPicPr>
          <p:cNvPr id="54" name="Picture 53">
            <a:extLst>
              <a:ext uri="{FF2B5EF4-FFF2-40B4-BE49-F238E27FC236}">
                <a16:creationId xmlns:a16="http://schemas.microsoft.com/office/drawing/2014/main" id="{DA8253B3-C3CF-82EE-CA29-6EFD381CD38C}"/>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146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0000">
                                          <p:cBhvr additive="base">
                                            <p:cTn id="19" dur="5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Fallback>
  </mc:AlternateContent>
</p:sld>
</file>

<file path=ppt/theme/theme1.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1451</Words>
  <Application>Microsoft Office PowerPoint</Application>
  <PresentationFormat>Widescreen</PresentationFormat>
  <Paragraphs>222</Paragraphs>
  <Slides>35</Slides>
  <Notes>10</Notes>
  <HiddenSlides>0</HiddenSlides>
  <MMClips>2</MMClips>
  <ScaleCrop>false</ScaleCrop>
  <HeadingPairs>
    <vt:vector size="6" baseType="variant">
      <vt:variant>
        <vt:lpstr>Fonts Used</vt:lpstr>
      </vt:variant>
      <vt:variant>
        <vt:i4>30</vt:i4>
      </vt:variant>
      <vt:variant>
        <vt:lpstr>Theme</vt:lpstr>
      </vt:variant>
      <vt:variant>
        <vt:i4>8</vt:i4>
      </vt:variant>
      <vt:variant>
        <vt:lpstr>Slide Titles</vt:lpstr>
      </vt:variant>
      <vt:variant>
        <vt:i4>35</vt:i4>
      </vt:variant>
    </vt:vector>
  </HeadingPairs>
  <TitlesOfParts>
    <vt:vector size="73" baseType="lpstr">
      <vt:lpstr>微软雅黑</vt:lpstr>
      <vt:lpstr>宋体</vt:lpstr>
      <vt:lpstr>#9Slide04 Tinos</vt:lpstr>
      <vt:lpstr>#9Slide04 Vollkorn</vt:lpstr>
      <vt:lpstr>.VnTime</vt:lpstr>
      <vt:lpstr>Arial</vt:lpstr>
      <vt:lpstr>Cabin</vt:lpstr>
      <vt:lpstr>Cabin Condensed</vt:lpstr>
      <vt:lpstr>Calibri</vt:lpstr>
      <vt:lpstr>Calibri Light</vt:lpstr>
      <vt:lpstr>Cambria</vt:lpstr>
      <vt:lpstr>Cinzel</vt:lpstr>
      <vt:lpstr>等线</vt:lpstr>
      <vt:lpstr>ITC Avant Garde Std Bk</vt:lpstr>
      <vt:lpstr>Libre Baskerville</vt:lpstr>
      <vt:lpstr>Livvic</vt:lpstr>
      <vt:lpstr>Open Sans</vt:lpstr>
      <vt:lpstr>Patrick Hand</vt:lpstr>
      <vt:lpstr>Patrick Hand SC</vt:lpstr>
      <vt:lpstr>PT Serif</vt:lpstr>
      <vt:lpstr>Roboto Condensed</vt:lpstr>
      <vt:lpstr>Roboto Condensed Light</vt:lpstr>
      <vt:lpstr>Roboto Slab</vt:lpstr>
      <vt:lpstr>Snap ITC</vt:lpstr>
      <vt:lpstr>Snell Roundhand Black</vt:lpstr>
      <vt:lpstr>Times New Roman</vt:lpstr>
      <vt:lpstr>UTM HelvetIns</vt:lpstr>
      <vt:lpstr>Wingdings</vt:lpstr>
      <vt:lpstr>印品丫丫体-D版</vt:lpstr>
      <vt:lpstr>造字工房文研（非商用）常规体</vt:lpstr>
      <vt:lpstr>2_Office Theme</vt:lpstr>
      <vt:lpstr>Dolabella template</vt:lpstr>
      <vt:lpstr>English Language Grammar Rules by Slidesgo</vt:lpstr>
      <vt:lpstr>Lección de Historia de España by Slidesgo</vt:lpstr>
      <vt:lpstr>Snug</vt:lpstr>
      <vt:lpstr>1_Office 主题</vt:lpstr>
      <vt:lpstr>1_Lección de Historia de España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Đào Thị Thanh Xuân</cp:lastModifiedBy>
  <cp:revision>22</cp:revision>
  <dcterms:created xsi:type="dcterms:W3CDTF">2024-04-26T09:11:28Z</dcterms:created>
  <dcterms:modified xsi:type="dcterms:W3CDTF">2025-05-11T10:06:51Z</dcterms:modified>
</cp:coreProperties>
</file>