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74" r:id="rId2"/>
    <p:sldId id="257" r:id="rId3"/>
    <p:sldId id="258" r:id="rId4"/>
    <p:sldId id="259" r:id="rId5"/>
    <p:sldId id="260" r:id="rId6"/>
    <p:sldId id="263" r:id="rId7"/>
    <p:sldId id="276" r:id="rId8"/>
    <p:sldId id="281" r:id="rId9"/>
    <p:sldId id="278" r:id="rId10"/>
    <p:sldId id="264" r:id="rId11"/>
    <p:sldId id="262" r:id="rId12"/>
    <p:sldId id="280" r:id="rId13"/>
    <p:sldId id="265" r:id="rId14"/>
    <p:sldId id="266" r:id="rId15"/>
    <p:sldId id="267" r:id="rId16"/>
    <p:sldId id="268" r:id="rId17"/>
    <p:sldId id="269" r:id="rId18"/>
    <p:sldId id="270"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9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91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01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908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56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64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556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981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763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808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200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525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41598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249" r="4249" b="18254"/>
          <a:stretch/>
        </p:blipFill>
        <p:spPr bwMode="auto">
          <a:xfrm>
            <a:off x="1534886" y="0"/>
            <a:ext cx="9133114" cy="560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367214"/>
            <a:ext cx="3581400" cy="248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465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5324C17B-8168-DB11-4E0E-A2862F171DBE}"/>
              </a:ext>
            </a:extLst>
          </p:cNvPr>
          <p:cNvSpPr txBox="1"/>
          <p:nvPr/>
        </p:nvSpPr>
        <p:spPr>
          <a:xfrm>
            <a:off x="121920" y="243557"/>
            <a:ext cx="9860280" cy="4524315"/>
          </a:xfrm>
          <a:prstGeom prst="rect">
            <a:avLst/>
          </a:prstGeom>
          <a:noFill/>
        </p:spPr>
        <p:txBody>
          <a:bodyPr wrap="square" rtlCol="0">
            <a:spAutoFit/>
          </a:bodyPr>
          <a:lstStyle/>
          <a:p>
            <a:r>
              <a:rPr lang="en-AU" sz="3600" dirty="0">
                <a:solidFill>
                  <a:srgbClr val="FF0000"/>
                </a:solidFill>
                <a:latin typeface="Times New Roman" panose="02020603050405020304" pitchFamily="18" charset="0"/>
                <a:cs typeface="Times New Roman" panose="02020603050405020304" pitchFamily="18" charset="0"/>
              </a:rPr>
              <a:t>b. </a:t>
            </a:r>
            <a:r>
              <a:rPr lang="en-AU" sz="3600" dirty="0" err="1">
                <a:solidFill>
                  <a:srgbClr val="FF0000"/>
                </a:solidFill>
                <a:latin typeface="Times New Roman" panose="02020603050405020304" pitchFamily="18" charset="0"/>
                <a:cs typeface="Times New Roman" panose="02020603050405020304" pitchFamily="18" charset="0"/>
              </a:rPr>
              <a:t>Biểu</a:t>
            </a:r>
            <a:r>
              <a:rPr lang="en-AU" sz="3600" dirty="0">
                <a:solidFill>
                  <a:srgbClr val="FF0000"/>
                </a:solidFill>
                <a:latin typeface="Times New Roman" panose="02020603050405020304" pitchFamily="18" charset="0"/>
                <a:cs typeface="Times New Roman" panose="02020603050405020304" pitchFamily="18" charset="0"/>
              </a:rPr>
              <a:t> </a:t>
            </a:r>
            <a:r>
              <a:rPr lang="en-AU" sz="3600" dirty="0" err="1">
                <a:solidFill>
                  <a:srgbClr val="FF0000"/>
                </a:solidFill>
                <a:latin typeface="Times New Roman" panose="02020603050405020304" pitchFamily="18" charset="0"/>
                <a:cs typeface="Times New Roman" panose="02020603050405020304" pitchFamily="18" charset="0"/>
              </a:rPr>
              <a:t>hiện</a:t>
            </a:r>
            <a:r>
              <a:rPr lang="en-AU" sz="3600" dirty="0">
                <a:solidFill>
                  <a:srgbClr val="FF0000"/>
                </a:solidFill>
                <a:latin typeface="Times New Roman" panose="02020603050405020304" pitchFamily="18" charset="0"/>
                <a:cs typeface="Times New Roman" panose="02020603050405020304" pitchFamily="18" charset="0"/>
              </a:rPr>
              <a:t> </a:t>
            </a:r>
            <a:r>
              <a:rPr lang="en-AU" sz="3600" dirty="0" err="1">
                <a:solidFill>
                  <a:srgbClr val="FF0000"/>
                </a:solidFill>
                <a:latin typeface="Times New Roman" panose="02020603050405020304" pitchFamily="18" charset="0"/>
                <a:cs typeface="Times New Roman" panose="02020603050405020304" pitchFamily="18" charset="0"/>
              </a:rPr>
              <a:t>của</a:t>
            </a:r>
            <a:r>
              <a:rPr lang="en-AU" sz="3600" dirty="0">
                <a:solidFill>
                  <a:srgbClr val="FF0000"/>
                </a:solidFill>
                <a:latin typeface="Times New Roman" panose="02020603050405020304" pitchFamily="18" charset="0"/>
                <a:cs typeface="Times New Roman" panose="02020603050405020304" pitchFamily="18" charset="0"/>
              </a:rPr>
              <a:t> </a:t>
            </a:r>
            <a:r>
              <a:rPr lang="en-AU" sz="3600" dirty="0" err="1">
                <a:solidFill>
                  <a:srgbClr val="FF0000"/>
                </a:solidFill>
                <a:latin typeface="Times New Roman" panose="02020603050405020304" pitchFamily="18" charset="0"/>
                <a:cs typeface="Times New Roman" panose="02020603050405020304" pitchFamily="18" charset="0"/>
              </a:rPr>
              <a:t>tiết</a:t>
            </a:r>
            <a:r>
              <a:rPr lang="en-AU" sz="3600" dirty="0">
                <a:solidFill>
                  <a:srgbClr val="FF0000"/>
                </a:solidFill>
                <a:latin typeface="Times New Roman" panose="02020603050405020304" pitchFamily="18" charset="0"/>
                <a:cs typeface="Times New Roman" panose="02020603050405020304" pitchFamily="18" charset="0"/>
              </a:rPr>
              <a:t> </a:t>
            </a:r>
            <a:r>
              <a:rPr lang="en-AU" sz="3600" dirty="0" err="1">
                <a:solidFill>
                  <a:srgbClr val="FF0000"/>
                </a:solidFill>
                <a:latin typeface="Times New Roman" panose="02020603050405020304" pitchFamily="18" charset="0"/>
                <a:cs typeface="Times New Roman" panose="02020603050405020304" pitchFamily="18" charset="0"/>
              </a:rPr>
              <a:t>kiệm</a:t>
            </a:r>
            <a:r>
              <a:rPr lang="en-AU" sz="3600" dirty="0">
                <a:solidFill>
                  <a:srgbClr val="FF0000"/>
                </a:solidFill>
                <a:latin typeface="Times New Roman" panose="02020603050405020304" pitchFamily="18" charset="0"/>
                <a:cs typeface="Times New Roman" panose="02020603050405020304" pitchFamily="18" charset="0"/>
              </a:rPr>
              <a:t>:</a:t>
            </a:r>
          </a:p>
          <a:p>
            <a:pPr marL="571500" indent="-571500">
              <a:buFontTx/>
              <a:buChar char="-"/>
            </a:pPr>
            <a:r>
              <a:rPr lang="en-AU" sz="3600" dirty="0">
                <a:latin typeface="Times New Roman" panose="02020603050405020304" pitchFamily="18" charset="0"/>
                <a:cs typeface="Times New Roman" panose="02020603050405020304" pitchFamily="18" charset="0"/>
              </a:rPr>
              <a:t>Chi </a:t>
            </a:r>
            <a:r>
              <a:rPr lang="en-AU" sz="3600" dirty="0" err="1">
                <a:latin typeface="Times New Roman" panose="02020603050405020304" pitchFamily="18" charset="0"/>
                <a:cs typeface="Times New Roman" panose="02020603050405020304" pitchFamily="18" charset="0"/>
              </a:rPr>
              <a:t>tiêu</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hợp</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lí</a:t>
            </a:r>
            <a:endParaRPr lang="en-AU" sz="3600" dirty="0">
              <a:latin typeface="Times New Roman" panose="02020603050405020304" pitchFamily="18" charset="0"/>
              <a:cs typeface="Times New Roman" panose="02020603050405020304" pitchFamily="18" charset="0"/>
            </a:endParaRPr>
          </a:p>
          <a:p>
            <a:pPr marL="571500" indent="-571500">
              <a:buFontTx/>
              <a:buChar char="-"/>
            </a:pPr>
            <a:r>
              <a:rPr lang="en-AU" sz="3600" dirty="0" err="1">
                <a:latin typeface="Times New Roman" panose="02020603050405020304" pitchFamily="18" charset="0"/>
                <a:cs typeface="Times New Roman" panose="02020603050405020304" pitchFamily="18" charset="0"/>
              </a:rPr>
              <a:t>Tắt</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các</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thiết</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bị</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điện</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khoá</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vòi</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nước</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khi</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không</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sử</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dụng</a:t>
            </a:r>
            <a:endParaRPr lang="en-AU" sz="3600" dirty="0">
              <a:latin typeface="Times New Roman" panose="02020603050405020304" pitchFamily="18" charset="0"/>
              <a:cs typeface="Times New Roman" panose="02020603050405020304" pitchFamily="18" charset="0"/>
            </a:endParaRPr>
          </a:p>
          <a:p>
            <a:pPr marL="571500" indent="-571500">
              <a:buFontTx/>
              <a:buChar char="-"/>
            </a:pPr>
            <a:r>
              <a:rPr lang="en-AU" sz="3600" dirty="0" err="1">
                <a:latin typeface="Times New Roman" panose="02020603050405020304" pitchFamily="18" charset="0"/>
                <a:cs typeface="Times New Roman" panose="02020603050405020304" pitchFamily="18" charset="0"/>
              </a:rPr>
              <a:t>Sắp</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xếp</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thời</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gian</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làm</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việc</a:t>
            </a:r>
            <a:r>
              <a:rPr lang="en-AU" sz="3600" dirty="0">
                <a:latin typeface="Times New Roman" panose="02020603050405020304" pitchFamily="18" charset="0"/>
                <a:cs typeface="Times New Roman" panose="02020603050405020304" pitchFamily="18" charset="0"/>
              </a:rPr>
              <a:t> khoa </a:t>
            </a:r>
            <a:r>
              <a:rPr lang="en-AU" sz="3600" dirty="0" err="1">
                <a:latin typeface="Times New Roman" panose="02020603050405020304" pitchFamily="18" charset="0"/>
                <a:cs typeface="Times New Roman" panose="02020603050405020304" pitchFamily="18" charset="0"/>
              </a:rPr>
              <a:t>học</a:t>
            </a:r>
            <a:r>
              <a:rPr lang="en-AU" sz="3600" dirty="0">
                <a:latin typeface="Times New Roman" panose="02020603050405020304" pitchFamily="18" charset="0"/>
                <a:cs typeface="Times New Roman" panose="02020603050405020304" pitchFamily="18" charset="0"/>
              </a:rPr>
              <a:t> </a:t>
            </a:r>
          </a:p>
          <a:p>
            <a:pPr marL="571500" indent="-571500">
              <a:buFontTx/>
              <a:buChar char="-"/>
            </a:pP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Sử</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dụng</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hợp</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lí</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và</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khai</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thác</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hiệu</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quả</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nguồn</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tài</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nguyên</a:t>
            </a:r>
            <a:endParaRPr lang="en-AU" sz="3600" dirty="0">
              <a:latin typeface="Times New Roman" panose="02020603050405020304" pitchFamily="18" charset="0"/>
              <a:cs typeface="Times New Roman" panose="02020603050405020304" pitchFamily="18" charset="0"/>
            </a:endParaRPr>
          </a:p>
          <a:p>
            <a:pPr marL="571500" indent="-571500">
              <a:buFontTx/>
              <a:buChar char="-"/>
            </a:pPr>
            <a:r>
              <a:rPr lang="en-AU" sz="3600" dirty="0" err="1">
                <a:latin typeface="Times New Roman" panose="02020603050405020304" pitchFamily="18" charset="0"/>
                <a:cs typeface="Times New Roman" panose="02020603050405020304" pitchFamily="18" charset="0"/>
              </a:rPr>
              <a:t>Bảo</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quản</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đồ</a:t>
            </a:r>
            <a:r>
              <a:rPr lang="en-AU" sz="3600" dirty="0">
                <a:latin typeface="Times New Roman" panose="02020603050405020304" pitchFamily="18" charset="0"/>
                <a:cs typeface="Times New Roman" panose="02020603050405020304" pitchFamily="18" charset="0"/>
              </a:rPr>
              <a:t> dung </a:t>
            </a:r>
            <a:r>
              <a:rPr lang="en-AU" sz="3600" dirty="0" err="1">
                <a:latin typeface="Times New Roman" panose="02020603050405020304" pitchFamily="18" charset="0"/>
                <a:cs typeface="Times New Roman" panose="02020603050405020304" pitchFamily="18" charset="0"/>
              </a:rPr>
              <a:t>học</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tập</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lao</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động</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khi</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sử</a:t>
            </a:r>
            <a:r>
              <a:rPr lang="en-AU" sz="3600" dirty="0">
                <a:latin typeface="Times New Roman" panose="02020603050405020304" pitchFamily="18" charset="0"/>
                <a:cs typeface="Times New Roman" panose="02020603050405020304" pitchFamily="18" charset="0"/>
              </a:rPr>
              <a:t> </a:t>
            </a:r>
            <a:r>
              <a:rPr lang="en-AU" sz="3600" dirty="0" err="1">
                <a:latin typeface="Times New Roman" panose="02020603050405020304" pitchFamily="18" charset="0"/>
                <a:cs typeface="Times New Roman" panose="02020603050405020304" pitchFamily="18" charset="0"/>
              </a:rPr>
              <a:t>dụng</a:t>
            </a:r>
            <a:r>
              <a:rPr lang="en-AU"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6" name="Picture 4" descr="Ảnh động Powerpoint CTU">
            <a:extLst>
              <a:ext uri="{FF2B5EF4-FFF2-40B4-BE49-F238E27FC236}">
                <a16:creationId xmlns:a16="http://schemas.microsoft.com/office/drawing/2014/main" xmlns="" id="{D9E963F9-0E07-A848-635D-309D86936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372" y="95302"/>
            <a:ext cx="2327927" cy="177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46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68785EAE-5F76-AA50-65AE-7FFF2758DF5F}"/>
              </a:ext>
            </a:extLst>
          </p:cNvPr>
          <p:cNvSpPr txBox="1"/>
          <p:nvPr/>
        </p:nvSpPr>
        <p:spPr>
          <a:xfrm>
            <a:off x="221743" y="353568"/>
            <a:ext cx="10997945" cy="1569660"/>
          </a:xfrm>
          <a:prstGeom prst="rect">
            <a:avLst/>
          </a:prstGeom>
          <a:noFill/>
        </p:spPr>
        <p:txBody>
          <a:bodyPr wrap="square">
            <a:spAutoFit/>
          </a:bodyPr>
          <a:lstStyle/>
          <a:p>
            <a:pPr algn="just"/>
            <a:r>
              <a:rPr lang="vi-VN" sz="2400" b="1" i="0" dirty="0">
                <a:solidFill>
                  <a:srgbClr val="FF0000"/>
                </a:solidFill>
                <a:effectLst/>
                <a:latin typeface="Noto Serif" panose="02020600060500020200" pitchFamily="18" charset="0"/>
              </a:rPr>
              <a:t>Em hãy thảo luận và chia sẻ với các bạn trong lớp về ý nghĩa của câu ca dao sau:</a:t>
            </a:r>
          </a:p>
          <a:p>
            <a:pPr algn="just"/>
            <a:r>
              <a:rPr lang="vi-VN" sz="2400" b="1" i="0" dirty="0">
                <a:solidFill>
                  <a:srgbClr val="FF0000"/>
                </a:solidFill>
                <a:effectLst/>
                <a:latin typeface="Noto Serif" panose="02020600060500020200" pitchFamily="18" charset="0"/>
              </a:rPr>
              <a:t>Được mùa chớ phụ ngô khoai</a:t>
            </a:r>
          </a:p>
          <a:p>
            <a:pPr algn="just"/>
            <a:r>
              <a:rPr lang="vi-VN" sz="2400" b="1" i="0" dirty="0">
                <a:solidFill>
                  <a:srgbClr val="FF0000"/>
                </a:solidFill>
                <a:effectLst/>
                <a:latin typeface="Noto Serif" panose="02020600060500020200" pitchFamily="18" charset="0"/>
              </a:rPr>
              <a:t>Đến khi thất bát lấy ai bạn cùng</a:t>
            </a:r>
          </a:p>
          <a:p>
            <a:pPr algn="just"/>
            <a:r>
              <a:rPr lang="vi-VN" sz="2400" b="1" i="0" dirty="0">
                <a:solidFill>
                  <a:srgbClr val="FF0000"/>
                </a:solidFill>
                <a:effectLst/>
                <a:latin typeface="Noto Serif" panose="02020600060500020200" pitchFamily="18" charset="0"/>
              </a:rPr>
              <a:t>(Ca dao)</a:t>
            </a:r>
          </a:p>
        </p:txBody>
      </p:sp>
      <p:sp>
        <p:nvSpPr>
          <p:cNvPr id="7" name="Hộp Văn bản 6">
            <a:extLst>
              <a:ext uri="{FF2B5EF4-FFF2-40B4-BE49-F238E27FC236}">
                <a16:creationId xmlns:a16="http://schemas.microsoft.com/office/drawing/2014/main" xmlns="" id="{AF3EF613-ADC7-9038-66E6-C9BF9501EE03}"/>
              </a:ext>
            </a:extLst>
          </p:cNvPr>
          <p:cNvSpPr txBox="1"/>
          <p:nvPr/>
        </p:nvSpPr>
        <p:spPr>
          <a:xfrm>
            <a:off x="221742" y="2055813"/>
            <a:ext cx="11616689" cy="4154984"/>
          </a:xfrm>
          <a:prstGeom prst="rect">
            <a:avLst/>
          </a:prstGeom>
          <a:noFill/>
        </p:spPr>
        <p:txBody>
          <a:bodyPr wrap="square">
            <a:spAutoFit/>
          </a:bodyPr>
          <a:lstStyle/>
          <a:p>
            <a:pPr algn="just"/>
            <a:r>
              <a:rPr lang="vi-VN" sz="2200" i="0" dirty="0">
                <a:solidFill>
                  <a:srgbClr val="000000"/>
                </a:solidFill>
                <a:effectLst/>
                <a:latin typeface="Noto Serif" panose="02020600060500020200" pitchFamily="18" charset="0"/>
              </a:rPr>
              <a:t>Ý nghĩa câu ca dao sau:</a:t>
            </a:r>
          </a:p>
          <a:p>
            <a:pPr algn="just"/>
            <a:r>
              <a:rPr lang="vi-VN" sz="2200" i="0" dirty="0">
                <a:solidFill>
                  <a:srgbClr val="000000"/>
                </a:solidFill>
                <a:effectLst/>
                <a:latin typeface="Noto Serif" panose="02020600060500020200" pitchFamily="18" charset="0"/>
              </a:rPr>
              <a:t>Được mùa chớ phụ ngô khoai</a:t>
            </a:r>
          </a:p>
          <a:p>
            <a:pPr algn="just"/>
            <a:r>
              <a:rPr lang="vi-VN" sz="2200" i="0" dirty="0">
                <a:solidFill>
                  <a:srgbClr val="000000"/>
                </a:solidFill>
                <a:effectLst/>
                <a:latin typeface="Noto Serif" panose="02020600060500020200" pitchFamily="18" charset="0"/>
              </a:rPr>
              <a:t>Đến khi thất bát lấy ai bạn cùng</a:t>
            </a:r>
          </a:p>
          <a:p>
            <a:pPr algn="just"/>
            <a:r>
              <a:rPr lang="vi-VN" sz="2200" i="0" dirty="0">
                <a:solidFill>
                  <a:srgbClr val="000000"/>
                </a:solidFill>
                <a:effectLst/>
                <a:latin typeface="Noto Serif" panose="02020600060500020200" pitchFamily="18" charset="0"/>
              </a:rPr>
              <a:t>(Ca dao)</a:t>
            </a:r>
          </a:p>
          <a:p>
            <a:pPr algn="just"/>
            <a:r>
              <a:rPr lang="vi-VN" sz="2200" i="0" dirty="0">
                <a:solidFill>
                  <a:srgbClr val="000000"/>
                </a:solidFill>
                <a:effectLst/>
                <a:latin typeface="Noto Serif" panose="02020600060500020200" pitchFamily="18" charset="0"/>
              </a:rPr>
              <a:t>Câu ca dao đã dùng ngôn từ hóm hỉnh để khuyên răn mọi người. Khoai, ngô không giá trị bằng lúa gạo nhưng rất quan trọng, để ăn độn, nhất là trong kỳ giáp hạt tháng ba ngày tám. Dù có được mùa cũng không nên “phụ ngô khoai”. Vì đến “Khi thất bát” là khi mất mùa, nhà nông thu hoạch kém, “Lấy ai bạn cùng” nghĩa là lấy gì để san sẻ, để chia ngọt sẻ bùi cùng mình qua cơn đói kém, thiếu thốn. Câu ca dao trên với cách nói nhẹ nhàng mà thấm </a:t>
            </a:r>
            <a:r>
              <a:rPr lang="vi-VN" sz="2200" i="0" dirty="0" err="1">
                <a:solidFill>
                  <a:srgbClr val="000000"/>
                </a:solidFill>
                <a:effectLst/>
                <a:latin typeface="Noto Serif" panose="02020600060500020200" pitchFamily="18" charset="0"/>
              </a:rPr>
              <a:t>thía</a:t>
            </a:r>
            <a:r>
              <a:rPr lang="vi-VN" sz="2200" i="0" dirty="0">
                <a:solidFill>
                  <a:srgbClr val="000000"/>
                </a:solidFill>
                <a:effectLst/>
                <a:latin typeface="Noto Serif" panose="02020600060500020200" pitchFamily="18" charset="0"/>
              </a:rPr>
              <a:t> về một lời khuyên nhà nông, cũng như mọi người phải biết quý trọng ngô khoai, không được coi thường hoặc hoang phí ngô khoai, lương thực. Từ câu ca dao ông cha ta đã đúc kết lại cho chúng ta thấy ý nghĩa của việc tiết kiệm rất quan trọng trong cuộc sống, tiết kiệm có thể mang lại cho ta nhiều giá trị ý nghĩa.</a:t>
            </a:r>
          </a:p>
        </p:txBody>
      </p:sp>
    </p:spTree>
    <p:extLst>
      <p:ext uri="{BB962C8B-B14F-4D97-AF65-F5344CB8AC3E}">
        <p14:creationId xmlns:p14="http://schemas.microsoft.com/office/powerpoint/2010/main" val="3267231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024" y="42084"/>
            <a:ext cx="11228832" cy="501675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Em hãy thuyết trình trước lớp về một trong các chủ đề sau:</a:t>
            </a:r>
            <a:endParaRPr lang="vi-VN" sz="3200" dirty="0">
              <a:solidFill>
                <a:srgbClr val="FF0000"/>
              </a:solidFill>
              <a:latin typeface="Times New Roman" pitchFamily="18" charset="0"/>
              <a:cs typeface="Times New Roman" pitchFamily="18" charset="0"/>
            </a:endParaRPr>
          </a:p>
          <a:p>
            <a:r>
              <a:rPr lang="vi-VN" sz="3200" dirty="0">
                <a:solidFill>
                  <a:srgbClr val="FF0000"/>
                </a:solidFill>
                <a:latin typeface="Times New Roman" pitchFamily="18" charset="0"/>
                <a:cs typeface="Times New Roman" pitchFamily="18" charset="0"/>
              </a:rPr>
              <a:t>+ Tiết kiệm thời gian</a:t>
            </a:r>
          </a:p>
          <a:p>
            <a:r>
              <a:rPr lang="vi-VN" sz="3200" dirty="0">
                <a:solidFill>
                  <a:srgbClr val="FF0000"/>
                </a:solidFill>
                <a:latin typeface="Times New Roman" pitchFamily="18" charset="0"/>
                <a:cs typeface="Times New Roman" pitchFamily="18" charset="0"/>
              </a:rPr>
              <a:t>+ Tiết kiệm tiền bạc</a:t>
            </a:r>
          </a:p>
          <a:p>
            <a:r>
              <a:rPr lang="vi-VN" sz="3200" dirty="0">
                <a:solidFill>
                  <a:srgbClr val="FF0000"/>
                </a:solidFill>
                <a:latin typeface="Times New Roman" pitchFamily="18" charset="0"/>
                <a:cs typeface="Times New Roman" pitchFamily="18" charset="0"/>
              </a:rPr>
              <a:t>+ Tiết kiệm điện, nước...</a:t>
            </a:r>
          </a:p>
          <a:p>
            <a:endParaRPr lang="vi-VN" sz="3200" dirty="0">
              <a:solidFill>
                <a:srgbClr val="FF0000"/>
              </a:solidFill>
              <a:latin typeface="Times New Roman" pitchFamily="18" charset="0"/>
              <a:cs typeface="Times New Roman" pitchFamily="18" charset="0"/>
            </a:endParaRPr>
          </a:p>
          <a:p>
            <a:r>
              <a:rPr lang="vi-VN" sz="3200" dirty="0">
                <a:solidFill>
                  <a:srgbClr val="FF0000"/>
                </a:solidFill>
                <a:latin typeface="Times New Roman" pitchFamily="18" charset="0"/>
                <a:cs typeface="Times New Roman" pitchFamily="18" charset="0"/>
              </a:rPr>
              <a:t>Em hãy thuyết trình trước lớp về một trong các chủ đề sau:</a:t>
            </a:r>
          </a:p>
          <a:p>
            <a:r>
              <a:rPr lang="vi-VN" sz="3200" dirty="0">
                <a:solidFill>
                  <a:srgbClr val="FF0000"/>
                </a:solidFill>
                <a:latin typeface="Times New Roman" pitchFamily="18" charset="0"/>
                <a:cs typeface="Times New Roman" pitchFamily="18" charset="0"/>
              </a:rPr>
              <a:t>+ Tiết kiệm thời gian</a:t>
            </a:r>
          </a:p>
          <a:p>
            <a:r>
              <a:rPr lang="vi-VN" sz="3200" dirty="0">
                <a:solidFill>
                  <a:srgbClr val="FF0000"/>
                </a:solidFill>
                <a:latin typeface="Times New Roman" pitchFamily="18" charset="0"/>
                <a:cs typeface="Times New Roman" pitchFamily="18" charset="0"/>
              </a:rPr>
              <a:t>+ Tiết kiệm tiền bạc</a:t>
            </a:r>
          </a:p>
          <a:p>
            <a:r>
              <a:rPr lang="vi-VN" sz="3200" dirty="0">
                <a:solidFill>
                  <a:srgbClr val="FF0000"/>
                </a:solidFill>
                <a:latin typeface="Times New Roman" pitchFamily="18" charset="0"/>
                <a:cs typeface="Times New Roman" pitchFamily="18" charset="0"/>
              </a:rPr>
              <a:t>+ Tiết kiệm điện, nước...</a:t>
            </a:r>
            <a:endParaRPr lang="en-US" sz="3200" dirty="0">
              <a:solidFill>
                <a:srgbClr val="FF000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HS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hệ</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thân</a:t>
            </a:r>
            <a:r>
              <a:rPr lang="en-US" sz="3200" dirty="0">
                <a:solidFill>
                  <a:srgbClr val="FF0000"/>
                </a:solidFill>
                <a:latin typeface="Times New Roman" pitchFamily="18" charset="0"/>
                <a:cs typeface="Times New Roman" pitchFamily="18" charset="0"/>
              </a:rPr>
              <a:t> </a:t>
            </a:r>
            <a:endParaRPr lang="vi-VN"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853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heel(1)">
                                      <p:cBhvr>
                                        <p:cTn id="15" dur="2000"/>
                                        <p:tgtEl>
                                          <p:spTgt spid="2">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heel(1)">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heel(1)">
                                      <p:cBhvr>
                                        <p:cTn id="23" dur="2000"/>
                                        <p:tgtEl>
                                          <p:spTgt spid="2">
                                            <p:txEl>
                                              <p:pRg st="5" end="5"/>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heel(1)">
                                      <p:cBhvr>
                                        <p:cTn id="26" dur="2000"/>
                                        <p:tgtEl>
                                          <p:spTgt spid="2">
                                            <p:txEl>
                                              <p:pRg st="6" end="6"/>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heel(1)">
                                      <p:cBhvr>
                                        <p:cTn id="29" dur="2000"/>
                                        <p:tgtEl>
                                          <p:spTgt spid="2">
                                            <p:txEl>
                                              <p:pRg st="7" end="7"/>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heel(1)">
                                      <p:cBhvr>
                                        <p:cTn id="32" dur="2000"/>
                                        <p:tgtEl>
                                          <p:spTgt spid="2">
                                            <p:txEl>
                                              <p:pRg st="8" end="8"/>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wheel(1)">
                                      <p:cBhvr>
                                        <p:cTn id="3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xmlns="" id="{15382B2F-ECB0-BD6F-EDDE-AFD622F8B3BF}"/>
              </a:ext>
            </a:extLst>
          </p:cNvPr>
          <p:cNvSpPr>
            <a:spLocks noGrp="1"/>
          </p:cNvSpPr>
          <p:nvPr>
            <p:ph idx="1"/>
          </p:nvPr>
        </p:nvSpPr>
        <p:spPr>
          <a:xfrm>
            <a:off x="109728" y="1538555"/>
            <a:ext cx="11811762" cy="2777490"/>
          </a:xfrm>
        </p:spPr>
        <p:txBody>
          <a:bodyPr>
            <a:noAutofit/>
          </a:bodyPr>
          <a:lstStyle/>
          <a:p>
            <a:pPr marL="0" indent="0">
              <a:buNone/>
            </a:pPr>
            <a:r>
              <a:rPr lang="en-AU" sz="4000" b="1" dirty="0">
                <a:solidFill>
                  <a:srgbClr val="FF0000"/>
                </a:solidFill>
                <a:latin typeface="Times New Roman" panose="02020603050405020304" pitchFamily="18" charset="0"/>
                <a:cs typeface="Times New Roman" panose="02020603050405020304" pitchFamily="18" charset="0"/>
              </a:rPr>
              <a:t>2. Ý </a:t>
            </a:r>
            <a:r>
              <a:rPr lang="en-AU" sz="4000" b="1" dirty="0" err="1" smtClean="0">
                <a:solidFill>
                  <a:srgbClr val="FF0000"/>
                </a:solidFill>
                <a:latin typeface="Times New Roman" panose="02020603050405020304" pitchFamily="18" charset="0"/>
                <a:cs typeface="Times New Roman" panose="02020603050405020304" pitchFamily="18" charset="0"/>
              </a:rPr>
              <a:t>nghĩa</a:t>
            </a:r>
            <a:r>
              <a:rPr lang="en-AU" sz="4000" b="1" dirty="0" smtClean="0">
                <a:solidFill>
                  <a:srgbClr val="FF0000"/>
                </a:solidFill>
                <a:latin typeface="Times New Roman" panose="02020603050405020304" pitchFamily="18" charset="0"/>
                <a:cs typeface="Times New Roman" panose="02020603050405020304" pitchFamily="18" charset="0"/>
              </a:rPr>
              <a:t>:</a:t>
            </a:r>
            <a:endParaRPr lang="en-AU" sz="4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AU" sz="4000" b="1" dirty="0" err="1">
                <a:latin typeface="Times New Roman" panose="02020603050405020304" pitchFamily="18" charset="0"/>
                <a:cs typeface="Times New Roman" panose="02020603050405020304" pitchFamily="18" charset="0"/>
              </a:rPr>
              <a:t>Tiết</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kiệm</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giúp</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chúng</a:t>
            </a:r>
            <a:r>
              <a:rPr lang="en-AU" sz="4000" b="1" dirty="0">
                <a:latin typeface="Times New Roman" panose="02020603050405020304" pitchFamily="18" charset="0"/>
                <a:cs typeface="Times New Roman" panose="02020603050405020304" pitchFamily="18" charset="0"/>
              </a:rPr>
              <a:t> ta </a:t>
            </a:r>
            <a:r>
              <a:rPr lang="en-AU" sz="4000" b="1" dirty="0" err="1">
                <a:latin typeface="Times New Roman" panose="02020603050405020304" pitchFamily="18" charset="0"/>
                <a:cs typeface="Times New Roman" panose="02020603050405020304" pitchFamily="18" charset="0"/>
              </a:rPr>
              <a:t>quý</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trọng</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kết</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quả</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lao</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động</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của</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bản</a:t>
            </a:r>
            <a:r>
              <a:rPr lang="en-AU" sz="4000" b="1" dirty="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thân</a:t>
            </a:r>
            <a:r>
              <a:rPr lang="en-AU" sz="4000" b="1" dirty="0" smtClean="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mình</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và</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của</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người</a:t>
            </a:r>
            <a:r>
              <a:rPr lang="en-AU" sz="4000" b="1" dirty="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khác</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Khi</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tiết</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kiệm</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không</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chỉ</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có</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thể</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giảm</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gánh</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nặng</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cho</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gia</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đình</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thể</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hiện</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lối</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sống</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văn</a:t>
            </a:r>
            <a:r>
              <a:rPr lang="en-AU" sz="4000" b="1" dirty="0" smtClean="0">
                <a:latin typeface="Times New Roman" panose="02020603050405020304" pitchFamily="18" charset="0"/>
                <a:cs typeface="Times New Roman" panose="02020603050405020304" pitchFamily="18" charset="0"/>
              </a:rPr>
              <a:t> minh </a:t>
            </a:r>
            <a:r>
              <a:rPr lang="en-AU" sz="4000" b="1" dirty="0" err="1" smtClean="0">
                <a:latin typeface="Times New Roman" panose="02020603050405020304" pitchFamily="18" charset="0"/>
                <a:cs typeface="Times New Roman" panose="02020603050405020304" pitchFamily="18" charset="0"/>
              </a:rPr>
              <a:t>mà</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còn</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có</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điều</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kiện</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giúp</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đỡ</a:t>
            </a:r>
            <a:r>
              <a:rPr lang="en-AU" sz="4000" b="1" dirty="0" smtClean="0">
                <a:latin typeface="Times New Roman" panose="02020603050405020304" pitchFamily="18" charset="0"/>
                <a:cs typeface="Times New Roman" panose="02020603050405020304" pitchFamily="18" charset="0"/>
              </a:rPr>
              <a:t>, chia </a:t>
            </a:r>
            <a:r>
              <a:rPr lang="en-AU" sz="4000" b="1" dirty="0" err="1">
                <a:latin typeface="Times New Roman" panose="02020603050405020304" pitchFamily="18" charset="0"/>
                <a:cs typeface="Times New Roman" panose="02020603050405020304" pitchFamily="18" charset="0"/>
              </a:rPr>
              <a:t>sẽ</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những</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người</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có</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hoàn</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cảnh</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khó</a:t>
            </a:r>
            <a:r>
              <a:rPr lang="en-AU" sz="4000" b="1" dirty="0">
                <a:latin typeface="Times New Roman" panose="02020603050405020304" pitchFamily="18" charset="0"/>
                <a:cs typeface="Times New Roman" panose="02020603050405020304" pitchFamily="18" charset="0"/>
              </a:rPr>
              <a:t> </a:t>
            </a:r>
            <a:r>
              <a:rPr lang="en-AU" sz="4000" b="1" dirty="0" smtClean="0">
                <a:latin typeface="Times New Roman" panose="02020603050405020304" pitchFamily="18" charset="0"/>
                <a:cs typeface="Times New Roman" panose="02020603050405020304" pitchFamily="18" charset="0"/>
              </a:rPr>
              <a:t>khan.</a:t>
            </a:r>
            <a:endParaRPr lang="en-US" sz="4000" b="1" dirty="0">
              <a:latin typeface="Times New Roman" panose="02020603050405020304" pitchFamily="18" charset="0"/>
              <a:cs typeface="Times New Roman" panose="02020603050405020304" pitchFamily="18" charset="0"/>
            </a:endParaRPr>
          </a:p>
          <a:p>
            <a:pPr>
              <a:buFontTx/>
              <a:buChar char="-"/>
            </a:pPr>
            <a:endParaRPr lang="en-AU" sz="4000" b="1" dirty="0">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xmlns="" id="{11696218-84FB-E721-BAD0-3816D16ED81C}"/>
              </a:ext>
            </a:extLst>
          </p:cNvPr>
          <p:cNvPicPr>
            <a:picLocks noChangeAspect="1"/>
          </p:cNvPicPr>
          <p:nvPr/>
        </p:nvPicPr>
        <p:blipFill>
          <a:blip r:embed="rId2"/>
          <a:stretch>
            <a:fillRect/>
          </a:stretch>
        </p:blipFill>
        <p:spPr>
          <a:xfrm>
            <a:off x="-188315" y="-118872"/>
            <a:ext cx="2328874" cy="1774090"/>
          </a:xfrm>
          <a:prstGeom prst="rect">
            <a:avLst/>
          </a:prstGeom>
        </p:spPr>
      </p:pic>
    </p:spTree>
    <p:extLst>
      <p:ext uri="{BB962C8B-B14F-4D97-AF65-F5344CB8AC3E}">
        <p14:creationId xmlns:p14="http://schemas.microsoft.com/office/powerpoint/2010/main" val="2937384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4469134-B2DE-261A-C5B9-2C41AB275027}"/>
              </a:ext>
            </a:extLst>
          </p:cNvPr>
          <p:cNvSpPr>
            <a:spLocks noGrp="1"/>
          </p:cNvSpPr>
          <p:nvPr>
            <p:ph type="title"/>
          </p:nvPr>
        </p:nvSpPr>
        <p:spPr>
          <a:xfrm>
            <a:off x="514352" y="1020232"/>
            <a:ext cx="9601196" cy="1303867"/>
          </a:xfrm>
        </p:spPr>
        <p:txBody>
          <a:bodyPr>
            <a:normAutofit fontScale="90000"/>
          </a:bodyPr>
          <a:lstStyle/>
          <a:p>
            <a:pPr algn="l"/>
            <a:r>
              <a:rPr lang="en-AU" sz="2700" b="0" i="0" dirty="0">
                <a:solidFill>
                  <a:srgbClr val="FF0000"/>
                </a:solidFill>
                <a:effectLst/>
                <a:latin typeface="Noto Serif" panose="02020600060500020200" pitchFamily="18" charset="0"/>
              </a:rPr>
              <a:t> </a:t>
            </a:r>
            <a:r>
              <a:rPr lang="en-AU" sz="2700" b="0" i="0" dirty="0" err="1">
                <a:solidFill>
                  <a:srgbClr val="FF0000"/>
                </a:solidFill>
                <a:effectLst/>
                <a:latin typeface="Noto Serif" panose="02020600060500020200" pitchFamily="18" charset="0"/>
              </a:rPr>
              <a:t>Câu</a:t>
            </a:r>
            <a:r>
              <a:rPr lang="en-AU" sz="2700" b="0" i="0" dirty="0">
                <a:solidFill>
                  <a:srgbClr val="FF0000"/>
                </a:solidFill>
                <a:effectLst/>
                <a:latin typeface="Noto Serif" panose="02020600060500020200" pitchFamily="18" charset="0"/>
              </a:rPr>
              <a:t> 3:</a:t>
            </a:r>
            <a:br>
              <a:rPr lang="en-AU" sz="2700" b="0" i="0" dirty="0">
                <a:solidFill>
                  <a:srgbClr val="FF0000"/>
                </a:solidFill>
                <a:effectLst/>
                <a:latin typeface="Noto Serif" panose="02020600060500020200" pitchFamily="18" charset="0"/>
              </a:rPr>
            </a:br>
            <a:r>
              <a:rPr lang="vi-VN" sz="2700" b="0" i="0" dirty="0">
                <a:solidFill>
                  <a:srgbClr val="FF0000"/>
                </a:solidFill>
                <a:effectLst/>
                <a:latin typeface="Noto Serif" panose="02020600060500020200" pitchFamily="18" charset="0"/>
              </a:rPr>
              <a:t>Em hãy thuyết trình trước lớp về một trong các chủ đề sau:</a:t>
            </a:r>
            <a:br>
              <a:rPr lang="vi-VN" sz="2700" b="0" i="0" dirty="0">
                <a:solidFill>
                  <a:srgbClr val="FF0000"/>
                </a:solidFill>
                <a:effectLst/>
                <a:latin typeface="Noto Serif" panose="02020600060500020200" pitchFamily="18" charset="0"/>
              </a:rPr>
            </a:br>
            <a:r>
              <a:rPr lang="vi-VN" sz="2700" b="0" i="0" dirty="0">
                <a:solidFill>
                  <a:srgbClr val="FF0000"/>
                </a:solidFill>
                <a:effectLst/>
                <a:latin typeface="Noto Serif" panose="02020600060500020200" pitchFamily="18" charset="0"/>
              </a:rPr>
              <a:t>+ Tiết kiệm thời gian</a:t>
            </a:r>
            <a:br>
              <a:rPr lang="vi-VN" sz="2700" b="0" i="0" dirty="0">
                <a:solidFill>
                  <a:srgbClr val="FF0000"/>
                </a:solidFill>
                <a:effectLst/>
                <a:latin typeface="Noto Serif" panose="02020600060500020200" pitchFamily="18" charset="0"/>
              </a:rPr>
            </a:br>
            <a:r>
              <a:rPr lang="vi-VN" sz="2700" b="0" i="0" dirty="0">
                <a:solidFill>
                  <a:srgbClr val="FF0000"/>
                </a:solidFill>
                <a:effectLst/>
                <a:latin typeface="Noto Serif" panose="02020600060500020200" pitchFamily="18" charset="0"/>
              </a:rPr>
              <a:t>+ Tiết kiệm tiền bạc</a:t>
            </a:r>
            <a:br>
              <a:rPr lang="vi-VN" sz="2700" b="0" i="0" dirty="0">
                <a:solidFill>
                  <a:srgbClr val="FF0000"/>
                </a:solidFill>
                <a:effectLst/>
                <a:latin typeface="Noto Serif" panose="02020600060500020200" pitchFamily="18" charset="0"/>
              </a:rPr>
            </a:br>
            <a:r>
              <a:rPr lang="vi-VN" sz="2700" b="0" i="0" dirty="0">
                <a:solidFill>
                  <a:srgbClr val="FF0000"/>
                </a:solidFill>
                <a:effectLst/>
                <a:latin typeface="Noto Serif" panose="02020600060500020200" pitchFamily="18" charset="0"/>
              </a:rPr>
              <a:t>+ Tiết kiệm điện, nước...</a:t>
            </a:r>
            <a:r>
              <a:rPr lang="vi-VN" b="0" i="0" dirty="0">
                <a:solidFill>
                  <a:srgbClr val="FF0000"/>
                </a:solidFill>
                <a:effectLst/>
                <a:latin typeface="Noto Serif" panose="02020600060500020200" pitchFamily="18" charset="0"/>
              </a:rPr>
              <a:t/>
            </a:r>
            <a:br>
              <a:rPr lang="vi-VN" b="0" i="0" dirty="0">
                <a:solidFill>
                  <a:srgbClr val="FF0000"/>
                </a:solidFill>
                <a:effectLst/>
                <a:latin typeface="Noto Serif" panose="02020600060500020200" pitchFamily="18" charset="0"/>
              </a:rPr>
            </a:br>
            <a:endParaRPr lang="en-US" dirty="0">
              <a:solidFill>
                <a:srgbClr val="FF0000"/>
              </a:solidFill>
            </a:endParaRPr>
          </a:p>
        </p:txBody>
      </p:sp>
      <p:sp>
        <p:nvSpPr>
          <p:cNvPr id="5" name="Hộp Văn bản 4">
            <a:extLst>
              <a:ext uri="{FF2B5EF4-FFF2-40B4-BE49-F238E27FC236}">
                <a16:creationId xmlns:a16="http://schemas.microsoft.com/office/drawing/2014/main" xmlns="" id="{F5AAFD73-0362-16A4-264A-253B76819D69}"/>
              </a:ext>
            </a:extLst>
          </p:cNvPr>
          <p:cNvSpPr txBox="1"/>
          <p:nvPr/>
        </p:nvSpPr>
        <p:spPr>
          <a:xfrm>
            <a:off x="390144" y="2779576"/>
            <a:ext cx="11448288" cy="1938992"/>
          </a:xfrm>
          <a:prstGeom prst="rect">
            <a:avLst/>
          </a:prstGeom>
          <a:noFill/>
        </p:spPr>
        <p:txBody>
          <a:bodyPr wrap="square">
            <a:spAutoFit/>
          </a:bodyPr>
          <a:lstStyle/>
          <a:p>
            <a:pPr algn="just"/>
            <a:r>
              <a:rPr lang="vi-VN" sz="2400" b="0" i="0" dirty="0">
                <a:solidFill>
                  <a:srgbClr val="FF0000"/>
                </a:solidFill>
                <a:effectLst/>
                <a:latin typeface="Noto Serif" panose="02020600060500020200" pitchFamily="18" charset="0"/>
              </a:rPr>
              <a:t>Em hãy thuyết trình trước lớp về một trong các chủ đề sau:</a:t>
            </a:r>
          </a:p>
          <a:p>
            <a:pPr algn="just"/>
            <a:r>
              <a:rPr lang="vi-VN" sz="2400" b="0" i="0" dirty="0">
                <a:solidFill>
                  <a:srgbClr val="FF0000"/>
                </a:solidFill>
                <a:effectLst/>
                <a:latin typeface="Noto Serif" panose="02020600060500020200" pitchFamily="18" charset="0"/>
              </a:rPr>
              <a:t>+ Tiết kiệm thời gian</a:t>
            </a:r>
          </a:p>
          <a:p>
            <a:pPr algn="just"/>
            <a:r>
              <a:rPr lang="vi-VN" sz="2400" b="0" i="0" dirty="0">
                <a:solidFill>
                  <a:srgbClr val="FF0000"/>
                </a:solidFill>
                <a:effectLst/>
                <a:latin typeface="Noto Serif" panose="02020600060500020200" pitchFamily="18" charset="0"/>
              </a:rPr>
              <a:t>+ Tiết kiệm tiền bạc</a:t>
            </a:r>
          </a:p>
          <a:p>
            <a:pPr algn="just"/>
            <a:r>
              <a:rPr lang="vi-VN" sz="2400" b="0" i="0" dirty="0">
                <a:solidFill>
                  <a:srgbClr val="FF0000"/>
                </a:solidFill>
                <a:effectLst/>
                <a:latin typeface="Noto Serif" panose="02020600060500020200" pitchFamily="18" charset="0"/>
              </a:rPr>
              <a:t>+ Tiết kiệm điện, nước...</a:t>
            </a:r>
          </a:p>
          <a:p>
            <a:pPr algn="just"/>
            <a:r>
              <a:rPr lang="vi-VN" sz="2400" b="0" i="0" dirty="0">
                <a:solidFill>
                  <a:srgbClr val="FF0000"/>
                </a:solidFill>
                <a:effectLst/>
                <a:latin typeface="Noto Serif" panose="02020600060500020200" pitchFamily="18" charset="0"/>
              </a:rPr>
              <a:t>(HS tự liên hệ bản thân).</a:t>
            </a:r>
          </a:p>
        </p:txBody>
      </p:sp>
    </p:spTree>
    <p:extLst>
      <p:ext uri="{BB962C8B-B14F-4D97-AF65-F5344CB8AC3E}">
        <p14:creationId xmlns:p14="http://schemas.microsoft.com/office/powerpoint/2010/main" val="1313685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4CCE1F16-CCF3-84A1-28B0-9086FAAA0BFB}"/>
              </a:ext>
            </a:extLst>
          </p:cNvPr>
          <p:cNvSpPr txBox="1"/>
          <p:nvPr/>
        </p:nvSpPr>
        <p:spPr>
          <a:xfrm>
            <a:off x="0" y="206973"/>
            <a:ext cx="10887456" cy="3785652"/>
          </a:xfrm>
          <a:prstGeom prst="rect">
            <a:avLst/>
          </a:prstGeom>
          <a:noFill/>
        </p:spPr>
        <p:txBody>
          <a:bodyPr wrap="square" rtlCol="0">
            <a:spAutoFit/>
          </a:bodyPr>
          <a:lstStyle/>
          <a:p>
            <a:r>
              <a:rPr lang="en-AU" sz="6000" dirty="0"/>
              <a:t>3. </a:t>
            </a:r>
            <a:r>
              <a:rPr lang="en-AU" sz="6000" dirty="0" err="1"/>
              <a:t>Cách</a:t>
            </a:r>
            <a:r>
              <a:rPr lang="en-AU" sz="6000" dirty="0"/>
              <a:t> </a:t>
            </a:r>
            <a:r>
              <a:rPr lang="en-AU" sz="6000" dirty="0" err="1"/>
              <a:t>rèn</a:t>
            </a:r>
            <a:r>
              <a:rPr lang="en-AU" sz="6000" dirty="0"/>
              <a:t> </a:t>
            </a:r>
            <a:r>
              <a:rPr lang="en-AU" sz="6000" dirty="0" err="1"/>
              <a:t>luyện</a:t>
            </a:r>
            <a:endParaRPr lang="en-AU" sz="6000" dirty="0"/>
          </a:p>
          <a:p>
            <a:pPr marL="571500" indent="-571500">
              <a:buFontTx/>
              <a:buChar char="-"/>
            </a:pPr>
            <a:r>
              <a:rPr lang="en-AU" sz="6000" dirty="0" err="1"/>
              <a:t>Tiết</a:t>
            </a:r>
            <a:r>
              <a:rPr lang="en-AU" sz="6000" dirty="0"/>
              <a:t> </a:t>
            </a:r>
            <a:r>
              <a:rPr lang="en-AU" sz="6000" dirty="0" err="1"/>
              <a:t>kiệm</a:t>
            </a:r>
            <a:r>
              <a:rPr lang="en-AU" sz="6000" dirty="0"/>
              <a:t> </a:t>
            </a:r>
            <a:r>
              <a:rPr lang="en-AU" sz="6000" dirty="0" err="1"/>
              <a:t>thời</a:t>
            </a:r>
            <a:r>
              <a:rPr lang="en-AU" sz="6000" dirty="0"/>
              <a:t> </a:t>
            </a:r>
            <a:r>
              <a:rPr lang="en-AU" sz="6000" dirty="0" err="1"/>
              <a:t>gian</a:t>
            </a:r>
            <a:endParaRPr lang="en-AU" sz="6000" dirty="0"/>
          </a:p>
          <a:p>
            <a:pPr marL="571500" indent="-571500">
              <a:buFontTx/>
              <a:buChar char="-"/>
            </a:pPr>
            <a:r>
              <a:rPr lang="en-AU" sz="6000" dirty="0" err="1"/>
              <a:t>Tiết</a:t>
            </a:r>
            <a:r>
              <a:rPr lang="en-AU" sz="6000" dirty="0"/>
              <a:t> </a:t>
            </a:r>
            <a:r>
              <a:rPr lang="en-AU" sz="6000" dirty="0" err="1"/>
              <a:t>kiệm</a:t>
            </a:r>
            <a:r>
              <a:rPr lang="en-AU" sz="6000" dirty="0"/>
              <a:t> </a:t>
            </a:r>
            <a:r>
              <a:rPr lang="en-AU" sz="6000" dirty="0" err="1"/>
              <a:t>tiền</a:t>
            </a:r>
            <a:r>
              <a:rPr lang="en-AU" sz="6000" dirty="0"/>
              <a:t> </a:t>
            </a:r>
            <a:r>
              <a:rPr lang="en-AU" sz="6000" dirty="0" err="1"/>
              <a:t>bạc</a:t>
            </a:r>
            <a:endParaRPr lang="en-AU" sz="6000" dirty="0"/>
          </a:p>
          <a:p>
            <a:pPr marL="571500" indent="-571500">
              <a:buFontTx/>
              <a:buChar char="-"/>
            </a:pPr>
            <a:r>
              <a:rPr lang="en-AU" sz="6000" dirty="0" err="1"/>
              <a:t>Tiết</a:t>
            </a:r>
            <a:r>
              <a:rPr lang="en-AU" sz="6000" dirty="0"/>
              <a:t> </a:t>
            </a:r>
            <a:r>
              <a:rPr lang="en-AU" sz="6000" dirty="0" err="1"/>
              <a:t>kiệm</a:t>
            </a:r>
            <a:r>
              <a:rPr lang="en-AU" sz="6000" dirty="0"/>
              <a:t> </a:t>
            </a:r>
            <a:r>
              <a:rPr lang="en-AU" sz="6000" dirty="0" err="1"/>
              <a:t>điện</a:t>
            </a:r>
            <a:r>
              <a:rPr lang="en-AU" sz="6000" dirty="0"/>
              <a:t> </a:t>
            </a:r>
            <a:r>
              <a:rPr lang="en-AU" sz="6000" dirty="0" err="1"/>
              <a:t>nước</a:t>
            </a:r>
            <a:endParaRPr lang="en-US" sz="6000" dirty="0"/>
          </a:p>
        </p:txBody>
      </p:sp>
      <p:pic>
        <p:nvPicPr>
          <p:cNvPr id="5" name="Picture 4" descr="Ảnh động Powerpoint CTU">
            <a:extLst>
              <a:ext uri="{FF2B5EF4-FFF2-40B4-BE49-F238E27FC236}">
                <a16:creationId xmlns:a16="http://schemas.microsoft.com/office/drawing/2014/main" xmlns="" id="{2AA3EF2C-3F81-B89F-B3D8-EB258A298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372" y="95302"/>
            <a:ext cx="2327927" cy="177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00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xmlns="" id="{AC78BFE3-66C3-A4CC-7E3E-818EF7E46FF5}"/>
              </a:ext>
            </a:extLst>
          </p:cNvPr>
          <p:cNvSpPr>
            <a:spLocks noGrp="1"/>
          </p:cNvSpPr>
          <p:nvPr>
            <p:ph type="title"/>
          </p:nvPr>
        </p:nvSpPr>
        <p:spPr>
          <a:xfrm>
            <a:off x="1054100" y="270933"/>
            <a:ext cx="11595096" cy="1303867"/>
          </a:xfrm>
        </p:spPr>
        <p:txBody>
          <a:bodyPr>
            <a:normAutofit/>
          </a:bodyPr>
          <a:lstStyle/>
          <a:p>
            <a:r>
              <a:rPr lang="en-AU" sz="3600" b="1" dirty="0">
                <a:solidFill>
                  <a:srgbClr val="FF0000"/>
                </a:solidFill>
                <a:latin typeface="Times New Roman" panose="02020603050405020304" pitchFamily="18" charset="0"/>
                <a:cs typeface="Times New Roman" panose="02020603050405020304" pitchFamily="18" charset="0"/>
              </a:rPr>
              <a:t>GIẢI QUYẾT TÌNH HUỐNG:</a:t>
            </a:r>
            <a:br>
              <a:rPr lang="en-AU"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67CC32DC-EB4C-3A6C-527D-E33762067784}"/>
              </a:ext>
            </a:extLst>
          </p:cNvPr>
          <p:cNvSpPr txBox="1"/>
          <p:nvPr/>
        </p:nvSpPr>
        <p:spPr>
          <a:xfrm>
            <a:off x="242888" y="1152942"/>
            <a:ext cx="11441112" cy="5262979"/>
          </a:xfrm>
          <a:prstGeom prst="rect">
            <a:avLst/>
          </a:prstGeom>
          <a:noFill/>
        </p:spPr>
        <p:txBody>
          <a:bodyPr wrap="square">
            <a:spAutoFit/>
          </a:bodyPr>
          <a:lstStyle/>
          <a:p>
            <a:pPr algn="just"/>
            <a:r>
              <a:rPr lang="vi-VN" sz="2800" b="0" i="0" dirty="0">
                <a:solidFill>
                  <a:srgbClr val="FF0000"/>
                </a:solidFill>
                <a:effectLst/>
                <a:latin typeface="Noto Serif" panose="02020600060500020200" pitchFamily="18" charset="0"/>
              </a:rPr>
              <a:t>Em hãy nhận xét hành vi của các bạn và đưa ra lời khuyên cho các bạn ấy trong các tình huống sau:</a:t>
            </a:r>
          </a:p>
          <a:p>
            <a:pPr algn="just"/>
            <a:r>
              <a:rPr lang="vi-VN" sz="2800" b="1" i="0" dirty="0">
                <a:solidFill>
                  <a:srgbClr val="FF0000"/>
                </a:solidFill>
                <a:effectLst/>
                <a:latin typeface="Noto Serif" panose="02020600060500020200" pitchFamily="18" charset="0"/>
              </a:rPr>
              <a:t>Tình huống 1:</a:t>
            </a:r>
            <a:r>
              <a:rPr lang="vi-VN" sz="2800" b="0" i="0" dirty="0">
                <a:solidFill>
                  <a:srgbClr val="FF0000"/>
                </a:solidFill>
                <a:effectLst/>
                <a:latin typeface="Noto Serif" panose="02020600060500020200" pitchFamily="18" charset="0"/>
              </a:rPr>
              <a:t> Hôm nay, Lan có nhiều bài tập về nhà cần làm xong nhưng tối có chương trình </a:t>
            </a:r>
            <a:r>
              <a:rPr lang="vi-VN" sz="2800" b="0" i="0" dirty="0" err="1">
                <a:solidFill>
                  <a:srgbClr val="FF0000"/>
                </a:solidFill>
                <a:effectLst/>
                <a:latin typeface="Noto Serif" panose="02020600060500020200" pitchFamily="18" charset="0"/>
              </a:rPr>
              <a:t>tivi</a:t>
            </a:r>
            <a:r>
              <a:rPr lang="vi-VN" sz="2800" b="0" i="0" dirty="0">
                <a:solidFill>
                  <a:srgbClr val="FF0000"/>
                </a:solidFill>
                <a:effectLst/>
                <a:latin typeface="Noto Serif" panose="02020600060500020200" pitchFamily="18" charset="0"/>
              </a:rPr>
              <a:t> Lan yêu thích. Lan định sáng mai sẽ dậy sớm làm bài. Nhưng do thức khuya, Lan ngủ dậy muộn, nên đi học không đúng giờ và không hoàn thành bài tập.</a:t>
            </a:r>
          </a:p>
          <a:p>
            <a:pPr algn="just"/>
            <a:r>
              <a:rPr lang="vi-VN" sz="2800" b="1" i="0" dirty="0">
                <a:solidFill>
                  <a:srgbClr val="FF0000"/>
                </a:solidFill>
                <a:effectLst/>
                <a:latin typeface="Noto Serif" panose="02020600060500020200" pitchFamily="18" charset="0"/>
              </a:rPr>
              <a:t>Tình huống 2:</a:t>
            </a:r>
            <a:r>
              <a:rPr lang="vi-VN" sz="2800" b="0" i="0" dirty="0">
                <a:solidFill>
                  <a:srgbClr val="FF0000"/>
                </a:solidFill>
                <a:effectLst/>
                <a:latin typeface="Noto Serif" panose="02020600060500020200" pitchFamily="18" charset="0"/>
              </a:rPr>
              <a:t> Một nhóm bạn trong lớp 6A thường để nước tràn lênh láng khi rửa chân tay ở vòi nước phía sau khu nhà đang xây dựng trong sân trường. Các bạn ấy còn quên tắt điện, quạt trong lớp mỗi khi ra về.</a:t>
            </a:r>
          </a:p>
          <a:p>
            <a:pPr algn="just"/>
            <a:r>
              <a:rPr lang="vi-VN" sz="2800" b="1" i="0" dirty="0">
                <a:solidFill>
                  <a:srgbClr val="FF0000"/>
                </a:solidFill>
                <a:effectLst/>
                <a:latin typeface="Noto Serif" panose="02020600060500020200" pitchFamily="18" charset="0"/>
              </a:rPr>
              <a:t>Tình huống 3:</a:t>
            </a:r>
            <a:r>
              <a:rPr lang="vi-VN" sz="2800" b="0" i="0" dirty="0">
                <a:solidFill>
                  <a:srgbClr val="FF0000"/>
                </a:solidFill>
                <a:effectLst/>
                <a:latin typeface="Noto Serif" panose="02020600060500020200" pitchFamily="18" charset="0"/>
              </a:rPr>
              <a:t> Bạn An là một học sinh lớp 6 nhưng luôn đòi bố mẹ mua cho những đồ vật đắt tiền như quần áo hàng hiệu, máy nghe nhạc, điện thoại thông minh...để tỏ vẻ sành điệu trước mặt bạn bè.</a:t>
            </a:r>
          </a:p>
        </p:txBody>
      </p:sp>
    </p:spTree>
    <p:extLst>
      <p:ext uri="{BB962C8B-B14F-4D97-AF65-F5344CB8AC3E}">
        <p14:creationId xmlns:p14="http://schemas.microsoft.com/office/powerpoint/2010/main" val="970852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 calcmode="lin" valueType="num">
                                      <p:cBhvr additive="base">
                                        <p:cTn id="3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additive="base">
                                        <p:cTn id="3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additive="base">
                                        <p:cTn id="3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62B7C449-7575-7390-E933-4A08AFEA5A6D}"/>
              </a:ext>
            </a:extLst>
          </p:cNvPr>
          <p:cNvSpPr txBox="1"/>
          <p:nvPr/>
        </p:nvSpPr>
        <p:spPr>
          <a:xfrm>
            <a:off x="268224" y="751345"/>
            <a:ext cx="11350752" cy="4893647"/>
          </a:xfrm>
          <a:prstGeom prst="rect">
            <a:avLst/>
          </a:prstGeom>
          <a:noFill/>
        </p:spPr>
        <p:txBody>
          <a:bodyPr wrap="square">
            <a:spAutoFit/>
          </a:bodyPr>
          <a:lstStyle/>
          <a:p>
            <a:pPr algn="just"/>
            <a:r>
              <a:rPr lang="vi-VN" sz="2400" i="0" dirty="0">
                <a:solidFill>
                  <a:srgbClr val="000000"/>
                </a:solidFill>
                <a:effectLst/>
                <a:latin typeface="Noto Serif" panose="02020600060500020200" pitchFamily="18" charset="0"/>
              </a:rPr>
              <a:t>Tình huống 1: Lan đang lãng phí thời gian và chưa có sự nỗ lực trong học tập, em sẽ khuyên Lan lần sau không nên như vậy nữa. Vì việc hôm nay chớ để ngày mai, Lan nên cố gắng làm xong bài tập của mình để và đi ngủ sớm để ngày mai còn đi học. Nếu Lan bỏ bài tập và đi xem phim thì vừa lãng phí điện, vừa không làm xong bài tập, hơn nữa sáng hôm sau còn đi học muộn, như vậy rất không tốt cho một học sinh như Lan. </a:t>
            </a:r>
          </a:p>
          <a:p>
            <a:pPr algn="just"/>
            <a:r>
              <a:rPr lang="vi-VN" sz="2400" i="0" dirty="0">
                <a:solidFill>
                  <a:srgbClr val="000000"/>
                </a:solidFill>
                <a:effectLst/>
                <a:latin typeface="Noto Serif" panose="02020600060500020200" pitchFamily="18" charset="0"/>
              </a:rPr>
              <a:t>Tình huống 2: Các bạn học sinh lớp 6A đang lãng phí tài nguyên nước và điện của nhà trường. Em sẽ nhắc nhở các bạn lần sau chú ý đi vệ sinh xong phải khóa vòi nước và tắt điện không nên lãng phí như vậy, vì điện và nước là tài nguyên chung của toàn trường, mỗi người có ý thức tiết kiệm một chút thì sẽ làm được việc lớn cho trường học.</a:t>
            </a:r>
          </a:p>
          <a:p>
            <a:pPr algn="just"/>
            <a:r>
              <a:rPr lang="vi-VN" sz="2400" i="0" dirty="0">
                <a:solidFill>
                  <a:srgbClr val="000000"/>
                </a:solidFill>
                <a:effectLst/>
                <a:latin typeface="Noto Serif" panose="02020600060500020200" pitchFamily="18" charset="0"/>
              </a:rPr>
              <a:t>Tình huống 3: An đang lãng phí về tiền bạc của gia đình. Em sẽ nói cho An biết là bố mẹ rất vất vả mới kiếm được tiền và ở ngoài xã hội còn rất nhiều người nghèo khổ, họ thiếu thốn rất nhiều, vì vậy chúng ta nên biết tiết kiệm tiền bạc để có thể giúp đỡ cho gia đình mình cũng như xã hội.</a:t>
            </a:r>
          </a:p>
        </p:txBody>
      </p:sp>
    </p:spTree>
    <p:extLst>
      <p:ext uri="{BB962C8B-B14F-4D97-AF65-F5344CB8AC3E}">
        <p14:creationId xmlns:p14="http://schemas.microsoft.com/office/powerpoint/2010/main" val="2711558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FC7CADF-9F88-717E-438C-C7ED87B14C89}"/>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xmlns="" id="{031E27A7-4CC8-249A-B077-FB8D4E3F5332}"/>
              </a:ext>
            </a:extLst>
          </p:cNvPr>
          <p:cNvSpPr>
            <a:spLocks noGrp="1"/>
          </p:cNvSpPr>
          <p:nvPr>
            <p:ph idx="1"/>
          </p:nvPr>
        </p:nvSpPr>
        <p:spPr/>
        <p:txBody>
          <a:bodyPr/>
          <a:lstStyle/>
          <a:p>
            <a:endParaRPr lang="en-US"/>
          </a:p>
        </p:txBody>
      </p:sp>
      <p:pic>
        <p:nvPicPr>
          <p:cNvPr id="10242" name="Picture 2" descr="60+ khung nền đẹp, miễn phí dành cho powerpoint - THCS Võ Thị Sáu">
            <a:extLst>
              <a:ext uri="{FF2B5EF4-FFF2-40B4-BE49-F238E27FC236}">
                <a16:creationId xmlns:a16="http://schemas.microsoft.com/office/drawing/2014/main" xmlns="" id="{B0678C30-D44F-FDD8-2788-26D1F8074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xmlns="" id="{CA46E34E-8464-9677-05C0-40DA40F8EA22}"/>
              </a:ext>
            </a:extLst>
          </p:cNvPr>
          <p:cNvSpPr txBox="1"/>
          <p:nvPr/>
        </p:nvSpPr>
        <p:spPr>
          <a:xfrm>
            <a:off x="0" y="-168998"/>
            <a:ext cx="4895850" cy="1015663"/>
          </a:xfrm>
          <a:prstGeom prst="rect">
            <a:avLst/>
          </a:prstGeom>
          <a:noFill/>
        </p:spPr>
        <p:txBody>
          <a:bodyPr wrap="square" rtlCol="0">
            <a:spAutoFit/>
          </a:bodyPr>
          <a:lstStyle/>
          <a:p>
            <a:r>
              <a:rPr lang="en-AU" sz="6000" dirty="0" err="1"/>
              <a:t>Vận</a:t>
            </a:r>
            <a:r>
              <a:rPr lang="en-AU" sz="6000" dirty="0"/>
              <a:t> </a:t>
            </a:r>
            <a:r>
              <a:rPr lang="en-AU" sz="6000" dirty="0" err="1"/>
              <a:t>dụng</a:t>
            </a:r>
            <a:r>
              <a:rPr lang="en-AU" sz="6000" dirty="0"/>
              <a:t>:</a:t>
            </a:r>
            <a:endParaRPr lang="en-US" sz="6000" dirty="0"/>
          </a:p>
        </p:txBody>
      </p:sp>
      <p:sp>
        <p:nvSpPr>
          <p:cNvPr id="6" name="Hộp Văn bản 5">
            <a:extLst>
              <a:ext uri="{FF2B5EF4-FFF2-40B4-BE49-F238E27FC236}">
                <a16:creationId xmlns:a16="http://schemas.microsoft.com/office/drawing/2014/main" xmlns="" id="{6C04EF9B-ECAE-AFBC-EFD5-7178477FB5D6}"/>
              </a:ext>
            </a:extLst>
          </p:cNvPr>
          <p:cNvSpPr txBox="1"/>
          <p:nvPr/>
        </p:nvSpPr>
        <p:spPr>
          <a:xfrm>
            <a:off x="0" y="982132"/>
            <a:ext cx="12192000" cy="3539430"/>
          </a:xfrm>
          <a:prstGeom prst="rect">
            <a:avLst/>
          </a:prstGeom>
          <a:noFill/>
        </p:spPr>
        <p:txBody>
          <a:bodyPr wrap="square">
            <a:spAutoFit/>
          </a:bodyPr>
          <a:lstStyle/>
          <a:p>
            <a:pPr algn="just"/>
            <a:r>
              <a:rPr lang="en-AU" sz="3200" b="1" i="0" dirty="0">
                <a:solidFill>
                  <a:srgbClr val="FF0000"/>
                </a:solidFill>
                <a:effectLst/>
                <a:latin typeface="Noto Serif" panose="02020600060500020200" pitchFamily="18" charset="0"/>
              </a:rPr>
              <a:t>1.</a:t>
            </a:r>
            <a:r>
              <a:rPr lang="vi-VN" sz="3200" b="1" i="0" dirty="0">
                <a:solidFill>
                  <a:srgbClr val="FF0000"/>
                </a:solidFill>
                <a:effectLst/>
                <a:latin typeface="Noto Serif" panose="02020600060500020200" pitchFamily="18" charset="0"/>
              </a:rPr>
              <a:t>Em hãy lập kế hoạch tiết kiệm để có đủ chi phí mua giày dép, sách vở cho năm học mới mà không phải xin bố mẹ.</a:t>
            </a:r>
            <a:endParaRPr lang="en-AU" sz="3200" b="1" i="0" dirty="0">
              <a:solidFill>
                <a:srgbClr val="FF0000"/>
              </a:solidFill>
              <a:effectLst/>
              <a:latin typeface="Noto Serif" panose="02020600060500020200" pitchFamily="18" charset="0"/>
            </a:endParaRPr>
          </a:p>
          <a:p>
            <a:pPr algn="just"/>
            <a:endParaRPr lang="vi-VN" sz="3200" b="1" i="0" dirty="0">
              <a:solidFill>
                <a:srgbClr val="FF0000"/>
              </a:solidFill>
              <a:effectLst/>
              <a:latin typeface="Noto Serif" panose="02020600060500020200" pitchFamily="18" charset="0"/>
            </a:endParaRPr>
          </a:p>
          <a:p>
            <a:pPr algn="just"/>
            <a:r>
              <a:rPr lang="en-AU" sz="3200" b="1" i="0" dirty="0">
                <a:solidFill>
                  <a:srgbClr val="FF0000"/>
                </a:solidFill>
                <a:effectLst/>
                <a:latin typeface="Noto Serif" panose="02020600060500020200" pitchFamily="18" charset="0"/>
              </a:rPr>
              <a:t> </a:t>
            </a:r>
            <a:r>
              <a:rPr lang="vi-VN" sz="3200" b="1" i="0" dirty="0">
                <a:solidFill>
                  <a:srgbClr val="FF0000"/>
                </a:solidFill>
                <a:effectLst/>
                <a:latin typeface="Noto Serif" panose="02020600060500020200" pitchFamily="18" charset="0"/>
              </a:rPr>
              <a:t>2. Em hãy tự nhận xét việc rèn luyện tính tiết kiệm của mình, bạn bè và người thân. Nêu 5 điều góp ý cho chính em, bạn bè và người thân để cùng nhau thay đổi tích cực hơn.</a:t>
            </a:r>
            <a:endParaRPr lang="en-AU" sz="3200" b="1" i="0" dirty="0">
              <a:solidFill>
                <a:srgbClr val="FF0000"/>
              </a:solidFill>
              <a:effectLst/>
              <a:latin typeface="Noto Serif" panose="02020600060500020200" pitchFamily="18" charset="0"/>
            </a:endParaRPr>
          </a:p>
        </p:txBody>
      </p:sp>
    </p:spTree>
    <p:extLst>
      <p:ext uri="{BB962C8B-B14F-4D97-AF65-F5344CB8AC3E}">
        <p14:creationId xmlns:p14="http://schemas.microsoft.com/office/powerpoint/2010/main" val="3049543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xEl>
                                              <p:pRg st="0" end="0"/>
                                            </p:txEl>
                                          </p:spTgt>
                                        </p:tgtEl>
                                      </p:cBhvr>
                                    </p:animEffect>
                                    <p:set>
                                      <p:cBhvr>
                                        <p:cTn id="7"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6">
                                            <p:txEl>
                                              <p:pRg st="0" end="0"/>
                                            </p:txEl>
                                          </p:spTgt>
                                        </p:tgtEl>
                                      </p:cBhvr>
                                    </p:animEffect>
                                    <p:set>
                                      <p:cBhvr>
                                        <p:cTn id="12" dur="1" fill="hold">
                                          <p:stCondLst>
                                            <p:cond delay="1999"/>
                                          </p:stCondLst>
                                        </p:cTn>
                                        <p:tgtEl>
                                          <p:spTgt spid="6">
                                            <p:txEl>
                                              <p:pRg st="0" end="0"/>
                                            </p:txEl>
                                          </p:spTgt>
                                        </p:tgtEl>
                                        <p:attrNameLst>
                                          <p:attrName>style.visibility</p:attrName>
                                        </p:attrNameLst>
                                      </p:cBhvr>
                                      <p:to>
                                        <p:strVal val="hidden"/>
                                      </p:to>
                                    </p:set>
                                  </p:childTnLst>
                                </p:cTn>
                              </p:par>
                              <p:par>
                                <p:cTn id="13" presetID="21" presetClass="exit" presetSubtype="1" fill="hold" nodeType="withEffect">
                                  <p:stCondLst>
                                    <p:cond delay="0"/>
                                  </p:stCondLst>
                                  <p:childTnLst>
                                    <p:animEffect transition="out" filter="wheel(1)">
                                      <p:cBhvr>
                                        <p:cTn id="14" dur="2000"/>
                                        <p:tgtEl>
                                          <p:spTgt spid="6">
                                            <p:txEl>
                                              <p:pRg st="2" end="2"/>
                                            </p:txEl>
                                          </p:spTgt>
                                        </p:tgtEl>
                                      </p:cBhvr>
                                    </p:animEffect>
                                    <p:set>
                                      <p:cBhvr>
                                        <p:cTn id="15" dur="1" fill="hold">
                                          <p:stCondLst>
                                            <p:cond delay="1999"/>
                                          </p:stCondLst>
                                        </p:cTn>
                                        <p:tgtEl>
                                          <p:spTgt spid="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104" y="475488"/>
            <a:ext cx="11497056" cy="1569660"/>
          </a:xfrm>
          <a:prstGeom prst="rect">
            <a:avLst/>
          </a:prstGeom>
        </p:spPr>
        <p:txBody>
          <a:bodyPr wrap="square">
            <a:spAutoFit/>
          </a:bodyPr>
          <a:lstStyle/>
          <a:p>
            <a:r>
              <a:rPr lang="vi-VN" sz="2400" dirty="0">
                <a:solidFill>
                  <a:srgbClr val="FF0000"/>
                </a:solidFill>
                <a:latin typeface="Times New Roman" pitchFamily="18" charset="0"/>
                <a:cs typeface="Times New Roman" pitchFamily="18" charset="0"/>
              </a:rPr>
              <a:t>1. Em hãy lập kế hoạch tiết kiệm để có đủ chi phí mua giày dép, sách vở cho năm học mới mà không phải xin bố mẹ.</a:t>
            </a:r>
          </a:p>
          <a:p>
            <a:r>
              <a:rPr lang="vi-VN" sz="2400" dirty="0">
                <a:solidFill>
                  <a:srgbClr val="0070C0"/>
                </a:solidFill>
                <a:latin typeface="Times New Roman" pitchFamily="18" charset="0"/>
                <a:cs typeface="Times New Roman" pitchFamily="18" charset="0"/>
              </a:rPr>
              <a:t>2. Em hãy tự nhận xét việc rèn luyện tính tiết kiệm của mình, bạn bè và người thân. Nêu 5 điều góp ý cho chính em, bạn bè và người thân để cùng nhau thay đổi tích cực hơn.</a:t>
            </a:r>
          </a:p>
        </p:txBody>
      </p:sp>
      <p:sp>
        <p:nvSpPr>
          <p:cNvPr id="3" name="Rectangle 2"/>
          <p:cNvSpPr/>
          <p:nvPr/>
        </p:nvSpPr>
        <p:spPr>
          <a:xfrm>
            <a:off x="451104" y="1624121"/>
            <a:ext cx="11533632" cy="4524315"/>
          </a:xfrm>
          <a:prstGeom prst="rect">
            <a:avLst/>
          </a:prstGeom>
        </p:spPr>
        <p:txBody>
          <a:bodyPr wrap="square">
            <a:spAutoFit/>
          </a:bodyPr>
          <a:lstStyle/>
          <a:p>
            <a:r>
              <a:rPr lang="vi-VN" sz="2400" dirty="0">
                <a:solidFill>
                  <a:srgbClr val="FF0000"/>
                </a:solidFill>
                <a:latin typeface="Times New Roman" pitchFamily="18" charset="0"/>
                <a:cs typeface="Times New Roman" pitchFamily="18" charset="0"/>
              </a:rPr>
              <a:t>1. Kế hoạch tiết kiệm để có thể đủ chi phí mua giày dép, sách vở cho năm học mới, mà không phải xin bố mẹ của em:</a:t>
            </a:r>
          </a:p>
          <a:p>
            <a:r>
              <a:rPr lang="vi-VN" sz="2400" dirty="0">
                <a:solidFill>
                  <a:srgbClr val="FF0000"/>
                </a:solidFill>
                <a:latin typeface="Times New Roman" pitchFamily="18" charset="0"/>
                <a:cs typeface="Times New Roman" pitchFamily="18" charset="0"/>
              </a:rPr>
              <a:t>– Dự án “Nuôi heo đất”</a:t>
            </a:r>
          </a:p>
          <a:p>
            <a:r>
              <a:rPr lang="vi-VN" sz="2400" dirty="0">
                <a:solidFill>
                  <a:srgbClr val="FF0000"/>
                </a:solidFill>
                <a:latin typeface="Times New Roman" pitchFamily="18" charset="0"/>
                <a:cs typeface="Times New Roman" pitchFamily="18" charset="0"/>
              </a:rPr>
              <a:t>– Tiết kiệm chi tiêu: chỉ mua những đồ dùng thật cần thiết, không ăn quà vặt, không mua đồ chơi,…</a:t>
            </a:r>
          </a:p>
          <a:p>
            <a:r>
              <a:rPr lang="vi-VN" sz="2400" dirty="0">
                <a:solidFill>
                  <a:srgbClr val="FF0000"/>
                </a:solidFill>
                <a:latin typeface="Times New Roman" pitchFamily="18" charset="0"/>
                <a:cs typeface="Times New Roman" pitchFamily="18" charset="0"/>
              </a:rPr>
              <a:t>– Kế hoạch kinh doanh: nhặt vỏ chai/lon nhựa, giấy vụn đem đi bán; làm bánh,…</a:t>
            </a:r>
          </a:p>
          <a:p>
            <a:r>
              <a:rPr lang="vi-VN" sz="2400" dirty="0">
                <a:solidFill>
                  <a:srgbClr val="0070C0"/>
                </a:solidFill>
                <a:latin typeface="Times New Roman" pitchFamily="18" charset="0"/>
                <a:cs typeface="Times New Roman" pitchFamily="18" charset="0"/>
              </a:rPr>
              <a:t>2. Em hãy tự nhận xét việc rèn luyện tính tiết kiệm của mình, bạn bè, người thân. Nêu 5 điều góp ý cho chính em, bạn bè, người thân để cùng nhau thay đổi tích cực hơn.</a:t>
            </a:r>
          </a:p>
          <a:p>
            <a:r>
              <a:rPr lang="vi-VN" sz="2400" dirty="0">
                <a:solidFill>
                  <a:srgbClr val="0070C0"/>
                </a:solidFill>
                <a:latin typeface="Times New Roman" pitchFamily="18" charset="0"/>
                <a:cs typeface="Times New Roman" pitchFamily="18" charset="0"/>
              </a:rPr>
              <a:t>– Em đã chi tiêu hợp lý</a:t>
            </a:r>
          </a:p>
          <a:p>
            <a:r>
              <a:rPr lang="vi-VN" sz="2400" dirty="0">
                <a:solidFill>
                  <a:srgbClr val="0070C0"/>
                </a:solidFill>
                <a:latin typeface="Times New Roman" pitchFamily="18" charset="0"/>
                <a:cs typeface="Times New Roman" pitchFamily="18" charset="0"/>
              </a:rPr>
              <a:t>– Không lãng phí nước, đồ ăn, đồ uống</a:t>
            </a:r>
          </a:p>
          <a:p>
            <a:r>
              <a:rPr lang="vi-VN" sz="2400" dirty="0">
                <a:solidFill>
                  <a:srgbClr val="0070C0"/>
                </a:solidFill>
                <a:latin typeface="Times New Roman" pitchFamily="18" charset="0"/>
                <a:cs typeface="Times New Roman" pitchFamily="18" charset="0"/>
              </a:rPr>
              <a:t>– Tiết kiệm điện</a:t>
            </a:r>
          </a:p>
          <a:p>
            <a:r>
              <a:rPr lang="vi-VN" sz="2400" dirty="0">
                <a:solidFill>
                  <a:srgbClr val="0070C0"/>
                </a:solidFill>
                <a:latin typeface="Times New Roman" pitchFamily="18" charset="0"/>
                <a:cs typeface="Times New Roman" pitchFamily="18" charset="0"/>
              </a:rPr>
              <a:t>– Sử dụng đúng thời gian vào học tập và rèn luyện</a:t>
            </a:r>
          </a:p>
        </p:txBody>
      </p:sp>
    </p:spTree>
    <p:extLst>
      <p:ext uri="{BB962C8B-B14F-4D97-AF65-F5344CB8AC3E}">
        <p14:creationId xmlns:p14="http://schemas.microsoft.com/office/powerpoint/2010/main" val="3740008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49B4BBC-1A52-DFC3-BF45-5194DF37B93E}"/>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xmlns="" id="{82FC4410-070A-399B-42E7-345BF81DC6FA}"/>
              </a:ext>
            </a:extLst>
          </p:cNvPr>
          <p:cNvSpPr>
            <a:spLocks noGrp="1"/>
          </p:cNvSpPr>
          <p:nvPr>
            <p:ph idx="1"/>
          </p:nvPr>
        </p:nvSpPr>
        <p:spPr/>
        <p:txBody>
          <a:bodyPr/>
          <a:lstStyle/>
          <a:p>
            <a:endParaRPr lang="en-US"/>
          </a:p>
        </p:txBody>
      </p:sp>
      <p:pic>
        <p:nvPicPr>
          <p:cNvPr id="2050" name="Picture 2" descr="hình nền động powerpoint đẹp về chú mèo dễ thương">
            <a:extLst>
              <a:ext uri="{FF2B5EF4-FFF2-40B4-BE49-F238E27FC236}">
                <a16:creationId xmlns:a16="http://schemas.microsoft.com/office/drawing/2014/main" xmlns="" id="{665E489C-298F-32B8-FBE6-BBCAC3AB6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59532"/>
            <a:ext cx="12233562" cy="840896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xmlns="" id="{37AE5EC4-9017-B063-B62E-05D1AB948D5F}"/>
              </a:ext>
            </a:extLst>
          </p:cNvPr>
          <p:cNvSpPr txBox="1"/>
          <p:nvPr/>
        </p:nvSpPr>
        <p:spPr>
          <a:xfrm>
            <a:off x="77933" y="0"/>
            <a:ext cx="11928764" cy="646331"/>
          </a:xfrm>
          <a:prstGeom prst="rect">
            <a:avLst/>
          </a:prstGeom>
          <a:noFill/>
        </p:spPr>
        <p:txBody>
          <a:bodyPr wrap="square">
            <a:spAutoFit/>
          </a:bodyPr>
          <a:lstStyle/>
          <a:p>
            <a:r>
              <a:rPr lang="en-US" sz="3600" b="1" dirty="0" err="1">
                <a:solidFill>
                  <a:schemeClr val="bg1"/>
                </a:solidFill>
              </a:rPr>
              <a:t>Khởi</a:t>
            </a:r>
            <a:r>
              <a:rPr lang="en-US" sz="3600" b="1" dirty="0">
                <a:solidFill>
                  <a:schemeClr val="bg1"/>
                </a:solidFill>
              </a:rPr>
              <a:t> </a:t>
            </a:r>
            <a:r>
              <a:rPr lang="en-US" sz="3600" b="1" dirty="0" err="1">
                <a:solidFill>
                  <a:schemeClr val="bg1"/>
                </a:solidFill>
              </a:rPr>
              <a:t>động</a:t>
            </a:r>
            <a:r>
              <a:rPr lang="en-US" sz="3600" b="1" dirty="0">
                <a:solidFill>
                  <a:schemeClr val="bg1"/>
                </a:solidFill>
              </a:rPr>
              <a:t> </a:t>
            </a:r>
          </a:p>
        </p:txBody>
      </p:sp>
      <p:sp>
        <p:nvSpPr>
          <p:cNvPr id="7" name="Hộp Văn bản 6">
            <a:extLst>
              <a:ext uri="{FF2B5EF4-FFF2-40B4-BE49-F238E27FC236}">
                <a16:creationId xmlns:a16="http://schemas.microsoft.com/office/drawing/2014/main" xmlns="" id="{27364CCE-8123-1965-6E19-38B3D4BED509}"/>
              </a:ext>
            </a:extLst>
          </p:cNvPr>
          <p:cNvSpPr txBox="1"/>
          <p:nvPr/>
        </p:nvSpPr>
        <p:spPr>
          <a:xfrm>
            <a:off x="0" y="982132"/>
            <a:ext cx="9753603" cy="1938992"/>
          </a:xfrm>
          <a:prstGeom prst="rect">
            <a:avLst/>
          </a:prstGeom>
          <a:solidFill>
            <a:schemeClr val="bg1"/>
          </a:solidFill>
        </p:spPr>
        <p:txBody>
          <a:bodyPr wrap="square">
            <a:spAutoFit/>
          </a:bodyPr>
          <a:lstStyle/>
          <a:p>
            <a:r>
              <a:rPr lang="en-US" sz="4000" b="0" i="0" dirty="0" err="1">
                <a:solidFill>
                  <a:srgbClr val="000000"/>
                </a:solidFill>
                <a:effectLst/>
                <a:latin typeface="Noto Serif" panose="02020600060500020200" pitchFamily="18" charset="0"/>
              </a:rPr>
              <a:t>Em</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hãy</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quan</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sát</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hình</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ảnh</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bên</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cạnh</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và</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cho</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biết</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các</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bạn</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đang</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lãng</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phí</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những</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gì</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trang</a:t>
            </a:r>
            <a:r>
              <a:rPr lang="en-US" sz="4000" b="0" i="0" dirty="0">
                <a:solidFill>
                  <a:srgbClr val="000000"/>
                </a:solidFill>
                <a:effectLst/>
                <a:latin typeface="Noto Serif" panose="02020600060500020200" pitchFamily="18" charset="0"/>
              </a:rPr>
              <a:t> 31)</a:t>
            </a:r>
            <a:endParaRPr lang="en-US" sz="4000" dirty="0"/>
          </a:p>
        </p:txBody>
      </p:sp>
      <p:pic>
        <p:nvPicPr>
          <p:cNvPr id="2052" name="Picture 4" descr="Giải khởi động trang 31 GDCD 6 Bài 8 - Chân trời sáng tạo">
            <a:extLst>
              <a:ext uri="{FF2B5EF4-FFF2-40B4-BE49-F238E27FC236}">
                <a16:creationId xmlns:a16="http://schemas.microsoft.com/office/drawing/2014/main" xmlns="" id="{960C91F3-6DC6-22B1-5A52-040F89E08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3" y="3098016"/>
            <a:ext cx="5886450" cy="3562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xmlns="" id="{8DC2E8CD-7C05-3F7A-2FD4-D9EF042A9D37}"/>
              </a:ext>
            </a:extLst>
          </p:cNvPr>
          <p:cNvSpPr txBox="1"/>
          <p:nvPr/>
        </p:nvSpPr>
        <p:spPr>
          <a:xfrm>
            <a:off x="6120247" y="2547071"/>
            <a:ext cx="5886450" cy="4031873"/>
          </a:xfrm>
          <a:prstGeom prst="rect">
            <a:avLst/>
          </a:prstGeom>
          <a:solidFill>
            <a:schemeClr val="bg1"/>
          </a:solidFill>
          <a:ln>
            <a:solidFill>
              <a:schemeClr val="tx1"/>
            </a:solidFill>
          </a:ln>
        </p:spPr>
        <p:txBody>
          <a:bodyPr wrap="square">
            <a:spAutoFit/>
          </a:bodyPr>
          <a:lstStyle/>
          <a:p>
            <a:r>
              <a:rPr lang="vi-VN" sz="3200" b="1" i="0" dirty="0">
                <a:solidFill>
                  <a:srgbClr val="FF0000"/>
                </a:solidFill>
                <a:effectLst/>
                <a:latin typeface="Noto Serif" panose="02020600060500020200" pitchFamily="18" charset="0"/>
              </a:rPr>
              <a:t>Các bạn đang chơi </a:t>
            </a:r>
            <a:r>
              <a:rPr lang="vi-VN" sz="3200" b="1" i="0" dirty="0" err="1">
                <a:solidFill>
                  <a:srgbClr val="FF0000"/>
                </a:solidFill>
                <a:effectLst/>
                <a:latin typeface="Noto Serif" panose="02020600060500020200" pitchFamily="18" charset="0"/>
              </a:rPr>
              <a:t>game</a:t>
            </a:r>
            <a:r>
              <a:rPr lang="vi-VN" sz="3200" b="1" i="0" dirty="0">
                <a:solidFill>
                  <a:srgbClr val="FF0000"/>
                </a:solidFill>
                <a:effectLst/>
                <a:latin typeface="Noto Serif" panose="02020600060500020200" pitchFamily="18" charset="0"/>
              </a:rPr>
              <a:t>. Việc làm của các bạn đang lãng phí thời gian, lãng phí điện, lãng phí tiền. Vì </a:t>
            </a:r>
            <a:r>
              <a:rPr lang="vi-VN" sz="3200" b="1" i="0" dirty="0" err="1">
                <a:solidFill>
                  <a:srgbClr val="FF0000"/>
                </a:solidFill>
                <a:effectLst/>
                <a:latin typeface="Noto Serif" panose="02020600060500020200" pitchFamily="18" charset="0"/>
              </a:rPr>
              <a:t>game</a:t>
            </a:r>
            <a:r>
              <a:rPr lang="vi-VN" sz="3200" b="1" i="0" dirty="0">
                <a:solidFill>
                  <a:srgbClr val="FF0000"/>
                </a:solidFill>
                <a:effectLst/>
                <a:latin typeface="Noto Serif" panose="02020600060500020200" pitchFamily="18" charset="0"/>
              </a:rPr>
              <a:t> là một trò chơi tiêu khiển chỉ để giải trí lúc rảnh, vậy mà các bạn học sinh trong hình lại trốn học, bỏ quá nhiều thời gian để chơi.</a:t>
            </a:r>
            <a:endParaRPr lang="en-US" sz="3200" b="1" dirty="0">
              <a:solidFill>
                <a:srgbClr val="FF0000"/>
              </a:solidFill>
            </a:endParaRPr>
          </a:p>
        </p:txBody>
      </p:sp>
    </p:spTree>
    <p:extLst>
      <p:ext uri="{BB962C8B-B14F-4D97-AF65-F5344CB8AC3E}">
        <p14:creationId xmlns:p14="http://schemas.microsoft.com/office/powerpoint/2010/main" val="2696762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2FB85300-1D73-DD30-8CB7-84F0F9FD0EF6}"/>
              </a:ext>
            </a:extLst>
          </p:cNvPr>
          <p:cNvSpPr txBox="1"/>
          <p:nvPr/>
        </p:nvSpPr>
        <p:spPr>
          <a:xfrm>
            <a:off x="548640" y="742950"/>
            <a:ext cx="10347957" cy="1938992"/>
          </a:xfrm>
          <a:prstGeom prst="rect">
            <a:avLst/>
          </a:prstGeom>
          <a:noFill/>
        </p:spPr>
        <p:txBody>
          <a:bodyPr wrap="square">
            <a:spAutoFit/>
          </a:bodyPr>
          <a:lstStyle/>
          <a:p>
            <a:pPr algn="just"/>
            <a:r>
              <a:rPr lang="en-US" sz="4000" b="1" i="0" dirty="0" err="1">
                <a:solidFill>
                  <a:srgbClr val="F06622"/>
                </a:solidFill>
                <a:effectLst/>
                <a:latin typeface="Noto Serif" panose="02020600060500020200" pitchFamily="18" charset="0"/>
              </a:rPr>
              <a:t>Khám</a:t>
            </a:r>
            <a:r>
              <a:rPr lang="en-US" sz="4000" b="1" i="0" dirty="0">
                <a:solidFill>
                  <a:srgbClr val="F06622"/>
                </a:solidFill>
                <a:effectLst/>
                <a:latin typeface="Noto Serif" panose="02020600060500020200" pitchFamily="18" charset="0"/>
              </a:rPr>
              <a:t> </a:t>
            </a:r>
            <a:r>
              <a:rPr lang="en-US" sz="4000" b="1" i="0" dirty="0" err="1">
                <a:solidFill>
                  <a:srgbClr val="F06622"/>
                </a:solidFill>
                <a:effectLst/>
                <a:latin typeface="Noto Serif" panose="02020600060500020200" pitchFamily="18" charset="0"/>
              </a:rPr>
              <a:t>phá</a:t>
            </a:r>
            <a:r>
              <a:rPr lang="en-US" sz="4000" b="1" i="0" dirty="0">
                <a:solidFill>
                  <a:srgbClr val="F06622"/>
                </a:solidFill>
                <a:effectLst/>
                <a:latin typeface="Noto Serif" panose="02020600060500020200" pitchFamily="18" charset="0"/>
              </a:rPr>
              <a:t> </a:t>
            </a:r>
            <a:endParaRPr lang="en-US" sz="4000" b="1" i="0" dirty="0" smtClean="0">
              <a:solidFill>
                <a:srgbClr val="F06622"/>
              </a:solidFill>
              <a:effectLst/>
              <a:latin typeface="Noto Serif" panose="02020600060500020200" pitchFamily="18" charset="0"/>
            </a:endParaRPr>
          </a:p>
          <a:p>
            <a:pPr algn="just"/>
            <a:r>
              <a:rPr lang="en-US" sz="4000" b="0" i="0" dirty="0" err="1" smtClean="0">
                <a:solidFill>
                  <a:srgbClr val="000000"/>
                </a:solidFill>
                <a:effectLst/>
                <a:latin typeface="Noto Serif" panose="02020600060500020200" pitchFamily="18" charset="0"/>
              </a:rPr>
              <a:t>Em</a:t>
            </a:r>
            <a:r>
              <a:rPr lang="en-US" sz="4000" b="0" i="0" dirty="0" smtClean="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hãy</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đọc</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câu</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chuyện</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và</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trả</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lời</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câu</a:t>
            </a:r>
            <a:r>
              <a:rPr lang="en-US" sz="4000" b="0" i="0" dirty="0">
                <a:solidFill>
                  <a:srgbClr val="000000"/>
                </a:solidFill>
                <a:effectLst/>
                <a:latin typeface="Noto Serif" panose="02020600060500020200" pitchFamily="18" charset="0"/>
              </a:rPr>
              <a:t> </a:t>
            </a:r>
            <a:r>
              <a:rPr lang="en-US" sz="4000" b="0" i="0" dirty="0" err="1">
                <a:solidFill>
                  <a:srgbClr val="000000"/>
                </a:solidFill>
                <a:effectLst/>
                <a:latin typeface="Noto Serif" panose="02020600060500020200" pitchFamily="18" charset="0"/>
              </a:rPr>
              <a:t>hỏi</a:t>
            </a:r>
            <a:r>
              <a:rPr lang="en-US" sz="4000" b="0" i="0" dirty="0">
                <a:solidFill>
                  <a:srgbClr val="000000"/>
                </a:solidFill>
                <a:effectLst/>
                <a:latin typeface="Noto Serif" panose="02020600060500020200" pitchFamily="18" charset="0"/>
              </a:rPr>
              <a:t>:</a:t>
            </a:r>
          </a:p>
          <a:p>
            <a:pPr algn="just"/>
            <a:endParaRPr lang="en-US" sz="4000" b="0" i="0" dirty="0">
              <a:solidFill>
                <a:srgbClr val="000000"/>
              </a:solidFill>
              <a:effectLst/>
              <a:latin typeface="Noto Serif" panose="02020600060500020200" pitchFamily="18" charset="0"/>
            </a:endParaRPr>
          </a:p>
        </p:txBody>
      </p:sp>
    </p:spTree>
    <p:extLst>
      <p:ext uri="{BB962C8B-B14F-4D97-AF65-F5344CB8AC3E}">
        <p14:creationId xmlns:p14="http://schemas.microsoft.com/office/powerpoint/2010/main" val="391542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xmlns="" id="{D776360C-9EEE-2019-4E4C-60E372F36A38}"/>
              </a:ext>
            </a:extLst>
          </p:cNvPr>
          <p:cNvSpPr>
            <a:spLocks noGrp="1"/>
          </p:cNvSpPr>
          <p:nvPr>
            <p:ph idx="1"/>
          </p:nvPr>
        </p:nvSpPr>
        <p:spPr>
          <a:xfrm>
            <a:off x="292608" y="605790"/>
            <a:ext cx="11632692" cy="3795608"/>
          </a:xfrm>
        </p:spPr>
        <p:txBody>
          <a:bodyPr>
            <a:noAutofit/>
          </a:bodyPr>
          <a:lstStyle/>
          <a:p>
            <a:pPr marL="0" indent="0" algn="just">
              <a:buNone/>
            </a:pPr>
            <a:r>
              <a:rPr lang="vi-VN" sz="2000" b="1" i="0" dirty="0">
                <a:solidFill>
                  <a:schemeClr val="tx1"/>
                </a:solidFill>
                <a:effectLst/>
                <a:latin typeface="Noto Serif" panose="02020600060500020200" pitchFamily="18" charset="0"/>
              </a:rPr>
              <a:t>Lối sống tiết kiệm của Bác Hồ</a:t>
            </a:r>
          </a:p>
          <a:p>
            <a:pPr marL="0" indent="0" algn="just">
              <a:buNone/>
            </a:pPr>
            <a:r>
              <a:rPr lang="vi-VN" sz="2000" b="1" i="0" dirty="0">
                <a:solidFill>
                  <a:schemeClr val="tx1"/>
                </a:solidFill>
                <a:effectLst/>
                <a:latin typeface="Noto Serif" panose="02020600060500020200" pitchFamily="18" charset="0"/>
              </a:rPr>
              <a:t>Bác Hồ là tấm gương sáng về thực hành tiết kiệm và chống lãng phí. Hằng ngày, trong mỗi bữa ăn, Bác quy định không quá ba món và thường là các món dân dã như: tương cà, dưa, cá kho...Bác bảo ăn món gì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đề nghị với đồng bào cả nước và tôi xin thực hành trước, cứ 10 ngày nhịn ăn 1 bữa, mỗi tháng nhịn 3 bữa. Đem gạo đó (mỗi bữa 1 bơ) để cứu dân nghèo.”</a:t>
            </a:r>
          </a:p>
          <a:p>
            <a:pPr marL="0" indent="0" algn="just">
              <a:buNone/>
            </a:pPr>
            <a:r>
              <a:rPr lang="vi-VN" sz="2000" b="1" i="0" dirty="0">
                <a:solidFill>
                  <a:schemeClr val="tx1"/>
                </a:solidFill>
                <a:effectLst/>
                <a:latin typeface="Noto Serif" panose="02020600060500020200" pitchFamily="18" charset="0"/>
              </a:rPr>
              <a:t>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cũng tiết kiệm một chút, thì trong một năm đỡ được hàng vạn tấn giấy, tức là hàng triệu đồng bạc. Nhờ tiết kiệm mà lợi cho dân rất nhiều.”</a:t>
            </a:r>
          </a:p>
          <a:p>
            <a:pPr algn="r"/>
            <a:r>
              <a:rPr lang="vi-VN" sz="2000" b="1" i="0" dirty="0">
                <a:solidFill>
                  <a:schemeClr val="tx1"/>
                </a:solidFill>
                <a:effectLst/>
                <a:latin typeface="Noto Serif" panose="02020600060500020200" pitchFamily="18" charset="0"/>
              </a:rPr>
              <a:t>(Phỏng theo bài Sẻ cơm nhường áo đăng trên báo Cứu quốc – Hồ Chí Minh toàn tập, NXB Chính trị Quốc gia, tập 4, trang 33, năm 2011)</a:t>
            </a:r>
          </a:p>
          <a:p>
            <a:pPr marL="0" indent="0" algn="just">
              <a:buNone/>
            </a:pPr>
            <a:r>
              <a:rPr lang="vi-VN" sz="2000" b="1" i="0" dirty="0">
                <a:solidFill>
                  <a:srgbClr val="FF0000"/>
                </a:solidFill>
                <a:effectLst/>
                <a:latin typeface="Noto Serif" panose="02020600060500020200" pitchFamily="18" charset="0"/>
              </a:rPr>
              <a:t>1. Những chi tiết nào trong câu chuyện thể hiện lối sống tiết kiệm của Bác Hồ?</a:t>
            </a:r>
          </a:p>
          <a:p>
            <a:pPr marL="0" indent="0" algn="just">
              <a:buNone/>
            </a:pPr>
            <a:r>
              <a:rPr lang="vi-VN" sz="2000" b="1" i="0" dirty="0">
                <a:solidFill>
                  <a:srgbClr val="FF0000"/>
                </a:solidFill>
                <a:effectLst/>
                <a:latin typeface="Noto Serif" panose="02020600060500020200" pitchFamily="18" charset="0"/>
              </a:rPr>
              <a:t>2. Từ câu chuyện về Bác Hồ, em hiểu tiết kiệm là </a:t>
            </a:r>
            <a:r>
              <a:rPr lang="vi-VN" sz="2000" b="1" i="0" dirty="0" err="1">
                <a:solidFill>
                  <a:srgbClr val="FF0000"/>
                </a:solidFill>
                <a:effectLst/>
                <a:latin typeface="Noto Serif" panose="02020600060500020200" pitchFamily="18" charset="0"/>
              </a:rPr>
              <a:t>là</a:t>
            </a:r>
            <a:r>
              <a:rPr lang="vi-VN" sz="2000" b="1" i="0" dirty="0">
                <a:solidFill>
                  <a:srgbClr val="FF0000"/>
                </a:solidFill>
                <a:effectLst/>
                <a:latin typeface="Noto Serif" panose="02020600060500020200" pitchFamily="18" charset="0"/>
              </a:rPr>
              <a:t> gì?</a:t>
            </a:r>
          </a:p>
          <a:p>
            <a:pPr marL="0" indent="0" algn="just">
              <a:buNone/>
            </a:pPr>
            <a:r>
              <a:rPr lang="vi-VN" sz="2000" b="1" i="0" dirty="0">
                <a:solidFill>
                  <a:srgbClr val="FF0000"/>
                </a:solidFill>
                <a:effectLst/>
                <a:latin typeface="Noto Serif" panose="02020600060500020200" pitchFamily="18" charset="0"/>
              </a:rPr>
              <a:t>3. Em rút ra bài học gì cho bản thân từ câu chuyện trên?</a:t>
            </a:r>
          </a:p>
          <a:p>
            <a:endParaRPr lang="en-US" sz="2000" dirty="0"/>
          </a:p>
        </p:txBody>
      </p:sp>
    </p:spTree>
    <p:extLst>
      <p:ext uri="{BB962C8B-B14F-4D97-AF65-F5344CB8AC3E}">
        <p14:creationId xmlns:p14="http://schemas.microsoft.com/office/powerpoint/2010/main" val="682443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xmlns="" id="{8771B832-13A4-261B-EBC9-D9D90F69BAD7}"/>
              </a:ext>
            </a:extLst>
          </p:cNvPr>
          <p:cNvSpPr txBox="1"/>
          <p:nvPr/>
        </p:nvSpPr>
        <p:spPr>
          <a:xfrm>
            <a:off x="463296" y="474345"/>
            <a:ext cx="11166729" cy="5262979"/>
          </a:xfrm>
          <a:prstGeom prst="rect">
            <a:avLst/>
          </a:prstGeom>
          <a:noFill/>
        </p:spPr>
        <p:txBody>
          <a:bodyPr wrap="square">
            <a:spAutoFit/>
          </a:bodyPr>
          <a:lstStyle/>
          <a:p>
            <a:pPr algn="just"/>
            <a:r>
              <a:rPr lang="vi-VN" sz="2100" i="0" dirty="0">
                <a:effectLst/>
                <a:latin typeface="Noto Serif" panose="02020600060500020200" pitchFamily="18" charset="0"/>
              </a:rPr>
              <a:t>1. Những chi tiết trong câu chuyện thể hiện lối sống tiết kiệm của Bác Hồ:</a:t>
            </a:r>
          </a:p>
          <a:p>
            <a:pPr algn="just"/>
            <a:r>
              <a:rPr lang="vi-VN" sz="2100" i="0" dirty="0">
                <a:effectLst/>
                <a:latin typeface="Noto Serif" panose="02020600060500020200" pitchFamily="18" charset="0"/>
              </a:rPr>
              <a:t>- Bữa ăn quy định không quá 3 món.</a:t>
            </a:r>
          </a:p>
          <a:p>
            <a:pPr algn="just"/>
            <a:r>
              <a:rPr lang="vi-VN" sz="2100" i="0" dirty="0">
                <a:effectLst/>
                <a:latin typeface="Noto Serif" panose="02020600060500020200" pitchFamily="18" charset="0"/>
              </a:rPr>
              <a:t>- Ăn món gì phải hết đấy.</a:t>
            </a:r>
          </a:p>
          <a:p>
            <a:pPr algn="just"/>
            <a:r>
              <a:rPr lang="vi-VN" sz="2100" i="0" dirty="0">
                <a:effectLst/>
                <a:latin typeface="Noto Serif" panose="02020600060500020200" pitchFamily="18" charset="0"/>
              </a:rPr>
              <a:t>- Có quả chuối hơi nẫu, nhiều người không ăn, Bác bảo lấy dao gọt phần nẫu đi để ăn.</a:t>
            </a:r>
          </a:p>
          <a:p>
            <a:pPr algn="just"/>
            <a:r>
              <a:rPr lang="vi-VN" sz="2100" i="0" dirty="0">
                <a:effectLst/>
                <a:latin typeface="Noto Serif" panose="02020600060500020200" pitchFamily="18" charset="0"/>
              </a:rPr>
              <a:t>- Đi công tác Bác thường bảo các đồng chỉ chuẩn bị cơm nắm.</a:t>
            </a:r>
          </a:p>
          <a:p>
            <a:pPr algn="just"/>
            <a:r>
              <a:rPr lang="vi-VN" sz="2100" i="0" dirty="0">
                <a:effectLst/>
                <a:latin typeface="Noto Serif" panose="02020600060500020200" pitchFamily="18" charset="0"/>
              </a:rPr>
              <a:t>- 10 ngày nhịn ăn 1 bữa, 1 tháng nhịn ăn 3 bữa để cho người nghèo.</a:t>
            </a:r>
          </a:p>
          <a:p>
            <a:pPr algn="just"/>
            <a:r>
              <a:rPr lang="vi-VN" sz="2100" i="0" dirty="0">
                <a:effectLst/>
                <a:latin typeface="Noto Serif" panose="02020600060500020200" pitchFamily="18" charset="0"/>
              </a:rPr>
              <a:t>- Nếu miếng giấy nhỏ đủ viết thì chớ dùng 1 tờ to</a:t>
            </a:r>
          </a:p>
          <a:p>
            <a:pPr algn="just"/>
            <a:r>
              <a:rPr lang="vi-VN" sz="2100" i="0" dirty="0">
                <a:effectLst/>
                <a:latin typeface="Noto Serif" panose="02020600060500020200" pitchFamily="18" charset="0"/>
              </a:rPr>
              <a:t>2. Từ câu chuyện về Bác Hồ, em hiểu tiết kiệm là: sử dụng 1 cách hợp lý tiền bạc, của cải, thời gian, sức lực của người khác. Chúng ta phải tiết kiệm vì tiết kiệm không chỉ giảm gánh nặng cho gia đình, thể hiện lối sống văn minh mà còn có điều kiện giúp đỡ người khác, chia sẻ với những người có hoàn cảnh khó khăn. </a:t>
            </a:r>
          </a:p>
          <a:p>
            <a:pPr algn="just"/>
            <a:r>
              <a:rPr lang="vi-VN" sz="2100" i="0" dirty="0">
                <a:effectLst/>
                <a:latin typeface="Noto Serif" panose="02020600060500020200" pitchFamily="18" charset="0"/>
              </a:rPr>
              <a:t>3. Em rút ra được bài học cho bản thân từ bài học: từ câu chuyện về sự tiết kiệm của Bác Hồ em rút ra được bài học lớn là chúng ta phải biết tiết kiệm từ mọi việc làm nhỏ nhặt nhất có thể. Tiết kiệm giúp ta có thêm những khoản dư để sử dụng vào việc khác, tiết kiệm điện và nước sẽ có ích cho môi trường, là học sinh chúng ta cần tiết kiệm giấy, mực và sử dụng thời gian hiệu quả cho việc học tập và rèn luyện.</a:t>
            </a:r>
          </a:p>
        </p:txBody>
      </p:sp>
    </p:spTree>
    <p:extLst>
      <p:ext uri="{BB962C8B-B14F-4D97-AF65-F5344CB8AC3E}">
        <p14:creationId xmlns:p14="http://schemas.microsoft.com/office/powerpoint/2010/main" val="3464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arn(inVertical)">
                                      <p:cBhvr>
                                        <p:cTn id="24" dur="500"/>
                                        <p:tgtEl>
                                          <p:spTgt spid="7">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arn(inVertical)">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down)">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fade">
                                      <p:cBhvr>
                                        <p:cTn id="40" dur="2000"/>
                                        <p:tgtEl>
                                          <p:spTgt spid="7">
                                            <p:txEl>
                                              <p:pRg st="8" end="8"/>
                                            </p:txEl>
                                          </p:spTgt>
                                        </p:tgtEl>
                                      </p:cBhvr>
                                    </p:animEffect>
                                    <p:anim calcmode="lin" valueType="num">
                                      <p:cBhvr>
                                        <p:cTn id="41" dur="2000" fill="hold"/>
                                        <p:tgtEl>
                                          <p:spTgt spid="7">
                                            <p:txEl>
                                              <p:pRg st="8" end="8"/>
                                            </p:txEl>
                                          </p:spTgt>
                                        </p:tgtEl>
                                        <p:attrNameLst>
                                          <p:attrName>ppt_w</p:attrName>
                                        </p:attrNameLst>
                                      </p:cBhvr>
                                      <p:tavLst>
                                        <p:tav tm="0" fmla="#ppt_w*sin(2.5*pi*$)">
                                          <p:val>
                                            <p:fltVal val="0"/>
                                          </p:val>
                                        </p:tav>
                                        <p:tav tm="100000">
                                          <p:val>
                                            <p:fltVal val="1"/>
                                          </p:val>
                                        </p:tav>
                                      </p:tavLst>
                                    </p:anim>
                                    <p:anim calcmode="lin" valueType="num">
                                      <p:cBhvr>
                                        <p:cTn id="42" dur="2000" fill="hold"/>
                                        <p:tgtEl>
                                          <p:spTgt spid="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xmlns="" id="{EB9A2C2B-A5C1-91FA-E028-60F226A3574E}"/>
              </a:ext>
            </a:extLst>
          </p:cNvPr>
          <p:cNvSpPr>
            <a:spLocks noGrp="1"/>
          </p:cNvSpPr>
          <p:nvPr>
            <p:ph idx="1"/>
          </p:nvPr>
        </p:nvSpPr>
        <p:spPr/>
        <p:txBody>
          <a:bodyPr/>
          <a:lstStyle/>
          <a:p>
            <a:endParaRPr lang="en-US"/>
          </a:p>
        </p:txBody>
      </p:sp>
      <p:pic>
        <p:nvPicPr>
          <p:cNvPr id="6146" name="Picture 2" descr="200+ Hình Nền PowerPoint Theo Chủ Đề Dễ Thương Và Ngộ Nghĩnh">
            <a:extLst>
              <a:ext uri="{FF2B5EF4-FFF2-40B4-BE49-F238E27FC236}">
                <a16:creationId xmlns:a16="http://schemas.microsoft.com/office/drawing/2014/main" xmlns="" id="{B60908D5-27A4-633D-1C37-E63CC484E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6" y="-1"/>
            <a:ext cx="12353926" cy="688386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xmlns="" id="{176E9FB5-EA6A-6BE6-2241-D280EDA9DC45}"/>
              </a:ext>
            </a:extLst>
          </p:cNvPr>
          <p:cNvSpPr txBox="1"/>
          <p:nvPr/>
        </p:nvSpPr>
        <p:spPr>
          <a:xfrm flipH="1">
            <a:off x="1000124" y="74190"/>
            <a:ext cx="8126731" cy="2862322"/>
          </a:xfrm>
          <a:prstGeom prst="rect">
            <a:avLst/>
          </a:prstGeom>
          <a:noFill/>
        </p:spPr>
        <p:txBody>
          <a:bodyPr wrap="square" rtlCol="0">
            <a:spAutoFit/>
          </a:bodyPr>
          <a:lstStyle/>
          <a:p>
            <a:pPr marL="571500" indent="-571500">
              <a:buAutoNum type="romanUcPeriod"/>
            </a:pPr>
            <a:r>
              <a:rPr lang="en-AU" sz="3600" b="1" dirty="0" err="1">
                <a:solidFill>
                  <a:srgbClr val="FF0000"/>
                </a:solidFill>
                <a:latin typeface="Times New Roman" panose="02020603050405020304" pitchFamily="18" charset="0"/>
                <a:cs typeface="Times New Roman" panose="02020603050405020304" pitchFamily="18" charset="0"/>
              </a:rPr>
              <a:t>Khởi</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động</a:t>
            </a:r>
            <a:endParaRPr lang="en-AU" sz="3600" b="1" dirty="0">
              <a:solidFill>
                <a:srgbClr val="FF0000"/>
              </a:solidFill>
              <a:latin typeface="Times New Roman" panose="02020603050405020304" pitchFamily="18" charset="0"/>
              <a:cs typeface="Times New Roman" panose="02020603050405020304" pitchFamily="18" charset="0"/>
            </a:endParaRPr>
          </a:p>
          <a:p>
            <a:pPr marL="571500" indent="-571500">
              <a:buAutoNum type="romanUcPeriod"/>
            </a:pPr>
            <a:r>
              <a:rPr lang="en-AU" sz="3600" b="1" dirty="0" err="1">
                <a:solidFill>
                  <a:srgbClr val="FF0000"/>
                </a:solidFill>
                <a:latin typeface="Times New Roman" panose="02020603050405020304" pitchFamily="18" charset="0"/>
                <a:cs typeface="Times New Roman" panose="02020603050405020304" pitchFamily="18" charset="0"/>
              </a:rPr>
              <a:t>Khám</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phá</a:t>
            </a:r>
            <a:r>
              <a:rPr lang="en-AU" sz="3600" b="1" dirty="0">
                <a:solidFill>
                  <a:srgbClr val="FF0000"/>
                </a:solidFill>
                <a:latin typeface="Times New Roman" panose="02020603050405020304" pitchFamily="18" charset="0"/>
                <a:cs typeface="Times New Roman" panose="02020603050405020304" pitchFamily="18" charset="0"/>
              </a:rPr>
              <a:t>.</a:t>
            </a:r>
          </a:p>
          <a:p>
            <a:r>
              <a:rPr lang="en-AU" sz="3600" b="1" dirty="0">
                <a:solidFill>
                  <a:srgbClr val="FF0000"/>
                </a:solidFill>
                <a:latin typeface="Times New Roman" panose="02020603050405020304" pitchFamily="18" charset="0"/>
                <a:cs typeface="Times New Roman" panose="02020603050405020304" pitchFamily="18" charset="0"/>
              </a:rPr>
              <a:t>1.Tiết </a:t>
            </a:r>
            <a:r>
              <a:rPr lang="en-AU" sz="3600" b="1" dirty="0" err="1">
                <a:solidFill>
                  <a:srgbClr val="FF0000"/>
                </a:solidFill>
                <a:latin typeface="Times New Roman" panose="02020603050405020304" pitchFamily="18" charset="0"/>
                <a:cs typeface="Times New Roman" panose="02020603050405020304" pitchFamily="18" charset="0"/>
              </a:rPr>
              <a:t>kiệm</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và</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biểu</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hiện</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của</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tiết</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kiệm</a:t>
            </a:r>
            <a:endParaRPr lang="en-AU" sz="3600" b="1" dirty="0">
              <a:solidFill>
                <a:srgbClr val="FF0000"/>
              </a:solidFill>
              <a:latin typeface="Times New Roman" panose="02020603050405020304" pitchFamily="18" charset="0"/>
              <a:cs typeface="Times New Roman" panose="02020603050405020304" pitchFamily="18" charset="0"/>
            </a:endParaRPr>
          </a:p>
          <a:p>
            <a:pPr marL="742950" indent="-742950">
              <a:buAutoNum type="alphaLcPeriod"/>
            </a:pPr>
            <a:r>
              <a:rPr lang="en-AU" sz="3600" b="1" dirty="0" err="1">
                <a:solidFill>
                  <a:srgbClr val="FF0000"/>
                </a:solidFill>
                <a:latin typeface="Times New Roman" panose="02020603050405020304" pitchFamily="18" charset="0"/>
                <a:cs typeface="Times New Roman" panose="02020603050405020304" pitchFamily="18" charset="0"/>
              </a:rPr>
              <a:t>Khái</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niệm</a:t>
            </a:r>
            <a:endParaRPr lang="en-AU" sz="3600" b="1" dirty="0">
              <a:solidFill>
                <a:srgbClr val="FF0000"/>
              </a:solidFill>
              <a:latin typeface="Times New Roman" panose="02020603050405020304" pitchFamily="18" charset="0"/>
              <a:cs typeface="Times New Roman" panose="02020603050405020304" pitchFamily="18" charset="0"/>
            </a:endParaRPr>
          </a:p>
          <a:p>
            <a:endParaRPr lang="en-US"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6148" name="Picture 4" descr="Ảnh động Powerpoint CTU">
            <a:extLst>
              <a:ext uri="{FF2B5EF4-FFF2-40B4-BE49-F238E27FC236}">
                <a16:creationId xmlns:a16="http://schemas.microsoft.com/office/drawing/2014/main" xmlns="" id="{28FF3CA9-8363-9041-5315-42995B61E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139" y="74190"/>
            <a:ext cx="2327927" cy="177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00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wipe(down)">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168400"/>
            <a:ext cx="4873244"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8353" y="215540"/>
            <a:ext cx="10865747" cy="523220"/>
          </a:xfrm>
          <a:prstGeom prst="rect">
            <a:avLst/>
          </a:prstGeom>
        </p:spPr>
        <p:txBody>
          <a:bodyPr wrap="square">
            <a:spAutoFit/>
          </a:bodyPr>
          <a:lstStyle/>
          <a:p>
            <a:r>
              <a:rPr lang="vi-VN" sz="2800" dirty="0">
                <a:latin typeface="Times New Roman" pitchFamily="18" charset="0"/>
                <a:cs typeface="Times New Roman" pitchFamily="18" charset="0"/>
              </a:rPr>
              <a:t>Câu 1. Em hãy quan sát các hình ảnh dưới dây và cho biết:</a:t>
            </a:r>
            <a:endParaRPr lang="en-US" sz="2800" dirty="0">
              <a:latin typeface="Times New Roman" pitchFamily="18" charset="0"/>
              <a:cs typeface="Times New Roman" pitchFamily="18" charset="0"/>
            </a:endParaRPr>
          </a:p>
        </p:txBody>
      </p:sp>
      <p:sp>
        <p:nvSpPr>
          <p:cNvPr id="3" name="Rectangle 2"/>
          <p:cNvSpPr/>
          <p:nvPr/>
        </p:nvSpPr>
        <p:spPr>
          <a:xfrm>
            <a:off x="203201" y="4520343"/>
            <a:ext cx="5067300" cy="1200329"/>
          </a:xfrm>
          <a:prstGeom prst="rect">
            <a:avLst/>
          </a:prstGeom>
        </p:spPr>
        <p:txBody>
          <a:bodyPr wrap="square">
            <a:spAutoFit/>
          </a:bodyPr>
          <a:lstStyle/>
          <a:p>
            <a:r>
              <a:rPr lang="en-US" sz="2400" dirty="0">
                <a:solidFill>
                  <a:srgbClr val="FF0000"/>
                </a:solidFill>
              </a:rPr>
              <a:t>– </a:t>
            </a:r>
            <a:r>
              <a:rPr lang="en-US" sz="2400" dirty="0" err="1">
                <a:solidFill>
                  <a:srgbClr val="FF0000"/>
                </a:solidFill>
                <a:latin typeface="Times New Roman" pitchFamily="18" charset="0"/>
                <a:cs typeface="Times New Roman" pitchFamily="18" charset="0"/>
              </a:rPr>
              <a:t>Hành</a:t>
            </a:r>
            <a:r>
              <a:rPr lang="en-US" sz="2400" dirty="0">
                <a:solidFill>
                  <a:srgbClr val="FF0000"/>
                </a:solidFill>
                <a:latin typeface="Times New Roman" pitchFamily="18" charset="0"/>
                <a:cs typeface="Times New Roman" pitchFamily="18" charset="0"/>
              </a:rPr>
              <a:t> vi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kiệm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hành</a:t>
            </a:r>
            <a:r>
              <a:rPr lang="en-US" sz="2400" dirty="0">
                <a:solidFill>
                  <a:srgbClr val="FF0000"/>
                </a:solidFill>
                <a:latin typeface="Times New Roman" pitchFamily="18" charset="0"/>
                <a:cs typeface="Times New Roman" pitchFamily="18" charset="0"/>
              </a:rPr>
              <a:t> vi </a:t>
            </a:r>
            <a:r>
              <a:rPr lang="en-US" sz="2400" dirty="0" err="1" smtClean="0">
                <a:solidFill>
                  <a:srgbClr val="FF0000"/>
                </a:solidFill>
                <a:latin typeface="Times New Roman" pitchFamily="18" charset="0"/>
                <a:cs typeface="Times New Roman" pitchFamily="18" charset="0"/>
              </a:rPr>
              <a:t>nào</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phí</a:t>
            </a:r>
            <a:r>
              <a:rPr lang="en-US" sz="2400" dirty="0">
                <a:solidFill>
                  <a:srgbClr val="FF0000"/>
                </a:solidFill>
                <a:latin typeface="Times New Roman" pitchFamily="18" charset="0"/>
                <a:cs typeface="Times New Roman" pitchFamily="18" charset="0"/>
              </a:rPr>
              <a:t>.</a:t>
            </a:r>
          </a:p>
          <a:p>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Hậu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hành</a:t>
            </a:r>
            <a:r>
              <a:rPr lang="en-US" sz="2400" dirty="0">
                <a:solidFill>
                  <a:srgbClr val="FF0000"/>
                </a:solidFill>
                <a:latin typeface="Times New Roman" pitchFamily="18" charset="0"/>
                <a:cs typeface="Times New Roman" pitchFamily="18" charset="0"/>
              </a:rPr>
              <a:t> vi </a:t>
            </a:r>
            <a:r>
              <a:rPr lang="en-US" sz="2400" dirty="0" err="1">
                <a:solidFill>
                  <a:srgbClr val="FF0000"/>
                </a:solidFill>
                <a:latin typeface="Times New Roman" pitchFamily="18" charset="0"/>
                <a:cs typeface="Times New Roman" pitchFamily="18" charset="0"/>
              </a:rPr>
              <a:t>lãng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phí</a:t>
            </a:r>
            <a:r>
              <a:rPr lang="en-US" sz="2400" dirty="0">
                <a:solidFill>
                  <a:srgbClr val="FF0000"/>
                </a:solidFill>
                <a:latin typeface="Times New Roman" pitchFamily="18" charset="0"/>
                <a:cs typeface="Times New Roman" pitchFamily="18" charset="0"/>
              </a:rPr>
              <a:t>.</a:t>
            </a:r>
          </a:p>
        </p:txBody>
      </p:sp>
      <p:sp>
        <p:nvSpPr>
          <p:cNvPr id="4" name="Rectangle 3"/>
          <p:cNvSpPr/>
          <p:nvPr/>
        </p:nvSpPr>
        <p:spPr>
          <a:xfrm>
            <a:off x="4840225" y="1016000"/>
            <a:ext cx="6894576" cy="5693866"/>
          </a:xfrm>
          <a:prstGeom prst="rect">
            <a:avLst/>
          </a:prstGeom>
        </p:spPr>
        <p:txBody>
          <a:bodyPr wrap="square">
            <a:spAutoFit/>
          </a:bodyPr>
          <a:lstStyle/>
          <a:p>
            <a:pPr algn="just"/>
            <a:r>
              <a:rPr lang="vi-VN" sz="2800" dirty="0">
                <a:latin typeface="Times New Roman" pitchFamily="18" charset="0"/>
                <a:cs typeface="Times New Roman" pitchFamily="18" charset="0"/>
              </a:rPr>
              <a:t>- Hình ảnh thể hiện sự tiết kiệm: </a:t>
            </a:r>
            <a:r>
              <a:rPr lang="vi-VN" sz="2800" dirty="0">
                <a:solidFill>
                  <a:srgbClr val="0309ED"/>
                </a:solidFill>
                <a:latin typeface="Times New Roman" pitchFamily="18" charset="0"/>
                <a:cs typeface="Times New Roman" pitchFamily="18" charset="0"/>
              </a:rPr>
              <a:t>1 và 2</a:t>
            </a:r>
          </a:p>
          <a:p>
            <a:pPr algn="just"/>
            <a:r>
              <a:rPr lang="vi-VN" sz="2800" dirty="0">
                <a:solidFill>
                  <a:srgbClr val="0309ED"/>
                </a:solidFill>
                <a:latin typeface="Times New Roman" pitchFamily="18" charset="0"/>
                <a:cs typeface="Times New Roman" pitchFamily="18" charset="0"/>
              </a:rPr>
              <a:t>- Hình ảnh thể hiện sự lãng phí: 3 và 4</a:t>
            </a:r>
          </a:p>
          <a:p>
            <a:pPr algn="just"/>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Hậu quả của những hành vi lãng phí: tốn kém tiền</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 bạc của gia đình, ảnh hưởng đến tài nguyên thiên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nhiên và môi trường, lãng phí cho xã hội; lãng phí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với thời gian khiến chúng ta làm việc không hiệu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quả, công việc ngưng trệ, ảnh hưởng đến những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người xung quanh</a:t>
            </a:r>
            <a:r>
              <a:rPr lang="vi-VN" sz="2800" dirty="0"/>
              <a:t>.</a:t>
            </a:r>
          </a:p>
        </p:txBody>
      </p:sp>
    </p:spTree>
    <p:extLst>
      <p:ext uri="{BB962C8B-B14F-4D97-AF65-F5344CB8AC3E}">
        <p14:creationId xmlns:p14="http://schemas.microsoft.com/office/powerpoint/2010/main" val="262130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1)">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1)">
                                      <p:cBhvr>
                                        <p:cTn id="27" dur="2000"/>
                                        <p:tgtEl>
                                          <p:spTgt spid="4">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1)">
                                      <p:cBhvr>
                                        <p:cTn id="30" dur="2000"/>
                                        <p:tgtEl>
                                          <p:spTgt spid="4">
                                            <p:txEl>
                                              <p:pRg st="3" end="3"/>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heel(1)">
                                      <p:cBhvr>
                                        <p:cTn id="33" dur="2000"/>
                                        <p:tgtEl>
                                          <p:spTgt spid="4">
                                            <p:txEl>
                                              <p:pRg st="4" end="4"/>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heel(1)">
                                      <p:cBhvr>
                                        <p:cTn id="36" dur="2000"/>
                                        <p:tgtEl>
                                          <p:spTgt spid="4">
                                            <p:txEl>
                                              <p:pRg st="5" end="5"/>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wheel(1)">
                                      <p:cBhvr>
                                        <p:cTn id="39" dur="2000"/>
                                        <p:tgtEl>
                                          <p:spTgt spid="4">
                                            <p:txEl>
                                              <p:pRg st="6" end="6"/>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176E9FB5-EA6A-6BE6-2241-D280EDA9DC45}"/>
              </a:ext>
            </a:extLst>
          </p:cNvPr>
          <p:cNvSpPr txBox="1"/>
          <p:nvPr/>
        </p:nvSpPr>
        <p:spPr>
          <a:xfrm flipH="1">
            <a:off x="256029" y="74190"/>
            <a:ext cx="8870825" cy="1754326"/>
          </a:xfrm>
          <a:prstGeom prst="rect">
            <a:avLst/>
          </a:prstGeom>
          <a:noFill/>
        </p:spPr>
        <p:txBody>
          <a:bodyPr wrap="square" rtlCol="0">
            <a:spAutoFit/>
          </a:bodyPr>
          <a:lstStyle/>
          <a:p>
            <a:r>
              <a:rPr lang="en-AU" sz="3600" b="1" dirty="0" smtClean="0">
                <a:solidFill>
                  <a:srgbClr val="FF0000"/>
                </a:solidFill>
                <a:latin typeface="Times New Roman" panose="02020603050405020304" pitchFamily="18" charset="0"/>
                <a:cs typeface="Times New Roman" panose="02020603050405020304" pitchFamily="18" charset="0"/>
              </a:rPr>
              <a:t>1.Tiết </a:t>
            </a:r>
            <a:r>
              <a:rPr lang="en-AU" sz="3600" b="1" dirty="0" err="1">
                <a:solidFill>
                  <a:srgbClr val="FF0000"/>
                </a:solidFill>
                <a:latin typeface="Times New Roman" panose="02020603050405020304" pitchFamily="18" charset="0"/>
                <a:cs typeface="Times New Roman" panose="02020603050405020304" pitchFamily="18" charset="0"/>
              </a:rPr>
              <a:t>kiệm</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và</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biểu</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hiện</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của</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tiết</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kiệm</a:t>
            </a:r>
            <a:endParaRPr lang="en-AU" sz="3600" b="1" dirty="0">
              <a:solidFill>
                <a:srgbClr val="FF0000"/>
              </a:solidFill>
              <a:latin typeface="Times New Roman" panose="02020603050405020304" pitchFamily="18" charset="0"/>
              <a:cs typeface="Times New Roman" panose="02020603050405020304" pitchFamily="18" charset="0"/>
            </a:endParaRPr>
          </a:p>
          <a:p>
            <a:pPr marL="742950" indent="-742950">
              <a:buAutoNum type="alphaLcPeriod"/>
            </a:pPr>
            <a:r>
              <a:rPr lang="en-AU" sz="3600" b="1" dirty="0" err="1">
                <a:solidFill>
                  <a:srgbClr val="FF0000"/>
                </a:solidFill>
                <a:latin typeface="Times New Roman" panose="02020603050405020304" pitchFamily="18" charset="0"/>
                <a:cs typeface="Times New Roman" panose="02020603050405020304" pitchFamily="18" charset="0"/>
              </a:rPr>
              <a:t>Khái</a:t>
            </a:r>
            <a:r>
              <a:rPr lang="en-AU" sz="3600" b="1" dirty="0">
                <a:solidFill>
                  <a:srgbClr val="FF0000"/>
                </a:solidFill>
                <a:latin typeface="Times New Roman" panose="02020603050405020304" pitchFamily="18" charset="0"/>
                <a:cs typeface="Times New Roman" panose="02020603050405020304" pitchFamily="18" charset="0"/>
              </a:rPr>
              <a:t> </a:t>
            </a:r>
            <a:r>
              <a:rPr lang="en-AU" sz="3600" b="1" dirty="0" err="1">
                <a:solidFill>
                  <a:srgbClr val="FF0000"/>
                </a:solidFill>
                <a:latin typeface="Times New Roman" panose="02020603050405020304" pitchFamily="18" charset="0"/>
                <a:cs typeface="Times New Roman" panose="02020603050405020304" pitchFamily="18" charset="0"/>
              </a:rPr>
              <a:t>niệm</a:t>
            </a:r>
            <a:endParaRPr lang="en-AU" sz="3600" b="1" dirty="0">
              <a:solidFill>
                <a:srgbClr val="FF0000"/>
              </a:solidFill>
              <a:latin typeface="Times New Roman" panose="02020603050405020304" pitchFamily="18" charset="0"/>
              <a:cs typeface="Times New Roman" panose="02020603050405020304" pitchFamily="18" charset="0"/>
            </a:endParaRPr>
          </a:p>
          <a:p>
            <a:endParaRPr lang="en-US"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xmlns="" id="{24E19392-7F11-7EBE-F2CA-9B7657788704}"/>
              </a:ext>
            </a:extLst>
          </p:cNvPr>
          <p:cNvSpPr txBox="1"/>
          <p:nvPr/>
        </p:nvSpPr>
        <p:spPr>
          <a:xfrm flipH="1">
            <a:off x="256029" y="1847849"/>
            <a:ext cx="11350753" cy="3785652"/>
          </a:xfrm>
          <a:prstGeom prst="rect">
            <a:avLst/>
          </a:prstGeom>
          <a:noFill/>
        </p:spPr>
        <p:txBody>
          <a:bodyPr wrap="square" rtlCol="0">
            <a:spAutoFit/>
          </a:bodyPr>
          <a:lstStyle/>
          <a:p>
            <a:pPr marL="571500" indent="-571500">
              <a:buFontTx/>
              <a:buChar char="-"/>
            </a:pPr>
            <a:r>
              <a:rPr lang="en-AU" sz="4000" b="1" dirty="0" err="1">
                <a:latin typeface="Times New Roman" panose="02020603050405020304" pitchFamily="18" charset="0"/>
                <a:cs typeface="Times New Roman" panose="02020603050405020304" pitchFamily="18" charset="0"/>
              </a:rPr>
              <a:t>Tiết</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kiệm</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là</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biết</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sử</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dụng</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một</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cách</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hợp</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lí</a:t>
            </a:r>
            <a:r>
              <a:rPr lang="en-AU" sz="4000" b="1" dirty="0" smtClean="0">
                <a:latin typeface="Times New Roman" panose="02020603050405020304" pitchFamily="18" charset="0"/>
                <a:cs typeface="Times New Roman" panose="02020603050405020304" pitchFamily="18" charset="0"/>
              </a:rPr>
              <a:t>, </a:t>
            </a:r>
            <a:r>
              <a:rPr lang="en-AU" sz="4000" b="1" dirty="0" err="1" smtClean="0">
                <a:latin typeface="Times New Roman" panose="02020603050405020304" pitchFamily="18" charset="0"/>
                <a:cs typeface="Times New Roman" panose="02020603050405020304" pitchFamily="18" charset="0"/>
              </a:rPr>
              <a:t>tiền</a:t>
            </a:r>
            <a:r>
              <a:rPr lang="en-AU" sz="4000" b="1" dirty="0" smtClean="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bạc,của</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cải,thời</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gian</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sức</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lực</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của</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mình</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và</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của</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người</a:t>
            </a:r>
            <a:r>
              <a:rPr lang="en-AU" sz="4000" b="1" dirty="0">
                <a:latin typeface="Times New Roman" panose="02020603050405020304" pitchFamily="18" charset="0"/>
                <a:cs typeface="Times New Roman" panose="02020603050405020304" pitchFamily="18" charset="0"/>
              </a:rPr>
              <a:t> </a:t>
            </a:r>
            <a:r>
              <a:rPr lang="en-AU" sz="4000" b="1" dirty="0" err="1">
                <a:latin typeface="Times New Roman" panose="02020603050405020304" pitchFamily="18" charset="0"/>
                <a:cs typeface="Times New Roman" panose="02020603050405020304" pitchFamily="18" charset="0"/>
              </a:rPr>
              <a:t>khác</a:t>
            </a:r>
            <a:r>
              <a:rPr lang="en-AU"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phí</a:t>
            </a:r>
            <a:r>
              <a:rPr lang="en-US" sz="4000" b="1" dirty="0">
                <a:latin typeface="Times New Roman" panose="02020603050405020304" pitchFamily="18" charset="0"/>
                <a:cs typeface="Times New Roman" panose="02020603050405020304" pitchFamily="18" charset="0"/>
              </a:rPr>
              <a:t>:</a:t>
            </a:r>
          </a:p>
          <a:p>
            <a:pPr marL="571500" indent="-571500">
              <a:buFontTx/>
              <a:buChar char="-"/>
            </a:pPr>
            <a:r>
              <a:rPr lang="en-US" sz="4000" b="1" dirty="0" err="1">
                <a:latin typeface="Times New Roman" panose="02020603050405020304" pitchFamily="18" charset="0"/>
                <a:cs typeface="Times New Roman" panose="02020603050405020304" pitchFamily="18" charset="0"/>
              </a:rPr>
              <a:t>Mở</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a:t>
            </a:r>
            <a:r>
              <a:rPr lang="en-US" sz="4000" b="1" dirty="0">
                <a:latin typeface="Times New Roman" panose="02020603050405020304" pitchFamily="18" charset="0"/>
                <a:cs typeface="Times New Roman" panose="02020603050405020304" pitchFamily="18" charset="0"/>
              </a:rPr>
              <a:t> vi </a:t>
            </a:r>
            <a:r>
              <a:rPr lang="en-US" sz="4000" b="1" dirty="0" err="1">
                <a:latin typeface="Times New Roman" panose="02020603050405020304" pitchFamily="18" charset="0"/>
                <a:cs typeface="Times New Roman" panose="02020603050405020304" pitchFamily="18" charset="0"/>
              </a:rPr>
              <a:t>nhưng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xem</a:t>
            </a:r>
            <a:endParaRPr lang="en-US" sz="4000" b="1" dirty="0">
              <a:latin typeface="Times New Roman" panose="02020603050405020304" pitchFamily="18" charset="0"/>
              <a:cs typeface="Times New Roman" panose="02020603050405020304" pitchFamily="18" charset="0"/>
            </a:endParaRPr>
          </a:p>
          <a:p>
            <a:pPr marL="571500" indent="-571500">
              <a:buFontTx/>
              <a:buChar char="-"/>
            </a:pPr>
            <a:r>
              <a:rPr lang="en-US" sz="4000" b="1" dirty="0">
                <a:latin typeface="Times New Roman" panose="02020603050405020304" pitchFamily="18" charset="0"/>
                <a:cs typeface="Times New Roman" panose="02020603050405020304" pitchFamily="18" charset="0"/>
              </a:rPr>
              <a:t>Mua </a:t>
            </a:r>
            <a:r>
              <a:rPr lang="en-US" sz="4000" b="1" dirty="0" err="1">
                <a:latin typeface="Times New Roman" panose="02020603050405020304" pitchFamily="18" charset="0"/>
                <a:cs typeface="Times New Roman" panose="02020603050405020304" pitchFamily="18" charset="0"/>
              </a:rPr>
              <a:t>nhiều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đồ</a:t>
            </a:r>
            <a:r>
              <a:rPr lang="en-US" sz="4000" b="1" dirty="0">
                <a:latin typeface="Times New Roman" panose="02020603050405020304" pitchFamily="18" charset="0"/>
                <a:cs typeface="Times New Roman" panose="02020603050405020304" pitchFamily="18" charset="0"/>
              </a:rPr>
              <a:t> dung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dùng</a:t>
            </a:r>
            <a:endParaRPr lang="en-AU" sz="4000" b="1" dirty="0">
              <a:latin typeface="Times New Roman" panose="02020603050405020304" pitchFamily="18" charset="0"/>
              <a:cs typeface="Times New Roman" panose="02020603050405020304" pitchFamily="18" charset="0"/>
            </a:endParaRPr>
          </a:p>
        </p:txBody>
      </p:sp>
      <p:pic>
        <p:nvPicPr>
          <p:cNvPr id="6148" name="Picture 4" descr="Ảnh động Powerpoint CTU">
            <a:extLst>
              <a:ext uri="{FF2B5EF4-FFF2-40B4-BE49-F238E27FC236}">
                <a16:creationId xmlns:a16="http://schemas.microsoft.com/office/drawing/2014/main" xmlns="" id="{28FF3CA9-8363-9041-5315-42995B61E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139" y="74190"/>
            <a:ext cx="2327927" cy="177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417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ipe(down)">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791" y="247471"/>
            <a:ext cx="9161033" cy="2246769"/>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Em hãy thảo luận và chia sẻ với các bạn trong lớp về ý nghĩa của câu ca dao sau:</a:t>
            </a:r>
            <a:endParaRPr lang="vi-VN" sz="2800" dirty="0">
              <a:solidFill>
                <a:srgbClr val="FF0000"/>
              </a:solidFill>
              <a:latin typeface="Times New Roman" pitchFamily="18" charset="0"/>
              <a:cs typeface="Times New Roman" pitchFamily="18" charset="0"/>
            </a:endParaRPr>
          </a:p>
          <a:p>
            <a:r>
              <a:rPr lang="en-US" sz="2800" i="1" dirty="0">
                <a:solidFill>
                  <a:srgbClr val="00B05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Được mùa chớ phụ ngô khoai</a:t>
            </a:r>
            <a:endParaRPr lang="vi-VN" sz="2800" dirty="0">
              <a:solidFill>
                <a:srgbClr val="FF0000"/>
              </a:solidFill>
              <a:latin typeface="Times New Roman" pitchFamily="18" charset="0"/>
              <a:cs typeface="Times New Roman" pitchFamily="18" charset="0"/>
            </a:endParaRPr>
          </a:p>
          <a:p>
            <a:r>
              <a:rPr lang="vi-VN" sz="2800" i="1" dirty="0">
                <a:solidFill>
                  <a:srgbClr val="FF0000"/>
                </a:solidFill>
                <a:latin typeface="Times New Roman" pitchFamily="18" charset="0"/>
                <a:cs typeface="Times New Roman" pitchFamily="18" charset="0"/>
              </a:rPr>
              <a:t>Đến khi thất bát lấy ai bạn cùng</a:t>
            </a:r>
            <a:endParaRPr lang="vi-VN"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(Ca dao)</a:t>
            </a:r>
          </a:p>
        </p:txBody>
      </p:sp>
      <p:sp>
        <p:nvSpPr>
          <p:cNvPr id="3" name="Rectangle 2"/>
          <p:cNvSpPr/>
          <p:nvPr/>
        </p:nvSpPr>
        <p:spPr>
          <a:xfrm>
            <a:off x="0" y="2494240"/>
            <a:ext cx="12192000" cy="3416320"/>
          </a:xfrm>
          <a:prstGeom prst="rect">
            <a:avLst/>
          </a:prstGeom>
        </p:spPr>
        <p:txBody>
          <a:bodyPr wrap="square">
            <a:spAutoFit/>
          </a:bodyPr>
          <a:lstStyle/>
          <a:p>
            <a:r>
              <a:rPr lang="vi-VN" sz="2400" dirty="0">
                <a:solidFill>
                  <a:srgbClr val="FF0000"/>
                </a:solidFill>
                <a:latin typeface="Times New Roman" pitchFamily="18" charset="0"/>
                <a:cs typeface="Times New Roman" pitchFamily="18" charset="0"/>
              </a:rPr>
              <a:t>Ý nghĩa câu ca dao sau:</a:t>
            </a:r>
          </a:p>
          <a:p>
            <a:pPr algn="just"/>
            <a:r>
              <a:rPr lang="vi-VN" sz="2400" dirty="0" smtClean="0">
                <a:latin typeface="Times New Roman" pitchFamily="18" charset="0"/>
                <a:cs typeface="Times New Roman" pitchFamily="18" charset="0"/>
              </a:rPr>
              <a:t>Câu </a:t>
            </a:r>
            <a:r>
              <a:rPr lang="vi-VN" sz="2400" dirty="0">
                <a:latin typeface="Times New Roman" pitchFamily="18" charset="0"/>
                <a:cs typeface="Times New Roman" pitchFamily="18" charset="0"/>
              </a:rPr>
              <a:t>ca dao đã dùng ngôn từ hóm hỉnh để khuyên răn mọi người. Khoai, ngô không giá trị bằng lúa gạo nhưng rất quan trọng, để ăn độn, nhất là trong kỳ giáp hạt tháng ba ngày tám. Dù có được mùa cũng không nên “phụ ngô khoai”. Vì đến “Khi thất bát” là khi mất mùa, nhà nông thu hoạch kém, “Lấy ai bạn cùng” nghĩa là lấy gì để san sẻ, để chia ngọt sẻ bùi cùng mình qua cơn đói kém, thiếu thốn. Câu ca dao trên với cách nói nhẹ nhàng mà thấm thía về một lời khuyên nhà nông, cũng như mọi người phải biết quý trọng ngô khoai, không được coi thường hoặc hoang phí ngô khoai, lương thực. Từ câu ca dao ông cha ta đã đúc kết lại cho chúng ta thấy ý nghĩa của việc tiết kiệm rất quan trọng trong cuộc sống, tiết kiệm có thể mang lại cho ta nhiều giá trị ý nghĩa</a:t>
            </a:r>
          </a:p>
        </p:txBody>
      </p:sp>
    </p:spTree>
    <p:extLst>
      <p:ext uri="{BB962C8B-B14F-4D97-AF65-F5344CB8AC3E}">
        <p14:creationId xmlns:p14="http://schemas.microsoft.com/office/powerpoint/2010/main" val="27328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heel(1)">
                                      <p:cBhvr>
                                        <p:cTn id="21" dur="20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heel(1)">
                                      <p:cBhvr>
                                        <p:cTn id="26" dur="2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heel(1)">
                                      <p:cBhvr>
                                        <p:cTn id="3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TotalTime>
  <Words>1955</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Noto 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3: Em hãy thuyết trình trước lớp về một trong các chủ đề sau: + Tiết kiệm thời gian + Tiết kiệm tiền bạc + Tiết kiệm điện, nước... </vt:lpstr>
      <vt:lpstr>PowerPoint Presentation</vt:lpstr>
      <vt:lpstr>GIẢI QUYẾT TÌNH HUỐNG: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TIẾT KIỆM  GDCD 6 </dc:title>
  <dc:creator>acer</dc:creator>
  <cp:lastModifiedBy>do que</cp:lastModifiedBy>
  <cp:revision>46</cp:revision>
  <dcterms:created xsi:type="dcterms:W3CDTF">2023-03-13T01:58:25Z</dcterms:created>
  <dcterms:modified xsi:type="dcterms:W3CDTF">2025-03-06T13:41:25Z</dcterms:modified>
</cp:coreProperties>
</file>