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99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p:cViewPr varScale="1">
        <p:scale>
          <a:sx n="74" d="100"/>
          <a:sy n="74" d="100"/>
        </p:scale>
        <p:origin x="-558" y="-90"/>
      </p:cViewPr>
      <p:guideLst>
        <p:guide orient="horz" pos="2448"/>
        <p:guide pos="3839"/>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26"/>
            <a:ext cx="10360501"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39"/>
            <a:ext cx="2742486"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441" y="274639"/>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01"/>
            <a:ext cx="10360501"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441"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5986" y="1600201"/>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1/31/2025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1/31/2025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42" y="273050"/>
            <a:ext cx="4010039"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5492" y="273051"/>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442" y="1435101"/>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441" y="1600201"/>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441" y="6356351"/>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1/31/2025</a:t>
            </a:fld>
            <a:endParaRPr lang="en-US"/>
          </a:p>
        </p:txBody>
      </p:sp>
      <p:sp>
        <p:nvSpPr>
          <p:cNvPr id="5" name="Footer Placeholder 4"/>
          <p:cNvSpPr>
            <a:spLocks noGrp="1"/>
          </p:cNvSpPr>
          <p:nvPr>
            <p:ph type="ftr" sz="quarter" idx="3"/>
          </p:nvPr>
        </p:nvSpPr>
        <p:spPr>
          <a:xfrm>
            <a:off x="4164515" y="6356351"/>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5" y="6356351"/>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012444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out)">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760412" y="457200"/>
            <a:ext cx="3886200" cy="50292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smtClean="0">
                <a:latin typeface="Times New Roman" pitchFamily="18" charset="0"/>
                <a:cs typeface="Times New Roman" pitchFamily="18" charset="0"/>
              </a:rPr>
              <a:t>Vậy</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phòng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trị</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bệnh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cho</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vật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có</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tác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dụng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gì</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
        <p:nvSpPr>
          <p:cNvPr id="3" name="Rectangle 2"/>
          <p:cNvSpPr/>
          <p:nvPr/>
        </p:nvSpPr>
        <p:spPr>
          <a:xfrm>
            <a:off x="5256212" y="496910"/>
            <a:ext cx="6092825" cy="6186309"/>
          </a:xfrm>
          <a:prstGeom prst="rect">
            <a:avLst/>
          </a:prstGeom>
        </p:spPr>
        <p:txBody>
          <a:bodyPr>
            <a:spAutoFit/>
          </a:bodyPr>
          <a:lstStyle/>
          <a:p>
            <a:r>
              <a:rPr lang="en-US" sz="4400" dirty="0" smtClean="0">
                <a:latin typeface="Times New Roman" pitchFamily="18" charset="0"/>
                <a:cs typeface="Times New Roman" pitchFamily="18" charset="0"/>
              </a:rPr>
              <a:t>-</a:t>
            </a:r>
            <a:r>
              <a:rPr lang="vi-VN" sz="4400" dirty="0" smtClean="0">
                <a:latin typeface="Times New Roman" pitchFamily="18" charset="0"/>
                <a:cs typeface="Times New Roman" pitchFamily="18" charset="0"/>
              </a:rPr>
              <a:t>Tăng </a:t>
            </a:r>
            <a:r>
              <a:rPr lang="vi-VN" sz="4400" dirty="0">
                <a:latin typeface="Times New Roman" pitchFamily="18" charset="0"/>
                <a:cs typeface="Times New Roman" pitchFamily="18" charset="0"/>
              </a:rPr>
              <a:t>cường sức khỏe, sức đề kháng cho vật nuôi, giúp vật nuôi giảm khả năng nhiễm bệnh</a:t>
            </a:r>
            <a:r>
              <a:rPr lang="vi-VN" sz="4400" dirty="0" smtClean="0">
                <a:latin typeface="Times New Roman" pitchFamily="18" charset="0"/>
                <a:cs typeface="Times New Roman" pitchFamily="18" charset="0"/>
              </a:rPr>
              <a:t>.</a:t>
            </a:r>
            <a:endParaRPr lang="en-US" sz="4400" dirty="0" smtClean="0">
              <a:latin typeface="Times New Roman" pitchFamily="18" charset="0"/>
              <a:cs typeface="Times New Roman" pitchFamily="18" charset="0"/>
            </a:endParaRPr>
          </a:p>
          <a:p>
            <a:r>
              <a:rPr lang="vi-VN" sz="4400" dirty="0" smtClean="0">
                <a:latin typeface="Times New Roman" pitchFamily="18" charset="0"/>
                <a:cs typeface="Times New Roman" pitchFamily="18" charset="0"/>
              </a:rPr>
              <a:t> </a:t>
            </a:r>
            <a:r>
              <a:rPr lang="vi-VN" sz="4400" dirty="0">
                <a:latin typeface="Times New Roman" pitchFamily="18" charset="0"/>
                <a:cs typeface="Times New Roman" pitchFamily="18" charset="0"/>
              </a:rPr>
              <a:t>- Tiêu diệt mầm bệnh, hạn chế sự tiếp xúc của vật nuôi với nguồn bệnh, ngăn ngừa sự alay lan của dịch bệnh.</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2978741703"/>
      </p:ext>
    </p:extLst>
  </p:cSld>
  <p:clrMapOvr>
    <a:masterClrMapping/>
  </p:clrMapOvr>
  <p:transition spd="slow">
    <p:cover dir="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32012" y="4641346"/>
            <a:ext cx="7422835" cy="226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8" y="0"/>
            <a:ext cx="12192001"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90942482"/>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p:cNvGrpSpPr/>
          <p:nvPr/>
        </p:nvGrpSpPr>
        <p:grpSpPr>
          <a:xfrm>
            <a:off x="4765228" y="3086100"/>
            <a:ext cx="2624585" cy="1714500"/>
            <a:chOff x="4765228" y="3086100"/>
            <a:chExt cx="2624585" cy="1714500"/>
          </a:xfrm>
        </p:grpSpPr>
        <p:sp>
          <p:nvSpPr>
            <p:cNvPr id="3" name="Rounded Rectangle 2"/>
            <p:cNvSpPr/>
            <p:nvPr/>
          </p:nvSpPr>
          <p:spPr>
            <a:xfrm>
              <a:off x="4799013" y="3086100"/>
              <a:ext cx="2590800" cy="160020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765228" y="3200400"/>
              <a:ext cx="2438400" cy="1600200"/>
            </a:xfrm>
            <a:prstGeom prst="roundRect">
              <a:avLst/>
            </a:prstGeom>
            <a:solidFill>
              <a:srgbClr val="99FF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chemeClr val="tx1"/>
                  </a:solidFill>
                  <a:latin typeface="Times New Roman" pitchFamily="18" charset="0"/>
                  <a:cs typeface="Times New Roman" pitchFamily="18" charset="0"/>
                </a:rPr>
                <a:t>Nguyên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nhân</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gây</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bệnh</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cho</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vật</a:t>
              </a:r>
              <a:r>
                <a:rPr lang="en-US" sz="2800" dirty="0" smtClean="0">
                  <a:solidFill>
                    <a:schemeClr val="tx1"/>
                  </a:solidFill>
                  <a:latin typeface="Times New Roman" pitchFamily="18" charset="0"/>
                  <a:cs typeface="Times New Roman" pitchFamily="18" charset="0"/>
                </a:rPr>
                <a:t> </a:t>
              </a:r>
              <a:r>
                <a:rPr lang="en-US" sz="2800" dirty="0" err="1" smtClean="0">
                  <a:solidFill>
                    <a:schemeClr val="tx1"/>
                  </a:solidFill>
                  <a:latin typeface="Times New Roman" pitchFamily="18" charset="0"/>
                  <a:cs typeface="Times New Roman" pitchFamily="18" charset="0"/>
                </a:rPr>
                <a:t>nuôi</a:t>
              </a:r>
              <a:endParaRPr lang="en-US" sz="2800" dirty="0">
                <a:solidFill>
                  <a:schemeClr val="tx1"/>
                </a:solidFill>
                <a:latin typeface="Times New Roman" pitchFamily="18" charset="0"/>
                <a:cs typeface="Times New Roman" pitchFamily="18" charset="0"/>
              </a:endParaRPr>
            </a:p>
          </p:txBody>
        </p:sp>
      </p:grpSp>
      <p:cxnSp>
        <p:nvCxnSpPr>
          <p:cNvPr id="10" name="Straight Arrow Connector 9"/>
          <p:cNvCxnSpPr/>
          <p:nvPr/>
        </p:nvCxnSpPr>
        <p:spPr>
          <a:xfrm flipV="1">
            <a:off x="7203628" y="2057400"/>
            <a:ext cx="1405384" cy="1143000"/>
          </a:xfrm>
          <a:prstGeom prst="straightConnector1">
            <a:avLst/>
          </a:prstGeom>
          <a:ln w="76200">
            <a:headEnd type="arrow"/>
            <a:tailEnd type="arrow"/>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8609012" y="1657974"/>
            <a:ext cx="2286000"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Do </a:t>
            </a:r>
            <a:r>
              <a:rPr lang="en-US" b="1" dirty="0" err="1" smtClean="0">
                <a:latin typeface="Times New Roman" pitchFamily="18" charset="0"/>
                <a:cs typeface="Times New Roman" pitchFamily="18" charset="0"/>
              </a:rPr>
              <a:t>động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kí</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sinh</a:t>
            </a:r>
            <a:endParaRPr lang="en-US" b="1" dirty="0" smtClean="0">
              <a:latin typeface="Times New Roman" pitchFamily="18" charset="0"/>
              <a:cs typeface="Times New Roman" pitchFamily="18" charset="0"/>
            </a:endParaRPr>
          </a:p>
          <a:p>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Ve,rận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giun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sán</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926432">
            <a:off x="3127368" y="1782503"/>
            <a:ext cx="2116137"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1217612" y="1796473"/>
            <a:ext cx="2419640"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Do </a:t>
            </a:r>
            <a:r>
              <a:rPr lang="en-US" b="1" dirty="0" err="1" smtClean="0">
                <a:latin typeface="Times New Roman" pitchFamily="18" charset="0"/>
                <a:cs typeface="Times New Roman" pitchFamily="18" charset="0"/>
              </a:rPr>
              <a:t>sinh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vật</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gây</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bệnh</a:t>
            </a:r>
            <a:r>
              <a:rPr lang="en-US" b="1" dirty="0" smtClean="0">
                <a:latin typeface="Times New Roman" pitchFamily="18" charset="0"/>
                <a:cs typeface="Times New Roman" pitchFamily="18" charset="0"/>
              </a:rPr>
              <a:t>.</a:t>
            </a:r>
          </a:p>
          <a:p>
            <a:r>
              <a:rPr lang="en-US" b="1" dirty="0" smtClean="0">
                <a:latin typeface="Times New Roman" pitchFamily="18" charset="0"/>
                <a:cs typeface="Times New Roman" pitchFamily="18" charset="0"/>
              </a:rPr>
              <a:t>(vi </a:t>
            </a:r>
            <a:r>
              <a:rPr lang="en-US" b="1" dirty="0" err="1" smtClean="0">
                <a:latin typeface="Times New Roman" pitchFamily="18" charset="0"/>
                <a:cs typeface="Times New Roman" pitchFamily="18" charset="0"/>
              </a:rPr>
              <a:t>khuẩn</a:t>
            </a:r>
            <a:r>
              <a:rPr lang="en-US" b="1" dirty="0" smtClean="0">
                <a:latin typeface="Times New Roman" pitchFamily="18" charset="0"/>
                <a:cs typeface="Times New Roman" pitchFamily="18" charset="0"/>
              </a:rPr>
              <a:t>, virus)</a:t>
            </a:r>
            <a:endParaRPr lang="en-US" b="1" dirty="0">
              <a:latin typeface="Times New Roman" pitchFamily="18" charset="0"/>
              <a:cs typeface="Times New Roman" pitchFamily="18"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125" y="4320125"/>
            <a:ext cx="2116137"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4711558">
            <a:off x="6848251" y="4176788"/>
            <a:ext cx="2116137" cy="1852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p:cNvSpPr txBox="1"/>
          <p:nvPr/>
        </p:nvSpPr>
        <p:spPr>
          <a:xfrm>
            <a:off x="1979612" y="5943600"/>
            <a:ext cx="3268650" cy="646331"/>
          </a:xfrm>
          <a:prstGeom prst="rect">
            <a:avLst/>
          </a:prstGeom>
          <a:noFill/>
        </p:spPr>
        <p:txBody>
          <a:bodyPr wrap="square" rtlCol="0">
            <a:spAutoFit/>
          </a:bodyPr>
          <a:lstStyle/>
          <a:p>
            <a:r>
              <a:rPr lang="en-US" b="1" dirty="0" smtClean="0">
                <a:latin typeface="Times New Roman" pitchFamily="18" charset="0"/>
                <a:cs typeface="Times New Roman" pitchFamily="18" charset="0"/>
              </a:rPr>
              <a:t>Do </a:t>
            </a:r>
            <a:r>
              <a:rPr lang="en-US" b="1" dirty="0" err="1" smtClean="0">
                <a:latin typeface="Times New Roman" pitchFamily="18" charset="0"/>
                <a:cs typeface="Times New Roman" pitchFamily="18" charset="0"/>
              </a:rPr>
              <a:t>thừa</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hoặc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thiếu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dinh</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dưỡng.Thức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ăn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an </a:t>
            </a:r>
            <a:r>
              <a:rPr lang="en-US" b="1" dirty="0" err="1" smtClean="0">
                <a:latin typeface="Times New Roman" pitchFamily="18" charset="0"/>
                <a:cs typeface="Times New Roman" pitchFamily="18" charset="0"/>
              </a:rPr>
              <a:t>toàn</a:t>
            </a:r>
            <a:endParaRPr lang="en-US" b="1" dirty="0">
              <a:latin typeface="Times New Roman" pitchFamily="18" charset="0"/>
              <a:cs typeface="Times New Roman" pitchFamily="18" charset="0"/>
            </a:endParaRPr>
          </a:p>
        </p:txBody>
      </p:sp>
      <p:sp>
        <p:nvSpPr>
          <p:cNvPr id="14" name="TextBox 13"/>
          <p:cNvSpPr txBox="1"/>
          <p:nvPr/>
        </p:nvSpPr>
        <p:spPr>
          <a:xfrm>
            <a:off x="8913812" y="5410200"/>
            <a:ext cx="2362200" cy="923330"/>
          </a:xfrm>
          <a:prstGeom prst="rect">
            <a:avLst/>
          </a:prstGeom>
          <a:noFill/>
        </p:spPr>
        <p:txBody>
          <a:bodyPr wrap="square" rtlCol="0">
            <a:spAutoFit/>
          </a:bodyPr>
          <a:lstStyle/>
          <a:p>
            <a:r>
              <a:rPr lang="en-US" b="1" dirty="0" err="1" smtClean="0">
                <a:latin typeface="Times New Roman" pitchFamily="18" charset="0"/>
                <a:cs typeface="Times New Roman" pitchFamily="18" charset="0"/>
              </a:rPr>
              <a:t>Môi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trường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sống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không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thuận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lợi</a:t>
            </a:r>
            <a:r>
              <a:rPr lang="en-US" b="1" dirty="0" smtClean="0">
                <a:latin typeface="Times New Roman" pitchFamily="18" charset="0"/>
                <a:cs typeface="Times New Roman" pitchFamily="18" charset="0"/>
              </a:rPr>
              <a:t>(</a:t>
            </a:r>
            <a:r>
              <a:rPr lang="en-US" b="1" dirty="0" err="1" smtClean="0">
                <a:latin typeface="Times New Roman" pitchFamily="18" charset="0"/>
                <a:cs typeface="Times New Roman" pitchFamily="18" charset="0"/>
              </a:rPr>
              <a:t>quá</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nóng</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quá</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lạng</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Tree>
    <p:extLst>
      <p:ext uri="{BB962C8B-B14F-4D97-AF65-F5344CB8AC3E}">
        <p14:creationId xmlns:p14="http://schemas.microsoft.com/office/powerpoint/2010/main" val="382173299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up)">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heel(1)">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heel(8)">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51"/>
                                        </p:tgtEl>
                                        <p:attrNameLst>
                                          <p:attrName>style.visibility</p:attrName>
                                        </p:attrNameLst>
                                      </p:cBhvr>
                                      <p:to>
                                        <p:strVal val="visible"/>
                                      </p:to>
                                    </p:set>
                                    <p:animEffect transition="in" filter="barn(inVertical)">
                                      <p:cBhvr>
                                        <p:cTn id="32" dur="500"/>
                                        <p:tgtEl>
                                          <p:spTgt spid="2051"/>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2052"/>
                                        </p:tgtEl>
                                        <p:attrNameLst>
                                          <p:attrName>style.visibility</p:attrName>
                                        </p:attrNameLst>
                                      </p:cBhvr>
                                      <p:to>
                                        <p:strVal val="visible"/>
                                      </p:to>
                                    </p:set>
                                    <p:anim calcmode="lin" valueType="num">
                                      <p:cBhvr additive="base">
                                        <p:cTn id="44" dur="500" fill="hold"/>
                                        <p:tgtEl>
                                          <p:spTgt spid="2052"/>
                                        </p:tgtEl>
                                        <p:attrNameLst>
                                          <p:attrName>ppt_x</p:attrName>
                                        </p:attrNameLst>
                                      </p:cBhvr>
                                      <p:tavLst>
                                        <p:tav tm="0">
                                          <p:val>
                                            <p:strVal val="#ppt_x"/>
                                          </p:val>
                                        </p:tav>
                                        <p:tav tm="100000">
                                          <p:val>
                                            <p:strVal val="#ppt_x"/>
                                          </p:val>
                                        </p:tav>
                                      </p:tavLst>
                                    </p:anim>
                                    <p:anim calcmode="lin" valueType="num">
                                      <p:cBhvr additive="base">
                                        <p:cTn id="45"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3212" y="1460142"/>
            <a:ext cx="2322222" cy="4852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ounded Rectangular Callout 2"/>
          <p:cNvSpPr/>
          <p:nvPr/>
        </p:nvSpPr>
        <p:spPr>
          <a:xfrm>
            <a:off x="2284412" y="762000"/>
            <a:ext cx="6248400" cy="1981200"/>
          </a:xfrm>
          <a:prstGeom prst="wedgeRoundRectCallout">
            <a:avLst>
              <a:gd name="adj1" fmla="val -54224"/>
              <a:gd name="adj2" fmla="val 56000"/>
              <a:gd name="adj3" fmla="val 16667"/>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smtClean="0">
                <a:latin typeface="Times New Roman" pitchFamily="18" charset="0"/>
                <a:cs typeface="Times New Roman" pitchFamily="18" charset="0"/>
              </a:rPr>
              <a:t>Quan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sát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hình</a:t>
            </a:r>
            <a:r>
              <a:rPr lang="en-US" sz="3600" dirty="0" smtClean="0">
                <a:latin typeface="Times New Roman" pitchFamily="18" charset="0"/>
                <a:cs typeface="Times New Roman" pitchFamily="18" charset="0"/>
              </a:rPr>
              <a:t> 11.2, </a:t>
            </a:r>
            <a:r>
              <a:rPr lang="en-US" sz="3600" dirty="0" err="1" smtClean="0">
                <a:latin typeface="Times New Roman" pitchFamily="18" charset="0"/>
                <a:cs typeface="Times New Roman" pitchFamily="18" charset="0"/>
              </a:rPr>
              <a:t>nêu</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nguyên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chính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bệnh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vật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nuôi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dụ</a:t>
            </a:r>
            <a:r>
              <a:rPr lang="en-US" sz="3600" dirty="0" smtClean="0">
                <a:latin typeface="Times New Roman" pitchFamily="18" charset="0"/>
                <a:cs typeface="Times New Roman" pitchFamily="18" charset="0"/>
              </a:rPr>
              <a:t> minh </a:t>
            </a:r>
            <a:r>
              <a:rPr lang="en-US" sz="3600" dirty="0" err="1" smtClean="0">
                <a:latin typeface="Times New Roman" pitchFamily="18" charset="0"/>
                <a:cs typeface="Times New Roman" pitchFamily="18" charset="0"/>
              </a:rPr>
              <a:t>họa</a:t>
            </a:r>
            <a:endParaRPr lang="en-US" sz="3600" dirty="0">
              <a:latin typeface="Times New Roman" pitchFamily="18" charset="0"/>
              <a:cs typeface="Times New Roman" pitchFamily="18" charset="0"/>
            </a:endParaRPr>
          </a:p>
        </p:txBody>
      </p:sp>
      <p:sp>
        <p:nvSpPr>
          <p:cNvPr id="4" name="Rounded Rectangular Callout 3"/>
          <p:cNvSpPr/>
          <p:nvPr/>
        </p:nvSpPr>
        <p:spPr>
          <a:xfrm>
            <a:off x="2284412" y="3200400"/>
            <a:ext cx="8001000" cy="3352800"/>
          </a:xfrm>
          <a:prstGeom prst="wedgeRoundRectCallout">
            <a:avLst>
              <a:gd name="adj1" fmla="val -52704"/>
              <a:gd name="adj2" fmla="val -59277"/>
              <a:gd name="adj3" fmla="val 16667"/>
            </a:avLst>
          </a:prstGeom>
          <a:solidFill>
            <a:srgbClr val="99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t>Trả </a:t>
            </a:r>
            <a:r>
              <a:rPr lang="vi-VN" dirty="0" smtClean="0"/>
              <a:t>lời:</a:t>
            </a:r>
            <a:r>
              <a:rPr lang="vi-VN" sz="2000" dirty="0" smtClean="0">
                <a:solidFill>
                  <a:schemeClr val="tx1"/>
                </a:solidFill>
                <a:latin typeface="+mj-lt"/>
              </a:rPr>
              <a:t>Nguyên </a:t>
            </a:r>
            <a:r>
              <a:rPr lang="vi-VN" sz="2000" dirty="0">
                <a:solidFill>
                  <a:schemeClr val="tx1"/>
                </a:solidFill>
                <a:latin typeface="+mj-lt"/>
              </a:rPr>
              <a:t>nhân chính gây bệnh vật nuôi:</a:t>
            </a:r>
          </a:p>
          <a:p>
            <a:endParaRPr lang="vi-VN" sz="2000" dirty="0">
              <a:solidFill>
                <a:schemeClr val="tx1"/>
              </a:solidFill>
              <a:latin typeface="+mj-lt"/>
            </a:endParaRPr>
          </a:p>
          <a:p>
            <a:r>
              <a:rPr lang="vi-VN" sz="2000" dirty="0">
                <a:solidFill>
                  <a:schemeClr val="tx1"/>
                </a:solidFill>
                <a:latin typeface="+mj-lt"/>
              </a:rPr>
              <a:t>- Do vi sinh gây bệnh: H5N1 ở gà.</a:t>
            </a:r>
          </a:p>
          <a:p>
            <a:endParaRPr lang="vi-VN" sz="2000" dirty="0">
              <a:solidFill>
                <a:schemeClr val="tx1"/>
              </a:solidFill>
              <a:latin typeface="+mj-lt"/>
            </a:endParaRPr>
          </a:p>
          <a:p>
            <a:r>
              <a:rPr lang="vi-VN" sz="2000" dirty="0">
                <a:solidFill>
                  <a:schemeClr val="tx1"/>
                </a:solidFill>
                <a:latin typeface="+mj-lt"/>
              </a:rPr>
              <a:t>- Do động vật kí sinh: ghẻ ở chó</a:t>
            </a:r>
          </a:p>
          <a:p>
            <a:endParaRPr lang="vi-VN" sz="2000" dirty="0">
              <a:solidFill>
                <a:schemeClr val="tx1"/>
              </a:solidFill>
              <a:latin typeface="+mj-lt"/>
            </a:endParaRPr>
          </a:p>
          <a:p>
            <a:r>
              <a:rPr lang="vi-VN" sz="2000" dirty="0">
                <a:solidFill>
                  <a:schemeClr val="tx1"/>
                </a:solidFill>
                <a:latin typeface="+mj-lt"/>
              </a:rPr>
              <a:t>- Do thừa hoặc thiếu dinh dưỡng, thức ăn không an toàn: còi xương, loãng xương ở lợn.</a:t>
            </a:r>
          </a:p>
          <a:p>
            <a:endParaRPr lang="vi-VN" sz="2000" dirty="0">
              <a:solidFill>
                <a:schemeClr val="tx1"/>
              </a:solidFill>
              <a:latin typeface="+mj-lt"/>
            </a:endParaRPr>
          </a:p>
          <a:p>
            <a:r>
              <a:rPr lang="vi-VN" sz="2000" dirty="0">
                <a:solidFill>
                  <a:schemeClr val="tx1"/>
                </a:solidFill>
                <a:latin typeface="+mj-lt"/>
              </a:rPr>
              <a:t>- Do môi trường sống không thuận lợi: cảm nóng ở gà.</a:t>
            </a:r>
            <a:endParaRPr lang="en-US" sz="2000" dirty="0">
              <a:solidFill>
                <a:schemeClr val="tx1"/>
              </a:solidFill>
              <a:latin typeface="+mj-lt"/>
            </a:endParaRPr>
          </a:p>
        </p:txBody>
      </p:sp>
    </p:spTree>
    <p:extLst>
      <p:ext uri="{BB962C8B-B14F-4D97-AF65-F5344CB8AC3E}">
        <p14:creationId xmlns:p14="http://schemas.microsoft.com/office/powerpoint/2010/main" val="142289732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04" y="1600200"/>
            <a:ext cx="11638208" cy="3170099"/>
          </a:xfrm>
          <a:prstGeom prst="rect">
            <a:avLst/>
          </a:prstGeom>
        </p:spPr>
        <p:txBody>
          <a:bodyPr wrap="square">
            <a:spAutoFit/>
          </a:bodyPr>
          <a:lstStyle/>
          <a:p>
            <a:r>
              <a:rPr lang="vi-VN" sz="4000" dirty="0">
                <a:latin typeface="+mj-lt"/>
              </a:rPr>
              <a:t>Cúm gà (H5N1) còn được gọi là cúm gia cầm, là một bệnh nhiễm virus H5N1 type A thuộc họ Orthomyxoviridae. Thông thường, bệnh chỉ lây lan từ gia cầm sang gia cầm, nhưng một vài trường hợp có thể truyền nhiễm cho con người và động vật khác.</a:t>
            </a:r>
            <a:endParaRPr lang="en-US" sz="4000" dirty="0">
              <a:latin typeface="+mj-lt"/>
            </a:endParaRPr>
          </a:p>
        </p:txBody>
      </p:sp>
      <p:sp>
        <p:nvSpPr>
          <p:cNvPr id="3" name="TextBox 2"/>
          <p:cNvSpPr txBox="1"/>
          <p:nvPr/>
        </p:nvSpPr>
        <p:spPr>
          <a:xfrm>
            <a:off x="2632363" y="228600"/>
            <a:ext cx="6085897" cy="1200329"/>
          </a:xfrm>
          <a:prstGeom prst="rect">
            <a:avLst/>
          </a:prstGeom>
          <a:noFill/>
        </p:spPr>
        <p:txBody>
          <a:bodyPr wrap="none" rtlCol="0">
            <a:spAutoFit/>
          </a:bodyPr>
          <a:lstStyle/>
          <a:p>
            <a:r>
              <a:rPr lang="en-US" sz="7200" b="1" dirty="0" err="1" smtClean="0">
                <a:effectLst>
                  <a:outerShdw blurRad="38100" dist="38100" dir="2700000" algn="tl">
                    <a:srgbClr val="000000">
                      <a:alpha val="43137"/>
                    </a:srgbClr>
                  </a:outerShdw>
                </a:effectLst>
              </a:rPr>
              <a:t>GÓC</a:t>
            </a:r>
            <a:r>
              <a:rPr lang="en-US" sz="7200" b="1" dirty="0" smtClean="0">
                <a:effectLst>
                  <a:outerShdw blurRad="38100" dist="38100" dir="2700000" algn="tl">
                    <a:srgbClr val="000000">
                      <a:alpha val="43137"/>
                    </a:srgbClr>
                  </a:outerShdw>
                </a:effectLst>
              </a:rPr>
              <a:t> </a:t>
            </a:r>
            <a:r>
              <a:rPr lang="en-US" sz="7200" b="1" dirty="0" err="1" smtClean="0">
                <a:effectLst>
                  <a:outerShdw blurRad="38100" dist="38100" dir="2700000" algn="tl">
                    <a:srgbClr val="000000">
                      <a:alpha val="43137"/>
                    </a:srgbClr>
                  </a:outerShdw>
                </a:effectLst>
              </a:rPr>
              <a:t>MỞ</a:t>
            </a:r>
            <a:r>
              <a:rPr lang="en-US" sz="7200" b="1" dirty="0" smtClean="0">
                <a:effectLst>
                  <a:outerShdw blurRad="38100" dist="38100" dir="2700000" algn="tl">
                    <a:srgbClr val="000000">
                      <a:alpha val="43137"/>
                    </a:srgbClr>
                  </a:outerShdw>
                </a:effectLst>
              </a:rPr>
              <a:t> </a:t>
            </a:r>
            <a:r>
              <a:rPr lang="en-US" sz="7200" b="1" dirty="0" err="1" smtClean="0">
                <a:effectLst>
                  <a:outerShdw blurRad="38100" dist="38100" dir="2700000" algn="tl">
                    <a:srgbClr val="000000">
                      <a:alpha val="43137"/>
                    </a:srgbClr>
                  </a:outerShdw>
                </a:effectLst>
              </a:rPr>
              <a:t>RỘNG</a:t>
            </a:r>
            <a:endParaRPr lang="en-US" sz="7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52238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21966" t="36928" r="25375" b="16417"/>
          <a:stretch/>
        </p:blipFill>
        <p:spPr bwMode="auto">
          <a:xfrm>
            <a:off x="-44518" y="0"/>
            <a:ext cx="12188825"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551612" y="914400"/>
            <a:ext cx="28956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534484" y="1752600"/>
            <a:ext cx="352232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534484" y="2590800"/>
            <a:ext cx="5427328"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399212" y="3886200"/>
            <a:ext cx="5427328" cy="990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551612" y="5181600"/>
            <a:ext cx="5427328"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6551612" y="6004238"/>
            <a:ext cx="5427328" cy="495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120681"/>
      </p:ext>
    </p:extLst>
  </p:cSld>
  <p:clrMapOvr>
    <a:masterClrMapping/>
  </p:clrMapOvr>
  <mc:AlternateContent xmlns:mc="http://schemas.openxmlformats.org/markup-compatibility/2006">
    <mc:Choice xmlns:p14="http://schemas.microsoft.com/office/powerpoint/2010/main" Requires="p14">
      <p:transition spd="slow" p14:dur="3900">
        <p14:glitter pattern="hexagon"/>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8" fill="hold" grpId="0" nodeType="clickEffect">
                                  <p:stCondLst>
                                    <p:cond delay="0"/>
                                  </p:stCondLst>
                                  <p:childTnLst>
                                    <p:animEffect transition="out" filter="wipe(left)">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0" nodeType="clickEffect">
                                  <p:stCondLst>
                                    <p:cond delay="0"/>
                                  </p:stCondLst>
                                  <p:childTnLst>
                                    <p:animEffect transition="out" filter="randombar(horizontal)">
                                      <p:cBhvr>
                                        <p:cTn id="16" dur="500"/>
                                        <p:tgtEl>
                                          <p:spTgt spid="9"/>
                                        </p:tgtEl>
                                      </p:cBhvr>
                                    </p:animEffect>
                                    <p:set>
                                      <p:cBhvr>
                                        <p:cTn id="17" dur="1" fill="hold">
                                          <p:stCondLst>
                                            <p:cond delay="499"/>
                                          </p:stCondLst>
                                        </p:cTn>
                                        <p:tgtEl>
                                          <p:spTgt spid="9"/>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0"/>
                                        </p:tgtEl>
                                        <p:attrNameLst>
                                          <p:attrName>ppt_w</p:attrName>
                                        </p:attrNameLst>
                                      </p:cBhvr>
                                      <p:tavLst>
                                        <p:tav tm="0">
                                          <p:val>
                                            <p:strVal val="ppt_w"/>
                                          </p:val>
                                        </p:tav>
                                        <p:tav tm="100000">
                                          <p:val>
                                            <p:fltVal val="0"/>
                                          </p:val>
                                        </p:tav>
                                      </p:tavLst>
                                    </p:anim>
                                    <p:anim calcmode="lin" valueType="num">
                                      <p:cBhvr>
                                        <p:cTn id="22" dur="500"/>
                                        <p:tgtEl>
                                          <p:spTgt spid="10"/>
                                        </p:tgtEl>
                                        <p:attrNameLst>
                                          <p:attrName>ppt_h</p:attrName>
                                        </p:attrNameLst>
                                      </p:cBhvr>
                                      <p:tavLst>
                                        <p:tav tm="0">
                                          <p:val>
                                            <p:strVal val="ppt_h"/>
                                          </p:val>
                                        </p:tav>
                                        <p:tav tm="100000">
                                          <p:val>
                                            <p:fltVal val="0"/>
                                          </p:val>
                                        </p:tav>
                                      </p:tavLst>
                                    </p:anim>
                                    <p:animEffect transition="out" filter="fade">
                                      <p:cBhvr>
                                        <p:cTn id="23" dur="500"/>
                                        <p:tgtEl>
                                          <p:spTgt spid="10"/>
                                        </p:tgtEl>
                                      </p:cBhvr>
                                    </p:animEffect>
                                    <p:set>
                                      <p:cBhvr>
                                        <p:cTn id="24" dur="1" fill="hold">
                                          <p:stCondLst>
                                            <p:cond delay="499"/>
                                          </p:stCondLst>
                                        </p:cTn>
                                        <p:tgtEl>
                                          <p:spTgt spid="10"/>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26" presetClass="exit" presetSubtype="0" fill="hold" grpId="0" nodeType="clickEffect">
                                  <p:stCondLst>
                                    <p:cond delay="0"/>
                                  </p:stCondLst>
                                  <p:childTnLst>
                                    <p:animEffect transition="out" filter="wipe(down)">
                                      <p:cBhvr>
                                        <p:cTn id="28" dur="180" accel="50000">
                                          <p:stCondLst>
                                            <p:cond delay="1820"/>
                                          </p:stCondLst>
                                        </p:cTn>
                                        <p:tgtEl>
                                          <p:spTgt spid="11"/>
                                        </p:tgtEl>
                                      </p:cBhvr>
                                    </p:animEffect>
                                    <p:anim calcmode="lin" valueType="num">
                                      <p:cBhvr>
                                        <p:cTn id="29" dur="1822" tmFilter="0,0; 0.14,0.31; 0.43,0.73; 0.71,0.91; 1.0,1.0">
                                          <p:stCondLst>
                                            <p:cond delay="0"/>
                                          </p:stCondLst>
                                        </p:cTn>
                                        <p:tgtEl>
                                          <p:spTgt spid="11"/>
                                        </p:tgtEl>
                                        <p:attrNameLst>
                                          <p:attrName>ppt_x</p:attrName>
                                        </p:attrNameLst>
                                      </p:cBhvr>
                                      <p:tavLst>
                                        <p:tav tm="0">
                                          <p:val>
                                            <p:strVal val="ppt_x"/>
                                          </p:val>
                                        </p:tav>
                                        <p:tav tm="100000">
                                          <p:val>
                                            <p:strVal val="#ppt_x+0.25"/>
                                          </p:val>
                                        </p:tav>
                                      </p:tavLst>
                                    </p:anim>
                                    <p:anim calcmode="lin" valueType="num">
                                      <p:cBhvr>
                                        <p:cTn id="30" dur="178">
                                          <p:stCondLst>
                                            <p:cond delay="1822"/>
                                          </p:stCondLst>
                                        </p:cTn>
                                        <p:tgtEl>
                                          <p:spTgt spid="11"/>
                                        </p:tgtEl>
                                        <p:attrNameLst>
                                          <p:attrName>ppt_x</p:attrName>
                                        </p:attrNameLst>
                                      </p:cBhvr>
                                      <p:tavLst>
                                        <p:tav tm="0">
                                          <p:val>
                                            <p:strVal val="ppt_x"/>
                                          </p:val>
                                        </p:tav>
                                        <p:tav tm="100000">
                                          <p:val>
                                            <p:strVal val="ppt_x"/>
                                          </p:val>
                                        </p:tav>
                                      </p:tavLst>
                                    </p:anim>
                                    <p:anim calcmode="lin" valueType="num">
                                      <p:cBhvr>
                                        <p:cTn id="31" dur="664" tmFilter="0.0,0.0;0.25,0.07;0.50,0.2;0.75,0.467;1.0,1.0">
                                          <p:stCondLst>
                                            <p:cond delay="0"/>
                                          </p:stCondLst>
                                        </p:cTn>
                                        <p:tgtEl>
                                          <p:spTgt spid="11"/>
                                        </p:tgtEl>
                                        <p:attrNameLst>
                                          <p:attrName>ppt_y</p:attrName>
                                        </p:attrNameLst>
                                      </p:cBhvr>
                                      <p:tavLst>
                                        <p:tav tm="0">
                                          <p:val>
                                            <p:strVal val="ppt_y"/>
                                          </p:val>
                                        </p:tav>
                                        <p:tav tm="5000">
                                          <p:val>
                                            <p:strVal val="ppt_y+0.026"/>
                                          </p:val>
                                        </p:tav>
                                        <p:tav tm="10000">
                                          <p:val>
                                            <p:strVal val="ppt_y+0.052"/>
                                          </p:val>
                                        </p:tav>
                                        <p:tav tm="15000">
                                          <p:val>
                                            <p:strVal val="ppt_y+0.078"/>
                                          </p:val>
                                        </p:tav>
                                        <p:tav tm="20000">
                                          <p:val>
                                            <p:strVal val="ppt_y+0.103"/>
                                          </p:val>
                                        </p:tav>
                                        <p:tav tm="30000">
                                          <p:val>
                                            <p:strVal val="ppt_y+0.151"/>
                                          </p:val>
                                        </p:tav>
                                        <p:tav tm="40000">
                                          <p:val>
                                            <p:strVal val="ppt_y+0.196"/>
                                          </p:val>
                                        </p:tav>
                                        <p:tav tm="50000">
                                          <p:val>
                                            <p:strVal val="ppt_y+0.236"/>
                                          </p:val>
                                        </p:tav>
                                        <p:tav tm="60000">
                                          <p:val>
                                            <p:strVal val="ppt_y+0.270"/>
                                          </p:val>
                                        </p:tav>
                                        <p:tav tm="70000">
                                          <p:val>
                                            <p:strVal val="ppt_y+0.297"/>
                                          </p:val>
                                        </p:tav>
                                        <p:tav tm="80000">
                                          <p:val>
                                            <p:strVal val="ppt_y+0.317"/>
                                          </p:val>
                                        </p:tav>
                                        <p:tav tm="90000">
                                          <p:val>
                                            <p:strVal val="ppt_y+0.329"/>
                                          </p:val>
                                        </p:tav>
                                        <p:tav tm="100000">
                                          <p:val>
                                            <p:strVal val="ppt_y+0.333"/>
                                          </p:val>
                                        </p:tav>
                                      </p:tavLst>
                                    </p:anim>
                                    <p:anim calcmode="lin" valueType="num">
                                      <p:cBhvr>
                                        <p:cTn id="32" dur="664" tmFilter="0, 0; 0.125,0.2665; 0.25,0.4; 0.375,0.465; 0.5,0.5;  0.625,0.535; 0.75,0.6; 0.875,0.7335; 1,1">
                                          <p:stCondLst>
                                            <p:cond delay="664"/>
                                          </p:stCondLst>
                                        </p:cTn>
                                        <p:tgtEl>
                                          <p:spTgt spid="11"/>
                                        </p:tgtEl>
                                        <p:attrNameLst>
                                          <p:attrName>ppt_y</p:attrName>
                                        </p:attrNameLst>
                                      </p:cBhvr>
                                      <p:tavLst>
                                        <p:tav tm="0">
                                          <p:val>
                                            <p:strVal val="ppt_y"/>
                                          </p:val>
                                        </p:tav>
                                        <p:tav tm="10000">
                                          <p:val>
                                            <p:strVal val="ppt_y-0.034"/>
                                          </p:val>
                                        </p:tav>
                                        <p:tav tm="20000">
                                          <p:val>
                                            <p:strVal val="ppt_y-0.065"/>
                                          </p:val>
                                        </p:tav>
                                        <p:tav tm="30000">
                                          <p:val>
                                            <p:strVal val="ppt_y-0.090"/>
                                          </p:val>
                                        </p:tav>
                                        <p:tav tm="40000">
                                          <p:val>
                                            <p:strVal val="ppt_y-0.106"/>
                                          </p:val>
                                        </p:tav>
                                        <p:tav tm="50000">
                                          <p:val>
                                            <p:strVal val="ppt_y-0.111"/>
                                          </p:val>
                                        </p:tav>
                                        <p:tav tm="60000">
                                          <p:val>
                                            <p:strVal val="ppt_y-0.106"/>
                                          </p:val>
                                        </p:tav>
                                        <p:tav tm="70000">
                                          <p:val>
                                            <p:strVal val="ppt_y-0.090"/>
                                          </p:val>
                                        </p:tav>
                                        <p:tav tm="80000">
                                          <p:val>
                                            <p:strVal val="ppt_y-0.065"/>
                                          </p:val>
                                        </p:tav>
                                        <p:tav tm="90000">
                                          <p:val>
                                            <p:strVal val="ppt_y-0.034"/>
                                          </p:val>
                                        </p:tav>
                                        <p:tav tm="100000">
                                          <p:val>
                                            <p:strVal val="ppt_y"/>
                                          </p:val>
                                        </p:tav>
                                      </p:tavLst>
                                    </p:anim>
                                    <p:anim calcmode="lin" valueType="num">
                                      <p:cBhvr>
                                        <p:cTn id="33" dur="332" tmFilter="0, 0; 0.125,0.2665; 0.25,0.4; 0.375,0.465; 0.5,0.5;  0.625,0.535; 0.75,0.6; 0.875,0.7335; 1,1">
                                          <p:stCondLst>
                                            <p:cond delay="1324"/>
                                          </p:stCondLst>
                                        </p:cTn>
                                        <p:tgtEl>
                                          <p:spTgt spid="11"/>
                                        </p:tgtEl>
                                        <p:attrNameLst>
                                          <p:attrName>ppt_y</p:attrName>
                                        </p:attrNameLst>
                                      </p:cBhvr>
                                      <p:tavLst>
                                        <p:tav tm="0">
                                          <p:val>
                                            <p:strVal val="ppt_y"/>
                                          </p:val>
                                        </p:tav>
                                        <p:tav tm="10000">
                                          <p:val>
                                            <p:strVal val="ppt_y-0.011"/>
                                          </p:val>
                                        </p:tav>
                                        <p:tav tm="20000">
                                          <p:val>
                                            <p:strVal val="ppt_y-0.022"/>
                                          </p:val>
                                        </p:tav>
                                        <p:tav tm="30000">
                                          <p:val>
                                            <p:strVal val="ppt_y-0.030"/>
                                          </p:val>
                                        </p:tav>
                                        <p:tav tm="40000">
                                          <p:val>
                                            <p:strVal val="ppt_y-0.035"/>
                                          </p:val>
                                        </p:tav>
                                        <p:tav tm="50000">
                                          <p:val>
                                            <p:strVal val="ppt_y-0.037"/>
                                          </p:val>
                                        </p:tav>
                                        <p:tav tm="60000">
                                          <p:val>
                                            <p:strVal val="ppt_y-0.035"/>
                                          </p:val>
                                        </p:tav>
                                        <p:tav tm="70000">
                                          <p:val>
                                            <p:strVal val="ppt_y-0.030"/>
                                          </p:val>
                                        </p:tav>
                                        <p:tav tm="80000">
                                          <p:val>
                                            <p:strVal val="ppt_y-0.022"/>
                                          </p:val>
                                        </p:tav>
                                        <p:tav tm="90000">
                                          <p:val>
                                            <p:strVal val="ppt_y-0.011"/>
                                          </p:val>
                                        </p:tav>
                                        <p:tav tm="100000">
                                          <p:val>
                                            <p:strVal val="ppt_y"/>
                                          </p:val>
                                        </p:tav>
                                      </p:tavLst>
                                    </p:anim>
                                    <p:anim calcmode="lin" valueType="num">
                                      <p:cBhvr>
                                        <p:cTn id="34" dur="164" tmFilter="0, 0; 0.125,0.2665; 0.25,0.4; 0.375,0.465; 0.5,0.5;  0.625,0.535; 0.75,0.6; 0.875,0.7335; 1,1">
                                          <p:stCondLst>
                                            <p:cond delay="1656"/>
                                          </p:stCondLst>
                                        </p:cTn>
                                        <p:tgtEl>
                                          <p:spTgt spid="11"/>
                                        </p:tgtEl>
                                        <p:attrNameLst>
                                          <p:attrName>ppt_y</p:attrName>
                                        </p:attrNameLst>
                                      </p:cBhvr>
                                      <p:tavLst>
                                        <p:tav tm="0">
                                          <p:val>
                                            <p:strVal val="ppt_y"/>
                                          </p:val>
                                        </p:tav>
                                        <p:tav tm="10000">
                                          <p:val>
                                            <p:strVal val="ppt_y-0.004"/>
                                          </p:val>
                                        </p:tav>
                                        <p:tav tm="20000">
                                          <p:val>
                                            <p:strVal val="ppt_y-0.007"/>
                                          </p:val>
                                        </p:tav>
                                        <p:tav tm="30000">
                                          <p:val>
                                            <p:strVal val="ppt_y-0.010"/>
                                          </p:val>
                                        </p:tav>
                                        <p:tav tm="40000">
                                          <p:val>
                                            <p:strVal val="ppt_y-0.012"/>
                                          </p:val>
                                        </p:tav>
                                        <p:tav tm="50000">
                                          <p:val>
                                            <p:strVal val="ppt_y-0.0123"/>
                                          </p:val>
                                        </p:tav>
                                        <p:tav tm="60000">
                                          <p:val>
                                            <p:strVal val="ppt_y-0.012"/>
                                          </p:val>
                                        </p:tav>
                                        <p:tav tm="70000">
                                          <p:val>
                                            <p:strVal val="ppt_y-0.010"/>
                                          </p:val>
                                        </p:tav>
                                        <p:tav tm="80000">
                                          <p:val>
                                            <p:strVal val="ppt_y-0.007"/>
                                          </p:val>
                                        </p:tav>
                                        <p:tav tm="90000">
                                          <p:val>
                                            <p:strVal val="ppt_y-0.004"/>
                                          </p:val>
                                        </p:tav>
                                        <p:tav tm="100000">
                                          <p:val>
                                            <p:strVal val="ppt_y"/>
                                          </p:val>
                                        </p:tav>
                                      </p:tavLst>
                                    </p:anim>
                                    <p:anim calcmode="lin" valueType="num">
                                      <p:cBhvr>
                                        <p:cTn id="35" dur="180" accel="50000">
                                          <p:stCondLst>
                                            <p:cond delay="1820"/>
                                          </p:stCondLst>
                                        </p:cTn>
                                        <p:tgtEl>
                                          <p:spTgt spid="11"/>
                                        </p:tgtEl>
                                        <p:attrNameLst>
                                          <p:attrName>ppt_y</p:attrName>
                                        </p:attrNameLst>
                                      </p:cBhvr>
                                      <p:tavLst>
                                        <p:tav tm="0">
                                          <p:val>
                                            <p:strVal val="ppt_y"/>
                                          </p:val>
                                        </p:tav>
                                        <p:tav tm="100000">
                                          <p:val>
                                            <p:strVal val="ppt_y+ppt_h"/>
                                          </p:val>
                                        </p:tav>
                                      </p:tavLst>
                                    </p:anim>
                                    <p:animScale>
                                      <p:cBhvr>
                                        <p:cTn id="36" dur="26">
                                          <p:stCondLst>
                                            <p:cond delay="620"/>
                                          </p:stCondLst>
                                        </p:cTn>
                                        <p:tgtEl>
                                          <p:spTgt spid="11"/>
                                        </p:tgtEl>
                                      </p:cBhvr>
                                      <p:to x="100000" y="60000"/>
                                    </p:animScale>
                                    <p:animScale>
                                      <p:cBhvr>
                                        <p:cTn id="37" dur="166" decel="50000">
                                          <p:stCondLst>
                                            <p:cond delay="646"/>
                                          </p:stCondLst>
                                        </p:cTn>
                                        <p:tgtEl>
                                          <p:spTgt spid="11"/>
                                        </p:tgtEl>
                                      </p:cBhvr>
                                      <p:to x="100000" y="100000"/>
                                    </p:animScale>
                                    <p:animScale>
                                      <p:cBhvr>
                                        <p:cTn id="38" dur="26">
                                          <p:stCondLst>
                                            <p:cond delay="1312"/>
                                          </p:stCondLst>
                                        </p:cTn>
                                        <p:tgtEl>
                                          <p:spTgt spid="11"/>
                                        </p:tgtEl>
                                      </p:cBhvr>
                                      <p:to x="100000" y="80000"/>
                                    </p:animScale>
                                    <p:animScale>
                                      <p:cBhvr>
                                        <p:cTn id="39" dur="166" decel="50000">
                                          <p:stCondLst>
                                            <p:cond delay="1338"/>
                                          </p:stCondLst>
                                        </p:cTn>
                                        <p:tgtEl>
                                          <p:spTgt spid="11"/>
                                        </p:tgtEl>
                                      </p:cBhvr>
                                      <p:to x="100000" y="100000"/>
                                    </p:animScale>
                                    <p:animScale>
                                      <p:cBhvr>
                                        <p:cTn id="40" dur="26">
                                          <p:stCondLst>
                                            <p:cond delay="1642"/>
                                          </p:stCondLst>
                                        </p:cTn>
                                        <p:tgtEl>
                                          <p:spTgt spid="11"/>
                                        </p:tgtEl>
                                      </p:cBhvr>
                                      <p:to x="100000" y="90000"/>
                                    </p:animScale>
                                    <p:animScale>
                                      <p:cBhvr>
                                        <p:cTn id="41" dur="166" decel="50000">
                                          <p:stCondLst>
                                            <p:cond delay="1668"/>
                                          </p:stCondLst>
                                        </p:cTn>
                                        <p:tgtEl>
                                          <p:spTgt spid="11"/>
                                        </p:tgtEl>
                                      </p:cBhvr>
                                      <p:to x="100000" y="100000"/>
                                    </p:animScale>
                                    <p:animScale>
                                      <p:cBhvr>
                                        <p:cTn id="42" dur="26">
                                          <p:stCondLst>
                                            <p:cond delay="1808"/>
                                          </p:stCondLst>
                                        </p:cTn>
                                        <p:tgtEl>
                                          <p:spTgt spid="11"/>
                                        </p:tgtEl>
                                      </p:cBhvr>
                                      <p:to x="100000" y="95000"/>
                                    </p:animScale>
                                    <p:animScale>
                                      <p:cBhvr>
                                        <p:cTn id="43" dur="166" decel="50000">
                                          <p:stCondLst>
                                            <p:cond delay="1834"/>
                                          </p:stCondLst>
                                        </p:cTn>
                                        <p:tgtEl>
                                          <p:spTgt spid="11"/>
                                        </p:tgtEl>
                                      </p:cBhvr>
                                      <p:to x="100000" y="100000"/>
                                    </p:animScale>
                                    <p:set>
                                      <p:cBhvr>
                                        <p:cTn id="44" dur="1" fill="hold">
                                          <p:stCondLst>
                                            <p:cond delay="1999"/>
                                          </p:stCondLst>
                                        </p:cTn>
                                        <p:tgtEl>
                                          <p:spTgt spid="1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6" presetClass="exit" presetSubtype="21" fill="hold" grpId="0" nodeType="clickEffect">
                                  <p:stCondLst>
                                    <p:cond delay="0"/>
                                  </p:stCondLst>
                                  <p:childTnLst>
                                    <p:animEffect transition="out" filter="barn(inVertical)">
                                      <p:cBhvr>
                                        <p:cTn id="48" dur="500"/>
                                        <p:tgtEl>
                                          <p:spTgt spid="12"/>
                                        </p:tgtEl>
                                      </p:cBhvr>
                                    </p:animEffect>
                                    <p:set>
                                      <p:cBhvr>
                                        <p:cTn id="49"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3412" y="609600"/>
            <a:ext cx="7734299" cy="580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1" y="609600"/>
            <a:ext cx="7734299" cy="580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8944" y="609600"/>
            <a:ext cx="7748766" cy="581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3411" y="609600"/>
            <a:ext cx="7734299" cy="5800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0851027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wheel(1)">
                                      <p:cBhvr>
                                        <p:cTn id="7" dur="2000"/>
                                        <p:tgtEl>
                                          <p:spTgt spid="51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5122"/>
                                        </p:tgtEl>
                                      </p:cBhvr>
                                    </p:animEffect>
                                    <p:set>
                                      <p:cBhvr>
                                        <p:cTn id="12" dur="1" fill="hold">
                                          <p:stCondLst>
                                            <p:cond delay="499"/>
                                          </p:stCondLst>
                                        </p:cTn>
                                        <p:tgtEl>
                                          <p:spTgt spid="512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123"/>
                                        </p:tgtEl>
                                        <p:attrNameLst>
                                          <p:attrName>style.visibility</p:attrName>
                                        </p:attrNameLst>
                                      </p:cBhvr>
                                      <p:to>
                                        <p:strVal val="visible"/>
                                      </p:to>
                                    </p:set>
                                    <p:animEffect transition="in" filter="circle(in)">
                                      <p:cBhvr>
                                        <p:cTn id="17" dur="2000"/>
                                        <p:tgtEl>
                                          <p:spTgt spid="5123"/>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xit" presetSubtype="32" fill="hold" nodeType="clickEffect">
                                  <p:stCondLst>
                                    <p:cond delay="0"/>
                                  </p:stCondLst>
                                  <p:childTnLst>
                                    <p:animEffect transition="out" filter="circle(out)">
                                      <p:cBhvr>
                                        <p:cTn id="21" dur="2000"/>
                                        <p:tgtEl>
                                          <p:spTgt spid="5123"/>
                                        </p:tgtEl>
                                      </p:cBhvr>
                                    </p:animEffect>
                                    <p:set>
                                      <p:cBhvr>
                                        <p:cTn id="22" dur="1" fill="hold">
                                          <p:stCondLst>
                                            <p:cond delay="1999"/>
                                          </p:stCondLst>
                                        </p:cTn>
                                        <p:tgtEl>
                                          <p:spTgt spid="51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5124"/>
                                        </p:tgtEl>
                                        <p:attrNameLst>
                                          <p:attrName>style.visibility</p:attrName>
                                        </p:attrNameLst>
                                      </p:cBhvr>
                                      <p:to>
                                        <p:strVal val="visible"/>
                                      </p:to>
                                    </p:set>
                                    <p:animEffect transition="in" filter="circle(in)">
                                      <p:cBhvr>
                                        <p:cTn id="27" dur="2000"/>
                                        <p:tgtEl>
                                          <p:spTgt spid="512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xit" presetSubtype="32" fill="hold" nodeType="clickEffect">
                                  <p:stCondLst>
                                    <p:cond delay="0"/>
                                  </p:stCondLst>
                                  <p:childTnLst>
                                    <p:animEffect transition="out" filter="circle(out)">
                                      <p:cBhvr>
                                        <p:cTn id="31" dur="2000"/>
                                        <p:tgtEl>
                                          <p:spTgt spid="5124"/>
                                        </p:tgtEl>
                                      </p:cBhvr>
                                    </p:animEffect>
                                    <p:set>
                                      <p:cBhvr>
                                        <p:cTn id="32" dur="1" fill="hold">
                                          <p:stCondLst>
                                            <p:cond delay="1999"/>
                                          </p:stCondLst>
                                        </p:cTn>
                                        <p:tgtEl>
                                          <p:spTgt spid="512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5125"/>
                                        </p:tgtEl>
                                        <p:attrNameLst>
                                          <p:attrName>style.visibility</p:attrName>
                                        </p:attrNameLst>
                                      </p:cBhvr>
                                      <p:to>
                                        <p:strVal val="visible"/>
                                      </p:to>
                                    </p:set>
                                    <p:animEffect transition="in" filter="circle(in)">
                                      <p:cBhvr>
                                        <p:cTn id="37" dur="2000"/>
                                        <p:tgtEl>
                                          <p:spTgt spid="512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xit" presetSubtype="10" fill="hold" nodeType="clickEffect">
                                  <p:stCondLst>
                                    <p:cond delay="0"/>
                                  </p:stCondLst>
                                  <p:childTnLst>
                                    <p:animEffect transition="out" filter="randombar(horizontal)">
                                      <p:cBhvr>
                                        <p:cTn id="41" dur="500"/>
                                        <p:tgtEl>
                                          <p:spTgt spid="5125"/>
                                        </p:tgtEl>
                                      </p:cBhvr>
                                    </p:animEffect>
                                    <p:set>
                                      <p:cBhvr>
                                        <p:cTn id="42" dur="1" fill="hold">
                                          <p:stCondLst>
                                            <p:cond delay="499"/>
                                          </p:stCondLst>
                                        </p:cTn>
                                        <p:tgtEl>
                                          <p:spTgt spid="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179376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60412" y="609600"/>
            <a:ext cx="5967275" cy="707886"/>
          </a:xfrm>
          <a:prstGeom prst="rect">
            <a:avLst/>
          </a:prstGeom>
          <a:noFill/>
        </p:spPr>
        <p:txBody>
          <a:bodyPr wrap="none" rtlCol="0">
            <a:spAutoFit/>
          </a:bodyPr>
          <a:lstStyle/>
          <a:p>
            <a:r>
              <a:rPr lang="en-US" sz="4000" b="1" dirty="0" smtClean="0">
                <a:solidFill>
                  <a:srgbClr val="0070C0"/>
                </a:solidFill>
              </a:rPr>
              <a:t>1. </a:t>
            </a:r>
            <a:r>
              <a:rPr lang="en-US" sz="4000" b="1" dirty="0" err="1" smtClean="0">
                <a:solidFill>
                  <a:srgbClr val="0070C0"/>
                </a:solidFill>
              </a:rPr>
              <a:t>Phòng</a:t>
            </a:r>
            <a:r>
              <a:rPr lang="en-US" sz="4000" b="1" dirty="0" smtClean="0">
                <a:solidFill>
                  <a:srgbClr val="0070C0"/>
                </a:solidFill>
              </a:rPr>
              <a:t> </a:t>
            </a:r>
            <a:r>
              <a:rPr lang="en-US" sz="4000" b="1" dirty="0" err="1" smtClean="0">
                <a:solidFill>
                  <a:srgbClr val="0070C0"/>
                </a:solidFill>
              </a:rPr>
              <a:t>bệnh</a:t>
            </a:r>
            <a:r>
              <a:rPr lang="en-US" sz="4000" b="1" dirty="0" smtClean="0">
                <a:solidFill>
                  <a:srgbClr val="0070C0"/>
                </a:solidFill>
              </a:rPr>
              <a:t> </a:t>
            </a:r>
            <a:r>
              <a:rPr lang="en-US" sz="4000" b="1" dirty="0" err="1" smtClean="0">
                <a:solidFill>
                  <a:srgbClr val="0070C0"/>
                </a:solidFill>
              </a:rPr>
              <a:t>cho</a:t>
            </a:r>
            <a:r>
              <a:rPr lang="en-US" sz="4000" b="1" dirty="0" smtClean="0">
                <a:solidFill>
                  <a:srgbClr val="0070C0"/>
                </a:solidFill>
              </a:rPr>
              <a:t> </a:t>
            </a:r>
            <a:r>
              <a:rPr lang="en-US" sz="4000" b="1" dirty="0" err="1" smtClean="0">
                <a:solidFill>
                  <a:srgbClr val="0070C0"/>
                </a:solidFill>
              </a:rPr>
              <a:t>vật</a:t>
            </a:r>
            <a:r>
              <a:rPr lang="en-US" sz="4000" b="1" dirty="0" smtClean="0">
                <a:solidFill>
                  <a:srgbClr val="0070C0"/>
                </a:solidFill>
              </a:rPr>
              <a:t> </a:t>
            </a:r>
            <a:r>
              <a:rPr lang="en-US" sz="4000" b="1" dirty="0" err="1" smtClean="0">
                <a:solidFill>
                  <a:srgbClr val="0070C0"/>
                </a:solidFill>
              </a:rPr>
              <a:t>nuôi</a:t>
            </a:r>
            <a:endParaRPr lang="en-US" sz="4000" b="1" dirty="0">
              <a:solidFill>
                <a:srgbClr val="0070C0"/>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1812" y="1600200"/>
            <a:ext cx="2322513" cy="4846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Oval Callout 2"/>
          <p:cNvSpPr/>
          <p:nvPr/>
        </p:nvSpPr>
        <p:spPr>
          <a:xfrm>
            <a:off x="4265612" y="1317486"/>
            <a:ext cx="4572000" cy="1828800"/>
          </a:xfrm>
          <a:prstGeom prst="wedgeEllipseCallout">
            <a:avLst>
              <a:gd name="adj1" fmla="val -80833"/>
              <a:gd name="adj2" fmla="val 3433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smtClean="0">
                <a:solidFill>
                  <a:sysClr val="windowText" lastClr="000000"/>
                </a:solidFill>
                <a:latin typeface="Times New Roman" pitchFamily="18" charset="0"/>
                <a:cs typeface="Times New Roman" pitchFamily="18" charset="0"/>
              </a:rPr>
              <a:t>Phòng</a:t>
            </a:r>
            <a:r>
              <a:rPr lang="en-US" sz="4800" dirty="0" smtClean="0">
                <a:solidFill>
                  <a:sysClr val="windowText" lastClr="000000"/>
                </a:solidFill>
                <a:latin typeface="Times New Roman" pitchFamily="18" charset="0"/>
                <a:cs typeface="Times New Roman" pitchFamily="18" charset="0"/>
              </a:rPr>
              <a:t> </a:t>
            </a:r>
            <a:r>
              <a:rPr lang="en-US" sz="4800" dirty="0" err="1" smtClean="0">
                <a:solidFill>
                  <a:sysClr val="windowText" lastClr="000000"/>
                </a:solidFill>
                <a:latin typeface="Times New Roman" pitchFamily="18" charset="0"/>
                <a:cs typeface="Times New Roman" pitchFamily="18" charset="0"/>
              </a:rPr>
              <a:t>bệnh</a:t>
            </a:r>
            <a:r>
              <a:rPr lang="en-US" sz="4800" dirty="0" smtClean="0">
                <a:solidFill>
                  <a:sysClr val="windowText" lastClr="000000"/>
                </a:solidFill>
                <a:latin typeface="Times New Roman" pitchFamily="18" charset="0"/>
                <a:cs typeface="Times New Roman" pitchFamily="18" charset="0"/>
              </a:rPr>
              <a:t> </a:t>
            </a:r>
            <a:r>
              <a:rPr lang="en-US" sz="4800" dirty="0" err="1" smtClean="0">
                <a:solidFill>
                  <a:sysClr val="windowText" lastClr="000000"/>
                </a:solidFill>
                <a:latin typeface="Times New Roman" pitchFamily="18" charset="0"/>
                <a:cs typeface="Times New Roman" pitchFamily="18" charset="0"/>
              </a:rPr>
              <a:t>là</a:t>
            </a:r>
            <a:r>
              <a:rPr lang="en-US" sz="4800" dirty="0" smtClean="0">
                <a:solidFill>
                  <a:sysClr val="windowText" lastClr="000000"/>
                </a:solidFill>
                <a:latin typeface="Times New Roman" pitchFamily="18" charset="0"/>
                <a:cs typeface="Times New Roman" pitchFamily="18" charset="0"/>
              </a:rPr>
              <a:t>  </a:t>
            </a:r>
            <a:r>
              <a:rPr lang="en-US" sz="4800" dirty="0" err="1" smtClean="0">
                <a:solidFill>
                  <a:sysClr val="windowText" lastClr="000000"/>
                </a:solidFill>
                <a:latin typeface="Times New Roman" pitchFamily="18" charset="0"/>
                <a:cs typeface="Times New Roman" pitchFamily="18" charset="0"/>
              </a:rPr>
              <a:t>gì</a:t>
            </a:r>
            <a:r>
              <a:rPr lang="en-US" sz="4800" dirty="0">
                <a:solidFill>
                  <a:sysClr val="windowText" lastClr="000000"/>
                </a:solidFill>
                <a:latin typeface="Times New Roman" pitchFamily="18" charset="0"/>
                <a:cs typeface="Times New Roman" pitchFamily="18" charset="0"/>
              </a:rPr>
              <a:t> ?</a:t>
            </a:r>
          </a:p>
          <a:p>
            <a:pPr algn="ctr"/>
            <a:r>
              <a:rPr lang="en-US" dirty="0" smtClean="0">
                <a:solidFill>
                  <a:sysClr val="windowText" lastClr="000000"/>
                </a:solidFill>
              </a:rPr>
              <a:t>  </a:t>
            </a:r>
            <a:endParaRPr lang="en-US" dirty="0">
              <a:solidFill>
                <a:sysClr val="windowText" lastClr="000000"/>
              </a:solidFill>
            </a:endParaRPr>
          </a:p>
        </p:txBody>
      </p:sp>
      <p:sp>
        <p:nvSpPr>
          <p:cNvPr id="4" name="Oval Callout 3"/>
          <p:cNvSpPr/>
          <p:nvPr/>
        </p:nvSpPr>
        <p:spPr>
          <a:xfrm>
            <a:off x="3275012" y="3505200"/>
            <a:ext cx="8077200" cy="2209800"/>
          </a:xfrm>
          <a:prstGeom prst="wedgeEllipseCallout">
            <a:avLst>
              <a:gd name="adj1" fmla="val -54673"/>
              <a:gd name="adj2" fmla="val -7912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dirty="0">
                <a:solidFill>
                  <a:sysClr val="windowText" lastClr="000000"/>
                </a:solidFill>
                <a:latin typeface="+mj-lt"/>
              </a:rPr>
              <a:t>Phòng bệnh là điều trị nhằm ngăn chặn bệnh xảy ra hoặc trở nên trầm trọng hơn. Các biện pháp phòng ngừa bệnh tật mang lại lợi ích cho những người cao tuổi độc lập mắc ít hoặc không mắc bệnh mạn tính và những người cao tuổi mắc một số bệnh không thể chữa khỏi nhưng có thể điều trị được</a:t>
            </a:r>
            <a:endParaRPr lang="en-US" dirty="0">
              <a:solidFill>
                <a:sysClr val="windowText" lastClr="000000"/>
              </a:solidFill>
              <a:latin typeface="+mj-lt"/>
            </a:endParaRPr>
          </a:p>
        </p:txBody>
      </p:sp>
    </p:spTree>
    <p:extLst>
      <p:ext uri="{BB962C8B-B14F-4D97-AF65-F5344CB8AC3E}">
        <p14:creationId xmlns:p14="http://schemas.microsoft.com/office/powerpoint/2010/main" val="25210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12" y="914400"/>
            <a:ext cx="9571659" cy="584775"/>
          </a:xfrm>
          <a:prstGeom prst="rect">
            <a:avLst/>
          </a:prstGeom>
        </p:spPr>
        <p:txBody>
          <a:bodyPr wrap="none">
            <a:spAutoFit/>
          </a:bodyPr>
          <a:lstStyle/>
          <a:p>
            <a:r>
              <a:rPr lang="en-US" sz="3200" b="1" dirty="0" err="1">
                <a:latin typeface="Times New Roman" pitchFamily="18" charset="0"/>
                <a:cs typeface="Times New Roman" pitchFamily="18" charset="0"/>
              </a:rPr>
              <a:t>Quan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sát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hình</a:t>
            </a:r>
            <a:r>
              <a:rPr lang="en-US" sz="3200" b="1" dirty="0">
                <a:latin typeface="Times New Roman" pitchFamily="18" charset="0"/>
                <a:cs typeface="Times New Roman" pitchFamily="18" charset="0"/>
              </a:rPr>
              <a:t> 11.3 </a:t>
            </a:r>
            <a:r>
              <a:rPr lang="en-US" sz="3200" b="1" dirty="0" err="1">
                <a:latin typeface="Times New Roman" pitchFamily="18" charset="0"/>
                <a:cs typeface="Times New Roman" pitchFamily="18" charset="0"/>
              </a:rPr>
              <a:t>nêu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số</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biện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pháp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phòng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bệnh</a:t>
            </a:r>
            <a:r>
              <a:rPr lang="en-US" sz="3200" b="1" dirty="0">
                <a:latin typeface="Times New Roman" pitchFamily="18" charset="0"/>
                <a:cs typeface="Times New Roman" pitchFamily="18" charset="0"/>
              </a:rPr>
              <a:t> </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9412" y="1718746"/>
            <a:ext cx="52197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018212" y="1718746"/>
            <a:ext cx="6092825" cy="3139321"/>
          </a:xfrm>
          <a:prstGeom prst="rect">
            <a:avLst/>
          </a:prstGeom>
        </p:spPr>
        <p:txBody>
          <a:bodyPr>
            <a:spAutoFit/>
          </a:bodyPr>
          <a:lstStyle/>
          <a:p>
            <a:r>
              <a:rPr lang="vi-VN" b="1" dirty="0">
                <a:latin typeface="+mj-lt"/>
              </a:rPr>
              <a:t>Một số biện pháp phòng bệnh cho vật nuôi:</a:t>
            </a:r>
          </a:p>
          <a:p>
            <a:endParaRPr lang="vi-VN" b="1" dirty="0">
              <a:latin typeface="+mj-lt"/>
            </a:endParaRPr>
          </a:p>
          <a:p>
            <a:r>
              <a:rPr lang="vi-VN" b="1" dirty="0">
                <a:latin typeface="+mj-lt"/>
              </a:rPr>
              <a:t>+  Nuôi dưỡng tốt</a:t>
            </a:r>
          </a:p>
          <a:p>
            <a:endParaRPr lang="vi-VN" b="1" dirty="0">
              <a:latin typeface="+mj-lt"/>
            </a:endParaRPr>
          </a:p>
          <a:p>
            <a:r>
              <a:rPr lang="vi-VN" b="1" dirty="0">
                <a:latin typeface="+mj-lt"/>
              </a:rPr>
              <a:t>+ Chăm sóc chu đáo</a:t>
            </a:r>
          </a:p>
          <a:p>
            <a:endParaRPr lang="vi-VN" b="1" dirty="0">
              <a:latin typeface="+mj-lt"/>
            </a:endParaRPr>
          </a:p>
          <a:p>
            <a:r>
              <a:rPr lang="vi-VN" b="1" dirty="0">
                <a:latin typeface="+mj-lt"/>
              </a:rPr>
              <a:t>+ Vệ sinh môi trường sạch sẽ</a:t>
            </a:r>
          </a:p>
          <a:p>
            <a:endParaRPr lang="vi-VN" b="1" dirty="0">
              <a:latin typeface="+mj-lt"/>
            </a:endParaRPr>
          </a:p>
          <a:p>
            <a:r>
              <a:rPr lang="vi-VN" b="1" dirty="0">
                <a:latin typeface="+mj-lt"/>
              </a:rPr>
              <a:t>+ Cách li tốt</a:t>
            </a:r>
          </a:p>
          <a:p>
            <a:endParaRPr lang="vi-VN" b="1" dirty="0">
              <a:latin typeface="+mj-lt"/>
            </a:endParaRPr>
          </a:p>
          <a:p>
            <a:r>
              <a:rPr lang="vi-VN" b="1" dirty="0">
                <a:latin typeface="+mj-lt"/>
              </a:rPr>
              <a:t>+ Tiêm phòng văc xin đầy đủ</a:t>
            </a:r>
            <a:endParaRPr lang="en-US" b="1" dirty="0">
              <a:latin typeface="+mj-lt"/>
            </a:endParaRPr>
          </a:p>
        </p:txBody>
      </p:sp>
    </p:spTree>
    <p:extLst>
      <p:ext uri="{BB962C8B-B14F-4D97-AF65-F5344CB8AC3E}">
        <p14:creationId xmlns:p14="http://schemas.microsoft.com/office/powerpoint/2010/main" val="98724827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fill="hold"/>
                                        <p:tgtEl>
                                          <p:spTgt spid="3"/>
                                        </p:tgtEl>
                                        <p:attrNameLst>
                                          <p:attrName>ppt_x</p:attrName>
                                        </p:attrNameLst>
                                      </p:cBhvr>
                                      <p:tavLst>
                                        <p:tav tm="0">
                                          <p:val>
                                            <p:strVal val="#ppt_x"/>
                                          </p:val>
                                        </p:tav>
                                        <p:tav tm="100000">
                                          <p:val>
                                            <p:strVal val="#ppt_x"/>
                                          </p:val>
                                        </p:tav>
                                      </p:tavLst>
                                    </p:anim>
                                    <p:anim calcmode="lin" valueType="num">
                                      <p:cBhvr additive="base">
                                        <p:cTn id="1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656012" y="1905000"/>
            <a:ext cx="990600" cy="369332"/>
          </a:xfrm>
          <a:prstGeom prst="rect">
            <a:avLst/>
          </a:prstGeom>
          <a:noFill/>
        </p:spPr>
        <p:txBody>
          <a:bodyPr wrap="square" rtlCol="0">
            <a:spAutoFit/>
          </a:bodyPr>
          <a:lstStyle/>
          <a:p>
            <a:endParaRPr lang="en-US" dirty="0"/>
          </a:p>
        </p:txBody>
      </p:sp>
      <p:grpSp>
        <p:nvGrpSpPr>
          <p:cNvPr id="5" name="Group 4"/>
          <p:cNvGrpSpPr/>
          <p:nvPr/>
        </p:nvGrpSpPr>
        <p:grpSpPr>
          <a:xfrm>
            <a:off x="1411487" y="228600"/>
            <a:ext cx="2244525" cy="1569660"/>
            <a:chOff x="5477096" y="3244334"/>
            <a:chExt cx="2244525" cy="1569660"/>
          </a:xfrm>
        </p:grpSpPr>
        <p:sp>
          <p:nvSpPr>
            <p:cNvPr id="3" name="Rectangle 2"/>
            <p:cNvSpPr/>
            <p:nvPr/>
          </p:nvSpPr>
          <p:spPr>
            <a:xfrm>
              <a:off x="5477096" y="3244334"/>
              <a:ext cx="2244525" cy="1569660"/>
            </a:xfrm>
            <a:prstGeom prst="rect">
              <a:avLst/>
            </a:prstGeom>
          </p:spPr>
          <p:txBody>
            <a:bodyPr wrap="none">
              <a:spAutoFit/>
            </a:bodyPr>
            <a:lstStyle/>
            <a:p>
              <a:r>
                <a:rPr lang="en-US" dirty="0" smtClean="0"/>
                <a:t> </a:t>
              </a:r>
              <a:r>
                <a:rPr lang="en-US" sz="4800" dirty="0" err="1" smtClean="0">
                  <a:latin typeface="Agency FB" pitchFamily="34" charset="0"/>
                </a:rPr>
                <a:t>Công</a:t>
              </a:r>
              <a:r>
                <a:rPr lang="en-US" sz="4800" dirty="0" smtClean="0">
                  <a:latin typeface="Agency FB" pitchFamily="34" charset="0"/>
                </a:rPr>
                <a:t> </a:t>
              </a:r>
              <a:r>
                <a:rPr lang="en-US" sz="4800" dirty="0" err="1" smtClean="0">
                  <a:latin typeface="Agency FB" pitchFamily="34" charset="0"/>
                </a:rPr>
                <a:t>nghê</a:t>
              </a:r>
              <a:endParaRPr lang="en-US" sz="4800" dirty="0" smtClean="0">
                <a:latin typeface="Agency FB" pitchFamily="34" charset="0"/>
              </a:endParaRPr>
            </a:p>
            <a:p>
              <a:r>
                <a:rPr lang="en-US" sz="4800" dirty="0">
                  <a:latin typeface="Agency FB" pitchFamily="34" charset="0"/>
                </a:rPr>
                <a:t> </a:t>
              </a:r>
              <a:r>
                <a:rPr lang="en-US" sz="4800" dirty="0" smtClean="0">
                  <a:latin typeface="Agency FB" pitchFamily="34" charset="0"/>
                </a:rPr>
                <a:t>              </a:t>
              </a:r>
              <a:endParaRPr lang="en-US" sz="4800" dirty="0">
                <a:latin typeface="Agency FB" pitchFamily="34" charset="0"/>
              </a:endParaRPr>
            </a:p>
          </p:txBody>
        </p:sp>
        <p:sp>
          <p:nvSpPr>
            <p:cNvPr id="4" name="TextBox 3"/>
            <p:cNvSpPr txBox="1"/>
            <p:nvPr/>
          </p:nvSpPr>
          <p:spPr>
            <a:xfrm>
              <a:off x="7245791" y="3452834"/>
              <a:ext cx="340158" cy="830997"/>
            </a:xfrm>
            <a:prstGeom prst="rect">
              <a:avLst/>
            </a:prstGeom>
            <a:noFill/>
          </p:spPr>
          <p:txBody>
            <a:bodyPr wrap="none" rtlCol="0">
              <a:spAutoFit/>
            </a:bodyPr>
            <a:lstStyle/>
            <a:p>
              <a:r>
                <a:rPr lang="en-US" sz="4800" dirty="0" smtClean="0"/>
                <a:t>.</a:t>
              </a:r>
              <a:endParaRPr lang="en-US" sz="4800" dirty="0"/>
            </a:p>
          </p:txBody>
        </p:sp>
      </p:grpSp>
      <p:sp>
        <p:nvSpPr>
          <p:cNvPr id="6" name="TextBox 5"/>
          <p:cNvSpPr txBox="1"/>
          <p:nvPr/>
        </p:nvSpPr>
        <p:spPr>
          <a:xfrm>
            <a:off x="1217612" y="1332920"/>
            <a:ext cx="10172700" cy="2123658"/>
          </a:xfrm>
          <a:prstGeom prst="rect">
            <a:avLst/>
          </a:prstGeom>
          <a:noFill/>
        </p:spPr>
        <p:txBody>
          <a:bodyPr wrap="square" rtlCol="0">
            <a:spAutoFit/>
          </a:bodyPr>
          <a:lstStyle/>
          <a:p>
            <a:r>
              <a:rPr lang="en-US" sz="6600" b="1" dirty="0" err="1" smtClean="0">
                <a:latin typeface="Times New Roman" pitchFamily="18" charset="0"/>
                <a:cs typeface="Times New Roman" pitchFamily="18" charset="0"/>
              </a:rPr>
              <a:t>Bài</a:t>
            </a:r>
            <a:r>
              <a:rPr lang="en-US" sz="6600" b="1" dirty="0" smtClean="0">
                <a:latin typeface="Times New Roman" pitchFamily="18" charset="0"/>
                <a:cs typeface="Times New Roman" pitchFamily="18" charset="0"/>
              </a:rPr>
              <a:t> </a:t>
            </a:r>
            <a:r>
              <a:rPr lang="en-US" sz="6600" b="1" dirty="0" err="1" smtClean="0">
                <a:latin typeface="Times New Roman" pitchFamily="18" charset="0"/>
                <a:cs typeface="Times New Roman" pitchFamily="18" charset="0"/>
              </a:rPr>
              <a:t>10:Phòng</a:t>
            </a:r>
            <a:r>
              <a:rPr lang="en-US" sz="6600" b="1" dirty="0" smtClean="0">
                <a:latin typeface="Times New Roman" pitchFamily="18" charset="0"/>
                <a:cs typeface="Times New Roman" pitchFamily="18" charset="0"/>
              </a:rPr>
              <a:t> </a:t>
            </a:r>
            <a:r>
              <a:rPr lang="en-US" sz="6600" b="1" dirty="0" err="1" smtClean="0">
                <a:latin typeface="Times New Roman" pitchFamily="18" charset="0"/>
                <a:cs typeface="Times New Roman" pitchFamily="18" charset="0"/>
              </a:rPr>
              <a:t>và</a:t>
            </a:r>
            <a:r>
              <a:rPr lang="en-US" sz="6600" b="1" dirty="0" smtClean="0">
                <a:latin typeface="Times New Roman" pitchFamily="18" charset="0"/>
                <a:cs typeface="Times New Roman" pitchFamily="18" charset="0"/>
              </a:rPr>
              <a:t> </a:t>
            </a:r>
            <a:r>
              <a:rPr lang="en-US" sz="6600" b="1" dirty="0" err="1" smtClean="0">
                <a:latin typeface="Times New Roman" pitchFamily="18" charset="0"/>
                <a:cs typeface="Times New Roman" pitchFamily="18" charset="0"/>
              </a:rPr>
              <a:t>trị</a:t>
            </a:r>
            <a:r>
              <a:rPr lang="en-US" sz="6600" b="1" dirty="0" smtClean="0">
                <a:latin typeface="Times New Roman" pitchFamily="18" charset="0"/>
                <a:cs typeface="Times New Roman" pitchFamily="18" charset="0"/>
              </a:rPr>
              <a:t> </a:t>
            </a:r>
            <a:r>
              <a:rPr lang="en-US" sz="6600" b="1" dirty="0" err="1" smtClean="0">
                <a:latin typeface="Times New Roman" pitchFamily="18" charset="0"/>
                <a:cs typeface="Times New Roman" pitchFamily="18" charset="0"/>
              </a:rPr>
              <a:t>bệnh</a:t>
            </a:r>
            <a:r>
              <a:rPr lang="en-US" sz="6600" b="1" dirty="0" smtClean="0">
                <a:latin typeface="Times New Roman" pitchFamily="18" charset="0"/>
                <a:cs typeface="Times New Roman" pitchFamily="18" charset="0"/>
              </a:rPr>
              <a:t>  </a:t>
            </a:r>
            <a:r>
              <a:rPr lang="en-US" sz="6600" b="1" dirty="0" err="1" smtClean="0">
                <a:latin typeface="Times New Roman" pitchFamily="18" charset="0"/>
                <a:cs typeface="Times New Roman" pitchFamily="18" charset="0"/>
              </a:rPr>
              <a:t>cho</a:t>
            </a:r>
            <a:r>
              <a:rPr lang="en-US" sz="6600" b="1" dirty="0" smtClean="0">
                <a:latin typeface="Times New Roman" pitchFamily="18" charset="0"/>
                <a:cs typeface="Times New Roman" pitchFamily="18" charset="0"/>
              </a:rPr>
              <a:t> </a:t>
            </a:r>
            <a:r>
              <a:rPr lang="en-US" sz="6600" b="1" dirty="0" err="1" smtClean="0">
                <a:latin typeface="Times New Roman" pitchFamily="18" charset="0"/>
                <a:cs typeface="Times New Roman" pitchFamily="18" charset="0"/>
              </a:rPr>
              <a:t>vật</a:t>
            </a:r>
            <a:r>
              <a:rPr lang="en-US" sz="6600" b="1" dirty="0" smtClean="0">
                <a:latin typeface="Times New Roman" pitchFamily="18" charset="0"/>
                <a:cs typeface="Times New Roman" pitchFamily="18" charset="0"/>
              </a:rPr>
              <a:t> </a:t>
            </a:r>
            <a:r>
              <a:rPr lang="en-US" sz="6600" b="1" dirty="0" err="1" smtClean="0">
                <a:latin typeface="Times New Roman" pitchFamily="18" charset="0"/>
                <a:cs typeface="Times New Roman" pitchFamily="18" charset="0"/>
              </a:rPr>
              <a:t>nuôi</a:t>
            </a:r>
            <a:endParaRPr lang="en-US" sz="6600" b="1" dirty="0">
              <a:latin typeface="Times New Roman" pitchFamily="18" charset="0"/>
              <a:cs typeface="Times New Roman" pitchFamily="18" charset="0"/>
            </a:endParaRPr>
          </a:p>
        </p:txBody>
      </p:sp>
      <p:sp>
        <p:nvSpPr>
          <p:cNvPr id="7" name="Rectangle 6"/>
          <p:cNvSpPr/>
          <p:nvPr/>
        </p:nvSpPr>
        <p:spPr>
          <a:xfrm>
            <a:off x="5945974" y="3244334"/>
            <a:ext cx="184731" cy="369332"/>
          </a:xfrm>
          <a:prstGeom prst="rect">
            <a:avLst/>
          </a:prstGeom>
        </p:spPr>
        <p:txBody>
          <a:bodyPr wrap="none">
            <a:spAutoFit/>
          </a:bodyPr>
          <a:lstStyle/>
          <a:p>
            <a:endParaRPr lang="en-US" dirty="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580296">
            <a:off x="9599612" y="448837"/>
            <a:ext cx="153670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7650950">
            <a:off x="0" y="2682672"/>
            <a:ext cx="1536700" cy="1547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706234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03212" y="304800"/>
            <a:ext cx="5009833" cy="707886"/>
          </a:xfrm>
          <a:prstGeom prst="rect">
            <a:avLst/>
          </a:prstGeom>
          <a:noFill/>
        </p:spPr>
        <p:txBody>
          <a:bodyPr wrap="none" rtlCol="0">
            <a:spAutoFit/>
          </a:bodyPr>
          <a:lstStyle/>
          <a:p>
            <a:r>
              <a:rPr lang="en-US" sz="4000" b="1" dirty="0" err="1" smtClean="0">
                <a:solidFill>
                  <a:srgbClr val="0070C0"/>
                </a:solidFill>
              </a:rPr>
              <a:t>2.Trị</a:t>
            </a:r>
            <a:r>
              <a:rPr lang="en-US" sz="4000" b="1" dirty="0" smtClean="0">
                <a:solidFill>
                  <a:srgbClr val="0070C0"/>
                </a:solidFill>
              </a:rPr>
              <a:t> </a:t>
            </a:r>
            <a:r>
              <a:rPr lang="en-US" sz="4000" b="1" dirty="0" err="1" smtClean="0">
                <a:solidFill>
                  <a:srgbClr val="0070C0"/>
                </a:solidFill>
              </a:rPr>
              <a:t>bệnh</a:t>
            </a:r>
            <a:r>
              <a:rPr lang="en-US" sz="4000" b="1" dirty="0" smtClean="0">
                <a:solidFill>
                  <a:srgbClr val="0070C0"/>
                </a:solidFill>
              </a:rPr>
              <a:t> </a:t>
            </a:r>
            <a:r>
              <a:rPr lang="en-US" sz="4000" b="1" dirty="0" err="1" smtClean="0">
                <a:solidFill>
                  <a:srgbClr val="0070C0"/>
                </a:solidFill>
              </a:rPr>
              <a:t>cho</a:t>
            </a:r>
            <a:r>
              <a:rPr lang="en-US" sz="4000" b="1" dirty="0" smtClean="0">
                <a:solidFill>
                  <a:srgbClr val="0070C0"/>
                </a:solidFill>
              </a:rPr>
              <a:t> </a:t>
            </a:r>
            <a:r>
              <a:rPr lang="en-US" sz="4000" b="1" dirty="0" err="1" smtClean="0">
                <a:solidFill>
                  <a:srgbClr val="0070C0"/>
                </a:solidFill>
              </a:rPr>
              <a:t>vật</a:t>
            </a:r>
            <a:r>
              <a:rPr lang="en-US" sz="4000" b="1" dirty="0" smtClean="0">
                <a:solidFill>
                  <a:srgbClr val="0070C0"/>
                </a:solidFill>
              </a:rPr>
              <a:t> </a:t>
            </a:r>
            <a:r>
              <a:rPr lang="en-US" sz="4000" b="1" dirty="0" err="1" smtClean="0">
                <a:solidFill>
                  <a:srgbClr val="0070C0"/>
                </a:solidFill>
              </a:rPr>
              <a:t>nuôi</a:t>
            </a:r>
            <a:endParaRPr lang="en-US" sz="4000" b="1" dirty="0">
              <a:solidFill>
                <a:srgbClr val="0070C0"/>
              </a:solidFill>
            </a:endParaRPr>
          </a:p>
        </p:txBody>
      </p:sp>
      <p:sp>
        <p:nvSpPr>
          <p:cNvPr id="3" name="Rectangle 2"/>
          <p:cNvSpPr/>
          <p:nvPr/>
        </p:nvSpPr>
        <p:spPr>
          <a:xfrm>
            <a:off x="316648" y="838200"/>
            <a:ext cx="6234963" cy="4832092"/>
          </a:xfrm>
          <a:prstGeom prst="rect">
            <a:avLst/>
          </a:prstGeom>
        </p:spPr>
        <p:txBody>
          <a:bodyPr wrap="square">
            <a:spAutoFit/>
          </a:bodyPr>
          <a:lstStyle/>
          <a:p>
            <a:pPr marL="285750" indent="-285750">
              <a:buFontTx/>
              <a:buChar char="-"/>
            </a:pPr>
            <a:r>
              <a:rPr lang="vi-VN" sz="2800" dirty="0" smtClean="0"/>
              <a:t>Là </a:t>
            </a:r>
            <a:r>
              <a:rPr lang="vi-VN" sz="2800" dirty="0"/>
              <a:t>các biện pháp giúp cho cơ thể vật nuôi khỏi bệnh như dùng thuốc, phẫu thuật. </a:t>
            </a:r>
            <a:r>
              <a:rPr lang="vi-VN" sz="2800" dirty="0" smtClean="0"/>
              <a:t>*</a:t>
            </a:r>
            <a:endParaRPr lang="en-US" sz="2800" dirty="0" smtClean="0"/>
          </a:p>
          <a:p>
            <a:pPr marL="285750" indent="-285750">
              <a:buFontTx/>
              <a:buChar char="-"/>
            </a:pPr>
            <a:r>
              <a:rPr lang="en-US" sz="2800" dirty="0" smtClean="0"/>
              <a:t>-</a:t>
            </a:r>
            <a:r>
              <a:rPr lang="vi-VN" sz="2800" dirty="0" smtClean="0"/>
              <a:t>Khi </a:t>
            </a:r>
            <a:r>
              <a:rPr lang="vi-VN" sz="2800" dirty="0"/>
              <a:t>vật nuôi có các biểu hiện của bệnh thì phải liên hệ ngay với cán bộ thú y gần nhất để điều trị kịp thời. </a:t>
            </a:r>
            <a:r>
              <a:rPr lang="vi-VN" sz="2800" dirty="0" smtClean="0"/>
              <a:t>*</a:t>
            </a:r>
            <a:endParaRPr lang="en-US" sz="2800" dirty="0" smtClean="0"/>
          </a:p>
          <a:p>
            <a:pPr marL="285750" indent="-285750">
              <a:buFontTx/>
              <a:buChar char="-"/>
            </a:pPr>
            <a:endParaRPr lang="en-US" sz="2800" dirty="0"/>
          </a:p>
          <a:p>
            <a:pPr marL="285750" indent="-285750">
              <a:buFontTx/>
              <a:buChar char="-"/>
            </a:pPr>
            <a:r>
              <a:rPr lang="vi-VN" sz="2800" dirty="0" smtClean="0"/>
              <a:t> </a:t>
            </a:r>
            <a:r>
              <a:rPr lang="vi-VN" sz="2800" dirty="0"/>
              <a:t>Định kì tẩy giun , sán và kí sinh trùng ngoài da cho vật nuôi</a:t>
            </a:r>
          </a:p>
          <a:p>
            <a:r>
              <a:rPr lang="vi-VN" sz="2800" dirty="0"/>
              <a:t>*Báo cho cán bộ thú y đến khám và trị</a:t>
            </a:r>
            <a:endParaRPr lang="en-US" sz="2800"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212" y="850006"/>
            <a:ext cx="4876800" cy="4820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16011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barn(inVertical)">
                                      <p:cBhvr>
                                        <p:cTn id="14" dur="500"/>
                                        <p:tgtEl>
                                          <p:spTgt spid="3">
                                            <p:txEl>
                                              <p:pRg st="0" end="0"/>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barn(inVertical)">
                                      <p:cBhvr>
                                        <p:cTn id="20" dur="500"/>
                                        <p:tgtEl>
                                          <p:spTgt spid="3">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barn(inVertical)">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17612" y="-762000"/>
            <a:ext cx="9220200" cy="6915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488482"/>
      </p:ext>
    </p:extLst>
  </p:cSld>
  <p:clrMapOvr>
    <a:masterClrMapping/>
  </p:clrMapOvr>
  <mc:AlternateContent xmlns:mc="http://schemas.openxmlformats.org/markup-compatibility/2006">
    <mc:Choice xmlns:p14="http://schemas.microsoft.com/office/powerpoint/2010/main" Requires="p14">
      <p:transition spd="slow" p14:dur="3400">
        <p14:reveal/>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1467"/>
          <a:stretch/>
        </p:blipFill>
        <p:spPr bwMode="auto">
          <a:xfrm>
            <a:off x="1446212" y="289640"/>
            <a:ext cx="8001000" cy="531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878"/>
          <a:stretch/>
        </p:blipFill>
        <p:spPr bwMode="auto">
          <a:xfrm>
            <a:off x="1468234" y="289640"/>
            <a:ext cx="7978977" cy="5333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468129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7"/>
                                        </p:tgtEl>
                                        <p:attrNameLst>
                                          <p:attrName>style.visibility</p:attrName>
                                        </p:attrNameLst>
                                      </p:cBhvr>
                                      <p:to>
                                        <p:strVal val="visible"/>
                                      </p:to>
                                    </p:set>
                                    <p:animEffect transition="in" filter="fade">
                                      <p:cBhvr>
                                        <p:cTn id="7"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0"/>
            <a:ext cx="8867081" cy="6650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58528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fade">
                                      <p:cBhvr>
                                        <p:cTn id="7" dur="1000"/>
                                        <p:tgtEl>
                                          <p:spTgt spid="12290"/>
                                        </p:tgtEl>
                                      </p:cBhvr>
                                    </p:animEffect>
                                    <p:anim calcmode="lin" valueType="num">
                                      <p:cBhvr>
                                        <p:cTn id="8" dur="1000" fill="hold"/>
                                        <p:tgtEl>
                                          <p:spTgt spid="12290"/>
                                        </p:tgtEl>
                                        <p:attrNameLst>
                                          <p:attrName>ppt_x</p:attrName>
                                        </p:attrNameLst>
                                      </p:cBhvr>
                                      <p:tavLst>
                                        <p:tav tm="0">
                                          <p:val>
                                            <p:strVal val="#ppt_x"/>
                                          </p:val>
                                        </p:tav>
                                        <p:tav tm="100000">
                                          <p:val>
                                            <p:strVal val="#ppt_x"/>
                                          </p:val>
                                        </p:tav>
                                      </p:tavLst>
                                    </p:anim>
                                    <p:anim calcmode="lin" valueType="num">
                                      <p:cBhvr>
                                        <p:cTn id="9"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2" y="-685800"/>
            <a:ext cx="10439400" cy="782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24128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08012" y="1622958"/>
            <a:ext cx="11580813" cy="1815882"/>
          </a:xfrm>
          <a:prstGeom prst="rect">
            <a:avLst/>
          </a:prstGeom>
        </p:spPr>
        <p:txBody>
          <a:bodyPr wrap="square">
            <a:spAutoFit/>
          </a:bodyPr>
          <a:lstStyle/>
          <a:p>
            <a:pPr algn="just"/>
            <a:r>
              <a:rPr lang="vi-VN" sz="2800" dirty="0">
                <a:latin typeface="+mj-lt"/>
              </a:rPr>
              <a:t>Câu hỏi :Em hãy quan sát các hình ảnh sau và</a:t>
            </a:r>
          </a:p>
          <a:p>
            <a:pPr algn="just"/>
            <a:r>
              <a:rPr lang="vi-VN" sz="2800" dirty="0">
                <a:latin typeface="+mj-lt"/>
              </a:rPr>
              <a:t>thử xác định nguyên nhân gây ra hiện tượng</a:t>
            </a:r>
          </a:p>
          <a:p>
            <a:pPr algn="just"/>
            <a:r>
              <a:rPr lang="vi-VN" sz="2800" dirty="0">
                <a:latin typeface="+mj-lt"/>
              </a:rPr>
              <a:t>trên và các biện pháp phòng trị bệnh cho vật</a:t>
            </a:r>
          </a:p>
          <a:p>
            <a:pPr algn="just"/>
            <a:r>
              <a:rPr lang="vi-VN" sz="2800" dirty="0">
                <a:latin typeface="+mj-lt"/>
              </a:rPr>
              <a:t>nuôi</a:t>
            </a:r>
            <a:endParaRPr lang="en-US" sz="2800" dirty="0">
              <a:latin typeface="+mj-lt"/>
            </a:endParaRPr>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4612" y="389139"/>
            <a:ext cx="4279254"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1012" y="3124200"/>
            <a:ext cx="3352799" cy="3417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3812" y="3061130"/>
            <a:ext cx="2581275" cy="177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006038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075"/>
                                        </p:tgtEl>
                                        <p:attrNameLst>
                                          <p:attrName>style.visibility</p:attrName>
                                        </p:attrNameLst>
                                      </p:cBhvr>
                                      <p:to>
                                        <p:strVal val="visible"/>
                                      </p:to>
                                    </p:set>
                                    <p:animEffect transition="in" filter="circle(in)">
                                      <p:cBhvr>
                                        <p:cTn id="29" dur="2000"/>
                                        <p:tgtEl>
                                          <p:spTgt spid="3075"/>
                                        </p:tgtEl>
                                      </p:cBhvr>
                                    </p:animEffect>
                                  </p:childTnLst>
                                </p:cTn>
                              </p:par>
                              <p:par>
                                <p:cTn id="30" presetID="6" presetClass="entr" presetSubtype="16" fill="hold" nodeType="withEffect">
                                  <p:stCondLst>
                                    <p:cond delay="0"/>
                                  </p:stCondLst>
                                  <p:childTnLst>
                                    <p:set>
                                      <p:cBhvr>
                                        <p:cTn id="31" dur="1" fill="hold">
                                          <p:stCondLst>
                                            <p:cond delay="0"/>
                                          </p:stCondLst>
                                        </p:cTn>
                                        <p:tgtEl>
                                          <p:spTgt spid="3077"/>
                                        </p:tgtEl>
                                        <p:attrNameLst>
                                          <p:attrName>style.visibility</p:attrName>
                                        </p:attrNameLst>
                                      </p:cBhvr>
                                      <p:to>
                                        <p:strVal val="visible"/>
                                      </p:to>
                                    </p:set>
                                    <p:animEffect transition="in" filter="circle(in)">
                                      <p:cBhvr>
                                        <p:cTn id="32" dur="2000"/>
                                        <p:tgtEl>
                                          <p:spTgt spid="3077"/>
                                        </p:tgtEl>
                                      </p:cBhvr>
                                    </p:animEffect>
                                  </p:childTnLst>
                                </p:cTn>
                              </p:par>
                              <p:par>
                                <p:cTn id="33" presetID="6" presetClass="entr" presetSubtype="16" fill="hold" nodeType="withEffect">
                                  <p:stCondLst>
                                    <p:cond delay="0"/>
                                  </p:stCondLst>
                                  <p:childTnLst>
                                    <p:set>
                                      <p:cBhvr>
                                        <p:cTn id="34" dur="1" fill="hold">
                                          <p:stCondLst>
                                            <p:cond delay="0"/>
                                          </p:stCondLst>
                                        </p:cTn>
                                        <p:tgtEl>
                                          <p:spTgt spid="3076"/>
                                        </p:tgtEl>
                                        <p:attrNameLst>
                                          <p:attrName>style.visibility</p:attrName>
                                        </p:attrNameLst>
                                      </p:cBhvr>
                                      <p:to>
                                        <p:strVal val="visible"/>
                                      </p:to>
                                    </p:set>
                                    <p:animEffect transition="in" filter="circle(in)">
                                      <p:cBhvr>
                                        <p:cTn id="35" dur="2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5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370012" y="1371600"/>
            <a:ext cx="9982200" cy="2062103"/>
          </a:xfrm>
          <a:prstGeom prst="rect">
            <a:avLst/>
          </a:prstGeom>
        </p:spPr>
        <p:txBody>
          <a:bodyPr wrap="square">
            <a:spAutoFit/>
          </a:bodyPr>
          <a:lstStyle/>
          <a:p>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err="1">
                <a:latin typeface="Times New Roman" pitchFamily="18" charset="0"/>
                <a:cs typeface="Times New Roman" pitchFamily="18" charset="0"/>
              </a:rPr>
              <a:t>VAI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TRÒ</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PHÒNG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CHO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r>
              <a:rPr lang="en-US" sz="3200" dirty="0">
                <a:latin typeface="Times New Roman" pitchFamily="18" charset="0"/>
                <a:cs typeface="Times New Roman" pitchFamily="18" charset="0"/>
              </a:rPr>
              <a:t/>
            </a:r>
            <a:br>
              <a:rPr lang="en-US" sz="3200" dirty="0">
                <a:latin typeface="Times New Roman" pitchFamily="18" charset="0"/>
                <a:cs typeface="Times New Roman" pitchFamily="18" charset="0"/>
              </a:rPr>
            </a:br>
            <a:endParaRPr lang="en-US" sz="3200" dirty="0">
              <a:latin typeface="Times New Roman" pitchFamily="18" charset="0"/>
              <a:cs typeface="Times New Roman" pitchFamily="18" charset="0"/>
            </a:endParaRPr>
          </a:p>
        </p:txBody>
      </p:sp>
      <p:sp>
        <p:nvSpPr>
          <p:cNvPr id="4" name="Rectangle 3"/>
          <p:cNvSpPr/>
          <p:nvPr/>
        </p:nvSpPr>
        <p:spPr>
          <a:xfrm>
            <a:off x="1247400" y="2743200"/>
            <a:ext cx="10134600" cy="954107"/>
          </a:xfrm>
          <a:prstGeom prst="rect">
            <a:avLst/>
          </a:prstGeom>
        </p:spPr>
        <p:txBody>
          <a:bodyPr wrap="square">
            <a:spAutoFit/>
          </a:bodyPr>
          <a:lstStyle/>
          <a:p>
            <a:r>
              <a:rPr lang="en-US" sz="3200" dirty="0" err="1" smtClean="0">
                <a:latin typeface="Times New Roman" pitchFamily="18" charset="0"/>
                <a:cs typeface="Times New Roman" pitchFamily="18" charset="0"/>
              </a:rPr>
              <a:t>MỘT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SỐ</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NGUYÊN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NHÂN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GÂY</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BỆNH</a:t>
            </a:r>
            <a:r>
              <a:rPr lang="en-US" sz="3200" dirty="0" smtClean="0">
                <a:latin typeface="Times New Roman" pitchFamily="18" charset="0"/>
                <a:cs typeface="Times New Roman" pitchFamily="18" charset="0"/>
              </a:rPr>
              <a:t> CHO </a:t>
            </a:r>
            <a:r>
              <a:rPr lang="en-US" sz="3200" dirty="0" err="1" smtClean="0">
                <a:latin typeface="Times New Roman" pitchFamily="18" charset="0"/>
                <a:cs typeface="Times New Roman" pitchFamily="18" charset="0"/>
              </a:rPr>
              <a:t>VẬT</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NUÔI</a:t>
            </a:r>
            <a:r>
              <a:rPr lang="en-US" sz="1200" dirty="0" smtClean="0"/>
              <a:t/>
            </a:r>
            <a:br>
              <a:rPr lang="en-US" sz="1200" dirty="0" smtClean="0"/>
            </a:br>
            <a:r>
              <a:rPr lang="en-US" sz="1200" dirty="0" smtClean="0"/>
              <a:t/>
            </a:r>
            <a:br>
              <a:rPr lang="en-US" sz="1200" dirty="0" smtClean="0"/>
            </a:br>
            <a:endParaRPr lang="en-US" sz="1200" dirty="0"/>
          </a:p>
        </p:txBody>
      </p:sp>
      <p:sp>
        <p:nvSpPr>
          <p:cNvPr id="5" name="Rectangle 4"/>
          <p:cNvSpPr/>
          <p:nvPr/>
        </p:nvSpPr>
        <p:spPr>
          <a:xfrm>
            <a:off x="1234606" y="3536721"/>
            <a:ext cx="11033470" cy="584775"/>
          </a:xfrm>
          <a:prstGeom prst="rect">
            <a:avLst/>
          </a:prstGeom>
        </p:spPr>
        <p:txBody>
          <a:bodyPr wrap="none">
            <a:spAutoFit/>
          </a:bodyPr>
          <a:lstStyle/>
          <a:p>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BIỆN</a:t>
            </a:r>
            <a:r>
              <a:rPr lang="en-US" sz="3200" dirty="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PHÁP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PHÒNG</a:t>
            </a:r>
            <a:r>
              <a:rPr lang="en-US" sz="3200" dirty="0" smtClean="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BỆNH</a:t>
            </a:r>
            <a:r>
              <a:rPr lang="en-US" sz="3200" dirty="0">
                <a:latin typeface="Times New Roman" pitchFamily="18" charset="0"/>
                <a:cs typeface="Times New Roman" pitchFamily="18" charset="0"/>
              </a:rPr>
              <a:t> CHO </a:t>
            </a:r>
            <a:r>
              <a:rPr lang="en-US" sz="3200" dirty="0" err="1">
                <a:latin typeface="Times New Roman" pitchFamily="18" charset="0"/>
                <a:cs typeface="Times New Roman" pitchFamily="18" charset="0"/>
              </a:rPr>
              <a:t>VẬT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NUÔI</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53594068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87034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83514" y="3244334"/>
            <a:ext cx="184731" cy="369332"/>
          </a:xfrm>
          <a:prstGeom prst="rect">
            <a:avLst/>
          </a:prstGeom>
        </p:spPr>
        <p:txBody>
          <a:bodyPr wrap="none">
            <a:spAutoFit/>
          </a:bodyPr>
          <a:lstStyle/>
          <a:p>
            <a:endParaRPr lang="en-US" dirty="0"/>
          </a:p>
        </p:txBody>
      </p:sp>
      <p:sp>
        <p:nvSpPr>
          <p:cNvPr id="3" name="Rectangle 2"/>
          <p:cNvSpPr/>
          <p:nvPr/>
        </p:nvSpPr>
        <p:spPr>
          <a:xfrm>
            <a:off x="3983514" y="3244334"/>
            <a:ext cx="184731" cy="369332"/>
          </a:xfrm>
          <a:prstGeom prst="rect">
            <a:avLst/>
          </a:prstGeom>
        </p:spPr>
        <p:txBody>
          <a:bodyPr wrap="none">
            <a:spAutoFit/>
          </a:bodyPr>
          <a:lstStyle/>
          <a:p>
            <a:endParaRPr lang="en-US"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1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46212" y="228600"/>
            <a:ext cx="8912312" cy="523220"/>
          </a:xfrm>
          <a:prstGeom prst="rect">
            <a:avLst/>
          </a:prstGeom>
        </p:spPr>
        <p:txBody>
          <a:bodyPr wrap="none">
            <a:spAutoFit/>
          </a:bodyPr>
          <a:lstStyle/>
          <a:p>
            <a:r>
              <a:rPr lang="en-US" sz="2800" b="1" dirty="0">
                <a:latin typeface="Times New Roman" pitchFamily="18" charset="0"/>
                <a:cs typeface="Times New Roman" pitchFamily="18" charset="0"/>
              </a:rPr>
              <a:t>I. </a:t>
            </a:r>
            <a:r>
              <a:rPr lang="en-US" sz="2800" b="1" dirty="0" err="1">
                <a:latin typeface="Times New Roman" pitchFamily="18" charset="0"/>
                <a:cs typeface="Times New Roman" pitchFamily="18" charset="0"/>
              </a:rPr>
              <a:t>VAI</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TRÒ</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CỦA</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PHÒNG</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TRỊ</a:t>
            </a:r>
            <a:r>
              <a:rPr lang="en-US" sz="2800" b="1" dirty="0">
                <a:latin typeface="Times New Roman" pitchFamily="18" charset="0"/>
                <a:cs typeface="Times New Roman" pitchFamily="18" charset="0"/>
              </a:rPr>
              <a:t> </a:t>
            </a:r>
            <a:r>
              <a:rPr lang="en-US" sz="2800" b="1" dirty="0" err="1">
                <a:latin typeface="Times New Roman" pitchFamily="18" charset="0"/>
                <a:cs typeface="Times New Roman" pitchFamily="18" charset="0"/>
              </a:rPr>
              <a:t>BỆNH</a:t>
            </a:r>
            <a:r>
              <a:rPr lang="en-US" sz="2800" b="1" dirty="0">
                <a:latin typeface="Times New Roman" pitchFamily="18" charset="0"/>
                <a:cs typeface="Times New Roman" pitchFamily="18" charset="0"/>
              </a:rPr>
              <a:t> CHO </a:t>
            </a:r>
            <a:r>
              <a:rPr lang="en-US" sz="2800" b="1" dirty="0" err="1">
                <a:latin typeface="Times New Roman" pitchFamily="18" charset="0"/>
                <a:cs typeface="Times New Roman" pitchFamily="18" charset="0"/>
              </a:rPr>
              <a:t>VẬT</a:t>
            </a:r>
            <a:r>
              <a:rPr lang="en-US" sz="2800" b="1" dirty="0">
                <a:latin typeface="Times New Roman" pitchFamily="18" charset="0"/>
                <a:cs typeface="Times New Roman" pitchFamily="18" charset="0"/>
              </a:rPr>
              <a:t> </a:t>
            </a:r>
            <a:r>
              <a:rPr lang="en-US" sz="2800" b="1" dirty="0" err="1" smtClean="0">
                <a:latin typeface="Times New Roman" pitchFamily="18" charset="0"/>
                <a:cs typeface="Times New Roman" pitchFamily="18" charset="0"/>
              </a:rPr>
              <a:t>NUÔI</a:t>
            </a:r>
            <a:endParaRPr lang="en-US" sz="2800" b="1" dirty="0">
              <a:latin typeface="Times New Roman" pitchFamily="18" charset="0"/>
              <a:cs typeface="Times New Roman" pitchFamily="18" charset="0"/>
            </a:endParaRPr>
          </a:p>
        </p:txBody>
      </p:sp>
      <p:sp>
        <p:nvSpPr>
          <p:cNvPr id="5" name="Rectangle 4"/>
          <p:cNvSpPr/>
          <p:nvPr/>
        </p:nvSpPr>
        <p:spPr>
          <a:xfrm>
            <a:off x="15585" y="1305342"/>
            <a:ext cx="6092825" cy="2308324"/>
          </a:xfrm>
          <a:prstGeom prst="rect">
            <a:avLst/>
          </a:prstGeom>
        </p:spPr>
        <p:txBody>
          <a:bodyPr>
            <a:spAutoFit/>
          </a:bodyPr>
          <a:lstStyle/>
          <a:p>
            <a:r>
              <a:rPr lang="en-US" sz="3600" dirty="0" err="1">
                <a:latin typeface="Times New Roman" pitchFamily="18" charset="0"/>
                <a:cs typeface="Times New Roman" pitchFamily="18" charset="0"/>
              </a:rPr>
              <a:t>Em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hãy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ảnh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số</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biểu</a:t>
            </a:r>
            <a:endParaRPr lang="en-US" sz="3600" dirty="0">
              <a:latin typeface="Times New Roman" pitchFamily="18" charset="0"/>
              <a:cs typeface="Times New Roman" pitchFamily="18" charset="0"/>
            </a:endParaRPr>
          </a:p>
          <a:p>
            <a:r>
              <a:rPr lang="en-US" sz="3600" dirty="0" err="1">
                <a:latin typeface="Times New Roman" pitchFamily="18" charset="0"/>
                <a:cs typeface="Times New Roman" pitchFamily="18" charset="0"/>
              </a:rPr>
              <a:t>hiện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bệnh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mỗi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vật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nuôi</a:t>
            </a:r>
            <a:r>
              <a:rPr lang="en-US" sz="3600" dirty="0">
                <a:latin typeface="Times New Roman" pitchFamily="18" charset="0"/>
                <a:cs typeface="Times New Roman" pitchFamily="18" charset="0"/>
              </a:rPr>
              <a:t>?</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411" y="3070227"/>
            <a:ext cx="11047413" cy="382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86006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2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147"/>
                                        </p:tgtEl>
                                        <p:attrNameLst>
                                          <p:attrName>style.visibility</p:attrName>
                                        </p:attrNameLst>
                                      </p:cBhvr>
                                      <p:to>
                                        <p:strVal val="visible"/>
                                      </p:to>
                                    </p:set>
                                    <p:animEffect transition="in" filter="barn(inVertical)">
                                      <p:cBhvr>
                                        <p:cTn id="19" dur="500"/>
                                        <p:tgtEl>
                                          <p:spTgt spid="6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370012" y="1752600"/>
            <a:ext cx="10287000" cy="1107996"/>
          </a:xfrm>
          <a:prstGeom prst="rect">
            <a:avLst/>
          </a:prstGeom>
        </p:spPr>
        <p:txBody>
          <a:bodyPr wrap="square">
            <a:spAutoFit/>
          </a:bodyPr>
          <a:lstStyle/>
          <a:p>
            <a:r>
              <a:rPr lang="en-US" sz="6600" b="1" dirty="0" smtClean="0">
                <a:solidFill>
                  <a:srgbClr val="2289C4"/>
                </a:solidFill>
                <a:latin typeface="Arial" panose="020B0604020202020204" pitchFamily="34" charset="0"/>
                <a:cs typeface="Arial" panose="020B0604020202020204" pitchFamily="34" charset="0"/>
              </a:rPr>
              <a:t>→</a:t>
            </a:r>
            <a:r>
              <a:rPr lang="vi-VN" sz="6600" dirty="0"/>
              <a:t> </a:t>
            </a:r>
            <a:r>
              <a:rPr lang="vi-VN" sz="2800" dirty="0">
                <a:latin typeface="+mj-lt"/>
              </a:rPr>
              <a:t>chậm chạp, chán ăn, bỏ ăn chân yếu chảy </a:t>
            </a:r>
            <a:r>
              <a:rPr lang="vi-VN" sz="2800" dirty="0" smtClean="0">
                <a:latin typeface="+mj-lt"/>
              </a:rPr>
              <a:t>nước</a:t>
            </a:r>
            <a:r>
              <a:rPr lang="en-US" sz="2800" dirty="0" smtClean="0">
                <a:latin typeface="+mj-lt"/>
              </a:rPr>
              <a:t> </a:t>
            </a:r>
            <a:r>
              <a:rPr lang="vi-VN" sz="2800" dirty="0" smtClean="0">
                <a:latin typeface="+mj-lt"/>
              </a:rPr>
              <a:t>mắt</a:t>
            </a:r>
            <a:r>
              <a:rPr lang="vi-VN" sz="2800" dirty="0">
                <a:latin typeface="+mj-lt"/>
              </a:rPr>
              <a:t>…</a:t>
            </a:r>
            <a:endParaRPr lang="en-US" sz="2800" dirty="0">
              <a:latin typeface="+mj-lt"/>
            </a:endParaRPr>
          </a:p>
        </p:txBody>
      </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212" y="3581400"/>
            <a:ext cx="11047413"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384348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55112" y="0"/>
            <a:ext cx="5120545" cy="2308324"/>
          </a:xfrm>
          <a:prstGeom prst="rect">
            <a:avLst/>
          </a:prstGeom>
        </p:spPr>
        <p:txBody>
          <a:bodyPr wrap="square">
            <a:spAutoFit/>
          </a:bodyPr>
          <a:lstStyle/>
          <a:p>
            <a:r>
              <a:rPr lang="en-US" sz="4800" b="1" dirty="0" err="1">
                <a:solidFill>
                  <a:srgbClr val="00B0F0"/>
                </a:solidFill>
                <a:latin typeface="arial"/>
              </a:rPr>
              <a:t>Những</a:t>
            </a:r>
            <a:r>
              <a:rPr lang="en-US" sz="4800" b="1" dirty="0">
                <a:solidFill>
                  <a:srgbClr val="00B0F0"/>
                </a:solidFill>
                <a:latin typeface="arial"/>
              </a:rPr>
              <a:t> </a:t>
            </a:r>
            <a:r>
              <a:rPr lang="en-US" sz="4800" b="1" dirty="0" err="1">
                <a:solidFill>
                  <a:srgbClr val="00B0F0"/>
                </a:solidFill>
                <a:latin typeface="arial"/>
              </a:rPr>
              <a:t>biểu</a:t>
            </a:r>
            <a:r>
              <a:rPr lang="en-US" sz="4800" b="1" dirty="0">
                <a:solidFill>
                  <a:srgbClr val="00B0F0"/>
                </a:solidFill>
                <a:latin typeface="arial"/>
              </a:rPr>
              <a:t> </a:t>
            </a:r>
            <a:r>
              <a:rPr lang="en-US" sz="4800" b="1" dirty="0" err="1">
                <a:solidFill>
                  <a:srgbClr val="00B0F0"/>
                </a:solidFill>
                <a:latin typeface="arial"/>
              </a:rPr>
              <a:t>hiện</a:t>
            </a:r>
            <a:r>
              <a:rPr lang="en-US" sz="4800" b="1" dirty="0">
                <a:solidFill>
                  <a:srgbClr val="00B0F0"/>
                </a:solidFill>
                <a:latin typeface="arial"/>
              </a:rPr>
              <a:t> </a:t>
            </a:r>
            <a:r>
              <a:rPr lang="en-US" sz="4800" b="1" dirty="0" err="1">
                <a:solidFill>
                  <a:srgbClr val="00B0F0"/>
                </a:solidFill>
                <a:latin typeface="arial"/>
              </a:rPr>
              <a:t>trên</a:t>
            </a:r>
            <a:r>
              <a:rPr lang="en-US" sz="4800" b="1" dirty="0">
                <a:solidFill>
                  <a:srgbClr val="00B0F0"/>
                </a:solidFill>
                <a:latin typeface="arial"/>
              </a:rPr>
              <a:t> </a:t>
            </a:r>
            <a:r>
              <a:rPr lang="en-US" sz="4800" b="1" dirty="0" err="1">
                <a:solidFill>
                  <a:srgbClr val="00B0F0"/>
                </a:solidFill>
                <a:latin typeface="arial"/>
              </a:rPr>
              <a:t>là</a:t>
            </a:r>
            <a:r>
              <a:rPr lang="en-US" sz="4800" b="1" dirty="0">
                <a:solidFill>
                  <a:srgbClr val="00B0F0"/>
                </a:solidFill>
                <a:latin typeface="arial"/>
              </a:rPr>
              <a:t> </a:t>
            </a:r>
            <a:r>
              <a:rPr lang="en-US" sz="4800" b="1" dirty="0" err="1">
                <a:solidFill>
                  <a:srgbClr val="00B0F0"/>
                </a:solidFill>
                <a:latin typeface="arial"/>
              </a:rPr>
              <a:t>vật</a:t>
            </a:r>
            <a:r>
              <a:rPr lang="en-US" sz="4800" b="1" dirty="0">
                <a:solidFill>
                  <a:srgbClr val="00B0F0"/>
                </a:solidFill>
                <a:latin typeface="arial"/>
              </a:rPr>
              <a:t> </a:t>
            </a:r>
            <a:r>
              <a:rPr lang="en-US" sz="4800" b="1" dirty="0" err="1">
                <a:solidFill>
                  <a:srgbClr val="00B0F0"/>
                </a:solidFill>
                <a:latin typeface="arial"/>
              </a:rPr>
              <a:t>nuôi</a:t>
            </a:r>
            <a:r>
              <a:rPr lang="en-US" sz="4800" b="1" dirty="0">
                <a:solidFill>
                  <a:srgbClr val="00B0F0"/>
                </a:solidFill>
                <a:latin typeface="arial"/>
              </a:rPr>
              <a:t> </a:t>
            </a:r>
            <a:r>
              <a:rPr lang="en-US" sz="4800" b="1" dirty="0" err="1">
                <a:solidFill>
                  <a:srgbClr val="00B0F0"/>
                </a:solidFill>
                <a:latin typeface="arial"/>
              </a:rPr>
              <a:t>bị</a:t>
            </a:r>
            <a:r>
              <a:rPr lang="en-US" sz="4800" b="1" dirty="0">
                <a:solidFill>
                  <a:srgbClr val="00B0F0"/>
                </a:solidFill>
                <a:latin typeface="arial"/>
              </a:rPr>
              <a:t> </a:t>
            </a:r>
            <a:r>
              <a:rPr lang="en-US" sz="4800" b="1" dirty="0" err="1">
                <a:solidFill>
                  <a:srgbClr val="00B0F0"/>
                </a:solidFill>
                <a:latin typeface="arial"/>
              </a:rPr>
              <a:t>làm</a:t>
            </a:r>
            <a:r>
              <a:rPr lang="en-US" sz="4800" b="1" dirty="0">
                <a:solidFill>
                  <a:srgbClr val="00B0F0"/>
                </a:solidFill>
                <a:latin typeface="arial"/>
              </a:rPr>
              <a:t> </a:t>
            </a:r>
            <a:r>
              <a:rPr lang="en-US" sz="4800" b="1" dirty="0" err="1">
                <a:solidFill>
                  <a:srgbClr val="00B0F0"/>
                </a:solidFill>
                <a:latin typeface="arial"/>
              </a:rPr>
              <a:t>sao</a:t>
            </a:r>
            <a:r>
              <a:rPr lang="en-US" sz="4800" b="1" dirty="0">
                <a:solidFill>
                  <a:srgbClr val="00B0F0"/>
                </a:solidFill>
                <a:latin typeface="arial"/>
              </a:rPr>
              <a:t> ?</a:t>
            </a:r>
            <a:endParaRPr lang="en-US" sz="4800" b="1" dirty="0">
              <a:solidFill>
                <a:srgbClr val="00B0F0"/>
              </a:solidFill>
            </a:endParaRP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8684" y="2133601"/>
            <a:ext cx="81534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Alternate Process 2"/>
          <p:cNvSpPr/>
          <p:nvPr/>
        </p:nvSpPr>
        <p:spPr>
          <a:xfrm>
            <a:off x="8228012" y="533400"/>
            <a:ext cx="3505200" cy="1447800"/>
          </a:xfrm>
          <a:prstGeom prst="flowChartAlternateProcess">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8000" baseline="-25000" dirty="0" smtClean="0"/>
              <a:t>=&gt;</a:t>
            </a:r>
            <a:r>
              <a:rPr lang="en-US" sz="3200" dirty="0" err="1" smtClean="0"/>
              <a:t>Vật</a:t>
            </a:r>
            <a:r>
              <a:rPr lang="en-US" sz="3200" dirty="0" smtClean="0"/>
              <a:t> </a:t>
            </a:r>
            <a:r>
              <a:rPr lang="en-US" sz="3200" dirty="0" err="1"/>
              <a:t>nuôi</a:t>
            </a:r>
            <a:r>
              <a:rPr lang="en-US" sz="3200" dirty="0"/>
              <a:t> </a:t>
            </a:r>
            <a:r>
              <a:rPr lang="en-US" sz="3200" dirty="0" err="1"/>
              <a:t>bị</a:t>
            </a:r>
            <a:r>
              <a:rPr lang="en-US" sz="3200" dirty="0"/>
              <a:t> </a:t>
            </a:r>
            <a:r>
              <a:rPr lang="en-US" sz="3200" dirty="0" err="1"/>
              <a:t>bệnh</a:t>
            </a:r>
            <a:endParaRPr lang="en-US" sz="3200" dirty="0"/>
          </a:p>
        </p:txBody>
      </p:sp>
      <p:sp>
        <p:nvSpPr>
          <p:cNvPr id="4" name="12-Point Star 3"/>
          <p:cNvSpPr/>
          <p:nvPr/>
        </p:nvSpPr>
        <p:spPr>
          <a:xfrm>
            <a:off x="1495066" y="4419600"/>
            <a:ext cx="8229600" cy="2438400"/>
          </a:xfrm>
          <a:prstGeom prst="star12">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err="1">
                <a:latin typeface="Times New Roman" pitchFamily="18" charset="0"/>
                <a:cs typeface="Times New Roman" pitchFamily="18" charset="0"/>
              </a:rPr>
              <a:t>Vậy</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bệnh</a:t>
            </a:r>
            <a:r>
              <a:rPr lang="en-US" sz="4800" dirty="0">
                <a:latin typeface="Times New Roman" pitchFamily="18" charset="0"/>
                <a:cs typeface="Times New Roman" pitchFamily="18" charset="0"/>
              </a:rPr>
              <a:t> ở </a:t>
            </a:r>
            <a:r>
              <a:rPr lang="en-US" sz="4800" dirty="0" err="1">
                <a:latin typeface="Times New Roman" pitchFamily="18" charset="0"/>
                <a:cs typeface="Times New Roman" pitchFamily="18" charset="0"/>
              </a:rPr>
              <a:t>vật</a:t>
            </a:r>
            <a:endParaRPr lang="en-US" sz="4800" dirty="0">
              <a:latin typeface="Times New Roman" pitchFamily="18" charset="0"/>
              <a:cs typeface="Times New Roman" pitchFamily="18" charset="0"/>
            </a:endParaRPr>
          </a:p>
          <a:p>
            <a:pPr algn="ctr"/>
            <a:r>
              <a:rPr lang="en-US" sz="4800" dirty="0" err="1">
                <a:latin typeface="Times New Roman" pitchFamily="18" charset="0"/>
                <a:cs typeface="Times New Roman" pitchFamily="18" charset="0"/>
              </a:rPr>
              <a:t>nuôi</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là</a:t>
            </a:r>
            <a:r>
              <a:rPr lang="en-US" sz="4800" dirty="0">
                <a:latin typeface="Times New Roman" pitchFamily="18" charset="0"/>
                <a:cs typeface="Times New Roman" pitchFamily="18" charset="0"/>
              </a:rPr>
              <a:t> </a:t>
            </a:r>
            <a:r>
              <a:rPr lang="en-US" sz="4800" dirty="0" err="1">
                <a:latin typeface="Times New Roman" pitchFamily="18" charset="0"/>
                <a:cs typeface="Times New Roman" pitchFamily="18" charset="0"/>
              </a:rPr>
              <a:t>gì</a:t>
            </a:r>
            <a:r>
              <a:rPr lang="en-US" sz="4800" dirty="0">
                <a:latin typeface="Times New Roman" pitchFamily="18" charset="0"/>
                <a:cs typeface="Times New Roman" pitchFamily="18" charset="0"/>
              </a:rPr>
              <a:t>?</a:t>
            </a:r>
          </a:p>
        </p:txBody>
      </p:sp>
    </p:spTree>
    <p:extLst>
      <p:ext uri="{BB962C8B-B14F-4D97-AF65-F5344CB8AC3E}">
        <p14:creationId xmlns:p14="http://schemas.microsoft.com/office/powerpoint/2010/main" val="380454681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812" y="1143000"/>
            <a:ext cx="12038013" cy="3970318"/>
          </a:xfrm>
          <a:prstGeom prst="rect">
            <a:avLst/>
          </a:prstGeom>
        </p:spPr>
        <p:txBody>
          <a:bodyPr wrap="square">
            <a:spAutoFit/>
          </a:bodyPr>
          <a:lstStyle/>
          <a:p>
            <a:r>
              <a:rPr lang="vi-VN" sz="3600" dirty="0">
                <a:latin typeface="Times New Roman" pitchFamily="18" charset="0"/>
                <a:cs typeface="Times New Roman" pitchFamily="18" charset="0"/>
              </a:rPr>
              <a:t>Bệnh là trạng thái sinh </a:t>
            </a:r>
            <a:r>
              <a:rPr lang="vi-VN" sz="3600" dirty="0" smtClean="0">
                <a:latin typeface="Times New Roman" pitchFamily="18" charset="0"/>
                <a:cs typeface="Times New Roman" pitchFamily="18" charset="0"/>
              </a:rPr>
              <a:t>lý</a:t>
            </a:r>
            <a:r>
              <a:rPr lang="en-US" sz="3600" dirty="0" smtClean="0">
                <a:latin typeface="Times New Roman" pitchFamily="18" charset="0"/>
                <a:cs typeface="Times New Roman" pitchFamily="18" charset="0"/>
              </a:rPr>
              <a:t> </a:t>
            </a:r>
          </a:p>
          <a:p>
            <a:r>
              <a:rPr lang="vi-VN" sz="3600" dirty="0" smtClean="0">
                <a:latin typeface="Times New Roman" pitchFamily="18" charset="0"/>
                <a:cs typeface="Times New Roman" pitchFamily="18" charset="0"/>
              </a:rPr>
              <a:t>không </a:t>
            </a:r>
            <a:r>
              <a:rPr lang="vi-VN" sz="3600" dirty="0">
                <a:latin typeface="Times New Roman" pitchFamily="18" charset="0"/>
                <a:cs typeface="Times New Roman" pitchFamily="18" charset="0"/>
              </a:rPr>
              <a:t>bình thường của vật</a:t>
            </a:r>
          </a:p>
          <a:p>
            <a:r>
              <a:rPr lang="vi-VN" sz="3600" dirty="0">
                <a:latin typeface="Times New Roman" pitchFamily="18" charset="0"/>
                <a:cs typeface="Times New Roman" pitchFamily="18" charset="0"/>
              </a:rPr>
              <a:t>nuôi, thường có những biểu</a:t>
            </a:r>
          </a:p>
          <a:p>
            <a:r>
              <a:rPr lang="vi-VN" sz="3600" dirty="0">
                <a:latin typeface="Times New Roman" pitchFamily="18" charset="0"/>
                <a:cs typeface="Times New Roman" pitchFamily="18" charset="0"/>
              </a:rPr>
              <a:t>hiện như buồn bã, chậm</a:t>
            </a:r>
          </a:p>
          <a:p>
            <a:r>
              <a:rPr lang="vi-VN" sz="3600" dirty="0">
                <a:latin typeface="Times New Roman" pitchFamily="18" charset="0"/>
                <a:cs typeface="Times New Roman" pitchFamily="18" charset="0"/>
              </a:rPr>
              <a:t>chạp, giảm ăn hay bỏ ăn,</a:t>
            </a:r>
          </a:p>
          <a:p>
            <a:r>
              <a:rPr lang="vi-VN" sz="3600" dirty="0">
                <a:latin typeface="Times New Roman" pitchFamily="18" charset="0"/>
                <a:cs typeface="Times New Roman" pitchFamily="18" charset="0"/>
              </a:rPr>
              <a:t>sốt chảy nước mắt, nước</a:t>
            </a:r>
          </a:p>
          <a:p>
            <a:r>
              <a:rPr lang="vi-VN" sz="3600" dirty="0">
                <a:latin typeface="Times New Roman" pitchFamily="18" charset="0"/>
                <a:cs typeface="Times New Roman" pitchFamily="18" charset="0"/>
              </a:rPr>
              <a:t>mũi,tiêu chảy, ho, bại liệt.</a:t>
            </a:r>
          </a:p>
        </p:txBody>
      </p:sp>
    </p:spTree>
    <p:extLst>
      <p:ext uri="{BB962C8B-B14F-4D97-AF65-F5344CB8AC3E}">
        <p14:creationId xmlns:p14="http://schemas.microsoft.com/office/powerpoint/2010/main" val="1959191652"/>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322</TotalTime>
  <Words>573</Words>
  <Application>Microsoft Office PowerPoint</Application>
  <PresentationFormat>Custom</PresentationFormat>
  <Paragraphs>70</Paragraphs>
  <Slides>24</Slides>
  <Notes>0</Notes>
  <HiddenSlides>0</HiddenSlides>
  <MMClips>0</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LOAN</dc:creator>
  <cp:lastModifiedBy>LOAN</cp:lastModifiedBy>
  <cp:revision>11</cp:revision>
  <dcterms:created xsi:type="dcterms:W3CDTF">2006-08-16T00:00:00Z</dcterms:created>
  <dcterms:modified xsi:type="dcterms:W3CDTF">2025-01-31T07:06:15Z</dcterms:modified>
</cp:coreProperties>
</file>