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21" r:id="rId2"/>
    <p:sldId id="292" r:id="rId3"/>
    <p:sldId id="275" r:id="rId4"/>
    <p:sldId id="293" r:id="rId5"/>
    <p:sldId id="295" r:id="rId6"/>
    <p:sldId id="323" r:id="rId7"/>
    <p:sldId id="324" r:id="rId8"/>
    <p:sldId id="297" r:id="rId9"/>
    <p:sldId id="298" r:id="rId10"/>
    <p:sldId id="299" r:id="rId11"/>
    <p:sldId id="325" r:id="rId12"/>
    <p:sldId id="326" r:id="rId13"/>
    <p:sldId id="327" r:id="rId14"/>
    <p:sldId id="328" r:id="rId15"/>
    <p:sldId id="329" r:id="rId16"/>
    <p:sldId id="330" r:id="rId17"/>
    <p:sldId id="331" r:id="rId18"/>
    <p:sldId id="33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2FA"/>
    <a:srgbClr val="FEC407"/>
    <a:srgbClr val="FDC308"/>
    <a:srgbClr val="E4B3CC"/>
    <a:srgbClr val="168836"/>
    <a:srgbClr val="C43D70"/>
    <a:srgbClr val="F37121"/>
    <a:srgbClr val="DFBE70"/>
    <a:srgbClr val="EA1D18"/>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EF673A-195C-472C-8168-4E1B3E629D21}"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EF673A-195C-472C-8168-4E1B3E629D21}"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1/31/24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EF673A-195C-472C-8168-4E1B3E629D21}" type="datetimeFigureOut">
              <a:rPr lang="en-US" smtClean="0"/>
              <a:pPr/>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EF673A-195C-472C-8168-4E1B3E629D21}" type="datetimeFigureOut">
              <a:rPr lang="en-US" smtClean="0"/>
              <a:pPr/>
              <a:t>1/31/24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EF673A-195C-472C-8168-4E1B3E629D21}" type="datetimeFigureOut">
              <a:rPr lang="en-US" smtClean="0"/>
              <a:pPr/>
              <a:t>1/31/24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1/31/24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1/31/24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3.wdp"/><Relationship Id="rId4" Type="http://schemas.openxmlformats.org/officeDocument/2006/relationships/image" Target="../media/image18.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1323999" y="4343376"/>
            <a:ext cx="222678" cy="152396"/>
          </a:xfrm>
          <a:prstGeom prst="rect">
            <a:avLst/>
          </a:prstGeom>
          <a:pattFill prst="wdUpDiag">
            <a:fgClr>
              <a:srgbClr val="FFC000"/>
            </a:fgClr>
            <a:bgClr>
              <a:srgbClr val="000099"/>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cxnSp>
        <p:nvCxnSpPr>
          <p:cNvPr id="35" name="Elbow Connector 34"/>
          <p:cNvCxnSpPr/>
          <p:nvPr/>
        </p:nvCxnSpPr>
        <p:spPr bwMode="auto">
          <a:xfrm>
            <a:off x="1538781" y="4419574"/>
            <a:ext cx="2499833" cy="808669"/>
          </a:xfrm>
          <a:prstGeom prst="bentConnector2">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Elbow Connector 62"/>
          <p:cNvCxnSpPr>
            <a:endCxn id="48" idx="3"/>
          </p:cNvCxnSpPr>
          <p:nvPr/>
        </p:nvCxnSpPr>
        <p:spPr bwMode="auto">
          <a:xfrm>
            <a:off x="1284309" y="3642036"/>
            <a:ext cx="4978870" cy="1244656"/>
          </a:xfrm>
          <a:prstGeom prst="bentConnector3">
            <a:avLst>
              <a:gd name="adj1" fmla="val 98569"/>
            </a:avLst>
          </a:prstGeom>
          <a:solidFill>
            <a:schemeClr val="accent1"/>
          </a:solidFill>
          <a:ln w="9525" cap="flat" cmpd="sng" algn="ctr">
            <a:solidFill>
              <a:srgbClr val="B147B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val 49"/>
          <p:cNvSpPr/>
          <p:nvPr/>
        </p:nvSpPr>
        <p:spPr bwMode="auto">
          <a:xfrm flipV="1">
            <a:off x="3978661" y="1382807"/>
            <a:ext cx="867565" cy="229921"/>
          </a:xfrm>
          <a:prstGeom prst="ellipse">
            <a:avLst/>
          </a:prstGeom>
          <a:solidFill>
            <a:schemeClr val="bg1">
              <a:alpha val="6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nvGrpSpPr>
          <p:cNvPr id="67" name="Group 66"/>
          <p:cNvGrpSpPr/>
          <p:nvPr/>
        </p:nvGrpSpPr>
        <p:grpSpPr>
          <a:xfrm flipV="1">
            <a:off x="3676175" y="735077"/>
            <a:ext cx="1355816" cy="1525380"/>
            <a:chOff x="5949194" y="2940578"/>
            <a:chExt cx="1864248" cy="2776936"/>
          </a:xfrm>
        </p:grpSpPr>
        <p:sp>
          <p:nvSpPr>
            <p:cNvPr id="68" name="Oval 67"/>
            <p:cNvSpPr/>
            <p:nvPr/>
          </p:nvSpPr>
          <p:spPr bwMode="auto">
            <a:xfrm>
              <a:off x="6299587" y="4000485"/>
              <a:ext cx="1192902" cy="22859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nvGrpSpPr>
            <p:cNvPr id="69" name="Group 68"/>
            <p:cNvGrpSpPr/>
            <p:nvPr/>
          </p:nvGrpSpPr>
          <p:grpSpPr>
            <a:xfrm>
              <a:off x="5949194" y="2940578"/>
              <a:ext cx="1864248" cy="2776936"/>
              <a:chOff x="5949194" y="2940578"/>
              <a:chExt cx="1864248" cy="2776936"/>
            </a:xfrm>
          </p:grpSpPr>
          <p:grpSp>
            <p:nvGrpSpPr>
              <p:cNvPr id="70" name="Group 69"/>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72" name="Freeform 71"/>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73" name="Rectangle 72"/>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sp>
            <p:nvSpPr>
              <p:cNvPr id="71" name="dèn 0"/>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grpSp>
      <p:sp>
        <p:nvSpPr>
          <p:cNvPr id="5" name="Rounded Rectangle 4"/>
          <p:cNvSpPr/>
          <p:nvPr/>
        </p:nvSpPr>
        <p:spPr bwMode="auto">
          <a:xfrm>
            <a:off x="731078" y="1901302"/>
            <a:ext cx="533386" cy="2895524"/>
          </a:xfrm>
          <a:prstGeom prst="roundRect">
            <a:avLst/>
          </a:prstGeom>
          <a:solidFill>
            <a:schemeClr val="bg1">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17" name="3"/>
          <p:cNvSpPr/>
          <p:nvPr/>
        </p:nvSpPr>
        <p:spPr bwMode="auto">
          <a:xfrm>
            <a:off x="930117" y="4241435"/>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FFC00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65" name="4"/>
          <p:cNvSpPr/>
          <p:nvPr/>
        </p:nvSpPr>
        <p:spPr bwMode="auto">
          <a:xfrm>
            <a:off x="903666" y="3511662"/>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B147B9"/>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81" name="1"/>
          <p:cNvSpPr/>
          <p:nvPr/>
        </p:nvSpPr>
        <p:spPr bwMode="auto">
          <a:xfrm>
            <a:off x="903667" y="2112554"/>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B05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82" name="0"/>
          <p:cNvSpPr/>
          <p:nvPr/>
        </p:nvSpPr>
        <p:spPr bwMode="auto">
          <a:xfrm>
            <a:off x="930119" y="2784420"/>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66FF"/>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cxnSp>
        <p:nvCxnSpPr>
          <p:cNvPr id="85" name="Elbow Connector 84"/>
          <p:cNvCxnSpPr/>
          <p:nvPr/>
        </p:nvCxnSpPr>
        <p:spPr bwMode="auto">
          <a:xfrm flipV="1">
            <a:off x="1590587" y="2286998"/>
            <a:ext cx="2763496" cy="677359"/>
          </a:xfrm>
          <a:prstGeom prst="bentConnector3">
            <a:avLst>
              <a:gd name="adj1" fmla="val 101531"/>
            </a:avLst>
          </a:prstGeom>
          <a:solidFill>
            <a:schemeClr val="accent1"/>
          </a:solidFill>
          <a:ln w="9525" cap="flat" cmpd="sng" algn="ctr">
            <a:solidFill>
              <a:srgbClr val="00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Elbow Connector 89"/>
          <p:cNvCxnSpPr>
            <a:stCxn id="81" idx="4"/>
          </p:cNvCxnSpPr>
          <p:nvPr/>
        </p:nvCxnSpPr>
        <p:spPr bwMode="auto">
          <a:xfrm flipV="1">
            <a:off x="1612046" y="2305643"/>
            <a:ext cx="4548554" cy="73604"/>
          </a:xfrm>
          <a:prstGeom prst="bentConnector3">
            <a:avLst>
              <a:gd name="adj1" fmla="val 50000"/>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Oval 103"/>
          <p:cNvSpPr/>
          <p:nvPr/>
        </p:nvSpPr>
        <p:spPr bwMode="auto">
          <a:xfrm flipV="1">
            <a:off x="5881499" y="1427563"/>
            <a:ext cx="867565" cy="229921"/>
          </a:xfrm>
          <a:prstGeom prst="ellipse">
            <a:avLst/>
          </a:prstGeom>
          <a:solidFill>
            <a:schemeClr val="bg1">
              <a:alpha val="6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106" name="Oval 105"/>
          <p:cNvSpPr/>
          <p:nvPr/>
        </p:nvSpPr>
        <p:spPr bwMode="auto">
          <a:xfrm flipV="1">
            <a:off x="5833844" y="1597435"/>
            <a:ext cx="867565" cy="12556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nvGrpSpPr>
          <p:cNvPr id="107" name="Group 106"/>
          <p:cNvGrpSpPr/>
          <p:nvPr/>
        </p:nvGrpSpPr>
        <p:grpSpPr>
          <a:xfrm flipV="1">
            <a:off x="5579013" y="779833"/>
            <a:ext cx="1355816" cy="1525380"/>
            <a:chOff x="5949194" y="2940578"/>
            <a:chExt cx="1864248" cy="2776936"/>
          </a:xfrm>
        </p:grpSpPr>
        <p:grpSp>
          <p:nvGrpSpPr>
            <p:cNvPr id="108" name="Group 107"/>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10" name="Freeform 10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111" name="Rectangle 11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sp>
          <p:nvSpPr>
            <p:cNvPr id="109" name="dèn 1"/>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sp>
        <p:nvSpPr>
          <p:cNvPr id="114" name="Oval 113"/>
          <p:cNvSpPr/>
          <p:nvPr/>
        </p:nvSpPr>
        <p:spPr bwMode="auto">
          <a:xfrm rot="10800000" flipV="1">
            <a:off x="5759161" y="5519018"/>
            <a:ext cx="867565" cy="229921"/>
          </a:xfrm>
          <a:prstGeom prst="ellipse">
            <a:avLst/>
          </a:prstGeom>
          <a:solidFill>
            <a:schemeClr val="bg1">
              <a:alpha val="6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116" name="Oval 115"/>
          <p:cNvSpPr/>
          <p:nvPr/>
        </p:nvSpPr>
        <p:spPr bwMode="auto">
          <a:xfrm rot="10800000" flipV="1">
            <a:off x="5806816" y="5453499"/>
            <a:ext cx="867565" cy="12556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nvGrpSpPr>
          <p:cNvPr id="118" name="Group 117"/>
          <p:cNvGrpSpPr/>
          <p:nvPr/>
        </p:nvGrpSpPr>
        <p:grpSpPr>
          <a:xfrm rot="10800000" flipV="1">
            <a:off x="5791024" y="4871289"/>
            <a:ext cx="883357" cy="627837"/>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20" name="Freeform 11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121" name="Rectangle 12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sp>
        <p:nvSpPr>
          <p:cNvPr id="119" name="dèn4"/>
          <p:cNvSpPr/>
          <p:nvPr/>
        </p:nvSpPr>
        <p:spPr bwMode="auto">
          <a:xfrm rot="10800000" flipV="1">
            <a:off x="5573396" y="5499126"/>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dirty="0">
              <a:ln>
                <a:noFill/>
              </a:ln>
              <a:solidFill>
                <a:schemeClr val="tx1"/>
              </a:solidFill>
              <a:effectLst/>
              <a:latin typeface="Times New Roman" pitchFamily="18" charset="0"/>
            </a:endParaRPr>
          </a:p>
        </p:txBody>
      </p:sp>
      <p:sp>
        <p:nvSpPr>
          <p:cNvPr id="123" name="Oval 122"/>
          <p:cNvSpPr/>
          <p:nvPr/>
        </p:nvSpPr>
        <p:spPr bwMode="auto">
          <a:xfrm rot="10800000" flipV="1">
            <a:off x="3558846" y="5464106"/>
            <a:ext cx="867565" cy="229921"/>
          </a:xfrm>
          <a:prstGeom prst="ellipse">
            <a:avLst/>
          </a:prstGeom>
          <a:solidFill>
            <a:schemeClr val="bg1">
              <a:alpha val="6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125" name="Oval 124"/>
          <p:cNvSpPr/>
          <p:nvPr/>
        </p:nvSpPr>
        <p:spPr bwMode="auto">
          <a:xfrm rot="10800000" flipV="1">
            <a:off x="3606501" y="5398587"/>
            <a:ext cx="867565" cy="125567"/>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nvGrpSpPr>
          <p:cNvPr id="127" name="Group 126"/>
          <p:cNvGrpSpPr/>
          <p:nvPr/>
        </p:nvGrpSpPr>
        <p:grpSpPr>
          <a:xfrm rot="10800000" flipV="1">
            <a:off x="3590709" y="4816377"/>
            <a:ext cx="883357" cy="627837"/>
            <a:chOff x="6288730" y="2971812"/>
            <a:chExt cx="1214617" cy="1142969"/>
          </a:xfrm>
          <a:solidFill>
            <a:schemeClr val="tx1">
              <a:lumMod val="95000"/>
              <a:lumOff val="5000"/>
            </a:schemeClr>
          </a:solidFill>
          <a:effectLst>
            <a:outerShdw blurRad="431800" dist="38100" dir="16200000" rotWithShape="0">
              <a:prstClr val="black">
                <a:alpha val="40000"/>
              </a:prstClr>
            </a:outerShdw>
          </a:effectLst>
        </p:grpSpPr>
        <p:sp>
          <p:nvSpPr>
            <p:cNvPr id="129" name="Freeform 128"/>
            <p:cNvSpPr/>
            <p:nvPr/>
          </p:nvSpPr>
          <p:spPr bwMode="auto">
            <a:xfrm rot="10800000">
              <a:off x="6288730" y="3124208"/>
              <a:ext cx="1214617" cy="990573"/>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130" name="Rectangle 129"/>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grpSp>
      <p:sp>
        <p:nvSpPr>
          <p:cNvPr id="128" name="dend+ 3"/>
          <p:cNvSpPr/>
          <p:nvPr/>
        </p:nvSpPr>
        <p:spPr bwMode="auto">
          <a:xfrm rot="10800000" flipV="1">
            <a:off x="3373081" y="5444214"/>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a:ln>
                <a:noFill/>
              </a:ln>
              <a:solidFill>
                <a:schemeClr val="tx1"/>
              </a:solidFill>
              <a:effectLst/>
              <a:latin typeface="Times New Roman" pitchFamily="18" charset="0"/>
            </a:endParaRPr>
          </a:p>
        </p:txBody>
      </p:sp>
      <p:sp>
        <p:nvSpPr>
          <p:cNvPr id="131" name="WordArt 9">
            <a:extLst>
              <a:ext uri="{FF2B5EF4-FFF2-40B4-BE49-F238E27FC236}">
                <a16:creationId xmlns:a16="http://schemas.microsoft.com/office/drawing/2014/main" id="{8CC2BE99-5127-424E-8E1A-89BBFBE80CF6}"/>
              </a:ext>
            </a:extLst>
          </p:cNvPr>
          <p:cNvSpPr>
            <a:spLocks noChangeArrowheads="1" noChangeShapeType="1" noTextEdit="1"/>
          </p:cNvSpPr>
          <p:nvPr/>
        </p:nvSpPr>
        <p:spPr bwMode="auto">
          <a:xfrm>
            <a:off x="365963" y="596105"/>
            <a:ext cx="2905540" cy="483704"/>
          </a:xfrm>
          <a:prstGeom prst="rect">
            <a:avLst/>
          </a:prstGeom>
        </p:spPr>
        <p:txBody>
          <a:bodyPr wrap="none" fromWordArt="1">
            <a:prstTxWarp prst="textPlain">
              <a:avLst>
                <a:gd name="adj" fmla="val 50000"/>
              </a:avLst>
            </a:prstTxWarp>
          </a:bodyPr>
          <a:lstStyle/>
          <a:p>
            <a:pPr algn="ctr"/>
            <a:r>
              <a:rPr lang="vi-VN"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a:t>
            </a:r>
            <a:r>
              <a:rPr lang="en-US"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9</a:t>
            </a:r>
            <a:r>
              <a:rPr lang="vi-VN"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a:t>
            </a:r>
            <a:r>
              <a:rPr lang="en-US" sz="3600" kern="10" dirty="0">
                <a:ln w="12700">
                  <a:solidFill>
                    <a:srgbClr val="FF00FF"/>
                  </a:solidFill>
                  <a:round/>
                  <a:headEnd/>
                  <a:tailEnd/>
                </a:ln>
                <a:solidFill>
                  <a:srgbClr val="FF00FF">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THỜI TRANG</a:t>
            </a:r>
          </a:p>
        </p:txBody>
      </p:sp>
      <p:sp>
        <p:nvSpPr>
          <p:cNvPr id="132" name="Rectangle 131"/>
          <p:cNvSpPr/>
          <p:nvPr/>
        </p:nvSpPr>
        <p:spPr>
          <a:xfrm>
            <a:off x="4073683" y="843303"/>
            <a:ext cx="582211" cy="369332"/>
          </a:xfrm>
          <a:prstGeom prst="rect">
            <a:avLst/>
          </a:prstGeom>
        </p:spPr>
        <p:txBody>
          <a:bodyPr wrap="none">
            <a:spAutoFit/>
          </a:bodyPr>
          <a:lstStyle/>
          <a:p>
            <a:pPr algn="ctr"/>
            <a:r>
              <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p>
        </p:txBody>
      </p:sp>
      <p:sp>
        <p:nvSpPr>
          <p:cNvPr id="133" name="Rectangle 132"/>
          <p:cNvSpPr/>
          <p:nvPr/>
        </p:nvSpPr>
        <p:spPr>
          <a:xfrm>
            <a:off x="6032848" y="882812"/>
            <a:ext cx="415499" cy="369332"/>
          </a:xfrm>
          <a:prstGeom prst="rect">
            <a:avLst/>
          </a:prstGeom>
        </p:spPr>
        <p:txBody>
          <a:bodyPr wrap="none">
            <a:spAutoFit/>
          </a:bodyPr>
          <a:lstStyle/>
          <a:p>
            <a:pPr algn="ctr"/>
            <a:r>
              <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20</a:t>
            </a:r>
          </a:p>
        </p:txBody>
      </p:sp>
      <p:sp>
        <p:nvSpPr>
          <p:cNvPr id="134" name="Rectangle 133"/>
          <p:cNvSpPr/>
          <p:nvPr/>
        </p:nvSpPr>
        <p:spPr>
          <a:xfrm>
            <a:off x="3664332" y="5731709"/>
            <a:ext cx="793807" cy="369332"/>
          </a:xfrm>
          <a:prstGeom prst="rect">
            <a:avLst/>
          </a:prstGeom>
        </p:spPr>
        <p:txBody>
          <a:bodyPr wrap="none">
            <a:spAutoFit/>
          </a:bodyPr>
          <a:lstStyle/>
          <a:p>
            <a:pPr algn="ctr"/>
            <a:r>
              <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THỜI </a:t>
            </a:r>
          </a:p>
        </p:txBody>
      </p:sp>
      <p:sp>
        <p:nvSpPr>
          <p:cNvPr id="135" name="Rectangle 134"/>
          <p:cNvSpPr/>
          <p:nvPr/>
        </p:nvSpPr>
        <p:spPr>
          <a:xfrm>
            <a:off x="5764538" y="5733772"/>
            <a:ext cx="979755" cy="369332"/>
          </a:xfrm>
          <a:prstGeom prst="rect">
            <a:avLst/>
          </a:prstGeom>
        </p:spPr>
        <p:txBody>
          <a:bodyPr wrap="none">
            <a:spAutoFit/>
          </a:bodyPr>
          <a:lstStyle/>
          <a:p>
            <a:pPr algn="ctr"/>
            <a:r>
              <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TRANG</a:t>
            </a:r>
          </a:p>
        </p:txBody>
      </p:sp>
    </p:spTree>
    <p:extLst>
      <p:ext uri="{BB962C8B-B14F-4D97-AF65-F5344CB8AC3E}">
        <p14:creationId xmlns:p14="http://schemas.microsoft.com/office/powerpoint/2010/main" val="29144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animEffect transition="in" filter="fade">
                                      <p:cBhvr>
                                        <p:cTn id="33" dur="500"/>
                                        <p:tgtEl>
                                          <p:spTgt spid="13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
                                        <p:tgtEl>
                                          <p:spTgt spid="134"/>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wipe(down)">
                                      <p:cBhvr>
                                        <p:cTn id="42" dur="500"/>
                                        <p:tgtEl>
                                          <p:spTgt spid="128"/>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35"/>
                                        </p:tgtEl>
                                        <p:attrNameLst>
                                          <p:attrName>style.visibility</p:attrName>
                                        </p:attrNameLst>
                                      </p:cBhvr>
                                      <p:to>
                                        <p:strVal val="visible"/>
                                      </p:to>
                                    </p:set>
                                    <p:animEffect transition="in" filter="wipe(down)">
                                      <p:cBhvr>
                                        <p:cTn id="46" dur="500"/>
                                        <p:tgtEl>
                                          <p:spTgt spid="135"/>
                                        </p:tgtEl>
                                      </p:cBhvr>
                                    </p:animEffect>
                                  </p:childTnLst>
                                </p:cTn>
                              </p:par>
                            </p:childTnLst>
                          </p:cTn>
                        </p:par>
                        <p:par>
                          <p:cTn id="47" fill="hold">
                            <p:stCondLst>
                              <p:cond delay="1500"/>
                            </p:stCondLst>
                            <p:childTnLst>
                              <p:par>
                                <p:cTn id="48" presetID="22" presetClass="entr" presetSubtype="4" fill="hold" grpId="0" nodeType="afterEffect">
                                  <p:stCondLst>
                                    <p:cond delay="0"/>
                                  </p:stCondLst>
                                  <p:childTnLst>
                                    <p:set>
                                      <p:cBhvr>
                                        <p:cTn id="49" dur="1" fill="hold">
                                          <p:stCondLst>
                                            <p:cond delay="0"/>
                                          </p:stCondLst>
                                        </p:cTn>
                                        <p:tgtEl>
                                          <p:spTgt spid="119"/>
                                        </p:tgtEl>
                                        <p:attrNameLst>
                                          <p:attrName>style.visibility</p:attrName>
                                        </p:attrNameLst>
                                      </p:cBhvr>
                                      <p:to>
                                        <p:strVal val="visible"/>
                                      </p:to>
                                    </p:set>
                                    <p:animEffect transition="in" filter="wipe(down)">
                                      <p:cBhvr>
                                        <p:cTn id="50"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8" grpId="0" animBg="1"/>
      <p:bldP spid="131" grpId="0"/>
      <p:bldP spid="132" grpId="0"/>
      <p:bldP spid="133" grpId="0"/>
      <p:bldP spid="134" grpId="0"/>
      <p:bldP spid="1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69" y="-18835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628996" y="762912"/>
            <a:ext cx="6000404" cy="2092881"/>
          </a:xfrm>
          <a:prstGeom prst="rect">
            <a:avLst/>
          </a:prstGeom>
        </p:spPr>
        <p:txBody>
          <a:bodyPr wrap="square">
            <a:spAutoFit/>
          </a:bodyPr>
          <a:lstStyle/>
          <a:p>
            <a:r>
              <a:rPr lang="en-US" sz="2800" dirty="0" err="1">
                <a:solidFill>
                  <a:srgbClr val="0070C0"/>
                </a:solidFill>
                <a:latin typeface="Times New Roman" panose="02020603050405020304" pitchFamily="18" charset="0"/>
                <a:cs typeface="Times New Roman" panose="02020603050405020304" pitchFamily="18" charset="0"/>
              </a:rPr>
              <a:t>Phong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nghiêm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túc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lịch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a:t>
            </a:r>
            <a:br>
              <a:rPr lang="en-US" dirty="0"/>
            </a:br>
            <a:r>
              <a:rPr lang="en-US" dirty="0"/>
              <a:t>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2579552" y="2354733"/>
            <a:ext cx="4114799" cy="3385311"/>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a:solidFill>
                  <a:srgbClr val="339966"/>
                </a:solidFill>
              </a:rPr>
              <a:t>MỘT SỐ PHONG CÁCH THỜI TRANG</a:t>
            </a: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581617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231654"/>
          </a:xfrm>
          <a:prstGeom prst="rect">
            <a:avLst/>
          </a:prstGeom>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P</a:t>
            </a:r>
            <a:r>
              <a:rPr lang="vi-VN" sz="2800" dirty="0">
                <a:solidFill>
                  <a:srgbClr val="0070C0"/>
                </a:solidFill>
                <a:latin typeface="Times New Roman" panose="02020603050405020304" pitchFamily="18" charset="0"/>
                <a:cs typeface="Times New Roman" panose="02020603050405020304" pitchFamily="18" charset="0"/>
              </a:rPr>
              <a:t>hong cách thể thao là cách mặc trang phục có thiết kế đơn giản</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đường nét tạo cảm giác mạnh mẽ</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khỏe khoắn</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thoải mái khi vận động</a:t>
            </a:r>
          </a:p>
          <a:p>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62600" y="1658072"/>
            <a:ext cx="3276600" cy="3228553"/>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a:solidFill>
                  <a:srgbClr val="339966"/>
                </a:solidFill>
              </a:rPr>
              <a:t>MỘT SỐ PHONG CÁCH THỜI TRANG</a:t>
            </a:r>
          </a:p>
          <a:p>
            <a:pPr>
              <a:spcBef>
                <a:spcPct val="50000"/>
              </a:spcBef>
            </a:pPr>
            <a:endParaRPr lang="en-US" altLang="vi-VN" sz="2800" b="1" u="sng" dirty="0">
              <a:solidFill>
                <a:srgbClr val="339966"/>
              </a:solidFill>
            </a:endParaRPr>
          </a:p>
        </p:txBody>
      </p:sp>
    </p:spTree>
    <p:extLst>
      <p:ext uri="{BB962C8B-B14F-4D97-AF65-F5344CB8AC3E}">
        <p14:creationId xmlns:p14="http://schemas.microsoft.com/office/powerpoint/2010/main" val="608252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508653"/>
          </a:xfrm>
          <a:prstGeom prst="rect">
            <a:avLst/>
          </a:prstGeom>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P</a:t>
            </a:r>
            <a:r>
              <a:rPr lang="vi-VN" sz="2800" dirty="0">
                <a:solidFill>
                  <a:srgbClr val="0070C0"/>
                </a:solidFill>
                <a:latin typeface="Times New Roman" panose="02020603050405020304" pitchFamily="18" charset="0"/>
                <a:cs typeface="Times New Roman" panose="02020603050405020304" pitchFamily="18" charset="0"/>
              </a:rPr>
              <a:t>hong cách dân gian là cách mặc trang phục có nét đặc trưng của trang phục dân tộc của  hoa</a:t>
            </a:r>
            <a:r>
              <a:rPr lang="en-US" sz="2800" dirty="0">
                <a:solidFill>
                  <a:srgbClr val="0070C0"/>
                </a:solidFill>
                <a:latin typeface="Times New Roman" panose="02020603050405020304" pitchFamily="18" charset="0"/>
                <a:cs typeface="Times New Roman" panose="02020603050405020304" pitchFamily="18" charset="0"/>
              </a:rPr>
              <a:t> v</a:t>
            </a:r>
            <a:r>
              <a:rPr lang="vi-VN" sz="2800" dirty="0">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c</a:t>
            </a:r>
            <a:r>
              <a:rPr lang="vi-VN" sz="2800" dirty="0">
                <a:solidFill>
                  <a:srgbClr val="0070C0"/>
                </a:solidFill>
                <a:latin typeface="Times New Roman" panose="02020603050405020304" pitchFamily="18" charset="0"/>
                <a:cs typeface="Times New Roman" panose="02020603050405020304" pitchFamily="18" charset="0"/>
              </a:rPr>
              <a:t>hất liệu</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kiểu  dáng</a:t>
            </a:r>
          </a:p>
          <a:p>
            <a:br>
              <a:rPr lang="vi-VN" dirty="0"/>
            </a:br>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585883" y="1748392"/>
            <a:ext cx="3314700" cy="2891622"/>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a:solidFill>
                  <a:srgbClr val="339966"/>
                </a:solidFill>
              </a:rPr>
              <a:t>MỘT SỐ PHONG CÁCH THỜI TRANG</a:t>
            </a: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3201778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 name="Rectangle 2"/>
          <p:cNvSpPr/>
          <p:nvPr/>
        </p:nvSpPr>
        <p:spPr>
          <a:xfrm>
            <a:off x="838518" y="1430753"/>
            <a:ext cx="4572000" cy="3785652"/>
          </a:xfrm>
          <a:prstGeom prst="rect">
            <a:avLst/>
          </a:prstGeom>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rang phục lãng mạn và cách mặc trang phục thể hiện sự nhẹ nhàng mềm mại thông qua các đường cong</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đường uốn lượn</a:t>
            </a:r>
          </a:p>
          <a:p>
            <a:br>
              <a:rPr lang="vi-VN" dirty="0"/>
            </a:br>
            <a:br>
              <a:rPr lang="vi-VN" dirty="0"/>
            </a:br>
            <a:br>
              <a:rPr lang="vi-VN"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410518" y="1399960"/>
            <a:ext cx="3295650" cy="3486666"/>
          </a:xfrm>
          <a:prstGeom prst="rect">
            <a:avLst/>
          </a:prstGeom>
        </p:spPr>
      </p:pic>
      <p:sp>
        <p:nvSpPr>
          <p:cNvPr id="10" name="Rectangle 1"/>
          <p:cNvSpPr>
            <a:spLocks noChangeArrowheads="1"/>
          </p:cNvSpPr>
          <p:nvPr/>
        </p:nvSpPr>
        <p:spPr bwMode="auto">
          <a:xfrm>
            <a:off x="170656" y="96007"/>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a:solidFill>
                  <a:srgbClr val="339966"/>
                </a:solidFill>
              </a:rPr>
              <a:t>MỘT SỐ PHONG CÁCH THỜI TRANG</a:t>
            </a:r>
          </a:p>
          <a:p>
            <a:pPr>
              <a:spcBef>
                <a:spcPct val="50000"/>
              </a:spcBef>
            </a:pPr>
            <a:r>
              <a:rPr lang="vi-VN" sz="2800" b="1" u="sng" dirty="0">
                <a:solidFill>
                  <a:srgbClr val="339966"/>
                </a:solidFill>
              </a:rPr>
              <a:t> </a:t>
            </a:r>
            <a:endParaRPr lang="en-US" altLang="vi-VN" sz="2800" b="1" u="sng" dirty="0">
              <a:solidFill>
                <a:srgbClr val="339966"/>
              </a:solidFill>
            </a:endParaRPr>
          </a:p>
        </p:txBody>
      </p:sp>
    </p:spTree>
    <p:extLst>
      <p:ext uri="{BB962C8B-B14F-4D97-AF65-F5344CB8AC3E}">
        <p14:creationId xmlns:p14="http://schemas.microsoft.com/office/powerpoint/2010/main" val="41029329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458"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588168" y="-133111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4772"/>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3672"/>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575872" y="1046470"/>
            <a:ext cx="7829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Em</a:t>
            </a:r>
            <a:r>
              <a:rPr lang="en-US" sz="2800" b="1" dirty="0">
                <a:solidFill>
                  <a:srgbClr val="339966"/>
                </a:solidFill>
              </a:rPr>
              <a:t> </a:t>
            </a:r>
            <a:r>
              <a:rPr lang="en-US" sz="2800" b="1" dirty="0" err="1">
                <a:solidFill>
                  <a:srgbClr val="339966"/>
                </a:solidFill>
              </a:rPr>
              <a:t>hãy</a:t>
            </a:r>
            <a:r>
              <a:rPr lang="en-US" sz="2800" b="1" dirty="0">
                <a:solidFill>
                  <a:srgbClr val="339966"/>
                </a:solidFill>
              </a:rPr>
              <a:t> </a:t>
            </a:r>
            <a:r>
              <a:rPr lang="en-US" sz="2800" b="1" dirty="0" err="1">
                <a:solidFill>
                  <a:srgbClr val="339966"/>
                </a:solidFill>
              </a:rPr>
              <a:t>cho</a:t>
            </a:r>
            <a:r>
              <a:rPr lang="en-US" sz="2800" b="1" dirty="0">
                <a:solidFill>
                  <a:srgbClr val="339966"/>
                </a:solidFill>
              </a:rPr>
              <a:t> </a:t>
            </a:r>
            <a:r>
              <a:rPr lang="en-US" sz="2800" b="1" dirty="0" err="1">
                <a:solidFill>
                  <a:srgbClr val="339966"/>
                </a:solidFill>
              </a:rPr>
              <a:t>biết</a:t>
            </a:r>
            <a:r>
              <a:rPr lang="en-US" sz="2800" b="1" dirty="0">
                <a:solidFill>
                  <a:srgbClr val="339966"/>
                </a:solidFill>
              </a:rPr>
              <a:t> </a:t>
            </a:r>
            <a:r>
              <a:rPr lang="en-US" sz="2800" b="1" dirty="0" err="1">
                <a:solidFill>
                  <a:srgbClr val="339966"/>
                </a:solidFill>
              </a:rPr>
              <a:t>các</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hình</a:t>
            </a:r>
            <a:r>
              <a:rPr lang="en-US" sz="2800" b="1" dirty="0">
                <a:solidFill>
                  <a:srgbClr val="339966"/>
                </a:solidFill>
              </a:rPr>
              <a:t> 9.2 </a:t>
            </a:r>
            <a:r>
              <a:rPr lang="en-US" sz="2800" b="1" dirty="0" err="1">
                <a:solidFill>
                  <a:srgbClr val="339966"/>
                </a:solidFill>
              </a:rPr>
              <a:t>thể</a:t>
            </a:r>
            <a:r>
              <a:rPr lang="en-US" sz="2800" b="1" dirty="0">
                <a:solidFill>
                  <a:srgbClr val="339966"/>
                </a:solidFill>
              </a:rPr>
              <a:t> </a:t>
            </a:r>
            <a:r>
              <a:rPr lang="en-US" sz="2800" b="1" dirty="0" err="1">
                <a:solidFill>
                  <a:srgbClr val="339966"/>
                </a:solidFill>
              </a:rPr>
              <a:t>hiện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nào</a:t>
            </a:r>
            <a:r>
              <a:rPr lang="en-US" sz="2800" b="1" dirty="0">
                <a:solidFill>
                  <a:srgbClr val="339966"/>
                </a:solidFill>
              </a:rPr>
              <a:t>?</a:t>
            </a:r>
          </a:p>
        </p:txBody>
      </p:sp>
      <p:pic>
        <p:nvPicPr>
          <p:cNvPr id="10" name="Picture 9" descr="Screen Clipping"/>
          <p:cNvPicPr>
            <a:picLocks noChangeAspect="1"/>
          </p:cNvPicPr>
          <p:nvPr/>
        </p:nvPicPr>
        <p:blipFill rotWithShape="1">
          <a:blip r:embed="rId4">
            <a:extLst>
              <a:ext uri="{BEBA8EAE-BF5A-486C-A8C5-ECC9F3942E4B}">
                <a14:imgProps xmlns:a14="http://schemas.microsoft.com/office/drawing/2010/main">
                  <a14:imgLayer r:embed="rId5">
                    <a14:imgEffect>
                      <a14:backgroundRemoval t="0" b="92287" l="1985" r="19603"/>
                    </a14:imgEffect>
                  </a14:imgLayer>
                </a14:imgProps>
              </a:ext>
              <a:ext uri="{28A0092B-C50C-407E-A947-70E740481C1C}">
                <a14:useLocalDpi xmlns:a14="http://schemas.microsoft.com/office/drawing/2010/main" val="0"/>
              </a:ext>
            </a:extLst>
          </a:blip>
          <a:srcRect r="78087" b="11155"/>
          <a:stretch/>
        </p:blipFill>
        <p:spPr>
          <a:xfrm>
            <a:off x="596435" y="2142124"/>
            <a:ext cx="1682493" cy="3182351"/>
          </a:xfrm>
          <a:prstGeom prst="rect">
            <a:avLst/>
          </a:prstGeom>
        </p:spPr>
      </p:pic>
      <p:pic>
        <p:nvPicPr>
          <p:cNvPr id="11" name="Picture 10" descr="Screen Clipping"/>
          <p:cNvPicPr>
            <a:picLocks noChangeAspect="1"/>
          </p:cNvPicPr>
          <p:nvPr/>
        </p:nvPicPr>
        <p:blipFill rotWithShape="1">
          <a:blip r:embed="rId6">
            <a:extLst>
              <a:ext uri="{BEBA8EAE-BF5A-486C-A8C5-ECC9F3942E4B}">
                <a14:imgProps xmlns:a14="http://schemas.microsoft.com/office/drawing/2010/main">
                  <a14:imgLayer r:embed="rId5">
                    <a14:imgEffect>
                      <a14:backgroundRemoval t="0" b="91755" l="30645" r="47519"/>
                    </a14:imgEffect>
                  </a14:imgLayer>
                </a14:imgProps>
              </a:ext>
              <a:ext uri="{28A0092B-C50C-407E-A947-70E740481C1C}">
                <a14:useLocalDpi xmlns:a14="http://schemas.microsoft.com/office/drawing/2010/main" val="0"/>
              </a:ext>
            </a:extLst>
          </a:blip>
          <a:srcRect l="28780" t="-828" r="50312" b="11983"/>
          <a:stretch/>
        </p:blipFill>
        <p:spPr>
          <a:xfrm>
            <a:off x="2823619" y="2195021"/>
            <a:ext cx="1605324" cy="3187155"/>
          </a:xfrm>
          <a:prstGeom prst="rect">
            <a:avLst/>
          </a:prstGeom>
        </p:spPr>
      </p:pic>
      <p:pic>
        <p:nvPicPr>
          <p:cNvPr id="12" name="Picture 11" descr="Screen Clipping"/>
          <p:cNvPicPr>
            <a:picLocks noChangeAspect="1"/>
          </p:cNvPicPr>
          <p:nvPr/>
        </p:nvPicPr>
        <p:blipFill rotWithShape="1">
          <a:blip r:embed="rId7">
            <a:extLst>
              <a:ext uri="{BEBA8EAE-BF5A-486C-A8C5-ECC9F3942E4B}">
                <a14:imgProps xmlns:a14="http://schemas.microsoft.com/office/drawing/2010/main">
                  <a14:imgLayer r:embed="rId5">
                    <a14:imgEffect>
                      <a14:backgroundRemoval t="0" b="94415" l="53846" r="74318"/>
                    </a14:imgEffect>
                  </a14:imgLayer>
                </a14:imgProps>
              </a:ext>
              <a:ext uri="{28A0092B-C50C-407E-A947-70E740481C1C}">
                <a14:useLocalDpi xmlns:a14="http://schemas.microsoft.com/office/drawing/2010/main" val="0"/>
              </a:ext>
            </a:extLst>
          </a:blip>
          <a:srcRect l="57536" t="-2020" r="26585" b="8104"/>
          <a:stretch/>
        </p:blipFill>
        <p:spPr>
          <a:xfrm>
            <a:off x="4724399" y="2195021"/>
            <a:ext cx="1219201" cy="3369057"/>
          </a:xfrm>
          <a:prstGeom prst="rect">
            <a:avLst/>
          </a:prstGeom>
        </p:spPr>
      </p:pic>
      <p:pic>
        <p:nvPicPr>
          <p:cNvPr id="2" name="Picture 1"/>
          <p:cNvPicPr>
            <a:picLocks noChangeAspect="1"/>
          </p:cNvPicPr>
          <p:nvPr/>
        </p:nvPicPr>
        <p:blipFill rotWithShape="1">
          <a:blip r:embed="rId8">
            <a:extLst>
              <a:ext uri="{BEBA8EAE-BF5A-486C-A8C5-ECC9F3942E4B}">
                <a14:imgProps xmlns:a14="http://schemas.microsoft.com/office/drawing/2010/main">
                  <a14:imgLayer r:embed="rId9">
                    <a14:imgEffect>
                      <a14:backgroundRemoval t="0" b="89949" l="84444" r="98254"/>
                    </a14:imgEffect>
                  </a14:imgLayer>
                </a14:imgProps>
              </a:ext>
            </a:extLst>
          </a:blip>
          <a:srcRect l="82735"/>
          <a:stretch/>
        </p:blipFill>
        <p:spPr>
          <a:xfrm>
            <a:off x="6428032" y="2397449"/>
            <a:ext cx="1326213" cy="3578662"/>
          </a:xfrm>
          <a:prstGeom prst="rect">
            <a:avLst/>
          </a:prstGeom>
        </p:spPr>
      </p:pic>
      <p:sp>
        <p:nvSpPr>
          <p:cNvPr id="3" name="TextBox 2"/>
          <p:cNvSpPr txBox="1"/>
          <p:nvPr/>
        </p:nvSpPr>
        <p:spPr>
          <a:xfrm>
            <a:off x="1017057" y="5388562"/>
            <a:ext cx="841247" cy="369332"/>
          </a:xfrm>
          <a:prstGeom prst="rect">
            <a:avLst/>
          </a:prstGeom>
          <a:noFill/>
        </p:spPr>
        <p:txBody>
          <a:bodyPr wrap="square" rtlCol="0">
            <a:spAutoFit/>
          </a:bodyPr>
          <a:lstStyle/>
          <a:p>
            <a:r>
              <a:rPr lang="en-US" dirty="0"/>
              <a:t>a</a:t>
            </a:r>
          </a:p>
        </p:txBody>
      </p:sp>
      <p:sp>
        <p:nvSpPr>
          <p:cNvPr id="16" name="TextBox 15"/>
          <p:cNvSpPr txBox="1"/>
          <p:nvPr/>
        </p:nvSpPr>
        <p:spPr>
          <a:xfrm>
            <a:off x="2991249" y="5507184"/>
            <a:ext cx="841247" cy="369332"/>
          </a:xfrm>
          <a:prstGeom prst="rect">
            <a:avLst/>
          </a:prstGeom>
          <a:noFill/>
        </p:spPr>
        <p:txBody>
          <a:bodyPr wrap="square" rtlCol="0">
            <a:spAutoFit/>
          </a:bodyPr>
          <a:lstStyle/>
          <a:p>
            <a:r>
              <a:rPr lang="en-US" dirty="0"/>
              <a:t>b</a:t>
            </a:r>
          </a:p>
        </p:txBody>
      </p:sp>
      <p:sp>
        <p:nvSpPr>
          <p:cNvPr id="17" name="TextBox 16"/>
          <p:cNvSpPr txBox="1"/>
          <p:nvPr/>
        </p:nvSpPr>
        <p:spPr>
          <a:xfrm>
            <a:off x="5005557" y="5606779"/>
            <a:ext cx="841247" cy="369332"/>
          </a:xfrm>
          <a:prstGeom prst="rect">
            <a:avLst/>
          </a:prstGeom>
          <a:noFill/>
        </p:spPr>
        <p:txBody>
          <a:bodyPr wrap="square" rtlCol="0">
            <a:spAutoFit/>
          </a:bodyPr>
          <a:lstStyle/>
          <a:p>
            <a:r>
              <a:rPr lang="en-US" dirty="0"/>
              <a:t>c</a:t>
            </a:r>
          </a:p>
        </p:txBody>
      </p:sp>
      <p:sp>
        <p:nvSpPr>
          <p:cNvPr id="18" name="TextBox 17"/>
          <p:cNvSpPr txBox="1"/>
          <p:nvPr/>
        </p:nvSpPr>
        <p:spPr>
          <a:xfrm>
            <a:off x="6898481" y="5635354"/>
            <a:ext cx="841247" cy="369332"/>
          </a:xfrm>
          <a:prstGeom prst="rect">
            <a:avLst/>
          </a:prstGeom>
          <a:noFill/>
        </p:spPr>
        <p:txBody>
          <a:bodyPr wrap="square" rtlCol="0">
            <a:spAutoFit/>
          </a:bodyPr>
          <a:lstStyle/>
          <a:p>
            <a:r>
              <a:rPr lang="en-US" dirty="0"/>
              <a:t>d</a:t>
            </a:r>
          </a:p>
        </p:txBody>
      </p:sp>
    </p:spTree>
    <p:extLst>
      <p:ext uri="{BB962C8B-B14F-4D97-AF65-F5344CB8AC3E}">
        <p14:creationId xmlns:p14="http://schemas.microsoft.com/office/powerpoint/2010/main" val="105600919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fade">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fade">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Tìm</a:t>
            </a:r>
            <a:r>
              <a:rPr lang="en-US" sz="2800" b="1" dirty="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thời</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phổ</a:t>
            </a:r>
            <a:r>
              <a:rPr lang="en-US" sz="2800" b="1" dirty="0">
                <a:solidFill>
                  <a:srgbClr val="339966"/>
                </a:solidFill>
              </a:rPr>
              <a:t> </a:t>
            </a:r>
            <a:r>
              <a:rPr lang="en-US" sz="2800" b="1" dirty="0" err="1">
                <a:solidFill>
                  <a:srgbClr val="339966"/>
                </a:solidFill>
              </a:rPr>
              <a:t>biến</a:t>
            </a:r>
            <a:r>
              <a:rPr lang="en-US" sz="2800" b="1" dirty="0">
                <a:solidFill>
                  <a:srgbClr val="339966"/>
                </a:solidFill>
              </a:rPr>
              <a:t> </a:t>
            </a:r>
            <a:r>
              <a:rPr lang="en-US" sz="2800" b="1" dirty="0" err="1">
                <a:solidFill>
                  <a:srgbClr val="339966"/>
                </a:solidFill>
              </a:rPr>
              <a:t>hiện</a:t>
            </a:r>
            <a:r>
              <a:rPr lang="en-US" sz="2800" b="1" dirty="0">
                <a:solidFill>
                  <a:srgbClr val="339966"/>
                </a:solidFill>
              </a:rPr>
              <a:t> nay </a:t>
            </a:r>
            <a:r>
              <a:rPr lang="en-US" sz="2800" b="1" dirty="0" err="1">
                <a:solidFill>
                  <a:srgbClr val="339966"/>
                </a:solidFill>
              </a:rPr>
              <a:t>và</a:t>
            </a:r>
            <a:r>
              <a:rPr lang="en-US" sz="2800" b="1" dirty="0">
                <a:solidFill>
                  <a:srgbClr val="339966"/>
                </a:solidFill>
              </a:rPr>
              <a:t> </a:t>
            </a:r>
            <a:r>
              <a:rPr lang="en-US" sz="2800" b="1" dirty="0" err="1">
                <a:solidFill>
                  <a:srgbClr val="339966"/>
                </a:solidFill>
              </a:rPr>
              <a:t>lựa</a:t>
            </a:r>
            <a:r>
              <a:rPr lang="en-US" sz="2800" b="1" dirty="0">
                <a:solidFill>
                  <a:srgbClr val="339966"/>
                </a:solidFill>
              </a:rPr>
              <a:t> </a:t>
            </a:r>
            <a:r>
              <a:rPr lang="en-US" sz="2800" b="1" dirty="0" err="1">
                <a:solidFill>
                  <a:srgbClr val="339966"/>
                </a:solidFill>
              </a:rPr>
              <a:t>chọn</a:t>
            </a:r>
            <a:r>
              <a:rPr lang="en-US" sz="2800" b="1" dirty="0">
                <a:solidFill>
                  <a:srgbClr val="339966"/>
                </a:solidFill>
              </a:rPr>
              <a:t> </a:t>
            </a:r>
            <a:r>
              <a:rPr lang="en-US" sz="2800" b="1" dirty="0" err="1">
                <a:solidFill>
                  <a:srgbClr val="339966"/>
                </a:solidFill>
              </a:rPr>
              <a:t>phong</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mà</a:t>
            </a:r>
            <a:r>
              <a:rPr lang="en-US" sz="2800" b="1" dirty="0">
                <a:solidFill>
                  <a:srgbClr val="339966"/>
                </a:solidFill>
              </a:rPr>
              <a:t> </a:t>
            </a:r>
            <a:r>
              <a:rPr lang="en-US" sz="2800" b="1" dirty="0" err="1">
                <a:solidFill>
                  <a:srgbClr val="339966"/>
                </a:solidFill>
              </a:rPr>
              <a:t>em</a:t>
            </a:r>
            <a:r>
              <a:rPr lang="en-US" sz="2800" b="1" dirty="0">
                <a:solidFill>
                  <a:srgbClr val="339966"/>
                </a:solidFill>
              </a:rPr>
              <a:t> </a:t>
            </a:r>
            <a:r>
              <a:rPr lang="en-US" sz="2800" b="1" dirty="0" err="1">
                <a:solidFill>
                  <a:srgbClr val="339966"/>
                </a:solidFill>
              </a:rPr>
              <a:t>yêu</a:t>
            </a:r>
            <a:r>
              <a:rPr lang="en-US" sz="2800" b="1" dirty="0">
                <a:solidFill>
                  <a:srgbClr val="339966"/>
                </a:solidFill>
              </a:rPr>
              <a:t> </a:t>
            </a:r>
            <a:r>
              <a:rPr lang="en-US" sz="2800" b="1" dirty="0" err="1">
                <a:solidFill>
                  <a:srgbClr val="339966"/>
                </a:solidFill>
              </a:rPr>
              <a:t>thích</a:t>
            </a:r>
            <a:r>
              <a:rPr lang="en-US" sz="2800" b="1" dirty="0">
                <a:solidFill>
                  <a:srgbClr val="339966"/>
                </a:solidFill>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83539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a:solidFill>
                  <a:schemeClr val="bg1"/>
                </a:solidFill>
                <a:latin typeface="+mj-lt"/>
              </a:rPr>
              <a:t>Nhà thiết kế thời trang thiết kế quần</a:t>
            </a:r>
            <a:r>
              <a:rPr lang="en-US" sz="2800" dirty="0">
                <a:solidFill>
                  <a:schemeClr val="bg1"/>
                </a:solidFill>
                <a:latin typeface="+mj-lt"/>
              </a:rPr>
              <a:t>,</a:t>
            </a:r>
            <a:r>
              <a:rPr lang="vi-VN" sz="2800" dirty="0">
                <a:solidFill>
                  <a:schemeClr val="bg1"/>
                </a:solidFill>
                <a:latin typeface="+mj-lt"/>
              </a:rPr>
              <a:t> áo</a:t>
            </a:r>
            <a:r>
              <a:rPr lang="en-US" sz="2800" dirty="0">
                <a:solidFill>
                  <a:schemeClr val="bg1"/>
                </a:solidFill>
                <a:latin typeface="+mj-lt"/>
              </a:rPr>
              <a:t>,</a:t>
            </a:r>
            <a:r>
              <a:rPr lang="vi-VN" sz="2800" dirty="0">
                <a:solidFill>
                  <a:schemeClr val="bg1"/>
                </a:solidFill>
                <a:latin typeface="+mj-lt"/>
              </a:rPr>
              <a:t> phụ kiện </a:t>
            </a:r>
            <a:r>
              <a:rPr lang="en-US" sz="2800" dirty="0">
                <a:solidFill>
                  <a:schemeClr val="bg1"/>
                </a:solidFill>
                <a:latin typeface="+mj-lt"/>
              </a:rPr>
              <a:t>,</a:t>
            </a:r>
            <a:r>
              <a:rPr lang="vi-VN" sz="2800" dirty="0">
                <a:solidFill>
                  <a:schemeClr val="bg1"/>
                </a:solidFill>
                <a:latin typeface="+mj-lt"/>
              </a:rPr>
              <a:t>giày </a:t>
            </a:r>
            <a:r>
              <a:rPr lang="en-US" sz="2800" dirty="0">
                <a:solidFill>
                  <a:schemeClr val="bg1"/>
                </a:solidFill>
                <a:latin typeface="+mj-lt"/>
              </a:rPr>
              <a:t>,</a:t>
            </a:r>
            <a:r>
              <a:rPr lang="vi-VN" sz="2800" dirty="0">
                <a:solidFill>
                  <a:schemeClr val="bg1"/>
                </a:solidFill>
                <a:latin typeface="+mj-lt"/>
              </a:rPr>
              <a:t>dép và tạo ra những bộ sưu tập dòng sản phẩm thời trang  Họ sẽ phát hành lựa chọn chất liệu và hoa văn chỉ dẫn cách sản xuất sản phẩm theo thiết kế</a:t>
            </a:r>
            <a:endParaRPr lang="en-US" altLang="en-US" sz="2800" dirty="0">
              <a:solidFill>
                <a:schemeClr val="bg1"/>
              </a:solidFill>
              <a:latin typeface="+mj-lt"/>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869950" y="1548154"/>
            <a:ext cx="2847975" cy="3761691"/>
          </a:xfrm>
          <a:prstGeom prst="rect">
            <a:avLst/>
          </a:prstGeom>
        </p:spPr>
      </p:pic>
    </p:spTree>
    <p:extLst>
      <p:ext uri="{BB962C8B-B14F-4D97-AF65-F5344CB8AC3E}">
        <p14:creationId xmlns:p14="http://schemas.microsoft.com/office/powerpoint/2010/main" val="804428135"/>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a:solidFill>
                  <a:srgbClr val="339966"/>
                </a:solidFill>
                <a:latin typeface="Times New Roman" panose="02020603050405020304" pitchFamily="18" charset="0"/>
              </a:rPr>
              <a:t>Cho </a:t>
            </a:r>
            <a:r>
              <a:rPr lang="en-US" sz="2800" b="1" dirty="0" err="1">
                <a:solidFill>
                  <a:srgbClr val="339966"/>
                </a:solidFill>
                <a:latin typeface="Times New Roman" panose="02020603050405020304" pitchFamily="18" charset="0"/>
              </a:rPr>
              <a:t>biết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thời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trang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gì</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phong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thành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viên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nào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nhất</a:t>
            </a:r>
            <a:r>
              <a:rPr lang="en-US" sz="2800" b="1" dirty="0">
                <a:solidFill>
                  <a:srgbClr val="339966"/>
                </a:solidFill>
                <a:latin typeface="Times New Roman" panose="02020603050405020304" pitchFamily="18" charset="0"/>
              </a:rPr>
              <a:t>?</a:t>
            </a: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29996058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7400" y="2709472"/>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4572000"/>
            <a:ext cx="952500" cy="9525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604905" y="4572000"/>
            <a:ext cx="952500" cy="9525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553200" y="4419600"/>
            <a:ext cx="952500" cy="9525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068291" y="5069763"/>
            <a:ext cx="952500" cy="9525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301346" y="5372100"/>
            <a:ext cx="952500" cy="9525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3684510" y="5489864"/>
            <a:ext cx="952500" cy="9525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947305" y="5489864"/>
            <a:ext cx="952500" cy="9525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219200" y="3584864"/>
            <a:ext cx="952500" cy="9525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895600" y="3584864"/>
            <a:ext cx="952500" cy="9525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71055" y="1447800"/>
            <a:ext cx="952500" cy="9525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021032" y="688440"/>
            <a:ext cx="952500" cy="9525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48992" y="535308"/>
            <a:ext cx="952500" cy="9525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867400" y="606314"/>
            <a:ext cx="952500" cy="9525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24452" y="1456314"/>
            <a:ext cx="952500" cy="9525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2973532" y="1739654"/>
            <a:ext cx="952500" cy="9525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1483302" y="1982701"/>
            <a:ext cx="952500" cy="9525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6793990" y="1836637"/>
            <a:ext cx="952500" cy="9525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7777596" y="3242918"/>
            <a:ext cx="952500" cy="9525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5181600" y="3529853"/>
            <a:ext cx="952500" cy="9525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0" b="90000" l="10000" r="100000">
                        <a14:foregroundMark x1="70000" y1="25000" x2="70000" y2="25000"/>
                        <a14:foregroundMark x1="50000" y1="23000" x2="50000" y2="23000"/>
                        <a14:foregroundMark x1="22000" y1="29000" x2="22000" y2="29000"/>
                        <a14:foregroundMark x1="19000" y1="73000" x2="19000" y2="73000"/>
                        <a14:foregroundMark x1="47000" y1="77000" x2="47000" y2="77000"/>
                      </a14:backgroundRemoval>
                    </a14:imgEffect>
                  </a14:imgLayer>
                </a14:imgProps>
              </a:ext>
            </a:extLst>
          </a:blip>
          <a:stretch>
            <a:fillRect/>
          </a:stretch>
        </p:blipFill>
        <p:spPr>
          <a:xfrm>
            <a:off x="4038600" y="3467100"/>
            <a:ext cx="952500" cy="952500"/>
          </a:xfrm>
          <a:prstGeom prst="rect">
            <a:avLst/>
          </a:prstGeom>
        </p:spPr>
      </p:pic>
    </p:spTree>
    <p:extLst>
      <p:ext uri="{BB962C8B-B14F-4D97-AF65-F5344CB8AC3E}">
        <p14:creationId xmlns:p14="http://schemas.microsoft.com/office/powerpoint/2010/main" val="13571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6" presetClass="entr" presetSubtype="32" repeatCount="indefinite"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par>
                                <p:cTn id="14" presetID="6" presetClass="entr" presetSubtype="32" repeatCount="indefinite"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par>
                                <p:cTn id="17" presetID="6" presetClass="entr" presetSubtype="32"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2000"/>
                                        <p:tgtEl>
                                          <p:spTgt spid="5"/>
                                        </p:tgtEl>
                                      </p:cBhvr>
                                    </p:animEffect>
                                  </p:childTnLst>
                                </p:cTn>
                              </p:par>
                              <p:par>
                                <p:cTn id="20" presetID="6" presetClass="entr" presetSubtype="32"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par>
                                <p:cTn id="23" presetID="6" presetClass="entr" presetSubtype="32"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out)">
                                      <p:cBhvr>
                                        <p:cTn id="25" dur="2000"/>
                                        <p:tgtEl>
                                          <p:spTgt spid="7"/>
                                        </p:tgtEl>
                                      </p:cBhvr>
                                    </p:animEffect>
                                  </p:childTnLst>
                                </p:cTn>
                              </p:par>
                              <p:par>
                                <p:cTn id="26" presetID="6" presetClass="entr" presetSubtype="32" repeatCount="indefinite"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2000"/>
                                        <p:tgtEl>
                                          <p:spTgt spid="8"/>
                                        </p:tgtEl>
                                      </p:cBhvr>
                                    </p:animEffect>
                                  </p:childTnLst>
                                </p:cTn>
                              </p:par>
                              <p:par>
                                <p:cTn id="29" presetID="6" presetClass="entr" presetSubtype="32" repeatCount="indefinite"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par>
                                <p:cTn id="32" presetID="6" presetClass="entr" presetSubtype="32" repeatCount="indefinite"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out)">
                                      <p:cBhvr>
                                        <p:cTn id="34" dur="2000"/>
                                        <p:tgtEl>
                                          <p:spTgt spid="10"/>
                                        </p:tgtEl>
                                      </p:cBhvr>
                                    </p:animEffect>
                                  </p:childTnLst>
                                </p:cTn>
                              </p:par>
                              <p:par>
                                <p:cTn id="35" presetID="6" presetClass="entr" presetSubtype="32" repeatCount="indefinite"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out)">
                                      <p:cBhvr>
                                        <p:cTn id="37" dur="2000"/>
                                        <p:tgtEl>
                                          <p:spTgt spid="11"/>
                                        </p:tgtEl>
                                      </p:cBhvr>
                                    </p:animEffect>
                                  </p:childTnLst>
                                </p:cTn>
                              </p:par>
                              <p:par>
                                <p:cTn id="38" presetID="6" presetClass="entr" presetSubtype="32" repeatCount="indefinite"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out)">
                                      <p:cBhvr>
                                        <p:cTn id="40" dur="2000"/>
                                        <p:tgtEl>
                                          <p:spTgt spid="12"/>
                                        </p:tgtEl>
                                      </p:cBhvr>
                                    </p:animEffect>
                                  </p:childTnLst>
                                </p:cTn>
                              </p:par>
                              <p:par>
                                <p:cTn id="41" presetID="6" presetClass="entr" presetSubtype="32" repeatCount="indefinite"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out)">
                                      <p:cBhvr>
                                        <p:cTn id="43" dur="2000"/>
                                        <p:tgtEl>
                                          <p:spTgt spid="13"/>
                                        </p:tgtEl>
                                      </p:cBhvr>
                                    </p:animEffect>
                                  </p:childTnLst>
                                </p:cTn>
                              </p:par>
                              <p:par>
                                <p:cTn id="44" presetID="6" presetClass="entr" presetSubtype="32" repeatCount="indefinite"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out)">
                                      <p:cBhvr>
                                        <p:cTn id="46" dur="2000"/>
                                        <p:tgtEl>
                                          <p:spTgt spid="14"/>
                                        </p:tgtEl>
                                      </p:cBhvr>
                                    </p:animEffect>
                                  </p:childTnLst>
                                </p:cTn>
                              </p:par>
                              <p:par>
                                <p:cTn id="47" presetID="6" presetClass="entr" presetSubtype="32" repeatCount="indefinite"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out)">
                                      <p:cBhvr>
                                        <p:cTn id="49" dur="2000"/>
                                        <p:tgtEl>
                                          <p:spTgt spid="15"/>
                                        </p:tgtEl>
                                      </p:cBhvr>
                                    </p:animEffect>
                                  </p:childTnLst>
                                </p:cTn>
                              </p:par>
                              <p:par>
                                <p:cTn id="50" presetID="6" presetClass="entr" presetSubtype="32" repeatCount="indefinite"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out)">
                                      <p:cBhvr>
                                        <p:cTn id="52" dur="2000"/>
                                        <p:tgtEl>
                                          <p:spTgt spid="16"/>
                                        </p:tgtEl>
                                      </p:cBhvr>
                                    </p:animEffect>
                                  </p:childTnLst>
                                </p:cTn>
                              </p:par>
                              <p:par>
                                <p:cTn id="53" presetID="6" presetClass="entr" presetSubtype="32" repeatCount="indefinite"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out)">
                                      <p:cBhvr>
                                        <p:cTn id="55" dur="2000"/>
                                        <p:tgtEl>
                                          <p:spTgt spid="17"/>
                                        </p:tgtEl>
                                      </p:cBhvr>
                                    </p:animEffect>
                                  </p:childTnLst>
                                </p:cTn>
                              </p:par>
                              <p:par>
                                <p:cTn id="56" presetID="6" presetClass="entr" presetSubtype="32" repeatCount="indefinite"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ircle(out)">
                                      <p:cBhvr>
                                        <p:cTn id="58" dur="2000"/>
                                        <p:tgtEl>
                                          <p:spTgt spid="18"/>
                                        </p:tgtEl>
                                      </p:cBhvr>
                                    </p:animEffect>
                                  </p:childTnLst>
                                </p:cTn>
                              </p:par>
                              <p:par>
                                <p:cTn id="59" presetID="6" presetClass="entr" presetSubtype="32" repeatCount="indefinite"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out)">
                                      <p:cBhvr>
                                        <p:cTn id="61" dur="2000"/>
                                        <p:tgtEl>
                                          <p:spTgt spid="19"/>
                                        </p:tgtEl>
                                      </p:cBhvr>
                                    </p:animEffect>
                                  </p:childTnLst>
                                </p:cTn>
                              </p:par>
                              <p:par>
                                <p:cTn id="62" presetID="6" presetClass="entr" presetSubtype="32" repeatCount="indefinite"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circle(out)">
                                      <p:cBhvr>
                                        <p:cTn id="64" dur="2000"/>
                                        <p:tgtEl>
                                          <p:spTgt spid="20"/>
                                        </p:tgtEl>
                                      </p:cBhvr>
                                    </p:animEffect>
                                  </p:childTnLst>
                                </p:cTn>
                              </p:par>
                              <p:par>
                                <p:cTn id="65" presetID="6" presetClass="entr" presetSubtype="32" repeatCount="indefinite"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out)">
                                      <p:cBhvr>
                                        <p:cTn id="67" dur="2000"/>
                                        <p:tgtEl>
                                          <p:spTgt spid="21"/>
                                        </p:tgtEl>
                                      </p:cBhvr>
                                    </p:animEffect>
                                  </p:childTnLst>
                                </p:cTn>
                              </p:par>
                              <p:par>
                                <p:cTn id="68" presetID="6" presetClass="entr" presetSubtype="32" repeatCount="indefinite"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ircle(out)">
                                      <p:cBhvr>
                                        <p:cTn id="7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a:solidFill>
                  <a:schemeClr val="accent2"/>
                </a:solidFill>
              </a:rPr>
              <a:t>           </a:t>
            </a:r>
            <a:r>
              <a:rPr lang="en-US" altLang="vi-VN" sz="3200" b="1" dirty="0">
                <a:solidFill>
                  <a:srgbClr val="FF912B"/>
                </a:solidFill>
                <a:latin typeface="#9Slide05 Garris" pitchFamily="2" charset="0"/>
                <a:ea typeface="+mj-ea"/>
                <a:cs typeface="+mj-cs"/>
              </a:rPr>
              <a:t>MỤC TIÊU BÀI HỌC</a:t>
            </a:r>
          </a:p>
        </p:txBody>
      </p:sp>
      <p:sp>
        <p:nvSpPr>
          <p:cNvPr id="11" name="Text Box 11"/>
          <p:cNvSpPr txBox="1">
            <a:spLocks noChangeArrowheads="1"/>
          </p:cNvSpPr>
          <p:nvPr/>
        </p:nvSpPr>
        <p:spPr bwMode="auto">
          <a:xfrm>
            <a:off x="495300" y="1371184"/>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2800">
                <a:solidFill>
                  <a:srgbClr val="0000FF"/>
                </a:solidFill>
                <a:latin typeface=".VnTime" panose="020B7200000000000000" pitchFamily="34" charset="0"/>
              </a:defRPr>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altLang="vi-VN"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trang</a:t>
            </a:r>
            <a:endParaRPr lang="en-US" dirty="0">
              <a:latin typeface="Times New Roman" panose="02020603050405020304" pitchFamily="18" charset="0"/>
              <a:cs typeface="Times New Roman" panose="02020603050405020304" pitchFamily="18" charset="0"/>
            </a:endParaRPr>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vi-VN" sz="2800" dirty="0">
                <a:solidFill>
                  <a:schemeClr val="hlink"/>
                </a:solidFill>
              </a:rPr>
              <a:t>-</a:t>
            </a:r>
            <a:r>
              <a:rPr lang="en-US" sz="2800" dirty="0" err="1">
                <a:solidFill>
                  <a:srgbClr val="0000FF"/>
                </a:solidFill>
                <a:cs typeface="Times New Roman" panose="02020603050405020304" pitchFamily="18" charset="0"/>
              </a:rPr>
              <a:t>Nhận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ra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và</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bước</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đầu</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hình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thành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phong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cách</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thời</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trang</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của</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bản</a:t>
            </a:r>
            <a:r>
              <a:rPr lang="en-US" sz="2800" dirty="0">
                <a:solidFill>
                  <a:srgbClr val="0000FF"/>
                </a:solidFill>
                <a:cs typeface="Times New Roman" panose="02020603050405020304" pitchFamily="18" charset="0"/>
              </a:rPr>
              <a:t> </a:t>
            </a:r>
            <a:r>
              <a:rPr lang="en-US" sz="2800" dirty="0" err="1">
                <a:solidFill>
                  <a:srgbClr val="0000FF"/>
                </a:solidFill>
                <a:cs typeface="Times New Roman" panose="02020603050405020304" pitchFamily="18" charset="0"/>
              </a:rPr>
              <a:t>thân</a:t>
            </a:r>
            <a:endParaRPr lang="en-US" altLang="vi-VN" sz="28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40961" y="1382632"/>
            <a:ext cx="8229600" cy="1143000"/>
          </a:xfrm>
        </p:spPr>
        <p:txBody>
          <a:bodyPr>
            <a:noAutofit/>
          </a:bodyPr>
          <a:lstStyle/>
          <a:p>
            <a:r>
              <a:rPr lang="en-US" dirty="0"/>
              <a:t> </a:t>
            </a:r>
            <a:r>
              <a:rPr lang="vi-VN" sz="3200" dirty="0">
                <a:solidFill>
                  <a:srgbClr val="0070C0"/>
                </a:solidFill>
              </a:rPr>
              <a:t>Thế nào là mặc hợp thời trang</a:t>
            </a:r>
            <a:r>
              <a:rPr lang="en-US" sz="3200" dirty="0">
                <a:solidFill>
                  <a:srgbClr val="0070C0"/>
                </a:solidFill>
              </a:rPr>
              <a:t>?</a:t>
            </a:r>
            <a:r>
              <a:rPr lang="vi-VN" sz="3200" dirty="0">
                <a:solidFill>
                  <a:srgbClr val="0070C0"/>
                </a:solidFill>
              </a:rPr>
              <a:t> </a:t>
            </a:r>
            <a:r>
              <a:rPr lang="en-US" sz="3200" dirty="0">
                <a:solidFill>
                  <a:srgbClr val="0070C0"/>
                </a:solidFill>
              </a:rPr>
              <a:t>P</a:t>
            </a:r>
            <a:r>
              <a:rPr lang="vi-VN" sz="3200" dirty="0">
                <a:solidFill>
                  <a:srgbClr val="0070C0"/>
                </a:solidFill>
              </a:rPr>
              <a:t>hong cách thời trang là gì và có những phong cách thời trang nào thường thấy trong cuộc sống?</a:t>
            </a: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
        <p:nvSpPr>
          <p:cNvPr id="2" name="Hộp Văn bản 1">
            <a:extLst>
              <a:ext uri="{FF2B5EF4-FFF2-40B4-BE49-F238E27FC236}">
                <a16:creationId xmlns:a16="http://schemas.microsoft.com/office/drawing/2014/main" id="{8D9BD5B2-2554-9FDA-A771-6D0198EE13B1}"/>
              </a:ext>
            </a:extLst>
          </p:cNvPr>
          <p:cNvSpPr txBox="1"/>
          <p:nvPr/>
        </p:nvSpPr>
        <p:spPr>
          <a:xfrm>
            <a:off x="3651552" y="2608338"/>
            <a:ext cx="1828800" cy="1828800"/>
          </a:xfrm>
          <a:prstGeom prst="rect">
            <a:avLst/>
          </a:prstGeom>
          <a:noFill/>
        </p:spPr>
        <p:txBody>
          <a:bodyPr wrap="square" rtlCol="0">
            <a:spAutoFit/>
          </a:bodyPr>
          <a:lstStyle/>
          <a:p>
            <a:pPr algn="l"/>
            <a:endParaRPr lang="vi-VN" dirty="0"/>
          </a:p>
        </p:txBody>
      </p:sp>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64682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a:solidFill>
                  <a:srgbClr val="339966"/>
                </a:solidFill>
              </a:rPr>
              <a:t>I. </a:t>
            </a:r>
            <a:r>
              <a:rPr lang="en-US" sz="2800" b="1" u="sng" dirty="0">
                <a:solidFill>
                  <a:srgbClr val="339966"/>
                </a:solidFill>
              </a:rPr>
              <a:t>THỜI TRANG TRONG CUỘC SỐNG</a:t>
            </a:r>
            <a:endParaRPr lang="en-US" altLang="vi-VN" sz="2800" b="1" u="sng" dirty="0">
              <a:solidFill>
                <a:srgbClr val="339966"/>
              </a:solidFill>
            </a:endParaRPr>
          </a:p>
        </p:txBody>
      </p:sp>
      <p:sp>
        <p:nvSpPr>
          <p:cNvPr id="14" name="Rectangle 13"/>
          <p:cNvSpPr/>
          <p:nvPr/>
        </p:nvSpPr>
        <p:spPr>
          <a:xfrm>
            <a:off x="838518" y="1430753"/>
            <a:ext cx="6781482" cy="2092881"/>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Thời trang là những kiểu trang phục được sử dụng phổ biến trong xã hội vào một khoảng thời gian nhất định</a:t>
            </a:r>
            <a:endParaRPr lang="en-US" sz="2800" dirty="0">
              <a:solidFill>
                <a:srgbClr val="0070C0"/>
              </a:solidFill>
              <a:latin typeface="Times New Roman" panose="02020603050405020304" pitchFamily="18" charset="0"/>
              <a:cs typeface="Times New Roman" panose="02020603050405020304" pitchFamily="18" charset="0"/>
            </a:endParaRPr>
          </a:p>
          <a:p>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547003" y="3215857"/>
            <a:ext cx="5891213" cy="3328335"/>
          </a:xfrm>
          <a:prstGeom prst="rect">
            <a:avLst/>
          </a:prstGeom>
        </p:spPr>
      </p:pic>
      <p:sp>
        <p:nvSpPr>
          <p:cNvPr id="2" name="Hộp Văn bản 1">
            <a:extLst>
              <a:ext uri="{FF2B5EF4-FFF2-40B4-BE49-F238E27FC236}">
                <a16:creationId xmlns:a16="http://schemas.microsoft.com/office/drawing/2014/main" id="{60996B2E-3229-6FB0-8DB4-204142594420}"/>
              </a:ext>
            </a:extLst>
          </p:cNvPr>
          <p:cNvSpPr txBox="1"/>
          <p:nvPr/>
        </p:nvSpPr>
        <p:spPr>
          <a:xfrm>
            <a:off x="7472438" y="4970183"/>
            <a:ext cx="1671562" cy="365856"/>
          </a:xfrm>
          <a:prstGeom prst="rect">
            <a:avLst/>
          </a:prstGeom>
          <a:noFill/>
        </p:spPr>
        <p:txBody>
          <a:bodyPr wrap="square" rtlCol="0">
            <a:spAutoFit/>
          </a:bodyPr>
          <a:lstStyle/>
          <a:p>
            <a:pPr algn="l"/>
            <a:r>
              <a:rPr lang="vi-VN" dirty="0"/>
              <a:t>Thắng 6A</a:t>
            </a:r>
          </a:p>
        </p:txBody>
      </p:sp>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2339102"/>
          </a:xfrm>
          <a:prstGeom prst="rect">
            <a:avLst/>
          </a:prstGeom>
        </p:spPr>
        <p:txBody>
          <a:bodyPr wrap="square">
            <a:spAutoFit/>
          </a:bodyPr>
          <a:lstStyle/>
          <a:p>
            <a:r>
              <a:rPr lang="en-US" sz="3200" dirty="0" err="1">
                <a:solidFill>
                  <a:srgbClr val="0070C0"/>
                </a:solidFill>
                <a:latin typeface="Times New Roman" panose="02020603050405020304" pitchFamily="18" charset="0"/>
                <a:ea typeface="+mj-ea"/>
                <a:cs typeface="Times New Roman" panose="02020603050405020304" pitchFamily="18" charset="0"/>
              </a:rPr>
              <a:t>Nêu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biệt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về</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trang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phụ</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nữ</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Việt</a:t>
            </a:r>
            <a:r>
              <a:rPr lang="en-US" sz="3200" dirty="0">
                <a:solidFill>
                  <a:srgbClr val="0070C0"/>
                </a:solidFill>
                <a:latin typeface="Times New Roman" panose="02020603050405020304" pitchFamily="18" charset="0"/>
                <a:ea typeface="+mj-ea"/>
                <a:cs typeface="Times New Roman" panose="02020603050405020304" pitchFamily="18" charset="0"/>
              </a:rPr>
              <a:t> Nam </a:t>
            </a:r>
            <a:r>
              <a:rPr lang="en-US" sz="3200" dirty="0" err="1">
                <a:solidFill>
                  <a:srgbClr val="0070C0"/>
                </a:solidFill>
                <a:latin typeface="Times New Roman" panose="02020603050405020304" pitchFamily="18" charset="0"/>
                <a:ea typeface="+mj-ea"/>
                <a:cs typeface="Times New Roman" panose="02020603050405020304" pitchFamily="18" charset="0"/>
              </a:rPr>
              <a:t>giữa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hai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thời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nhau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9.1?</a:t>
            </a:r>
          </a:p>
          <a:p>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DC308"/>
                </a:solidFill>
                <a:latin typeface="#9Slide05 Habano" panose="02040603050506020204" pitchFamily="18" charset="0"/>
              </a:rPr>
              <a:t>Khám</a:t>
            </a:r>
            <a:r>
              <a:rPr lang="en-US" sz="3200" b="1" kern="0" dirty="0">
                <a:solidFill>
                  <a:srgbClr val="FDC308"/>
                </a:solidFill>
                <a:latin typeface="#9Slide05 Habano" panose="02040603050506020204" pitchFamily="18" charset="0"/>
              </a:rPr>
              <a:t> </a:t>
            </a:r>
            <a:r>
              <a:rPr lang="en-US" sz="3200" b="1" kern="0" dirty="0" err="1">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backgroundRemoval t="4506" b="85465" l="4087" r="42668"/>
                    </a14:imgEffect>
                  </a14:imgLayer>
                </a14:imgProps>
              </a:ext>
            </a:extLst>
          </a:blip>
          <a:srcRect r="58247" b="13356"/>
          <a:stretch/>
        </p:blipFill>
        <p:spPr>
          <a:xfrm>
            <a:off x="341313" y="2767012"/>
            <a:ext cx="3086100" cy="3634186"/>
          </a:xfrm>
          <a:prstGeom prst="rect">
            <a:avLst/>
          </a:prstGeom>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4">
                    <a14:imgEffect>
                      <a14:backgroundRemoval t="3634" b="86337" l="66106" r="96274"/>
                    </a14:imgEffect>
                  </a14:imgLayer>
                </a14:imgProps>
              </a:ext>
            </a:extLst>
          </a:blip>
          <a:srcRect l="65572" b="13356"/>
          <a:stretch/>
        </p:blipFill>
        <p:spPr>
          <a:xfrm>
            <a:off x="4594425" y="2568241"/>
            <a:ext cx="2544730" cy="3634186"/>
          </a:xfrm>
          <a:prstGeom prst="rect">
            <a:avLst/>
          </a:prstGeom>
        </p:spPr>
      </p:pic>
      <p:sp>
        <p:nvSpPr>
          <p:cNvPr id="5" name="TextBox 4"/>
          <p:cNvSpPr txBox="1"/>
          <p:nvPr/>
        </p:nvSpPr>
        <p:spPr>
          <a:xfrm>
            <a:off x="2209800" y="2339560"/>
            <a:ext cx="340637" cy="369332"/>
          </a:xfrm>
          <a:prstGeom prst="rect">
            <a:avLst/>
          </a:prstGeom>
          <a:noFill/>
        </p:spPr>
        <p:txBody>
          <a:bodyPr wrap="square" rtlCol="0">
            <a:spAutoFit/>
          </a:bodyPr>
          <a:lstStyle/>
          <a:p>
            <a:r>
              <a:rPr lang="en-US" dirty="0"/>
              <a:t>a</a:t>
            </a:r>
          </a:p>
        </p:txBody>
      </p:sp>
      <p:sp>
        <p:nvSpPr>
          <p:cNvPr id="15" name="TextBox 14"/>
          <p:cNvSpPr txBox="1"/>
          <p:nvPr/>
        </p:nvSpPr>
        <p:spPr>
          <a:xfrm>
            <a:off x="5646941" y="2307820"/>
            <a:ext cx="340637"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673150"/>
          </a:xfrm>
          <a:prstGeom prst="rect">
            <a:avLst/>
          </a:prstGeom>
        </p:spPr>
        <p:txBody>
          <a:bodyPr wrap="square">
            <a:spAutoFit/>
          </a:bodyPr>
          <a:lstStyle/>
          <a:p>
            <a:pPr algn="ctr">
              <a:lnSpc>
                <a:spcPct val="107000"/>
              </a:lnSpc>
              <a:spcBef>
                <a:spcPct val="0"/>
              </a:spcBef>
            </a:pPr>
            <a:r>
              <a:rPr lang="vi-VN" dirty="0"/>
              <a:t> </a:t>
            </a:r>
            <a:r>
              <a:rPr lang="vi-VN" sz="3200" dirty="0">
                <a:solidFill>
                  <a:srgbClr val="0070C0"/>
                </a:solidFill>
                <a:latin typeface="Times New Roman" panose="02020603050405020304" pitchFamily="18" charset="0"/>
                <a:ea typeface="+mj-ea"/>
                <a:cs typeface="Times New Roman" panose="02020603050405020304" pitchFamily="18" charset="0"/>
              </a:rPr>
              <a:t>Mốt thời trang sự thay đổi các kiểu  áo quần</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cách mặc được số đông  ưa chuộng trong mỗi thời kỳ </a:t>
            </a:r>
            <a:r>
              <a:rPr lang="en-US" sz="3200" dirty="0">
                <a:solidFill>
                  <a:srgbClr val="0070C0"/>
                </a:solidFill>
                <a:latin typeface="Times New Roman" panose="02020603050405020304" pitchFamily="18" charset="0"/>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p:cNvPicPr>
            <a:picLocks noChangeAspect="1"/>
          </p:cNvPicPr>
          <p:nvPr/>
        </p:nvPicPr>
        <p:blipFill>
          <a:blip r:embed="rId3"/>
          <a:stretch>
            <a:fillRect/>
          </a:stretch>
        </p:blipFill>
        <p:spPr>
          <a:xfrm>
            <a:off x="1524000" y="3526631"/>
            <a:ext cx="6324600" cy="3129494"/>
          </a:xfrm>
          <a:prstGeom prst="rect">
            <a:avLst/>
          </a:prstGeom>
        </p:spPr>
      </p:pic>
    </p:spTree>
    <p:extLst>
      <p:ext uri="{BB962C8B-B14F-4D97-AF65-F5344CB8AC3E}">
        <p14:creationId xmlns:p14="http://schemas.microsoft.com/office/powerpoint/2010/main" val="388296030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6527" y="1963200"/>
            <a:ext cx="7772400" cy="2554545"/>
          </a:xfrm>
          <a:prstGeom prst="rect">
            <a:avLst/>
          </a:prstGeom>
        </p:spPr>
        <p:txBody>
          <a:bodyPr wrap="square">
            <a:spAutoFit/>
          </a:bodyPr>
          <a:lstStyle/>
          <a:p>
            <a:r>
              <a:rPr lang="vi-VN" sz="3200" dirty="0">
                <a:solidFill>
                  <a:srgbClr val="0070C0"/>
                </a:solidFill>
                <a:latin typeface="Times New Roman" panose="02020603050405020304" pitchFamily="18" charset="0"/>
                <a:ea typeface="+mj-ea"/>
                <a:cs typeface="Times New Roman" panose="02020603050405020304" pitchFamily="18" charset="0"/>
              </a:rPr>
              <a:t>Ngành công nghiệp thời trang bao gồm các lĩnh vực như thiết kế sản phẩm</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phân phối</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quảng bá tiêu thụ</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các loại trang phục</a:t>
            </a:r>
            <a:r>
              <a:rPr lang="en-US" sz="3200" dirty="0">
                <a:solidFill>
                  <a:srgbClr val="0070C0"/>
                </a:solidFill>
                <a:latin typeface="Times New Roman" panose="02020603050405020304" pitchFamily="18" charset="0"/>
                <a:ea typeface="+mj-ea"/>
                <a:cs typeface="Times New Roman" panose="02020603050405020304" pitchFamily="18" charset="0"/>
              </a:rPr>
              <a:t>.</a:t>
            </a:r>
            <a:r>
              <a:rPr lang="vi-VN" sz="3200" dirty="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N</a:t>
            </a:r>
            <a:r>
              <a:rPr lang="vi-VN" sz="3200" dirty="0">
                <a:solidFill>
                  <a:srgbClr val="0070C0"/>
                </a:solidFill>
                <a:latin typeface="Times New Roman" panose="02020603050405020304" pitchFamily="18" charset="0"/>
                <a:ea typeface="+mj-ea"/>
                <a:cs typeface="Times New Roman" panose="02020603050405020304" pitchFamily="18" charset="0"/>
              </a:rPr>
              <a:t>gành </a:t>
            </a:r>
            <a:r>
              <a:rPr lang="en-US" sz="3200" dirty="0" err="1">
                <a:solidFill>
                  <a:srgbClr val="0070C0"/>
                </a:solidFill>
                <a:latin typeface="Times New Roman" panose="02020603050405020304" pitchFamily="18" charset="0"/>
                <a:ea typeface="+mj-ea"/>
                <a:cs typeface="Times New Roman" panose="02020603050405020304" pitchFamily="18" charset="0"/>
              </a:rPr>
              <a:t>này</a:t>
            </a:r>
            <a:r>
              <a:rPr lang="vi-VN" sz="3200" dirty="0">
                <a:solidFill>
                  <a:srgbClr val="0070C0"/>
                </a:solidFill>
                <a:latin typeface="Times New Roman" panose="02020603050405020304" pitchFamily="18" charset="0"/>
                <a:ea typeface="+mj-ea"/>
                <a:cs typeface="Times New Roman" panose="02020603050405020304" pitchFamily="18" charset="0"/>
              </a:rPr>
              <a:t> đã mang lại nhiều việc cho làm người lao động</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4853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a:solidFill>
                  <a:srgbClr val="339966"/>
                </a:solidFill>
              </a:rPr>
              <a:t>Đề</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đặc</a:t>
            </a:r>
            <a:r>
              <a:rPr lang="en-US" sz="2800" b="1" dirty="0">
                <a:solidFill>
                  <a:srgbClr val="339966"/>
                </a:solidFill>
              </a:rPr>
              <a:t> </a:t>
            </a:r>
            <a:r>
              <a:rPr lang="en-US" sz="2800" b="1" dirty="0" err="1">
                <a:solidFill>
                  <a:srgbClr val="339966"/>
                </a:solidFill>
              </a:rPr>
              <a:t>điểm</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bộ</a:t>
            </a:r>
            <a:r>
              <a:rPr lang="en-US" sz="2800" b="1" dirty="0">
                <a:solidFill>
                  <a:srgbClr val="339966"/>
                </a:solidFill>
              </a:rPr>
              <a:t> </a:t>
            </a:r>
            <a:r>
              <a:rPr lang="en-US" sz="2800" b="1" dirty="0" err="1">
                <a:solidFill>
                  <a:srgbClr val="339966"/>
                </a:solidFill>
              </a:rPr>
              <a:t>trang</a:t>
            </a:r>
            <a:r>
              <a:rPr lang="en-US" sz="2800" b="1" dirty="0">
                <a:solidFill>
                  <a:srgbClr val="339966"/>
                </a:solidFill>
              </a:rPr>
              <a:t> </a:t>
            </a:r>
            <a:r>
              <a:rPr lang="en-US" sz="2800" b="1" dirty="0" err="1">
                <a:solidFill>
                  <a:srgbClr val="339966"/>
                </a:solidFill>
              </a:rPr>
              <a:t>phục</a:t>
            </a:r>
            <a:r>
              <a:rPr lang="en-US" sz="2800" b="1" dirty="0">
                <a:solidFill>
                  <a:srgbClr val="339966"/>
                </a:solidFill>
              </a:rPr>
              <a:t> </a:t>
            </a:r>
            <a:r>
              <a:rPr lang="en-US" sz="2800" b="1" dirty="0" err="1">
                <a:solidFill>
                  <a:srgbClr val="339966"/>
                </a:solidFill>
              </a:rPr>
              <a:t>phù</a:t>
            </a:r>
            <a:r>
              <a:rPr lang="en-US" sz="2800" b="1" dirty="0">
                <a:solidFill>
                  <a:srgbClr val="339966"/>
                </a:solidFill>
              </a:rPr>
              <a:t> </a:t>
            </a:r>
            <a:r>
              <a:rPr lang="en-US" sz="2800" b="1" dirty="0" err="1">
                <a:solidFill>
                  <a:srgbClr val="339966"/>
                </a:solidFill>
              </a:rPr>
              <a:t>hợp</a:t>
            </a:r>
            <a:r>
              <a:rPr lang="en-US" sz="2800" b="1" dirty="0">
                <a:solidFill>
                  <a:srgbClr val="339966"/>
                </a:solidFill>
              </a:rPr>
              <a:t> </a:t>
            </a:r>
            <a:r>
              <a:rPr lang="en-US" sz="2800" b="1" dirty="0" err="1">
                <a:solidFill>
                  <a:srgbClr val="339966"/>
                </a:solidFill>
              </a:rPr>
              <a:t>với</a:t>
            </a:r>
            <a:r>
              <a:rPr lang="en-US" sz="2800" b="1" dirty="0">
                <a:solidFill>
                  <a:srgbClr val="339966"/>
                </a:solidFill>
              </a:rPr>
              <a:t> </a:t>
            </a:r>
            <a:r>
              <a:rPr lang="en-US" sz="2800" b="1" dirty="0" err="1">
                <a:solidFill>
                  <a:srgbClr val="339966"/>
                </a:solidFill>
              </a:rPr>
              <a:t>vóc</a:t>
            </a:r>
            <a:r>
              <a:rPr lang="en-US" sz="2800" b="1" dirty="0">
                <a:solidFill>
                  <a:srgbClr val="339966"/>
                </a:solidFill>
              </a:rPr>
              <a:t> </a:t>
            </a:r>
            <a:r>
              <a:rPr lang="en-US" sz="2800" b="1" dirty="0" err="1">
                <a:solidFill>
                  <a:srgbClr val="339966"/>
                </a:solidFill>
              </a:rPr>
              <a:t>dáng</a:t>
            </a:r>
            <a:r>
              <a:rPr lang="en-US" sz="2800" b="1" dirty="0">
                <a:solidFill>
                  <a:srgbClr val="339966"/>
                </a:solidFill>
              </a:rPr>
              <a:t> </a:t>
            </a:r>
            <a:r>
              <a:rPr lang="en-US" sz="2800" b="1" dirty="0" err="1">
                <a:solidFill>
                  <a:srgbClr val="339966"/>
                </a:solidFill>
              </a:rPr>
              <a:t>của</a:t>
            </a:r>
            <a:r>
              <a:rPr lang="en-US" sz="2800" b="1" dirty="0">
                <a:solidFill>
                  <a:srgbClr val="339966"/>
                </a:solidFill>
              </a:rPr>
              <a:t> </a:t>
            </a:r>
            <a:r>
              <a:rPr lang="en-US" sz="2800" b="1" dirty="0" err="1">
                <a:solidFill>
                  <a:srgbClr val="339966"/>
                </a:solidFill>
              </a:rPr>
              <a:t>em</a:t>
            </a:r>
            <a:r>
              <a:rPr lang="en-US" sz="2800" b="1" dirty="0">
                <a:solidFill>
                  <a:srgbClr val="339966"/>
                </a:solidFill>
              </a:rPr>
              <a:t>?</a:t>
            </a: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3" name="Rectangle 1"/>
          <p:cNvSpPr>
            <a:spLocks noChangeArrowheads="1"/>
          </p:cNvSpPr>
          <p:nvPr/>
        </p:nvSpPr>
        <p:spPr bwMode="auto">
          <a:xfrm>
            <a:off x="169863" y="203200"/>
            <a:ext cx="707257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vi-VN" sz="2800" b="1" u="sng" dirty="0">
                <a:solidFill>
                  <a:srgbClr val="339966"/>
                </a:solidFill>
              </a:rPr>
              <a:t>II. </a:t>
            </a:r>
            <a:r>
              <a:rPr lang="en-US" sz="2800" b="1" u="sng" dirty="0">
                <a:solidFill>
                  <a:srgbClr val="339966"/>
                </a:solidFill>
              </a:rPr>
              <a:t>MỘT SỐ PHONG CÁCH THỜI TRANG</a:t>
            </a:r>
          </a:p>
          <a:p>
            <a:pPr>
              <a:spcBef>
                <a:spcPct val="50000"/>
              </a:spcBef>
            </a:pPr>
            <a:r>
              <a:rPr lang="vi-VN" sz="2800" b="1" u="sng" dirty="0">
                <a:solidFill>
                  <a:srgbClr val="339966"/>
                </a:solidFill>
              </a:rPr>
              <a:t> </a:t>
            </a:r>
            <a:endParaRPr lang="en-US" altLang="vi-VN" sz="2800" b="1" u="sng" dirty="0">
              <a:solidFill>
                <a:srgbClr val="339966"/>
              </a:solidFill>
            </a:endParaRPr>
          </a:p>
        </p:txBody>
      </p:sp>
      <p:sp>
        <p:nvSpPr>
          <p:cNvPr id="3" name="Rectangle 2"/>
          <p:cNvSpPr/>
          <p:nvPr/>
        </p:nvSpPr>
        <p:spPr>
          <a:xfrm>
            <a:off x="434239" y="1286019"/>
            <a:ext cx="6256209" cy="2646878"/>
          </a:xfrm>
          <a:prstGeom prst="rect">
            <a:avLst/>
          </a:prstGeom>
        </p:spPr>
        <p:txBody>
          <a:bodyPr wrap="square">
            <a:spAutoFit/>
          </a:bodyPr>
          <a:lstStyle/>
          <a:p>
            <a:r>
              <a:rPr lang="vi-VN" sz="2400" dirty="0">
                <a:solidFill>
                  <a:srgbClr val="00B050"/>
                </a:solidFill>
                <a:latin typeface="Times New Roman" panose="02020603050405020304" pitchFamily="18" charset="0"/>
                <a:cs typeface="Times New Roman" panose="02020603050405020304" pitchFamily="18" charset="0"/>
              </a:rPr>
              <a:t>Phong cách thời trang </a:t>
            </a:r>
            <a:r>
              <a:rPr lang="vi-VN" sz="2400" dirty="0">
                <a:solidFill>
                  <a:srgbClr val="0070C0"/>
                </a:solidFill>
                <a:latin typeface="Times New Roman" panose="02020603050405020304" pitchFamily="18" charset="0"/>
                <a:cs typeface="Times New Roman" panose="02020603050405020304" pitchFamily="18" charset="0"/>
              </a:rPr>
              <a:t>là cách mặc trang phục tạo nên vẻ đẹp nét độc đáo riêng cho từng cá nhân và được lựa chọn </a:t>
            </a:r>
            <a:r>
              <a:rPr lang="en-US" sz="2400" dirty="0">
                <a:solidFill>
                  <a:srgbClr val="0070C0"/>
                </a:solidFill>
                <a:latin typeface="Times New Roman" panose="02020603050405020304" pitchFamily="18" charset="0"/>
                <a:cs typeface="Times New Roman" panose="02020603050405020304" pitchFamily="18" charset="0"/>
              </a:rPr>
              <a:t>b</a:t>
            </a:r>
            <a:r>
              <a:rPr lang="vi-VN" sz="2400" dirty="0">
                <a:solidFill>
                  <a:srgbClr val="0070C0"/>
                </a:solidFill>
                <a:latin typeface="Times New Roman" panose="02020603050405020304" pitchFamily="18" charset="0"/>
                <a:cs typeface="Times New Roman" panose="02020603050405020304" pitchFamily="18" charset="0"/>
              </a:rPr>
              <a:t>ởi tính cách sở thích của người mặc</a:t>
            </a:r>
          </a:p>
          <a:p>
            <a:br>
              <a:rPr lang="vi-VN" sz="2400" dirty="0"/>
            </a:b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558" b="81074" l="1951" r="20279"/>
                    </a14:imgEffect>
                  </a14:imgLayer>
                </a14:imgProps>
              </a:ext>
            </a:extLst>
          </a:blip>
          <a:srcRect l="1683" t="1683" r="77623" b="17783"/>
          <a:stretch/>
        </p:blipFill>
        <p:spPr>
          <a:xfrm>
            <a:off x="6388198" y="2340258"/>
            <a:ext cx="1841402" cy="3860475"/>
          </a:xfrm>
          <a:prstGeom prst="rect">
            <a:avLst/>
          </a:prstGeom>
        </p:spPr>
      </p:pic>
      <p:pic>
        <p:nvPicPr>
          <p:cNvPr id="7" name="Picture 6"/>
          <p:cNvPicPr>
            <a:picLocks noChangeAspect="1"/>
          </p:cNvPicPr>
          <p:nvPr/>
        </p:nvPicPr>
        <p:blipFill>
          <a:blip r:embed="rId5"/>
          <a:stretch>
            <a:fillRect/>
          </a:stretch>
        </p:blipFill>
        <p:spPr>
          <a:xfrm>
            <a:off x="1411604" y="2901136"/>
            <a:ext cx="3846196" cy="3804463"/>
          </a:xfrm>
          <a:prstGeom prst="rect">
            <a:avLst/>
          </a:prstGeom>
        </p:spPr>
      </p:pic>
      <p:sp>
        <p:nvSpPr>
          <p:cNvPr id="5" name="Hộp Văn bản 4">
            <a:extLst>
              <a:ext uri="{FF2B5EF4-FFF2-40B4-BE49-F238E27FC236}">
                <a16:creationId xmlns:a16="http://schemas.microsoft.com/office/drawing/2014/main" id="{DA7295A3-0D2B-0FD0-7BC9-4A2563CE34B9}"/>
              </a:ext>
            </a:extLst>
          </p:cNvPr>
          <p:cNvSpPr txBox="1"/>
          <p:nvPr/>
        </p:nvSpPr>
        <p:spPr>
          <a:xfrm>
            <a:off x="8011984" y="1261031"/>
            <a:ext cx="1828800" cy="369332"/>
          </a:xfrm>
          <a:prstGeom prst="rect">
            <a:avLst/>
          </a:prstGeom>
          <a:noFill/>
        </p:spPr>
        <p:txBody>
          <a:bodyPr wrap="square" rtlCol="0">
            <a:spAutoFit/>
          </a:bodyPr>
          <a:lstStyle/>
          <a:p>
            <a:pPr algn="l"/>
            <a:r>
              <a:rPr lang="vi-VN" dirty="0"/>
              <a:t>Thắng</a:t>
            </a:r>
          </a:p>
        </p:txBody>
      </p:sp>
    </p:spTree>
    <p:extLst>
      <p:ext uri="{BB962C8B-B14F-4D97-AF65-F5344CB8AC3E}">
        <p14:creationId xmlns:p14="http://schemas.microsoft.com/office/powerpoint/2010/main" val="4243232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583</TotalTime>
  <Words>445</Words>
  <Application>Microsoft Office PowerPoint</Application>
  <PresentationFormat>Trình chiếu Trên màn hình (4:3)</PresentationFormat>
  <Paragraphs>51</Paragraphs>
  <Slides>18</Slides>
  <Notes>0</Notes>
  <HiddenSlides>0</HiddenSlides>
  <MMClips>0</MMClips>
  <ScaleCrop>false</ScaleCrop>
  <HeadingPairs>
    <vt:vector size="4" baseType="variant">
      <vt:variant>
        <vt:lpstr>Chủ đề</vt:lpstr>
      </vt:variant>
      <vt:variant>
        <vt:i4>1</vt:i4>
      </vt:variant>
      <vt:variant>
        <vt:lpstr>Tiêu đề Bản chiếu</vt:lpstr>
      </vt:variant>
      <vt:variant>
        <vt:i4>18</vt:i4>
      </vt:variant>
    </vt:vector>
  </HeadingPairs>
  <TitlesOfParts>
    <vt:vector size="19" baseType="lpstr">
      <vt:lpstr>Office Theme</vt:lpstr>
      <vt:lpstr>Bản trình bày PowerPoint</vt:lpstr>
      <vt:lpstr>Bản trình bày PowerPoint</vt:lpstr>
      <vt:lpstr> Thế nào là mặc hợp thời trang? Phong cách thời trang là gì và có những phong cách thời trang nào thường thấy trong cuộc sống?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Anh Thắng Lê</cp:lastModifiedBy>
  <cp:revision>68</cp:revision>
  <dcterms:created xsi:type="dcterms:W3CDTF">2013-08-28T08:21:51Z</dcterms:created>
  <dcterms:modified xsi:type="dcterms:W3CDTF">2024-01-31T13:53:23Z</dcterms:modified>
</cp:coreProperties>
</file>