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58" r:id="rId4"/>
    <p:sldId id="260" r:id="rId5"/>
    <p:sldId id="272" r:id="rId6"/>
    <p:sldId id="273" r:id="rId7"/>
    <p:sldId id="274" r:id="rId8"/>
    <p:sldId id="276" r:id="rId9"/>
    <p:sldId id="277" r:id="rId10"/>
    <p:sldId id="279" r:id="rId11"/>
    <p:sldId id="288" r:id="rId12"/>
    <p:sldId id="289" r:id="rId13"/>
    <p:sldId id="278" r:id="rId14"/>
    <p:sldId id="281" r:id="rId15"/>
    <p:sldId id="282" r:id="rId16"/>
    <p:sldId id="283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6/30/2023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6/30/2023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6/30/2023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6/30/2023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927" y="3702627"/>
            <a:ext cx="9518073" cy="10598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b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</a:t>
            </a:r>
            <a:r>
              <a:rPr lang="vi-VN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3607-8DCB-414E-A3C4-2D9302F1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9FA7-1D8D-4E4D-8B74-20DC650CBF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FFF74-C5CC-47CA-8E23-6AEF9B343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8BEC081-2907-4688-8CD7-625B05BD3587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Lập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dàn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F3478-80A9-4E4D-856E-5C217063B9DD}"/>
              </a:ext>
            </a:extLst>
          </p:cNvPr>
          <p:cNvSpPr/>
          <p:nvPr/>
        </p:nvSpPr>
        <p:spPr>
          <a:xfrm>
            <a:off x="290945" y="1184058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vấn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endParaRPr kumimoji="0" lang="en-GB" sz="3200" b="0" i="0" u="none" strike="noStrike" kern="1200" cap="none" spc="0" normalizeH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lang="en-GB" sz="32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E09F243-9B15-476D-B0A0-EBED1C06CEA3}"/>
              </a:ext>
            </a:extLst>
          </p:cNvPr>
          <p:cNvSpPr/>
          <p:nvPr/>
        </p:nvSpPr>
        <p:spPr>
          <a:xfrm>
            <a:off x="2256705" y="304800"/>
            <a:ext cx="8480568" cy="4549631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 luận về một vấn đề đời sống </a:t>
            </a:r>
            <a:b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người trong mối quan hệ với cộng đồng, đất nước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2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9091-B1E0-4EF9-BCF8-5AC2EB0D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29FA-F0C0-455E-A43C-4E44329A21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A5B24-2745-4E8A-8D28-76EEE2562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图片 59">
            <a:extLst>
              <a:ext uri="{FF2B5EF4-FFF2-40B4-BE49-F238E27FC236}">
                <a16:creationId xmlns:a16="http://schemas.microsoft.com/office/drawing/2014/main" id="{B9FB0862-23D8-4259-A746-B09610839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8" y="1261238"/>
            <a:ext cx="11985901" cy="4880158"/>
          </a:xfrm>
          <a:prstGeom prst="rect">
            <a:avLst/>
          </a:prstGeom>
        </p:spPr>
      </p:pic>
      <p:sp>
        <p:nvSpPr>
          <p:cNvPr id="6" name="文本框 283">
            <a:extLst>
              <a:ext uri="{FF2B5EF4-FFF2-40B4-BE49-F238E27FC236}">
                <a16:creationId xmlns:a16="http://schemas.microsoft.com/office/drawing/2014/main" id="{0E48D369-81EE-4381-9CEA-9E493C2CAA2A}"/>
              </a:ext>
            </a:extLst>
          </p:cNvPr>
          <p:cNvSpPr txBox="1"/>
          <p:nvPr/>
        </p:nvSpPr>
        <p:spPr>
          <a:xfrm>
            <a:off x="3930340" y="172050"/>
            <a:ext cx="4719562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VẬN DỤNG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CD7FC9-7267-41BD-8581-CED42E3E91A7}"/>
              </a:ext>
            </a:extLst>
          </p:cNvPr>
          <p:cNvSpPr/>
          <p:nvPr/>
        </p:nvSpPr>
        <p:spPr>
          <a:xfrm>
            <a:off x="1166878" y="2007455"/>
            <a:ext cx="10126531" cy="30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17"/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bài văn 600- 700 chữ trình bày suy nghĩ của em về trách nhiệm của con người đối với nơi mình đang sinh sống.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217"/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NV1: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Xác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định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vấn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nghị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luận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,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tìm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ý,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lập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dàn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ý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cho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văn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trên</a:t>
            </a:r>
            <a:endParaRPr lang="en-US" sz="3199" b="1" i="1" dirty="0">
              <a:solidFill>
                <a:srgbClr val="00206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  <a:p>
            <a:pPr algn="just" defTabSz="914217"/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NV2: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thành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viết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cho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đề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199" b="1" i="1" dirty="0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199" b="1" i="1" dirty="0" err="1">
                <a:solidFill>
                  <a:srgbClr val="00206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trên</a:t>
            </a:r>
            <a:endParaRPr lang="en-US" sz="3199" b="1" dirty="0">
              <a:solidFill>
                <a:srgbClr val="00206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FA48-6272-4E71-B715-60749F3A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06555-5D3B-4F90-9D75-E895AED618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75AD7-2744-4008-97B1-5C3C4726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0DAC0-BE3E-433A-ACBD-6360B1582DFD}"/>
              </a:ext>
            </a:extLst>
          </p:cNvPr>
          <p:cNvSpPr/>
          <p:nvPr/>
        </p:nvSpPr>
        <p:spPr>
          <a:xfrm>
            <a:off x="302569" y="1440168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–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  <a:p>
            <a:endParaRPr lang="vi-VN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283">
            <a:extLst>
              <a:ext uri="{FF2B5EF4-FFF2-40B4-BE49-F238E27FC236}">
                <a16:creationId xmlns:a16="http://schemas.microsoft.com/office/drawing/2014/main" id="{1404C1B9-7D53-43A1-B980-45E2001F268C}"/>
              </a:ext>
            </a:extLst>
          </p:cNvPr>
          <p:cNvSpPr txBox="1"/>
          <p:nvPr/>
        </p:nvSpPr>
        <p:spPr>
          <a:xfrm>
            <a:off x="3930340" y="172050"/>
            <a:ext cx="4719562" cy="1107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59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VẬN DỤNG</a:t>
            </a:r>
            <a:endParaRPr kumimoji="0" lang="zh-CN" altLang="en-US" sz="659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6119650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600- 700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B" sz="3600" b="0" i="0" u="none" strike="noStrike" kern="1200" cap="none" spc="0" normalizeH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baseline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  <a:r>
              <a:rPr lang="en-GB" sz="3600" b="1" baseline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0">
              <a:defRPr/>
            </a:pP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lang="en-GB" sz="36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lang="en-GB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lang="vi-VN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lvl="0">
              <a:defRPr/>
            </a:pP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lvl="0">
              <a:defRPr/>
            </a:pP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Đây là hành động khẳng định giá trị của bản thân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lvl="0">
              <a:defRPr/>
            </a:pP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vi-VN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lang="en-GB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24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83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3780609"/>
            <a:ext cx="12261273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vấn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nghị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hành động khẳng định giá trị của bản thân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219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3207328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Lập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rõ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thuyết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phục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đọc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Đây là hành động khẳng định giá trị của bản th</a:t>
            </a:r>
            <a:r>
              <a:rPr lang="en-GB" sz="30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lang="en-GB" sz="3000" dirty="0">
              <a:solidFill>
                <a:srgbClr val="000000">
                  <a:lumMod val="95000"/>
                  <a:lumOff val="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557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4D21-F1EC-4CB2-A2C5-E194AA31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87669-B835-4D1B-B401-F22E8A8A3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655E0-D8EE-4726-A98C-F62CB331A7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4C94479B-DEF7-4984-B0BB-5F35FD6956F6}"/>
              </a:ext>
            </a:extLst>
          </p:cNvPr>
          <p:cNvSpPr txBox="1">
            <a:spLocks/>
          </p:cNvSpPr>
          <p:nvPr/>
        </p:nvSpPr>
        <p:spPr>
          <a:xfrm>
            <a:off x="124691" y="-66502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III/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1A4D6-DA9F-4C1B-A4D0-91FAF7E76020}"/>
              </a:ext>
            </a:extLst>
          </p:cNvPr>
          <p:cNvSpPr/>
          <p:nvPr/>
        </p:nvSpPr>
        <p:spPr>
          <a:xfrm>
            <a:off x="124691" y="1877868"/>
            <a:ext cx="12316691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II/ 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Vì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sao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vậy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Chúng ta không thể sống tách biệt được với cộng đồng, mỗi chúng ta cần phải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 tròn nghĩa vụ bổn phận đối với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cá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chịu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quản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địa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nhà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nơi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mình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sinh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trên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diện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pháp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luật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văn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hóa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y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-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xã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hội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–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giáo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dục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Sống có trách nhiệm là một chuẩn mực đánh giá nhân cách, sự trưởng thành của con người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Đây là một nét sống đẹp, là phẩm chất cần có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Đây là hành động khẳng định giá trị của bản th</a:t>
            </a:r>
            <a:r>
              <a:rPr lang="en-GB" sz="27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â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kiến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đó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đắn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thế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nào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?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Giúp chúng ta ngày càng hoàn thiện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Được mọi người yêu quý, kính trọng và giúp đỡ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Có được lòng tin của mọi người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+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Liên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hệ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mở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lẽ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bằng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chứng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C/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Kết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nghĩa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phương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hướng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79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59">
            <a:extLst>
              <a:ext uri="{FF2B5EF4-FFF2-40B4-BE49-F238E27FC236}">
                <a16:creationId xmlns:a16="http://schemas.microsoft.com/office/drawing/2014/main" id="{090EEAFD-6F70-46D6-B33C-9DBE36259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968" y="1222569"/>
            <a:ext cx="5123977" cy="2351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5A7C0E-9AFF-4165-9B4B-AF5A05467AD7}"/>
              </a:ext>
            </a:extLst>
          </p:cNvPr>
          <p:cNvSpPr/>
          <p:nvPr/>
        </p:nvSpPr>
        <p:spPr>
          <a:xfrm>
            <a:off x="6386944" y="1523900"/>
            <a:ext cx="4225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cũ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thành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NV 2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phần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vận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dụng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  <p:sp>
        <p:nvSpPr>
          <p:cNvPr id="6" name="文本框 41">
            <a:extLst>
              <a:ext uri="{FF2B5EF4-FFF2-40B4-BE49-F238E27FC236}">
                <a16:creationId xmlns:a16="http://schemas.microsoft.com/office/drawing/2014/main" id="{CC4834F1-F8C9-4040-821F-312A16467B25}"/>
              </a:ext>
            </a:extLst>
          </p:cNvPr>
          <p:cNvSpPr txBox="1"/>
          <p:nvPr/>
        </p:nvSpPr>
        <p:spPr>
          <a:xfrm>
            <a:off x="1210753" y="83718"/>
            <a:ext cx="7098500" cy="76931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4399" b="1" dirty="0">
                <a:ln w="1270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HƯỚNG DẪN TỰ HỌC</a:t>
            </a:r>
            <a:endParaRPr lang="vi-VN" altLang="zh-CN" sz="4399" b="1" dirty="0">
              <a:ln w="1270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59">
            <a:extLst>
              <a:ext uri="{FF2B5EF4-FFF2-40B4-BE49-F238E27FC236}">
                <a16:creationId xmlns:a16="http://schemas.microsoft.com/office/drawing/2014/main" id="{ABBAEB3B-BDC6-487A-A2C3-D2B5E7F2C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462" y="4385984"/>
            <a:ext cx="7473015" cy="22093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E45CB6-A84D-4E28-9AF6-AF0E02018ECC}"/>
              </a:ext>
            </a:extLst>
          </p:cNvPr>
          <p:cNvSpPr/>
          <p:nvPr/>
        </p:nvSpPr>
        <p:spPr>
          <a:xfrm>
            <a:off x="5271869" y="4705823"/>
            <a:ext cx="607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7">
              <a:defRPr/>
            </a:pP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*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mới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hoàn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thiện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viết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để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chuẩn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ở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ea typeface="黑体"/>
                <a:cs typeface="Arial" panose="020B0604020202020204" pitchFamily="34" charset="0"/>
              </a:rPr>
              <a:t>nghe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黑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EF66-A7F5-4CEE-BD0E-92D7A114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3276-3D15-4687-9FAD-BBB3B9D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09" y="1524000"/>
            <a:ext cx="10236923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văn nghị luận về một vấn đề đời sống (con người trong mối quan hệ với cộng đồng, đất nước)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8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6982" y="-1"/>
            <a:ext cx="12095018" cy="1496291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một vấn đề đời sống </a:t>
            </a:r>
            <a:b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người trong mối quan hệ với cộng đồng, đất nước)</a:t>
            </a:r>
            <a:endParaRPr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6800" y="1849580"/>
            <a:ext cx="10058400" cy="4648201"/>
          </a:xfrm>
        </p:spPr>
        <p:txBody>
          <a:bodyPr>
            <a:normAutofit/>
          </a:bodyPr>
          <a:lstStyle/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F7BB1FC-3C00-41E6-AFE0-ACDFAED6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2" y="-415637"/>
            <a:ext cx="10058402" cy="1219200"/>
          </a:xfrm>
        </p:spPr>
        <p:txBody>
          <a:bodyPr/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7821817-A773-4E65-93F0-6EFA94E65334}"/>
              </a:ext>
            </a:extLst>
          </p:cNvPr>
          <p:cNvSpPr/>
          <p:nvPr/>
        </p:nvSpPr>
        <p:spPr>
          <a:xfrm>
            <a:off x="6802582" y="803563"/>
            <a:ext cx="5250873" cy="4475019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GB" sz="40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F39AB-4FBF-47D5-8EBC-44D014B7EACF}"/>
              </a:ext>
            </a:extLst>
          </p:cNvPr>
          <p:cNvSpPr/>
          <p:nvPr/>
        </p:nvSpPr>
        <p:spPr>
          <a:xfrm>
            <a:off x="138545" y="1607128"/>
            <a:ext cx="6511637" cy="412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Vấn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nghị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luận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2FB8-A5F2-49A0-8903-C827E7C0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63D92-2443-4465-899A-65C667F6A1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CF5CC-2F86-4E17-AB7C-97782CEAA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8F2465A-7F0A-44F8-8F71-E1FE26443747}"/>
              </a:ext>
            </a:extLst>
          </p:cNvPr>
          <p:cNvSpPr txBox="1">
            <a:spLocks/>
          </p:cNvSpPr>
          <p:nvPr/>
        </p:nvSpPr>
        <p:spPr>
          <a:xfrm>
            <a:off x="330922" y="-415637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0AB54C-0F21-4C8E-9AE9-8603AF395451}"/>
              </a:ext>
            </a:extLst>
          </p:cNvPr>
          <p:cNvSpPr/>
          <p:nvPr/>
        </p:nvSpPr>
        <p:spPr>
          <a:xfrm>
            <a:off x="138545" y="1607128"/>
            <a:ext cx="6511637" cy="412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1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kiện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36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A19825D4-CB9F-47B1-AD8D-FD2D357340ED}"/>
              </a:ext>
            </a:extLst>
          </p:cNvPr>
          <p:cNvSpPr/>
          <p:nvPr/>
        </p:nvSpPr>
        <p:spPr>
          <a:xfrm>
            <a:off x="6172200" y="304800"/>
            <a:ext cx="6019799" cy="5043055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19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928C-7CE0-4E7D-B87B-97146CA2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CF69-2765-4669-AFBC-E8E0F6B480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00169-7AE7-4A39-A08C-CA272723B0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7F5842CE-26C6-4870-A35E-B2C79CC1C7ED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DB892-FB93-432A-B5DA-29AE740128EF}"/>
              </a:ext>
            </a:extLst>
          </p:cNvPr>
          <p:cNvSpPr/>
          <p:nvPr/>
        </p:nvSpPr>
        <p:spPr>
          <a:xfrm>
            <a:off x="124691" y="1534680"/>
            <a:ext cx="12095018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</a:p>
          <a:p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1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kiện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thời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kỳ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khác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nhau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36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Lang,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thuở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Lê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Quang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lao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kỷ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XX: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Phủ,lừng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lẫy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oanh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song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GB" sz="36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395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endParaRPr lang="en-GB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221673" y="1576243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GB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</a:p>
          <a:p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 ng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Ý 2 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giúp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học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lòng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yêu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ớc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ý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trách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nhiệm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cộng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đồng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nghiệm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đ</a:t>
            </a:r>
            <a:r>
              <a:rPr lang="vi-V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ợc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từ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quá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khứ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để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trong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cuộc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hôm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nay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u="sng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GB" sz="3200" b="1" u="sng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ng</a:t>
            </a:r>
            <a:r>
              <a:rPr lang="vi-VN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khứ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nhở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GB" sz="3200" i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887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khảo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221673" y="1174461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3200" b="1" u="sng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iện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tránh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khỏi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Ý 3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Th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ực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hiện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nay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những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bạn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trẻ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tâm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tới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dân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tộc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gây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hậu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quả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</a:t>
            </a:r>
            <a:r>
              <a:rPr lang="en-GB" sz="3200" b="1" u="sng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..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nhầm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lẫn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..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ợc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phai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lòng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ớc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7C84-A393-4BC0-AA38-58BFD98F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09D58-20BF-421E-96AD-7EB7A35E66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DF8AC-A9A7-42A0-BB91-B039818CD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C2DCBDF4-321E-4A7E-8B2D-66AF6097077C}"/>
              </a:ext>
            </a:extLst>
          </p:cNvPr>
          <p:cNvSpPr txBox="1">
            <a:spLocks/>
          </p:cNvSpPr>
          <p:nvPr/>
        </p:nvSpPr>
        <p:spPr>
          <a:xfrm>
            <a:off x="124691" y="-6096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I/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Phân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tích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bài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viết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tham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khảo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375723-6A66-4A55-B82B-B257AB110F97}"/>
              </a:ext>
            </a:extLst>
          </p:cNvPr>
          <p:cNvSpPr/>
          <p:nvPr/>
        </p:nvSpPr>
        <p:spPr>
          <a:xfrm>
            <a:off x="304800" y="1128640"/>
            <a:ext cx="12219709" cy="42165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5,6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Nhắc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lại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ự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thiếtcủa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việc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hiểu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biết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về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lịch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sửđất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ớc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ơ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gợi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thái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cần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ở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ng</a:t>
            </a:r>
            <a:r>
              <a:rPr lang="vi-VN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ư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ời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nêu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hành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3200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động</a:t>
            </a:r>
            <a:r>
              <a:rPr lang="en-GB" sz="3200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28700" lvl="1" indent="-571500">
              <a:buFont typeface="Wingdings" panose="05000000000000000000" pitchFamily="2" charset="2"/>
              <a:buChar char="à"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Lý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lẽ</a:t>
            </a: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…ta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ởng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ng</a:t>
            </a:r>
            <a:r>
              <a:rPr lang="vi-VN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…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tàng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 …l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3200" i="1" dirty="0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14977BF1-60F9-42D6-B2E4-BC8F0311DABB}"/>
              </a:ext>
            </a:extLst>
          </p:cNvPr>
          <p:cNvSpPr/>
          <p:nvPr/>
        </p:nvSpPr>
        <p:spPr>
          <a:xfrm>
            <a:off x="8084130" y="112713"/>
            <a:ext cx="4197926" cy="3124200"/>
          </a:xfrm>
          <a:prstGeom prst="wedgeEllipseCallout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36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95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531</TotalTime>
  <Words>2143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Microsoft YaHei</vt:lpstr>
      <vt:lpstr>黑体</vt:lpstr>
      <vt:lpstr>华文新魏</vt:lpstr>
      <vt:lpstr>Arial</vt:lpstr>
      <vt:lpstr>Segoe Print</vt:lpstr>
      <vt:lpstr>Wingdings</vt:lpstr>
      <vt:lpstr>Nature Illustration 16x9</vt:lpstr>
      <vt:lpstr>Bài 3 Viết bài văn nghị luận về một vấn đề đời sống  (con người trong mối quan hệ với cộng đồng, đất nước)</vt:lpstr>
      <vt:lpstr>PowerPoint Presentation</vt:lpstr>
      <vt:lpstr>YÊU CẦU của bài văn nghị luận về một vấn đề đời sống  (con người trong mối quan hệ với cộng đồng, đất nước)</vt:lpstr>
      <vt:lpstr>I/ Phân tích bài viết tham khảo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Viết bài văn nghị luận về một vấn đề đời sống  (con người trong mối quan hệ với cộng đồng, đất nước)</dc:title>
  <dc:creator>Chi Hoàng Thị</dc:creator>
  <cp:lastModifiedBy>Chi Hoàng Thị</cp:lastModifiedBy>
  <cp:revision>25</cp:revision>
  <dcterms:created xsi:type="dcterms:W3CDTF">2023-06-29T07:43:05Z</dcterms:created>
  <dcterms:modified xsi:type="dcterms:W3CDTF">2023-06-30T08:58:59Z</dcterms:modified>
</cp:coreProperties>
</file>