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41"/>
  </p:notesMasterIdLst>
  <p:sldIdLst>
    <p:sldId id="256" r:id="rId3"/>
    <p:sldId id="270" r:id="rId4"/>
    <p:sldId id="443" r:id="rId5"/>
    <p:sldId id="281" r:id="rId6"/>
    <p:sldId id="257" r:id="rId7"/>
    <p:sldId id="287" r:id="rId8"/>
    <p:sldId id="278" r:id="rId9"/>
    <p:sldId id="407" r:id="rId10"/>
    <p:sldId id="271" r:id="rId11"/>
    <p:sldId id="284" r:id="rId12"/>
    <p:sldId id="280" r:id="rId13"/>
    <p:sldId id="408" r:id="rId14"/>
    <p:sldId id="316" r:id="rId15"/>
    <p:sldId id="409" r:id="rId16"/>
    <p:sldId id="293" r:id="rId17"/>
    <p:sldId id="435" r:id="rId18"/>
    <p:sldId id="276" r:id="rId19"/>
    <p:sldId id="279" r:id="rId20"/>
    <p:sldId id="444" r:id="rId21"/>
    <p:sldId id="452" r:id="rId22"/>
    <p:sldId id="453" r:id="rId23"/>
    <p:sldId id="454" r:id="rId24"/>
    <p:sldId id="457" r:id="rId25"/>
    <p:sldId id="455" r:id="rId26"/>
    <p:sldId id="456" r:id="rId27"/>
    <p:sldId id="451" r:id="rId28"/>
    <p:sldId id="458" r:id="rId29"/>
    <p:sldId id="459" r:id="rId30"/>
    <p:sldId id="424" r:id="rId31"/>
    <p:sldId id="390" r:id="rId32"/>
    <p:sldId id="391" r:id="rId33"/>
    <p:sldId id="389" r:id="rId34"/>
    <p:sldId id="392" r:id="rId35"/>
    <p:sldId id="429" r:id="rId36"/>
    <p:sldId id="438" r:id="rId37"/>
    <p:sldId id="460" r:id="rId38"/>
    <p:sldId id="258" r:id="rId39"/>
    <p:sldId id="269" r:id="rId40"/>
  </p:sldIdLst>
  <p:sldSz cx="18288000" cy="10287000"/>
  <p:notesSz cx="6858000" cy="9144000"/>
  <p:embeddedFontLst>
    <p:embeddedFont>
      <p:font typeface="Cambria Math" panose="02040503050406030204" pitchFamily="18" charset="0"/>
      <p:regular r:id="rId42"/>
    </p:embeddedFont>
    <p:embeddedFont>
      <p:font typeface="Tahoma" panose="020B0604030504040204" pitchFamily="34" charset="0"/>
      <p:regular r:id="rId43"/>
      <p:bold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A7"/>
    <a:srgbClr val="DBE7C3"/>
    <a:srgbClr val="61A6AB"/>
    <a:srgbClr val="FFFFB3"/>
    <a:srgbClr val="F6F6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9" d="100"/>
          <a:sy n="49" d="100"/>
        </p:scale>
        <p:origin x="86" y="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1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2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FA3419-BDCD-46C7-837C-84EBC2C1BD70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6D796A-198F-4B98-9B98-878DC4C51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99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Chọn</a:t>
            </a:r>
            <a:r>
              <a:rPr lang="en-US" baseline="0"/>
              <a:t> đáp án đúng bằng cách tích trực tiếp vào từng ô A, B, C, 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D796A-198F-4B98-9B98-878DC4C51E9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245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Chọn</a:t>
            </a:r>
            <a:r>
              <a:rPr lang="en-US" baseline="0"/>
              <a:t> đáp án đúng bằng cách tích trực tiếp vào từng ô A, B, C, 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D796A-198F-4B98-9B98-878DC4C51E9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772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Chọn</a:t>
            </a:r>
            <a:r>
              <a:rPr lang="en-US" baseline="0"/>
              <a:t> đáp án đúng bằng cách tích trực tiếp vào từng ô A, B, C, 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D796A-198F-4B98-9B98-878DC4C51E9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145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2218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641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2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0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6212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4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4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5364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2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2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6773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7017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536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409574"/>
            <a:ext cx="6016626" cy="1743076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3" y="2152653"/>
            <a:ext cx="6016626" cy="7036594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18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8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2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4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2705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1652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772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398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6" indent="-428626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36.png"/><Relationship Id="rId4" Type="http://schemas.openxmlformats.org/officeDocument/2006/relationships/image" Target="../media/image3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40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0.png"/><Relationship Id="rId5" Type="http://schemas.openxmlformats.org/officeDocument/2006/relationships/image" Target="../media/image45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emf"/><Relationship Id="rId5" Type="http://schemas.openxmlformats.org/officeDocument/2006/relationships/image" Target="../media/image48.png"/><Relationship Id="rId4" Type="http://schemas.openxmlformats.org/officeDocument/2006/relationships/image" Target="../media/image4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emf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emf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49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emf"/><Relationship Id="rId5" Type="http://schemas.openxmlformats.org/officeDocument/2006/relationships/image" Target="../media/image51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7" Type="http://schemas.openxmlformats.org/officeDocument/2006/relationships/image" Target="../media/image5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6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sv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0.png"/><Relationship Id="rId5" Type="http://schemas.openxmlformats.org/officeDocument/2006/relationships/image" Target="../media/image510.png"/><Relationship Id="rId4" Type="http://schemas.openxmlformats.org/officeDocument/2006/relationships/image" Target="../media/image5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emf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emf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4.emf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33.svg"/><Relationship Id="rId7" Type="http://schemas.openxmlformats.org/officeDocument/2006/relationships/image" Target="../media/image6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61.pn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microsoft.com/office/2007/relationships/media" Target="../media/media3.mp3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audio" Target="../media/media2.mp3"/><Relationship Id="rId16" Type="http://schemas.openxmlformats.org/officeDocument/2006/relationships/image" Target="../media/image28.svg"/><Relationship Id="rId1" Type="http://schemas.microsoft.com/office/2007/relationships/media" Target="../media/media2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69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7.png"/><Relationship Id="rId10" Type="http://schemas.openxmlformats.org/officeDocument/2006/relationships/image" Target="../media/image68.png"/><Relationship Id="rId4" Type="http://schemas.openxmlformats.org/officeDocument/2006/relationships/audio" Target="../media/media3.mp3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1.png"/><Relationship Id="rId3" Type="http://schemas.microsoft.com/office/2007/relationships/media" Target="../media/media3.mp3"/><Relationship Id="rId7" Type="http://schemas.openxmlformats.org/officeDocument/2006/relationships/image" Target="../media/image74.png"/><Relationship Id="rId12" Type="http://schemas.openxmlformats.org/officeDocument/2006/relationships/image" Target="../media/image70.png"/><Relationship Id="rId2" Type="http://schemas.openxmlformats.org/officeDocument/2006/relationships/audio" Target="../media/media2.mp3"/><Relationship Id="rId16" Type="http://schemas.openxmlformats.org/officeDocument/2006/relationships/image" Target="../media/image28.svg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78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7.png"/><Relationship Id="rId10" Type="http://schemas.openxmlformats.org/officeDocument/2006/relationships/image" Target="../media/image77.png"/><Relationship Id="rId4" Type="http://schemas.openxmlformats.org/officeDocument/2006/relationships/audio" Target="../media/media3.mp3"/><Relationship Id="rId9" Type="http://schemas.openxmlformats.org/officeDocument/2006/relationships/image" Target="../media/image76.png"/><Relationship Id="rId14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70.png"/><Relationship Id="rId3" Type="http://schemas.microsoft.com/office/2007/relationships/media" Target="../media/media3.mp3"/><Relationship Id="rId7" Type="http://schemas.openxmlformats.org/officeDocument/2006/relationships/image" Target="../media/image28.svg"/><Relationship Id="rId12" Type="http://schemas.openxmlformats.org/officeDocument/2006/relationships/image" Target="../media/image8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11" Type="http://schemas.openxmlformats.org/officeDocument/2006/relationships/image" Target="../media/image8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72.png"/><Relationship Id="rId10" Type="http://schemas.openxmlformats.org/officeDocument/2006/relationships/image" Target="../media/image82.png"/><Relationship Id="rId4" Type="http://schemas.openxmlformats.org/officeDocument/2006/relationships/audio" Target="../media/media3.mp3"/><Relationship Id="rId9" Type="http://schemas.openxmlformats.org/officeDocument/2006/relationships/image" Target="../media/image81.png"/><Relationship Id="rId1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70.png"/><Relationship Id="rId3" Type="http://schemas.microsoft.com/office/2007/relationships/media" Target="../media/media3.mp3"/><Relationship Id="rId7" Type="http://schemas.openxmlformats.org/officeDocument/2006/relationships/image" Target="../media/image27.png"/><Relationship Id="rId12" Type="http://schemas.openxmlformats.org/officeDocument/2006/relationships/image" Target="../media/image8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87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72.png"/><Relationship Id="rId10" Type="http://schemas.openxmlformats.org/officeDocument/2006/relationships/image" Target="../media/image86.png"/><Relationship Id="rId4" Type="http://schemas.openxmlformats.org/officeDocument/2006/relationships/audio" Target="../media/media3.mp3"/><Relationship Id="rId9" Type="http://schemas.openxmlformats.org/officeDocument/2006/relationships/image" Target="../media/image85.png"/><Relationship Id="rId1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emf"/><Relationship Id="rId5" Type="http://schemas.openxmlformats.org/officeDocument/2006/relationships/image" Target="../media/image92.png"/><Relationship Id="rId4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png"/><Relationship Id="rId4" Type="http://schemas.openxmlformats.org/officeDocument/2006/relationships/image" Target="../media/image83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3.svg"/><Relationship Id="rId7" Type="http://schemas.openxmlformats.org/officeDocument/2006/relationships/image" Target="../media/image92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Relationship Id="rId9" Type="http://schemas.openxmlformats.org/officeDocument/2006/relationships/image" Target="../media/image35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4.svg"/><Relationship Id="rId7" Type="http://schemas.openxmlformats.org/officeDocument/2006/relationships/image" Target="../media/image44.sv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25.svg"/><Relationship Id="rId5" Type="http://schemas.openxmlformats.org/officeDocument/2006/relationships/image" Target="../media/image96.svg"/><Relationship Id="rId10" Type="http://schemas.openxmlformats.org/officeDocument/2006/relationships/image" Target="../media/image24.png"/><Relationship Id="rId4" Type="http://schemas.openxmlformats.org/officeDocument/2006/relationships/image" Target="../media/image95.png"/><Relationship Id="rId9" Type="http://schemas.openxmlformats.org/officeDocument/2006/relationships/image" Target="../media/image9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gif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3" Type="http://schemas.openxmlformats.org/officeDocument/2006/relationships/image" Target="../media/image33.svg"/><Relationship Id="rId7" Type="http://schemas.openxmlformats.org/officeDocument/2006/relationships/image" Target="../media/image25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38.emf"/><Relationship Id="rId5" Type="http://schemas.openxmlformats.org/officeDocument/2006/relationships/image" Target="../media/image35.svg"/><Relationship Id="rId10" Type="http://schemas.openxmlformats.org/officeDocument/2006/relationships/image" Target="../media/image37.emf"/><Relationship Id="rId4" Type="http://schemas.openxmlformats.org/officeDocument/2006/relationships/image" Target="../media/image34.pn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emf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emf"/><Relationship Id="rId5" Type="http://schemas.openxmlformats.org/officeDocument/2006/relationships/image" Target="../media/image4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66077" flipH="1">
            <a:off x="-2513703" y="1008708"/>
            <a:ext cx="7574623" cy="1049381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 rot="-78937">
            <a:off x="1214750" y="1754191"/>
            <a:ext cx="15921601" cy="6817890"/>
          </a:xfrm>
          <a:prstGeom prst="rect">
            <a:avLst/>
          </a:prstGeom>
          <a:solidFill>
            <a:srgbClr val="468B91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>
            <a:off x="1591713" y="2194513"/>
            <a:ext cx="15179279" cy="5996987"/>
          </a:xfrm>
          <a:prstGeom prst="rect">
            <a:avLst/>
          </a:prstGeom>
          <a:solidFill>
            <a:srgbClr val="F6F6E9"/>
          </a:solidFill>
        </p:spPr>
        <p:txBody>
          <a:bodyPr/>
          <a:lstStyle/>
          <a:p>
            <a:endParaRPr lang="en-US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55419">
            <a:off x="537986" y="1822812"/>
            <a:ext cx="2620966" cy="74340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239772">
            <a:off x="15085695" y="7800869"/>
            <a:ext cx="2727911" cy="7737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895279">
            <a:off x="10774707" y="8945693"/>
            <a:ext cx="2038773" cy="190161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944706" y="3312418"/>
            <a:ext cx="14376072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7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 LIỆT CHÀO MỪNG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7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ĐẾN VỚI BÀI HỌC MỚI!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6109" y="376648"/>
            <a:ext cx="3081621" cy="308162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82" y="6721009"/>
            <a:ext cx="3206774" cy="2810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6"/>
          <p:cNvSpPr/>
          <p:nvPr/>
        </p:nvSpPr>
        <p:spPr>
          <a:xfrm>
            <a:off x="686294" y="458413"/>
            <a:ext cx="17373600" cy="9448800"/>
          </a:xfrm>
          <a:prstGeom prst="rect">
            <a:avLst/>
          </a:prstGeom>
          <a:solidFill>
            <a:srgbClr val="F6F6E9"/>
          </a:solidFill>
        </p:spPr>
        <p:txBody>
          <a:bodyPr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</a:pPr>
            <a:endParaRPr lang="en-US" alt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6726468" y="151832"/>
            <a:ext cx="1294758" cy="137209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914400" y="952500"/>
            <a:ext cx="2340664" cy="1100249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396696" y="1026349"/>
                <a:ext cx="14292472" cy="23083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vi-VN" sz="48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altLang="vi-VN" sz="48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altLang="vi-VN" sz="48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8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vi-VN" sz="48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vi-VN" sz="4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altLang="vi-VN" sz="48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altLang="vi-VN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vi-VN" sz="48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en-US" altLang="vi-VN" sz="48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’</m:t>
                    </m:r>
                  </m:oMath>
                </a14:m>
                <a:r>
                  <a:rPr lang="en-US" altLang="vi-VN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altLang="vi-VN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altLang="vi-VN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vi-VN" sz="48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𝑂𝑂</m:t>
                    </m:r>
                    <m:r>
                      <a:rPr lang="en-US" altLang="vi-VN" sz="48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’=5 </m:t>
                    </m:r>
                    <m:r>
                      <a:rPr lang="en-US" altLang="vi-VN" sz="48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</m:oMath>
                </a14:m>
                <a:r>
                  <a:rPr lang="en-US" altLang="vi-VN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vi-VN" sz="4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altLang="vi-VN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giải</a:t>
                </a:r>
                <a:r>
                  <a:rPr lang="en-US" altLang="vi-VN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thích</a:t>
                </a:r>
                <a:r>
                  <a:rPr lang="en-US" altLang="vi-VN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altLang="vi-VN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altLang="vi-VN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altLang="vi-VN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altLang="vi-VN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altLang="vi-VN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altLang="vi-VN" sz="4800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r>
                      <a:rPr lang="en-US" altLang="vi-VN" sz="48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vi-VN" sz="48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en-US" altLang="vi-VN" sz="48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 4 </m:t>
                    </m:r>
                    <m:r>
                      <a:rPr lang="en-US" altLang="vi-VN" sz="48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en-US" altLang="vi-VN" sz="48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en-US" altLang="vi-VN" sz="4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altLang="vi-VN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vi-VN" sz="48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vi-VN" sz="48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en-US" altLang="vi-VN" sz="48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’; 3</m:t>
                    </m:r>
                    <m:r>
                      <a:rPr lang="en-US" altLang="vi-VN" sz="48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en-US" altLang="vi-VN" sz="48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en-US" altLang="vi-VN" sz="4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altLang="vi-VN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altLang="vi-VN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6696" y="1026349"/>
                <a:ext cx="14292472" cy="2308324"/>
              </a:xfrm>
              <a:prstGeom prst="rect">
                <a:avLst/>
              </a:prstGeom>
              <a:blipFill rotWithShape="0">
                <a:blip r:embed="rId4"/>
                <a:stretch>
                  <a:fillRect l="-1919" t="-6332" b="-1266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/>
          <p:cNvGrpSpPr/>
          <p:nvPr/>
        </p:nvGrpSpPr>
        <p:grpSpPr>
          <a:xfrm>
            <a:off x="1256100" y="3355320"/>
            <a:ext cx="1657263" cy="1344045"/>
            <a:chOff x="1293284" y="934845"/>
            <a:chExt cx="1999951" cy="1607460"/>
          </a:xfrm>
        </p:grpSpPr>
        <p:pic>
          <p:nvPicPr>
            <p:cNvPr id="17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293284" y="934845"/>
              <a:ext cx="1999951" cy="160746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669929" y="1279173"/>
              <a:ext cx="1404741" cy="809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3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 flipV="1">
            <a:off x="16728135" y="8585029"/>
            <a:ext cx="1350572" cy="14312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33420" y="2873005"/>
            <a:ext cx="1040180" cy="693453"/>
          </a:xfrm>
          <a:prstGeom prst="rect">
            <a:avLst/>
          </a:prstGeom>
        </p:spPr>
      </p:pic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6660458" y="3868368"/>
            <a:ext cx="3561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4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6660458" y="4325568"/>
            <a:ext cx="3561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4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6660458" y="4582743"/>
            <a:ext cx="3561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79825" algn="l"/>
              </a:tabLst>
            </a:pPr>
            <a:r>
              <a:rPr kumimoji="0" lang="en-US" altLang="vi-VN" sz="4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16"/>
              <p:cNvSpPr>
                <a:spLocks noChangeArrowheads="1"/>
              </p:cNvSpPr>
              <p:nvPr/>
            </p:nvSpPr>
            <p:spPr bwMode="auto">
              <a:xfrm>
                <a:off x="3268164" y="4929047"/>
                <a:ext cx="8225072" cy="23083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vi-VN" sz="48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Đặt</a:t>
                </a:r>
                <a:r>
                  <a:rPr kumimoji="0" lang="en-US" altLang="vi-VN" sz="4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vi-VN" sz="48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𝑅</m:t>
                    </m:r>
                    <m:r>
                      <a:rPr kumimoji="0" lang="en-US" altLang="vi-VN" sz="48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4 </m:t>
                    </m:r>
                    <m:r>
                      <a:rPr kumimoji="0" lang="en-US" altLang="vi-VN" sz="48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</m:oMath>
                </a14:m>
                <a:r>
                  <a:rPr kumimoji="0" lang="en-US" altLang="vi-VN" sz="4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kumimoji="0" lang="en-US" altLang="vi-VN" sz="48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𝑅</m:t>
                    </m:r>
                    <m:r>
                      <a:rPr kumimoji="0" lang="en-US" altLang="vi-VN" sz="48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’= 3 </m:t>
                    </m:r>
                    <m:r>
                      <a:rPr kumimoji="0" lang="en-US" altLang="vi-VN" sz="48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</m:oMath>
                </a14:m>
                <a:r>
                  <a:rPr kumimoji="0" lang="en-US" altLang="vi-VN" sz="4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vi-VN" sz="4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kumimoji="0" lang="vi-VN" altLang="vi-VN" sz="4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thấy </a:t>
                </a:r>
                <a14:m>
                  <m:oMath xmlns:m="http://schemas.openxmlformats.org/officeDocument/2006/math">
                    <m:r>
                      <a:rPr kumimoji="0" lang="vi-VN" altLang="vi-VN" sz="48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1 </m:t>
                    </m:r>
                    <m:r>
                      <a:rPr kumimoji="0" lang="vi-VN" altLang="vi-VN" sz="48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kumimoji="0" lang="vi-VN" altLang="vi-VN" sz="48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&lt; 5</m:t>
                    </m:r>
                    <m:r>
                      <a:rPr kumimoji="0" lang="vi-VN" altLang="vi-VN" sz="48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kumimoji="0" lang="en-US" altLang="vi-VN" sz="48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&lt;7 </m:t>
                    </m:r>
                    <m:r>
                      <a:rPr kumimoji="0" lang="en-US" altLang="vi-VN" sz="48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kumimoji="0" lang="en-US" altLang="vi-VN" sz="48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kumimoji="0" lang="vi-VN" altLang="vi-VN" sz="4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vi-VN" altLang="vi-VN" sz="4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nên </a:t>
                </a:r>
                <a14:m>
                  <m:oMath xmlns:m="http://schemas.openxmlformats.org/officeDocument/2006/math">
                    <m:r>
                      <a:rPr kumimoji="0" lang="vi-VN" altLang="vi-VN" sz="48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𝑅</m:t>
                    </m:r>
                    <m:r>
                      <a:rPr kumimoji="0" lang="vi-VN" altLang="vi-VN" sz="48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 </m:t>
                    </m:r>
                    <m:r>
                      <a:rPr kumimoji="0" lang="vi-VN" altLang="vi-VN" sz="48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𝑅</m:t>
                    </m:r>
                    <m:r>
                      <a:rPr kumimoji="0" lang="vi-VN" altLang="vi-VN" sz="48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’ &lt;</m:t>
                    </m:r>
                    <m:r>
                      <a:rPr kumimoji="0" lang="vi-VN" altLang="vi-VN" sz="48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𝑂𝑂</m:t>
                    </m:r>
                    <m:r>
                      <a:rPr kumimoji="0" lang="vi-VN" altLang="vi-VN" sz="48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’&lt;</m:t>
                    </m:r>
                    <m:r>
                      <a:rPr kumimoji="0" lang="vi-VN" altLang="vi-VN" sz="48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𝑅</m:t>
                    </m:r>
                    <m:r>
                      <a:rPr kumimoji="0" lang="vi-VN" altLang="vi-VN" sz="48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0" lang="vi-VN" altLang="vi-VN" sz="48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𝑅</m:t>
                    </m:r>
                    <m:r>
                      <a:rPr kumimoji="0" lang="vi-VN" altLang="vi-VN" sz="48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’</m:t>
                    </m:r>
                  </m:oMath>
                </a14:m>
                <a:endParaRPr kumimoji="0" lang="en-US" altLang="vi-VN" sz="4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68164" y="4929047"/>
                <a:ext cx="8225072" cy="2308324"/>
              </a:xfrm>
              <a:prstGeom prst="rect">
                <a:avLst/>
              </a:prstGeom>
              <a:blipFill rotWithShape="0">
                <a:blip r:embed="rId8"/>
                <a:stretch>
                  <a:fillRect l="-3336" t="-6085" b="-1322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0"/>
          <p:cNvSpPr>
            <a:spLocks noChangeArrowheads="1"/>
          </p:cNvSpPr>
          <p:nvPr/>
        </p:nvSpPr>
        <p:spPr bwMode="auto">
          <a:xfrm>
            <a:off x="3255064" y="7482415"/>
            <a:ext cx="1114673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79825" algn="l"/>
              </a:tabLst>
            </a:pPr>
            <a:r>
              <a:rPr kumimoji="0" lang="en-US" altLang="vi-VN" sz="4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Do </a:t>
            </a:r>
            <a:r>
              <a:rPr kumimoji="0" lang="en-US" altLang="vi-VN" sz="4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đó</a:t>
            </a:r>
            <a:r>
              <a:rPr kumimoji="0" lang="en-US" altLang="vi-VN" sz="4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vi-VN" sz="4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hai</a:t>
            </a:r>
            <a:r>
              <a:rPr kumimoji="0" lang="en-US" altLang="vi-VN" sz="4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vi-VN" sz="4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đường</a:t>
            </a:r>
            <a:r>
              <a:rPr kumimoji="0" lang="en-US" altLang="vi-VN" sz="4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vi-VN" sz="4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tròn</a:t>
            </a:r>
            <a:r>
              <a:rPr kumimoji="0" lang="en-US" altLang="vi-VN" sz="4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vi-VN" sz="4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đã</a:t>
            </a:r>
            <a:r>
              <a:rPr kumimoji="0" lang="en-US" altLang="vi-VN" sz="4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vi-VN" sz="4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cho</a:t>
            </a:r>
            <a:r>
              <a:rPr kumimoji="0" lang="en-US" altLang="vi-VN" sz="4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vi-VN" sz="4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cắt</a:t>
            </a:r>
            <a:r>
              <a:rPr kumimoji="0" lang="en-US" altLang="vi-VN" sz="4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vi-VN" sz="4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nhau</a:t>
            </a:r>
            <a:r>
              <a:rPr kumimoji="0" lang="en-US" altLang="vi-VN" sz="4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.</a:t>
            </a:r>
            <a:endParaRPr kumimoji="0" lang="en-US" altLang="vi-VN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60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276726" y="266700"/>
            <a:ext cx="17783049" cy="9753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14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478502" y="114300"/>
            <a:ext cx="1733298" cy="18420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522428" y="2019300"/>
                <a:ext cx="17308372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vi-VN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14:m>
                  <m:oMath xmlns:m="http://schemas.openxmlformats.org/officeDocument/2006/math">
                    <m:r>
                      <a:rPr lang="en-US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en-US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 5 </m:t>
                    </m:r>
                    <m:r>
                      <a:rPr lang="en-US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en-US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vi-VN" alt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và điểm </a:t>
                </a:r>
                <a14:m>
                  <m:oMath xmlns:m="http://schemas.openxmlformats.org/officeDocument/2006/math">
                    <m:r>
                      <a:rPr lang="vi-VN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𝐼</m:t>
                    </m:r>
                  </m:oMath>
                </a14:m>
                <a:r>
                  <a:rPr lang="vi-VN" alt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cách </a:t>
                </a:r>
                <a14:m>
                  <m:oMath xmlns:m="http://schemas.openxmlformats.org/officeDocument/2006/math">
                    <m:r>
                      <a:rPr lang="vi-VN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vi-VN" alt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một khoảng </a:t>
                </a:r>
                <a14:m>
                  <m:oMath xmlns:m="http://schemas.openxmlformats.org/officeDocument/2006/math">
                    <m:r>
                      <a:rPr lang="vi-VN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2 </m:t>
                    </m:r>
                    <m:r>
                      <a:rPr lang="vi-VN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</m:oMath>
                </a14:m>
                <a:r>
                  <a:rPr lang="vi-VN" alt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Hãy xác định vị trí tương đối của đường tròn đã cho với đường tròn </a:t>
                </a:r>
                <a14:m>
                  <m:oMath xmlns:m="http://schemas.openxmlformats.org/officeDocument/2006/math">
                    <m:r>
                      <a:rPr lang="vi-VN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vi-VN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𝐼</m:t>
                    </m:r>
                    <m:r>
                      <a:rPr lang="vi-VN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 </m:t>
                    </m:r>
                    <m:r>
                      <a:rPr lang="vi-VN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𝑟</m:t>
                    </m:r>
                    <m:r>
                      <a:rPr lang="vi-VN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vi-VN" alt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trong mỗi trường hợp sau:</a:t>
                </a:r>
              </a:p>
              <a:p>
                <a:pPr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vi-VN" alt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vi-VN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𝑟</m:t>
                    </m:r>
                    <m:r>
                      <a:rPr lang="vi-VN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4 </m:t>
                    </m:r>
                    <m:r>
                      <a:rPr lang="vi-VN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</m:oMath>
                </a14:m>
                <a:r>
                  <a:rPr lang="vi-VN" alt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				b) </a:t>
                </a:r>
                <a14:m>
                  <m:oMath xmlns:m="http://schemas.openxmlformats.org/officeDocument/2006/math">
                    <m:r>
                      <a:rPr lang="vi-VN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𝑟</m:t>
                    </m:r>
                    <m:r>
                      <a:rPr lang="vi-VN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=6 </m:t>
                    </m:r>
                    <m:r>
                      <a:rPr lang="vi-VN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</m:oMath>
                </a14:m>
                <a:endParaRPr lang="vi-VN" sz="38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428" y="2019300"/>
                <a:ext cx="17308372" cy="1938992"/>
              </a:xfrm>
              <a:prstGeom prst="rect">
                <a:avLst/>
              </a:prstGeom>
              <a:blipFill rotWithShape="0">
                <a:blip r:embed="rId4"/>
                <a:stretch>
                  <a:fillRect l="-1268" t="-5660" r="-1233" b="-1257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ounded Rectangle 11"/>
          <p:cNvSpPr/>
          <p:nvPr/>
        </p:nvSpPr>
        <p:spPr>
          <a:xfrm>
            <a:off x="522428" y="534292"/>
            <a:ext cx="3961540" cy="121920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00" b="1">
                <a:latin typeface="Arial" panose="020B0604020202020204" pitchFamily="34" charset="0"/>
                <a:cs typeface="Arial" panose="020B0604020202020204" pitchFamily="34" charset="0"/>
              </a:rPr>
              <a:t>Luyện tập 1</a:t>
            </a:r>
            <a:endParaRPr lang="en-US" sz="4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91000" y="3867853"/>
            <a:ext cx="1265091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800" b="1" i="1" u="sng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800" b="1" i="1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36841" flipH="1">
            <a:off x="17284956" y="8795738"/>
            <a:ext cx="973180" cy="1108188"/>
          </a:xfrm>
          <a:prstGeom prst="rect">
            <a:avLst/>
          </a:prstGeom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6880877" y="5281784"/>
            <a:ext cx="63272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4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6880877" y="5462759"/>
            <a:ext cx="63272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4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6880877" y="5919959"/>
            <a:ext cx="63272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4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6880877" y="6177134"/>
            <a:ext cx="63272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79825" algn="l"/>
              </a:tabLst>
            </a:pPr>
            <a:r>
              <a:rPr kumimoji="0" lang="en-US" altLang="vi-VN" sz="4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6"/>
              <p:cNvSpPr>
                <a:spLocks noChangeArrowheads="1"/>
              </p:cNvSpPr>
              <p:nvPr/>
            </p:nvSpPr>
            <p:spPr bwMode="auto">
              <a:xfrm>
                <a:off x="838200" y="4482835"/>
                <a:ext cx="24195256" cy="21236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vi-VN" sz="4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altLang="vi-VN" sz="44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Đặt</a:t>
                </a:r>
                <a:r>
                  <a:rPr lang="en-US" altLang="vi-VN" sz="4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vi-VN" sz="4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𝑅</m:t>
                    </m:r>
                    <m:r>
                      <a:rPr lang="en-US" altLang="vi-VN" sz="4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5 </m:t>
                    </m:r>
                    <m:r>
                      <a:rPr lang="en-US" altLang="vi-VN" sz="4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en-US" altLang="vi-VN" sz="4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 </m:t>
                    </m:r>
                    <m:r>
                      <a:rPr lang="en-US" altLang="vi-VN" sz="4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𝑟</m:t>
                    </m:r>
                    <m:r>
                      <a:rPr lang="en-US" altLang="vi-VN" sz="4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4 </m:t>
                    </m:r>
                    <m:r>
                      <a:rPr lang="en-US" altLang="vi-VN" sz="4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en-US" altLang="vi-VN" sz="4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 </m:t>
                    </m:r>
                    <m:r>
                      <a:rPr lang="en-US" altLang="vi-VN" sz="4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𝐼𝑂</m:t>
                    </m:r>
                    <m:r>
                      <a:rPr lang="en-US" altLang="vi-VN" sz="4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 </m:t>
                    </m:r>
                    <m:r>
                      <a:rPr lang="en-US" altLang="vi-VN" sz="4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en-US" altLang="vi-VN" sz="4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 </m:t>
                    </m:r>
                  </m:oMath>
                </a14:m>
                <a:endParaRPr lang="en-US" altLang="vi-VN" sz="4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vi-VN" sz="4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vi-VN" altLang="vi-VN" sz="4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thấy </a:t>
                </a:r>
                <a14:m>
                  <m:oMath xmlns:m="http://schemas.openxmlformats.org/officeDocument/2006/math">
                    <m:r>
                      <a:rPr lang="vi-VN" altLang="vi-VN" sz="4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1 </m:t>
                    </m:r>
                    <m:r>
                      <a:rPr lang="vi-VN" altLang="vi-VN" sz="4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vi-VN" altLang="vi-VN" sz="4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&lt; 2 </m:t>
                    </m:r>
                    <m:r>
                      <a:rPr lang="vi-VN" altLang="vi-VN" sz="4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en-US" altLang="vi-VN" sz="4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&lt;9 </m:t>
                    </m:r>
                    <m:r>
                      <a:rPr lang="en-US" altLang="vi-VN" sz="4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en-US" altLang="vi-VN" sz="4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altLang="vi-VN" sz="4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nên </a:t>
                </a:r>
                <a14:m>
                  <m:oMath xmlns:m="http://schemas.openxmlformats.org/officeDocument/2006/math">
                    <m:r>
                      <a:rPr lang="vi-VN" altLang="vi-VN" sz="4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𝑅</m:t>
                    </m:r>
                    <m:r>
                      <a:rPr lang="vi-VN" altLang="vi-VN" sz="4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 </m:t>
                    </m:r>
                    <m:r>
                      <a:rPr lang="vi-VN" altLang="vi-VN" sz="4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𝑟</m:t>
                    </m:r>
                    <m:r>
                      <a:rPr lang="vi-VN" altLang="vi-VN" sz="4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&lt;</m:t>
                    </m:r>
                    <m:r>
                      <a:rPr lang="vi-VN" altLang="vi-VN" sz="4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𝑂𝐼</m:t>
                    </m:r>
                    <m:r>
                      <a:rPr lang="vi-VN" altLang="vi-VN" sz="4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vi-VN" altLang="vi-VN" sz="4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𝑅</m:t>
                    </m:r>
                    <m:r>
                      <a:rPr lang="vi-VN" altLang="vi-VN" sz="4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altLang="vi-VN" sz="4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𝑟</m:t>
                    </m:r>
                  </m:oMath>
                </a14:m>
                <a:endParaRPr lang="vi-VN" altLang="vi-VN" sz="4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vi-VN" sz="4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 </a:t>
                </a:r>
                <a:r>
                  <a:rPr lang="en-US" altLang="vi-VN" sz="44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altLang="vi-VN" sz="4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4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altLang="vi-VN" sz="4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4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altLang="vi-VN" sz="4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4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altLang="vi-VN" sz="4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vi-VN" sz="4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vi-VN" sz="4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en-US" altLang="vi-VN" sz="4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 5 </m:t>
                    </m:r>
                    <m:r>
                      <a:rPr lang="en-US" altLang="vi-VN" sz="4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en-US" altLang="vi-VN" sz="4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vi-VN" altLang="vi-VN" sz="4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r>
                      <a:rPr lang="vi-VN" altLang="vi-VN" sz="4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vi-VN" altLang="vi-VN" sz="4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𝐼</m:t>
                    </m:r>
                    <m:r>
                      <a:rPr lang="vi-VN" altLang="vi-VN" sz="4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 4</m:t>
                    </m:r>
                    <m:r>
                      <a:rPr lang="vi-VN" altLang="vi-VN" sz="4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vi-VN" altLang="vi-VN" sz="4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en-US" altLang="vi-VN" sz="44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altLang="vi-VN" sz="4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4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altLang="vi-VN" sz="4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alt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8200" y="4482835"/>
                <a:ext cx="24195256" cy="2123658"/>
              </a:xfrm>
              <a:prstGeom prst="rect">
                <a:avLst/>
              </a:prstGeom>
              <a:blipFill rotWithShape="0">
                <a:blip r:embed="rId6"/>
                <a:stretch>
                  <a:fillRect l="-1033" t="-5444" b="-1289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825795" y="7071420"/>
                <a:ext cx="15747191" cy="21236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vi-VN" sz="4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altLang="vi-VN" sz="44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Đặt</a:t>
                </a:r>
                <a:r>
                  <a:rPr lang="en-US" altLang="vi-VN" sz="4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vi-VN" sz="4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𝑅</m:t>
                    </m:r>
                    <m:r>
                      <a:rPr lang="en-US" altLang="vi-VN" sz="4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5 </m:t>
                    </m:r>
                    <m:r>
                      <a:rPr lang="en-US" altLang="vi-VN" sz="4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en-US" altLang="vi-VN" sz="4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 </m:t>
                    </m:r>
                    <m:r>
                      <a:rPr lang="en-US" altLang="vi-VN" sz="4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𝑟</m:t>
                    </m:r>
                    <m:r>
                      <a:rPr lang="en-US" altLang="vi-VN" sz="4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6 </m:t>
                    </m:r>
                    <m:r>
                      <a:rPr lang="en-US" altLang="vi-VN" sz="4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en-US" altLang="vi-VN" sz="4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 </m:t>
                    </m:r>
                    <m:r>
                      <a:rPr lang="en-US" altLang="vi-VN" sz="4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𝐼𝑂</m:t>
                    </m:r>
                    <m:r>
                      <a:rPr lang="en-US" altLang="vi-VN" sz="4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 </m:t>
                    </m:r>
                    <m:r>
                      <a:rPr lang="en-US" altLang="vi-VN" sz="4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en-US" altLang="vi-VN" sz="4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 </m:t>
                    </m:r>
                  </m:oMath>
                </a14:m>
                <a:endParaRPr lang="en-US" altLang="vi-VN" sz="4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vi-VN" sz="4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vi-VN" altLang="vi-VN" sz="4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thấy </a:t>
                </a:r>
                <a14:m>
                  <m:oMath xmlns:m="http://schemas.openxmlformats.org/officeDocument/2006/math">
                    <m:r>
                      <a:rPr lang="vi-VN" altLang="vi-VN" sz="4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1 </m:t>
                    </m:r>
                    <m:r>
                      <a:rPr lang="vi-VN" altLang="vi-VN" sz="4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vi-VN" altLang="vi-VN" sz="4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&lt; 2 </m:t>
                    </m:r>
                    <m:r>
                      <a:rPr lang="vi-VN" altLang="vi-VN" sz="4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en-US" altLang="vi-VN" sz="4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&lt; 8 </m:t>
                    </m:r>
                    <m:r>
                      <a:rPr lang="en-US" altLang="vi-VN" sz="4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en-US" altLang="vi-VN" sz="4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altLang="vi-VN" sz="4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nên</a:t>
                </a:r>
                <a14:m>
                  <m:oMath xmlns:m="http://schemas.openxmlformats.org/officeDocument/2006/math">
                    <m:r>
                      <a:rPr lang="vi-VN" altLang="vi-VN" sz="4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vi-VN" altLang="vi-VN" sz="4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𝑟</m:t>
                    </m:r>
                    <m:r>
                      <a:rPr lang="vi-VN" altLang="vi-VN" sz="4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− </m:t>
                    </m:r>
                    <m:r>
                      <a:rPr lang="vi-VN" altLang="vi-VN" sz="4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𝑅</m:t>
                    </m:r>
                    <m:r>
                      <a:rPr lang="vi-VN" altLang="vi-VN" sz="4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 </m:t>
                    </m:r>
                    <m:r>
                      <a:rPr lang="vi-VN" altLang="vi-VN" sz="4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𝑂𝐼</m:t>
                    </m:r>
                    <m:r>
                      <a:rPr lang="vi-VN" altLang="vi-VN" sz="4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&lt;</m:t>
                    </m:r>
                    <m:r>
                      <a:rPr lang="vi-VN" altLang="vi-VN" sz="4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𝑅</m:t>
                    </m:r>
                    <m:r>
                      <a:rPr lang="vi-VN" altLang="vi-VN" sz="4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vi-VN" altLang="vi-VN" sz="4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𝑟</m:t>
                    </m:r>
                  </m:oMath>
                </a14:m>
                <a:endParaRPr lang="vi-VN" altLang="vi-VN" sz="4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vi-VN" sz="4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 </a:t>
                </a:r>
                <a:r>
                  <a:rPr lang="en-US" altLang="vi-VN" sz="44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altLang="vi-VN" sz="4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4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altLang="vi-VN" sz="4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4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altLang="vi-VN" sz="4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4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altLang="vi-VN" sz="4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vi-VN" sz="4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vi-VN" sz="4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en-US" altLang="vi-VN" sz="4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 5 </m:t>
                    </m:r>
                    <m:r>
                      <a:rPr lang="en-US" altLang="vi-VN" sz="4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en-US" altLang="vi-VN" sz="4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vi-VN" altLang="vi-VN" sz="4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r>
                      <a:rPr lang="vi-VN" altLang="vi-VN" sz="4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vi-VN" altLang="vi-VN" sz="4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𝐼</m:t>
                    </m:r>
                    <m:r>
                      <a:rPr lang="vi-VN" altLang="vi-VN" sz="4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 6 </m:t>
                    </m:r>
                    <m:r>
                      <a:rPr lang="vi-VN" altLang="vi-VN" sz="4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vi-VN" altLang="vi-VN" sz="4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en-US" altLang="vi-VN" sz="44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altLang="vi-VN" sz="4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4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altLang="vi-VN" sz="4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alt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795" y="7071420"/>
                <a:ext cx="15747191" cy="2123658"/>
              </a:xfrm>
              <a:prstGeom prst="rect">
                <a:avLst/>
              </a:prstGeom>
              <a:blipFill rotWithShape="0">
                <a:blip r:embed="rId7"/>
                <a:stretch>
                  <a:fillRect l="-1548" t="-6034" b="-1264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83661952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9303307" y="-4783333"/>
            <a:ext cx="10833473" cy="19829952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424136" y="-285093"/>
            <a:ext cx="19705933" cy="11084587"/>
          </a:xfrm>
          <a:prstGeom prst="rect">
            <a:avLst/>
          </a:prstGeom>
        </p:spPr>
      </p:pic>
      <p:sp>
        <p:nvSpPr>
          <p:cNvPr id="15" name="AutoShape 6"/>
          <p:cNvSpPr/>
          <p:nvPr/>
        </p:nvSpPr>
        <p:spPr>
          <a:xfrm>
            <a:off x="457200" y="532800"/>
            <a:ext cx="17373600" cy="9448800"/>
          </a:xfrm>
          <a:prstGeom prst="rect">
            <a:avLst/>
          </a:prstGeom>
          <a:solidFill>
            <a:srgbClr val="F6F6E9"/>
          </a:solidFill>
        </p:spPr>
        <p:txBody>
          <a:bodyPr/>
          <a:lstStyle/>
          <a:p>
            <a:endParaRPr lang="en-US"/>
          </a:p>
        </p:txBody>
      </p:sp>
      <p:pic>
        <p:nvPicPr>
          <p:cNvPr id="1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167465" y="281686"/>
            <a:ext cx="4287847" cy="1023353"/>
          </a:xfrm>
          <a:prstGeom prst="rect">
            <a:avLst/>
          </a:prstGeom>
        </p:spPr>
      </p:pic>
      <p:sp>
        <p:nvSpPr>
          <p:cNvPr id="7" name="Pentagon 6"/>
          <p:cNvSpPr/>
          <p:nvPr/>
        </p:nvSpPr>
        <p:spPr>
          <a:xfrm>
            <a:off x="468086" y="3314700"/>
            <a:ext cx="10134600" cy="3114519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6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vi-VN" sz="6000" b="1" dirty="0">
                <a:solidFill>
                  <a:schemeClr val="tx2"/>
                </a:solidFill>
                <a:cs typeface="Arial" panose="020B0604020202020204" pitchFamily="34" charset="0"/>
              </a:rPr>
              <a:t>ĐƯỜNG TRÒN TIẾP XÚC NHAU</a:t>
            </a:r>
            <a:endParaRPr lang="en-US" sz="6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</a:pPr>
            <a:endParaRPr lang="en-US" sz="60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0602686" y="3533619"/>
            <a:ext cx="2971800" cy="2895600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II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258800" y="5134031"/>
            <a:ext cx="5191069" cy="51910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889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omb/>
      </p:transition>
    </mc:Choice>
    <mc:Fallback xmlns="">
      <p:transition spd="slow">
        <p:comb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8906" y="312212"/>
            <a:ext cx="1002523" cy="96875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863045" y="671085"/>
            <a:ext cx="1981200" cy="967215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78329" y="1656846"/>
            <a:ext cx="11060197" cy="840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en-US" sz="3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5022" y="9208247"/>
            <a:ext cx="1291978" cy="69635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649851" y="2437782"/>
            <a:ext cx="51023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</a:pPr>
            <a:endParaRPr lang="en-US" altLang="vi-VN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7694317" y="2864120"/>
            <a:ext cx="3561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4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7694317" y="3045095"/>
            <a:ext cx="3561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4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7694317" y="3502295"/>
            <a:ext cx="3561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4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7694317" y="3759470"/>
            <a:ext cx="3561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79825" algn="l"/>
              </a:tabLst>
            </a:pPr>
            <a:r>
              <a:rPr kumimoji="0" lang="en-US" altLang="vi-VN" sz="4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719626" y="3876092"/>
                <a:ext cx="12453574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vi-VN" altLang="vi-VN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altLang="vi-VN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altLang="vi-VN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 5.33a) ta </a:t>
                </a:r>
                <a:r>
                  <a:rPr lang="vi-VN" altLang="vi-VN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có </a:t>
                </a:r>
                <a14:m>
                  <m:oMath xmlns:m="http://schemas.openxmlformats.org/officeDocument/2006/math">
                    <m:r>
                      <a:rPr lang="en-US" altLang="vi-VN" sz="4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𝑂𝑂</m:t>
                    </m:r>
                    <m:r>
                      <a:rPr lang="en-US" altLang="vi-VN" sz="4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’= </m:t>
                    </m:r>
                    <m:r>
                      <a:rPr lang="en-US" altLang="vi-VN" sz="4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𝑂𝐴</m:t>
                    </m:r>
                    <m:r>
                      <a:rPr lang="en-US" altLang="vi-VN" sz="4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altLang="vi-VN" sz="4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en-US" altLang="vi-VN" sz="4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’</m:t>
                    </m:r>
                    <m:r>
                      <a:rPr lang="en-US" altLang="vi-VN" sz="4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endParaRPr lang="en-US" altLang="vi-VN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vi-VN" altLang="vi-VN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altLang="vi-VN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altLang="vi-VN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 5.33b) ta </a:t>
                </a:r>
                <a:r>
                  <a:rPr lang="vi-VN" altLang="vi-VN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có </a:t>
                </a:r>
                <a14:m>
                  <m:oMath xmlns:m="http://schemas.openxmlformats.org/officeDocument/2006/math">
                    <m:r>
                      <a:rPr lang="en-US" altLang="vi-VN" sz="4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𝑂𝑂</m:t>
                    </m:r>
                    <m:r>
                      <a:rPr lang="en-US" altLang="vi-VN" sz="4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’= </m:t>
                    </m:r>
                    <m:r>
                      <a:rPr lang="en-US" altLang="vi-VN" sz="4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𝑂𝐴</m:t>
                    </m:r>
                    <m:r>
                      <a:rPr lang="en-US" altLang="vi-VN" sz="4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− </m:t>
                    </m:r>
                    <m:r>
                      <a:rPr lang="en-US" altLang="vi-VN" sz="4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en-US" altLang="vi-VN" sz="4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’</m:t>
                    </m:r>
                    <m:r>
                      <a:rPr lang="en-US" altLang="vi-VN" sz="4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endParaRPr lang="en-US" altLang="vi-VN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9626" y="3876092"/>
                <a:ext cx="12453574" cy="1569660"/>
              </a:xfrm>
              <a:prstGeom prst="rect">
                <a:avLst/>
              </a:prstGeom>
              <a:blipFill rotWithShape="0">
                <a:blip r:embed="rId4"/>
                <a:stretch>
                  <a:fillRect l="-2203" t="-9339" b="-1945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1853645" y="5641137"/>
                <a:ext cx="14761377" cy="23083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vi-VN" sz="4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altLang="vi-VN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altLang="vi-VN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mỗi trường hợp</a:t>
                </a:r>
                <a:r>
                  <a:rPr lang="en-US" altLang="vi-VN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altLang="vi-VN" sz="4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altLang="vi-VN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altLang="vi-VN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altLang="vi-VN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altLang="vi-VN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altLang="vi-VN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vi-VN" sz="4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vi-VN" sz="4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en-US" altLang="vi-VN" sz="4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altLang="vi-VN" sz="4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𝑂𝐴</m:t>
                    </m:r>
                    <m:r>
                      <a:rPr lang="en-US" altLang="vi-VN" sz="4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en-US" altLang="vi-VN" sz="4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altLang="vi-VN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vi-VN" sz="4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vi-VN" sz="4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en-US" altLang="vi-VN" sz="4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’;</m:t>
                    </m:r>
                    <m:r>
                      <a:rPr lang="en-US" altLang="vi-VN" sz="4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en-US" altLang="vi-VN" sz="4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’</m:t>
                    </m:r>
                    <m:r>
                      <a:rPr lang="en-US" altLang="vi-VN" sz="4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altLang="vi-VN" sz="4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en-US" altLang="vi-VN" sz="4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altLang="vi-VN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altLang="vi-VN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altLang="vi-VN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altLang="vi-VN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altLang="vi-VN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altLang="vi-VN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altLang="vi-VN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mấy</a:t>
                </a:r>
                <a:r>
                  <a:rPr lang="en-US" altLang="vi-VN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vi-VN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chung</a:t>
                </a:r>
                <a:r>
                  <a:rPr lang="en-US" altLang="vi-VN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altLang="vi-VN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3645" y="5641137"/>
                <a:ext cx="14761377" cy="2308324"/>
              </a:xfrm>
              <a:prstGeom prst="rect">
                <a:avLst/>
              </a:prstGeom>
              <a:blipFill rotWithShape="0">
                <a:blip r:embed="rId5"/>
                <a:stretch>
                  <a:fillRect l="-1858" t="-6332" r="-1858" b="-1266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042" y="1121367"/>
            <a:ext cx="10401621" cy="26595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865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ver/>
      </p:transition>
    </mc:Choice>
    <mc:Fallback xmlns="">
      <p:transition spd="med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5" grpId="0"/>
      <p:bldP spid="9" grpId="0"/>
      <p:bldP spid="11" grpId="0"/>
      <p:bldP spid="12" grpId="0"/>
      <p:bldP spid="13" grpId="0"/>
      <p:bldP spid="15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218744" y="455804"/>
            <a:ext cx="17373600" cy="94488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1622" y="9208247"/>
            <a:ext cx="1291978" cy="69635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6851" y="8478411"/>
            <a:ext cx="646634" cy="145967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09376" y="723900"/>
            <a:ext cx="1657263" cy="1344045"/>
            <a:chOff x="1325197" y="904240"/>
            <a:chExt cx="1999951" cy="160746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325197" y="904240"/>
              <a:ext cx="1999951" cy="160746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669929" y="1279173"/>
              <a:ext cx="1404741" cy="809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3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Picture 1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696433"/>
            <a:ext cx="14051619" cy="673306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4039425" y="7708970"/>
            <a:ext cx="909576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4400" dirty="0"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altLang="vi-VN" sz="44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alt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4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alt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4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alt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altLang="vi-VN" sz="4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alt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400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endParaRPr lang="vi-VN" altLang="vi-VN" sz="4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17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6726468" y="151832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219155" y="8785934"/>
            <a:ext cx="1294758" cy="137209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515100" y="419100"/>
            <a:ext cx="5257800" cy="1066158"/>
            <a:chOff x="6515100" y="419100"/>
            <a:chExt cx="5257800" cy="1066158"/>
          </a:xfrm>
        </p:grpSpPr>
        <p:sp>
          <p:nvSpPr>
            <p:cNvPr id="15" name="Round Same Side Corner Rectangle 14"/>
            <p:cNvSpPr/>
            <p:nvPr/>
          </p:nvSpPr>
          <p:spPr>
            <a:xfrm flipV="1">
              <a:off x="6515100" y="419100"/>
              <a:ext cx="5257800" cy="106615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61A6AB"/>
            </a:solidFill>
            <a:ln>
              <a:solidFill>
                <a:srgbClr val="61A6A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048500" y="490514"/>
              <a:ext cx="4191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vi-VN" sz="5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</a:t>
              </a:r>
              <a:r>
                <a:rPr lang="en-US" sz="5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20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886698" y="8609719"/>
            <a:ext cx="2514600" cy="132959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416240" y="2158539"/>
            <a:ext cx="51023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</a:pPr>
            <a:endParaRPr lang="en-US" alt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5514407" y="2815709"/>
            <a:ext cx="2487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kumimoji="0" lang="en-US" altLang="vi-V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5514407" y="2996684"/>
            <a:ext cx="2487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kumimoji="0" lang="en-US" altLang="vi-V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5514407" y="3453884"/>
            <a:ext cx="2487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kumimoji="0" lang="en-US" altLang="vi-V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5514407" y="3711059"/>
            <a:ext cx="2487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79825" algn="l"/>
              </a:tabLst>
            </a:pPr>
            <a:r>
              <a:rPr kumimoji="0" lang="en-US" altLang="vi-V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kumimoji="0" lang="en-US" altLang="vi-V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5" name="Picture 2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90" y="2121078"/>
            <a:ext cx="10528438" cy="57656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11385322" y="2158539"/>
            <a:ext cx="7805186" cy="632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700655" algn="just">
              <a:lnSpc>
                <a:spcPct val="115000"/>
              </a:lnSpc>
              <a:spcBef>
                <a:spcPts val="300"/>
              </a:spcBef>
              <a:spcAft>
                <a:spcPts val="800"/>
              </a:spcAft>
              <a:tabLst>
                <a:tab pos="3680460" algn="l"/>
              </a:tabLst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5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7" grpId="0"/>
      <p:bldP spid="18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 rot="9258982">
            <a:off x="13575576" y="8751293"/>
            <a:ext cx="6468953" cy="223321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272601" y="952500"/>
            <a:ext cx="363743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 xét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14400" y="7722885"/>
            <a:ext cx="1384932" cy="18402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50009" y="541844"/>
            <a:ext cx="1533191" cy="1335082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4729663" y="4032378"/>
            <a:ext cx="51023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</a:pPr>
            <a:endParaRPr lang="en-US" altLang="vi-VN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6781343" y="4489494"/>
            <a:ext cx="34176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1" name="Rectangle 8"/>
          <p:cNvSpPr>
            <a:spLocks noChangeArrowheads="1"/>
          </p:cNvSpPr>
          <p:nvPr/>
        </p:nvSpPr>
        <p:spPr bwMode="auto">
          <a:xfrm>
            <a:off x="6781343" y="4670469"/>
            <a:ext cx="34176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6781343" y="5127669"/>
            <a:ext cx="34176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3" name="Rectangle 11"/>
          <p:cNvSpPr>
            <a:spLocks noChangeArrowheads="1"/>
          </p:cNvSpPr>
          <p:nvPr/>
        </p:nvSpPr>
        <p:spPr bwMode="auto">
          <a:xfrm>
            <a:off x="6781343" y="5384844"/>
            <a:ext cx="34176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79825" algn="l"/>
              </a:tabLst>
            </a:pPr>
            <a:r>
              <a:rPr kumimoji="0" lang="en-US" altLang="vi-VN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4" name="Picture 3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28907"/>
            <a:ext cx="7010399" cy="4338593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7620000" y="2574927"/>
                <a:ext cx="12827689" cy="21786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2700655" algn="just">
                  <a:spcBef>
                    <a:spcPts val="300"/>
                  </a:spcBef>
                  <a:spcAft>
                    <a:spcPts val="800"/>
                  </a:spcAft>
                  <a:tabLst>
                    <a:tab pos="3680460" algn="l"/>
                  </a:tabLst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1) Hai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𝑅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vi-VN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r>
                      <a:rPr lang="vi-VN" sz="4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vi-VN" sz="4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vi-VN" sz="4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vi-VN" sz="4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𝑅</m:t>
                    </m:r>
                    <m:r>
                      <a:rPr lang="vi-VN" sz="4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’) </m:t>
                    </m:r>
                  </m:oMath>
                </a14:m>
                <a:r>
                  <a:rPr lang="vi-VN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tiếp xúc ngoài khi </a:t>
                </a:r>
                <a14:m>
                  <m:oMath xmlns:m="http://schemas.openxmlformats.org/officeDocument/2006/math">
                    <m:r>
                      <a:rPr lang="vi-VN" sz="44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𝑂𝑂</m:t>
                    </m:r>
                    <m:r>
                      <a:rPr lang="vi-VN" sz="44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’=</m:t>
                    </m:r>
                    <m:r>
                      <a:rPr lang="vi-VN" sz="44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𝑅</m:t>
                    </m:r>
                    <m:r>
                      <a:rPr lang="vi-VN" sz="44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44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𝑅</m:t>
                    </m:r>
                    <m:r>
                      <a:rPr lang="vi-VN" sz="44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’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vi-VN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tiếp xúc trong khi  </a:t>
                </a:r>
                <a14:m>
                  <m:oMath xmlns:m="http://schemas.openxmlformats.org/officeDocument/2006/math">
                    <m:r>
                      <a:rPr lang="vi-VN" sz="44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𝑂𝑂</m:t>
                    </m:r>
                    <m:r>
                      <a:rPr lang="vi-VN" sz="44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’=</m:t>
                    </m:r>
                    <m:r>
                      <a:rPr lang="vi-VN" sz="44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𝑅</m:t>
                    </m:r>
                    <m:r>
                      <a:rPr lang="vi-VN" sz="44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 </m:t>
                    </m:r>
                    <m:r>
                      <a:rPr lang="vi-VN" sz="44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𝑅</m:t>
                    </m:r>
                    <m:r>
                      <a:rPr lang="vi-VN" sz="44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’ (</m:t>
                    </m:r>
                    <m:r>
                      <a:rPr lang="vi-VN" sz="4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𝑅</m:t>
                    </m:r>
                    <m:r>
                      <a:rPr lang="vi-VN" sz="4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vi-VN" sz="4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𝑅</m:t>
                    </m:r>
                    <m:r>
                      <a:rPr lang="vi-VN" sz="4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’)</m:t>
                    </m:r>
                  </m:oMath>
                </a14:m>
                <a:endParaRPr lang="vi-VN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0" y="2574927"/>
                <a:ext cx="12827689" cy="2178684"/>
              </a:xfrm>
              <a:prstGeom prst="rect">
                <a:avLst/>
              </a:prstGeom>
              <a:blipFill rotWithShape="0">
                <a:blip r:embed="rId7"/>
                <a:stretch>
                  <a:fillRect l="-1901" t="-5866" b="-949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ectangle 35"/>
          <p:cNvSpPr/>
          <p:nvPr/>
        </p:nvSpPr>
        <p:spPr>
          <a:xfrm>
            <a:off x="7553976" y="5051668"/>
            <a:ext cx="1270680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700655" algn="just">
              <a:spcBef>
                <a:spcPts val="300"/>
              </a:spcBef>
              <a:spcAft>
                <a:spcPts val="800"/>
              </a:spcAft>
              <a:tabLst>
                <a:tab pos="3680460" algn="l"/>
              </a:tabLst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2)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64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378211" y="324495"/>
            <a:ext cx="17373600" cy="94488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838200" y="831091"/>
            <a:ext cx="2362200" cy="100362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4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43000" y="3295323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3304353" y="831091"/>
                <a:ext cx="14055651" cy="21236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vi-VN" sz="4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altLang="vi-VN" sz="44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altLang="vi-VN" sz="4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4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vi-VN" sz="4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vi-VN" sz="4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altLang="vi-VN" sz="4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altLang="vi-VN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vi-VN" sz="4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en-US" altLang="vi-VN" sz="4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’</m:t>
                    </m:r>
                  </m:oMath>
                </a14:m>
                <a:r>
                  <a:rPr lang="en-US" altLang="vi-VN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altLang="vi-VN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altLang="vi-VN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vi-VN" sz="4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𝑂𝑂</m:t>
                    </m:r>
                    <m:r>
                      <a:rPr lang="en-US" altLang="vi-VN" sz="4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’=5 </m:t>
                    </m:r>
                    <m:r>
                      <a:rPr lang="en-US" altLang="vi-VN" sz="4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</m:oMath>
                </a14:m>
                <a:r>
                  <a:rPr lang="en-US" altLang="vi-VN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altLang="vi-VN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altLang="vi-VN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giải</a:t>
                </a:r>
                <a:r>
                  <a:rPr lang="en-US" altLang="vi-VN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thích</a:t>
                </a:r>
                <a:r>
                  <a:rPr lang="en-US" altLang="vi-VN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altLang="vi-VN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altLang="vi-VN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altLang="vi-VN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altLang="vi-VN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altLang="vi-VN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vi-VN" sz="4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vi-VN" sz="4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en-US" altLang="vi-VN" sz="4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 3 </m:t>
                    </m:r>
                    <m:r>
                      <a:rPr lang="en-US" altLang="vi-VN" sz="4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en-US" altLang="vi-VN" sz="4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en-US" altLang="vi-VN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altLang="vi-VN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vi-VN" sz="4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vi-VN" sz="4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en-US" altLang="vi-VN" sz="4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’; 2 </m:t>
                    </m:r>
                    <m:r>
                      <a:rPr lang="en-US" altLang="vi-VN" sz="4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en-US" altLang="vi-VN" sz="4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vi-VN" altLang="vi-VN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tiếp xúc</a:t>
                </a:r>
                <a:r>
                  <a:rPr lang="en-US" altLang="vi-VN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altLang="vi-VN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vi-VN" altLang="vi-VN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Chúng tiếp xúc </a:t>
                </a:r>
                <a:r>
                  <a:rPr lang="en-US" altLang="vi-VN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altLang="vi-VN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vi-VN" altLang="vi-VN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tiếp xúc ngoài?</a:t>
                </a:r>
                <a:endParaRPr lang="en-US" alt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4353" y="831091"/>
                <a:ext cx="14055651" cy="2123658"/>
              </a:xfrm>
              <a:prstGeom prst="rect">
                <a:avLst/>
              </a:prstGeom>
              <a:blipFill rotWithShape="0">
                <a:blip r:embed="rId2"/>
                <a:stretch>
                  <a:fillRect l="-1735" t="-6017" r="-1778" b="-123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7136" y="2489904"/>
            <a:ext cx="2185737" cy="1915637"/>
          </a:xfrm>
          <a:prstGeom prst="rect">
            <a:avLst/>
          </a:prstGeom>
        </p:spPr>
      </p:pic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5514407" y="3453884"/>
            <a:ext cx="2487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kumimoji="0" lang="en-US" altLang="vi-V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514407" y="3711059"/>
            <a:ext cx="2487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79825" algn="l"/>
              </a:tabLst>
            </a:pPr>
            <a:r>
              <a:rPr kumimoji="0" lang="en-US" altLang="vi-V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kumimoji="0" lang="en-US" altLang="vi-V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6"/>
              <p:cNvSpPr>
                <a:spLocks noChangeArrowheads="1"/>
              </p:cNvSpPr>
              <p:nvPr/>
            </p:nvSpPr>
            <p:spPr bwMode="auto">
              <a:xfrm>
                <a:off x="1738745" y="4326541"/>
                <a:ext cx="11864658" cy="14465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vi-VN" sz="44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Đặt </a:t>
                </a:r>
                <a14:m>
                  <m:oMath xmlns:m="http://schemas.openxmlformats.org/officeDocument/2006/math">
                    <m:r>
                      <a:rPr kumimoji="0" lang="en-US" altLang="vi-VN" sz="4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𝑅</m:t>
                    </m:r>
                    <m:r>
                      <a:rPr kumimoji="0" lang="en-US" altLang="vi-VN" sz="4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3 </m:t>
                    </m:r>
                    <m:r>
                      <a:rPr kumimoji="0" lang="en-US" altLang="vi-VN" sz="4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kumimoji="0" lang="en-US" altLang="vi-VN" sz="4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 </m:t>
                    </m:r>
                    <m:r>
                      <a:rPr kumimoji="0" lang="en-US" altLang="vi-VN" sz="4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𝑅</m:t>
                    </m:r>
                    <m:r>
                      <a:rPr kumimoji="0" lang="en-US" altLang="vi-VN" sz="4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’= 2 </m:t>
                    </m:r>
                    <m:r>
                      <a:rPr kumimoji="0" lang="en-US" altLang="vi-VN" sz="4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kumimoji="0" lang="en-US" altLang="vi-VN" sz="4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 </m:t>
                    </m:r>
                  </m:oMath>
                </a14:m>
                <a:r>
                  <a:rPr kumimoji="0" lang="vi-VN" altLang="vi-VN" sz="44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kumimoji="0" lang="en-US" altLang="vi-VN" sz="4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vi-VN" sz="44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kumimoji="0" lang="vi-VN" altLang="vi-VN" sz="44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thấy </a:t>
                </a:r>
                <a14:m>
                  <m:oMath xmlns:m="http://schemas.openxmlformats.org/officeDocument/2006/math">
                    <m:r>
                      <a:rPr kumimoji="0" lang="vi-VN" altLang="vi-VN" sz="4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kumimoji="0" lang="vi-VN" altLang="vi-VN" sz="4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kumimoji="0" lang="en-US" altLang="vi-VN" sz="44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</m:t>
                    </m:r>
                    <m:r>
                      <a:rPr kumimoji="0" lang="en-US" altLang="vi-VN" sz="4400" b="0" i="1" u="none" strike="noStrike" cap="none" normalizeH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vi-VN" sz="4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kumimoji="0" lang="en-US" altLang="vi-VN" sz="44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kumimoji="0" lang="en-US" altLang="vi-VN" sz="44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kumimoji="0" lang="en-US" altLang="vi-VN" sz="44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+ 2 </m:t>
                    </m:r>
                    <m:r>
                      <a:rPr kumimoji="0" lang="vi-VN" altLang="vi-VN" sz="44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kumimoji="0" lang="vi-VN" altLang="vi-VN" sz="44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vi-VN" altLang="vi-VN" sz="44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nên </a:t>
                </a:r>
                <a14:m>
                  <m:oMath xmlns:m="http://schemas.openxmlformats.org/officeDocument/2006/math">
                    <m:r>
                      <a:rPr kumimoji="0" lang="vi-VN" altLang="vi-VN" sz="4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𝑂𝑂</m:t>
                    </m:r>
                    <m:r>
                      <a:rPr kumimoji="0" lang="vi-VN" altLang="vi-VN" sz="4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’=</m:t>
                    </m:r>
                    <m:r>
                      <a:rPr kumimoji="0" lang="vi-VN" altLang="vi-VN" sz="4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𝑅</m:t>
                    </m:r>
                    <m:r>
                      <a:rPr kumimoji="0" lang="vi-VN" altLang="vi-VN" sz="4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0" lang="vi-VN" altLang="vi-VN" sz="4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𝑅</m:t>
                    </m:r>
                    <m:r>
                      <a:rPr kumimoji="0" lang="vi-VN" altLang="vi-VN" sz="4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’</m:t>
                    </m:r>
                  </m:oMath>
                </a14:m>
                <a:endParaRPr kumimoji="0" lang="en-US" altLang="vi-VN" sz="4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38745" y="4326541"/>
                <a:ext cx="11864658" cy="1446550"/>
              </a:xfrm>
              <a:prstGeom prst="rect">
                <a:avLst/>
              </a:prstGeom>
              <a:blipFill rotWithShape="0">
                <a:blip r:embed="rId4"/>
                <a:stretch>
                  <a:fillRect l="-2054" t="-8861" b="-1940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1738745" y="5744481"/>
            <a:ext cx="139065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79825" algn="l"/>
              </a:tabLst>
            </a:pPr>
            <a:r>
              <a:rPr kumimoji="0" lang="en-US" altLang="vi-VN" sz="4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Do </a:t>
            </a:r>
            <a:r>
              <a:rPr kumimoji="0" lang="en-US" altLang="vi-VN" sz="4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đó</a:t>
            </a:r>
            <a:r>
              <a:rPr kumimoji="0" lang="en-US" altLang="vi-VN" sz="4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vi-VN" sz="4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hai</a:t>
            </a:r>
            <a:r>
              <a:rPr kumimoji="0" lang="en-US" altLang="vi-VN" sz="4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vi-VN" sz="4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đường</a:t>
            </a:r>
            <a:r>
              <a:rPr kumimoji="0" lang="en-US" altLang="vi-VN" sz="4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vi-VN" sz="4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tròn</a:t>
            </a:r>
            <a:r>
              <a:rPr kumimoji="0" lang="en-US" altLang="vi-VN" sz="4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vi-VN" sz="4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đã</a:t>
            </a:r>
            <a:r>
              <a:rPr kumimoji="0" lang="en-US" altLang="vi-VN" sz="4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vi-VN" sz="4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cho</a:t>
            </a:r>
            <a:r>
              <a:rPr kumimoji="0" lang="en-US" altLang="vi-VN" sz="4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vi-VN" altLang="vi-VN" sz="4400" dirty="0">
                <a:solidFill>
                  <a:srgbClr val="000000"/>
                </a:solidFill>
                <a:cs typeface="Arial" panose="020B0604020202020204" pitchFamily="34" charset="0"/>
              </a:rPr>
              <a:t>tiếp xúc ngoài với nhau</a:t>
            </a:r>
            <a:r>
              <a:rPr kumimoji="0" lang="en-US" altLang="vi-VN" sz="4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.</a:t>
            </a:r>
            <a:endParaRPr kumimoji="0" lang="en-US" altLang="vi-VN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7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6" r="60999"/>
          <a:stretch>
            <a:fillRect/>
          </a:stretch>
        </p:blipFill>
        <p:spPr>
          <a:xfrm rot="10800000" flipH="1">
            <a:off x="-3047734" y="-609980"/>
            <a:ext cx="3733533" cy="108969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14389">
            <a:off x="15240000" y="-1062350"/>
            <a:ext cx="3206774" cy="28105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7501227" y="234667"/>
            <a:ext cx="3423447" cy="1071365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Luyện tập 2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676400" y="1467563"/>
                <a:ext cx="15468600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vi-VN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altLang="vi-VN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altLang="vi-VN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vi-VN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vi-VN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altLang="vi-VN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alt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en-US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’</m:t>
                    </m:r>
                  </m:oMath>
                </a14:m>
                <a:r>
                  <a:rPr lang="en-US" alt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alt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alt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𝑂𝑂</m:t>
                    </m:r>
                    <m:r>
                      <a:rPr lang="en-US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’=3 </m:t>
                    </m:r>
                    <m:r>
                      <a:rPr lang="en-US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</m:oMath>
                </a14:m>
                <a:r>
                  <a:rPr lang="en-US" alt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altLang="vi-VN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alt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giải</a:t>
                </a:r>
                <a:r>
                  <a:rPr lang="en-US" alt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thích</a:t>
                </a:r>
                <a:r>
                  <a:rPr lang="en-US" alt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alt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alt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alt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alt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alt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en-US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 8 </m:t>
                    </m:r>
                    <m:r>
                      <a:rPr lang="en-US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en-US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en-US" altLang="vi-VN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alt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en-US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’; 5 </m:t>
                    </m:r>
                    <m:r>
                      <a:rPr lang="en-US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en-US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vi-VN" alt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tiếp xúc</a:t>
                </a:r>
                <a:r>
                  <a:rPr lang="en-US" alt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alt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vi-VN" alt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Chúng tiếp xúc </a:t>
                </a:r>
                <a:r>
                  <a:rPr lang="en-US" alt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alt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vi-VN" alt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tiếp xúc ngoài?</a:t>
                </a:r>
                <a:endParaRPr lang="en-US" altLang="vi-VN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1467563"/>
                <a:ext cx="15468600" cy="1938992"/>
              </a:xfrm>
              <a:prstGeom prst="rect">
                <a:avLst/>
              </a:prstGeom>
              <a:blipFill rotWithShape="0">
                <a:blip r:embed="rId5"/>
                <a:stretch>
                  <a:fillRect l="-1379" t="-5660" r="-1340" b="-1257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/>
          <p:cNvGrpSpPr/>
          <p:nvPr/>
        </p:nvGrpSpPr>
        <p:grpSpPr>
          <a:xfrm>
            <a:off x="8383374" y="3467100"/>
            <a:ext cx="1659152" cy="1066800"/>
            <a:chOff x="1536549" y="1134798"/>
            <a:chExt cx="1659152" cy="1066800"/>
          </a:xfrm>
        </p:grpSpPr>
        <p:pic>
          <p:nvPicPr>
            <p:cNvPr id="15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536549" y="1134798"/>
              <a:ext cx="1659152" cy="106680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552581" y="1296329"/>
              <a:ext cx="157161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7822542" y="5337382"/>
            <a:ext cx="2487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kumimoji="0" lang="en-US" altLang="vi-V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7822542" y="5518357"/>
            <a:ext cx="2487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kumimoji="0" lang="en-US" altLang="vi-V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7822542" y="5975557"/>
            <a:ext cx="2487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kumimoji="0" lang="en-US" altLang="vi-V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7822542" y="6232732"/>
            <a:ext cx="2487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79825" algn="l"/>
              </a:tabLst>
            </a:pPr>
            <a:r>
              <a:rPr kumimoji="0" lang="en-US" altLang="vi-V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kumimoji="0" lang="en-US" altLang="vi-V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16"/>
              <p:cNvSpPr>
                <a:spLocks noChangeArrowheads="1"/>
              </p:cNvSpPr>
              <p:nvPr/>
            </p:nvSpPr>
            <p:spPr bwMode="auto">
              <a:xfrm>
                <a:off x="1951447" y="4979748"/>
                <a:ext cx="12239761" cy="14465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vi-VN" sz="44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Đặt</a:t>
                </a:r>
                <a:r>
                  <a:rPr kumimoji="0" lang="en-US" altLang="vi-VN" sz="44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vi-VN" sz="4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𝑅</m:t>
                    </m:r>
                    <m:r>
                      <a:rPr kumimoji="0" lang="en-US" altLang="vi-VN" sz="4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8 </m:t>
                    </m:r>
                    <m:r>
                      <a:rPr kumimoji="0" lang="en-US" altLang="vi-VN" sz="4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kumimoji="0" lang="en-US" altLang="vi-VN" sz="4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 </m:t>
                    </m:r>
                    <m:r>
                      <a:rPr kumimoji="0" lang="en-US" altLang="vi-VN" sz="4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𝑅</m:t>
                    </m:r>
                    <m:r>
                      <a:rPr kumimoji="0" lang="en-US" altLang="vi-VN" sz="4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’= 5 </m:t>
                    </m:r>
                    <m:r>
                      <a:rPr kumimoji="0" lang="en-US" altLang="vi-VN" sz="4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kumimoji="0" lang="en-US" altLang="vi-VN" sz="4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 </m:t>
                    </m:r>
                  </m:oMath>
                </a14:m>
                <a:endParaRPr kumimoji="0" lang="en-US" altLang="vi-VN" sz="4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vi-VN" sz="44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kumimoji="0" lang="vi-VN" altLang="vi-VN" sz="44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thấy </a:t>
                </a:r>
                <a14:m>
                  <m:oMath xmlns:m="http://schemas.openxmlformats.org/officeDocument/2006/math">
                    <m:r>
                      <a:rPr kumimoji="0" lang="vi-VN" altLang="vi-VN" sz="4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3 </m:t>
                    </m:r>
                    <m:r>
                      <a:rPr kumimoji="0" lang="vi-VN" altLang="vi-VN" sz="4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kumimoji="0" lang="en-US" altLang="vi-VN" sz="44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</m:t>
                    </m:r>
                    <m:r>
                      <a:rPr kumimoji="0" lang="en-US" altLang="vi-VN" sz="4400" b="0" i="1" u="none" strike="noStrike" cap="none" normalizeH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vi-VN" sz="4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8</m:t>
                    </m:r>
                    <m:r>
                      <a:rPr kumimoji="0" lang="en-US" altLang="vi-VN" sz="44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kumimoji="0" lang="en-US" altLang="vi-VN" sz="44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kumimoji="0" lang="en-US" altLang="vi-VN" sz="44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− 5 </m:t>
                    </m:r>
                    <m:r>
                      <a:rPr kumimoji="0" lang="vi-VN" altLang="vi-VN" sz="44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kumimoji="0" lang="vi-VN" altLang="vi-VN" sz="44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vi-VN" altLang="vi-VN" sz="44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nên </a:t>
                </a:r>
                <a14:m>
                  <m:oMath xmlns:m="http://schemas.openxmlformats.org/officeDocument/2006/math">
                    <m:r>
                      <a:rPr kumimoji="0" lang="vi-VN" altLang="vi-VN" sz="4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𝑂𝑂</m:t>
                    </m:r>
                    <m:r>
                      <a:rPr kumimoji="0" lang="vi-VN" altLang="vi-VN" sz="4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’=</m:t>
                    </m:r>
                    <m:r>
                      <a:rPr kumimoji="0" lang="vi-VN" altLang="vi-VN" sz="4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𝑅</m:t>
                    </m:r>
                    <m:r>
                      <a:rPr kumimoji="0" lang="vi-VN" altLang="vi-VN" sz="4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− </m:t>
                    </m:r>
                    <m:r>
                      <a:rPr kumimoji="0" lang="vi-VN" altLang="vi-VN" sz="4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𝑅</m:t>
                    </m:r>
                    <m:r>
                      <a:rPr kumimoji="0" lang="vi-VN" altLang="vi-VN" sz="4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’</m:t>
                    </m:r>
                  </m:oMath>
                </a14:m>
                <a:endParaRPr kumimoji="0" lang="en-US" altLang="vi-VN" sz="4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51447" y="4979748"/>
                <a:ext cx="12239761" cy="1446550"/>
              </a:xfrm>
              <a:prstGeom prst="rect">
                <a:avLst/>
              </a:prstGeom>
              <a:blipFill rotWithShape="0">
                <a:blip r:embed="rId7"/>
                <a:stretch>
                  <a:fillRect l="-1992" t="-8439" b="-1940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0"/>
          <p:cNvSpPr>
            <a:spLocks noChangeArrowheads="1"/>
          </p:cNvSpPr>
          <p:nvPr/>
        </p:nvSpPr>
        <p:spPr bwMode="auto">
          <a:xfrm>
            <a:off x="2052829" y="6432757"/>
            <a:ext cx="1454319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79825" algn="l"/>
              </a:tabLst>
            </a:pPr>
            <a:r>
              <a:rPr kumimoji="0" lang="en-US" altLang="vi-VN" sz="4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Do </a:t>
            </a:r>
            <a:r>
              <a:rPr kumimoji="0" lang="en-US" altLang="vi-VN" sz="4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đó</a:t>
            </a:r>
            <a:r>
              <a:rPr kumimoji="0" lang="en-US" altLang="vi-VN" sz="4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vi-VN" sz="4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hai</a:t>
            </a:r>
            <a:r>
              <a:rPr kumimoji="0" lang="en-US" altLang="vi-VN" sz="4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vi-VN" sz="4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đường</a:t>
            </a:r>
            <a:r>
              <a:rPr kumimoji="0" lang="en-US" altLang="vi-VN" sz="4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vi-VN" sz="4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tròn</a:t>
            </a:r>
            <a:r>
              <a:rPr kumimoji="0" lang="en-US" altLang="vi-VN" sz="4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vi-VN" sz="4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đã</a:t>
            </a:r>
            <a:r>
              <a:rPr kumimoji="0" lang="en-US" altLang="vi-VN" sz="4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vi-VN" sz="4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cho</a:t>
            </a:r>
            <a:r>
              <a:rPr kumimoji="0" lang="en-US" altLang="vi-VN" sz="4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vi-VN" altLang="vi-VN" sz="4400" dirty="0">
                <a:solidFill>
                  <a:srgbClr val="000000"/>
                </a:solidFill>
                <a:cs typeface="Arial" panose="020B0604020202020204" pitchFamily="34" charset="0"/>
              </a:rPr>
              <a:t>tiếp xúc trong với nhau</a:t>
            </a:r>
            <a:r>
              <a:rPr kumimoji="0" lang="en-US" altLang="vi-VN" sz="4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.</a:t>
            </a:r>
            <a:endParaRPr kumimoji="0" lang="en-US" altLang="vi-VN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34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/>
      <p:bldP spid="18" grpId="0"/>
      <p:bldP spid="19" grpId="0"/>
      <p:bldP spid="21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9303307" y="-4783333"/>
            <a:ext cx="10833473" cy="19829952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424136" y="-285093"/>
            <a:ext cx="19705933" cy="11084587"/>
          </a:xfrm>
          <a:prstGeom prst="rect">
            <a:avLst/>
          </a:prstGeom>
        </p:spPr>
      </p:pic>
      <p:sp>
        <p:nvSpPr>
          <p:cNvPr id="15" name="AutoShape 6"/>
          <p:cNvSpPr/>
          <p:nvPr/>
        </p:nvSpPr>
        <p:spPr>
          <a:xfrm>
            <a:off x="457200" y="532800"/>
            <a:ext cx="17373600" cy="9448800"/>
          </a:xfrm>
          <a:prstGeom prst="rect">
            <a:avLst/>
          </a:prstGeom>
          <a:solidFill>
            <a:srgbClr val="F6F6E9"/>
          </a:solidFill>
        </p:spPr>
        <p:txBody>
          <a:bodyPr/>
          <a:lstStyle/>
          <a:p>
            <a:endParaRPr lang="en-US"/>
          </a:p>
        </p:txBody>
      </p:sp>
      <p:pic>
        <p:nvPicPr>
          <p:cNvPr id="1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167465" y="281686"/>
            <a:ext cx="4287847" cy="1023353"/>
          </a:xfrm>
          <a:prstGeom prst="rect">
            <a:avLst/>
          </a:prstGeom>
        </p:spPr>
      </p:pic>
      <p:sp>
        <p:nvSpPr>
          <p:cNvPr id="7" name="Pentagon 6"/>
          <p:cNvSpPr/>
          <p:nvPr/>
        </p:nvSpPr>
        <p:spPr>
          <a:xfrm>
            <a:off x="468086" y="3314700"/>
            <a:ext cx="10134600" cy="3114519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6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vi-VN" sz="6000" b="1" dirty="0">
                <a:solidFill>
                  <a:schemeClr val="tx2"/>
                </a:solidFill>
                <a:cs typeface="Arial" panose="020B0604020202020204" pitchFamily="34" charset="0"/>
              </a:rPr>
              <a:t>ĐƯỜNG TRÒN KHÔNG GIAO NHAU</a:t>
            </a:r>
            <a:endParaRPr lang="en-US" sz="6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</a:pPr>
            <a:endParaRPr lang="en-US" sz="60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0602686" y="3533619"/>
            <a:ext cx="2971800" cy="2895600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III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258800" y="5134031"/>
            <a:ext cx="5191069" cy="51910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669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omb/>
      </p:transition>
    </mc:Choice>
    <mc:Fallback xmlns="">
      <p:transition spd="slow">
        <p:comb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1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 rot="1081854">
            <a:off x="12153835" y="-1445708"/>
            <a:ext cx="8057164" cy="2781499"/>
          </a:xfrm>
          <a:prstGeom prst="rect">
            <a:avLst/>
          </a:prstGeom>
        </p:spPr>
      </p:pic>
      <p:pic>
        <p:nvPicPr>
          <p:cNvPr id="11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562065" y="9105900"/>
            <a:ext cx="1148419" cy="61727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019800" y="427809"/>
            <a:ext cx="6248400" cy="1219200"/>
            <a:chOff x="6019800" y="411480"/>
            <a:chExt cx="6248400" cy="1219200"/>
          </a:xfrm>
        </p:grpSpPr>
        <p:sp>
          <p:nvSpPr>
            <p:cNvPr id="14" name="Round Same Side Corner Rectangle 13"/>
            <p:cNvSpPr/>
            <p:nvPr/>
          </p:nvSpPr>
          <p:spPr>
            <a:xfrm flipH="1" flipV="1">
              <a:off x="6019800" y="411480"/>
              <a:ext cx="6248400" cy="1219200"/>
            </a:xfrm>
            <a:prstGeom prst="round2SameRect">
              <a:avLst>
                <a:gd name="adj1" fmla="val 36667"/>
                <a:gd name="adj2" fmla="val 0"/>
              </a:avLst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835251" y="513248"/>
              <a:ext cx="47244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</a:p>
          </p:txBody>
        </p:sp>
      </p:grpSp>
      <p:sp>
        <p:nvSpPr>
          <p:cNvPr id="18" name="Rectangle 4"/>
          <p:cNvSpPr txBox="1">
            <a:spLocks noChangeArrowheads="1"/>
          </p:cNvSpPr>
          <p:nvPr/>
        </p:nvSpPr>
        <p:spPr>
          <a:xfrm>
            <a:off x="609575" y="1797019"/>
            <a:ext cx="17242007" cy="538797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9" name="Picture 2" descr="http://www.thegioidienmay.vn/Demo2/Anhsp/170009306473432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65" y="6331080"/>
            <a:ext cx="6149068" cy="3861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600px-Olympic_rings_squar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736" y="4510416"/>
            <a:ext cx="7342992" cy="7342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3D72731-4D2C-B5C8-4F68-CC0212FF5A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40" y="2230741"/>
            <a:ext cx="17590642" cy="518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75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8906" y="312212"/>
            <a:ext cx="1002523" cy="96875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863045" y="671085"/>
            <a:ext cx="1981200" cy="967215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p:sp>
        <p:nvSpPr>
          <p:cNvPr id="5" name="Rectangle 4"/>
          <p:cNvSpPr/>
          <p:nvPr/>
        </p:nvSpPr>
        <p:spPr>
          <a:xfrm>
            <a:off x="778329" y="1656846"/>
            <a:ext cx="11060197" cy="840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en-US" sz="3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5022" y="9208247"/>
            <a:ext cx="1291978" cy="69635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649851" y="2437782"/>
            <a:ext cx="51023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</a:pPr>
            <a:endParaRPr lang="en-US" altLang="vi-VN" sz="4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7694317" y="2864120"/>
            <a:ext cx="3561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7694317" y="3045095"/>
            <a:ext cx="3561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7694317" y="3502295"/>
            <a:ext cx="3561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7694317" y="3759470"/>
            <a:ext cx="3561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vi-VN" sz="48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0" name="Picture 1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012" y="1126656"/>
            <a:ext cx="10034988" cy="2118464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17"/>
              <p:cNvSpPr>
                <a:spLocks noChangeArrowheads="1"/>
              </p:cNvSpPr>
              <p:nvPr/>
            </p:nvSpPr>
            <p:spPr bwMode="auto">
              <a:xfrm>
                <a:off x="2992133" y="3648086"/>
                <a:ext cx="10116744" cy="14465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vi-VN" altLang="vi-VN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kumimoji="0" lang="en-US" altLang="vi-VN" sz="4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vi-VN" sz="44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kumimoji="0" lang="en-US" altLang="vi-VN" sz="4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5.35a, ta</a:t>
                </a:r>
                <a:r>
                  <a:rPr kumimoji="0" lang="en-US" altLang="vi-VN" sz="44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vi-VN" altLang="vi-VN" sz="44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kumimoji="0" lang="en-US" altLang="vi-VN" sz="44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vi-VN" sz="4400" b="0" i="1" u="none" strike="noStrike" cap="none" normalizeH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𝑂𝑂</m:t>
                    </m:r>
                    <m:r>
                      <a:rPr kumimoji="0" lang="en-US" altLang="vi-VN" sz="4400" b="0" i="1" u="none" strike="noStrike" cap="none" normalizeH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′&gt;</m:t>
                    </m:r>
                    <m:r>
                      <a:rPr kumimoji="0" lang="en-US" altLang="vi-VN" sz="4400" b="0" i="1" u="none" strike="noStrike" cap="none" normalizeH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𝑂𝐴</m:t>
                    </m:r>
                    <m:r>
                      <a:rPr kumimoji="0" lang="en-US" altLang="vi-VN" sz="4400" b="0" i="1" u="none" strike="noStrike" cap="none" normalizeH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0" lang="en-US" altLang="vi-VN" sz="4400" b="0" i="1" u="none" strike="noStrike" cap="none" normalizeH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kumimoji="0" lang="en-US" altLang="vi-VN" sz="4400" b="0" i="1" u="none" strike="noStrike" cap="none" normalizeH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kumimoji="0" lang="en-US" altLang="vi-VN" sz="4400" b="0" i="1" u="none" strike="noStrike" cap="none" normalizeH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kumimoji="0" lang="en-US" altLang="vi-VN" sz="4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lvl="0"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vi-VN" altLang="vi-VN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altLang="vi-VN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altLang="vi-VN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5.35b, ta </a:t>
                </a:r>
                <a:r>
                  <a:rPr lang="vi-VN" altLang="vi-VN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altLang="vi-VN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vi-VN" sz="44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𝑂𝑂</m:t>
                    </m:r>
                    <m:r>
                      <a:rPr lang="en-US" altLang="vi-VN" sz="44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′&lt;</m:t>
                    </m:r>
                    <m:r>
                      <a:rPr lang="en-US" altLang="vi-VN" sz="44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𝑂𝐴</m:t>
                    </m:r>
                    <m:r>
                      <a:rPr lang="en-US" altLang="vi-VN" sz="4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altLang="vi-VN" sz="44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en-US" altLang="vi-VN" sz="44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lang="en-US" altLang="vi-VN" sz="44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kumimoji="0" lang="en-US" altLang="vi-VN" sz="4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21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92133" y="3648086"/>
                <a:ext cx="10116744" cy="1446550"/>
              </a:xfrm>
              <a:prstGeom prst="rect">
                <a:avLst/>
              </a:prstGeom>
              <a:blipFill rotWithShape="0">
                <a:blip r:embed="rId5"/>
                <a:stretch>
                  <a:fillRect l="-2471" t="-8403" b="-1932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0"/>
              <p:cNvSpPr>
                <a:spLocks noChangeArrowheads="1"/>
              </p:cNvSpPr>
              <p:nvPr/>
            </p:nvSpPr>
            <p:spPr bwMode="auto">
              <a:xfrm>
                <a:off x="2837318" y="5459533"/>
                <a:ext cx="13311966" cy="14465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vi-VN" sz="4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Hãy </a:t>
                </a:r>
                <a:r>
                  <a:rPr kumimoji="0" lang="en-US" altLang="vi-VN" sz="44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kumimoji="0" lang="en-US" altLang="vi-VN" sz="4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vi-VN" sz="44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kumimoji="0" lang="en-US" altLang="vi-VN" sz="4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vi-VN" sz="44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kumimoji="0" lang="en-US" altLang="vi-VN" sz="4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vi-VN" sz="44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kumimoji="0" lang="en-US" altLang="vi-VN" sz="4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vi-VN" sz="44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vi-VN" sz="44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en-US" altLang="vi-VN" sz="44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altLang="vi-VN" sz="4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𝑂𝐴</m:t>
                    </m:r>
                    <m:r>
                      <a:rPr lang="en-US" altLang="vi-VN" sz="44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altLang="vi-VN" sz="4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vi-VN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altLang="vi-VN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vi-VN" sz="4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vi-VN" sz="4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en-US" altLang="vi-VN" sz="44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lang="en-US" altLang="vi-VN" sz="4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altLang="vi-VN" sz="4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en-US" altLang="vi-VN" sz="44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lang="en-US" altLang="vi-VN" sz="4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altLang="vi-VN" sz="4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vi-VN" altLang="vi-VN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và </a:t>
                </a:r>
                <a:r>
                  <a:rPr lang="en-US" altLang="vi-VN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altLang="vi-VN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altLang="vi-VN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altLang="vi-VN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altLang="vi-VN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altLang="vi-VN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altLang="vi-VN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altLang="vi-VN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mấy</a:t>
                </a:r>
                <a:r>
                  <a:rPr lang="en-US" altLang="vi-VN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vi-VN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chung</a:t>
                </a:r>
                <a:r>
                  <a:rPr lang="en-US" altLang="vi-VN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alt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37318" y="5459533"/>
                <a:ext cx="13311966" cy="1446550"/>
              </a:xfrm>
              <a:prstGeom prst="rect">
                <a:avLst/>
              </a:prstGeom>
              <a:blipFill rotWithShape="0">
                <a:blip r:embed="rId6"/>
                <a:stretch>
                  <a:fillRect l="-1832" t="-8861" r="-1877" b="-1940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9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ver/>
      </p:transition>
    </mc:Choice>
    <mc:Fallback xmlns="">
      <p:transition spd="med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5" grpId="0"/>
      <p:bldP spid="9" grpId="0"/>
      <p:bldP spid="11" grpId="0"/>
      <p:bldP spid="12" grpId="0"/>
      <p:bldP spid="13" grpId="0"/>
      <p:bldP spid="15" grpId="0"/>
      <p:bldP spid="21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218744" y="455804"/>
            <a:ext cx="17373600" cy="94488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1622" y="9208247"/>
            <a:ext cx="1291978" cy="69635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6851" y="8478411"/>
            <a:ext cx="646634" cy="145967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09376" y="723900"/>
            <a:ext cx="1657263" cy="1344045"/>
            <a:chOff x="1325197" y="904240"/>
            <a:chExt cx="1999951" cy="160746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325197" y="904240"/>
              <a:ext cx="1999951" cy="160746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669929" y="1279173"/>
              <a:ext cx="1404741" cy="809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8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3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1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037393"/>
            <a:ext cx="11582400" cy="456330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14"/>
          <p:cNvSpPr/>
          <p:nvPr/>
        </p:nvSpPr>
        <p:spPr>
          <a:xfrm>
            <a:off x="3147933" y="5797568"/>
            <a:ext cx="110738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4400" dirty="0"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altLang="vi-VN" sz="44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alt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4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alt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4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alt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vi-VN" sz="4400" dirty="0">
                <a:latin typeface="Arial" panose="020B0604020202020204" pitchFamily="34" charset="0"/>
                <a:cs typeface="Arial" panose="020B0604020202020204" pitchFamily="34" charset="0"/>
              </a:rPr>
              <a:t>không có</a:t>
            </a:r>
            <a:r>
              <a:rPr lang="en-US" alt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alt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400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endParaRPr lang="vi-VN" altLang="vi-VN" sz="4400" dirty="0"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819400" y="7200900"/>
            <a:ext cx="1209899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</a:pPr>
            <a:r>
              <a:rPr lang="en-US" altLang="vi-VN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alt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4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alt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4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alt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vi-VN" sz="4400" dirty="0">
                <a:latin typeface="Arial" panose="020B0604020202020204" pitchFamily="34" charset="0"/>
                <a:cs typeface="Arial" panose="020B0604020202020204" pitchFamily="34" charset="0"/>
              </a:rPr>
              <a:t>không có</a:t>
            </a:r>
            <a:r>
              <a:rPr lang="en-US" alt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alt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400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alt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4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alt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vi-VN" sz="44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alt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4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alt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vi-VN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altLang="vi-VN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altLang="vi-VN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vi-VN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giao </a:t>
            </a:r>
            <a:r>
              <a:rPr lang="en-US" altLang="vi-VN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altLang="vi-VN" sz="4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6463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6726468" y="151832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219155" y="8785934"/>
            <a:ext cx="1294758" cy="137209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515100" y="419100"/>
            <a:ext cx="5257800" cy="1066158"/>
            <a:chOff x="6515100" y="419100"/>
            <a:chExt cx="5257800" cy="1066158"/>
          </a:xfrm>
        </p:grpSpPr>
        <p:sp>
          <p:nvSpPr>
            <p:cNvPr id="15" name="Round Same Side Corner Rectangle 14"/>
            <p:cNvSpPr/>
            <p:nvPr/>
          </p:nvSpPr>
          <p:spPr>
            <a:xfrm flipV="1">
              <a:off x="6515100" y="419100"/>
              <a:ext cx="5257800" cy="106615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61A6AB"/>
            </a:solidFill>
            <a:ln>
              <a:solidFill>
                <a:srgbClr val="61A6A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048500" y="490514"/>
              <a:ext cx="4191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Chú ý</a:t>
              </a:r>
              <a:endParaRPr lang="en-US" sz="5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886698" y="8609719"/>
            <a:ext cx="2514600" cy="132959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416240" y="2158539"/>
            <a:ext cx="51023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</a:pPr>
            <a:endParaRPr lang="en-US" altLang="vi-V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5514407" y="2815709"/>
            <a:ext cx="2487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dirty="0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altLang="vi-VN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5514407" y="2996684"/>
            <a:ext cx="2487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dirty="0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altLang="vi-VN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5514407" y="3453884"/>
            <a:ext cx="2487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dirty="0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altLang="vi-VN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5514407" y="3711059"/>
            <a:ext cx="2487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vi-VN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endParaRPr lang="en-US" altLang="vi-VN" dirty="0">
              <a:solidFill>
                <a:prstClr val="black"/>
              </a:solidFill>
            </a:endParaRPr>
          </a:p>
        </p:txBody>
      </p:sp>
      <p:pic>
        <p:nvPicPr>
          <p:cNvPr id="21" name="Picture 2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436050"/>
            <a:ext cx="11582400" cy="456330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486891" y="6205034"/>
            <a:ext cx="141732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</a:pPr>
            <a:r>
              <a:rPr lang="vi-VN" altLang="vi-VN" sz="4400" dirty="0">
                <a:latin typeface="Arial" panose="020B0604020202020204" pitchFamily="34" charset="0"/>
                <a:cs typeface="Arial" panose="020B0604020202020204" pitchFamily="34" charset="0"/>
              </a:rPr>
              <a:t>Người ta còn phân biệt hai trường hợp: Hai đường tròn </a:t>
            </a:r>
            <a:r>
              <a:rPr lang="vi-VN" altLang="vi-VN" sz="4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 nhau </a:t>
            </a:r>
            <a:r>
              <a:rPr lang="vi-VN" altLang="vi-VN" sz="4400" dirty="0">
                <a:latin typeface="Arial" panose="020B0604020202020204" pitchFamily="34" charset="0"/>
                <a:cs typeface="Arial" panose="020B0604020202020204" pitchFamily="34" charset="0"/>
              </a:rPr>
              <a:t>(H5.36a) và đường tròn này </a:t>
            </a:r>
            <a:r>
              <a:rPr lang="vi-VN" altLang="vi-VN" sz="4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đựng</a:t>
            </a:r>
            <a:r>
              <a:rPr lang="vi-VN" alt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đường tròn kia (H5.36b)</a:t>
            </a:r>
            <a:r>
              <a:rPr lang="en-US" altLang="vi-VN" sz="4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5305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7" grpId="0"/>
      <p:bldP spid="18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 rot="9258982">
            <a:off x="14534038" y="9001899"/>
            <a:ext cx="5204176" cy="179658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63001" y="929670"/>
            <a:ext cx="363743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4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4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42501" y="636285"/>
            <a:ext cx="983499" cy="1306815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436050"/>
            <a:ext cx="11582400" cy="4563307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066800" y="5753100"/>
                <a:ext cx="16459200" cy="28007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679825" algn="l"/>
                  </a:tabLst>
                </a:pPr>
                <a:r>
                  <a:rPr lang="vi-VN" altLang="vi-VN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- Hai đường tròn </a:t>
                </a:r>
                <a14:m>
                  <m:oMath xmlns:m="http://schemas.openxmlformats.org/officeDocument/2006/math">
                    <m:r>
                      <a:rPr lang="en-US" altLang="vi-VN" sz="4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vi-VN" sz="4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en-US" altLang="vi-VN" sz="4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altLang="vi-VN" sz="4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𝑅</m:t>
                    </m:r>
                    <m:r>
                      <a:rPr lang="en-US" altLang="vi-VN" sz="4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vi-VN" sz="4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altLang="vi-VN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vi-VN" altLang="vi-VN" sz="4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altLang="vi-VN" sz="4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vi-VN" altLang="vi-VN" sz="4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vi-VN" altLang="vi-VN" sz="4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′;</m:t>
                    </m:r>
                    <m:r>
                      <a:rPr lang="vi-VN" altLang="vi-VN" sz="4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𝑅</m:t>
                    </m:r>
                    <m:r>
                      <a:rPr lang="vi-VN" altLang="vi-VN" sz="4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’) </m:t>
                    </m:r>
                  </m:oMath>
                </a14:m>
                <a:r>
                  <a:rPr lang="vi-VN" altLang="vi-VN" sz="4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ngoài nhau khi </a:t>
                </a:r>
                <a14:m>
                  <m:oMath xmlns:m="http://schemas.openxmlformats.org/officeDocument/2006/math">
                    <m:r>
                      <a:rPr lang="en-US" altLang="vi-VN" sz="4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𝑂𝑂</m:t>
                    </m:r>
                    <m:r>
                      <a:rPr lang="en-US" altLang="vi-VN" sz="4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’&gt;</m:t>
                    </m:r>
                    <m:r>
                      <a:rPr lang="en-US" altLang="vi-VN" sz="4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𝑅</m:t>
                    </m:r>
                    <m:r>
                      <a:rPr lang="en-US" altLang="vi-VN" sz="4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altLang="vi-VN" sz="4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𝑅</m:t>
                    </m:r>
                    <m:r>
                      <a:rPr lang="en-US" altLang="vi-VN" sz="4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’  </m:t>
                    </m:r>
                  </m:oMath>
                </a14:m>
                <a:endParaRPr lang="vi-VN" sz="4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679825" algn="l"/>
                  </a:tabLst>
                </a:pPr>
                <a:r>
                  <a:rPr lang="vi-VN" altLang="vi-VN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- Đường tròn </a:t>
                </a:r>
                <a14:m>
                  <m:oMath xmlns:m="http://schemas.openxmlformats.org/officeDocument/2006/math">
                    <m:r>
                      <a:rPr lang="en-US" altLang="vi-VN" sz="4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vi-VN" sz="4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en-US" altLang="vi-VN" sz="4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altLang="vi-VN" sz="4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𝑅</m:t>
                    </m:r>
                    <m:r>
                      <a:rPr lang="en-US" altLang="vi-VN" sz="4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altLang="vi-VN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altLang="vi-VN" sz="4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đựng</a:t>
                </a:r>
                <a:r>
                  <a:rPr lang="vi-VN" altLang="vi-VN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đường tròn</a:t>
                </a:r>
                <a:r>
                  <a:rPr lang="vi-VN" altLang="vi-VN" sz="4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altLang="vi-VN" sz="4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vi-VN" altLang="vi-VN" sz="4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vi-VN" altLang="vi-VN" sz="4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′;</m:t>
                    </m:r>
                    <m:r>
                      <a:rPr lang="vi-VN" altLang="vi-VN" sz="4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𝑅</m:t>
                    </m:r>
                    <m:r>
                      <a:rPr lang="vi-VN" altLang="vi-VN" sz="4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’)</m:t>
                    </m:r>
                  </m:oMath>
                </a14:m>
                <a:r>
                  <a:rPr lang="vi-VN" altLang="vi-VN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k</a:t>
                </a:r>
                <a:r>
                  <a:rPr lang="en-US" altLang="vi-VN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hi </a:t>
                </a:r>
                <a14:m>
                  <m:oMath xmlns:m="http://schemas.openxmlformats.org/officeDocument/2006/math">
                    <m:r>
                      <a:rPr lang="en-US" altLang="vi-VN" sz="4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𝑂𝑂</m:t>
                    </m:r>
                    <m:r>
                      <a:rPr lang="en-US" altLang="vi-VN" sz="4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’&lt;</m:t>
                    </m:r>
                    <m:r>
                      <a:rPr lang="en-US" altLang="vi-VN" sz="4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𝑅</m:t>
                    </m:r>
                    <m:r>
                      <a:rPr lang="en-US" altLang="vi-VN" sz="44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altLang="vi-VN" sz="4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𝑅</m:t>
                    </m:r>
                    <m:r>
                      <a:rPr lang="en-US" altLang="vi-VN" sz="4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’  </m:t>
                    </m:r>
                  </m:oMath>
                </a14:m>
                <a:r>
                  <a:rPr lang="vi-VN" altLang="vi-VN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altLang="vi-VN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vi-VN" sz="4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𝑅</m:t>
                    </m:r>
                    <m:r>
                      <a:rPr lang="en-US" altLang="vi-VN" sz="44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altLang="vi-VN" sz="4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𝑅</m:t>
                    </m:r>
                    <m:r>
                      <a:rPr lang="en-US" altLang="vi-VN" sz="4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’ </m:t>
                    </m:r>
                  </m:oMath>
                </a14:m>
                <a:r>
                  <a:rPr lang="vi-VN" altLang="vi-VN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Đặc biệt khi </a:t>
                </a:r>
                <a14:m>
                  <m:oMath xmlns:m="http://schemas.openxmlformats.org/officeDocument/2006/math">
                    <m:r>
                      <a:rPr lang="vi-VN" altLang="vi-VN" sz="4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vi-VN" altLang="vi-VN" sz="4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altLang="vi-VN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trùng với </a:t>
                </a:r>
                <a14:m>
                  <m:oMath xmlns:m="http://schemas.openxmlformats.org/officeDocument/2006/math">
                    <m:r>
                      <a:rPr lang="vi-VN" altLang="vi-VN" sz="4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vi-VN" altLang="vi-VN" sz="4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’</m:t>
                    </m:r>
                  </m:oMath>
                </a14:m>
                <a:r>
                  <a:rPr lang="vi-VN" altLang="vi-VN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thì ta có hai đường tròn đồng tâm.</a:t>
                </a:r>
                <a:r>
                  <a:rPr lang="en-US" altLang="vi-VN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5753100"/>
                <a:ext cx="16459200" cy="2800767"/>
              </a:xfrm>
              <a:prstGeom prst="rect">
                <a:avLst/>
              </a:prstGeom>
              <a:blipFill rotWithShape="0">
                <a:blip r:embed="rId6"/>
                <a:stretch>
                  <a:fillRect l="-1481" t="-4793" r="-1481" b="-936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255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378211" y="324495"/>
            <a:ext cx="17373600" cy="94488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838200" y="831091"/>
            <a:ext cx="2362200" cy="100362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43000" y="3295323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3420571" y="1111437"/>
                <a:ext cx="14055651" cy="14465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vi-VN" altLang="vi-VN" sz="4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Xác định vị trí tương đối của </a:t>
                </a:r>
                <a:r>
                  <a:rPr lang="en-US" altLang="vi-VN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altLang="vi-VN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altLang="vi-VN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altLang="vi-VN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vi-VN" sz="4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vi-VN" sz="4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en-US" altLang="vi-VN" sz="4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 3 </m:t>
                    </m:r>
                    <m:r>
                      <a:rPr lang="en-US" altLang="vi-VN" sz="4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en-US" altLang="vi-VN" sz="4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vi-VN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altLang="vi-VN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vi-VN" sz="4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vi-VN" sz="4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en-US" altLang="vi-VN" sz="4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’; 5 </m:t>
                    </m:r>
                    <m:r>
                      <a:rPr lang="en-US" altLang="vi-VN" sz="4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en-US" altLang="vi-VN" sz="4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en-US" altLang="vi-VN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vi-VN" altLang="vi-VN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biết rằng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altLang="vi-VN" sz="4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OO</m:t>
                    </m:r>
                    <m:r>
                      <a:rPr lang="vi-VN" altLang="vi-VN" sz="4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’&gt;8 </m:t>
                    </m:r>
                    <m:r>
                      <a:rPr lang="vi-VN" altLang="vi-VN" sz="4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</m:oMath>
                </a14:m>
                <a:r>
                  <a:rPr lang="vi-VN" altLang="vi-VN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alt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0571" y="1111437"/>
                <a:ext cx="14055651" cy="1446550"/>
              </a:xfrm>
              <a:prstGeom prst="rect">
                <a:avLst/>
              </a:prstGeom>
              <a:blipFill rotWithShape="0">
                <a:blip r:embed="rId2"/>
                <a:stretch>
                  <a:fillRect l="-1735" t="-8824" b="-1848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7136" y="2489904"/>
            <a:ext cx="2185737" cy="1915637"/>
          </a:xfrm>
          <a:prstGeom prst="rect">
            <a:avLst/>
          </a:prstGeom>
        </p:spPr>
      </p:pic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5514407" y="3453884"/>
            <a:ext cx="2487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dirty="0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altLang="vi-VN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514407" y="3711059"/>
            <a:ext cx="2487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vi-VN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endParaRPr lang="en-US" altLang="vi-VN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6"/>
              <p:cNvSpPr>
                <a:spLocks noChangeArrowheads="1"/>
              </p:cNvSpPr>
              <p:nvPr/>
            </p:nvSpPr>
            <p:spPr bwMode="auto">
              <a:xfrm>
                <a:off x="1724890" y="4386504"/>
                <a:ext cx="7190238" cy="14465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vi-VN" sz="4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Đặt </a:t>
                </a:r>
                <a14:m>
                  <m:oMath xmlns:m="http://schemas.openxmlformats.org/officeDocument/2006/math">
                    <m:r>
                      <a:rPr lang="en-US" altLang="vi-VN" sz="4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𝑅</m:t>
                    </m:r>
                    <m:r>
                      <a:rPr lang="en-US" altLang="vi-VN" sz="4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3 </m:t>
                    </m:r>
                    <m:r>
                      <a:rPr lang="en-US" altLang="vi-VN" sz="4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</m:oMath>
                </a14:m>
                <a:r>
                  <a:rPr lang="en-US" altLang="vi-VN" sz="4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altLang="vi-VN" sz="4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𝑅</m:t>
                    </m:r>
                    <m:r>
                      <a:rPr lang="en-US" altLang="vi-VN" sz="4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’= 5 </m:t>
                    </m:r>
                    <m:r>
                      <a:rPr lang="en-US" altLang="vi-VN" sz="4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</m:oMath>
                </a14:m>
                <a:r>
                  <a:rPr lang="en-US" altLang="vi-VN" sz="4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pPr lvl="0"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vi-VN" sz="4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vi-VN" altLang="vi-VN" sz="4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thấy </a:t>
                </a:r>
                <a14:m>
                  <m:oMath xmlns:m="http://schemas.openxmlformats.org/officeDocument/2006/math">
                    <m:r>
                      <a:rPr lang="vi-VN" altLang="vi-VN" sz="4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𝑂𝑂</m:t>
                    </m:r>
                    <m:r>
                      <a:rPr lang="vi-VN" altLang="vi-VN" sz="4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’=8 </m:t>
                    </m:r>
                    <m:r>
                      <a:rPr lang="vi-VN" altLang="vi-VN" sz="4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vi-VN" altLang="vi-VN" sz="4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&gt;</m:t>
                    </m:r>
                    <m:r>
                      <a:rPr lang="vi-VN" altLang="vi-VN" sz="4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𝑅</m:t>
                    </m:r>
                    <m:r>
                      <a:rPr lang="vi-VN" altLang="vi-VN" sz="4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altLang="vi-VN" sz="4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𝑅</m:t>
                    </m:r>
                    <m:r>
                      <a:rPr lang="vi-VN" altLang="vi-VN" sz="4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’</m:t>
                    </m:r>
                  </m:oMath>
                </a14:m>
                <a:endParaRPr lang="en-US" altLang="vi-VN" sz="4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24890" y="4386504"/>
                <a:ext cx="7190238" cy="1446550"/>
              </a:xfrm>
              <a:prstGeom prst="rect">
                <a:avLst/>
              </a:prstGeom>
              <a:blipFill rotWithShape="0">
                <a:blip r:embed="rId4"/>
                <a:stretch>
                  <a:fillRect l="-3478" t="-8017" b="-2025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1738745" y="5744481"/>
            <a:ext cx="139065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vi-VN" sz="4400" dirty="0">
                <a:solidFill>
                  <a:srgbClr val="000000"/>
                </a:solidFill>
                <a:cs typeface="Arial" panose="020B0604020202020204" pitchFamily="34" charset="0"/>
              </a:rPr>
              <a:t>Do </a:t>
            </a:r>
            <a:r>
              <a:rPr lang="en-US" altLang="vi-VN" sz="4400" dirty="0" err="1">
                <a:solidFill>
                  <a:srgbClr val="000000"/>
                </a:solidFill>
                <a:cs typeface="Arial" panose="020B0604020202020204" pitchFamily="34" charset="0"/>
              </a:rPr>
              <a:t>đó</a:t>
            </a:r>
            <a:r>
              <a:rPr lang="en-US" altLang="vi-VN" sz="44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vi-VN" sz="4400" dirty="0" err="1">
                <a:solidFill>
                  <a:srgbClr val="000000"/>
                </a:solidFill>
                <a:cs typeface="Arial" panose="020B0604020202020204" pitchFamily="34" charset="0"/>
              </a:rPr>
              <a:t>hai</a:t>
            </a:r>
            <a:r>
              <a:rPr lang="en-US" altLang="vi-VN" sz="44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vi-VN" sz="4400" dirty="0" err="1">
                <a:solidFill>
                  <a:srgbClr val="000000"/>
                </a:solidFill>
                <a:cs typeface="Arial" panose="020B0604020202020204" pitchFamily="34" charset="0"/>
              </a:rPr>
              <a:t>đường</a:t>
            </a:r>
            <a:r>
              <a:rPr lang="en-US" altLang="vi-VN" sz="44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vi-VN" sz="4400" dirty="0" err="1">
                <a:solidFill>
                  <a:srgbClr val="000000"/>
                </a:solidFill>
                <a:cs typeface="Arial" panose="020B0604020202020204" pitchFamily="34" charset="0"/>
              </a:rPr>
              <a:t>tròn</a:t>
            </a:r>
            <a:r>
              <a:rPr lang="en-US" altLang="vi-VN" sz="44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vi-VN" sz="4400" dirty="0" err="1">
                <a:solidFill>
                  <a:srgbClr val="000000"/>
                </a:solidFill>
                <a:cs typeface="Arial" panose="020B0604020202020204" pitchFamily="34" charset="0"/>
              </a:rPr>
              <a:t>đã</a:t>
            </a:r>
            <a:r>
              <a:rPr lang="en-US" altLang="vi-VN" sz="44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vi-VN" sz="4400" dirty="0" err="1">
                <a:solidFill>
                  <a:srgbClr val="000000"/>
                </a:solidFill>
                <a:cs typeface="Arial" panose="020B0604020202020204" pitchFamily="34" charset="0"/>
              </a:rPr>
              <a:t>cho</a:t>
            </a:r>
            <a:r>
              <a:rPr lang="vi-VN" altLang="vi-VN" sz="4400" dirty="0">
                <a:solidFill>
                  <a:srgbClr val="000000"/>
                </a:solidFill>
                <a:cs typeface="Arial" panose="020B0604020202020204" pitchFamily="34" charset="0"/>
              </a:rPr>
              <a:t> ngoài nhau</a:t>
            </a:r>
            <a:r>
              <a:rPr lang="en-US" altLang="vi-VN" sz="4400" dirty="0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  <a:endParaRPr lang="en-US" altLang="vi-VN" sz="4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47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9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6" r="60999"/>
          <a:stretch>
            <a:fillRect/>
          </a:stretch>
        </p:blipFill>
        <p:spPr>
          <a:xfrm rot="10800000" flipH="1">
            <a:off x="-3047734" y="-609980"/>
            <a:ext cx="3733533" cy="108969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14389">
            <a:off x="15240000" y="-1062350"/>
            <a:ext cx="3206774" cy="28105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7501227" y="234667"/>
            <a:ext cx="3423447" cy="1071365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914400" y="1116957"/>
                <a:ext cx="15468600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vi-VN" altLang="vi-VN" sz="4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 hai điểm </a:t>
                </a:r>
                <a14:m>
                  <m:oMath xmlns:m="http://schemas.openxmlformats.org/officeDocument/2006/math">
                    <m:r>
                      <a:rPr lang="vi-VN" altLang="vi-VN" sz="4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vi-VN" altLang="vi-VN" sz="4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altLang="vi-VN" sz="4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r>
                      <a:rPr lang="vi-VN" altLang="vi-VN" sz="4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vi-VN" altLang="vi-VN" sz="4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’</m:t>
                    </m:r>
                  </m:oMath>
                </a14:m>
                <a:r>
                  <a:rPr lang="vi-VN" altLang="vi-VN" sz="4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sao cho </a:t>
                </a:r>
                <a14:m>
                  <m:oMath xmlns:m="http://schemas.openxmlformats.org/officeDocument/2006/math">
                    <m:r>
                      <a:rPr lang="vi-VN" altLang="vi-VN" sz="4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𝑂𝑂</m:t>
                    </m:r>
                    <m:r>
                      <a:rPr lang="vi-VN" altLang="vi-VN" sz="4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’=2 </m:t>
                    </m:r>
                    <m:r>
                      <a:rPr lang="vi-VN" altLang="vi-VN" sz="4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</m:oMath>
                </a14:m>
                <a:r>
                  <a:rPr lang="vi-VN" altLang="vi-VN" sz="4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Xác định vị trí tương đối của </a:t>
                </a:r>
                <a:r>
                  <a:rPr lang="en-US" altLang="vi-VN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altLang="vi-VN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altLang="vi-VN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altLang="vi-VN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vi-VN" sz="4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vi-VN" sz="4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en-US" altLang="vi-VN" sz="4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;5 </m:t>
                    </m:r>
                    <m:r>
                      <a:rPr lang="en-US" altLang="vi-VN" sz="4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en-US" altLang="vi-VN" sz="4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vi-VN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altLang="vi-VN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vi-VN" sz="4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vi-VN" sz="4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en-US" altLang="vi-VN" sz="4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’;</m:t>
                    </m:r>
                    <m:r>
                      <a:rPr lang="en-US" altLang="vi-VN" sz="4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𝑟</m:t>
                    </m:r>
                    <m:r>
                      <a:rPr lang="en-US" altLang="vi-VN" sz="4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vi-VN" sz="4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en-US" altLang="vi-VN" sz="4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en-US" altLang="vi-VN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vi-VN" altLang="vi-VN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biết rằng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altLang="vi-VN" sz="4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r</m:t>
                    </m:r>
                    <m:r>
                      <a:rPr lang="vi-VN" altLang="vi-VN" sz="4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 3 </m:t>
                    </m:r>
                    <m:r>
                      <a:rPr lang="vi-VN" altLang="vi-VN" sz="4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</m:oMath>
                </a14:m>
                <a:endParaRPr lang="en-US" alt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1116957"/>
                <a:ext cx="15468600" cy="2123658"/>
              </a:xfrm>
              <a:prstGeom prst="rect">
                <a:avLst/>
              </a:prstGeom>
              <a:blipFill rotWithShape="0">
                <a:blip r:embed="rId5"/>
                <a:stretch>
                  <a:fillRect l="-1576" t="-6017" r="-1537" b="-123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/>
          <p:cNvGrpSpPr/>
          <p:nvPr/>
        </p:nvGrpSpPr>
        <p:grpSpPr>
          <a:xfrm>
            <a:off x="8383374" y="3467100"/>
            <a:ext cx="1659152" cy="1066800"/>
            <a:chOff x="1536549" y="1134798"/>
            <a:chExt cx="1659152" cy="1066800"/>
          </a:xfrm>
        </p:grpSpPr>
        <p:pic>
          <p:nvPicPr>
            <p:cNvPr id="15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536549" y="1134798"/>
              <a:ext cx="1659152" cy="106680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552581" y="1296329"/>
              <a:ext cx="157161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8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3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7822542" y="5337382"/>
            <a:ext cx="2487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dirty="0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altLang="vi-VN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7822542" y="5518357"/>
            <a:ext cx="2487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dirty="0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altLang="vi-VN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7822542" y="5975557"/>
            <a:ext cx="2487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dirty="0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altLang="vi-VN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7822542" y="6232732"/>
            <a:ext cx="2487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vi-VN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endParaRPr lang="en-US" altLang="vi-VN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16"/>
              <p:cNvSpPr>
                <a:spLocks noChangeArrowheads="1"/>
              </p:cNvSpPr>
              <p:nvPr/>
            </p:nvSpPr>
            <p:spPr bwMode="auto">
              <a:xfrm>
                <a:off x="2052829" y="4651011"/>
                <a:ext cx="6984348" cy="14465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vi-VN" sz="4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Đặt </a:t>
                </a:r>
                <a14:m>
                  <m:oMath xmlns:m="http://schemas.openxmlformats.org/officeDocument/2006/math">
                    <m:r>
                      <a:rPr lang="en-US" altLang="vi-VN" sz="4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𝑅</m:t>
                    </m:r>
                    <m:r>
                      <a:rPr lang="en-US" altLang="vi-VN" sz="4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=5 </m:t>
                    </m:r>
                    <m:r>
                      <a:rPr lang="en-US" altLang="vi-VN" sz="4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</m:oMath>
                </a14:m>
                <a:r>
                  <a:rPr lang="en-US" altLang="vi-VN" sz="4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altLang="vi-VN" sz="4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vi-VN" sz="4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𝑟</m:t>
                    </m:r>
                    <m:r>
                      <a:rPr lang="en-US" altLang="vi-VN" sz="4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&lt;3 </m:t>
                    </m:r>
                    <m:r>
                      <a:rPr lang="en-US" altLang="vi-VN" sz="4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</m:oMath>
                </a14:m>
                <a:r>
                  <a:rPr lang="en-US" altLang="vi-VN" sz="4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lvl="0"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vi-VN" sz="4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vi-VN" altLang="vi-VN" sz="4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thấy </a:t>
                </a:r>
                <a14:m>
                  <m:oMath xmlns:m="http://schemas.openxmlformats.org/officeDocument/2006/math">
                    <m:r>
                      <a:rPr lang="vi-VN" altLang="vi-VN" sz="4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𝑂𝑂</m:t>
                    </m:r>
                    <m:r>
                      <a:rPr lang="vi-VN" altLang="vi-VN" sz="4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’=2 </m:t>
                    </m:r>
                    <m:r>
                      <a:rPr lang="vi-VN" altLang="vi-VN" sz="4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vi-VN" altLang="vi-VN" sz="4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vi-VN" altLang="vi-VN" sz="4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𝑅</m:t>
                    </m:r>
                    <m:r>
                      <a:rPr lang="vi-VN" altLang="vi-VN" sz="4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vi-VN" altLang="vi-VN" sz="4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r</m:t>
                    </m:r>
                  </m:oMath>
                </a14:m>
                <a:endParaRPr lang="en-US" alt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52829" y="4651011"/>
                <a:ext cx="6984348" cy="1446550"/>
              </a:xfrm>
              <a:prstGeom prst="rect">
                <a:avLst/>
              </a:prstGeom>
              <a:blipFill rotWithShape="0">
                <a:blip r:embed="rId7"/>
                <a:stretch>
                  <a:fillRect l="-3581" t="-8439" b="-1940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0"/>
              <p:cNvSpPr>
                <a:spLocks noChangeArrowheads="1"/>
              </p:cNvSpPr>
              <p:nvPr/>
            </p:nvSpPr>
            <p:spPr bwMode="auto">
              <a:xfrm>
                <a:off x="2052829" y="6329478"/>
                <a:ext cx="15473171" cy="7694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6798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6798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6798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6798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6798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6798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6798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6798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6798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/>
                <a:r>
                  <a:rPr lang="en-US" altLang="vi-VN" sz="4400" dirty="0">
                    <a:cs typeface="Arial" panose="020B0604020202020204" pitchFamily="34" charset="0"/>
                  </a:rPr>
                  <a:t>Do</a:t>
                </a:r>
                <a:r>
                  <a:rPr lang="vi-VN" altLang="vi-VN" sz="4400" dirty="0">
                    <a:cs typeface="Arial" panose="020B0604020202020204" pitchFamily="34" charset="0"/>
                  </a:rPr>
                  <a:t> đó đ</a:t>
                </a:r>
                <a:r>
                  <a:rPr lang="en-US" altLang="vi-VN" sz="4400" dirty="0" err="1">
                    <a:cs typeface="Arial" panose="020B0604020202020204" pitchFamily="34" charset="0"/>
                  </a:rPr>
                  <a:t>ường</a:t>
                </a:r>
                <a:r>
                  <a:rPr lang="en-US" altLang="vi-VN" sz="4400" dirty="0">
                    <a:cs typeface="Arial" panose="020B0604020202020204" pitchFamily="34" charset="0"/>
                  </a:rPr>
                  <a:t> </a:t>
                </a:r>
                <a:r>
                  <a:rPr lang="en-US" altLang="vi-VN" sz="4400" dirty="0" err="1">
                    <a:cs typeface="Arial" panose="020B0604020202020204" pitchFamily="34" charset="0"/>
                  </a:rPr>
                  <a:t>tròn</a:t>
                </a:r>
                <a:r>
                  <a:rPr lang="en-US" altLang="vi-VN" sz="44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vi-VN" sz="4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vi-VN" sz="4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en-US" altLang="vi-VN" sz="4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;5 </m:t>
                    </m:r>
                    <m:r>
                      <a:rPr lang="en-US" altLang="vi-VN" sz="4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en-US" altLang="vi-VN" sz="4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vi-VN" sz="4400" dirty="0">
                    <a:cs typeface="Arial" panose="020B0604020202020204" pitchFamily="34" charset="0"/>
                  </a:rPr>
                  <a:t> </a:t>
                </a:r>
                <a:r>
                  <a:rPr lang="vi-VN" altLang="vi-VN" sz="4400" dirty="0">
                    <a:cs typeface="Arial" panose="020B0604020202020204" pitchFamily="34" charset="0"/>
                  </a:rPr>
                  <a:t>đựng</a:t>
                </a:r>
                <a:r>
                  <a:rPr lang="en-US" altLang="vi-VN" sz="44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vi-VN" sz="4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vi-VN" sz="4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en-US" altLang="vi-VN" sz="4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’;</m:t>
                    </m:r>
                    <m:r>
                      <a:rPr lang="en-US" altLang="vi-VN" sz="4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𝑟</m:t>
                    </m:r>
                    <m:r>
                      <a:rPr lang="en-US" altLang="vi-VN" sz="4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vi-VN" sz="4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en-US" altLang="vi-VN" sz="4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en-US" altLang="vi-VN" sz="4400" dirty="0">
                    <a:cs typeface="Arial" panose="020B0604020202020204" pitchFamily="34" charset="0"/>
                  </a:rPr>
                  <a:t>, </a:t>
                </a:r>
                <a:r>
                  <a:rPr lang="vi-VN" altLang="vi-VN" sz="4400" dirty="0">
                    <a:cs typeface="Arial" panose="020B0604020202020204" pitchFamily="34" charset="0"/>
                  </a:rPr>
                  <a:t>với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altLang="vi-VN" sz="4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r</m:t>
                    </m:r>
                    <m:r>
                      <a:rPr lang="vi-VN" altLang="vi-VN" sz="4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 3 </m:t>
                    </m:r>
                    <m:r>
                      <a:rPr lang="vi-VN" altLang="vi-VN" sz="4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</m:oMath>
                </a14:m>
                <a:endParaRPr lang="en-US" altLang="vi-VN" sz="4400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52829" y="6329478"/>
                <a:ext cx="15473171" cy="769441"/>
              </a:xfrm>
              <a:prstGeom prst="rect">
                <a:avLst/>
              </a:prstGeom>
              <a:blipFill rotWithShape="0">
                <a:blip r:embed="rId8"/>
                <a:stretch>
                  <a:fillRect l="-1615" t="-16535" b="-3622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942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/>
      <p:bldP spid="18" grpId="0"/>
      <p:bldP spid="19" grpId="0"/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136071" y="280555"/>
            <a:ext cx="17983200" cy="99822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455502" y="342900"/>
            <a:ext cx="3645333" cy="114300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7664" y="1943100"/>
            <a:ext cx="1635253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phỏng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nguyệt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trưng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Trăng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(to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mờ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càng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trưng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phỏng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nguyệt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phỏng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nguyệt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07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284018" y="266700"/>
            <a:ext cx="17983200" cy="99822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455502" y="342900"/>
            <a:ext cx="3645333" cy="114300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 LUẬN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5502" y="1655859"/>
            <a:ext cx="1635253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rằng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”. </a:t>
            </a:r>
          </a:p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6684113" y="6815180"/>
            <a:ext cx="2487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dirty="0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altLang="vi-VN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6684113" y="6996155"/>
            <a:ext cx="2487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dirty="0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altLang="vi-VN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6684113" y="7453355"/>
            <a:ext cx="2487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dirty="0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altLang="vi-VN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6684113" y="7710530"/>
            <a:ext cx="2487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vi-VN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endParaRPr lang="en-US" altLang="vi-VN" dirty="0">
              <a:solidFill>
                <a:prstClr val="black"/>
              </a:solidFill>
            </a:endParaRPr>
          </a:p>
        </p:txBody>
      </p: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1143000" y="6118992"/>
            <a:ext cx="13772616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vì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endParaRPr lang="vi-VN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có thể là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endParaRPr lang="vi-VN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hoặc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tiếp xúc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”. 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8153400" y="4392951"/>
            <a:ext cx="1659152" cy="1066800"/>
            <a:chOff x="1536549" y="1134798"/>
            <a:chExt cx="1659152" cy="1066800"/>
          </a:xfrm>
        </p:grpSpPr>
        <p:pic>
          <p:nvPicPr>
            <p:cNvPr id="14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536549" y="1134798"/>
              <a:ext cx="1659152" cy="10668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552581" y="1296329"/>
              <a:ext cx="157161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8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3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941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7" grpId="0"/>
      <p:bldP spid="9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6726468" y="151832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219155" y="8785934"/>
            <a:ext cx="1294758" cy="137209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800600" y="360279"/>
            <a:ext cx="6972300" cy="1124979"/>
            <a:chOff x="4800600" y="360279"/>
            <a:chExt cx="6972300" cy="1124979"/>
          </a:xfrm>
        </p:grpSpPr>
        <p:sp>
          <p:nvSpPr>
            <p:cNvPr id="15" name="Round Same Side Corner Rectangle 14"/>
            <p:cNvSpPr/>
            <p:nvPr/>
          </p:nvSpPr>
          <p:spPr>
            <a:xfrm flipV="1">
              <a:off x="4800600" y="419100"/>
              <a:ext cx="6972300" cy="106615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61A6AB"/>
            </a:solidFill>
            <a:ln>
              <a:solidFill>
                <a:srgbClr val="61A6A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800600" y="360279"/>
              <a:ext cx="6972300" cy="916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b="1" dirty="0">
                  <a:solidFill>
                    <a:prstClr val="white"/>
                  </a:solidFill>
                  <a:cs typeface="Arial" panose="020B0604020202020204" pitchFamily="34" charset="0"/>
                </a:rPr>
                <a:t>BẢNG TỔNG KẾT</a:t>
              </a:r>
              <a:endParaRPr lang="en-US" sz="5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3416240" y="2158539"/>
            <a:ext cx="51023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</a:pPr>
            <a:endParaRPr lang="en-US" altLang="vi-V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5514407" y="2815709"/>
            <a:ext cx="2487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dirty="0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altLang="vi-VN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5514407" y="2996684"/>
            <a:ext cx="2487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dirty="0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altLang="vi-VN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5514407" y="3453884"/>
            <a:ext cx="2487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dirty="0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altLang="vi-VN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5514407" y="3711059"/>
            <a:ext cx="2487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vi-VN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endParaRPr lang="en-US" altLang="vi-VN" dirty="0">
              <a:solidFill>
                <a:prstClr val="black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930503" y="3825751"/>
            <a:ext cx="8532425" cy="782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</a:pPr>
            <a:endParaRPr lang="en-US" alt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9007532" y="4378482"/>
            <a:ext cx="41603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kumimoji="0" lang="en-US" altLang="vi-VN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9007532" y="4559457"/>
            <a:ext cx="41603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kumimoji="0" lang="en-US" altLang="vi-VN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11"/>
          <p:cNvSpPr>
            <a:spLocks noChangeArrowheads="1"/>
          </p:cNvSpPr>
          <p:nvPr/>
        </p:nvSpPr>
        <p:spPr bwMode="auto">
          <a:xfrm>
            <a:off x="9007532" y="5273832"/>
            <a:ext cx="41603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79825" algn="l"/>
              </a:tabLst>
            </a:pPr>
            <a:r>
              <a:rPr kumimoji="0" lang="en-US" altLang="vi-VN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kumimoji="0" lang="en-US" altLang="vi-VN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6" name="Table 2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11738385"/>
                  </p:ext>
                </p:extLst>
              </p:nvPr>
            </p:nvGraphicFramePr>
            <p:xfrm>
              <a:off x="866534" y="1757856"/>
              <a:ext cx="16735666" cy="6882935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955196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53550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6482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1640375"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3680460" algn="l"/>
                            </a:tabLst>
                          </a:pPr>
                          <a:r>
                            <a:rPr lang="en-US" sz="4400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Vị</a:t>
                          </a:r>
                          <a:r>
                            <a:rPr lang="en-US" sz="440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4400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trí</a:t>
                          </a:r>
                          <a:r>
                            <a:rPr lang="en-US" sz="440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4400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tương</a:t>
                          </a:r>
                          <a:r>
                            <a:rPr lang="en-US" sz="440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4400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đối</a:t>
                          </a:r>
                          <a:r>
                            <a:rPr lang="en-US" sz="440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4400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của</a:t>
                          </a:r>
                          <a:r>
                            <a:rPr lang="en-US" sz="440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4400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hai</a:t>
                          </a:r>
                          <a:r>
                            <a:rPr lang="en-US" sz="440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4400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đường</a:t>
                          </a:r>
                          <a:r>
                            <a:rPr lang="en-US" sz="440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4400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tròn</a:t>
                          </a:r>
                          <a:r>
                            <a:rPr lang="en-US" sz="440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lang="en-US" sz="4400" i="1" dirty="0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sz="4400" i="1" dirty="0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𝑂</m:t>
                              </m:r>
                              <m:r>
                                <a:rPr lang="en-US" sz="4400" i="1" dirty="0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;</m:t>
                              </m:r>
                              <m:r>
                                <a:rPr lang="en-US" sz="4400" i="1" dirty="0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𝑅</m:t>
                              </m:r>
                              <m:r>
                                <a:rPr lang="en-US" sz="4400" i="1" dirty="0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 </m:t>
                              </m:r>
                            </m:oMath>
                          </a14:m>
                          <a:r>
                            <a:rPr lang="en-US" sz="4400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và</a:t>
                          </a:r>
                          <a:r>
                            <a:rPr lang="en-US" sz="440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4400" i="1" dirty="0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sz="4400" i="1" dirty="0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𝑂</m:t>
                              </m:r>
                              <m:r>
                                <a:rPr lang="en-US" sz="4400" i="1" dirty="0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’;</m:t>
                              </m:r>
                              <m:r>
                                <a:rPr lang="en-US" sz="4400" i="1" dirty="0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𝑅</m:t>
                              </m:r>
                              <m:r>
                                <a:rPr lang="en-US" sz="4400" i="1" dirty="0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’) (</m:t>
                              </m:r>
                              <m:r>
                                <a:rPr lang="en-US" sz="4400" i="1" dirty="0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𝑅</m:t>
                              </m:r>
                              <m:r>
                                <a:rPr lang="en-US" sz="4400" i="1" dirty="0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≥</m:t>
                              </m:r>
                              <m:r>
                                <a:rPr lang="en-US" sz="4400" i="1" dirty="0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𝑅</m:t>
                              </m:r>
                              <m:r>
                                <a:rPr lang="en-US" sz="4400" i="1" dirty="0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’)  </m:t>
                              </m:r>
                            </m:oMath>
                          </a14:m>
                          <a:endParaRPr lang="vi-VN" sz="4400" dirty="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3680460" algn="l"/>
                            </a:tabLst>
                          </a:pPr>
                          <a:r>
                            <a:rPr lang="en-US" sz="4400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Số</a:t>
                          </a:r>
                          <a:r>
                            <a:rPr lang="en-US" sz="440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4400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điểm</a:t>
                          </a:r>
                          <a:r>
                            <a:rPr lang="en-US" sz="440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4400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chung</a:t>
                          </a:r>
                          <a:endParaRPr lang="vi-VN" sz="4400" dirty="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3680460" algn="l"/>
                            </a:tabLst>
                          </a:pPr>
                          <a:r>
                            <a:rPr lang="en-US" sz="4400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Hệ</a:t>
                          </a:r>
                          <a:r>
                            <a:rPr lang="en-US" sz="440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4400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thức</a:t>
                          </a:r>
                          <a:r>
                            <a:rPr lang="en-US" sz="440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4400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giữa</a:t>
                          </a:r>
                          <a:r>
                            <a:rPr lang="en-US" sz="440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4400" i="1" dirty="0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𝑂𝑂</m:t>
                              </m:r>
                              <m:r>
                                <a:rPr lang="en-US" sz="4400" i="1" dirty="0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’</m:t>
                              </m:r>
                            </m:oMath>
                          </a14:m>
                          <a:r>
                            <a:rPr lang="en-US" sz="440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</a:t>
                          </a:r>
                          <a:r>
                            <a:rPr lang="en-US" sz="4400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với</a:t>
                          </a:r>
                          <a:r>
                            <a:rPr lang="en-US" sz="440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4400" i="1" dirty="0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𝑅</m:t>
                              </m:r>
                              <m:r>
                                <a:rPr lang="en-US" sz="4400" i="1" dirty="0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vi-VN" sz="440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và</a:t>
                          </a:r>
                          <a:r>
                            <a:rPr lang="en-US" sz="440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4400" i="1" dirty="0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𝑅</m:t>
                              </m:r>
                              <m:r>
                                <a:rPr lang="en-US" sz="4400" i="1" dirty="0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’</m:t>
                              </m:r>
                            </m:oMath>
                          </a14:m>
                          <a:endParaRPr lang="vi-VN" sz="4400" dirty="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917406"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3680460" algn="l"/>
                            </a:tabLst>
                          </a:pPr>
                          <a:r>
                            <a:rPr lang="en-US" sz="440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Hai </a:t>
                          </a:r>
                          <a:r>
                            <a:rPr lang="en-US" sz="4400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đường</a:t>
                          </a:r>
                          <a:r>
                            <a:rPr lang="en-US" sz="440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4400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tròn</a:t>
                          </a:r>
                          <a:r>
                            <a:rPr lang="en-US" sz="440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4400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cắt</a:t>
                          </a:r>
                          <a:r>
                            <a:rPr lang="en-US" sz="440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4400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nhau</a:t>
                          </a:r>
                          <a:endParaRPr lang="vi-VN" sz="4400" dirty="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3680460" algn="l"/>
                            </a:tabLst>
                          </a:pPr>
                          <a:r>
                            <a:rPr lang="en-US" sz="4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>
                              <a:tab pos="3680460" algn="l"/>
                            </a:tabLst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vi-VN" sz="400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𝑅</m:t>
                                </m:r>
                                <m:r>
                                  <a:rPr lang="en-US" altLang="vi-VN" sz="400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altLang="vi-VN" sz="400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𝑅</m:t>
                                </m:r>
                                <m:r>
                                  <a:rPr lang="en-US" altLang="vi-VN" sz="400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’</m:t>
                                </m:r>
                              </m:oMath>
                            </m:oMathPara>
                          </a14:m>
                          <a:endParaRPr lang="en-US" altLang="vi-VN" sz="4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>
                              <a:tab pos="3680460" algn="l"/>
                            </a:tabLst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vi-VN" sz="400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&lt; </m:t>
                                </m:r>
                                <m:r>
                                  <a:rPr lang="en-US" altLang="vi-VN" sz="4000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𝑂𝑂</m:t>
                                </m:r>
                                <m:r>
                                  <a:rPr lang="en-US" altLang="vi-VN" sz="4000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&lt;</m:t>
                                </m:r>
                                <m:r>
                                  <a:rPr lang="en-US" altLang="vi-VN" sz="4000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𝑅</m:t>
                                </m:r>
                                <m:r>
                                  <a:rPr lang="en-US" altLang="vi-VN" sz="4000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en-US" altLang="vi-VN" sz="4000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𝑅</m:t>
                                </m:r>
                                <m:r>
                                  <a:rPr lang="en-US" altLang="vi-VN" sz="4000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’   </m:t>
                                </m:r>
                              </m:oMath>
                            </m:oMathPara>
                          </a14:m>
                          <a:endParaRPr lang="vi-VN" sz="40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1640375"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3680460" algn="l"/>
                            </a:tabLst>
                          </a:pPr>
                          <a:r>
                            <a:rPr lang="en-US" sz="440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Hai </a:t>
                          </a:r>
                          <a:r>
                            <a:rPr lang="en-US" sz="4400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đường</a:t>
                          </a:r>
                          <a:r>
                            <a:rPr lang="en-US" sz="440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4400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tròn</a:t>
                          </a:r>
                          <a:r>
                            <a:rPr lang="en-US" sz="440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4400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tiếp</a:t>
                          </a:r>
                          <a:r>
                            <a:rPr lang="en-US" sz="440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4400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xúc</a:t>
                          </a:r>
                          <a:r>
                            <a:rPr lang="en-US" sz="440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4400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nhau</a:t>
                          </a:r>
                          <a:r>
                            <a:rPr lang="en-US" sz="440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:</a:t>
                          </a:r>
                          <a:endParaRPr lang="vi-VN" sz="4400" dirty="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indent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3680460" algn="l"/>
                            </a:tabLst>
                          </a:pPr>
                          <a:r>
                            <a:rPr lang="en-US" sz="440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 </a:t>
                          </a:r>
                          <a:r>
                            <a:rPr lang="en-US" sz="4400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Tiếp</a:t>
                          </a:r>
                          <a:r>
                            <a:rPr lang="en-US" sz="440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4400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xúc</a:t>
                          </a:r>
                          <a:r>
                            <a:rPr lang="en-US" sz="440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4400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ngoài</a:t>
                          </a:r>
                          <a:endParaRPr lang="vi-VN" sz="4400" dirty="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indent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3680460" algn="l"/>
                            </a:tabLst>
                          </a:pPr>
                          <a:r>
                            <a:rPr lang="en-US" sz="440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 </a:t>
                          </a:r>
                          <a:r>
                            <a:rPr lang="en-US" sz="4400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Tiếp</a:t>
                          </a:r>
                          <a:r>
                            <a:rPr lang="en-US" sz="440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4400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xúc</a:t>
                          </a:r>
                          <a:r>
                            <a:rPr lang="en-US" sz="440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4400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trong</a:t>
                          </a:r>
                          <a:endParaRPr lang="vi-VN" sz="4400" dirty="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3680460" algn="l"/>
                            </a:tabLst>
                          </a:pPr>
                          <a:r>
                            <a:rPr lang="en-US" sz="4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368046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440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𝑂𝑂</m:t>
                                </m:r>
                                <m:r>
                                  <a:rPr lang="vi-VN" sz="440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’=</m:t>
                                </m:r>
                                <m:r>
                                  <a:rPr lang="vi-VN" sz="440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𝑅</m:t>
                                </m:r>
                                <m:r>
                                  <a:rPr lang="vi-VN" sz="440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vi-VN" sz="440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𝑅</m:t>
                                </m:r>
                                <m:r>
                                  <a:rPr lang="vi-VN" sz="440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’</m:t>
                                </m:r>
                              </m:oMath>
                            </m:oMathPara>
                          </a14:m>
                          <a:endParaRPr lang="vi-VN" sz="4400" dirty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indent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368046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440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𝑂𝑂</m:t>
                                </m:r>
                                <m:r>
                                  <a:rPr lang="vi-VN" sz="440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’=</m:t>
                                </m:r>
                                <m:r>
                                  <a:rPr lang="vi-VN" sz="440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𝑅</m:t>
                                </m:r>
                                <m:r>
                                  <a:rPr lang="vi-VN" sz="440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 </m:t>
                                </m:r>
                                <m:r>
                                  <a:rPr lang="vi-VN" sz="440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𝑅</m:t>
                                </m:r>
                                <m:r>
                                  <a:rPr lang="vi-VN" sz="440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’</m:t>
                                </m:r>
                              </m:oMath>
                            </m:oMathPara>
                          </a14:m>
                          <a:endParaRPr lang="en-US" sz="4400" dirty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1834806"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3680460" algn="l"/>
                            </a:tabLst>
                          </a:pPr>
                          <a:r>
                            <a:rPr lang="en-US" sz="440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Hai </a:t>
                          </a:r>
                          <a:r>
                            <a:rPr lang="en-US" sz="4400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đường</a:t>
                          </a:r>
                          <a:r>
                            <a:rPr lang="en-US" sz="440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4400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tròn</a:t>
                          </a:r>
                          <a:r>
                            <a:rPr lang="en-US" sz="440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4400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không</a:t>
                          </a:r>
                          <a:r>
                            <a:rPr lang="en-US" sz="440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4400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giao</a:t>
                          </a:r>
                          <a:r>
                            <a:rPr lang="en-US" sz="440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4400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nhau</a:t>
                          </a:r>
                          <a:r>
                            <a:rPr lang="en-US" sz="440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:</a:t>
                          </a:r>
                          <a:endParaRPr lang="vi-VN" sz="4400" dirty="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indent="0" algn="just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3680460" algn="l"/>
                            </a:tabLst>
                          </a:pPr>
                          <a:r>
                            <a:rPr lang="en-US" sz="440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 (O) </a:t>
                          </a:r>
                          <a:r>
                            <a:rPr lang="en-US" sz="4400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và</a:t>
                          </a:r>
                          <a:r>
                            <a:rPr lang="en-US" sz="440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(O’)  ở </a:t>
                          </a:r>
                          <a:r>
                            <a:rPr lang="en-US" sz="4400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ngoài</a:t>
                          </a:r>
                          <a:r>
                            <a:rPr lang="en-US" sz="440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4400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nhau</a:t>
                          </a:r>
                          <a:endParaRPr lang="vi-VN" sz="4400" dirty="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indent="0" algn="just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3680460" algn="l"/>
                            </a:tabLst>
                          </a:pPr>
                          <a:r>
                            <a:rPr lang="en-US" sz="440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 (O) </a:t>
                          </a:r>
                          <a:r>
                            <a:rPr lang="en-US" sz="4400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đựng</a:t>
                          </a:r>
                          <a:r>
                            <a:rPr lang="en-US" sz="440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(O’)</a:t>
                          </a:r>
                          <a:endParaRPr lang="vi-VN" sz="4400" dirty="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3680460" algn="l"/>
                            </a:tabLst>
                          </a:pPr>
                          <a:r>
                            <a:rPr lang="en-US" sz="4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>
                              <a:tab pos="3680460" algn="l"/>
                            </a:tabLst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440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𝑂𝑂</m:t>
                                </m:r>
                                <m:r>
                                  <a:rPr lang="vi-VN" sz="440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’&lt;</m:t>
                                </m:r>
                                <m:r>
                                  <a:rPr lang="vi-VN" sz="440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𝑅</m:t>
                                </m:r>
                                <m:r>
                                  <a:rPr lang="vi-VN" sz="440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vi-VN" sz="440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𝑅</m:t>
                                </m:r>
                                <m:r>
                                  <a:rPr lang="vi-VN" sz="440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’</m:t>
                                </m:r>
                              </m:oMath>
                            </m:oMathPara>
                          </a14:m>
                          <a:endParaRPr lang="vi-VN" sz="4400" dirty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>
                              <a:tab pos="3680460" algn="l"/>
                            </a:tabLst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440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𝑂𝑂</m:t>
                                </m:r>
                                <m:r>
                                  <a:rPr lang="vi-VN" sz="440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’&lt;</m:t>
                                </m:r>
                                <m:r>
                                  <a:rPr lang="vi-VN" sz="440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𝑅</m:t>
                                </m:r>
                                <m:r>
                                  <a:rPr lang="vi-VN" sz="440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 </m:t>
                                </m:r>
                                <m:r>
                                  <a:rPr lang="vi-VN" sz="440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𝑅</m:t>
                                </m:r>
                                <m:r>
                                  <a:rPr lang="vi-VN" sz="440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’</m:t>
                                </m:r>
                              </m:oMath>
                            </m:oMathPara>
                          </a14:m>
                          <a:endParaRPr lang="en-US" sz="4400" dirty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6" name="Table 2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11738385"/>
                  </p:ext>
                </p:extLst>
              </p:nvPr>
            </p:nvGraphicFramePr>
            <p:xfrm>
              <a:off x="866534" y="1757856"/>
              <a:ext cx="16735666" cy="6882935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9551961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0000"/>
                        </a:ext>
                      </a:extLst>
                    </a:gridCol>
                    <a:gridCol w="2535505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0001"/>
                        </a:ext>
                      </a:extLst>
                    </a:gridCol>
                    <a:gridCol w="4648200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0002"/>
                        </a:ext>
                      </a:extLst>
                    </a:gridCol>
                  </a:tblGrid>
                  <a:tr h="1640375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marL="68580" marR="68580" marT="0" marB="0">
                        <a:blipFill rotWithShape="0">
                          <a:blip r:embed="rId4"/>
                          <a:stretch>
                            <a:fillRect l="-64" t="-10781" r="-75495" b="-3401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3680460" algn="l"/>
                            </a:tabLst>
                          </a:pPr>
                          <a:r>
                            <a:rPr lang="en-US" sz="4400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Số</a:t>
                          </a:r>
                          <a:r>
                            <a:rPr lang="en-US" sz="440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4400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điểm</a:t>
                          </a:r>
                          <a:r>
                            <a:rPr lang="en-US" sz="440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4400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chung</a:t>
                          </a:r>
                          <a:endParaRPr lang="vi-VN" sz="4400" dirty="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marL="68580" marR="68580" marT="0" marB="0">
                        <a:blipFill rotWithShape="0">
                          <a:blip r:embed="rId4"/>
                          <a:stretch>
                            <a:fillRect l="-260026" t="-10781" r="-524" b="-34014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0"/>
                      </a:ext>
                    </a:extLst>
                  </a:tr>
                  <a:tr h="1219200"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3680460" algn="l"/>
                            </a:tabLst>
                          </a:pPr>
                          <a:r>
                            <a:rPr lang="en-US" sz="440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Hai </a:t>
                          </a:r>
                          <a:r>
                            <a:rPr lang="en-US" sz="4400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đường</a:t>
                          </a:r>
                          <a:r>
                            <a:rPr lang="en-US" sz="440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4400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tròn</a:t>
                          </a:r>
                          <a:r>
                            <a:rPr lang="en-US" sz="440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4400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cắt</a:t>
                          </a:r>
                          <a:r>
                            <a:rPr lang="en-US" sz="440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4400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nhau</a:t>
                          </a:r>
                          <a:endParaRPr lang="vi-VN" sz="4400" dirty="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3680460" algn="l"/>
                            </a:tabLst>
                          </a:pPr>
                          <a:r>
                            <a:rPr lang="en-US" sz="4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marL="68580" marR="68580" marT="0" marB="0" anchor="ctr">
                        <a:blipFill rotWithShape="0">
                          <a:blip r:embed="rId4"/>
                          <a:stretch>
                            <a:fillRect l="-260026" t="-149000" r="-524" b="-357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1"/>
                      </a:ext>
                    </a:extLst>
                  </a:tr>
                  <a:tr h="2011680"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3680460" algn="l"/>
                            </a:tabLst>
                          </a:pPr>
                          <a:r>
                            <a:rPr lang="en-US" sz="440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Hai </a:t>
                          </a:r>
                          <a:r>
                            <a:rPr lang="en-US" sz="4400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đường</a:t>
                          </a:r>
                          <a:r>
                            <a:rPr lang="en-US" sz="440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4400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tròn</a:t>
                          </a:r>
                          <a:r>
                            <a:rPr lang="en-US" sz="440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4400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tiếp</a:t>
                          </a:r>
                          <a:r>
                            <a:rPr lang="en-US" sz="440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4400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xúc</a:t>
                          </a:r>
                          <a:r>
                            <a:rPr lang="en-US" sz="440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4400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nhau</a:t>
                          </a:r>
                          <a:r>
                            <a:rPr lang="en-US" sz="440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:</a:t>
                          </a:r>
                          <a:endParaRPr lang="vi-VN" sz="4400" dirty="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indent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3680460" algn="l"/>
                            </a:tabLst>
                          </a:pPr>
                          <a:r>
                            <a:rPr lang="en-US" sz="440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 </a:t>
                          </a:r>
                          <a:r>
                            <a:rPr lang="en-US" sz="4400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Tiếp</a:t>
                          </a:r>
                          <a:r>
                            <a:rPr lang="en-US" sz="440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4400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xúc</a:t>
                          </a:r>
                          <a:r>
                            <a:rPr lang="en-US" sz="440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4400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ngoài</a:t>
                          </a:r>
                          <a:endParaRPr lang="vi-VN" sz="4400" dirty="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indent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3680460" algn="l"/>
                            </a:tabLst>
                          </a:pPr>
                          <a:r>
                            <a:rPr lang="en-US" sz="440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 </a:t>
                          </a:r>
                          <a:r>
                            <a:rPr lang="en-US" sz="4400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Tiếp</a:t>
                          </a:r>
                          <a:r>
                            <a:rPr lang="en-US" sz="440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4400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xúc</a:t>
                          </a:r>
                          <a:r>
                            <a:rPr lang="en-US" sz="440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4400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trong</a:t>
                          </a:r>
                          <a:endParaRPr lang="vi-VN" sz="4400" dirty="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3680460" algn="l"/>
                            </a:tabLst>
                          </a:pPr>
                          <a:r>
                            <a:rPr lang="en-US" sz="4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marL="68580" marR="68580" marT="0" marB="0" anchor="ctr">
                        <a:blipFill rotWithShape="0">
                          <a:blip r:embed="rId4"/>
                          <a:stretch>
                            <a:fillRect l="-260026" t="-150453" r="-524" b="-1160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2"/>
                      </a:ext>
                    </a:extLst>
                  </a:tr>
                  <a:tr h="2011680"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3680460" algn="l"/>
                            </a:tabLst>
                          </a:pPr>
                          <a:r>
                            <a:rPr lang="en-US" sz="440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Hai </a:t>
                          </a:r>
                          <a:r>
                            <a:rPr lang="en-US" sz="4400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đường</a:t>
                          </a:r>
                          <a:r>
                            <a:rPr lang="en-US" sz="440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4400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tròn</a:t>
                          </a:r>
                          <a:r>
                            <a:rPr lang="en-US" sz="440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4400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không</a:t>
                          </a:r>
                          <a:r>
                            <a:rPr lang="en-US" sz="440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4400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giao</a:t>
                          </a:r>
                          <a:r>
                            <a:rPr lang="en-US" sz="440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4400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nhau</a:t>
                          </a:r>
                          <a:r>
                            <a:rPr lang="en-US" sz="440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:</a:t>
                          </a:r>
                          <a:endParaRPr lang="vi-VN" sz="4400" dirty="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indent="0" algn="just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3680460" algn="l"/>
                            </a:tabLst>
                          </a:pPr>
                          <a:r>
                            <a:rPr lang="en-US" sz="440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 (O) </a:t>
                          </a:r>
                          <a:r>
                            <a:rPr lang="en-US" sz="4400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và</a:t>
                          </a:r>
                          <a:r>
                            <a:rPr lang="en-US" sz="440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(O’)  ở </a:t>
                          </a:r>
                          <a:r>
                            <a:rPr lang="en-US" sz="4400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ngoài</a:t>
                          </a:r>
                          <a:r>
                            <a:rPr lang="en-US" sz="440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4400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nhau</a:t>
                          </a:r>
                          <a:endParaRPr lang="vi-VN" sz="4400" dirty="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indent="0" algn="just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3680460" algn="l"/>
                            </a:tabLst>
                          </a:pPr>
                          <a:r>
                            <a:rPr lang="en-US" sz="440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 (O) </a:t>
                          </a:r>
                          <a:r>
                            <a:rPr lang="en-US" sz="4400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đựng</a:t>
                          </a:r>
                          <a:r>
                            <a:rPr lang="en-US" sz="440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(O’)</a:t>
                          </a:r>
                          <a:endParaRPr lang="vi-VN" sz="4400" dirty="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3680460" algn="l"/>
                            </a:tabLst>
                          </a:pPr>
                          <a:r>
                            <a:rPr lang="en-US" sz="4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marL="68580" marR="68580" marT="0" marB="0" anchor="ctr">
                        <a:blipFill rotWithShape="0">
                          <a:blip r:embed="rId4"/>
                          <a:stretch>
                            <a:fillRect l="-260026" t="-251212" r="-524" b="-1636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20229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7" grpId="0"/>
      <p:bldP spid="18" grpId="0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9303307" y="-4783333"/>
            <a:ext cx="10833473" cy="19829952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424136" y="-285093"/>
            <a:ext cx="19705933" cy="11084587"/>
          </a:xfrm>
          <a:prstGeom prst="rect">
            <a:avLst/>
          </a:prstGeom>
        </p:spPr>
      </p:pic>
      <p:sp>
        <p:nvSpPr>
          <p:cNvPr id="15" name="AutoShape 6"/>
          <p:cNvSpPr/>
          <p:nvPr/>
        </p:nvSpPr>
        <p:spPr>
          <a:xfrm>
            <a:off x="457200" y="532800"/>
            <a:ext cx="17373600" cy="9448800"/>
          </a:xfrm>
          <a:prstGeom prst="rect">
            <a:avLst/>
          </a:prstGeom>
          <a:solidFill>
            <a:srgbClr val="F6F6E9"/>
          </a:solidFill>
        </p:spPr>
        <p:txBody>
          <a:bodyPr/>
          <a:lstStyle/>
          <a:p>
            <a:endParaRPr lang="en-US"/>
          </a:p>
        </p:txBody>
      </p:sp>
      <p:pic>
        <p:nvPicPr>
          <p:cNvPr id="1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167465" y="281686"/>
            <a:ext cx="4287847" cy="1023353"/>
          </a:xfrm>
          <a:prstGeom prst="rect">
            <a:avLst/>
          </a:prstGeom>
        </p:spPr>
      </p:pic>
      <p:sp>
        <p:nvSpPr>
          <p:cNvPr id="7" name="Pentagon 6"/>
          <p:cNvSpPr/>
          <p:nvPr/>
        </p:nvSpPr>
        <p:spPr>
          <a:xfrm>
            <a:off x="468086" y="3314700"/>
            <a:ext cx="10134600" cy="3333438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7000" b="1" i="0" u="none" strike="noStrike" kern="1200" cap="none" spc="0" normalizeH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TẬP</a:t>
            </a:r>
            <a:endParaRPr kumimoji="0" lang="en-US" sz="70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0602686" y="3533619"/>
            <a:ext cx="2971800" cy="2895600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5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258800" y="5134031"/>
            <a:ext cx="5191069" cy="51910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362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omb/>
      </p:transition>
    </mc:Choice>
    <mc:Fallback xmlns="">
      <p:transition spd="slow">
        <p:comb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guyệt thực toàn phần tại Việt Nam ngày 8.11.2022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E2B14DA1-A06B-8154-CF47-732D5CD502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72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âu hỏi">
                <a:extLst>
                  <a:ext uri="{FF2B5EF4-FFF2-40B4-BE49-F238E27FC236}">
                    <a16:creationId xmlns:a16="http://schemas.microsoft.com/office/drawing/2014/main" id="{4ADFFF1A-F500-CC57-185E-00F4826D0836}"/>
                  </a:ext>
                </a:extLst>
              </p:cNvPr>
              <p:cNvSpPr/>
              <p:nvPr/>
            </p:nvSpPr>
            <p:spPr>
              <a:xfrm>
                <a:off x="2099146" y="410747"/>
                <a:ext cx="16341253" cy="2565701"/>
              </a:xfrm>
              <a:prstGeom prst="roundRect">
                <a:avLst/>
              </a:prstGeom>
              <a:solidFill>
                <a:srgbClr val="FFFFB3"/>
              </a:solidFill>
              <a:ln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  <a:spcBef>
                    <a:spcPts val="240"/>
                  </a:spcBef>
                  <a:spcAft>
                    <a:spcPts val="240"/>
                  </a:spcAft>
                  <a:tabLst>
                    <a:tab pos="228600" algn="l"/>
                    <a:tab pos="1600200" algn="l"/>
                    <a:tab pos="2971800" algn="l"/>
                    <a:tab pos="4343400" algn="l"/>
                  </a:tabLst>
                </a:pPr>
                <a:r>
                  <a:rPr lang="en-US" sz="3600" b="1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36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1. </a:t>
                </a:r>
                <a:r>
                  <a:rPr lang="vi-VN" altLang="en-US" sz="3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 đoạn thẳng </a:t>
                </a:r>
                <a14:m>
                  <m:oMath xmlns:m="http://schemas.openxmlformats.org/officeDocument/2006/math">
                    <m:r>
                      <a:rPr lang="vi-VN" altLang="en-US" sz="36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𝑂𝐼</m:t>
                    </m:r>
                    <m:r>
                      <a:rPr lang="vi-VN" altLang="en-US" sz="36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= 12 </m:t>
                    </m:r>
                    <m:r>
                      <a:rPr lang="vi-VN" altLang="en-US" sz="36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vi-VN" altLang="en-US" sz="3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Vẽ các đường tròn </a:t>
                </a:r>
                <a14:m>
                  <m:oMath xmlns:m="http://schemas.openxmlformats.org/officeDocument/2006/math">
                    <m:r>
                      <a:rPr lang="vi-VN" altLang="en-US" sz="36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vi-VN" altLang="en-US" sz="36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vi-VN" altLang="en-US" sz="36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; 10</m:t>
                    </m:r>
                    <m:r>
                      <a:rPr lang="vi-VN" altLang="en-US" sz="36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vi-VN" altLang="en-US" sz="36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); (</m:t>
                    </m:r>
                    <m:r>
                      <a:rPr lang="vi-VN" altLang="en-US" sz="36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𝐼</m:t>
                    </m:r>
                    <m:r>
                      <a:rPr lang="vi-VN" altLang="en-US" sz="36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; 2</m:t>
                    </m:r>
                    <m:r>
                      <a:rPr lang="vi-VN" altLang="en-US" sz="36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vi-VN" altLang="en-US" sz="36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). </m:t>
                    </m:r>
                  </m:oMath>
                </a14:m>
                <a:endParaRPr lang="vi-VN" altLang="en-US" sz="3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240"/>
                  </a:spcBef>
                  <a:spcAft>
                    <a:spcPts val="240"/>
                  </a:spcAft>
                  <a:tabLst>
                    <a:tab pos="228600" algn="l"/>
                    <a:tab pos="1600200" algn="l"/>
                    <a:tab pos="2971800" algn="l"/>
                    <a:tab pos="4343400" algn="l"/>
                  </a:tabLst>
                </a:pPr>
                <a:r>
                  <a:rPr lang="vi-VN" altLang="en-US" sz="3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 đường tròn </a:t>
                </a:r>
                <a14:m>
                  <m:oMath xmlns:m="http://schemas.openxmlformats.org/officeDocument/2006/math">
                    <m:r>
                      <a:rPr lang="vi-VN" alt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vi-VN" alt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vi-VN" alt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vi-VN" altLang="en-US" sz="3600" i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altLang="en-US" sz="3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r>
                      <a:rPr lang="vi-VN" alt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vi-VN" alt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𝐼</m:t>
                    </m:r>
                    <m:r>
                      <a:rPr lang="vi-VN" alt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vi-VN" altLang="en-US" sz="3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có vị trí tương đối như thế nào với nhau?</a:t>
                </a:r>
                <a:endParaRPr lang="en-US" altLang="en-US" sz="3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Câu hỏi">
                <a:extLst>
                  <a:ext uri="{FF2B5EF4-FFF2-40B4-BE49-F238E27FC236}">
                    <a16:creationId xmlns="" xmlns:a16="http://schemas.microsoft.com/office/drawing/2014/main" id="{4ADFFF1A-F500-CC57-185E-00F4826D08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9146" y="410747"/>
                <a:ext cx="16341253" cy="2565701"/>
              </a:xfrm>
              <a:prstGeom prst="roundRect">
                <a:avLst/>
              </a:prstGeom>
              <a:blipFill rotWithShape="0">
                <a:blip r:embed="rId7"/>
                <a:stretch>
                  <a:fillRect l="-298"/>
                </a:stretch>
              </a:blipFill>
              <a:ln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Đáp án đúng">
                <a:extLst>
                  <a:ext uri="{FF2B5EF4-FFF2-40B4-BE49-F238E27FC236}">
                    <a16:creationId xmlns:a16="http://schemas.microsoft.com/office/drawing/2014/main" id="{8B66CBE4-2DB9-BCF7-D1C4-281B894BFE17}"/>
                  </a:ext>
                </a:extLst>
              </p:cNvPr>
              <p:cNvSpPr/>
              <p:nvPr/>
            </p:nvSpPr>
            <p:spPr>
              <a:xfrm>
                <a:off x="2099148" y="8682731"/>
                <a:ext cx="13868401" cy="1185169"/>
              </a:xfrm>
              <a:prstGeom prst="roundRect">
                <a:avLst/>
              </a:prstGeom>
              <a:solidFill>
                <a:srgbClr val="FFFFB3"/>
              </a:solidFill>
              <a:ln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39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vi-VN" alt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vi-VN" alt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vi-VN" alt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vi-VN" altLang="en-US" sz="4000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altLang="en-US" sz="4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r>
                      <a:rPr lang="vi-VN" alt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vi-VN" alt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𝐼</m:t>
                    </m:r>
                    <m:r>
                      <a:rPr lang="vi-VN" alt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vi-VN" altLang="en-US" sz="4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4000" dirty="0" err="1">
                    <a:solidFill>
                      <a:prstClr val="black"/>
                    </a:solidFill>
                    <a:latin typeface="Times New Roman" panose="02020603050405020304" pitchFamily="18" charset="0"/>
                  </a:rPr>
                  <a:t>tiếp</a:t>
                </a:r>
                <a:r>
                  <a:rPr lang="en-US" altLang="en-US" sz="4000" dirty="0">
                    <a:solidFill>
                      <a:prstClr val="black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dirty="0" err="1">
                    <a:solidFill>
                      <a:prstClr val="black"/>
                    </a:solidFill>
                    <a:latin typeface="Times New Roman" panose="02020603050405020304" pitchFamily="18" charset="0"/>
                  </a:rPr>
                  <a:t>xúc</a:t>
                </a:r>
                <a:r>
                  <a:rPr lang="en-US" altLang="en-US" sz="4000" dirty="0">
                    <a:solidFill>
                      <a:prstClr val="black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dirty="0" err="1">
                    <a:solidFill>
                      <a:prstClr val="black"/>
                    </a:solidFill>
                    <a:latin typeface="Times New Roman" panose="02020603050405020304" pitchFamily="18" charset="0"/>
                  </a:rPr>
                  <a:t>ngoài</a:t>
                </a:r>
                <a:r>
                  <a:rPr lang="en-US" altLang="en-US" sz="4000" dirty="0">
                    <a:solidFill>
                      <a:prstClr val="black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dirty="0" err="1">
                    <a:solidFill>
                      <a:prstClr val="black"/>
                    </a:solidFill>
                    <a:latin typeface="Times New Roman" panose="02020603050405020304" pitchFamily="18" charset="0"/>
                  </a:rPr>
                  <a:t>với</a:t>
                </a:r>
                <a:r>
                  <a:rPr lang="en-US" altLang="en-US" sz="4000" dirty="0">
                    <a:solidFill>
                      <a:prstClr val="black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dirty="0" err="1">
                    <a:solidFill>
                      <a:prstClr val="black"/>
                    </a:solidFill>
                    <a:latin typeface="Times New Roman" panose="02020603050405020304" pitchFamily="18" charset="0"/>
                  </a:rPr>
                  <a:t>nhau</a:t>
                </a:r>
                <a:endParaRPr lang="en-US" sz="4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Đáp án đúng">
                <a:extLst>
                  <a:ext uri="{FF2B5EF4-FFF2-40B4-BE49-F238E27FC236}">
                    <a16:creationId xmlns="" xmlns:a16="http://schemas.microsoft.com/office/drawing/2014/main" id="{8B66CBE4-2DB9-BCF7-D1C4-281B894BFE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9148" y="8682731"/>
                <a:ext cx="13868401" cy="1185169"/>
              </a:xfrm>
              <a:prstGeom prst="roundRect">
                <a:avLst/>
              </a:prstGeom>
              <a:blipFill rotWithShape="0">
                <a:blip r:embed="rId8"/>
                <a:stretch>
                  <a:fillRect l="-965" b="-503"/>
                </a:stretch>
              </a:blipFill>
              <a:ln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Đáp án sai 1">
                <a:extLst>
                  <a:ext uri="{FF2B5EF4-FFF2-40B4-BE49-F238E27FC236}">
                    <a16:creationId xmlns:a16="http://schemas.microsoft.com/office/drawing/2014/main" id="{3FCD9830-5FD1-BD44-878B-228BD96CE996}"/>
                  </a:ext>
                </a:extLst>
              </p:cNvPr>
              <p:cNvSpPr/>
              <p:nvPr/>
            </p:nvSpPr>
            <p:spPr>
              <a:xfrm>
                <a:off x="2099147" y="3449498"/>
                <a:ext cx="13868402" cy="1182433"/>
              </a:xfrm>
              <a:prstGeom prst="roundRect">
                <a:avLst/>
              </a:prstGeom>
              <a:solidFill>
                <a:srgbClr val="FFFFB3"/>
              </a:solidFill>
              <a:ln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en-US" sz="39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A.</a:t>
                </a:r>
                <a:r>
                  <a:rPr lang="en-US" sz="36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alt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vi-VN" alt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vi-VN" alt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vi-VN" altLang="en-US" sz="3600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altLang="en-US" sz="36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r>
                      <a:rPr lang="vi-VN" alt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vi-VN" alt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𝐼</m:t>
                    </m:r>
                    <m:r>
                      <a:rPr lang="vi-VN" alt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 </m:t>
                    </m:r>
                  </m:oMath>
                </a14:m>
                <a:r>
                  <a:rPr lang="en-US" altLang="en-US" sz="4000" dirty="0" err="1">
                    <a:solidFill>
                      <a:prstClr val="black"/>
                    </a:solidFill>
                    <a:latin typeface="Times New Roman" panose="02020603050405020304" pitchFamily="18" charset="0"/>
                  </a:rPr>
                  <a:t>tiếp</a:t>
                </a:r>
                <a:r>
                  <a:rPr lang="en-US" altLang="en-US" sz="4000" dirty="0">
                    <a:solidFill>
                      <a:prstClr val="black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dirty="0" err="1">
                    <a:solidFill>
                      <a:prstClr val="black"/>
                    </a:solidFill>
                    <a:latin typeface="Times New Roman" panose="02020603050405020304" pitchFamily="18" charset="0"/>
                  </a:rPr>
                  <a:t>xúc</a:t>
                </a:r>
                <a:r>
                  <a:rPr lang="en-US" altLang="en-US" sz="4000" dirty="0">
                    <a:solidFill>
                      <a:prstClr val="black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dirty="0" err="1">
                    <a:solidFill>
                      <a:prstClr val="black"/>
                    </a:solidFill>
                    <a:latin typeface="Times New Roman" panose="02020603050405020304" pitchFamily="18" charset="0"/>
                  </a:rPr>
                  <a:t>trong</a:t>
                </a:r>
                <a:r>
                  <a:rPr lang="en-US" altLang="en-US" sz="4000" dirty="0">
                    <a:solidFill>
                      <a:prstClr val="black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dirty="0" err="1">
                    <a:solidFill>
                      <a:prstClr val="black"/>
                    </a:solidFill>
                    <a:latin typeface="Times New Roman" panose="02020603050405020304" pitchFamily="18" charset="0"/>
                  </a:rPr>
                  <a:t>với</a:t>
                </a:r>
                <a:r>
                  <a:rPr lang="en-US" altLang="en-US" sz="4000" dirty="0">
                    <a:solidFill>
                      <a:prstClr val="black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dirty="0" err="1">
                    <a:solidFill>
                      <a:prstClr val="black"/>
                    </a:solidFill>
                    <a:latin typeface="Times New Roman" panose="02020603050405020304" pitchFamily="18" charset="0"/>
                  </a:rPr>
                  <a:t>nhau</a:t>
                </a:r>
                <a:endParaRPr lang="en-US" altLang="en-US" sz="4000" dirty="0">
                  <a:solidFill>
                    <a:prstClr val="black"/>
                  </a:solidFill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" name="Đáp án sai 1">
                <a:extLst>
                  <a:ext uri="{FF2B5EF4-FFF2-40B4-BE49-F238E27FC236}">
                    <a16:creationId xmlns="" xmlns:a16="http://schemas.microsoft.com/office/drawing/2014/main" id="{3FCD9830-5FD1-BD44-878B-228BD96CE9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9147" y="3449498"/>
                <a:ext cx="13868402" cy="1182433"/>
              </a:xfrm>
              <a:prstGeom prst="roundRect">
                <a:avLst/>
              </a:prstGeom>
              <a:blipFill rotWithShape="0">
                <a:blip r:embed="rId9"/>
                <a:stretch>
                  <a:fillRect l="-176"/>
                </a:stretch>
              </a:blipFill>
              <a:ln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Đáp án sai 2">
                <a:extLst>
                  <a:ext uri="{FF2B5EF4-FFF2-40B4-BE49-F238E27FC236}">
                    <a16:creationId xmlns:a16="http://schemas.microsoft.com/office/drawing/2014/main" id="{6A919885-0285-0403-1E09-FA94D8BC080B}"/>
                  </a:ext>
                </a:extLst>
              </p:cNvPr>
              <p:cNvSpPr/>
              <p:nvPr/>
            </p:nvSpPr>
            <p:spPr>
              <a:xfrm>
                <a:off x="2159923" y="6872138"/>
                <a:ext cx="13868404" cy="1284491"/>
              </a:xfrm>
              <a:prstGeom prst="roundRect">
                <a:avLst/>
              </a:prstGeom>
              <a:solidFill>
                <a:srgbClr val="FFFFB3"/>
              </a:solidFill>
              <a:ln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39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</a:t>
                </a:r>
                <a:r>
                  <a:rPr lang="vi-VN" altLang="en-US" sz="40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alt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vi-VN" alt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vi-VN" alt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vi-VN" altLang="en-US" sz="4000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altLang="en-US" sz="4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r>
                      <a:rPr lang="vi-VN" alt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vi-VN" alt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𝐼</m:t>
                    </m:r>
                    <m:r>
                      <a:rPr lang="vi-VN" alt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altLang="en-US" sz="4000" dirty="0">
                    <a:solidFill>
                      <a:prstClr val="black"/>
                    </a:solidFill>
                    <a:latin typeface="Times New Roman" panose="02020603050405020304" pitchFamily="18" charset="0"/>
                  </a:rPr>
                  <a:t> không </a:t>
                </a:r>
                <a:r>
                  <a:rPr lang="vi-VN" altLang="en-US" sz="4000" dirty="0">
                    <a:solidFill>
                      <a:prstClr val="black"/>
                    </a:solidFill>
                    <a:latin typeface="Times New Roman" panose="02020603050405020304" pitchFamily="18" charset="0"/>
                  </a:rPr>
                  <a:t>giao</a:t>
                </a:r>
                <a:r>
                  <a:rPr lang="pt-BR" altLang="en-US" sz="4000" dirty="0">
                    <a:solidFill>
                      <a:prstClr val="black"/>
                    </a:solidFill>
                    <a:latin typeface="Times New Roman" panose="02020603050405020304" pitchFamily="18" charset="0"/>
                  </a:rPr>
                  <a:t> nhau</a:t>
                </a:r>
                <a:endParaRPr lang="en-US" altLang="en-US" sz="4000" dirty="0">
                  <a:solidFill>
                    <a:prstClr val="black"/>
                  </a:solidFill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5" name="Đáp án sai 2">
                <a:extLst>
                  <a:ext uri="{FF2B5EF4-FFF2-40B4-BE49-F238E27FC236}">
                    <a16:creationId xmlns="" xmlns:a16="http://schemas.microsoft.com/office/drawing/2014/main" id="{6A919885-0285-0403-1E09-FA94D8BC08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9923" y="6872138"/>
                <a:ext cx="13868404" cy="1284491"/>
              </a:xfrm>
              <a:prstGeom prst="roundRect">
                <a:avLst/>
              </a:prstGeom>
              <a:blipFill rotWithShape="0">
                <a:blip r:embed="rId10"/>
                <a:stretch>
                  <a:fillRect l="-921"/>
                </a:stretch>
              </a:blipFill>
              <a:ln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sai 3">
                <a:extLst>
                  <a:ext uri="{FF2B5EF4-FFF2-40B4-BE49-F238E27FC236}">
                    <a16:creationId xmlns:a16="http://schemas.microsoft.com/office/drawing/2014/main" id="{2E7D83A4-3758-8699-4DD0-010A80780539}"/>
                  </a:ext>
                </a:extLst>
              </p:cNvPr>
              <p:cNvSpPr/>
              <p:nvPr/>
            </p:nvSpPr>
            <p:spPr>
              <a:xfrm>
                <a:off x="2099149" y="5038985"/>
                <a:ext cx="13868402" cy="1181714"/>
              </a:xfrm>
              <a:prstGeom prst="roundRect">
                <a:avLst/>
              </a:prstGeom>
              <a:solidFill>
                <a:srgbClr val="FFFFB3"/>
              </a:solidFill>
              <a:ln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en-US" sz="39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B. </a:t>
                </a:r>
                <a14:m>
                  <m:oMath xmlns:m="http://schemas.openxmlformats.org/officeDocument/2006/math">
                    <m:r>
                      <a:rPr lang="vi-VN" alt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vi-VN" alt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vi-VN" alt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vi-VN" altLang="en-US" sz="4000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altLang="en-US" sz="4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r>
                      <a:rPr lang="vi-VN" alt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vi-VN" alt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𝐼</m:t>
                    </m:r>
                    <m:r>
                      <a:rPr lang="vi-VN" alt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 </m:t>
                    </m:r>
                  </m:oMath>
                </a14:m>
                <a:r>
                  <a:rPr lang="pt-BR" altLang="en-US" sz="4000" dirty="0">
                    <a:solidFill>
                      <a:prstClr val="black"/>
                    </a:solidFill>
                    <a:latin typeface="Times New Roman" panose="02020603050405020304" pitchFamily="18" charset="0"/>
                  </a:rPr>
                  <a:t>cắt nhau</a:t>
                </a:r>
                <a:endParaRPr lang="en-US" altLang="en-US" sz="4000" dirty="0">
                  <a:solidFill>
                    <a:prstClr val="black"/>
                  </a:solidFill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" name="Đáp án sai 3">
                <a:extLst>
                  <a:ext uri="{FF2B5EF4-FFF2-40B4-BE49-F238E27FC236}">
                    <a16:creationId xmlns="" xmlns:a16="http://schemas.microsoft.com/office/drawing/2014/main" id="{2E7D83A4-3758-8699-4DD0-010A807805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9149" y="5038985"/>
                <a:ext cx="13868402" cy="1181714"/>
              </a:xfrm>
              <a:prstGeom prst="roundRect">
                <a:avLst/>
              </a:prstGeom>
              <a:blipFill rotWithShape="0">
                <a:blip r:embed="rId11"/>
                <a:stretch>
                  <a:fillRect b="-508"/>
                </a:stretch>
              </a:blipFill>
              <a:ln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55558" y="-600206"/>
            <a:ext cx="487363" cy="487363"/>
          </a:xfrm>
          <a:prstGeom prst="rect">
            <a:avLst/>
          </a:prstGeom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82362" y="8682731"/>
            <a:ext cx="1226505" cy="10675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08169" y="7070182"/>
            <a:ext cx="1222301" cy="1088958"/>
          </a:xfrm>
          <a:prstGeom prst="rect">
            <a:avLst/>
          </a:prstGeom>
        </p:spPr>
      </p:pic>
      <p:pic>
        <p:nvPicPr>
          <p:cNvPr id="20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59000" y="5079160"/>
            <a:ext cx="1222301" cy="1088958"/>
          </a:xfrm>
          <a:prstGeom prst="rect">
            <a:avLst/>
          </a:prstGeom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75922" y="3533002"/>
            <a:ext cx="1222301" cy="1088958"/>
          </a:xfrm>
          <a:prstGeom prst="rect">
            <a:avLst/>
          </a:prstGeom>
        </p:spPr>
      </p:pic>
      <p:pic>
        <p:nvPicPr>
          <p:cNvPr id="22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782421" y="-600206"/>
            <a:ext cx="487363" cy="487363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-9451401" y="7393049"/>
            <a:ext cx="10289601" cy="5787901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7214241" y="3094064"/>
            <a:ext cx="8541359" cy="480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6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6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6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âu hỏi">
                <a:extLst>
                  <a:ext uri="{FF2B5EF4-FFF2-40B4-BE49-F238E27FC236}">
                    <a16:creationId xmlns:a16="http://schemas.microsoft.com/office/drawing/2014/main" id="{4ADFFF1A-F500-CC57-185E-00F4826D0836}"/>
                  </a:ext>
                </a:extLst>
              </p:cNvPr>
              <p:cNvSpPr/>
              <p:nvPr/>
            </p:nvSpPr>
            <p:spPr>
              <a:xfrm>
                <a:off x="1163996" y="1333500"/>
                <a:ext cx="16080660" cy="2252968"/>
              </a:xfrm>
              <a:prstGeom prst="roundRect">
                <a:avLst/>
              </a:prstGeom>
              <a:solidFill>
                <a:srgbClr val="F6F6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vi-VN" sz="4300" b="1" dirty="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Câu 2.</a:t>
                </a:r>
                <a:r>
                  <a:rPr lang="en-US" altLang="en-US" sz="44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alt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 Gọi </a:t>
                </a:r>
                <a14:m>
                  <m:oMath xmlns:m="http://schemas.openxmlformats.org/officeDocument/2006/math">
                    <m:r>
                      <a:rPr lang="vi-VN" altLang="en-US" sz="4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vi-VN" alt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 là khoảng cách hai tâm của hai đường tròn </a:t>
                </a:r>
                <a14:m>
                  <m:oMath xmlns:m="http://schemas.openxmlformats.org/officeDocument/2006/math">
                    <m:r>
                      <a:rPr lang="vi-VN" altLang="en-US" sz="4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vi-VN" altLang="en-US" sz="4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vi-VN" altLang="en-US" sz="4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altLang="en-US" sz="4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𝑅</m:t>
                    </m:r>
                    <m:r>
                      <a:rPr lang="vi-VN" altLang="en-US" sz="4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 </m:t>
                    </m:r>
                  </m:oMath>
                </a14:m>
                <a:r>
                  <a:rPr lang="vi-VN" alt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r>
                      <a:rPr lang="vi-VN" altLang="en-US" sz="4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vi-VN" altLang="en-US" sz="4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vi-VN" altLang="en-US" sz="4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′, </m:t>
                    </m:r>
                    <m:r>
                      <a:rPr lang="vi-VN" altLang="en-US" sz="4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𝑟</m:t>
                    </m:r>
                    <m:r>
                      <a:rPr lang="vi-VN" altLang="en-US" sz="4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 </m:t>
                    </m:r>
                  </m:oMath>
                </a14:m>
                <a:r>
                  <a:rPr lang="vi-VN" alt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(với </a:t>
                </a:r>
                <a14:m>
                  <m:oMath xmlns:m="http://schemas.openxmlformats.org/officeDocument/2006/math">
                    <m:r>
                      <a:rPr lang="vi-VN" altLang="en-US" sz="4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 &lt; </m:t>
                    </m:r>
                    <m:r>
                      <a:rPr lang="vi-VN" altLang="en-US" sz="4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𝑟</m:t>
                    </m:r>
                    <m:r>
                      <a:rPr lang="vi-VN" altLang="en-US" sz="4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&lt; </m:t>
                    </m:r>
                    <m:r>
                      <a:rPr lang="vi-VN" altLang="en-US" sz="4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𝑅</m:t>
                    </m:r>
                  </m:oMath>
                </a14:m>
                <a:r>
                  <a:rPr lang="vi-VN" alt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).  Để </a:t>
                </a:r>
                <a14:m>
                  <m:oMath xmlns:m="http://schemas.openxmlformats.org/officeDocument/2006/math">
                    <m:r>
                      <a:rPr lang="vi-VN" altLang="en-US" sz="4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vi-VN" altLang="en-US" sz="4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vi-VN" altLang="en-US" sz="4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vi-VN" alt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altLang="en-US" sz="4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vi-VN" altLang="en-US" sz="4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vi-VN" altLang="en-US" sz="4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′) </m:t>
                    </m:r>
                    <m:r>
                      <m:rPr>
                        <m:sty m:val="p"/>
                      </m:rPr>
                      <a:rPr lang="vi-VN" altLang="en-US" sz="4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ti</m:t>
                    </m:r>
                    <m:r>
                      <a:rPr lang="vi-VN" altLang="en-US" sz="4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ế</m:t>
                    </m:r>
                    <m:r>
                      <m:rPr>
                        <m:sty m:val="p"/>
                      </m:rPr>
                      <a:rPr lang="vi-VN" altLang="en-US" sz="4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p</m:t>
                    </m:r>
                  </m:oMath>
                </a14:m>
                <a:r>
                  <a:rPr lang="vi-VN" alt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 xúc trong thì</a:t>
                </a:r>
                <a:endParaRPr lang="en-US" sz="28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8" name="Câu hỏi">
                <a:extLst>
                  <a:ext uri="{FF2B5EF4-FFF2-40B4-BE49-F238E27FC236}">
                    <a16:creationId xmlns="" xmlns:a16="http://schemas.microsoft.com/office/drawing/2014/main" id="{4ADFFF1A-F500-CC57-185E-00F4826D08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3996" y="1333500"/>
                <a:ext cx="16080660" cy="2252968"/>
              </a:xfrm>
              <a:prstGeom prst="roundRect">
                <a:avLst/>
              </a:prstGeom>
              <a:blipFill rotWithShape="0">
                <a:blip r:embed="rId7"/>
                <a:stretch>
                  <a:fillRect l="-83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đúng">
                <a:extLst>
                  <a:ext uri="{FF2B5EF4-FFF2-40B4-BE49-F238E27FC236}">
                    <a16:creationId xmlns:a16="http://schemas.microsoft.com/office/drawing/2014/main" id="{8B66CBE4-2DB9-BCF7-D1C4-281B894BFE17}"/>
                  </a:ext>
                </a:extLst>
              </p:cNvPr>
              <p:cNvSpPr/>
              <p:nvPr/>
            </p:nvSpPr>
            <p:spPr>
              <a:xfrm>
                <a:off x="9865491" y="4395239"/>
                <a:ext cx="6618425" cy="2271491"/>
              </a:xfrm>
              <a:prstGeom prst="roundRect">
                <a:avLst/>
              </a:prstGeom>
              <a:solidFill>
                <a:srgbClr val="F6F6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en-US" sz="4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vi-VN" sz="4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𝑑</m:t>
                    </m:r>
                    <m:r>
                      <m:rPr>
                        <m:nor/>
                      </m:rPr>
                      <a:rPr lang="vi-VN" sz="44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vi-VN" sz="44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R</m:t>
                    </m:r>
                    <m:r>
                      <m:rPr>
                        <m:nor/>
                      </m:rPr>
                      <a:rPr lang="vi-VN" sz="44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− </m:t>
                    </m:r>
                    <m:r>
                      <m:rPr>
                        <m:nor/>
                      </m:rPr>
                      <a:rPr lang="vi-VN" sz="44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r</m:t>
                    </m:r>
                  </m:oMath>
                </a14:m>
                <a:endParaRPr lang="en-US" altLang="en-US" sz="4400" dirty="0">
                  <a:solidFill>
                    <a:prstClr val="black"/>
                  </a:solidFill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9" name="Đáp án đúng">
                <a:extLst>
                  <a:ext uri="{FF2B5EF4-FFF2-40B4-BE49-F238E27FC236}">
                    <a16:creationId xmlns="" xmlns:a16="http://schemas.microsoft.com/office/drawing/2014/main" id="{8B66CBE4-2DB9-BCF7-D1C4-281B894BFE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5491" y="4395239"/>
                <a:ext cx="6618425" cy="2271491"/>
              </a:xfrm>
              <a:prstGeom prst="roundRect">
                <a:avLst/>
              </a:prstGeom>
              <a:blipFill rotWithShape="0">
                <a:blip r:embed="rId8"/>
                <a:stretch>
                  <a:fillRect l="-20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1">
                <a:extLst>
                  <a:ext uri="{FF2B5EF4-FFF2-40B4-BE49-F238E27FC236}">
                    <a16:creationId xmlns:a16="http://schemas.microsoft.com/office/drawing/2014/main" id="{3FCD9830-5FD1-BD44-878B-228BD96CE996}"/>
                  </a:ext>
                </a:extLst>
              </p:cNvPr>
              <p:cNvSpPr/>
              <p:nvPr/>
            </p:nvSpPr>
            <p:spPr>
              <a:xfrm>
                <a:off x="1715434" y="4395239"/>
                <a:ext cx="6618425" cy="2271491"/>
              </a:xfrm>
              <a:prstGeom prst="roundRect">
                <a:avLst/>
              </a:prstGeom>
              <a:solidFill>
                <a:srgbClr val="F6F6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defRPr/>
                </a:pPr>
                <a:r>
                  <a:rPr lang="en-US" sz="4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vi-VN" sz="4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𝑑</m:t>
                    </m:r>
                    <m:r>
                      <m:rPr>
                        <m:nor/>
                      </m:rPr>
                      <a:rPr lang="vi-VN" sz="44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&lt; </m:t>
                    </m:r>
                    <m:r>
                      <m:rPr>
                        <m:nor/>
                      </m:rPr>
                      <a:rPr lang="vi-VN" sz="44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R</m:t>
                    </m:r>
                    <m:r>
                      <m:rPr>
                        <m:nor/>
                      </m:rPr>
                      <a:rPr lang="vi-VN" sz="44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− </m:t>
                    </m:r>
                    <m:r>
                      <m:rPr>
                        <m:nor/>
                      </m:rPr>
                      <a:rPr lang="vi-VN" sz="44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r</m:t>
                    </m:r>
                  </m:oMath>
                </a14:m>
                <a:endParaRPr lang="en-US" altLang="en-US" sz="4400" dirty="0">
                  <a:solidFill>
                    <a:prstClr val="black"/>
                  </a:solidFill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0" name="Đáp án sai 1">
                <a:extLst>
                  <a:ext uri="{FF2B5EF4-FFF2-40B4-BE49-F238E27FC236}">
                    <a16:creationId xmlns="" xmlns:a16="http://schemas.microsoft.com/office/drawing/2014/main" id="{3FCD9830-5FD1-BD44-878B-228BD96CE9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5434" y="4395239"/>
                <a:ext cx="6618425" cy="2271491"/>
              </a:xfrm>
              <a:prstGeom prst="roundRect">
                <a:avLst/>
              </a:prstGeom>
              <a:blipFill rotWithShape="0">
                <a:blip r:embed="rId9"/>
                <a:stretch>
                  <a:fillRect l="-20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2">
                <a:extLst>
                  <a:ext uri="{FF2B5EF4-FFF2-40B4-BE49-F238E27FC236}">
                    <a16:creationId xmlns:a16="http://schemas.microsoft.com/office/drawing/2014/main" id="{6A919885-0285-0403-1E09-FA94D8BC080B}"/>
                  </a:ext>
                </a:extLst>
              </p:cNvPr>
              <p:cNvSpPr/>
              <p:nvPr/>
            </p:nvSpPr>
            <p:spPr>
              <a:xfrm>
                <a:off x="9960475" y="7397574"/>
                <a:ext cx="6558883" cy="2271491"/>
              </a:xfrm>
              <a:prstGeom prst="roundRect">
                <a:avLst/>
              </a:prstGeom>
              <a:solidFill>
                <a:srgbClr val="F6F6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indent="180340">
                  <a:lnSpc>
                    <a:spcPct val="150000"/>
                  </a:lnSpc>
                  <a:spcBef>
                    <a:spcPts val="240"/>
                  </a:spcBef>
                  <a:spcAft>
                    <a:spcPts val="240"/>
                  </a:spcAft>
                  <a:tabLst>
                    <a:tab pos="228600" algn="l"/>
                    <a:tab pos="1600200" algn="l"/>
                    <a:tab pos="2971800" algn="l"/>
                    <a:tab pos="4343400" algn="l"/>
                  </a:tabLst>
                </a:pPr>
                <a:r>
                  <a:rPr lang="en-US" sz="4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vi-VN" sz="4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𝑑</m:t>
                    </m:r>
                    <m:r>
                      <m:rPr>
                        <m:nor/>
                      </m:rPr>
                      <a:rPr lang="vi-VN" sz="44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vi-VN" sz="44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R</m:t>
                    </m:r>
                    <m:r>
                      <m:rPr>
                        <m:nor/>
                      </m:rPr>
                      <a:rPr lang="vi-VN" sz="44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+ </m:t>
                    </m:r>
                    <m:r>
                      <m:rPr>
                        <m:nor/>
                      </m:rPr>
                      <a:rPr lang="vi-VN" sz="44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r</m:t>
                    </m:r>
                  </m:oMath>
                </a14:m>
                <a:endParaRPr lang="en-US" altLang="en-US" sz="4400" dirty="0">
                  <a:solidFill>
                    <a:prstClr val="black"/>
                  </a:solidFill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1" name="Đáp án sai 2">
                <a:extLst>
                  <a:ext uri="{FF2B5EF4-FFF2-40B4-BE49-F238E27FC236}">
                    <a16:creationId xmlns="" xmlns:a16="http://schemas.microsoft.com/office/drawing/2014/main" id="{6A919885-0285-0403-1E09-FA94D8BC08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0475" y="7397574"/>
                <a:ext cx="6558883" cy="2271491"/>
              </a:xfrm>
              <a:prstGeom prst="round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Đáp án sai 3">
                <a:extLst>
                  <a:ext uri="{FF2B5EF4-FFF2-40B4-BE49-F238E27FC236}">
                    <a16:creationId xmlns:a16="http://schemas.microsoft.com/office/drawing/2014/main" id="{2E7D83A4-3758-8699-4DD0-010A80780539}"/>
                  </a:ext>
                </a:extLst>
              </p:cNvPr>
              <p:cNvSpPr/>
              <p:nvPr/>
            </p:nvSpPr>
            <p:spPr>
              <a:xfrm>
                <a:off x="1715434" y="7397574"/>
                <a:ext cx="6618425" cy="2271491"/>
              </a:xfrm>
              <a:prstGeom prst="roundRect">
                <a:avLst/>
              </a:prstGeom>
              <a:solidFill>
                <a:srgbClr val="F6F6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en-US" sz="4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B. 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𝑑</m:t>
                    </m:r>
                    <m:r>
                      <m:rPr>
                        <m:nor/>
                      </m:rPr>
                      <a:rPr lang="vi-VN" sz="44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&gt; </m:t>
                    </m:r>
                    <m:r>
                      <m:rPr>
                        <m:nor/>
                      </m:rPr>
                      <a:rPr lang="vi-VN" sz="44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R</m:t>
                    </m:r>
                    <m:r>
                      <m:rPr>
                        <m:nor/>
                      </m:rPr>
                      <a:rPr lang="vi-VN" sz="44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− </m:t>
                    </m:r>
                    <m:r>
                      <m:rPr>
                        <m:nor/>
                      </m:rPr>
                      <a:rPr lang="vi-VN" sz="44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r</m:t>
                    </m:r>
                  </m:oMath>
                </a14:m>
                <a:endParaRPr lang="en-US" altLang="en-US" sz="4400" dirty="0">
                  <a:solidFill>
                    <a:prstClr val="black"/>
                  </a:solidFill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2" name="Đáp án sai 3">
                <a:extLst>
                  <a:ext uri="{FF2B5EF4-FFF2-40B4-BE49-F238E27FC236}">
                    <a16:creationId xmlns="" xmlns:a16="http://schemas.microsoft.com/office/drawing/2014/main" id="{2E7D83A4-3758-8699-4DD0-010A807805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5434" y="7397574"/>
                <a:ext cx="6618425" cy="2271491"/>
              </a:xfrm>
              <a:prstGeom prst="roundRect">
                <a:avLst/>
              </a:prstGeom>
              <a:blipFill rotWithShape="0">
                <a:blip r:embed="rId11"/>
                <a:stretch>
                  <a:fillRect l="-20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55558" y="-600206"/>
            <a:ext cx="487363" cy="487363"/>
          </a:xfrm>
          <a:prstGeom prst="rect">
            <a:avLst/>
          </a:prstGeom>
        </p:spPr>
      </p:pic>
      <p:pic>
        <p:nvPicPr>
          <p:cNvPr id="24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57411" y="5449819"/>
            <a:ext cx="1226505" cy="10675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97057" y="8416146"/>
            <a:ext cx="1222301" cy="1088958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21793" y="8416146"/>
            <a:ext cx="1222301" cy="1088958"/>
          </a:xfrm>
          <a:prstGeom prst="rect">
            <a:avLst/>
          </a:prstGeom>
        </p:spPr>
      </p:pic>
      <p:pic>
        <p:nvPicPr>
          <p:cNvPr id="27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21792" y="5504490"/>
            <a:ext cx="1222301" cy="1088958"/>
          </a:xfrm>
          <a:prstGeom prst="rect">
            <a:avLst/>
          </a:prstGeom>
        </p:spPr>
      </p:pic>
      <p:pic>
        <p:nvPicPr>
          <p:cNvPr id="28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782421" y="-600206"/>
            <a:ext cx="487363" cy="487363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/>
          </p:cNvPicPr>
          <p:nvPr/>
        </p:nvPicPr>
        <p:blipFill>
          <a:blip r:embed="rId1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-4106870" y="-3924300"/>
            <a:ext cx="8213739" cy="4620228"/>
          </a:xfrm>
          <a:prstGeom prst="rect">
            <a:avLst/>
          </a:prstGeom>
        </p:spPr>
      </p:pic>
      <p:pic>
        <p:nvPicPr>
          <p:cNvPr id="29" name="Picture 2"/>
          <p:cNvPicPr>
            <a:picLocks noChangeAspect="1"/>
          </p:cNvPicPr>
          <p:nvPr/>
        </p:nvPicPr>
        <p:blipFill>
          <a:blip r:embed="rId1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4249400" y="-3831389"/>
            <a:ext cx="8213739" cy="4620228"/>
          </a:xfrm>
          <a:prstGeom prst="rect">
            <a:avLst/>
          </a:prstGeom>
        </p:spPr>
      </p:pic>
      <p:pic>
        <p:nvPicPr>
          <p:cNvPr id="30" name="Picture 2"/>
          <p:cNvPicPr>
            <a:picLocks noChangeAspect="1"/>
          </p:cNvPicPr>
          <p:nvPr/>
        </p:nvPicPr>
        <p:blipFill>
          <a:blip r:embed="rId1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-7620000" y="8888004"/>
            <a:ext cx="8213739" cy="4620228"/>
          </a:xfrm>
          <a:prstGeom prst="rect">
            <a:avLst/>
          </a:prstGeom>
        </p:spPr>
      </p:pic>
      <p:pic>
        <p:nvPicPr>
          <p:cNvPr id="31" name="Picture 2"/>
          <p:cNvPicPr>
            <a:picLocks noChangeAspect="1"/>
          </p:cNvPicPr>
          <p:nvPr/>
        </p:nvPicPr>
        <p:blipFill>
          <a:blip r:embed="rId1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0800000">
            <a:off x="17678400" y="8994327"/>
            <a:ext cx="8213739" cy="462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88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6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6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6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421960" y="8724900"/>
            <a:ext cx="19136809" cy="107644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âu hỏi">
                <a:extLst>
                  <a:ext uri="{FF2B5EF4-FFF2-40B4-BE49-F238E27FC236}">
                    <a16:creationId xmlns:a16="http://schemas.microsoft.com/office/drawing/2014/main" id="{4ADFFF1A-F500-CC57-185E-00F4826D0836}"/>
                  </a:ext>
                </a:extLst>
              </p:cNvPr>
              <p:cNvSpPr/>
              <p:nvPr/>
            </p:nvSpPr>
            <p:spPr>
              <a:xfrm>
                <a:off x="1640946" y="876301"/>
                <a:ext cx="15355024" cy="1752600"/>
              </a:xfrm>
              <a:prstGeom prst="roundRect">
                <a:avLst/>
              </a:prstGeom>
              <a:solidFill>
                <a:srgbClr val="FFFFB3"/>
              </a:solidFill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vi-VN" sz="4300" b="1" dirty="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Câu </a:t>
                </a:r>
                <a:r>
                  <a:rPr lang="en-US" sz="43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vi-VN" sz="4300" b="1" dirty="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4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4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4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en-US" sz="4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4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𝑅</m:t>
                    </m:r>
                    <m:r>
                      <a:rPr lang="en-US" sz="4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en-US" sz="4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4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400" i="1" dirty="0" err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en-US" sz="4400" i="1" dirty="0" err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’;</m:t>
                    </m:r>
                    <m:r>
                      <a:rPr lang="en-US" sz="4400" i="1" dirty="0" err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𝑟</m:t>
                    </m:r>
                    <m:r>
                      <a:rPr lang="en-US" sz="4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en-US" sz="4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𝑅</m:t>
                    </m:r>
                    <m:r>
                      <a:rPr lang="en-US" sz="4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4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𝑟</m:t>
                    </m:r>
                  </m:oMath>
                </a14:m>
                <a:r>
                  <a:rPr lang="en-US" sz="4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cắt</a:t>
                </a:r>
                <a:r>
                  <a:rPr lang="en-US" sz="4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4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4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biệt</a:t>
                </a:r>
                <a:r>
                  <a:rPr lang="en-US" sz="4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4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𝑂𝑂</m:t>
                    </m:r>
                    <m:r>
                      <a:rPr lang="en-US" sz="4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’ = </m:t>
                    </m:r>
                    <m:r>
                      <a:rPr lang="en-US" sz="4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𝑑</m:t>
                    </m:r>
                  </m:oMath>
                </a14:m>
                <a:r>
                  <a:rPr lang="en-US" sz="4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4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4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khẳng</a:t>
                </a:r>
                <a:r>
                  <a:rPr lang="en-US" sz="4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4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4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4" name="Câu hỏi">
                <a:extLst>
                  <a:ext uri="{FF2B5EF4-FFF2-40B4-BE49-F238E27FC236}">
                    <a16:creationId xmlns="" xmlns:a16="http://schemas.microsoft.com/office/drawing/2014/main" id="{4ADFFF1A-F500-CC57-185E-00F4826D08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0946" y="876301"/>
                <a:ext cx="15355024" cy="1752600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Đáp án đúng">
                <a:extLst>
                  <a:ext uri="{FF2B5EF4-FFF2-40B4-BE49-F238E27FC236}">
                    <a16:creationId xmlns:a16="http://schemas.microsoft.com/office/drawing/2014/main" id="{8B66CBE4-2DB9-BCF7-D1C4-281B894BFE17}"/>
                  </a:ext>
                </a:extLst>
              </p:cNvPr>
              <p:cNvSpPr/>
              <p:nvPr/>
            </p:nvSpPr>
            <p:spPr>
              <a:xfrm>
                <a:off x="1640946" y="3335030"/>
                <a:ext cx="7089970" cy="2341870"/>
              </a:xfrm>
              <a:prstGeom prst="roundRect">
                <a:avLst/>
              </a:prstGeom>
              <a:solidFill>
                <a:srgbClr val="FFFFB3"/>
              </a:solidFill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indent="180340" algn="ctr">
                  <a:lnSpc>
                    <a:spcPct val="150000"/>
                  </a:lnSpc>
                  <a:spcBef>
                    <a:spcPts val="240"/>
                  </a:spcBef>
                  <a:spcAft>
                    <a:spcPts val="240"/>
                  </a:spcAft>
                  <a:tabLst>
                    <a:tab pos="228600" algn="l"/>
                    <a:tab pos="1600200" algn="l"/>
                    <a:tab pos="2971800" algn="l"/>
                    <a:tab pos="4343400" algn="l"/>
                  </a:tabLst>
                </a:pPr>
                <a:r>
                  <a:rPr lang="fi-FI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vi-VN" sz="4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𝑅</m:t>
                    </m:r>
                    <m:r>
                      <a:rPr lang="vi-VN" sz="4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r>
                      <a:rPr lang="vi-VN" sz="4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𝑟</m:t>
                    </m:r>
                    <m:r>
                      <a:rPr lang="vi-VN" sz="4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&lt;</m:t>
                    </m:r>
                    <m:r>
                      <a:rPr lang="vi-VN" sz="4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𝑑</m:t>
                    </m:r>
                    <m:r>
                      <a:rPr lang="vi-VN" sz="4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&lt;</m:t>
                    </m:r>
                    <m:r>
                      <a:rPr lang="vi-VN" sz="4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𝑅</m:t>
                    </m:r>
                    <m:r>
                      <a:rPr lang="vi-VN" sz="4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+</m:t>
                    </m:r>
                    <m:r>
                      <a:rPr lang="vi-VN" sz="4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𝑟</m:t>
                    </m:r>
                  </m:oMath>
                </a14:m>
                <a:endParaRPr lang="en-US" sz="4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Đáp án đúng">
                <a:extLst>
                  <a:ext uri="{FF2B5EF4-FFF2-40B4-BE49-F238E27FC236}">
                    <a16:creationId xmlns="" xmlns:a16="http://schemas.microsoft.com/office/drawing/2014/main" id="{8B66CBE4-2DB9-BCF7-D1C4-281B894BFE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0946" y="3335030"/>
                <a:ext cx="7089970" cy="2341870"/>
              </a:xfrm>
              <a:prstGeom prst="round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sai 1">
                <a:extLst>
                  <a:ext uri="{FF2B5EF4-FFF2-40B4-BE49-F238E27FC236}">
                    <a16:creationId xmlns:a16="http://schemas.microsoft.com/office/drawing/2014/main" id="{3FCD9830-5FD1-BD44-878B-228BD96CE996}"/>
                  </a:ext>
                </a:extLst>
              </p:cNvPr>
              <p:cNvSpPr/>
              <p:nvPr/>
            </p:nvSpPr>
            <p:spPr>
              <a:xfrm>
                <a:off x="9906000" y="6383029"/>
                <a:ext cx="7089970" cy="2299193"/>
              </a:xfrm>
              <a:prstGeom prst="roundRect">
                <a:avLst/>
              </a:prstGeom>
              <a:solidFill>
                <a:srgbClr val="FFFFB3"/>
              </a:solidFill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fi-FI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vi-VN" sz="4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𝑑</m:t>
                    </m:r>
                    <m:r>
                      <a:rPr lang="vi-VN" sz="4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&gt;</m:t>
                    </m:r>
                    <m:r>
                      <a:rPr lang="vi-VN" sz="4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𝑅</m:t>
                    </m:r>
                    <m:r>
                      <a:rPr lang="vi-VN" sz="4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+</m:t>
                    </m:r>
                    <m:r>
                      <a:rPr lang="vi-VN" sz="4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𝑟</m:t>
                    </m:r>
                  </m:oMath>
                </a14:m>
                <a:endParaRPr lang="en-US" sz="4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Đáp án sai 1">
                <a:extLst>
                  <a:ext uri="{FF2B5EF4-FFF2-40B4-BE49-F238E27FC236}">
                    <a16:creationId xmlns="" xmlns:a16="http://schemas.microsoft.com/office/drawing/2014/main" id="{3FCD9830-5FD1-BD44-878B-228BD96CE9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0" y="6383029"/>
                <a:ext cx="7089970" cy="2299193"/>
              </a:xfrm>
              <a:prstGeom prst="round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Đáp án sai 2">
                <a:extLst>
                  <a:ext uri="{FF2B5EF4-FFF2-40B4-BE49-F238E27FC236}">
                    <a16:creationId xmlns:a16="http://schemas.microsoft.com/office/drawing/2014/main" id="{6A919885-0285-0403-1E09-FA94D8BC080B}"/>
                  </a:ext>
                </a:extLst>
              </p:cNvPr>
              <p:cNvSpPr/>
              <p:nvPr/>
            </p:nvSpPr>
            <p:spPr>
              <a:xfrm>
                <a:off x="1640946" y="6383029"/>
                <a:ext cx="7134465" cy="2299193"/>
              </a:xfrm>
              <a:prstGeom prst="roundRect">
                <a:avLst/>
              </a:prstGeom>
              <a:solidFill>
                <a:srgbClr val="FFFFB3"/>
              </a:solidFill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fi-FI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vi-VN" sz="4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𝑑</m:t>
                    </m:r>
                    <m:r>
                      <a:rPr lang="vi-VN" sz="4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vi-VN" sz="4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𝑅</m:t>
                    </m:r>
                    <m:r>
                      <a:rPr lang="vi-VN" sz="4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r>
                      <a:rPr lang="vi-VN" sz="4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𝑟</m:t>
                    </m:r>
                  </m:oMath>
                </a14:m>
                <a:endParaRPr lang="en-US" sz="4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Đáp án sai 2">
                <a:extLst>
                  <a:ext uri="{FF2B5EF4-FFF2-40B4-BE49-F238E27FC236}">
                    <a16:creationId xmlns="" xmlns:a16="http://schemas.microsoft.com/office/drawing/2014/main" id="{6A919885-0285-0403-1E09-FA94D8BC08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0946" y="6383029"/>
                <a:ext cx="7134465" cy="2299193"/>
              </a:xfrm>
              <a:prstGeom prst="roundRect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Đáp án sai 3">
                <a:extLst>
                  <a:ext uri="{FF2B5EF4-FFF2-40B4-BE49-F238E27FC236}">
                    <a16:creationId xmlns:a16="http://schemas.microsoft.com/office/drawing/2014/main" id="{2E7D83A4-3758-8699-4DD0-010A80780539}"/>
                  </a:ext>
                </a:extLst>
              </p:cNvPr>
              <p:cNvSpPr/>
              <p:nvPr/>
            </p:nvSpPr>
            <p:spPr>
              <a:xfrm>
                <a:off x="9906000" y="3335030"/>
                <a:ext cx="7089970" cy="2341870"/>
              </a:xfrm>
              <a:prstGeom prst="roundRect">
                <a:avLst/>
              </a:prstGeom>
              <a:solidFill>
                <a:srgbClr val="FFFFB3"/>
              </a:solidFill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fi-FI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vi-VN" sz="4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𝑑</m:t>
                    </m:r>
                    <m:r>
                      <a:rPr lang="vi-VN" sz="4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&lt;</m:t>
                    </m:r>
                    <m:r>
                      <a:rPr lang="vi-VN" sz="4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𝑅</m:t>
                    </m:r>
                    <m:r>
                      <a:rPr lang="vi-VN" sz="4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+</m:t>
                    </m:r>
                    <m:r>
                      <a:rPr lang="vi-VN" sz="4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𝑟</m:t>
                    </m:r>
                  </m:oMath>
                </a14:m>
                <a:endParaRPr lang="en-US" sz="4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9" name="Đáp án sai 3">
                <a:extLst>
                  <a:ext uri="{FF2B5EF4-FFF2-40B4-BE49-F238E27FC236}">
                    <a16:creationId xmlns="" xmlns:a16="http://schemas.microsoft.com/office/drawing/2014/main" id="{2E7D83A4-3758-8699-4DD0-010A807805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0" y="3335030"/>
                <a:ext cx="7089970" cy="2341870"/>
              </a:xfrm>
              <a:prstGeom prst="roundRect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455558" y="-600206"/>
            <a:ext cx="487363" cy="487363"/>
          </a:xfrm>
          <a:prstGeom prst="rect">
            <a:avLst/>
          </a:prstGeom>
        </p:spPr>
      </p:pic>
      <p:pic>
        <p:nvPicPr>
          <p:cNvPr id="31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48906" y="4291163"/>
            <a:ext cx="1226505" cy="106755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75888" y="7515120"/>
            <a:ext cx="1222301" cy="1088958"/>
          </a:xfrm>
          <a:prstGeom prst="rect">
            <a:avLst/>
          </a:prstGeom>
        </p:spPr>
      </p:pic>
      <p:pic>
        <p:nvPicPr>
          <p:cNvPr id="33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773669" y="4321242"/>
            <a:ext cx="1222301" cy="1088958"/>
          </a:xfrm>
          <a:prstGeom prst="rect">
            <a:avLst/>
          </a:prstGeom>
        </p:spPr>
      </p:pic>
      <p:pic>
        <p:nvPicPr>
          <p:cNvPr id="34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773669" y="7515120"/>
            <a:ext cx="1222301" cy="1088958"/>
          </a:xfrm>
          <a:prstGeom prst="rect">
            <a:avLst/>
          </a:prstGeom>
        </p:spPr>
      </p:pic>
      <p:pic>
        <p:nvPicPr>
          <p:cNvPr id="35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782421" y="-6002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3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6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6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6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2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364079" y="7533278"/>
            <a:ext cx="19136809" cy="10764455"/>
          </a:xfrm>
          <a:prstGeom prst="rect">
            <a:avLst/>
          </a:prstGeom>
        </p:spPr>
      </p:pic>
      <p:sp>
        <p:nvSpPr>
          <p:cNvPr id="18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1142225" y="647083"/>
            <a:ext cx="16136101" cy="2788668"/>
          </a:xfrm>
          <a:prstGeom prst="roundRect">
            <a:avLst/>
          </a:prstGeom>
          <a:solidFill>
            <a:srgbClr val="F6F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vi-VN" sz="43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lang="en-US" sz="43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vi-VN" sz="43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vi-VN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tròn tiếp xúc nhau thì số điểm chung của hai đường tròn là:</a:t>
            </a:r>
            <a:endParaRPr lang="en-US" alt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đúng">
                <a:extLst>
                  <a:ext uri="{FF2B5EF4-FFF2-40B4-BE49-F238E27FC236}">
                    <a16:creationId xmlns:a16="http://schemas.microsoft.com/office/drawing/2014/main" id="{8B66CBE4-2DB9-BCF7-D1C4-281B894BFE17}"/>
                  </a:ext>
                </a:extLst>
              </p:cNvPr>
              <p:cNvSpPr/>
              <p:nvPr/>
            </p:nvSpPr>
            <p:spPr>
              <a:xfrm>
                <a:off x="9852288" y="4119047"/>
                <a:ext cx="7426038" cy="2471617"/>
              </a:xfrm>
              <a:prstGeom prst="roundRect">
                <a:avLst/>
              </a:prstGeom>
              <a:solidFill>
                <a:srgbClr val="F6F6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indent="180340" algn="ctr">
                  <a:lnSpc>
                    <a:spcPct val="150000"/>
                  </a:lnSpc>
                  <a:spcBef>
                    <a:spcPts val="240"/>
                  </a:spcBef>
                  <a:spcAft>
                    <a:spcPts val="240"/>
                  </a:spcAft>
                  <a:tabLst>
                    <a:tab pos="228600" algn="l"/>
                    <a:tab pos="1600200" algn="l"/>
                    <a:tab pos="2971800" algn="l"/>
                    <a:tab pos="4343400" algn="l"/>
                  </a:tabLst>
                </a:pPr>
                <a:r>
                  <a:rPr lang="fi-FI" sz="43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4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</m:oMath>
                </a14:m>
                <a:endParaRPr lang="en-US" sz="4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Đáp án đúng">
                <a:extLst>
                  <a:ext uri="{FF2B5EF4-FFF2-40B4-BE49-F238E27FC236}">
                    <a16:creationId xmlns="" xmlns:a16="http://schemas.microsoft.com/office/drawing/2014/main" id="{8B66CBE4-2DB9-BCF7-D1C4-281B894BFE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2288" y="4119047"/>
                <a:ext cx="7426038" cy="2471617"/>
              </a:xfrm>
              <a:prstGeom prst="round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1">
                <a:extLst>
                  <a:ext uri="{FF2B5EF4-FFF2-40B4-BE49-F238E27FC236}">
                    <a16:creationId xmlns:a16="http://schemas.microsoft.com/office/drawing/2014/main" id="{3FCD9830-5FD1-BD44-878B-228BD96CE996}"/>
                  </a:ext>
                </a:extLst>
              </p:cNvPr>
              <p:cNvSpPr/>
              <p:nvPr/>
            </p:nvSpPr>
            <p:spPr>
              <a:xfrm>
                <a:off x="1130193" y="4119048"/>
                <a:ext cx="7426038" cy="2471617"/>
              </a:xfrm>
              <a:prstGeom prst="roundRect">
                <a:avLst/>
              </a:prstGeom>
              <a:solidFill>
                <a:srgbClr val="F6F6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lnSpc>
                    <a:spcPct val="150000"/>
                  </a:lnSpc>
                </a:pPr>
                <a:r>
                  <a:rPr lang="fi-FI" sz="43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4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2</m:t>
                    </m:r>
                  </m:oMath>
                </a14:m>
                <a:endParaRPr kumimoji="0" lang="vi-VN" sz="430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1">
                <a:extLst>
                  <a:ext uri="{FF2B5EF4-FFF2-40B4-BE49-F238E27FC236}">
                    <a16:creationId xmlns="" xmlns:a16="http://schemas.microsoft.com/office/drawing/2014/main" id="{3FCD9830-5FD1-BD44-878B-228BD96CE9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193" y="4119048"/>
                <a:ext cx="7426038" cy="2471617"/>
              </a:xfrm>
              <a:prstGeom prst="round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2">
                <a:extLst>
                  <a:ext uri="{FF2B5EF4-FFF2-40B4-BE49-F238E27FC236}">
                    <a16:creationId xmlns:a16="http://schemas.microsoft.com/office/drawing/2014/main" id="{6A919885-0285-0403-1E09-FA94D8BC080B}"/>
                  </a:ext>
                </a:extLst>
              </p:cNvPr>
              <p:cNvSpPr/>
              <p:nvPr/>
            </p:nvSpPr>
            <p:spPr>
              <a:xfrm>
                <a:off x="1072778" y="7243883"/>
                <a:ext cx="7426038" cy="2471617"/>
              </a:xfrm>
              <a:prstGeom prst="roundRect">
                <a:avLst/>
              </a:prstGeom>
              <a:solidFill>
                <a:srgbClr val="F6F6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fi-FI" sz="43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4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</m:oMath>
                </a14:m>
                <a:endParaRPr lang="en-US" sz="4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1" name="Đáp án sai 2">
                <a:extLst>
                  <a:ext uri="{FF2B5EF4-FFF2-40B4-BE49-F238E27FC236}">
                    <a16:creationId xmlns="" xmlns:a16="http://schemas.microsoft.com/office/drawing/2014/main" id="{6A919885-0285-0403-1E09-FA94D8BC08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778" y="7243883"/>
                <a:ext cx="7426038" cy="2471617"/>
              </a:xfrm>
              <a:prstGeom prst="roundRect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Đáp án sai 3">
                <a:extLst>
                  <a:ext uri="{FF2B5EF4-FFF2-40B4-BE49-F238E27FC236}">
                    <a16:creationId xmlns:a16="http://schemas.microsoft.com/office/drawing/2014/main" id="{2E7D83A4-3758-8699-4DD0-010A80780539}"/>
                  </a:ext>
                </a:extLst>
              </p:cNvPr>
              <p:cNvSpPr/>
              <p:nvPr/>
            </p:nvSpPr>
            <p:spPr>
              <a:xfrm>
                <a:off x="9852288" y="7237867"/>
                <a:ext cx="7426038" cy="2471617"/>
              </a:xfrm>
              <a:prstGeom prst="roundRect">
                <a:avLst/>
              </a:prstGeom>
              <a:solidFill>
                <a:srgbClr val="F6F6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fi-FI" sz="43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4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3</m:t>
                    </m:r>
                  </m:oMath>
                </a14:m>
                <a:endParaRPr lang="en-US" sz="4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Đáp án sai 3">
                <a:extLst>
                  <a:ext uri="{FF2B5EF4-FFF2-40B4-BE49-F238E27FC236}">
                    <a16:creationId xmlns="" xmlns:a16="http://schemas.microsoft.com/office/drawing/2014/main" id="{2E7D83A4-3758-8699-4DD0-010A807805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2288" y="7237867"/>
                <a:ext cx="7426038" cy="2471617"/>
              </a:xfrm>
              <a:prstGeom prst="roundRect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455558" y="-677023"/>
            <a:ext cx="487363" cy="487363"/>
          </a:xfrm>
          <a:prstGeom prst="rect">
            <a:avLst/>
          </a:prstGeom>
        </p:spPr>
      </p:pic>
      <p:pic>
        <p:nvPicPr>
          <p:cNvPr id="24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83218" y="5214102"/>
            <a:ext cx="1406453" cy="122418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54748" y="8340511"/>
            <a:ext cx="1401631" cy="1248725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92980" y="8340512"/>
            <a:ext cx="1401631" cy="1248725"/>
          </a:xfrm>
          <a:prstGeom prst="rect">
            <a:avLst/>
          </a:prstGeom>
        </p:spPr>
      </p:pic>
      <p:pic>
        <p:nvPicPr>
          <p:cNvPr id="27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54747" y="5261499"/>
            <a:ext cx="1401631" cy="1248725"/>
          </a:xfrm>
          <a:prstGeom prst="rect">
            <a:avLst/>
          </a:prstGeom>
        </p:spPr>
      </p:pic>
      <p:pic>
        <p:nvPicPr>
          <p:cNvPr id="28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782421" y="-6770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57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6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6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6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9303307" y="-4783333"/>
            <a:ext cx="10833473" cy="19829952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424136" y="-285093"/>
            <a:ext cx="19705933" cy="11084587"/>
          </a:xfrm>
          <a:prstGeom prst="rect">
            <a:avLst/>
          </a:prstGeom>
        </p:spPr>
      </p:pic>
      <p:sp>
        <p:nvSpPr>
          <p:cNvPr id="15" name="AutoShape 6"/>
          <p:cNvSpPr/>
          <p:nvPr/>
        </p:nvSpPr>
        <p:spPr>
          <a:xfrm>
            <a:off x="457200" y="532800"/>
            <a:ext cx="17373600" cy="9448800"/>
          </a:xfrm>
          <a:prstGeom prst="rect">
            <a:avLst/>
          </a:prstGeom>
          <a:solidFill>
            <a:srgbClr val="F6F6E9"/>
          </a:solidFill>
        </p:spPr>
        <p:txBody>
          <a:bodyPr/>
          <a:lstStyle/>
          <a:p>
            <a:endParaRPr lang="en-US"/>
          </a:p>
        </p:txBody>
      </p:sp>
      <p:pic>
        <p:nvPicPr>
          <p:cNvPr id="1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167465" y="281686"/>
            <a:ext cx="4287847" cy="1023353"/>
          </a:xfrm>
          <a:prstGeom prst="rect">
            <a:avLst/>
          </a:prstGeom>
        </p:spPr>
      </p:pic>
      <p:sp>
        <p:nvSpPr>
          <p:cNvPr id="7" name="Pentagon 6"/>
          <p:cNvSpPr/>
          <p:nvPr/>
        </p:nvSpPr>
        <p:spPr>
          <a:xfrm>
            <a:off x="468086" y="3314700"/>
            <a:ext cx="10134600" cy="3333438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</a:t>
            </a:r>
            <a:r>
              <a:rPr lang="en-US" sz="7000" b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DỤNG</a:t>
            </a:r>
            <a:endParaRPr kumimoji="0" lang="en-US" sz="70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0602686" y="3533619"/>
            <a:ext cx="2971800" cy="2895600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5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258800" y="5134031"/>
            <a:ext cx="5191069" cy="51910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687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omb/>
      </p:transition>
    </mc:Choice>
    <mc:Fallback xmlns="">
      <p:transition spd="slow">
        <p:comb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431326" y="9715500"/>
            <a:ext cx="19161184" cy="917796"/>
            <a:chOff x="0" y="0"/>
            <a:chExt cx="6481685" cy="3104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81685" cy="310464"/>
            </a:xfrm>
            <a:custGeom>
              <a:avLst/>
              <a:gdLst/>
              <a:ahLst/>
              <a:cxnLst/>
              <a:rect l="l" t="t" r="r" b="b"/>
              <a:pathLst>
                <a:path w="6481685" h="310464">
                  <a:moveTo>
                    <a:pt x="0" y="0"/>
                  </a:moveTo>
                  <a:lnTo>
                    <a:pt x="6481685" y="0"/>
                  </a:lnTo>
                  <a:lnTo>
                    <a:pt x="6481685" y="310464"/>
                  </a:lnTo>
                  <a:lnTo>
                    <a:pt x="0" y="310464"/>
                  </a:lnTo>
                  <a:close/>
                </a:path>
              </a:pathLst>
            </a:custGeom>
            <a:solidFill>
              <a:srgbClr val="61A6AB"/>
            </a:solid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228600" y="419100"/>
                <a:ext cx="17755405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defRPr/>
                </a:pPr>
                <a:r>
                  <a:rPr kumimoji="0" lang="vi-VN" sz="3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Bài </a:t>
                </a:r>
                <a:r>
                  <a:rPr lang="vi-VN" sz="38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5.27</a:t>
                </a:r>
                <a:r>
                  <a:rPr kumimoji="0" lang="vi-VN" sz="3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(SGK) </a:t>
                </a:r>
                <a:r>
                  <a:rPr lang="en-US" altLang="vi-VN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altLang="vi-VN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alt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vi-VN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alt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vi-VN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alt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en-US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vi-VN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alt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en-US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’) </m:t>
                    </m:r>
                  </m:oMath>
                </a14:m>
                <a:r>
                  <a:rPr lang="vi-VN" alt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 xúc</a:t>
                </a:r>
                <a:r>
                  <a:rPr lang="en-US" alt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ngoài với</a:t>
                </a:r>
                <a:r>
                  <a:rPr lang="en-US" alt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vi-VN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alt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alt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alt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vi-VN" alt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 đường thẳng qua </a:t>
                </a:r>
                <a14:m>
                  <m:oMath xmlns:m="http://schemas.openxmlformats.org/officeDocument/2006/math">
                    <m:r>
                      <a:rPr lang="vi-VN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vi-VN" alt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cắt </a:t>
                </a:r>
                <a14:m>
                  <m:oMath xmlns:m="http://schemas.openxmlformats.org/officeDocument/2006/math">
                    <m:r>
                      <a:rPr lang="vi-VN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vi-VN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vi-VN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alt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tại </a:t>
                </a:r>
                <a14:m>
                  <m:oMath xmlns:m="http://schemas.openxmlformats.org/officeDocument/2006/math">
                    <m:r>
                      <a:rPr lang="vi-VN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vi-VN" alt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cắt </a:t>
                </a:r>
                <a14:m>
                  <m:oMath xmlns:m="http://schemas.openxmlformats.org/officeDocument/2006/math">
                    <m:r>
                      <a:rPr lang="vi-VN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vi-VN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vi-VN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’) </m:t>
                    </m:r>
                  </m:oMath>
                </a14:m>
                <a:r>
                  <a:rPr lang="vi-VN" alt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 </a:t>
                </a:r>
                <a14:m>
                  <m:oMath xmlns:m="http://schemas.openxmlformats.org/officeDocument/2006/math">
                    <m:r>
                      <a:rPr lang="vi-VN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vi-VN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vi-VN" alt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Chứng minh rằng </a:t>
                </a:r>
                <a14:m>
                  <m:oMath xmlns:m="http://schemas.openxmlformats.org/officeDocument/2006/math">
                    <m:r>
                      <a:rPr lang="vi-VN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𝑂𝐵</m:t>
                    </m:r>
                    <m:r>
                      <a:rPr lang="vi-VN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⫽</m:t>
                    </m:r>
                    <m:r>
                      <a:rPr lang="vi-VN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vi-VN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’</m:t>
                    </m:r>
                    <m:r>
                      <a:rPr lang="vi-VN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vi-VN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altLang="vi-VN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419100"/>
                <a:ext cx="17755405" cy="1938992"/>
              </a:xfrm>
              <a:prstGeom prst="rect">
                <a:avLst/>
              </a:prstGeom>
              <a:blipFill rotWithShape="0">
                <a:blip r:embed="rId2"/>
                <a:stretch>
                  <a:fillRect l="-1236" r="-1236" b="-723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9357">
            <a:off x="16457175" y="8945261"/>
            <a:ext cx="1201248" cy="1220499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155883" y="2344288"/>
            <a:ext cx="1986765" cy="1090159"/>
            <a:chOff x="1618833" y="1211767"/>
            <a:chExt cx="1571619" cy="890453"/>
          </a:xfrm>
        </p:grpSpPr>
        <p:pic>
          <p:nvPicPr>
            <p:cNvPr id="14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703045" y="1211767"/>
              <a:ext cx="1405278" cy="89045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618833" y="1349774"/>
              <a:ext cx="1571619" cy="553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7620000" y="3190355"/>
                <a:ext cx="10013479" cy="71341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 </a:t>
                </a:r>
                <a:r>
                  <a:rPr lang="en-US" altLang="vi-VN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alt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vi-VN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alt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en-US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vi-VN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alt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en-US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’) </m:t>
                    </m:r>
                  </m:oMath>
                </a14:m>
                <a:r>
                  <a:rPr lang="vi-VN" alt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 xúc</a:t>
                </a:r>
                <a:r>
                  <a:rPr lang="en-US" alt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ngoài </a:t>
                </a:r>
              </a:p>
              <a:p>
                <a:pPr lvl="0"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vi-VN" alt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alt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vi-VN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alt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alt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alt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 </a:t>
                </a:r>
                <a14:m>
                  <m:oMath xmlns:m="http://schemas.openxmlformats.org/officeDocument/2006/math">
                    <m:r>
                      <a:rPr lang="vi-VN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vi-VN" alt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nằm giữa </a:t>
                </a:r>
                <a14:m>
                  <m:oMath xmlns:m="http://schemas.openxmlformats.org/officeDocument/2006/math">
                    <m:r>
                      <a:rPr lang="vi-VN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vi-VN" alt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vi-VN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’</m:t>
                    </m:r>
                  </m:oMath>
                </a14:m>
                <a:r>
                  <a:rPr lang="vi-VN" alt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lvl="0"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vi-VN" alt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 </a:t>
                </a:r>
                <a:r>
                  <a:rPr lang="en-US" alt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tam </a:t>
                </a:r>
                <a:r>
                  <a:rPr lang="vi-VN" alt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 </a:t>
                </a:r>
                <a14:m>
                  <m:oMath xmlns:m="http://schemas.openxmlformats.org/officeDocument/2006/math">
                    <m:r>
                      <a:rPr lang="vi-VN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𝑂𝐴𝐵</m:t>
                    </m:r>
                  </m:oMath>
                </a14:m>
                <a:r>
                  <a:rPr lang="vi-VN" alt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 </a:t>
                </a:r>
                <a14:m>
                  <m:oMath xmlns:m="http://schemas.openxmlformats.org/officeDocument/2006/math">
                    <m:r>
                      <a:rPr lang="vi-VN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𝑂𝐴</m:t>
                    </m:r>
                    <m:r>
                      <a:rPr lang="vi-VN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𝑂𝐵</m:t>
                    </m:r>
                    <m:r>
                      <a:rPr lang="vi-VN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𝑅</m:t>
                    </m:r>
                  </m:oMath>
                </a14:m>
                <a:r>
                  <a:rPr lang="vi-VN" alt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nên </a:t>
                </a:r>
              </a:p>
              <a:p>
                <a:pPr lvl="0"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vi-VN" alt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tam giác </a:t>
                </a:r>
                <a14:m>
                  <m:oMath xmlns:m="http://schemas.openxmlformats.org/officeDocument/2006/math">
                    <m:r>
                      <a:rPr lang="vi-VN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𝑂𝐴𝐵</m:t>
                    </m:r>
                  </m:oMath>
                </a14:m>
                <a:r>
                  <a:rPr lang="vi-VN" alt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vi-VN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vi-VN" alt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. </a:t>
                </a:r>
              </a:p>
              <a:p>
                <a:pPr lvl="0"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vi-VN" alt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</a:t>
                </a:r>
                <a14:m>
                  <m:oMath xmlns:m="http://schemas.openxmlformats.org/officeDocument/2006/math">
                    <m:r>
                      <a:rPr lang="vi-VN" altLang="vi-VN" sz="40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vi-VN" altLang="vi-VN" sz="4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đó </m:t>
                    </m:r>
                    <m:acc>
                      <m:accPr>
                        <m:chr m:val="̂"/>
                        <m:ctrlPr>
                          <a:rPr lang="vi-VN" altLang="vi-VN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altLang="vi-VN" sz="4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𝑂𝐵𝐴</m:t>
                        </m:r>
                      </m:e>
                    </m:acc>
                    <m:r>
                      <a:rPr lang="vi-VN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vi-VN" altLang="vi-VN" sz="4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altLang="vi-VN" sz="4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𝑂𝐴𝐵</m:t>
                        </m:r>
                      </m:e>
                    </m:acc>
                  </m:oMath>
                </a14:m>
                <a:endParaRPr lang="vi-VN" altLang="vi-VN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vi-VN" alt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 </a:t>
                </a:r>
                <a:r>
                  <a:rPr lang="en-US" alt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tam </a:t>
                </a:r>
                <a:r>
                  <a:rPr lang="vi-VN" alt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 </a:t>
                </a:r>
                <a14:m>
                  <m:oMath xmlns:m="http://schemas.openxmlformats.org/officeDocument/2006/math">
                    <m:r>
                      <a:rPr lang="vi-VN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vi-VN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’</m:t>
                    </m:r>
                    <m:r>
                      <a:rPr lang="vi-VN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𝐴𝐶</m:t>
                    </m:r>
                  </m:oMath>
                </a14:m>
                <a:r>
                  <a:rPr lang="vi-VN" alt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 </a:t>
                </a:r>
                <a14:m>
                  <m:oMath xmlns:m="http://schemas.openxmlformats.org/officeDocument/2006/math">
                    <m:r>
                      <a:rPr lang="vi-VN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vi-VN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’</m:t>
                    </m:r>
                    <m:r>
                      <a:rPr lang="vi-VN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vi-VN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vi-VN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’</m:t>
                    </m:r>
                    <m:r>
                      <a:rPr lang="vi-VN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vi-VN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𝑅</m:t>
                    </m:r>
                    <m:r>
                      <a:rPr lang="vi-VN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’</m:t>
                    </m:r>
                  </m:oMath>
                </a14:m>
                <a:r>
                  <a:rPr lang="vi-VN" alt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nên </a:t>
                </a:r>
              </a:p>
              <a:p>
                <a:pPr lvl="0"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vi-VN" alt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tam giác </a:t>
                </a:r>
                <a14:m>
                  <m:oMath xmlns:m="http://schemas.openxmlformats.org/officeDocument/2006/math">
                    <m:r>
                      <a:rPr lang="vi-VN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vi-VN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’</m:t>
                    </m:r>
                    <m:r>
                      <a:rPr lang="vi-VN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𝐴𝐶</m:t>
                    </m:r>
                  </m:oMath>
                </a14:m>
                <a:r>
                  <a:rPr lang="vi-VN" alt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vi-VN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vi-VN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’ </m:t>
                    </m:r>
                  </m:oMath>
                </a14:m>
                <a:r>
                  <a:rPr lang="vi-VN" alt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pPr lvl="0"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vi-VN" alt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</a:t>
                </a:r>
                <a14:m>
                  <m:oMath xmlns:m="http://schemas.openxmlformats.org/officeDocument/2006/math">
                    <m:r>
                      <a:rPr lang="vi-VN" altLang="vi-VN" sz="40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vi-VN" altLang="vi-VN" sz="4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đó </m:t>
                    </m:r>
                    <m:acc>
                      <m:accPr>
                        <m:chr m:val="̂"/>
                        <m:ctrlPr>
                          <a:rPr lang="vi-VN" altLang="vi-VN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altLang="vi-VN" sz="4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𝑂</m:t>
                        </m:r>
                        <m:r>
                          <a:rPr lang="vi-VN" altLang="vi-VN" sz="4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  <m:r>
                          <a:rPr lang="vi-VN" altLang="vi-VN" sz="4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𝐴𝐶</m:t>
                        </m:r>
                      </m:e>
                    </m:acc>
                    <m:r>
                      <a:rPr lang="vi-VN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vi-VN" altLang="vi-VN" sz="4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altLang="vi-VN" sz="4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𝑂</m:t>
                        </m:r>
                        <m:r>
                          <a:rPr lang="vi-VN" altLang="vi-VN" sz="4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  <m:r>
                          <a:rPr lang="vi-VN" altLang="vi-VN" sz="4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𝐶𝐴</m:t>
                        </m:r>
                      </m:e>
                    </m:acc>
                    <m:r>
                      <a:rPr lang="vi-VN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vi-VN" altLang="vi-VN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vi-VN" alt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altLang="vi-VN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altLang="vi-VN" sz="4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𝑂</m:t>
                        </m:r>
                        <m:r>
                          <a:rPr lang="vi-VN" altLang="vi-VN" sz="4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  <m:r>
                          <a:rPr lang="vi-VN" altLang="vi-VN" sz="4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𝐴𝐶</m:t>
                        </m:r>
                      </m:e>
                    </m:acc>
                    <m:r>
                      <a:rPr lang="vi-VN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vi-VN" altLang="vi-VN" sz="4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altLang="vi-VN" sz="4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𝑂𝐴𝐵</m:t>
                        </m:r>
                      </m:e>
                    </m:acc>
                    <m:r>
                      <a:rPr lang="vi-VN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alt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(hai góc đối đỉnh)</a:t>
                </a:r>
              </a:p>
              <a:p>
                <a:pPr lvl="0"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vi-VN" alt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altLang="vi-VN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altLang="vi-VN" sz="4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𝑂</m:t>
                        </m:r>
                        <m:r>
                          <a:rPr lang="vi-VN" altLang="vi-VN" sz="4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  <m:r>
                          <a:rPr lang="vi-VN" altLang="vi-VN" sz="4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𝐶𝐴</m:t>
                        </m:r>
                      </m:e>
                    </m:acc>
                    <m:r>
                      <a:rPr lang="vi-VN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vi-VN" altLang="vi-VN" sz="4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altLang="vi-VN" sz="4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𝑂𝐵𝐴</m:t>
                        </m:r>
                      </m:e>
                    </m:acc>
                    <m:r>
                      <a:rPr lang="vi-VN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alt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 hai góc này ở vị trí so le trong nên </a:t>
                </a:r>
                <a14:m>
                  <m:oMath xmlns:m="http://schemas.openxmlformats.org/officeDocument/2006/math">
                    <m:r>
                      <a:rPr lang="vi-VN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𝑂𝐵</m:t>
                    </m:r>
                    <m:r>
                      <a:rPr lang="vi-VN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⫽</m:t>
                    </m:r>
                    <m:r>
                      <a:rPr lang="vi-VN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vi-VN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’</m:t>
                    </m:r>
                    <m:r>
                      <a:rPr lang="vi-VN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vi-VN" altLang="vi-VN" sz="4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altLang="vi-VN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0" y="3190355"/>
                <a:ext cx="10013479" cy="7134158"/>
              </a:xfrm>
              <a:prstGeom prst="rect">
                <a:avLst/>
              </a:prstGeom>
              <a:blipFill rotWithShape="0">
                <a:blip r:embed="rId5"/>
                <a:stretch>
                  <a:fillRect l="-2130" t="-1537" r="-2130" b="-205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24299"/>
            <a:ext cx="6248400" cy="46042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934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1234" y="1466031"/>
            <a:ext cx="1102267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bộ Giáo án Word + Power Point Toán 9 </a:t>
            </a:r>
          </a:p>
          <a:p>
            <a:pPr algn="ctr"/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bộ sách (KNTT + CTST + Cánh Diều)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99k</a:t>
            </a:r>
          </a:p>
        </p:txBody>
      </p:sp>
      <p:sp>
        <p:nvSpPr>
          <p:cNvPr id="3" name="Google Shape;322;p15"/>
          <p:cNvSpPr/>
          <p:nvPr/>
        </p:nvSpPr>
        <p:spPr>
          <a:xfrm>
            <a:off x="6636218" y="180599"/>
            <a:ext cx="5586896" cy="1163328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r>
              <a:rPr lang="en-US" sz="675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CHÚ Ý</a:t>
            </a:r>
            <a:endParaRPr sz="675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Snip Diagonal Corner Rectangle 3"/>
          <p:cNvSpPr/>
          <p:nvPr/>
        </p:nvSpPr>
        <p:spPr>
          <a:xfrm>
            <a:off x="11533910" y="1463441"/>
            <a:ext cx="3591098" cy="2227406"/>
          </a:xfrm>
          <a:prstGeom prst="snip2Diag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/>
          </a:p>
        </p:txBody>
      </p:sp>
      <p:sp>
        <p:nvSpPr>
          <p:cNvPr id="5" name="Snip Diagonal Corner Rectangle 4"/>
          <p:cNvSpPr/>
          <p:nvPr/>
        </p:nvSpPr>
        <p:spPr>
          <a:xfrm>
            <a:off x="13703534" y="1920171"/>
            <a:ext cx="4276898" cy="2842953"/>
          </a:xfrm>
          <a:prstGeom prst="snip2Diag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/>
          </a:p>
        </p:txBody>
      </p:sp>
      <p:sp>
        <p:nvSpPr>
          <p:cNvPr id="6" name="Snip Diagonal Corner Rectangle 5"/>
          <p:cNvSpPr/>
          <p:nvPr/>
        </p:nvSpPr>
        <p:spPr>
          <a:xfrm>
            <a:off x="12531436" y="3246182"/>
            <a:ext cx="4688378" cy="2294313"/>
          </a:xfrm>
          <a:prstGeom prst="snip2Diag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/>
          </a:p>
        </p:txBody>
      </p:sp>
      <p:sp>
        <p:nvSpPr>
          <p:cNvPr id="8" name="Snip and Round Single Corner Rectangle 7"/>
          <p:cNvSpPr/>
          <p:nvPr/>
        </p:nvSpPr>
        <p:spPr>
          <a:xfrm>
            <a:off x="735676" y="3326804"/>
            <a:ext cx="9925397" cy="6445140"/>
          </a:xfrm>
          <a:prstGeom prst="snip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/>
          </a:p>
        </p:txBody>
      </p:sp>
      <p:sp>
        <p:nvSpPr>
          <p:cNvPr id="7" name="Rectangle 6"/>
          <p:cNvSpPr/>
          <p:nvPr/>
        </p:nvSpPr>
        <p:spPr>
          <a:xfrm>
            <a:off x="9678092" y="5600774"/>
            <a:ext cx="934766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endParaRPr lang="en-US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Tin,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CDNN, NVSP, TLHĐ…</a:t>
            </a:r>
          </a:p>
          <a:p>
            <a:pPr algn="ctr"/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Online</a:t>
            </a:r>
          </a:p>
          <a:p>
            <a:pPr algn="ctr"/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Tuyển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Zalo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0914.058.850 (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Thành)</a:t>
            </a:r>
          </a:p>
          <a:p>
            <a:pPr algn="ctr"/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3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78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564889" y="1530239"/>
            <a:ext cx="13106882" cy="1133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7200" b="1" u="none" dirty="0">
                <a:solidFill>
                  <a:srgbClr val="291B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6" r="60999"/>
          <a:stretch>
            <a:fillRect/>
          </a:stretch>
        </p:blipFill>
        <p:spPr>
          <a:xfrm rot="143919">
            <a:off x="16540648" y="70741"/>
            <a:ext cx="3600506" cy="1050871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028700" y="3864562"/>
            <a:ext cx="4470386" cy="4936538"/>
            <a:chOff x="1028700" y="3864562"/>
            <a:chExt cx="4470386" cy="4936538"/>
          </a:xfrm>
        </p:grpSpPr>
        <p:sp>
          <p:nvSpPr>
            <p:cNvPr id="4" name="AutoShape 4"/>
            <p:cNvSpPr/>
            <p:nvPr/>
          </p:nvSpPr>
          <p:spPr>
            <a:xfrm rot="101125">
              <a:off x="1028700" y="4119958"/>
              <a:ext cx="4470386" cy="4681142"/>
            </a:xfrm>
            <a:prstGeom prst="rect">
              <a:avLst/>
            </a:prstGeom>
            <a:solidFill>
              <a:srgbClr val="FFCE6D"/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93524">
              <a:off x="2191181" y="3864562"/>
              <a:ext cx="2145424" cy="512034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168176" y="5403143"/>
              <a:ext cx="4119160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err="1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3800">
                  <a:latin typeface="Arial" panose="020B0604020202020204" pitchFamily="34" charset="0"/>
                  <a:cs typeface="Arial" panose="020B0604020202020204" pitchFamily="34" charset="0"/>
                </a:rPr>
                <a:t> học</a:t>
              </a:r>
              <a:endParaRPr lang="en-US" sz="3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362700" y="3847779"/>
            <a:ext cx="4470386" cy="4953321"/>
            <a:chOff x="6362700" y="3847779"/>
            <a:chExt cx="4470386" cy="4953321"/>
          </a:xfrm>
        </p:grpSpPr>
        <p:sp>
          <p:nvSpPr>
            <p:cNvPr id="6" name="AutoShape 6"/>
            <p:cNvSpPr/>
            <p:nvPr/>
          </p:nvSpPr>
          <p:spPr>
            <a:xfrm rot="-98493">
              <a:off x="6362700" y="4119958"/>
              <a:ext cx="4470386" cy="4681142"/>
            </a:xfrm>
            <a:prstGeom prst="rect">
              <a:avLst/>
            </a:prstGeom>
            <a:solidFill>
              <a:srgbClr val="FFCE6D"/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191288">
              <a:off x="7618911" y="3847779"/>
              <a:ext cx="1875504" cy="545601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6548866" y="5422642"/>
              <a:ext cx="4119160" cy="1738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38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en-US" sz="3800">
                  <a:latin typeface="Arial" panose="020B0604020202020204" pitchFamily="34" charset="0"/>
                  <a:cs typeface="Arial" panose="020B0604020202020204" pitchFamily="34" charset="0"/>
                </a:rPr>
                <a:t>bài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800">
                  <a:latin typeface="Arial" panose="020B0604020202020204" pitchFamily="34" charset="0"/>
                  <a:cs typeface="Arial" panose="020B0604020202020204" pitchFamily="34" charset="0"/>
                </a:rPr>
                <a:t> SBT</a:t>
              </a:r>
              <a:endParaRPr lang="en-US" sz="3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1696699" y="3856784"/>
            <a:ext cx="4470386" cy="4944316"/>
            <a:chOff x="11696699" y="3856784"/>
            <a:chExt cx="4470386" cy="4944316"/>
          </a:xfrm>
        </p:grpSpPr>
        <p:sp>
          <p:nvSpPr>
            <p:cNvPr id="8" name="AutoShape 8"/>
            <p:cNvSpPr/>
            <p:nvPr/>
          </p:nvSpPr>
          <p:spPr>
            <a:xfrm rot="148990">
              <a:off x="11696699" y="4119958"/>
              <a:ext cx="4470386" cy="4681142"/>
            </a:xfrm>
            <a:prstGeom prst="rect">
              <a:avLst/>
            </a:prstGeom>
            <a:solidFill>
              <a:srgbClr val="FFCE6D"/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66755">
              <a:off x="12859180" y="3856784"/>
              <a:ext cx="2145424" cy="512034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11600752" y="4720165"/>
            <a:ext cx="462984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800" dirty="0"/>
              <a:t>Chuẩn bị trước </a:t>
            </a:r>
            <a:endParaRPr lang="en-US" sz="3800" b="1" dirty="0"/>
          </a:p>
          <a:p>
            <a:pPr algn="ctr">
              <a:lnSpc>
                <a:spcPct val="150000"/>
              </a:lnSpc>
            </a:pPr>
            <a:r>
              <a:rPr lang="vi-VN" sz="3800" b="1" dirty="0"/>
              <a:t>Luyện tập chung</a:t>
            </a:r>
          </a:p>
        </p:txBody>
      </p:sp>
      <p:pic>
        <p:nvPicPr>
          <p:cNvPr id="20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595840">
            <a:off x="818535" y="7663985"/>
            <a:ext cx="2016426" cy="18807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57475">
            <a:off x="-4229600" y="4984833"/>
            <a:ext cx="9144144" cy="1164185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54650">
            <a:off x="12871252" y="-6056838"/>
            <a:ext cx="7771975" cy="10350088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 rot="-78937">
            <a:off x="1834594" y="1611292"/>
            <a:ext cx="14699941" cy="7191428"/>
          </a:xfrm>
          <a:prstGeom prst="rect">
            <a:avLst/>
          </a:prstGeom>
          <a:solidFill>
            <a:srgbClr val="FFCE6D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>
            <a:off x="2133600" y="1870280"/>
            <a:ext cx="14111322" cy="6695254"/>
          </a:xfrm>
          <a:prstGeom prst="rect">
            <a:avLst/>
          </a:prstGeom>
          <a:solidFill>
            <a:srgbClr val="F6F6E9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869364" y="3042100"/>
            <a:ext cx="1463040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8000" b="1" u="none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8000" b="1" u="none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THEO DÕI BÀI GIẢNG!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07110">
            <a:off x="-1527793" y="-7744881"/>
            <a:ext cx="7211280" cy="897331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77071">
            <a:off x="13776348" y="9564071"/>
            <a:ext cx="3752093" cy="109151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1058108">
            <a:off x="8443332" y="8050697"/>
            <a:ext cx="1505652" cy="5666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doors dir="vert"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1476">
            <a:off x="10698579" y="676134"/>
            <a:ext cx="7519974" cy="9070145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600200" y="1208963"/>
            <a:ext cx="14630400" cy="8004490"/>
          </a:xfrm>
          <a:prstGeom prst="rect">
            <a:avLst/>
          </a:prstGeom>
          <a:solidFill>
            <a:srgbClr val="F6F6E9"/>
          </a:solidFill>
        </p:spPr>
        <p:txBody>
          <a:bodyPr/>
          <a:lstStyle/>
          <a:p>
            <a:endParaRPr lang="en-US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800000">
            <a:off x="1371600" y="952500"/>
            <a:ext cx="1294758" cy="137209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161544" y="7986232"/>
            <a:ext cx="1294758" cy="137209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880462" y="2015359"/>
            <a:ext cx="12725401" cy="1184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CHƯƠNG V. ĐƯỜNG TRÒN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41" y="7855343"/>
            <a:ext cx="3183749" cy="22276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52800" y="3969509"/>
            <a:ext cx="1226331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nn-NO" sz="7200" b="1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 </a:t>
            </a:r>
            <a:r>
              <a:rPr lang="vi-VN" sz="7200" b="1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17</a:t>
            </a:r>
            <a:r>
              <a:rPr lang="nn-NO" sz="7200" b="1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vi-VN" sz="7200" b="1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VỊ TRÍ TƯƠNG ĐỐI CỦA HAI ĐƯỜNG TRÒN</a:t>
            </a:r>
            <a:endParaRPr lang="en-US" sz="7200" b="1" kern="0" dirty="0">
              <a:solidFill>
                <a:schemeClr val="tx2">
                  <a:lumMod val="60000"/>
                  <a:lumOff val="40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33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1928048"/>
            <a:ext cx="7050775" cy="649094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926574">
            <a:off x="830593" y="7925701"/>
            <a:ext cx="2072195" cy="779899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-431326" y="10052212"/>
            <a:ext cx="19161184" cy="917796"/>
            <a:chOff x="0" y="0"/>
            <a:chExt cx="6481685" cy="31046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481685" cy="310464"/>
            </a:xfrm>
            <a:custGeom>
              <a:avLst/>
              <a:gdLst/>
              <a:ahLst/>
              <a:cxnLst/>
              <a:rect l="l" t="t" r="r" b="b"/>
              <a:pathLst>
                <a:path w="6481685" h="310464">
                  <a:moveTo>
                    <a:pt x="0" y="0"/>
                  </a:moveTo>
                  <a:lnTo>
                    <a:pt x="6481685" y="0"/>
                  </a:lnTo>
                  <a:lnTo>
                    <a:pt x="6481685" y="310464"/>
                  </a:lnTo>
                  <a:lnTo>
                    <a:pt x="0" y="310464"/>
                  </a:lnTo>
                  <a:close/>
                </a:path>
              </a:pathLst>
            </a:custGeom>
            <a:solidFill>
              <a:srgbClr val="FFCE6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752600" y="3542191"/>
            <a:ext cx="5791200" cy="2951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9632979" y="-21853"/>
            <a:ext cx="7752726" cy="3116648"/>
            <a:chOff x="9144000" y="1901348"/>
            <a:chExt cx="7752726" cy="3054047"/>
          </a:xfrm>
        </p:grpSpPr>
        <p:sp>
          <p:nvSpPr>
            <p:cNvPr id="3" name="AutoShape 3"/>
            <p:cNvSpPr/>
            <p:nvPr/>
          </p:nvSpPr>
          <p:spPr>
            <a:xfrm>
              <a:off x="9144000" y="1901348"/>
              <a:ext cx="7752726" cy="3054047"/>
            </a:xfrm>
            <a:prstGeom prst="rect">
              <a:avLst/>
            </a:prstGeom>
            <a:solidFill>
              <a:srgbClr val="61A6A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AutoShape 7"/>
            <p:cNvSpPr/>
            <p:nvPr/>
          </p:nvSpPr>
          <p:spPr>
            <a:xfrm>
              <a:off x="9144000" y="1901348"/>
              <a:ext cx="7752726" cy="1112641"/>
            </a:xfrm>
            <a:prstGeom prst="rect">
              <a:avLst/>
            </a:prstGeom>
            <a:solidFill>
              <a:srgbClr val="FFCE6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9626054" y="2400094"/>
              <a:ext cx="6788617" cy="5392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6000" b="1" dirty="0">
                  <a:solidFill>
                    <a:srgbClr val="291B2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9850874" y="3373827"/>
              <a:ext cx="6563797" cy="8143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 </a:t>
              </a:r>
              <a:r>
                <a:rPr lang="vi-VN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 TRÒN CẮT NHAU</a:t>
              </a:r>
            </a:p>
          </p:txBody>
        </p:sp>
      </p:grpSp>
      <p:pic>
        <p:nvPicPr>
          <p:cNvPr id="20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62000" y="647700"/>
            <a:ext cx="3505200" cy="28216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3" name="Group 22"/>
          <p:cNvGrpSpPr/>
          <p:nvPr/>
        </p:nvGrpSpPr>
        <p:grpSpPr>
          <a:xfrm>
            <a:off x="9712035" y="3352849"/>
            <a:ext cx="7752726" cy="3116648"/>
            <a:chOff x="9144000" y="1901348"/>
            <a:chExt cx="7752726" cy="3054047"/>
          </a:xfrm>
        </p:grpSpPr>
        <p:sp>
          <p:nvSpPr>
            <p:cNvPr id="24" name="AutoShape 3"/>
            <p:cNvSpPr/>
            <p:nvPr/>
          </p:nvSpPr>
          <p:spPr>
            <a:xfrm>
              <a:off x="9144000" y="1901348"/>
              <a:ext cx="7752726" cy="3054047"/>
            </a:xfrm>
            <a:prstGeom prst="rect">
              <a:avLst/>
            </a:prstGeom>
            <a:solidFill>
              <a:srgbClr val="61A6A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AutoShape 7"/>
            <p:cNvSpPr/>
            <p:nvPr/>
          </p:nvSpPr>
          <p:spPr>
            <a:xfrm>
              <a:off x="9144000" y="1901348"/>
              <a:ext cx="7752726" cy="1112641"/>
            </a:xfrm>
            <a:prstGeom prst="rect">
              <a:avLst/>
            </a:prstGeom>
            <a:solidFill>
              <a:srgbClr val="FFCE6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8"/>
            <p:cNvSpPr txBox="1"/>
            <p:nvPr/>
          </p:nvSpPr>
          <p:spPr>
            <a:xfrm>
              <a:off x="9626054" y="2400094"/>
              <a:ext cx="6788617" cy="5392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6000" b="1">
                  <a:solidFill>
                    <a:srgbClr val="291B2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en-US" sz="6000" b="1" dirty="0">
                <a:solidFill>
                  <a:srgbClr val="291B2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9516724" y="3532217"/>
              <a:ext cx="7136198" cy="8121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 </a:t>
              </a:r>
              <a:r>
                <a:rPr lang="vi-VN" sz="3200" b="1" dirty="0">
                  <a:solidFill>
                    <a:schemeClr val="bg1"/>
                  </a:solidFill>
                  <a:cs typeface="Arial" panose="020B0604020202020204" pitchFamily="34" charset="0"/>
                </a:rPr>
                <a:t>ĐƯỜNG TRÒN TIẾP XÚC NHAU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9632979" y="6757326"/>
            <a:ext cx="8045421" cy="3116648"/>
            <a:chOff x="9044162" y="1901348"/>
            <a:chExt cx="8045421" cy="3054047"/>
          </a:xfrm>
        </p:grpSpPr>
        <p:sp>
          <p:nvSpPr>
            <p:cNvPr id="19" name="AutoShape 3"/>
            <p:cNvSpPr/>
            <p:nvPr/>
          </p:nvSpPr>
          <p:spPr>
            <a:xfrm>
              <a:off x="9144000" y="1901348"/>
              <a:ext cx="7752726" cy="3054047"/>
            </a:xfrm>
            <a:prstGeom prst="rect">
              <a:avLst/>
            </a:prstGeom>
            <a:solidFill>
              <a:srgbClr val="61A6A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AutoShape 7"/>
            <p:cNvSpPr/>
            <p:nvPr/>
          </p:nvSpPr>
          <p:spPr>
            <a:xfrm>
              <a:off x="9144000" y="1901348"/>
              <a:ext cx="7752726" cy="1112641"/>
            </a:xfrm>
            <a:prstGeom prst="rect">
              <a:avLst/>
            </a:prstGeom>
            <a:solidFill>
              <a:srgbClr val="FFCE6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8"/>
            <p:cNvSpPr txBox="1"/>
            <p:nvPr/>
          </p:nvSpPr>
          <p:spPr>
            <a:xfrm>
              <a:off x="9626054" y="2400094"/>
              <a:ext cx="6788617" cy="5392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6000" b="1" dirty="0">
                  <a:solidFill>
                    <a:srgbClr val="291B2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9044162" y="3438065"/>
              <a:ext cx="8045421" cy="8143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 </a:t>
              </a:r>
              <a:r>
                <a:rPr lang="vi-VN" sz="3200" b="1" dirty="0">
                  <a:solidFill>
                    <a:schemeClr val="bg1"/>
                  </a:solidFill>
                  <a:cs typeface="Arial" panose="020B0604020202020204" pitchFamily="34" charset="0"/>
                </a:rPr>
                <a:t>ĐƯỜNG TRÒN KHÔNG GIAO NHAU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9303307" y="-4783333"/>
            <a:ext cx="10833473" cy="19829952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424136" y="-285093"/>
            <a:ext cx="19705933" cy="11084587"/>
          </a:xfrm>
          <a:prstGeom prst="rect">
            <a:avLst/>
          </a:prstGeom>
        </p:spPr>
      </p:pic>
      <p:sp>
        <p:nvSpPr>
          <p:cNvPr id="15" name="AutoShape 6"/>
          <p:cNvSpPr/>
          <p:nvPr/>
        </p:nvSpPr>
        <p:spPr>
          <a:xfrm>
            <a:off x="457200" y="532800"/>
            <a:ext cx="17373600" cy="9448800"/>
          </a:xfrm>
          <a:prstGeom prst="rect">
            <a:avLst/>
          </a:prstGeom>
          <a:solidFill>
            <a:srgbClr val="F6F6E9"/>
          </a:solidFill>
        </p:spPr>
        <p:txBody>
          <a:bodyPr/>
          <a:lstStyle/>
          <a:p>
            <a:endParaRPr lang="en-US"/>
          </a:p>
        </p:txBody>
      </p:sp>
      <p:pic>
        <p:nvPicPr>
          <p:cNvPr id="1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167465" y="281686"/>
            <a:ext cx="4287847" cy="1023353"/>
          </a:xfrm>
          <a:prstGeom prst="rect">
            <a:avLst/>
          </a:prstGeom>
        </p:spPr>
      </p:pic>
      <p:sp>
        <p:nvSpPr>
          <p:cNvPr id="7" name="Pentagon 6"/>
          <p:cNvSpPr/>
          <p:nvPr/>
        </p:nvSpPr>
        <p:spPr>
          <a:xfrm>
            <a:off x="468086" y="3314700"/>
            <a:ext cx="10134600" cy="3333438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7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vi-VN" sz="7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TRÒN CẮT NHAU</a:t>
            </a:r>
            <a:endParaRPr lang="en-US" sz="75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0602686" y="3533619"/>
            <a:ext cx="2971800" cy="2895600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00" b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258800" y="5134031"/>
            <a:ext cx="5191069" cy="51910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950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omb/>
      </p:transition>
    </mc:Choice>
    <mc:Fallback xmlns="">
      <p:transition spd="slow">
        <p:comb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6" r="60999"/>
          <a:stretch>
            <a:fillRect/>
          </a:stretch>
        </p:blipFill>
        <p:spPr>
          <a:xfrm rot="10800000" flipH="1">
            <a:off x="-2819400" y="0"/>
            <a:ext cx="3733533" cy="1089698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16689958" y="8706976"/>
            <a:ext cx="1732518" cy="1615966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1500908" y="367823"/>
            <a:ext cx="2180311" cy="967215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748234" y="5979037"/>
            <a:ext cx="1168236" cy="11456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478348" y="342900"/>
                <a:ext cx="10104052" cy="4955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</a:t>
                </a:r>
              </a:p>
              <a:p>
                <a:pPr lvl="0"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vi-VN" sz="38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altLang="vi-VN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alt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5.31, </a:t>
                </a:r>
                <a:r>
                  <a:rPr lang="en-US" altLang="vi-VN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alt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alt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giả</a:t>
                </a:r>
                <a:r>
                  <a:rPr lang="en-US" alt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sử</a:t>
                </a:r>
                <a:r>
                  <a:rPr lang="en-US" alt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vi-VN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vi-VN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𝑂</m:t>
                        </m:r>
                      </m:e>
                      <m:sup>
                        <m:r>
                          <a:rPr lang="en-US" altLang="vi-VN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altLang="vi-VN" sz="4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altLang="vi-VN" sz="4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altLang="vi-VN" sz="4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𝑂𝐴</m:t>
                    </m:r>
                  </m:oMath>
                </a14:m>
                <a:r>
                  <a:rPr lang="en-US" alt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lvl="0"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vi-VN" alt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có </a:t>
                </a:r>
                <a14:m>
                  <m:oMath xmlns:m="http://schemas.openxmlformats.org/officeDocument/2006/math">
                    <m:r>
                      <a:rPr lang="en-US" altLang="vi-VN" sz="4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𝑂𝐴</m:t>
                    </m:r>
                    <m:r>
                      <a:rPr lang="vi-VN" altLang="vi-VN" sz="4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altLang="vi-VN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vi-VN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𝑂</m:t>
                        </m:r>
                      </m:e>
                      <m:sup>
                        <m:r>
                          <a:rPr lang="en-US" altLang="vi-VN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altLang="vi-VN" sz="4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vi-VN" altLang="vi-VN" sz="4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vi-VN" altLang="vi-VN" sz="4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  <m:sSup>
                      <m:sSupPr>
                        <m:ctrlPr>
                          <a:rPr lang="en-US" altLang="vi-VN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vi-VN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𝑂</m:t>
                        </m:r>
                      </m:e>
                      <m:sup>
                        <m:r>
                          <a:rPr lang="en-US" altLang="vi-VN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vi-VN" altLang="vi-VN" sz="40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altLang="vi-VN" sz="4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𝑂𝐴</m:t>
                    </m:r>
                    <m:r>
                      <a:rPr lang="en-US" altLang="vi-VN" sz="4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vi-VN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vi-VN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𝑂</m:t>
                        </m:r>
                      </m:e>
                      <m:sup>
                        <m:r>
                          <a:rPr lang="en-US" altLang="vi-VN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altLang="vi-VN" sz="4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alt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Hãy </a:t>
                </a:r>
                <a:r>
                  <a:rPr lang="en-US" altLang="vi-VN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alt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alt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alt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alt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vi-VN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vi-VN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𝑂</m:t>
                        </m:r>
                        <m:r>
                          <a:rPr lang="en-US" altLang="vi-VN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altLang="vi-VN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𝑂𝐴</m:t>
                        </m:r>
                      </m:e>
                    </m:d>
                    <m:r>
                      <a:rPr lang="en-US" altLang="vi-VN" sz="4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vi-VN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alt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vi-VN" sz="4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sSup>
                      <m:sSupPr>
                        <m:ctrlPr>
                          <a:rPr lang="en-US" altLang="vi-VN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vi-VN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𝑂</m:t>
                        </m:r>
                      </m:e>
                      <m:sup>
                        <m:r>
                          <a:rPr lang="en-US" altLang="vi-VN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altLang="vi-VN" sz="4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sSup>
                      <m:sSupPr>
                        <m:ctrlPr>
                          <a:rPr lang="en-US" altLang="vi-VN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vi-VN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𝑂</m:t>
                        </m:r>
                      </m:e>
                      <m:sup>
                        <m:r>
                          <a:rPr lang="en-US" altLang="vi-VN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altLang="vi-VN" sz="4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altLang="vi-VN" sz="4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alt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alt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alt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alt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alt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alt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alt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mấy</a:t>
                </a:r>
                <a:r>
                  <a:rPr lang="en-US" alt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chung</a:t>
                </a:r>
                <a:r>
                  <a:rPr lang="en-US" alt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altLang="vi-VN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8348" y="342900"/>
                <a:ext cx="10104052" cy="4955203"/>
              </a:xfrm>
              <a:prstGeom prst="rect">
                <a:avLst/>
              </a:prstGeom>
              <a:blipFill rotWithShape="0">
                <a:blip r:embed="rId8"/>
                <a:stretch>
                  <a:fillRect l="-2173" r="-211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/>
          <p:cNvGrpSpPr/>
          <p:nvPr/>
        </p:nvGrpSpPr>
        <p:grpSpPr>
          <a:xfrm>
            <a:off x="1295400" y="5263568"/>
            <a:ext cx="1657263" cy="1344045"/>
            <a:chOff x="1325197" y="904240"/>
            <a:chExt cx="1999951" cy="160746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325197" y="904240"/>
              <a:ext cx="1999951" cy="160746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669929" y="1279173"/>
              <a:ext cx="1404741" cy="809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3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4495784" y="8617527"/>
            <a:ext cx="13104834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vi-VN" sz="3600" dirty="0"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alt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alt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alt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alt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alt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endParaRPr lang="en-US" sz="38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2746" y="1790700"/>
            <a:ext cx="5541853" cy="3370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161586"/>
            <a:ext cx="4343400" cy="342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63883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  <p:txBody>
          <a:bodyPr/>
          <a:lstStyle/>
          <a:p>
            <a:endParaRPr lang="en-US"/>
          </a:p>
        </p:txBody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6726468" y="151832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219155" y="8785934"/>
            <a:ext cx="1294758" cy="137209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515100" y="419100"/>
            <a:ext cx="5257800" cy="1066158"/>
            <a:chOff x="6515100" y="419100"/>
            <a:chExt cx="5257800" cy="1066158"/>
          </a:xfrm>
        </p:grpSpPr>
        <p:sp>
          <p:nvSpPr>
            <p:cNvPr id="15" name="Round Same Side Corner Rectangle 14"/>
            <p:cNvSpPr/>
            <p:nvPr/>
          </p:nvSpPr>
          <p:spPr>
            <a:xfrm flipV="1">
              <a:off x="6515100" y="419100"/>
              <a:ext cx="5257800" cy="106615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61A6AB"/>
            </a:solidFill>
            <a:ln>
              <a:solidFill>
                <a:srgbClr val="61A6A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086600" y="490514"/>
              <a:ext cx="4191000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200" b="1" noProof="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HĐ</a:t>
              </a:r>
              <a:r>
                <a:rPr lang="en-US" sz="5200" b="1" noProof="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kumimoji="0" lang="en-US" sz="5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795623" y="7860030"/>
            <a:ext cx="4035177" cy="2133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281797" y="2969446"/>
            <a:ext cx="98679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3679825" algn="l"/>
              </a:tabLst>
            </a:pPr>
            <a:r>
              <a:rPr lang="en-US" altLang="vi-VN" sz="54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altLang="vi-VN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5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vi-VN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54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altLang="vi-VN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54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altLang="vi-VN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5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vi-VN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54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altLang="vi-VN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5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vi-VN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5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altLang="vi-VN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5400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altLang="vi-VN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54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altLang="vi-VN" sz="54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vi-VN" sz="54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altLang="vi-VN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54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altLang="vi-VN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5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vi-VN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5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vi-VN" sz="5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5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altLang="vi-VN" sz="5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5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altLang="vi-VN" sz="5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5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altLang="vi-VN" sz="5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5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altLang="vi-VN" sz="5400" dirty="0">
                <a:latin typeface="Arial" panose="020B0604020202020204" pitchFamily="34" charset="0"/>
                <a:cs typeface="Arial" panose="020B0604020202020204" pitchFamily="34" charset="0"/>
              </a:rPr>
              <a:t>. Hai </a:t>
            </a:r>
            <a:r>
              <a:rPr lang="en-US" altLang="vi-VN" sz="5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altLang="vi-VN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5400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altLang="vi-VN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54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altLang="vi-VN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5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vi-VN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5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vi-VN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5400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altLang="vi-VN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5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altLang="vi-VN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5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vi-VN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54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altLang="vi-VN" sz="5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18910" y="542738"/>
            <a:ext cx="1530533" cy="2198108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43" y="2989825"/>
            <a:ext cx="5631818" cy="444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146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 rot="9258982">
            <a:off x="14534038" y="9001899"/>
            <a:ext cx="5204176" cy="179658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63001" y="929670"/>
            <a:ext cx="363743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 xét:</a:t>
            </a:r>
            <a:endParaRPr lang="en-US" sz="45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3428119" y="6501671"/>
                <a:ext cx="13599043" cy="1938992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Hai </a:t>
                </a:r>
                <a:r>
                  <a:rPr lang="en-US" altLang="vi-VN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alt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alt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vi-VN" sz="4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vi-VN" sz="4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en-US" altLang="vi-VN" sz="4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altLang="vi-VN" sz="4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𝑅</m:t>
                    </m:r>
                    <m:r>
                      <a:rPr lang="en-US" altLang="vi-VN" sz="4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vi-VN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alt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r>
                      <a:rPr lang="vi-VN" altLang="vi-VN" sz="40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vi-VN" altLang="vi-VN" sz="40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vi-VN" altLang="vi-VN" sz="40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′;</m:t>
                    </m:r>
                    <m:r>
                      <a:rPr lang="vi-VN" altLang="vi-VN" sz="40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𝑅</m:t>
                    </m:r>
                    <m:r>
                      <a:rPr lang="vi-VN" altLang="vi-VN" sz="40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’) </m:t>
                    </m:r>
                    <m:r>
                      <a:rPr lang="en-US" altLang="vi-VN" sz="4000" b="0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cắt </a:t>
                </a:r>
                <a:r>
                  <a:rPr lang="en-US" altLang="vi-VN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alt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alt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endParaRPr lang="en-US" altLang="vi-VN" sz="4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vi-VN" sz="40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𝑅</m:t>
                      </m:r>
                      <m:r>
                        <a:rPr lang="en-US" altLang="vi-VN" sz="40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altLang="vi-VN" sz="40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𝑅</m:t>
                      </m:r>
                      <m:r>
                        <a:rPr lang="en-US" altLang="vi-VN" sz="40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’&lt; </m:t>
                      </m:r>
                      <m:r>
                        <a:rPr lang="en-US" altLang="vi-VN" sz="40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𝑂𝑂</m:t>
                      </m:r>
                      <m:r>
                        <a:rPr lang="en-US" altLang="vi-VN" sz="40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’&lt;</m:t>
                      </m:r>
                      <m:r>
                        <a:rPr lang="en-US" altLang="vi-VN" sz="40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𝑅</m:t>
                      </m:r>
                      <m:r>
                        <a:rPr lang="en-US" altLang="vi-VN" sz="40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vi-VN" sz="40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𝑅</m:t>
                      </m:r>
                      <m:r>
                        <a:rPr lang="en-US" altLang="vi-VN" sz="40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’  ( </m:t>
                      </m:r>
                      <m:r>
                        <a:rPr lang="vi-VN" altLang="vi-VN" sz="40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𝑅</m:t>
                      </m:r>
                      <m:r>
                        <a:rPr lang="vi-VN" altLang="vi-VN" sz="40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&gt;</m:t>
                      </m:r>
                      <m:r>
                        <a:rPr lang="vi-VN" altLang="vi-VN" sz="40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𝑅</m:t>
                      </m:r>
                      <m:r>
                        <a:rPr lang="vi-VN" altLang="vi-VN" sz="40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’) </m:t>
                      </m:r>
                    </m:oMath>
                  </m:oMathPara>
                </a14:m>
                <a:endParaRPr lang="vi-VN" sz="4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8119" y="6501671"/>
                <a:ext cx="13599043" cy="1938992"/>
              </a:xfrm>
              <a:prstGeom prst="rect">
                <a:avLst/>
              </a:prstGeom>
              <a:blipFill rotWithShape="0">
                <a:blip r:embed="rId4"/>
                <a:stretch>
                  <a:fillRect l="-156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42501" y="636285"/>
            <a:ext cx="983499" cy="1306815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853470"/>
            <a:ext cx="7162800" cy="564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54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5126</TotalTime>
  <Words>2189</Words>
  <Application>Microsoft Office PowerPoint</Application>
  <PresentationFormat>Custom</PresentationFormat>
  <Paragraphs>244</Paragraphs>
  <Slides>38</Slides>
  <Notes>3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Tahoma</vt:lpstr>
      <vt:lpstr>Cambria Math</vt:lpstr>
      <vt:lpstr>Arial</vt:lpstr>
      <vt:lpstr>Calibri</vt:lpstr>
      <vt:lpstr>Times New Roman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Nga Nguyễn Thị</cp:lastModifiedBy>
  <cp:revision>2</cp:revision>
  <dcterms:created xsi:type="dcterms:W3CDTF">2006-08-16T00:00:00Z</dcterms:created>
  <dcterms:modified xsi:type="dcterms:W3CDTF">2025-02-26T04:00:34Z</dcterms:modified>
  <dc:identifier>DAFARKD_w7U</dc:identifier>
</cp:coreProperties>
</file>