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79"/>
  </p:notesMasterIdLst>
  <p:sldIdLst>
    <p:sldId id="256" r:id="rId4"/>
    <p:sldId id="332" r:id="rId5"/>
    <p:sldId id="331" r:id="rId6"/>
    <p:sldId id="258" r:id="rId7"/>
    <p:sldId id="260" r:id="rId8"/>
    <p:sldId id="261" r:id="rId9"/>
    <p:sldId id="335" r:id="rId10"/>
    <p:sldId id="290" r:id="rId11"/>
    <p:sldId id="296" r:id="rId12"/>
    <p:sldId id="275" r:id="rId13"/>
    <p:sldId id="263" r:id="rId14"/>
    <p:sldId id="264" r:id="rId15"/>
    <p:sldId id="336" r:id="rId16"/>
    <p:sldId id="265" r:id="rId17"/>
    <p:sldId id="299" r:id="rId18"/>
    <p:sldId id="276" r:id="rId19"/>
    <p:sldId id="277" r:id="rId20"/>
    <p:sldId id="334" r:id="rId21"/>
    <p:sldId id="333" r:id="rId22"/>
    <p:sldId id="300" r:id="rId23"/>
    <p:sldId id="269" r:id="rId24"/>
    <p:sldId id="330" r:id="rId25"/>
    <p:sldId id="271" r:id="rId26"/>
    <p:sldId id="337" r:id="rId27"/>
    <p:sldId id="272" r:id="rId28"/>
    <p:sldId id="338" r:id="rId29"/>
    <p:sldId id="259" r:id="rId30"/>
    <p:sldId id="279" r:id="rId31"/>
    <p:sldId id="280" r:id="rId32"/>
    <p:sldId id="281" r:id="rId33"/>
    <p:sldId id="282" r:id="rId34"/>
    <p:sldId id="283" r:id="rId35"/>
    <p:sldId id="284" r:id="rId36"/>
    <p:sldId id="285" r:id="rId37"/>
    <p:sldId id="286" r:id="rId38"/>
    <p:sldId id="287" r:id="rId39"/>
    <p:sldId id="288" r:id="rId40"/>
    <p:sldId id="273" r:id="rId41"/>
    <p:sldId id="274" r:id="rId42"/>
    <p:sldId id="291" r:id="rId43"/>
    <p:sldId id="292" r:id="rId44"/>
    <p:sldId id="293" r:id="rId45"/>
    <p:sldId id="295" r:id="rId46"/>
    <p:sldId id="289" r:id="rId47"/>
    <p:sldId id="297" r:id="rId48"/>
    <p:sldId id="268"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990099"/>
    <a:srgbClr val="D9D9D9"/>
    <a:srgbClr val="954F72"/>
    <a:srgbClr val="FFF1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4660"/>
  </p:normalViewPr>
  <p:slideViewPr>
    <p:cSldViewPr snapToGrid="0">
      <p:cViewPr varScale="1">
        <p:scale>
          <a:sx n="88" d="100"/>
          <a:sy n="88" d="100"/>
        </p:scale>
        <p:origin x="35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notesMaster" Target="notesMasters/notesMaster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A7B18D-8A91-4E2F-B57B-622CF26502BA}" type="datetimeFigureOut">
              <a:rPr lang="en-US" smtClean="0"/>
              <a:t>9/20/2025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3FC92C-09AB-4A5D-BE08-DB3DF4CBBFD7}" type="slidenum">
              <a:rPr lang="en-US" smtClean="0"/>
              <a:t>‹#›</a:t>
            </a:fld>
            <a:endParaRPr lang="en-US"/>
          </a:p>
        </p:txBody>
      </p:sp>
    </p:spTree>
    <p:extLst>
      <p:ext uri="{BB962C8B-B14F-4D97-AF65-F5344CB8AC3E}">
        <p14:creationId xmlns:p14="http://schemas.microsoft.com/office/powerpoint/2010/main" val="3620687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3FC92C-09AB-4A5D-BE08-DB3DF4CBBFD7}" type="slidenum">
              <a:rPr lang="en-US" smtClean="0"/>
              <a:t>39</a:t>
            </a:fld>
            <a:endParaRPr lang="en-US"/>
          </a:p>
        </p:txBody>
      </p:sp>
    </p:spTree>
    <p:extLst>
      <p:ext uri="{BB962C8B-B14F-4D97-AF65-F5344CB8AC3E}">
        <p14:creationId xmlns:p14="http://schemas.microsoft.com/office/powerpoint/2010/main" val="375999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3FC92C-09AB-4A5D-BE08-DB3DF4CBBFD7}" type="slidenum">
              <a:rPr lang="en-US" smtClean="0"/>
              <a:t>46</a:t>
            </a:fld>
            <a:endParaRPr lang="en-US"/>
          </a:p>
        </p:txBody>
      </p:sp>
    </p:spTree>
    <p:extLst>
      <p:ext uri="{BB962C8B-B14F-4D97-AF65-F5344CB8AC3E}">
        <p14:creationId xmlns:p14="http://schemas.microsoft.com/office/powerpoint/2010/main" val="3088294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4DB210-4B60-4B01-9479-7FA0DB2CF9EE}" type="datetimeFigureOut">
              <a:rPr lang="en-US" smtClean="0"/>
              <a:t>9/20/2025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2C9D4D-48D0-4F64-A83D-BC84C9B321A9}" type="slidenum">
              <a:rPr lang="en-US" smtClean="0"/>
              <a:t>‹#›</a:t>
            </a:fld>
            <a:endParaRPr lang="en-US"/>
          </a:p>
        </p:txBody>
      </p:sp>
    </p:spTree>
    <p:extLst>
      <p:ext uri="{BB962C8B-B14F-4D97-AF65-F5344CB8AC3E}">
        <p14:creationId xmlns:p14="http://schemas.microsoft.com/office/powerpoint/2010/main" val="1419021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4DB210-4B60-4B01-9479-7FA0DB2CF9EE}" type="datetimeFigureOut">
              <a:rPr lang="en-US" smtClean="0"/>
              <a:t>9/20/2025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2C9D4D-48D0-4F64-A83D-BC84C9B321A9}" type="slidenum">
              <a:rPr lang="en-US" smtClean="0"/>
              <a:t>‹#›</a:t>
            </a:fld>
            <a:endParaRPr lang="en-US"/>
          </a:p>
        </p:txBody>
      </p:sp>
    </p:spTree>
    <p:extLst>
      <p:ext uri="{BB962C8B-B14F-4D97-AF65-F5344CB8AC3E}">
        <p14:creationId xmlns:p14="http://schemas.microsoft.com/office/powerpoint/2010/main" val="491325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4DB210-4B60-4B01-9479-7FA0DB2CF9EE}" type="datetimeFigureOut">
              <a:rPr lang="en-US" smtClean="0"/>
              <a:t>9/20/2025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2C9D4D-48D0-4F64-A83D-BC84C9B321A9}" type="slidenum">
              <a:rPr lang="en-US" smtClean="0"/>
              <a:t>‹#›</a:t>
            </a:fld>
            <a:endParaRPr lang="en-US"/>
          </a:p>
        </p:txBody>
      </p:sp>
    </p:spTree>
    <p:extLst>
      <p:ext uri="{BB962C8B-B14F-4D97-AF65-F5344CB8AC3E}">
        <p14:creationId xmlns:p14="http://schemas.microsoft.com/office/powerpoint/2010/main" val="3371194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41171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27354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79309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9/20/2025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14253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9/20/2025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7278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9/20/2025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81342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9/20/2025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5777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9/20/2025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3301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4DB210-4B60-4B01-9479-7FA0DB2CF9EE}" type="datetimeFigureOut">
              <a:rPr lang="en-US" smtClean="0"/>
              <a:t>9/20/2025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2C9D4D-48D0-4F64-A83D-BC84C9B321A9}" type="slidenum">
              <a:rPr lang="en-US" smtClean="0"/>
              <a:t>‹#›</a:t>
            </a:fld>
            <a:endParaRPr lang="en-US"/>
          </a:p>
        </p:txBody>
      </p:sp>
    </p:spTree>
    <p:extLst>
      <p:ext uri="{BB962C8B-B14F-4D97-AF65-F5344CB8AC3E}">
        <p14:creationId xmlns:p14="http://schemas.microsoft.com/office/powerpoint/2010/main" val="42432755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9/20/2025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96609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92352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10213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EA15578-682B-4A01-9638-014C16DE11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65AAC1EE-97A3-4603-AA67-B9B86F55FF89}"/>
              </a:ext>
            </a:extLst>
          </p:cNvPr>
          <p:cNvSpPr>
            <a:spLocks noGrp="1"/>
          </p:cNvSpPr>
          <p:nvPr>
            <p:ph type="subTitle" idx="1"/>
          </p:nvPr>
        </p:nvSpPr>
        <p:spPr>
          <a:xfrm>
            <a:off x="1524000" y="3602038"/>
            <a:ext cx="9144000" cy="1655762"/>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9770C8B9-3AC5-46CF-A12A-6DF4288A12B1}"/>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9/20/2025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F98CA0AF-530D-4EBD-B965-8B94F5F1B29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2C359C82-3A0F-48FF-926E-5D04481A0D9D}"/>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3455060"/>
      </p:ext>
    </p:extLst>
  </p:cSld>
  <p:clrMapOvr>
    <a:masterClrMapping/>
  </p:clrMapOvr>
  <p:transition spd="med">
    <p:circl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CD41855-5658-46FC-B1E4-D8A33D0404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E48DD4-982E-4DF5-83BC-71D4D6BCEB6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8C6D471-1D4A-4A93-8DC4-6EC44FFF715C}"/>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9/20/2025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A8EF56D3-DE4D-452A-8EDB-00A20AD1784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2F3EE1EB-0B3D-4FD7-B6AB-2BD17542B6F9}"/>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3868579"/>
      </p:ext>
    </p:extLst>
  </p:cSld>
  <p:clrMapOvr>
    <a:masterClrMapping/>
  </p:clrMapOvr>
  <p:transition spd="med">
    <p:circl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0AAF01F-173B-42F4-B79E-090D56ACB129}"/>
              </a:ext>
            </a:extLst>
          </p:cNvPr>
          <p:cNvSpPr>
            <a:spLocks noGrp="1"/>
          </p:cNvSpPr>
          <p:nvPr>
            <p:ph type="title"/>
          </p:nvPr>
        </p:nvSpPr>
        <p:spPr>
          <a:xfrm>
            <a:off x="831850"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7FF68C77-CBFA-461F-A51E-325EB95509C8}"/>
              </a:ext>
            </a:extLst>
          </p:cNvPr>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B91E92DB-083F-452B-B9A8-07F35FD158ED}"/>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9/20/2025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30284B60-C1EA-4B69-AA90-8F1E5FB94ED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EF62BA63-766D-48C7-962C-260FED02AE2A}"/>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09545"/>
      </p:ext>
    </p:extLst>
  </p:cSld>
  <p:clrMapOvr>
    <a:masterClrMapping/>
  </p:clrMapOvr>
  <p:transition spd="med">
    <p:circl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A4F6C79-9DB9-41C2-AB7F-EE2DBD4CB5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50B300A1-412B-4D8E-A682-9491921A938C}"/>
              </a:ext>
            </a:extLst>
          </p:cNvPr>
          <p:cNvSpPr>
            <a:spLocks noGrp="1"/>
          </p:cNvSpPr>
          <p:nvPr>
            <p:ph sz="half" idx="1"/>
          </p:nvPr>
        </p:nvSpPr>
        <p:spPr>
          <a:xfrm>
            <a:off x="838200" y="1825626"/>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12449AE0-B2AB-4AC5-AD17-D5485CF0B2AA}"/>
              </a:ext>
            </a:extLst>
          </p:cNvPr>
          <p:cNvSpPr>
            <a:spLocks noGrp="1"/>
          </p:cNvSpPr>
          <p:nvPr>
            <p:ph sz="half" idx="2"/>
          </p:nvPr>
        </p:nvSpPr>
        <p:spPr>
          <a:xfrm>
            <a:off x="6172200" y="1825626"/>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BD4E3E69-8221-46DF-8417-9117474D9337}"/>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9/20/2025</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AC0CA87B-A6B0-4084-8ABD-22FC70DE9286}"/>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059FFCA0-2136-413A-9FC4-8666492A9DFA}"/>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9213645"/>
      </p:ext>
    </p:extLst>
  </p:cSld>
  <p:clrMapOvr>
    <a:masterClrMapping/>
  </p:clrMapOvr>
  <p:transition spd="med">
    <p:circl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BCC1165-B1EA-4947-A1FB-D9CF6BE2F7B1}"/>
              </a:ext>
            </a:extLst>
          </p:cNvPr>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D6949C6E-764C-4F36-94CB-FE2A2DF8CB5A}"/>
              </a:ext>
            </a:extLst>
          </p:cNvPr>
          <p:cNvSpPr>
            <a:spLocks noGrp="1"/>
          </p:cNvSpPr>
          <p:nvPr>
            <p:ph type="body" idx="1"/>
          </p:nvPr>
        </p:nvSpPr>
        <p:spPr>
          <a:xfrm>
            <a:off x="839789" y="1681163"/>
            <a:ext cx="5157787" cy="82391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9A9B79E8-DF7C-4EBB-9F3B-6BE1496FD9D6}"/>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A42F9A33-7E46-4A42-A0A4-E18DB17B89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468AAA32-05F2-47FB-B9B2-30397B27C75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D50AE778-A2FD-4AD5-B23E-61A0D2506CB5}"/>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9/20/2025</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DAF383F0-95C5-45CA-90E7-CB2237487A13}"/>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F417D151-FD6A-419A-A7B0-CA8BE2A25AE0}"/>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8837448"/>
      </p:ext>
    </p:extLst>
  </p:cSld>
  <p:clrMapOvr>
    <a:masterClrMapping/>
  </p:clrMapOvr>
  <p:transition spd="med">
    <p:circl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5CD961-234E-4CF8-B0EF-237952B825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3A917F9D-08A6-466A-864D-D2F376CC9B1C}"/>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9/20/2025</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4EDF56FB-BF1A-451B-AFCC-8E5E82A91CFB}"/>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F85A4458-ED35-410C-9316-3AE12AF06960}"/>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9326787"/>
      </p:ext>
    </p:extLst>
  </p:cSld>
  <p:clrMapOvr>
    <a:masterClrMapping/>
  </p:clrMapOvr>
  <p:transition spd="med">
    <p:circl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B26121E3-1542-49D2-AFE7-215B078A3D88}"/>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9/20/2025</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4DB79D1B-E5A5-4FF6-B1AF-3C1CE82BE966}"/>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ACA32E8B-A5B1-45B5-9A9F-B5EF9E6E9FE5}"/>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1510364"/>
      </p:ext>
    </p:extLst>
  </p:cSld>
  <p:clrMapOvr>
    <a:masterClrMapping/>
  </p:clrMapOvr>
  <p:transition spd="med">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B4DB210-4B60-4B01-9479-7FA0DB2CF9EE}" type="datetimeFigureOut">
              <a:rPr lang="en-US" smtClean="0"/>
              <a:t>9/20/2025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2C9D4D-48D0-4F64-A83D-BC84C9B321A9}" type="slidenum">
              <a:rPr lang="en-US" smtClean="0"/>
              <a:t>‹#›</a:t>
            </a:fld>
            <a:endParaRPr lang="en-US"/>
          </a:p>
        </p:txBody>
      </p:sp>
    </p:spTree>
    <p:extLst>
      <p:ext uri="{BB962C8B-B14F-4D97-AF65-F5344CB8AC3E}">
        <p14:creationId xmlns:p14="http://schemas.microsoft.com/office/powerpoint/2010/main" val="32456922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34EF36-1426-4285-828F-C8CFBFE984EE}"/>
              </a:ext>
            </a:extLst>
          </p:cNvPr>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AD2C0F19-B360-4B7D-8B84-54564343E2E8}"/>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1161CC49-77D0-4E31-A9D2-D30F8EDAEAD1}"/>
              </a:ext>
            </a:extLst>
          </p:cNvPr>
          <p:cNvSpPr>
            <a:spLocks noGrp="1"/>
          </p:cNvSpPr>
          <p:nvPr>
            <p:ph type="body" sz="half" idx="2"/>
          </p:nvPr>
        </p:nvSpPr>
        <p:spPr>
          <a:xfrm>
            <a:off x="839789" y="2057400"/>
            <a:ext cx="3932237" cy="3811588"/>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22AB92D8-AB77-44F5-B9DD-F7A3C2F6314E}"/>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9/20/2025</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DF0A841E-88D4-4D0A-97C4-E4897B6185E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8454F814-BBE2-4CE3-B3C8-C4A938E78189}"/>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794091"/>
      </p:ext>
    </p:extLst>
  </p:cSld>
  <p:clrMapOvr>
    <a:masterClrMapping/>
  </p:clrMapOvr>
  <p:transition spd="med">
    <p:circl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4E247E2-3FF2-44B7-B10F-3C06FDF7CF60}"/>
              </a:ext>
            </a:extLst>
          </p:cNvPr>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EC9E9FEF-3FB3-4E4C-A935-958BA93288C4}"/>
              </a:ext>
            </a:extLst>
          </p:cNvPr>
          <p:cNvSpPr>
            <a:spLocks noGrp="1"/>
          </p:cNvSpPr>
          <p:nvPr>
            <p:ph type="pic" idx="1"/>
          </p:nvPr>
        </p:nvSpPr>
        <p:spPr>
          <a:xfrm>
            <a:off x="5183188" y="987426"/>
            <a:ext cx="6172200" cy="4873625"/>
          </a:xfrm>
        </p:spPr>
        <p:txBody>
          <a:bodyPr/>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endParaRPr lang="en-US"/>
          </a:p>
        </p:txBody>
      </p:sp>
      <p:sp>
        <p:nvSpPr>
          <p:cNvPr id="4" name="Text Placeholder 3">
            <a:extLst>
              <a:ext uri="{FF2B5EF4-FFF2-40B4-BE49-F238E27FC236}">
                <a16:creationId xmlns="" xmlns:a16="http://schemas.microsoft.com/office/drawing/2014/main" id="{19F12C7B-8B90-4958-A986-27D36990BDAA}"/>
              </a:ext>
            </a:extLst>
          </p:cNvPr>
          <p:cNvSpPr>
            <a:spLocks noGrp="1"/>
          </p:cNvSpPr>
          <p:nvPr>
            <p:ph type="body" sz="half" idx="2"/>
          </p:nvPr>
        </p:nvSpPr>
        <p:spPr>
          <a:xfrm>
            <a:off x="839789" y="2057400"/>
            <a:ext cx="3932237" cy="3811588"/>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494EFE80-B253-4A84-BE72-FE1337473454}"/>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9/20/2025</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5A70AA07-12BD-4E8C-B324-9F0CBE23C2B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A5AF4ED2-925B-495F-9A04-20C40D1E41A5}"/>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3827411"/>
      </p:ext>
    </p:extLst>
  </p:cSld>
  <p:clrMapOvr>
    <a:masterClrMapping/>
  </p:clrMapOvr>
  <p:transition spd="med">
    <p:circl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E5AAED-E4CB-438E-BAE6-D874C01F59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0DCA6078-7021-47C7-8ADD-30EB0D4D7E2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F7DC22C-267E-4ADC-AF05-BEB721900345}"/>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9/20/2025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AACB2E6-036D-489B-AF95-7F191F40942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86DBCEB-45FD-4CA2-89E1-0743C2C24118}"/>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300384"/>
      </p:ext>
    </p:extLst>
  </p:cSld>
  <p:clrMapOvr>
    <a:masterClrMapping/>
  </p:clrMapOvr>
  <p:transition spd="med">
    <p:circl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76BF1447-7437-45B5-955F-F450CFC6FBBF}"/>
              </a:ext>
            </a:extLst>
          </p:cNvPr>
          <p:cNvSpPr>
            <a:spLocks noGrp="1"/>
          </p:cNvSpPr>
          <p:nvPr>
            <p:ph type="title" orient="vert"/>
          </p:nvPr>
        </p:nvSpPr>
        <p:spPr>
          <a:xfrm>
            <a:off x="8724900" y="365126"/>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E2DF0BE9-59DA-4877-8D0D-735633F5CFFB}"/>
              </a:ext>
            </a:extLst>
          </p:cNvPr>
          <p:cNvSpPr>
            <a:spLocks noGrp="1"/>
          </p:cNvSpPr>
          <p:nvPr>
            <p:ph type="body" orient="vert" idx="1"/>
          </p:nvPr>
        </p:nvSpPr>
        <p:spPr>
          <a:xfrm>
            <a:off x="838200" y="365126"/>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E9A8181-2D82-4E5A-A55B-C3850F308871}"/>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9/20/2025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E06443D1-9D50-4347-8EF4-C71123BDF44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AA7B7A19-FC92-4734-BBA7-FBC0512D2753}"/>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0856980"/>
      </p:ext>
    </p:extLst>
  </p:cSld>
  <p:clrMapOvr>
    <a:masterClrMapping/>
  </p:clrMapOvr>
  <p:transition spd="med">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4DB210-4B60-4B01-9479-7FA0DB2CF9EE}" type="datetimeFigureOut">
              <a:rPr lang="en-US" smtClean="0"/>
              <a:t>9/20/2025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2C9D4D-48D0-4F64-A83D-BC84C9B321A9}" type="slidenum">
              <a:rPr lang="en-US" smtClean="0"/>
              <a:t>‹#›</a:t>
            </a:fld>
            <a:endParaRPr lang="en-US"/>
          </a:p>
        </p:txBody>
      </p:sp>
    </p:spTree>
    <p:extLst>
      <p:ext uri="{BB962C8B-B14F-4D97-AF65-F5344CB8AC3E}">
        <p14:creationId xmlns:p14="http://schemas.microsoft.com/office/powerpoint/2010/main" val="2894860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4DB210-4B60-4B01-9479-7FA0DB2CF9EE}" type="datetimeFigureOut">
              <a:rPr lang="en-US" smtClean="0"/>
              <a:t>9/20/2025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2C9D4D-48D0-4F64-A83D-BC84C9B321A9}" type="slidenum">
              <a:rPr lang="en-US" smtClean="0"/>
              <a:t>‹#›</a:t>
            </a:fld>
            <a:endParaRPr lang="en-US"/>
          </a:p>
        </p:txBody>
      </p:sp>
    </p:spTree>
    <p:extLst>
      <p:ext uri="{BB962C8B-B14F-4D97-AF65-F5344CB8AC3E}">
        <p14:creationId xmlns:p14="http://schemas.microsoft.com/office/powerpoint/2010/main" val="2814504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4DB210-4B60-4B01-9479-7FA0DB2CF9EE}" type="datetimeFigureOut">
              <a:rPr lang="en-US" smtClean="0"/>
              <a:t>9/20/2025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2C9D4D-48D0-4F64-A83D-BC84C9B321A9}" type="slidenum">
              <a:rPr lang="en-US" smtClean="0"/>
              <a:t>‹#›</a:t>
            </a:fld>
            <a:endParaRPr lang="en-US"/>
          </a:p>
        </p:txBody>
      </p:sp>
    </p:spTree>
    <p:extLst>
      <p:ext uri="{BB962C8B-B14F-4D97-AF65-F5344CB8AC3E}">
        <p14:creationId xmlns:p14="http://schemas.microsoft.com/office/powerpoint/2010/main" val="2033994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4DB210-4B60-4B01-9479-7FA0DB2CF9EE}" type="datetimeFigureOut">
              <a:rPr lang="en-US" smtClean="0"/>
              <a:t>9/20/2025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2C9D4D-48D0-4F64-A83D-BC84C9B321A9}" type="slidenum">
              <a:rPr lang="en-US" smtClean="0"/>
              <a:t>‹#›</a:t>
            </a:fld>
            <a:endParaRPr lang="en-US"/>
          </a:p>
        </p:txBody>
      </p:sp>
    </p:spTree>
    <p:extLst>
      <p:ext uri="{BB962C8B-B14F-4D97-AF65-F5344CB8AC3E}">
        <p14:creationId xmlns:p14="http://schemas.microsoft.com/office/powerpoint/2010/main" val="170988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B4DB210-4B60-4B01-9479-7FA0DB2CF9EE}" type="datetimeFigureOut">
              <a:rPr lang="en-US" smtClean="0"/>
              <a:t>9/20/2025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2C9D4D-48D0-4F64-A83D-BC84C9B321A9}" type="slidenum">
              <a:rPr lang="en-US" smtClean="0"/>
              <a:t>‹#›</a:t>
            </a:fld>
            <a:endParaRPr lang="en-US"/>
          </a:p>
        </p:txBody>
      </p:sp>
    </p:spTree>
    <p:extLst>
      <p:ext uri="{BB962C8B-B14F-4D97-AF65-F5344CB8AC3E}">
        <p14:creationId xmlns:p14="http://schemas.microsoft.com/office/powerpoint/2010/main" val="1184849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B4DB210-4B60-4B01-9479-7FA0DB2CF9EE}" type="datetimeFigureOut">
              <a:rPr lang="en-US" smtClean="0"/>
              <a:t>9/20/2025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2C9D4D-48D0-4F64-A83D-BC84C9B321A9}" type="slidenum">
              <a:rPr lang="en-US" smtClean="0"/>
              <a:t>‹#›</a:t>
            </a:fld>
            <a:endParaRPr lang="en-US"/>
          </a:p>
        </p:txBody>
      </p:sp>
    </p:spTree>
    <p:extLst>
      <p:ext uri="{BB962C8B-B14F-4D97-AF65-F5344CB8AC3E}">
        <p14:creationId xmlns:p14="http://schemas.microsoft.com/office/powerpoint/2010/main" val="473886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4DB210-4B60-4B01-9479-7FA0DB2CF9EE}" type="datetimeFigureOut">
              <a:rPr lang="en-US" smtClean="0"/>
              <a:t>9/20/2025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2C9D4D-48D0-4F64-A83D-BC84C9B321A9}" type="slidenum">
              <a:rPr lang="en-US" smtClean="0"/>
              <a:t>‹#›</a:t>
            </a:fld>
            <a:endParaRPr lang="en-US"/>
          </a:p>
        </p:txBody>
      </p:sp>
    </p:spTree>
    <p:extLst>
      <p:ext uri="{BB962C8B-B14F-4D97-AF65-F5344CB8AC3E}">
        <p14:creationId xmlns:p14="http://schemas.microsoft.com/office/powerpoint/2010/main" val="35973978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solidFill>
                  <a:prstClr val="black">
                    <a:tint val="75000"/>
                  </a:prstClr>
                </a:solidFill>
              </a:rPr>
              <a:pPr/>
              <a:t>9/20/2025</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18174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507F965-6FBF-4E4A-99CF-0D8736C95F34}"/>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FF441528-4D68-4198-AA39-08CEF828A993}"/>
              </a:ext>
            </a:extLst>
          </p:cNvPr>
          <p:cNvSpPr>
            <a:spLocks noGrp="1"/>
          </p:cNvSpPr>
          <p:nvPr>
            <p:ph type="body" idx="1"/>
          </p:nvPr>
        </p:nvSpPr>
        <p:spPr>
          <a:xfrm>
            <a:off x="838200" y="1825626"/>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1895987-3F38-4722-83D8-2292FDC38203}"/>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8C012C-B1B7-47F6-B168-A941E97A73A9}" type="datetimeFigureOut">
              <a:rPr lang="en-US" smtClean="0">
                <a:solidFill>
                  <a:prstClr val="black">
                    <a:tint val="75000"/>
                  </a:prstClr>
                </a:solidFill>
              </a:rPr>
              <a:pPr/>
              <a:t>9/20/2025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68B2F808-3920-4A01-9D82-C1D249E0363E}"/>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D76A23AC-28FD-47E2-A9E1-1773F854380D}"/>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37030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circle/>
  </p:transition>
  <p:txStyles>
    <p:titleStyle>
      <a:lvl1pPr algn="l" defTabSz="91444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11" indent="-228611" algn="l" defTabSz="91444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34" indent="-228611" algn="l" defTabSz="9144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57" indent="-228611" algn="l" defTabSz="9144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svg"/><Relationship Id="rId7" Type="http://schemas.openxmlformats.org/officeDocument/2006/relationships/image" Target="../media/image9.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5.svg"/><Relationship Id="rId10" Type="http://schemas.openxmlformats.org/officeDocument/2006/relationships/image" Target="../media/image22.png"/><Relationship Id="rId4" Type="http://schemas.openxmlformats.org/officeDocument/2006/relationships/image" Target="../media/image3.png"/><Relationship Id="rId9"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9.svg"/></Relationships>
</file>

<file path=ppt/slides/_rels/slide2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svg"/><Relationship Id="rId10" Type="http://schemas.openxmlformats.org/officeDocument/2006/relationships/image" Target="../media/image24.png"/><Relationship Id="rId4" Type="http://schemas.openxmlformats.org/officeDocument/2006/relationships/image" Target="../media/image3.png"/><Relationship Id="rId9"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svg"/><Relationship Id="rId7"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5.sv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220.png"/><Relationship Id="rId3" Type="http://schemas.openxmlformats.org/officeDocument/2006/relationships/image" Target="../media/image33.png"/><Relationship Id="rId7" Type="http://schemas.openxmlformats.org/officeDocument/2006/relationships/image" Target="../media/image210.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5.png"/><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3.svg"/><Relationship Id="rId5" Type="http://schemas.openxmlformats.org/officeDocument/2006/relationships/image" Target="../media/image5.sv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9.sv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5.svg"/><Relationship Id="rId4" Type="http://schemas.openxmlformats.org/officeDocument/2006/relationships/image" Target="../media/image3.png"/><Relationship Id="rId9" Type="http://schemas.openxmlformats.org/officeDocument/2006/relationships/image" Target="../media/image9.svg"/></Relationships>
</file>

<file path=ppt/slides/_rels/slide4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4.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42.png"/><Relationship Id="rId4" Type="http://schemas.openxmlformats.org/officeDocument/2006/relationships/image" Target="../media/image3.png"/><Relationship Id="rId9" Type="http://schemas.openxmlformats.org/officeDocument/2006/relationships/image" Target="../media/image9.svg"/></Relationships>
</file>

<file path=ppt/slides/_rels/slide4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4.png"/><Relationship Id="rId11" Type="http://schemas.openxmlformats.org/officeDocument/2006/relationships/image" Target="../media/image13.svg"/><Relationship Id="rId5" Type="http://schemas.openxmlformats.org/officeDocument/2006/relationships/image" Target="../media/image5.sv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svg"/><Relationship Id="rId7" Type="http://schemas.openxmlformats.org/officeDocument/2006/relationships/image" Target="../media/image9.sv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5.png"/><Relationship Id="rId11" Type="http://schemas.openxmlformats.org/officeDocument/2006/relationships/image" Target="../media/image13.svg"/><Relationship Id="rId5" Type="http://schemas.openxmlformats.org/officeDocument/2006/relationships/image" Target="../media/image5.sv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15.svg"/></Relationships>
</file>

<file path=ppt/slides/_rels/slide5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7.svg"/><Relationship Id="rId3" Type="http://schemas.openxmlformats.org/officeDocument/2006/relationships/image" Target="../media/image3.svg"/><Relationship Id="rId7" Type="http://schemas.openxmlformats.org/officeDocument/2006/relationships/image" Target="../media/image9.svg"/><Relationship Id="rId12" Type="http://schemas.openxmlformats.org/officeDocument/2006/relationships/image" Target="../media/image44.pn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5.png"/><Relationship Id="rId11" Type="http://schemas.openxmlformats.org/officeDocument/2006/relationships/image" Target="../media/image13.svg"/><Relationship Id="rId5" Type="http://schemas.openxmlformats.org/officeDocument/2006/relationships/image" Target="../media/image5.sv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7.svg"/></Relationships>
</file>

<file path=ppt/slides/_rels/slide5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5.svg"/><Relationship Id="rId4" Type="http://schemas.openxmlformats.org/officeDocument/2006/relationships/image" Target="../media/image3.png"/><Relationship Id="rId9" Type="http://schemas.openxmlformats.org/officeDocument/2006/relationships/image" Target="../media/image45.png"/></Relationships>
</file>

<file path=ppt/slides/_rels/slide53.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5.svg"/><Relationship Id="rId4" Type="http://schemas.openxmlformats.org/officeDocument/2006/relationships/image" Target="../media/image3.png"/></Relationships>
</file>

<file path=ppt/slides/_rels/slide5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5.svg"/><Relationship Id="rId10" Type="http://schemas.openxmlformats.org/officeDocument/2006/relationships/image" Target="../media/image23.svg"/><Relationship Id="rId4" Type="http://schemas.openxmlformats.org/officeDocument/2006/relationships/image" Target="../media/image3.png"/><Relationship Id="rId9" Type="http://schemas.openxmlformats.org/officeDocument/2006/relationships/image" Target="../media/image47.png"/></Relationships>
</file>

<file path=ppt/slides/_rels/slide5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svg"/><Relationship Id="rId7" Type="http://schemas.openxmlformats.org/officeDocument/2006/relationships/image" Target="../media/image9.sv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5.png"/><Relationship Id="rId11" Type="http://schemas.openxmlformats.org/officeDocument/2006/relationships/image" Target="../media/image25.svg"/><Relationship Id="rId5" Type="http://schemas.openxmlformats.org/officeDocument/2006/relationships/image" Target="../media/image5.svg"/><Relationship Id="rId10" Type="http://schemas.openxmlformats.org/officeDocument/2006/relationships/image" Target="../media/image50.png"/><Relationship Id="rId4" Type="http://schemas.openxmlformats.org/officeDocument/2006/relationships/image" Target="../media/image3.png"/><Relationship Id="rId9" Type="http://schemas.openxmlformats.org/officeDocument/2006/relationships/image" Target="../media/image7.svg"/></Relationships>
</file>

<file path=ppt/slides/_rels/slide56.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5.svg"/><Relationship Id="rId4" Type="http://schemas.openxmlformats.org/officeDocument/2006/relationships/image" Target="../media/image3.png"/><Relationship Id="rId9" Type="http://schemas.openxmlformats.org/officeDocument/2006/relationships/image" Target="../media/image51.png"/></Relationships>
</file>

<file path=ppt/slides/_rels/slide57.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5.svg"/><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5.svg"/><Relationship Id="rId10" Type="http://schemas.openxmlformats.org/officeDocument/2006/relationships/image" Target="../media/image55.png"/><Relationship Id="rId4" Type="http://schemas.openxmlformats.org/officeDocument/2006/relationships/image" Target="../media/image3.png"/><Relationship Id="rId9" Type="http://schemas.openxmlformats.org/officeDocument/2006/relationships/image" Target="../media/image23.svg"/></Relationships>
</file>

<file path=ppt/slides/_rels/slide5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svg"/><Relationship Id="rId7" Type="http://schemas.openxmlformats.org/officeDocument/2006/relationships/image" Target="../media/image9.sv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5.svg"/><Relationship Id="rId10" Type="http://schemas.openxmlformats.org/officeDocument/2006/relationships/image" Target="../media/image22.png"/><Relationship Id="rId4" Type="http://schemas.openxmlformats.org/officeDocument/2006/relationships/image" Target="../media/image3.pn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7.svg"/><Relationship Id="rId3" Type="http://schemas.openxmlformats.org/officeDocument/2006/relationships/image" Target="../media/image3.svg"/><Relationship Id="rId7" Type="http://schemas.openxmlformats.org/officeDocument/2006/relationships/image" Target="../media/image9.svg"/><Relationship Id="rId12" Type="http://schemas.openxmlformats.org/officeDocument/2006/relationships/image" Target="../media/image44.pn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5.png"/><Relationship Id="rId11" Type="http://schemas.openxmlformats.org/officeDocument/2006/relationships/image" Target="../media/image13.svg"/><Relationship Id="rId5" Type="http://schemas.openxmlformats.org/officeDocument/2006/relationships/image" Target="../media/image5.sv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7.svg"/></Relationships>
</file>

<file path=ppt/slides/_rels/slide61.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5.svg"/><Relationship Id="rId10" Type="http://schemas.openxmlformats.org/officeDocument/2006/relationships/image" Target="../media/image35.svg"/><Relationship Id="rId4" Type="http://schemas.openxmlformats.org/officeDocument/2006/relationships/image" Target="../media/image3.png"/><Relationship Id="rId9" Type="http://schemas.openxmlformats.org/officeDocument/2006/relationships/image" Target="../media/image53.png"/></Relationships>
</file>

<file path=ppt/slides/_rels/slide6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5.svg"/><Relationship Id="rId10" Type="http://schemas.openxmlformats.org/officeDocument/2006/relationships/image" Target="../media/image24.png"/><Relationship Id="rId4" Type="http://schemas.openxmlformats.org/officeDocument/2006/relationships/image" Target="../media/image3.png"/><Relationship Id="rId9" Type="http://schemas.microsoft.com/office/2007/relationships/hdphoto" Target="../media/hdphoto1.wdp"/></Relationships>
</file>

<file path=ppt/slides/_rels/slide63.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svg"/><Relationship Id="rId7" Type="http://schemas.openxmlformats.org/officeDocument/2006/relationships/image" Target="../media/image57.pn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29.png"/><Relationship Id="rId5" Type="http://schemas.openxmlformats.org/officeDocument/2006/relationships/image" Target="../media/image5.svg"/><Relationship Id="rId4" Type="http://schemas.openxmlformats.org/officeDocument/2006/relationships/image" Target="../media/image3.png"/></Relationships>
</file>

<file path=ppt/slides/_rels/slide64.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3.svg"/><Relationship Id="rId7" Type="http://schemas.openxmlformats.org/officeDocument/2006/relationships/image" Target="../media/image9.sv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5.svg"/><Relationship Id="rId4" Type="http://schemas.openxmlformats.org/officeDocument/2006/relationships/image" Target="../media/image3.png"/><Relationship Id="rId9" Type="http://schemas.openxmlformats.org/officeDocument/2006/relationships/image" Target="../media/image58.png"/></Relationships>
</file>

<file path=ppt/slides/_rels/slide6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svg"/><Relationship Id="rId7" Type="http://schemas.openxmlformats.org/officeDocument/2006/relationships/image" Target="../media/image9.sv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5.svg"/><Relationship Id="rId10" Type="http://schemas.openxmlformats.org/officeDocument/2006/relationships/image" Target="../media/image61.png"/><Relationship Id="rId4" Type="http://schemas.openxmlformats.org/officeDocument/2006/relationships/image" Target="../media/image3.png"/><Relationship Id="rId9" Type="http://schemas.openxmlformats.org/officeDocument/2006/relationships/image" Target="../media/image7.svg"/></Relationships>
</file>

<file path=ppt/slides/_rels/slide66.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5" Type="http://schemas.microsoft.com/office/2007/relationships/media" Target="../media/media3.mp3"/><Relationship Id="rId10" Type="http://schemas.openxmlformats.org/officeDocument/2006/relationships/image" Target="../media/image60.png"/><Relationship Id="rId4" Type="http://schemas.openxmlformats.org/officeDocument/2006/relationships/audio" Target="../media/media2.mp3"/><Relationship Id="rId9" Type="http://schemas.openxmlformats.org/officeDocument/2006/relationships/slideLayout" Target="../slideLayouts/slideLayout23.xml"/></Relationships>
</file>

<file path=ppt/slides/_rels/slide67.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5" Type="http://schemas.microsoft.com/office/2007/relationships/media" Target="../media/media3.mp3"/><Relationship Id="rId10" Type="http://schemas.openxmlformats.org/officeDocument/2006/relationships/image" Target="../media/image60.png"/><Relationship Id="rId4" Type="http://schemas.openxmlformats.org/officeDocument/2006/relationships/audio" Target="../media/media2.mp3"/><Relationship Id="rId9" Type="http://schemas.openxmlformats.org/officeDocument/2006/relationships/slideLayout" Target="../slideLayouts/slideLayout23.xml"/></Relationships>
</file>

<file path=ppt/slides/_rels/slide68.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5" Type="http://schemas.microsoft.com/office/2007/relationships/media" Target="../media/media3.mp3"/><Relationship Id="rId10" Type="http://schemas.openxmlformats.org/officeDocument/2006/relationships/image" Target="../media/image60.png"/><Relationship Id="rId4" Type="http://schemas.openxmlformats.org/officeDocument/2006/relationships/audio" Target="../media/media2.mp3"/><Relationship Id="rId9" Type="http://schemas.openxmlformats.org/officeDocument/2006/relationships/slideLayout" Target="../slideLayouts/slideLayout23.xml"/></Relationships>
</file>

<file path=ppt/slides/_rels/slide69.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5" Type="http://schemas.microsoft.com/office/2007/relationships/media" Target="../media/media3.mp3"/><Relationship Id="rId10" Type="http://schemas.openxmlformats.org/officeDocument/2006/relationships/image" Target="../media/image60.png"/><Relationship Id="rId4" Type="http://schemas.openxmlformats.org/officeDocument/2006/relationships/audio" Target="../media/media2.mp3"/><Relationship Id="rId9"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5" Type="http://schemas.microsoft.com/office/2007/relationships/media" Target="../media/media3.mp3"/><Relationship Id="rId10" Type="http://schemas.openxmlformats.org/officeDocument/2006/relationships/image" Target="../media/image60.png"/><Relationship Id="rId4" Type="http://schemas.openxmlformats.org/officeDocument/2006/relationships/audio" Target="../media/media2.mp3"/><Relationship Id="rId9" Type="http://schemas.openxmlformats.org/officeDocument/2006/relationships/slideLayout" Target="../slideLayouts/slideLayout23.xml"/></Relationships>
</file>

<file path=ppt/slides/_rels/slide71.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5.svg"/><Relationship Id="rId4" Type="http://schemas.openxmlformats.org/officeDocument/2006/relationships/image" Target="../media/image3.png"/></Relationships>
</file>

<file path=ppt/slides/_rels/slide72.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5.svg"/><Relationship Id="rId4" Type="http://schemas.openxmlformats.org/officeDocument/2006/relationships/image" Target="../media/image3.png"/></Relationships>
</file>

<file path=ppt/slides/_rels/slide73.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5.svg"/><Relationship Id="rId4" Type="http://schemas.openxmlformats.org/officeDocument/2006/relationships/image" Target="../media/image3.png"/></Relationships>
</file>

<file path=ppt/slides/_rels/slide74.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5.svg"/><Relationship Id="rId4" Type="http://schemas.openxmlformats.org/officeDocument/2006/relationships/image" Target="../media/image3.png"/><Relationship Id="rId9" Type="http://schemas.openxmlformats.org/officeDocument/2006/relationships/image" Target="../media/image48.svg"/></Relationships>
</file>

<file path=ppt/slides/_rels/slide7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5.svg"/><Relationship Id="rId4" Type="http://schemas.openxmlformats.org/officeDocument/2006/relationships/image" Target="../media/image3.png"/><Relationship Id="rId9" Type="http://schemas.openxmlformats.org/officeDocument/2006/relationships/image" Target="../media/image9.sv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24114" y="243275"/>
            <a:ext cx="10879778" cy="1077218"/>
          </a:xfrm>
          <a:prstGeom prst="rect">
            <a:avLst/>
          </a:prstGeom>
          <a:solidFill>
            <a:schemeClr val="accent2">
              <a:lumMod val="40000"/>
              <a:lumOff val="60000"/>
            </a:schemeClr>
          </a:solidFill>
        </p:spPr>
        <p:txBody>
          <a:bodyPr wrap="square" rtlCol="0">
            <a:spAutoFit/>
          </a:bodyPr>
          <a:lstStyle/>
          <a:p>
            <a:pPr algn="ctr"/>
            <a:r>
              <a:rPr lang="vi-VN" sz="3200" b="1" dirty="0" smtClean="0">
                <a:latin typeface="Times New Roman" panose="02020603050405020304" pitchFamily="18" charset="0"/>
                <a:cs typeface="Times New Roman" panose="02020603050405020304" pitchFamily="18" charset="0"/>
              </a:rPr>
              <a:t>Trong đời sống người ta thường nói: Sắt nặng hơn nhôm. Nói như vậy có đúng không</a:t>
            </a:r>
            <a:r>
              <a:rPr lang="en-US" sz="3200" b="1" dirty="0" smtClean="0">
                <a:latin typeface="Times New Roman" panose="02020603050405020304" pitchFamily="18" charset="0"/>
                <a:cs typeface="Times New Roman" panose="02020603050405020304" pitchFamily="18" charset="0"/>
              </a:rPr>
              <a:t>?</a:t>
            </a:r>
            <a:r>
              <a:rPr lang="vi-VN" sz="3200" b="1" dirty="0" smtClean="0">
                <a:latin typeface="Times New Roman" panose="02020603050405020304" pitchFamily="18" charset="0"/>
                <a:cs typeface="Times New Roman" panose="02020603050405020304" pitchFamily="18" charset="0"/>
              </a:rPr>
              <a:t> Làm thế nào để trả lời câu hỏi này?</a:t>
            </a:r>
            <a:endParaRPr lang="en-US" sz="3200" b="1" dirty="0">
              <a:latin typeface="Times New Roman" panose="02020603050405020304" pitchFamily="18" charset="0"/>
              <a:cs typeface="Times New Roman" panose="02020603050405020304" pitchFamily="18" charset="0"/>
            </a:endParaRPr>
          </a:p>
        </p:txBody>
      </p:sp>
      <p:sp>
        <p:nvSpPr>
          <p:cNvPr id="26" name="Rectangle 25"/>
          <p:cNvSpPr/>
          <p:nvPr/>
        </p:nvSpPr>
        <p:spPr>
          <a:xfrm>
            <a:off x="782790" y="5339474"/>
            <a:ext cx="10892059" cy="1077218"/>
          </a:xfrm>
          <a:prstGeom prst="rect">
            <a:avLst/>
          </a:prstGeom>
        </p:spPr>
        <p:txBody>
          <a:bodyPr wrap="square">
            <a:spAutoFit/>
          </a:bodyPr>
          <a:lstStyle/>
          <a:p>
            <a:r>
              <a:rPr lang="en-US" sz="3200" dirty="0" err="1" smtClean="0">
                <a:solidFill>
                  <a:srgbClr val="0000CC"/>
                </a:solidFill>
                <a:latin typeface="Times New Roman" pitchFamily="18" charset="0"/>
                <a:cs typeface="Times New Roman" pitchFamily="18" charset="0"/>
              </a:rPr>
              <a:t>Muốn</a:t>
            </a:r>
            <a:r>
              <a:rPr lang="en-US" sz="3200" dirty="0" smtClean="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biết</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vật</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nào</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nặng</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hơn</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người</a:t>
            </a:r>
            <a:r>
              <a:rPr lang="en-US" sz="3200" dirty="0">
                <a:solidFill>
                  <a:srgbClr val="0000CC"/>
                </a:solidFill>
                <a:latin typeface="Times New Roman" pitchFamily="18" charset="0"/>
                <a:cs typeface="Times New Roman" pitchFamily="18" charset="0"/>
              </a:rPr>
              <a:t> ta so </a:t>
            </a:r>
            <a:r>
              <a:rPr lang="en-US" sz="3200" dirty="0" err="1">
                <a:solidFill>
                  <a:srgbClr val="0000CC"/>
                </a:solidFill>
                <a:latin typeface="Times New Roman" pitchFamily="18" charset="0"/>
                <a:cs typeface="Times New Roman" pitchFamily="18" charset="0"/>
              </a:rPr>
              <a:t>sánh</a:t>
            </a:r>
            <a:r>
              <a:rPr lang="en-US" sz="3200" dirty="0">
                <a:solidFill>
                  <a:srgbClr val="0000CC"/>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khối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lượng</a:t>
            </a:r>
            <a:r>
              <a:rPr lang="en-US" sz="3200" dirty="0">
                <a:solidFill>
                  <a:srgbClr val="FF0000"/>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của</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hai</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vật</a:t>
            </a:r>
            <a:r>
              <a:rPr lang="en-US" sz="3200" dirty="0">
                <a:solidFill>
                  <a:srgbClr val="0000CC"/>
                </a:solidFill>
                <a:latin typeface="Times New Roman" pitchFamily="18" charset="0"/>
                <a:cs typeface="Times New Roman" pitchFamily="18" charset="0"/>
              </a:rPr>
              <a:t> có </a:t>
            </a:r>
            <a:r>
              <a:rPr lang="en-US" sz="3200" dirty="0" err="1">
                <a:solidFill>
                  <a:srgbClr val="0000CC"/>
                </a:solidFill>
                <a:latin typeface="Times New Roman" pitchFamily="18" charset="0"/>
                <a:cs typeface="Times New Roman" pitchFamily="18" charset="0"/>
              </a:rPr>
              <a:t>cùng</a:t>
            </a:r>
            <a:r>
              <a:rPr lang="en-US" sz="3200" dirty="0">
                <a:solidFill>
                  <a:srgbClr val="0000CC"/>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thể</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tích</a:t>
            </a:r>
            <a:r>
              <a:rPr lang="en-US" sz="3200" dirty="0">
                <a:solidFill>
                  <a:srgbClr val="FF0000"/>
                </a:solidFill>
                <a:latin typeface="Times New Roman" pitchFamily="18" charset="0"/>
                <a:cs typeface="Times New Roman" pitchFamily="18" charset="0"/>
              </a:rPr>
              <a:t> </a:t>
            </a:r>
            <a:r>
              <a:rPr lang="en-US" sz="3200" dirty="0">
                <a:solidFill>
                  <a:srgbClr val="0000CC"/>
                </a:solidFill>
                <a:latin typeface="Times New Roman" pitchFamily="18" charset="0"/>
                <a:cs typeface="Times New Roman" pitchFamily="18" charset="0"/>
                <a:sym typeface="Wingdings" pitchFamily="2" charset="2"/>
              </a:rPr>
              <a:t> hay </a:t>
            </a:r>
            <a:r>
              <a:rPr lang="en-US" sz="3200" dirty="0" err="1">
                <a:solidFill>
                  <a:srgbClr val="0000CC"/>
                </a:solidFill>
                <a:latin typeface="Times New Roman" pitchFamily="18" charset="0"/>
                <a:cs typeface="Times New Roman" pitchFamily="18" charset="0"/>
                <a:sym typeface="Wingdings" pitchFamily="2" charset="2"/>
              </a:rPr>
              <a:t>là</a:t>
            </a:r>
            <a:r>
              <a:rPr lang="en-US" sz="3200" dirty="0">
                <a:solidFill>
                  <a:srgbClr val="0000CC"/>
                </a:solidFill>
                <a:latin typeface="Times New Roman" pitchFamily="18" charset="0"/>
                <a:cs typeface="Times New Roman" pitchFamily="18" charset="0"/>
                <a:sym typeface="Wingdings" pitchFamily="2" charset="2"/>
              </a:rPr>
              <a:t> </a:t>
            </a:r>
            <a:r>
              <a:rPr lang="en-US" sz="3200" b="1" dirty="0" err="1">
                <a:solidFill>
                  <a:srgbClr val="0000CC"/>
                </a:solidFill>
                <a:latin typeface="Times New Roman" pitchFamily="18" charset="0"/>
                <a:cs typeface="Times New Roman" pitchFamily="18" charset="0"/>
                <a:sym typeface="Wingdings" pitchFamily="2" charset="2"/>
              </a:rPr>
              <a:t>khối</a:t>
            </a:r>
            <a:r>
              <a:rPr lang="en-US" sz="3200" b="1" dirty="0">
                <a:solidFill>
                  <a:srgbClr val="0000CC"/>
                </a:solidFill>
                <a:latin typeface="Times New Roman" pitchFamily="18" charset="0"/>
                <a:cs typeface="Times New Roman" pitchFamily="18" charset="0"/>
                <a:sym typeface="Wingdings" pitchFamily="2" charset="2"/>
              </a:rPr>
              <a:t> </a:t>
            </a:r>
            <a:r>
              <a:rPr lang="en-US" sz="3200" b="1" dirty="0" err="1">
                <a:solidFill>
                  <a:srgbClr val="0000CC"/>
                </a:solidFill>
                <a:latin typeface="Times New Roman" pitchFamily="18" charset="0"/>
                <a:cs typeface="Times New Roman" pitchFamily="18" charset="0"/>
                <a:sym typeface="Wingdings" pitchFamily="2" charset="2"/>
              </a:rPr>
              <a:t>lượng</a:t>
            </a:r>
            <a:r>
              <a:rPr lang="en-US" sz="3200" b="1" dirty="0">
                <a:solidFill>
                  <a:srgbClr val="0000CC"/>
                </a:solidFill>
                <a:latin typeface="Times New Roman" pitchFamily="18" charset="0"/>
                <a:cs typeface="Times New Roman" pitchFamily="18" charset="0"/>
                <a:sym typeface="Wingdings" pitchFamily="2" charset="2"/>
              </a:rPr>
              <a:t> </a:t>
            </a:r>
            <a:r>
              <a:rPr lang="en-US" sz="3200" b="1" dirty="0" err="1" smtClean="0">
                <a:solidFill>
                  <a:srgbClr val="0000CC"/>
                </a:solidFill>
                <a:latin typeface="Times New Roman" pitchFamily="18" charset="0"/>
                <a:cs typeface="Times New Roman" pitchFamily="18" charset="0"/>
                <a:sym typeface="Wingdings" pitchFamily="2" charset="2"/>
              </a:rPr>
              <a:t>riêng</a:t>
            </a:r>
            <a:r>
              <a:rPr lang="en-US" sz="3200" dirty="0" smtClean="0">
                <a:solidFill>
                  <a:srgbClr val="0000CC"/>
                </a:solidFill>
                <a:latin typeface="Times New Roman" pitchFamily="18" charset="0"/>
                <a:cs typeface="Times New Roman" pitchFamily="18" charset="0"/>
                <a:sym typeface="Wingdings" pitchFamily="2" charset="2"/>
              </a:rPr>
              <a:t>.</a:t>
            </a:r>
            <a:endParaRPr lang="en-US" sz="3200" dirty="0">
              <a:solidFill>
                <a:srgbClr val="0000CC"/>
              </a:solidFill>
              <a:latin typeface="Times New Roman" pitchFamily="18" charset="0"/>
              <a:cs typeface="Times New Roman" pitchFamily="18" charset="0"/>
            </a:endParaRPr>
          </a:p>
        </p:txBody>
      </p:sp>
      <p:sp>
        <p:nvSpPr>
          <p:cNvPr id="3" name="Cube 2"/>
          <p:cNvSpPr/>
          <p:nvPr/>
        </p:nvSpPr>
        <p:spPr>
          <a:xfrm>
            <a:off x="6712842" y="1842168"/>
            <a:ext cx="2743200" cy="2743200"/>
          </a:xfrm>
          <a:prstGeom prst="cube">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ube 14"/>
          <p:cNvSpPr/>
          <p:nvPr/>
        </p:nvSpPr>
        <p:spPr>
          <a:xfrm>
            <a:off x="2320245" y="1866662"/>
            <a:ext cx="2743200" cy="2743200"/>
          </a:xfrm>
          <a:prstGeom prst="cub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291127" y="3028974"/>
            <a:ext cx="2278742" cy="1077218"/>
          </a:xfrm>
          <a:prstGeom prst="rect">
            <a:avLst/>
          </a:prstGeom>
          <a:noFill/>
        </p:spPr>
        <p:txBody>
          <a:bodyPr wrap="square" rtlCol="0">
            <a:spAutoFit/>
          </a:bodyPr>
          <a:lstStyle/>
          <a:p>
            <a:pPr algn="ctr"/>
            <a:r>
              <a:rPr lang="en-US" sz="3200" b="1" dirty="0" err="1" smtClean="0">
                <a:solidFill>
                  <a:srgbClr val="FF0000"/>
                </a:solidFill>
                <a:latin typeface="Times New Roman" panose="02020603050405020304" pitchFamily="18" charset="0"/>
                <a:cs typeface="Times New Roman" panose="02020603050405020304" pitchFamily="18" charset="0"/>
              </a:rPr>
              <a:t>Khối</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sắt</a:t>
            </a:r>
            <a:r>
              <a:rPr lang="en-US" sz="3200" b="1" dirty="0" smtClean="0">
                <a:solidFill>
                  <a:srgbClr val="FF0000"/>
                </a:solidFill>
                <a:latin typeface="Times New Roman" panose="02020603050405020304" pitchFamily="18" charset="0"/>
                <a:cs typeface="Times New Roman" panose="02020603050405020304" pitchFamily="18" charset="0"/>
              </a:rPr>
              <a:t> (Fe)</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6533938" y="3092384"/>
            <a:ext cx="2532758" cy="954107"/>
          </a:xfrm>
          <a:prstGeom prst="rect">
            <a:avLst/>
          </a:prstGeom>
          <a:noFill/>
        </p:spPr>
        <p:txBody>
          <a:bodyPr wrap="square" rtlCol="0">
            <a:spAutoFit/>
          </a:bodyPr>
          <a:lstStyle/>
          <a:p>
            <a:pPr algn="ctr"/>
            <a:r>
              <a:rPr lang="en-US" sz="2800" b="1" dirty="0" err="1" smtClean="0">
                <a:solidFill>
                  <a:srgbClr val="FF0000"/>
                </a:solidFill>
                <a:latin typeface="Times New Roman" panose="02020603050405020304" pitchFamily="18" charset="0"/>
                <a:cs typeface="Times New Roman" panose="02020603050405020304" pitchFamily="18" charset="0"/>
              </a:rPr>
              <a:t>Khối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nhôm</a:t>
            </a:r>
            <a:r>
              <a:rPr lang="en-US" sz="2800" b="1" dirty="0" smtClean="0">
                <a:solidFill>
                  <a:srgbClr val="FF0000"/>
                </a:solidFill>
                <a:latin typeface="Times New Roman" panose="02020603050405020304" pitchFamily="18" charset="0"/>
                <a:cs typeface="Times New Roman" panose="02020603050405020304" pitchFamily="18" charset="0"/>
              </a:rPr>
              <a:t> (Al)</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929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25"/>
          <p:cNvSpPr txBox="1"/>
          <p:nvPr/>
        </p:nvSpPr>
        <p:spPr>
          <a:xfrm>
            <a:off x="1149652" y="2350897"/>
            <a:ext cx="4433686" cy="584775"/>
          </a:xfrm>
          <a:prstGeom prst="rect">
            <a:avLst/>
          </a:prstGeom>
          <a:noFill/>
        </p:spPr>
        <p:txBody>
          <a:bodyPr wrap="square" rtlCol="0">
            <a:spAutoFit/>
          </a:bodyPr>
          <a:lstStyle/>
          <a:p>
            <a:pPr defTabSz="1371600"/>
            <a:r>
              <a:rPr lang="en-US" altLang="zh-CN" sz="3200" b="1" dirty="0">
                <a:solidFill>
                  <a:srgbClr val="FF0000"/>
                </a:solidFill>
                <a:latin typeface="Times New Roman" panose="02020603050405020304" pitchFamily="18" charset="0"/>
                <a:ea typeface="幼圆" panose="02010509060101010101" pitchFamily="49" charset="-122"/>
                <a:cs typeface="Times New Roman" panose="02020603050405020304" pitchFamily="18" charset="0"/>
              </a:rPr>
              <a:t>2</a:t>
            </a:r>
            <a:r>
              <a:rPr lang="en-US" altLang="zh-CN" sz="3200" b="1" dirty="0" smtClean="0">
                <a:solidFill>
                  <a:srgbClr val="FF0000"/>
                </a:solidFill>
                <a:latin typeface="Times New Roman" panose="02020603050405020304" pitchFamily="18" charset="0"/>
                <a:ea typeface="幼圆" panose="02010509060101010101" pitchFamily="49" charset="-122"/>
                <a:cs typeface="Times New Roman" panose="02020603050405020304" pitchFamily="18" charset="0"/>
              </a:rPr>
              <a:t>. </a:t>
            </a:r>
            <a:r>
              <a:rPr lang="en-US" altLang="zh-CN" sz="3200" b="1" dirty="0" err="1" smtClean="0">
                <a:solidFill>
                  <a:srgbClr val="FF0000"/>
                </a:solidFill>
                <a:latin typeface="Times New Roman" panose="02020603050405020304" pitchFamily="18" charset="0"/>
                <a:ea typeface="幼圆" panose="02010509060101010101" pitchFamily="49" charset="-122"/>
                <a:cs typeface="Times New Roman" panose="02020603050405020304" pitchFamily="18" charset="0"/>
              </a:rPr>
              <a:t>Thí</a:t>
            </a:r>
            <a:r>
              <a:rPr lang="en-US" altLang="zh-CN" sz="3200" b="1" dirty="0" smtClean="0">
                <a:solidFill>
                  <a:srgbClr val="FF0000"/>
                </a:solidFill>
                <a:latin typeface="Times New Roman" panose="02020603050405020304" pitchFamily="18" charset="0"/>
                <a:ea typeface="幼圆" panose="02010509060101010101" pitchFamily="49" charset="-122"/>
                <a:cs typeface="Times New Roman" panose="02020603050405020304" pitchFamily="18" charset="0"/>
              </a:rPr>
              <a:t> </a:t>
            </a:r>
            <a:r>
              <a:rPr lang="en-US" altLang="zh-CN" sz="3200" b="1" dirty="0" err="1" smtClean="0">
                <a:solidFill>
                  <a:srgbClr val="FF0000"/>
                </a:solidFill>
                <a:latin typeface="Times New Roman" panose="02020603050405020304" pitchFamily="18" charset="0"/>
                <a:ea typeface="幼圆" panose="02010509060101010101" pitchFamily="49" charset="-122"/>
                <a:cs typeface="Times New Roman" panose="02020603050405020304" pitchFamily="18" charset="0"/>
              </a:rPr>
              <a:t>nghiệm</a:t>
            </a:r>
            <a:r>
              <a:rPr lang="en-US" altLang="zh-CN" sz="3200" b="1" dirty="0" smtClean="0">
                <a:solidFill>
                  <a:srgbClr val="FF0000"/>
                </a:solidFill>
                <a:latin typeface="Times New Roman" panose="02020603050405020304" pitchFamily="18" charset="0"/>
                <a:ea typeface="幼圆" panose="02010509060101010101" pitchFamily="49" charset="-122"/>
                <a:cs typeface="Times New Roman" panose="02020603050405020304" pitchFamily="18" charset="0"/>
              </a:rPr>
              <a:t> 2</a:t>
            </a:r>
            <a:endParaRPr lang="zh-CN" altLang="en-US" sz="3200" b="1" dirty="0">
              <a:solidFill>
                <a:srgbClr val="FF0000"/>
              </a:solidFill>
              <a:latin typeface="Times New Roman" panose="02020603050405020304" pitchFamily="18" charset="0"/>
              <a:ea typeface="幼圆" panose="02010509060101010101" pitchFamily="49"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Rectangle 5"/>
              <p:cNvSpPr/>
              <p:nvPr/>
            </p:nvSpPr>
            <p:spPr>
              <a:xfrm>
                <a:off x="1149652" y="562040"/>
                <a:ext cx="10077149" cy="1383712"/>
              </a:xfrm>
              <a:prstGeom prst="rect">
                <a:avLst/>
              </a:prstGeom>
            </p:spPr>
            <p:txBody>
              <a:bodyPr wrap="square">
                <a:spAutoFit/>
              </a:bodyPr>
              <a:lstStyle/>
              <a:p>
                <a:r>
                  <a:rPr lang="vi-VN" sz="3600" b="1" dirty="0" smtClean="0">
                    <a:latin typeface="Times New Roman" pitchFamily="18" charset="0"/>
                    <a:ea typeface="Times New Roman" pitchFamily="18" charset="0"/>
                    <a:cs typeface="Times New Roman" pitchFamily="18" charset="0"/>
                  </a:rPr>
                  <a:t>- </a:t>
                </a:r>
                <a:r>
                  <a:rPr lang="en-US" sz="3600" b="1" dirty="0" err="1" smtClean="0">
                    <a:latin typeface="Times New Roman" pitchFamily="18" charset="0"/>
                    <a:ea typeface="Times New Roman" pitchFamily="18" charset="0"/>
                    <a:cs typeface="Times New Roman" pitchFamily="18" charset="0"/>
                  </a:rPr>
                  <a:t>Kết</a:t>
                </a:r>
                <a:r>
                  <a:rPr lang="en-US" sz="3600" b="1" dirty="0" smtClean="0">
                    <a:latin typeface="Times New Roman" pitchFamily="18" charset="0"/>
                    <a:ea typeface="Times New Roman" pitchFamily="18" charset="0"/>
                    <a:cs typeface="Times New Roman" pitchFamily="18" charset="0"/>
                  </a:rPr>
                  <a:t> </a:t>
                </a:r>
                <a:r>
                  <a:rPr lang="en-US" sz="3600" b="1" dirty="0" err="1" smtClean="0">
                    <a:latin typeface="Times New Roman" pitchFamily="18" charset="0"/>
                    <a:ea typeface="Times New Roman" pitchFamily="18" charset="0"/>
                    <a:cs typeface="Times New Roman" pitchFamily="18" charset="0"/>
                  </a:rPr>
                  <a:t>luận</a:t>
                </a:r>
                <a:r>
                  <a:rPr lang="en-US" sz="3600" b="1" dirty="0" smtClean="0">
                    <a:latin typeface="Times New Roman" pitchFamily="18" charset="0"/>
                    <a:ea typeface="Times New Roman" pitchFamily="18" charset="0"/>
                    <a:cs typeface="Times New Roman" pitchFamily="18" charset="0"/>
                  </a:rPr>
                  <a:t>: </a:t>
                </a:r>
                <a:r>
                  <a:rPr lang="en-US" sz="3600" b="1" dirty="0">
                    <a:latin typeface="Times New Roman" pitchFamily="18" charset="0"/>
                    <a:ea typeface="Times New Roman" pitchFamily="18" charset="0"/>
                    <a:cs typeface="Times New Roman" pitchFamily="18" charset="0"/>
                  </a:rPr>
                  <a:t>v</a:t>
                </a:r>
                <a:r>
                  <a:rPr lang="vi-VN" sz="3600" b="1" dirty="0" smtClean="0">
                    <a:latin typeface="Times New Roman" pitchFamily="18" charset="0"/>
                    <a:ea typeface="Times New Roman" pitchFamily="18" charset="0"/>
                    <a:cs typeface="Times New Roman" pitchFamily="18" charset="0"/>
                  </a:rPr>
                  <a:t>ới </a:t>
                </a:r>
                <a:r>
                  <a:rPr lang="vi-VN" sz="3600" b="1" dirty="0">
                    <a:latin typeface="Times New Roman" pitchFamily="18" charset="0"/>
                    <a:ea typeface="Times New Roman" pitchFamily="18" charset="0"/>
                    <a:cs typeface="Times New Roman" pitchFamily="18" charset="0"/>
                  </a:rPr>
                  <a:t>cùng một loại vật liệu tỉ số </a:t>
                </a:r>
                <a14:m>
                  <m:oMath xmlns:m="http://schemas.openxmlformats.org/officeDocument/2006/math">
                    <m:f>
                      <m:fPr>
                        <m:ctrlPr>
                          <a:rPr lang="vi-VN" sz="3600" b="1" i="1" smtClean="0">
                            <a:latin typeface="Cambria Math" panose="02040503050406030204" pitchFamily="18" charset="0"/>
                            <a:cs typeface="Times New Roman" pitchFamily="18" charset="0"/>
                          </a:rPr>
                        </m:ctrlPr>
                      </m:fPr>
                      <m:num>
                        <m:r>
                          <a:rPr lang="en-US" sz="3600" b="1" i="1" smtClean="0">
                            <a:latin typeface="Cambria Math" panose="02040503050406030204" pitchFamily="18" charset="0"/>
                            <a:cs typeface="Times New Roman" pitchFamily="18" charset="0"/>
                          </a:rPr>
                          <m:t>𝒎</m:t>
                        </m:r>
                      </m:num>
                      <m:den>
                        <m:r>
                          <a:rPr lang="en-US" sz="3600" b="1" i="1" smtClean="0">
                            <a:latin typeface="Cambria Math" panose="02040503050406030204" pitchFamily="18" charset="0"/>
                            <a:cs typeface="Times New Roman" pitchFamily="18" charset="0"/>
                          </a:rPr>
                          <m:t>𝑽</m:t>
                        </m:r>
                      </m:den>
                    </m:f>
                  </m:oMath>
                </a14:m>
                <a:r>
                  <a:rPr lang="vi-VN" sz="3600" b="1" dirty="0" smtClean="0">
                    <a:latin typeface="Times New Roman" pitchFamily="18" charset="0"/>
                    <a:ea typeface="Times New Roman" pitchFamily="18" charset="0"/>
                    <a:cs typeface="Times New Roman" pitchFamily="18" charset="0"/>
                  </a:rPr>
                  <a:t> </a:t>
                </a:r>
                <a:r>
                  <a:rPr lang="vi-VN" sz="3600" b="1" dirty="0">
                    <a:latin typeface="Times New Roman" pitchFamily="18" charset="0"/>
                    <a:ea typeface="Times New Roman" pitchFamily="18" charset="0"/>
                    <a:cs typeface="Times New Roman" pitchFamily="18" charset="0"/>
                  </a:rPr>
                  <a:t>là không </a:t>
                </a:r>
                <a:r>
                  <a:rPr lang="vi-VN" sz="3600" b="1" dirty="0" smtClean="0">
                    <a:latin typeface="Times New Roman" pitchFamily="18" charset="0"/>
                    <a:ea typeface="Times New Roman" pitchFamily="18" charset="0"/>
                    <a:cs typeface="Times New Roman" pitchFamily="18" charset="0"/>
                  </a:rPr>
                  <a:t>đổi</a:t>
                </a:r>
                <a:r>
                  <a:rPr lang="en-US" sz="3600" b="1" dirty="0" smtClean="0">
                    <a:latin typeface="Times New Roman" pitchFamily="18" charset="0"/>
                    <a:ea typeface="Times New Roman" pitchFamily="18" charset="0"/>
                    <a:cs typeface="Times New Roman" pitchFamily="18" charset="0"/>
                  </a:rPr>
                  <a:t>.</a:t>
                </a:r>
                <a:endParaRPr lang="en-US" sz="3600" b="1" dirty="0"/>
              </a:p>
            </p:txBody>
          </p:sp>
        </mc:Choice>
        <mc:Fallback xmlns="">
          <p:sp>
            <p:nvSpPr>
              <p:cNvPr id="6" name="Rectangle 5"/>
              <p:cNvSpPr>
                <a:spLocks noRot="1" noChangeAspect="1" noMove="1" noResize="1" noEditPoints="1" noAdjustHandles="1" noChangeArrowheads="1" noChangeShapeType="1" noTextEdit="1"/>
              </p:cNvSpPr>
              <p:nvPr/>
            </p:nvSpPr>
            <p:spPr>
              <a:xfrm>
                <a:off x="1149652" y="562040"/>
                <a:ext cx="10077149" cy="1383712"/>
              </a:xfrm>
              <a:prstGeom prst="rect">
                <a:avLst/>
              </a:prstGeom>
              <a:blipFill rotWithShape="0">
                <a:blip r:embed="rId2"/>
                <a:stretch>
                  <a:fillRect l="-1875" t="-2643" b="-14537"/>
                </a:stretch>
              </a:blipFill>
            </p:spPr>
            <p:txBody>
              <a:bodyPr/>
              <a:lstStyle/>
              <a:p>
                <a:r>
                  <a:rPr lang="en-US">
                    <a:noFill/>
                  </a:rPr>
                  <a:t> </a:t>
                </a:r>
              </a:p>
            </p:txBody>
          </p:sp>
        </mc:Fallback>
      </mc:AlternateContent>
      <p:sp>
        <p:nvSpPr>
          <p:cNvPr id="7" name="文本框 25"/>
          <p:cNvSpPr txBox="1"/>
          <p:nvPr/>
        </p:nvSpPr>
        <p:spPr>
          <a:xfrm>
            <a:off x="1234152" y="3101719"/>
            <a:ext cx="4954074" cy="1077218"/>
          </a:xfrm>
          <a:prstGeom prst="rect">
            <a:avLst/>
          </a:prstGeom>
          <a:noFill/>
        </p:spPr>
        <p:txBody>
          <a:bodyPr wrap="square" rtlCol="0">
            <a:spAutoFit/>
          </a:bodyPr>
          <a:lstStyle/>
          <a:p>
            <a:pPr defTabSz="1371600"/>
            <a:r>
              <a:rPr lang="vi-VN" altLang="zh-CN" sz="3200" dirty="0" smtClean="0">
                <a:latin typeface="Times New Roman" panose="02020603050405020304" pitchFamily="18" charset="0"/>
                <a:ea typeface="幼圆" panose="02010509060101010101" pitchFamily="49" charset="-122"/>
                <a:cs typeface="Times New Roman" panose="02020603050405020304" pitchFamily="18" charset="0"/>
              </a:rPr>
              <a:t>- Chuẩn bị</a:t>
            </a:r>
          </a:p>
          <a:p>
            <a:pPr defTabSz="1371600"/>
            <a:r>
              <a:rPr lang="vi-VN" altLang="zh-CN" sz="3200" dirty="0" smtClean="0">
                <a:latin typeface="Times New Roman" panose="02020603050405020304" pitchFamily="18" charset="0"/>
                <a:ea typeface="幼圆" panose="02010509060101010101" pitchFamily="49" charset="-122"/>
                <a:cs typeface="Times New Roman" panose="02020603050405020304" pitchFamily="18" charset="0"/>
              </a:rPr>
              <a:t>- Tiến hành thí nghiệm</a:t>
            </a:r>
          </a:p>
        </p:txBody>
      </p:sp>
    </p:spTree>
    <p:extLst>
      <p:ext uri="{BB962C8B-B14F-4D97-AF65-F5344CB8AC3E}">
        <p14:creationId xmlns:p14="http://schemas.microsoft.com/office/powerpoint/2010/main" val="388437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60361" y="575733"/>
            <a:ext cx="11132457" cy="1077218"/>
          </a:xfrm>
          <a:prstGeom prst="rect">
            <a:avLst/>
          </a:prstGeom>
        </p:spPr>
        <p:txBody>
          <a:bodyPr wrap="square">
            <a:spAutoFit/>
          </a:bodyPr>
          <a:lstStyle/>
          <a:p>
            <a:r>
              <a:rPr lang="vi-VN" sz="3200" b="1" dirty="0">
                <a:latin typeface="Times New Roman" pitchFamily="18" charset="0"/>
                <a:cs typeface="Times New Roman" pitchFamily="18" charset="0"/>
              </a:rPr>
              <a:t>Chuẩn </a:t>
            </a:r>
            <a:r>
              <a:rPr lang="vi-VN" sz="3200" b="1" dirty="0" smtClean="0">
                <a:latin typeface="Times New Roman" pitchFamily="18" charset="0"/>
                <a:cs typeface="Times New Roman" pitchFamily="18" charset="0"/>
              </a:rPr>
              <a:t>bị:</a:t>
            </a:r>
            <a:r>
              <a:rPr lang="en-US" sz="3200" b="1"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Ba </a:t>
            </a:r>
            <a:r>
              <a:rPr lang="vi-VN" sz="3200" dirty="0">
                <a:latin typeface="Times New Roman" pitchFamily="18" charset="0"/>
                <a:cs typeface="Times New Roman" pitchFamily="18" charset="0"/>
              </a:rPr>
              <a:t>thỏi </a:t>
            </a:r>
            <a:r>
              <a:rPr lang="vi-VN" sz="3200" dirty="0" smtClean="0">
                <a:latin typeface="Times New Roman" pitchFamily="18" charset="0"/>
                <a:cs typeface="Times New Roman" pitchFamily="18" charset="0"/>
              </a:rPr>
              <a:t>sắt, nhôm, đồng </a:t>
            </a:r>
            <a:r>
              <a:rPr lang="vi-VN" sz="3200" dirty="0">
                <a:latin typeface="Times New Roman" pitchFamily="18" charset="0"/>
                <a:cs typeface="Times New Roman" pitchFamily="18" charset="0"/>
              </a:rPr>
              <a:t>có thể tích lần lượt là </a:t>
            </a:r>
            <a:endParaRPr lang="vi-VN" sz="3200" dirty="0" smtClean="0">
              <a:latin typeface="Times New Roman" pitchFamily="18" charset="0"/>
              <a:cs typeface="Times New Roman" pitchFamily="18" charset="0"/>
            </a:endParaRPr>
          </a:p>
          <a:p>
            <a:r>
              <a:rPr lang="vi-VN" sz="3200" dirty="0" smtClean="0">
                <a:latin typeface="Times New Roman" pitchFamily="18" charset="0"/>
                <a:cs typeface="Times New Roman" pitchFamily="18" charset="0"/>
              </a:rPr>
              <a:t>V</a:t>
            </a:r>
            <a:r>
              <a:rPr lang="vi-VN" sz="3200" baseline="-25000" dirty="0" smtClean="0">
                <a:latin typeface="Times New Roman" pitchFamily="18" charset="0"/>
                <a:cs typeface="Times New Roman" pitchFamily="18" charset="0"/>
              </a:rPr>
              <a:t>1</a:t>
            </a:r>
            <a:r>
              <a:rPr lang="vi-VN" sz="3200" dirty="0">
                <a:latin typeface="Times New Roman" pitchFamily="18" charset="0"/>
                <a:cs typeface="Times New Roman" pitchFamily="18" charset="0"/>
              </a:rPr>
              <a:t> = V</a:t>
            </a:r>
            <a:r>
              <a:rPr lang="vi-VN" sz="3200" baseline="-25000" dirty="0">
                <a:latin typeface="Times New Roman" pitchFamily="18" charset="0"/>
                <a:cs typeface="Times New Roman" pitchFamily="18" charset="0"/>
              </a:rPr>
              <a:t>2</a:t>
            </a:r>
            <a:r>
              <a:rPr lang="vi-VN" sz="3200" dirty="0">
                <a:latin typeface="Times New Roman" pitchFamily="18" charset="0"/>
                <a:cs typeface="Times New Roman" pitchFamily="18" charset="0"/>
              </a:rPr>
              <a:t> = V</a:t>
            </a:r>
            <a:r>
              <a:rPr lang="vi-VN" sz="3200" baseline="-25000" dirty="0">
                <a:latin typeface="Times New Roman" pitchFamily="18" charset="0"/>
                <a:cs typeface="Times New Roman" pitchFamily="18" charset="0"/>
              </a:rPr>
              <a:t>3</a:t>
            </a:r>
            <a:r>
              <a:rPr lang="vi-VN" sz="3200" dirty="0">
                <a:latin typeface="Times New Roman" pitchFamily="18" charset="0"/>
                <a:cs typeface="Times New Roman" pitchFamily="18" charset="0"/>
              </a:rPr>
              <a:t> = V </a:t>
            </a:r>
            <a:r>
              <a:rPr lang="en-US" sz="3200" dirty="0" err="1" smtClean="0">
                <a:latin typeface="Times New Roman" pitchFamily="18" charset="0"/>
                <a:cs typeface="Times New Roman" pitchFamily="18" charset="0"/>
              </a:rPr>
              <a:t>và</a:t>
            </a:r>
            <a:r>
              <a:rPr lang="vi-VN" sz="3200" dirty="0" smtClean="0">
                <a:latin typeface="Times New Roman" pitchFamily="18" charset="0"/>
                <a:cs typeface="Times New Roman" pitchFamily="18" charset="0"/>
              </a:rPr>
              <a:t> </a:t>
            </a:r>
            <a:r>
              <a:rPr lang="vi-VN" sz="3200" dirty="0">
                <a:latin typeface="Times New Roman" pitchFamily="18" charset="0"/>
                <a:cs typeface="Times New Roman" pitchFamily="18" charset="0"/>
              </a:rPr>
              <a:t>cân điện tử.</a:t>
            </a:r>
            <a:endParaRPr lang="en-US" sz="3200" dirty="0">
              <a:latin typeface="Times New Roman" pitchFamily="18" charset="0"/>
              <a:cs typeface="Times New Roman" pitchFamily="18" charset="0"/>
            </a:endParaRPr>
          </a:p>
        </p:txBody>
      </p:sp>
      <p:pic>
        <p:nvPicPr>
          <p:cNvPr id="8" name="Picture 7" descr="https://lh5.googleusercontent.com/sWcogMwCGVV9oTo53hU6baiw3Jx7a7-vUNYgyAiP5mXFzSMknkGn3E9MbuVtRMwheod-X9UW18XclQxVfVg1ARxX3z9hz6lelBGBJ19BXatu-my5fhpupdDVGcVPsbi0Pol9FWQAJO6CIe-ezits7g"/>
          <p:cNvPicPr/>
          <p:nvPr/>
        </p:nvPicPr>
        <p:blipFill>
          <a:blip r:embed="rId2"/>
          <a:srcRect/>
          <a:stretch>
            <a:fillRect/>
          </a:stretch>
        </p:blipFill>
        <p:spPr bwMode="auto">
          <a:xfrm>
            <a:off x="3275390" y="2173514"/>
            <a:ext cx="4386943" cy="2438400"/>
          </a:xfrm>
          <a:prstGeom prst="rect">
            <a:avLst/>
          </a:prstGeom>
          <a:noFill/>
          <a:ln w="9525">
            <a:noFill/>
            <a:miter lim="800000"/>
            <a:headEnd/>
            <a:tailEnd/>
          </a:ln>
        </p:spPr>
      </p:pic>
    </p:spTree>
    <p:extLst>
      <p:ext uri="{BB962C8B-B14F-4D97-AF65-F5344CB8AC3E}">
        <p14:creationId xmlns:p14="http://schemas.microsoft.com/office/powerpoint/2010/main" val="2220086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319" y="85778"/>
            <a:ext cx="2102435" cy="584775"/>
          </a:xfrm>
          <a:prstGeom prst="rect">
            <a:avLst/>
          </a:prstGeom>
        </p:spPr>
        <p:txBody>
          <a:bodyPr wrap="none">
            <a:spAutoFit/>
          </a:bodyPr>
          <a:lstStyle/>
          <a:p>
            <a:r>
              <a:rPr lang="en-US" sz="3200" b="1" dirty="0" err="1">
                <a:latin typeface="Times New Roman" pitchFamily="18" charset="0"/>
                <a:cs typeface="Times New Roman" pitchFamily="18" charset="0"/>
              </a:rPr>
              <a:t>Tiến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hành</a:t>
            </a:r>
            <a:r>
              <a:rPr lang="en-US" sz="3200" b="1" dirty="0">
                <a:latin typeface="Times New Roman" pitchFamily="18" charset="0"/>
                <a:cs typeface="Times New Roman" pitchFamily="18" charset="0"/>
              </a:rPr>
              <a:t>:</a:t>
            </a:r>
          </a:p>
        </p:txBody>
      </p:sp>
      <p:sp>
        <p:nvSpPr>
          <p:cNvPr id="3" name="Rectangle 2"/>
          <p:cNvSpPr/>
          <p:nvPr/>
        </p:nvSpPr>
        <p:spPr>
          <a:xfrm>
            <a:off x="762000" y="561082"/>
            <a:ext cx="10834914" cy="1077218"/>
          </a:xfrm>
          <a:prstGeom prst="rect">
            <a:avLst/>
          </a:prstGeom>
        </p:spPr>
        <p:txBody>
          <a:bodyPr wrap="square">
            <a:spAutoFit/>
          </a:bodyPr>
          <a:lstStyle/>
          <a:p>
            <a:r>
              <a:rPr lang="vi-VN" sz="3200" dirty="0">
                <a:latin typeface="Times New Roman" pitchFamily="18" charset="0"/>
                <a:cs typeface="Times New Roman" pitchFamily="18" charset="0"/>
              </a:rPr>
              <a:t>Bước 1: Dùng cân điện tử để xác định khối lượng từng </a:t>
            </a:r>
            <a:r>
              <a:rPr lang="vi-VN" sz="3200">
                <a:latin typeface="Times New Roman" pitchFamily="18" charset="0"/>
                <a:cs typeface="Times New Roman" pitchFamily="18" charset="0"/>
              </a:rPr>
              <a:t>thỏi </a:t>
            </a:r>
            <a:r>
              <a:rPr lang="vi-VN" sz="3200" smtClean="0">
                <a:latin typeface="Times New Roman" pitchFamily="18" charset="0"/>
                <a:cs typeface="Times New Roman" pitchFamily="18" charset="0"/>
              </a:rPr>
              <a:t>sắt</a:t>
            </a:r>
            <a:r>
              <a:rPr lang="en-US" sz="3200" smtClean="0">
                <a:latin typeface="Times New Roman" pitchFamily="18" charset="0"/>
                <a:cs typeface="Times New Roman" pitchFamily="18" charset="0"/>
              </a:rPr>
              <a:t>, nhôm, đồng</a:t>
            </a:r>
            <a:r>
              <a:rPr lang="vi-VN" sz="3200" smtClean="0">
                <a:latin typeface="Times New Roman" pitchFamily="18" charset="0"/>
                <a:cs typeface="Times New Roman" pitchFamily="18" charset="0"/>
              </a:rPr>
              <a:t> </a:t>
            </a:r>
            <a:r>
              <a:rPr lang="vi-VN" sz="3200" dirty="0">
                <a:latin typeface="Times New Roman" pitchFamily="18" charset="0"/>
                <a:cs typeface="Times New Roman" pitchFamily="18" charset="0"/>
              </a:rPr>
              <a:t>tương ứng m</a:t>
            </a:r>
            <a:r>
              <a:rPr lang="vi-VN" sz="3200" baseline="-25000" dirty="0">
                <a:latin typeface="Times New Roman" pitchFamily="18" charset="0"/>
                <a:cs typeface="Times New Roman" pitchFamily="18" charset="0"/>
              </a:rPr>
              <a:t>1</a:t>
            </a:r>
            <a:r>
              <a:rPr lang="vi-VN" sz="3200" dirty="0">
                <a:latin typeface="Times New Roman" pitchFamily="18" charset="0"/>
                <a:cs typeface="Times New Roman" pitchFamily="18" charset="0"/>
              </a:rPr>
              <a:t>, m</a:t>
            </a:r>
            <a:r>
              <a:rPr lang="vi-VN" sz="3200" baseline="-25000" dirty="0">
                <a:latin typeface="Times New Roman" pitchFamily="18" charset="0"/>
                <a:cs typeface="Times New Roman" pitchFamily="18" charset="0"/>
              </a:rPr>
              <a:t>2</a:t>
            </a:r>
            <a:r>
              <a:rPr lang="vi-VN" sz="3200" dirty="0">
                <a:latin typeface="Times New Roman" pitchFamily="18" charset="0"/>
                <a:cs typeface="Times New Roman" pitchFamily="18" charset="0"/>
              </a:rPr>
              <a:t>, m</a:t>
            </a:r>
            <a:r>
              <a:rPr lang="vi-VN" sz="3200" baseline="-25000" dirty="0">
                <a:latin typeface="Times New Roman" pitchFamily="18" charset="0"/>
                <a:cs typeface="Times New Roman" pitchFamily="18" charset="0"/>
              </a:rPr>
              <a:t>3</a:t>
            </a:r>
            <a:r>
              <a:rPr lang="vi-VN" sz="3200" dirty="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14337" name="Rectangle 1"/>
          <p:cNvSpPr>
            <a:spLocks noChangeArrowheads="1"/>
          </p:cNvSpPr>
          <p:nvPr/>
        </p:nvSpPr>
        <p:spPr bwMode="auto">
          <a:xfrm>
            <a:off x="762000" y="1524000"/>
            <a:ext cx="10834914"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sz="3200">
                <a:solidFill>
                  <a:srgbClr val="000000"/>
                </a:solidFill>
                <a:latin typeface="Times New Roman" pitchFamily="18" charset="0"/>
                <a:ea typeface="Times New Roman" pitchFamily="18" charset="0"/>
                <a:cs typeface="Times New Roman" pitchFamily="18" charset="0"/>
              </a:rPr>
              <a:t>Bước 2: Tính tỉ số giữa khối lượng và thể tích</a:t>
            </a:r>
            <a:r>
              <a:rPr lang="en-US" sz="3200" smtClean="0">
                <a:solidFill>
                  <a:srgbClr val="000000"/>
                </a:solidFill>
                <a:latin typeface="Times New Roman" pitchFamily="18" charset="0"/>
                <a:ea typeface="Times New Roman" pitchFamily="18" charset="0"/>
                <a:cs typeface="Times New Roman" pitchFamily="18" charset="0"/>
              </a:rPr>
              <a:t>, ghi </a:t>
            </a:r>
            <a:r>
              <a:rPr lang="en-US" sz="3200">
                <a:solidFill>
                  <a:srgbClr val="000000"/>
                </a:solidFill>
                <a:latin typeface="Times New Roman" pitchFamily="18" charset="0"/>
                <a:ea typeface="Times New Roman" pitchFamily="18" charset="0"/>
                <a:cs typeface="Times New Roman" pitchFamily="18" charset="0"/>
              </a:rPr>
              <a:t>số liệu vào vở theo mẫu Bảng 13.</a:t>
            </a:r>
            <a:r>
              <a:rPr lang="en-US" sz="1400">
                <a:solidFill>
                  <a:srgbClr val="000000"/>
                </a:solidFill>
                <a:latin typeface="Calibri" pitchFamily="34" charset="0"/>
                <a:ea typeface="Times New Roman" pitchFamily="18" charset="0"/>
                <a:cs typeface="Times New Roman" pitchFamily="18" charset="0"/>
              </a:rPr>
              <a:t>2.</a:t>
            </a:r>
            <a:endParaRPr lang="en-US">
              <a:latin typeface="Arial" pitchFamily="34" charset="0"/>
              <a:cs typeface="Arial" pitchFamily="34" charset="0"/>
            </a:endParaRPr>
          </a:p>
        </p:txBody>
      </p:sp>
      <p:sp>
        <p:nvSpPr>
          <p:cNvPr id="14338" name="Rectangle 2"/>
          <p:cNvSpPr>
            <a:spLocks noChangeArrowheads="1"/>
          </p:cNvSpPr>
          <p:nvPr/>
        </p:nvSpPr>
        <p:spPr bwMode="auto">
          <a:xfrm>
            <a:off x="1132114" y="2590800"/>
            <a:ext cx="9535886"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US" sz="3200" b="1" dirty="0" err="1">
                <a:solidFill>
                  <a:srgbClr val="0000CC"/>
                </a:solidFill>
                <a:latin typeface="Times New Roman" pitchFamily="18" charset="0"/>
                <a:ea typeface="Times New Roman" pitchFamily="18" charset="0"/>
                <a:cs typeface="Times New Roman" pitchFamily="18" charset="0"/>
              </a:rPr>
              <a:t>Bảng</a:t>
            </a:r>
            <a:r>
              <a:rPr lang="en-US" sz="3200" b="1" dirty="0">
                <a:solidFill>
                  <a:srgbClr val="0000CC"/>
                </a:solidFill>
                <a:latin typeface="Times New Roman" pitchFamily="18" charset="0"/>
                <a:ea typeface="Times New Roman" pitchFamily="18" charset="0"/>
                <a:cs typeface="Times New Roman" pitchFamily="18" charset="0"/>
              </a:rPr>
              <a:t> 13.2.</a:t>
            </a:r>
            <a:r>
              <a:rPr lang="en-US" sz="3200" dirty="0">
                <a:solidFill>
                  <a:srgbClr val="0000CC"/>
                </a:solidFill>
                <a:latin typeface="Times New Roman" pitchFamily="18" charset="0"/>
                <a:ea typeface="Times New Roman" pitchFamily="18" charset="0"/>
                <a:cs typeface="Times New Roman" pitchFamily="18" charset="0"/>
              </a:rPr>
              <a:t> </a:t>
            </a:r>
            <a:r>
              <a:rPr lang="en-US" sz="3200" dirty="0" err="1">
                <a:solidFill>
                  <a:srgbClr val="0000CC"/>
                </a:solidFill>
                <a:latin typeface="Times New Roman" pitchFamily="18" charset="0"/>
                <a:ea typeface="Times New Roman" pitchFamily="18" charset="0"/>
                <a:cs typeface="Times New Roman" pitchFamily="18" charset="0"/>
              </a:rPr>
              <a:t>Tỉ</a:t>
            </a:r>
            <a:r>
              <a:rPr lang="en-US" sz="3200" dirty="0">
                <a:solidFill>
                  <a:srgbClr val="0000CC"/>
                </a:solidFill>
                <a:latin typeface="Times New Roman" pitchFamily="18" charset="0"/>
                <a:ea typeface="Times New Roman" pitchFamily="18" charset="0"/>
                <a:cs typeface="Times New Roman" pitchFamily="18" charset="0"/>
              </a:rPr>
              <a:t> </a:t>
            </a:r>
            <a:r>
              <a:rPr lang="en-US" sz="3200" dirty="0" err="1">
                <a:solidFill>
                  <a:srgbClr val="0000CC"/>
                </a:solidFill>
                <a:latin typeface="Times New Roman" pitchFamily="18" charset="0"/>
                <a:ea typeface="Times New Roman" pitchFamily="18" charset="0"/>
                <a:cs typeface="Times New Roman" pitchFamily="18" charset="0"/>
              </a:rPr>
              <a:t>số</a:t>
            </a:r>
            <a:r>
              <a:rPr lang="en-US" sz="3200" dirty="0">
                <a:solidFill>
                  <a:srgbClr val="0000CC"/>
                </a:solidFill>
                <a:latin typeface="Times New Roman" pitchFamily="18" charset="0"/>
                <a:ea typeface="Times New Roman" pitchFamily="18" charset="0"/>
                <a:cs typeface="Times New Roman" pitchFamily="18" charset="0"/>
              </a:rPr>
              <a:t> </a:t>
            </a:r>
            <a:r>
              <a:rPr lang="en-US" sz="3200" dirty="0" err="1">
                <a:solidFill>
                  <a:srgbClr val="0000CC"/>
                </a:solidFill>
                <a:latin typeface="Times New Roman" pitchFamily="18" charset="0"/>
                <a:ea typeface="Times New Roman" pitchFamily="18" charset="0"/>
                <a:cs typeface="Times New Roman" pitchFamily="18" charset="0"/>
              </a:rPr>
              <a:t>giữa</a:t>
            </a:r>
            <a:r>
              <a:rPr lang="en-US" sz="3200" dirty="0">
                <a:solidFill>
                  <a:srgbClr val="0000CC"/>
                </a:solidFill>
                <a:latin typeface="Times New Roman" pitchFamily="18" charset="0"/>
                <a:ea typeface="Times New Roman" pitchFamily="18" charset="0"/>
                <a:cs typeface="Times New Roman" pitchFamily="18" charset="0"/>
              </a:rPr>
              <a:t> </a:t>
            </a:r>
            <a:r>
              <a:rPr lang="en-US" sz="3200" dirty="0" err="1">
                <a:solidFill>
                  <a:srgbClr val="0000CC"/>
                </a:solidFill>
                <a:latin typeface="Times New Roman" pitchFamily="18" charset="0"/>
                <a:ea typeface="Times New Roman" pitchFamily="18" charset="0"/>
                <a:cs typeface="Times New Roman" pitchFamily="18" charset="0"/>
              </a:rPr>
              <a:t>khối</a:t>
            </a:r>
            <a:r>
              <a:rPr lang="en-US" sz="3200" dirty="0">
                <a:solidFill>
                  <a:srgbClr val="0000CC"/>
                </a:solidFill>
                <a:latin typeface="Times New Roman" pitchFamily="18" charset="0"/>
                <a:ea typeface="Times New Roman" pitchFamily="18" charset="0"/>
                <a:cs typeface="Times New Roman" pitchFamily="18" charset="0"/>
              </a:rPr>
              <a:t> </a:t>
            </a:r>
            <a:r>
              <a:rPr lang="en-US" sz="3200" dirty="0" err="1">
                <a:solidFill>
                  <a:srgbClr val="0000CC"/>
                </a:solidFill>
                <a:latin typeface="Times New Roman" pitchFamily="18" charset="0"/>
                <a:ea typeface="Times New Roman" pitchFamily="18" charset="0"/>
                <a:cs typeface="Times New Roman" pitchFamily="18" charset="0"/>
              </a:rPr>
              <a:t>lượng</a:t>
            </a:r>
            <a:r>
              <a:rPr lang="en-US" sz="3200" dirty="0">
                <a:solidFill>
                  <a:srgbClr val="0000CC"/>
                </a:solidFill>
                <a:latin typeface="Times New Roman" pitchFamily="18" charset="0"/>
                <a:ea typeface="Times New Roman" pitchFamily="18" charset="0"/>
                <a:cs typeface="Times New Roman" pitchFamily="18" charset="0"/>
              </a:rPr>
              <a:t> </a:t>
            </a:r>
            <a:r>
              <a:rPr lang="en-US" sz="3200" dirty="0" err="1">
                <a:solidFill>
                  <a:srgbClr val="0000CC"/>
                </a:solidFill>
                <a:latin typeface="Times New Roman" pitchFamily="18" charset="0"/>
                <a:ea typeface="Times New Roman" pitchFamily="18" charset="0"/>
                <a:cs typeface="Times New Roman" pitchFamily="18" charset="0"/>
              </a:rPr>
              <a:t>và</a:t>
            </a:r>
            <a:r>
              <a:rPr lang="en-US" sz="3200" dirty="0">
                <a:solidFill>
                  <a:srgbClr val="0000CC"/>
                </a:solidFill>
                <a:latin typeface="Times New Roman" pitchFamily="18" charset="0"/>
                <a:ea typeface="Times New Roman" pitchFamily="18" charset="0"/>
                <a:cs typeface="Times New Roman" pitchFamily="18" charset="0"/>
              </a:rPr>
              <a:t> </a:t>
            </a:r>
            <a:r>
              <a:rPr lang="en-US" sz="3200" dirty="0" err="1">
                <a:solidFill>
                  <a:srgbClr val="0000CC"/>
                </a:solidFill>
                <a:latin typeface="Times New Roman" pitchFamily="18" charset="0"/>
                <a:ea typeface="Times New Roman" pitchFamily="18" charset="0"/>
                <a:cs typeface="Times New Roman" pitchFamily="18" charset="0"/>
              </a:rPr>
              <a:t>thể</a:t>
            </a:r>
            <a:r>
              <a:rPr lang="en-US" sz="3200" dirty="0">
                <a:solidFill>
                  <a:srgbClr val="0000CC"/>
                </a:solidFill>
                <a:latin typeface="Times New Roman" pitchFamily="18" charset="0"/>
                <a:ea typeface="Times New Roman" pitchFamily="18" charset="0"/>
                <a:cs typeface="Times New Roman" pitchFamily="18" charset="0"/>
              </a:rPr>
              <a:t> </a:t>
            </a:r>
            <a:r>
              <a:rPr lang="en-US" sz="3200" dirty="0" err="1">
                <a:solidFill>
                  <a:srgbClr val="0000CC"/>
                </a:solidFill>
                <a:latin typeface="Times New Roman" pitchFamily="18" charset="0"/>
                <a:ea typeface="Times New Roman" pitchFamily="18" charset="0"/>
                <a:cs typeface="Times New Roman" pitchFamily="18" charset="0"/>
              </a:rPr>
              <a:t>tích</a:t>
            </a:r>
            <a:r>
              <a:rPr lang="en-US" sz="3200" dirty="0">
                <a:solidFill>
                  <a:srgbClr val="0000CC"/>
                </a:solidFill>
                <a:latin typeface="Times New Roman" pitchFamily="18" charset="0"/>
                <a:ea typeface="Times New Roman" pitchFamily="18" charset="0"/>
                <a:cs typeface="Times New Roman" pitchFamily="18" charset="0"/>
              </a:rPr>
              <a:t> </a:t>
            </a:r>
            <a:r>
              <a:rPr lang="en-US" sz="3200" dirty="0" err="1">
                <a:solidFill>
                  <a:srgbClr val="0000CC"/>
                </a:solidFill>
                <a:latin typeface="Times New Roman" pitchFamily="18" charset="0"/>
                <a:ea typeface="Times New Roman" pitchFamily="18" charset="0"/>
                <a:cs typeface="Times New Roman" pitchFamily="18" charset="0"/>
              </a:rPr>
              <a:t>của</a:t>
            </a:r>
            <a:r>
              <a:rPr lang="en-US" sz="3200" dirty="0">
                <a:solidFill>
                  <a:srgbClr val="0000CC"/>
                </a:solidFill>
                <a:latin typeface="Times New Roman" pitchFamily="18" charset="0"/>
                <a:ea typeface="Times New Roman" pitchFamily="18" charset="0"/>
                <a:cs typeface="Times New Roman" pitchFamily="18" charset="0"/>
              </a:rPr>
              <a:t> </a:t>
            </a:r>
            <a:r>
              <a:rPr lang="en-US" sz="3200" dirty="0" err="1">
                <a:solidFill>
                  <a:srgbClr val="0000CC"/>
                </a:solidFill>
                <a:latin typeface="Times New Roman" pitchFamily="18" charset="0"/>
                <a:ea typeface="Times New Roman" pitchFamily="18" charset="0"/>
                <a:cs typeface="Times New Roman" pitchFamily="18" charset="0"/>
              </a:rPr>
              <a:t>các</a:t>
            </a:r>
            <a:r>
              <a:rPr lang="en-US" sz="3200" dirty="0">
                <a:solidFill>
                  <a:srgbClr val="0000CC"/>
                </a:solidFill>
                <a:latin typeface="Times New Roman" pitchFamily="18" charset="0"/>
                <a:ea typeface="Times New Roman" pitchFamily="18" charset="0"/>
                <a:cs typeface="Times New Roman" pitchFamily="18" charset="0"/>
              </a:rPr>
              <a:t> </a:t>
            </a:r>
            <a:r>
              <a:rPr lang="en-US" sz="3200" dirty="0" err="1">
                <a:solidFill>
                  <a:srgbClr val="0000CC"/>
                </a:solidFill>
                <a:latin typeface="Times New Roman" pitchFamily="18" charset="0"/>
                <a:ea typeface="Times New Roman" pitchFamily="18" charset="0"/>
                <a:cs typeface="Times New Roman" pitchFamily="18" charset="0"/>
              </a:rPr>
              <a:t>vật</a:t>
            </a:r>
            <a:r>
              <a:rPr lang="en-US" sz="3200" dirty="0">
                <a:solidFill>
                  <a:srgbClr val="0000CC"/>
                </a:solidFill>
                <a:latin typeface="Times New Roman" pitchFamily="18" charset="0"/>
                <a:ea typeface="Times New Roman" pitchFamily="18" charset="0"/>
                <a:cs typeface="Times New Roman" pitchFamily="18" charset="0"/>
              </a:rPr>
              <a:t> </a:t>
            </a:r>
            <a:r>
              <a:rPr lang="en-US" sz="3200" dirty="0" err="1">
                <a:solidFill>
                  <a:srgbClr val="0000CC"/>
                </a:solidFill>
                <a:latin typeface="Times New Roman" pitchFamily="18" charset="0"/>
                <a:ea typeface="Times New Roman" pitchFamily="18" charset="0"/>
                <a:cs typeface="Times New Roman" pitchFamily="18" charset="0"/>
              </a:rPr>
              <a:t>làm</a:t>
            </a:r>
            <a:r>
              <a:rPr lang="en-US" sz="3200" dirty="0">
                <a:solidFill>
                  <a:srgbClr val="0000CC"/>
                </a:solidFill>
                <a:latin typeface="Times New Roman" pitchFamily="18" charset="0"/>
                <a:ea typeface="Times New Roman" pitchFamily="18" charset="0"/>
                <a:cs typeface="Times New Roman" pitchFamily="18" charset="0"/>
              </a:rPr>
              <a:t> </a:t>
            </a:r>
            <a:r>
              <a:rPr lang="en-US" sz="3200" dirty="0" err="1">
                <a:solidFill>
                  <a:srgbClr val="0000CC"/>
                </a:solidFill>
                <a:latin typeface="Times New Roman" pitchFamily="18" charset="0"/>
                <a:ea typeface="Times New Roman" pitchFamily="18" charset="0"/>
                <a:cs typeface="Times New Roman" pitchFamily="18" charset="0"/>
              </a:rPr>
              <a:t>từ</a:t>
            </a:r>
            <a:r>
              <a:rPr lang="en-US" sz="3200" dirty="0">
                <a:solidFill>
                  <a:srgbClr val="0000CC"/>
                </a:solidFill>
                <a:latin typeface="Times New Roman" pitchFamily="18" charset="0"/>
                <a:ea typeface="Times New Roman" pitchFamily="18" charset="0"/>
                <a:cs typeface="Times New Roman" pitchFamily="18" charset="0"/>
              </a:rPr>
              <a:t> </a:t>
            </a:r>
            <a:r>
              <a:rPr lang="en-US" sz="3200" dirty="0" err="1">
                <a:solidFill>
                  <a:srgbClr val="0000CC"/>
                </a:solidFill>
                <a:latin typeface="Times New Roman" pitchFamily="18" charset="0"/>
                <a:ea typeface="Times New Roman" pitchFamily="18" charset="0"/>
                <a:cs typeface="Times New Roman" pitchFamily="18" charset="0"/>
              </a:rPr>
              <a:t>các</a:t>
            </a:r>
            <a:r>
              <a:rPr lang="en-US" sz="3200" dirty="0">
                <a:solidFill>
                  <a:srgbClr val="0000CC"/>
                </a:solidFill>
                <a:latin typeface="Times New Roman" pitchFamily="18" charset="0"/>
                <a:ea typeface="Times New Roman" pitchFamily="18" charset="0"/>
                <a:cs typeface="Times New Roman" pitchFamily="18" charset="0"/>
              </a:rPr>
              <a:t> </a:t>
            </a:r>
            <a:r>
              <a:rPr lang="en-US" sz="3200" dirty="0" err="1">
                <a:solidFill>
                  <a:srgbClr val="0000CC"/>
                </a:solidFill>
                <a:latin typeface="Times New Roman" pitchFamily="18" charset="0"/>
                <a:ea typeface="Times New Roman" pitchFamily="18" charset="0"/>
                <a:cs typeface="Times New Roman" pitchFamily="18" charset="0"/>
              </a:rPr>
              <a:t>chất</a:t>
            </a:r>
            <a:r>
              <a:rPr lang="en-US" sz="3200" dirty="0">
                <a:solidFill>
                  <a:srgbClr val="0000CC"/>
                </a:solidFill>
                <a:latin typeface="Times New Roman" pitchFamily="18" charset="0"/>
                <a:ea typeface="Times New Roman" pitchFamily="18" charset="0"/>
                <a:cs typeface="Times New Roman" pitchFamily="18" charset="0"/>
              </a:rPr>
              <a:t> </a:t>
            </a:r>
            <a:r>
              <a:rPr lang="en-US" sz="3200" dirty="0" err="1">
                <a:solidFill>
                  <a:srgbClr val="0000CC"/>
                </a:solidFill>
                <a:latin typeface="Times New Roman" pitchFamily="18" charset="0"/>
                <a:ea typeface="Times New Roman" pitchFamily="18" charset="0"/>
                <a:cs typeface="Times New Roman" pitchFamily="18" charset="0"/>
              </a:rPr>
              <a:t>khác</a:t>
            </a:r>
            <a:r>
              <a:rPr lang="en-US" sz="3200" dirty="0">
                <a:solidFill>
                  <a:srgbClr val="0000CC"/>
                </a:solidFill>
                <a:latin typeface="Times New Roman" pitchFamily="18" charset="0"/>
                <a:ea typeface="Times New Roman" pitchFamily="18" charset="0"/>
                <a:cs typeface="Times New Roman" pitchFamily="18" charset="0"/>
              </a:rPr>
              <a:t> </a:t>
            </a:r>
            <a:r>
              <a:rPr lang="en-US" sz="3200" dirty="0" err="1">
                <a:solidFill>
                  <a:srgbClr val="0000CC"/>
                </a:solidFill>
                <a:latin typeface="Times New Roman" pitchFamily="18" charset="0"/>
                <a:ea typeface="Times New Roman" pitchFamily="18" charset="0"/>
                <a:cs typeface="Times New Roman" pitchFamily="18" charset="0"/>
              </a:rPr>
              <a:t>nhau</a:t>
            </a:r>
            <a:endParaRPr lang="en-US" sz="3200" dirty="0">
              <a:solidFill>
                <a:srgbClr val="0000CC"/>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1106624281"/>
                  </p:ext>
                </p:extLst>
              </p:nvPr>
            </p:nvGraphicFramePr>
            <p:xfrm>
              <a:off x="1524000" y="3701145"/>
              <a:ext cx="9144001" cy="2764971"/>
            </p:xfrm>
            <a:graphic>
              <a:graphicData uri="http://schemas.openxmlformats.org/drawingml/2006/table">
                <a:tbl>
                  <a:tblPr/>
                  <a:tblGrid>
                    <a:gridCol w="2390958">
                      <a:extLst>
                        <a:ext uri="{9D8B030D-6E8A-4147-A177-3AD203B41FA5}">
                          <a16:colId xmlns:a16="http://schemas.microsoft.com/office/drawing/2014/main" xmlns="" val="20000"/>
                        </a:ext>
                      </a:extLst>
                    </a:gridCol>
                    <a:gridCol w="1970134">
                      <a:extLst>
                        <a:ext uri="{9D8B030D-6E8A-4147-A177-3AD203B41FA5}">
                          <a16:colId xmlns:a16="http://schemas.microsoft.com/office/drawing/2014/main" xmlns="" val="20001"/>
                        </a:ext>
                      </a:extLst>
                    </a:gridCol>
                    <a:gridCol w="2391951">
                      <a:extLst>
                        <a:ext uri="{9D8B030D-6E8A-4147-A177-3AD203B41FA5}">
                          <a16:colId xmlns:a16="http://schemas.microsoft.com/office/drawing/2014/main" xmlns="" val="20002"/>
                        </a:ext>
                      </a:extLst>
                    </a:gridCol>
                    <a:gridCol w="2390958">
                      <a:extLst>
                        <a:ext uri="{9D8B030D-6E8A-4147-A177-3AD203B41FA5}">
                          <a16:colId xmlns:a16="http://schemas.microsoft.com/office/drawing/2014/main" xmlns="" val="20003"/>
                        </a:ext>
                      </a:extLst>
                    </a:gridCol>
                  </a:tblGrid>
                  <a:tr h="699036">
                    <a:tc>
                      <a:txBody>
                        <a:bodyPr/>
                        <a:lstStyle/>
                        <a:p>
                          <a:pPr algn="ctr">
                            <a:lnSpc>
                              <a:spcPct val="115000"/>
                            </a:lnSpc>
                            <a:spcAft>
                              <a:spcPts val="0"/>
                            </a:spcAft>
                          </a:pPr>
                          <a:r>
                            <a:rPr lang="en-US" sz="3200" b="1">
                              <a:solidFill>
                                <a:srgbClr val="000000"/>
                              </a:solidFill>
                              <a:latin typeface="Times New Roman"/>
                              <a:ea typeface="Times New Roman"/>
                              <a:cs typeface="Times New Roman"/>
                            </a:rPr>
                            <a:t>Đại lượng</a:t>
                          </a:r>
                          <a:endParaRPr lang="en-US" sz="32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b="1">
                              <a:solidFill>
                                <a:srgbClr val="000000"/>
                              </a:solidFill>
                              <a:latin typeface="Times New Roman"/>
                              <a:ea typeface="Times New Roman"/>
                              <a:cs typeface="Times New Roman"/>
                            </a:rPr>
                            <a:t>Thỏi 1</a:t>
                          </a:r>
                          <a:endParaRPr lang="en-US" sz="32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b="1">
                              <a:solidFill>
                                <a:srgbClr val="000000"/>
                              </a:solidFill>
                              <a:latin typeface="Times New Roman"/>
                              <a:ea typeface="Times New Roman"/>
                              <a:cs typeface="Times New Roman"/>
                            </a:rPr>
                            <a:t>Thỏi 2</a:t>
                          </a:r>
                          <a:endParaRPr lang="en-US" sz="32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b="1">
                              <a:solidFill>
                                <a:srgbClr val="000000"/>
                              </a:solidFill>
                              <a:latin typeface="Times New Roman"/>
                              <a:ea typeface="Times New Roman"/>
                              <a:cs typeface="Times New Roman"/>
                            </a:rPr>
                            <a:t>Thỏi 3</a:t>
                          </a:r>
                          <a:endParaRPr lang="en-US" sz="32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0"/>
                      </a:ext>
                    </a:extLst>
                  </a:tr>
                  <a:tr h="601064">
                    <a:tc>
                      <a:txBody>
                        <a:bodyPr/>
                        <a:lstStyle/>
                        <a:p>
                          <a:pPr algn="ctr">
                            <a:lnSpc>
                              <a:spcPct val="115000"/>
                            </a:lnSpc>
                            <a:spcAft>
                              <a:spcPts val="0"/>
                            </a:spcAft>
                          </a:pPr>
                          <a:r>
                            <a:rPr lang="en-US" sz="3200" b="1">
                              <a:solidFill>
                                <a:srgbClr val="000000"/>
                              </a:solidFill>
                              <a:latin typeface="Times New Roman"/>
                              <a:ea typeface="Times New Roman"/>
                              <a:cs typeface="Times New Roman"/>
                            </a:rPr>
                            <a:t>Thể tích</a:t>
                          </a:r>
                          <a:endParaRPr lang="en-US" sz="32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a:solidFill>
                                <a:srgbClr val="000000"/>
                              </a:solidFill>
                              <a:latin typeface="Times New Roman"/>
                              <a:ea typeface="Times New Roman"/>
                              <a:cs typeface="Times New Roman"/>
                            </a:rPr>
                            <a:t>V</a:t>
                          </a:r>
                          <a:r>
                            <a:rPr lang="en-US" sz="3200" baseline="-25000">
                              <a:solidFill>
                                <a:srgbClr val="000000"/>
                              </a:solidFill>
                              <a:latin typeface="Times New Roman"/>
                              <a:ea typeface="Times New Roman"/>
                              <a:cs typeface="Times New Roman"/>
                            </a:rPr>
                            <a:t>1</a:t>
                          </a:r>
                          <a:r>
                            <a:rPr lang="en-US" sz="3200">
                              <a:solidFill>
                                <a:srgbClr val="000000"/>
                              </a:solidFill>
                              <a:latin typeface="Times New Roman"/>
                              <a:ea typeface="Times New Roman"/>
                              <a:cs typeface="Times New Roman"/>
                            </a:rPr>
                            <a:t> = V</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a:solidFill>
                                <a:srgbClr val="000000"/>
                              </a:solidFill>
                              <a:latin typeface="Times New Roman"/>
                              <a:ea typeface="Times New Roman"/>
                              <a:cs typeface="Times New Roman"/>
                            </a:rPr>
                            <a:t>V</a:t>
                          </a:r>
                          <a:r>
                            <a:rPr lang="en-US" sz="3200" baseline="-25000">
                              <a:solidFill>
                                <a:srgbClr val="000000"/>
                              </a:solidFill>
                              <a:latin typeface="Times New Roman"/>
                              <a:ea typeface="Times New Roman"/>
                              <a:cs typeface="Times New Roman"/>
                            </a:rPr>
                            <a:t>2</a:t>
                          </a:r>
                          <a:r>
                            <a:rPr lang="en-US" sz="3200">
                              <a:solidFill>
                                <a:srgbClr val="000000"/>
                              </a:solidFill>
                              <a:latin typeface="Times New Roman"/>
                              <a:ea typeface="Times New Roman"/>
                              <a:cs typeface="Times New Roman"/>
                            </a:rPr>
                            <a:t> = V</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a:solidFill>
                                <a:srgbClr val="000000"/>
                              </a:solidFill>
                              <a:latin typeface="Times New Roman"/>
                              <a:ea typeface="Times New Roman"/>
                              <a:cs typeface="Times New Roman"/>
                            </a:rPr>
                            <a:t>V</a:t>
                          </a:r>
                          <a:r>
                            <a:rPr lang="en-US" sz="3200" baseline="-25000">
                              <a:solidFill>
                                <a:srgbClr val="000000"/>
                              </a:solidFill>
                              <a:latin typeface="Times New Roman"/>
                              <a:ea typeface="Times New Roman"/>
                              <a:cs typeface="Times New Roman"/>
                            </a:rPr>
                            <a:t>3</a:t>
                          </a:r>
                          <a:r>
                            <a:rPr lang="en-US" sz="3200">
                              <a:solidFill>
                                <a:srgbClr val="000000"/>
                              </a:solidFill>
                              <a:latin typeface="Times New Roman"/>
                              <a:ea typeface="Times New Roman"/>
                              <a:cs typeface="Times New Roman"/>
                            </a:rPr>
                            <a:t> = V</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r h="601064">
                    <a:tc>
                      <a:txBody>
                        <a:bodyPr/>
                        <a:lstStyle/>
                        <a:p>
                          <a:pPr algn="ctr">
                            <a:lnSpc>
                              <a:spcPct val="115000"/>
                            </a:lnSpc>
                            <a:spcAft>
                              <a:spcPts val="0"/>
                            </a:spcAft>
                          </a:pPr>
                          <a:r>
                            <a:rPr lang="en-US" sz="3200" b="1">
                              <a:solidFill>
                                <a:srgbClr val="000000"/>
                              </a:solidFill>
                              <a:latin typeface="Times New Roman"/>
                              <a:ea typeface="Times New Roman"/>
                              <a:cs typeface="Times New Roman"/>
                            </a:rPr>
                            <a:t>Khối lượng</a:t>
                          </a:r>
                          <a:endParaRPr lang="en-US" sz="32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a:solidFill>
                                <a:srgbClr val="000000"/>
                              </a:solidFill>
                              <a:latin typeface="Times New Roman"/>
                              <a:ea typeface="Times New Roman"/>
                              <a:cs typeface="Times New Roman"/>
                            </a:rPr>
                            <a:t>m</a:t>
                          </a:r>
                          <a:r>
                            <a:rPr lang="en-US" sz="3200" baseline="-25000">
                              <a:solidFill>
                                <a:srgbClr val="000000"/>
                              </a:solidFill>
                              <a:latin typeface="Times New Roman"/>
                              <a:ea typeface="Times New Roman"/>
                              <a:cs typeface="Times New Roman"/>
                            </a:rPr>
                            <a:t>1</a:t>
                          </a:r>
                          <a:r>
                            <a:rPr lang="en-US" sz="3200">
                              <a:solidFill>
                                <a:srgbClr val="000000"/>
                              </a:solidFill>
                              <a:latin typeface="Times New Roman"/>
                              <a:ea typeface="Times New Roman"/>
                              <a:cs typeface="Times New Roman"/>
                            </a:rPr>
                            <a:t> = ?</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a:solidFill>
                                <a:srgbClr val="000000"/>
                              </a:solidFill>
                              <a:latin typeface="Times New Roman"/>
                              <a:ea typeface="Times New Roman"/>
                              <a:cs typeface="Times New Roman"/>
                            </a:rPr>
                            <a:t>m</a:t>
                          </a:r>
                          <a:r>
                            <a:rPr lang="en-US" sz="3200" baseline="-25000">
                              <a:solidFill>
                                <a:srgbClr val="000000"/>
                              </a:solidFill>
                              <a:latin typeface="Times New Roman"/>
                              <a:ea typeface="Times New Roman"/>
                              <a:cs typeface="Times New Roman"/>
                            </a:rPr>
                            <a:t>2</a:t>
                          </a:r>
                          <a:r>
                            <a:rPr lang="en-US" sz="3200">
                              <a:solidFill>
                                <a:srgbClr val="000000"/>
                              </a:solidFill>
                              <a:latin typeface="Times New Roman"/>
                              <a:ea typeface="Times New Roman"/>
                              <a:cs typeface="Times New Roman"/>
                            </a:rPr>
                            <a:t> = ?</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a:solidFill>
                                <a:srgbClr val="000000"/>
                              </a:solidFill>
                              <a:latin typeface="Times New Roman"/>
                              <a:ea typeface="Times New Roman"/>
                              <a:cs typeface="Times New Roman"/>
                            </a:rPr>
                            <a:t>m</a:t>
                          </a:r>
                          <a:r>
                            <a:rPr lang="en-US" sz="3200" baseline="-25000">
                              <a:solidFill>
                                <a:srgbClr val="000000"/>
                              </a:solidFill>
                              <a:latin typeface="Times New Roman"/>
                              <a:ea typeface="Times New Roman"/>
                              <a:cs typeface="Times New Roman"/>
                            </a:rPr>
                            <a:t>3</a:t>
                          </a:r>
                          <a:r>
                            <a:rPr lang="en-US" sz="3200">
                              <a:solidFill>
                                <a:srgbClr val="000000"/>
                              </a:solidFill>
                              <a:latin typeface="Times New Roman"/>
                              <a:ea typeface="Times New Roman"/>
                              <a:cs typeface="Times New Roman"/>
                            </a:rPr>
                            <a:t> = ?</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r h="863807">
                    <a:tc>
                      <a:txBody>
                        <a:bodyPr/>
                        <a:lstStyle/>
                        <a:p>
                          <a:pPr algn="ctr"/>
                          <a:r>
                            <a:rPr lang="en-US" sz="2800" b="1" dirty="0" smtClean="0">
                              <a:latin typeface="Times New Roman" panose="02020603050405020304" pitchFamily="18" charset="0"/>
                              <a:cs typeface="Times New Roman" panose="02020603050405020304" pitchFamily="18" charset="0"/>
                            </a:rPr>
                            <a:t>Tỉ</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a:t>
                          </a:r>
                          <a:r>
                            <a:rPr lang="en-US" sz="2800" b="1">
                              <a:latin typeface="Times New Roman" panose="02020603050405020304" pitchFamily="18" charset="0"/>
                              <a:cs typeface="Times New Roman" panose="02020603050405020304" pitchFamily="18" charset="0"/>
                            </a:rPr>
                            <a:t> </a:t>
                          </a:r>
                          <a14:m>
                            <m:oMath xmlns:m="http://schemas.openxmlformats.org/officeDocument/2006/math">
                              <m:f>
                                <m:fPr>
                                  <m:ctrlPr>
                                    <a:rPr lang="en-US" sz="2800" b="1" i="1" smtClean="0">
                                      <a:latin typeface="Cambria Math" panose="02040503050406030204" pitchFamily="18" charset="0"/>
                                    </a:rPr>
                                  </m:ctrlPr>
                                </m:fPr>
                                <m:num>
                                  <m:r>
                                    <a:rPr lang="en-US" sz="2800" b="1" i="1" smtClean="0">
                                      <a:latin typeface="Cambria Math" panose="02040503050406030204" pitchFamily="18" charset="0"/>
                                    </a:rPr>
                                    <m:t>𝐦</m:t>
                                  </m:r>
                                </m:num>
                                <m:den>
                                  <m:r>
                                    <a:rPr lang="en-US" sz="2800" b="1" i="1" smtClean="0">
                                      <a:latin typeface="Cambria Math" panose="02040503050406030204" pitchFamily="18" charset="0"/>
                                    </a:rPr>
                                    <m:t>𝐕</m:t>
                                  </m:r>
                                </m:den>
                              </m:f>
                            </m:oMath>
                          </a14:m>
                          <a:endParaRPr lang="en-US" sz="2800" b="1" dirty="0">
                            <a:solidFill>
                              <a:srgbClr val="000000"/>
                            </a:solidFill>
                            <a:latin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14:m>
                            <m:oMath xmlns:m="http://schemas.openxmlformats.org/officeDocument/2006/math">
                              <m:f>
                                <m:fPr>
                                  <m:ctrlPr>
                                    <a:rPr lang="vi-VN" sz="2800" i="1" smtClean="0">
                                      <a:latin typeface="Cambria Math" panose="02040503050406030204" pitchFamily="18" charset="0"/>
                                    </a:rPr>
                                  </m:ctrlPr>
                                </m:fPr>
                                <m:num>
                                  <m:sSub>
                                    <m:sSubPr>
                                      <m:ctrlPr>
                                        <a:rPr lang="vi-VN" sz="2800" i="1" smtClean="0">
                                          <a:latin typeface="Cambria Math" panose="02040503050406030204" pitchFamily="18" charset="0"/>
                                        </a:rPr>
                                      </m:ctrlPr>
                                    </m:sSubPr>
                                    <m:e>
                                      <m:r>
                                        <a:rPr lang="en-US" sz="2800" smtClean="0">
                                          <a:latin typeface="Cambria Math" panose="02040503050406030204" pitchFamily="18" charset="0"/>
                                        </a:rPr>
                                        <m:t>𝑚</m:t>
                                      </m:r>
                                    </m:e>
                                    <m:sub>
                                      <m:r>
                                        <a:rPr lang="en-US" sz="2800" smtClean="0">
                                          <a:latin typeface="Cambria Math" panose="02040503050406030204" pitchFamily="18" charset="0"/>
                                        </a:rPr>
                                        <m:t>1</m:t>
                                      </m:r>
                                    </m:sub>
                                  </m:sSub>
                                </m:num>
                                <m:den>
                                  <m:sSub>
                                    <m:sSubPr>
                                      <m:ctrlPr>
                                        <a:rPr lang="vi-VN" sz="2800" i="1" smtClean="0">
                                          <a:latin typeface="Cambria Math" panose="02040503050406030204" pitchFamily="18" charset="0"/>
                                        </a:rPr>
                                      </m:ctrlPr>
                                    </m:sSubPr>
                                    <m:e>
                                      <m:r>
                                        <a:rPr lang="en-US" sz="2800" smtClean="0">
                                          <a:latin typeface="Cambria Math" panose="02040503050406030204" pitchFamily="18" charset="0"/>
                                        </a:rPr>
                                        <m:t>𝑉</m:t>
                                      </m:r>
                                    </m:e>
                                    <m:sub>
                                      <m:r>
                                        <a:rPr lang="en-US" sz="2800" smtClean="0">
                                          <a:latin typeface="Cambria Math" panose="02040503050406030204" pitchFamily="18" charset="0"/>
                                        </a:rPr>
                                        <m:t>1</m:t>
                                      </m:r>
                                    </m:sub>
                                  </m:sSub>
                                </m:den>
                              </m:f>
                            </m:oMath>
                          </a14:m>
                          <a:r>
                            <a:rPr lang="en-US" sz="2800" dirty="0" smtClean="0">
                              <a:latin typeface="Times New Roman" panose="02020603050405020304" pitchFamily="18" charset="0"/>
                              <a:cs typeface="Times New Roman" panose="02020603050405020304" pitchFamily="18" charset="0"/>
                            </a:rPr>
                            <a:t>=?</a:t>
                          </a:r>
                          <a:endParaRPr lang="en-US" sz="2800" dirty="0">
                            <a:solidFill>
                              <a:srgbClr val="000000"/>
                            </a:solidFill>
                            <a:latin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14:m>
                            <m:oMath xmlns:m="http://schemas.openxmlformats.org/officeDocument/2006/math">
                              <m:f>
                                <m:fPr>
                                  <m:ctrlPr>
                                    <a:rPr lang="vi-VN" sz="2800" i="1" smtClean="0">
                                      <a:latin typeface="Cambria Math" panose="02040503050406030204" pitchFamily="18" charset="0"/>
                                    </a:rPr>
                                  </m:ctrlPr>
                                </m:fPr>
                                <m:num>
                                  <m:sSub>
                                    <m:sSubPr>
                                      <m:ctrlPr>
                                        <a:rPr lang="vi-VN" sz="2800" i="1" smtClean="0">
                                          <a:latin typeface="Cambria Math" panose="02040503050406030204" pitchFamily="18" charset="0"/>
                                        </a:rPr>
                                      </m:ctrlPr>
                                    </m:sSubPr>
                                    <m:e>
                                      <m:r>
                                        <a:rPr lang="en-US" sz="2800" smtClean="0">
                                          <a:latin typeface="Cambria Math" panose="02040503050406030204" pitchFamily="18" charset="0"/>
                                        </a:rPr>
                                        <m:t>𝑚</m:t>
                                      </m:r>
                                    </m:e>
                                    <m:sub>
                                      <m:r>
                                        <a:rPr lang="en-US" sz="2800" smtClean="0">
                                          <a:latin typeface="Cambria Math" panose="02040503050406030204" pitchFamily="18" charset="0"/>
                                        </a:rPr>
                                        <m:t>2</m:t>
                                      </m:r>
                                    </m:sub>
                                  </m:sSub>
                                </m:num>
                                <m:den>
                                  <m:sSub>
                                    <m:sSubPr>
                                      <m:ctrlPr>
                                        <a:rPr lang="vi-VN" sz="2800" i="1" smtClean="0">
                                          <a:latin typeface="Cambria Math" panose="02040503050406030204" pitchFamily="18" charset="0"/>
                                        </a:rPr>
                                      </m:ctrlPr>
                                    </m:sSubPr>
                                    <m:e>
                                      <m:r>
                                        <a:rPr lang="en-US" sz="2800" smtClean="0">
                                          <a:latin typeface="Cambria Math" panose="02040503050406030204" pitchFamily="18" charset="0"/>
                                        </a:rPr>
                                        <m:t>𝑉</m:t>
                                      </m:r>
                                    </m:e>
                                    <m:sub>
                                      <m:r>
                                        <a:rPr lang="en-US" sz="2800" smtClean="0">
                                          <a:latin typeface="Cambria Math" panose="02040503050406030204" pitchFamily="18" charset="0"/>
                                        </a:rPr>
                                        <m:t>2</m:t>
                                      </m:r>
                                    </m:sub>
                                  </m:sSub>
                                </m:den>
                              </m:f>
                            </m:oMath>
                          </a14:m>
                          <a:r>
                            <a:rPr lang="en-US" sz="2800" smtClean="0">
                              <a:latin typeface="Times New Roman" panose="02020603050405020304" pitchFamily="18" charset="0"/>
                              <a:cs typeface="Times New Roman" panose="02020603050405020304" pitchFamily="18" charset="0"/>
                            </a:rPr>
                            <a:t>=?</a:t>
                          </a:r>
                          <a:endParaRPr lang="en-US" sz="2800" dirty="0">
                            <a:solidFill>
                              <a:srgbClr val="000000"/>
                            </a:solidFill>
                            <a:latin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14:m>
                            <m:oMath xmlns:m="http://schemas.openxmlformats.org/officeDocument/2006/math">
                              <m:f>
                                <m:fPr>
                                  <m:ctrlPr>
                                    <a:rPr lang="vi-VN" sz="2800" i="1" smtClean="0">
                                      <a:latin typeface="Cambria Math" panose="02040503050406030204" pitchFamily="18" charset="0"/>
                                    </a:rPr>
                                  </m:ctrlPr>
                                </m:fPr>
                                <m:num>
                                  <m:sSub>
                                    <m:sSubPr>
                                      <m:ctrlPr>
                                        <a:rPr lang="vi-VN" sz="2800" i="1" smtClean="0">
                                          <a:latin typeface="Cambria Math" panose="02040503050406030204" pitchFamily="18" charset="0"/>
                                        </a:rPr>
                                      </m:ctrlPr>
                                    </m:sSubPr>
                                    <m:e>
                                      <m:r>
                                        <a:rPr lang="en-US" sz="2800" smtClean="0">
                                          <a:latin typeface="Cambria Math" panose="02040503050406030204" pitchFamily="18" charset="0"/>
                                        </a:rPr>
                                        <m:t>𝑚</m:t>
                                      </m:r>
                                    </m:e>
                                    <m:sub>
                                      <m:r>
                                        <a:rPr lang="en-US" sz="2800" smtClean="0">
                                          <a:latin typeface="Cambria Math" panose="02040503050406030204" pitchFamily="18" charset="0"/>
                                        </a:rPr>
                                        <m:t>3</m:t>
                                      </m:r>
                                    </m:sub>
                                  </m:sSub>
                                </m:num>
                                <m:den>
                                  <m:sSub>
                                    <m:sSubPr>
                                      <m:ctrlPr>
                                        <a:rPr lang="vi-VN" sz="2800" i="1" smtClean="0">
                                          <a:latin typeface="Cambria Math" panose="02040503050406030204" pitchFamily="18" charset="0"/>
                                        </a:rPr>
                                      </m:ctrlPr>
                                    </m:sSubPr>
                                    <m:e>
                                      <m:r>
                                        <a:rPr lang="en-US" sz="2800" smtClean="0">
                                          <a:latin typeface="Cambria Math" panose="02040503050406030204" pitchFamily="18" charset="0"/>
                                        </a:rPr>
                                        <m:t>𝑉</m:t>
                                      </m:r>
                                    </m:e>
                                    <m:sub>
                                      <m:r>
                                        <a:rPr lang="en-US" sz="2800" smtClean="0">
                                          <a:latin typeface="Cambria Math" panose="02040503050406030204" pitchFamily="18" charset="0"/>
                                        </a:rPr>
                                        <m:t>3</m:t>
                                      </m:r>
                                    </m:sub>
                                  </m:sSub>
                                </m:den>
                              </m:f>
                            </m:oMath>
                          </a14:m>
                          <a:r>
                            <a:rPr lang="en-US" sz="2800" smtClean="0">
                              <a:latin typeface="Times New Roman" panose="02020603050405020304" pitchFamily="18" charset="0"/>
                              <a:cs typeface="Times New Roman" panose="02020603050405020304" pitchFamily="18" charset="0"/>
                            </a:rPr>
                            <a:t>=?</a:t>
                          </a:r>
                          <a:endParaRPr lang="en-US" sz="2800" dirty="0">
                            <a:solidFill>
                              <a:srgbClr val="000000"/>
                            </a:solidFill>
                            <a:latin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1106624281"/>
                  </p:ext>
                </p:extLst>
              </p:nvPr>
            </p:nvGraphicFramePr>
            <p:xfrm>
              <a:off x="1524000" y="3701145"/>
              <a:ext cx="9144001" cy="2764971"/>
            </p:xfrm>
            <a:graphic>
              <a:graphicData uri="http://schemas.openxmlformats.org/drawingml/2006/table">
                <a:tbl>
                  <a:tblPr/>
                  <a:tblGrid>
                    <a:gridCol w="2390958">
                      <a:extLst>
                        <a:ext uri="{9D8B030D-6E8A-4147-A177-3AD203B41FA5}">
                          <a16:colId xmlns:a16="http://schemas.microsoft.com/office/drawing/2014/main" val="20000"/>
                        </a:ext>
                      </a:extLst>
                    </a:gridCol>
                    <a:gridCol w="1970134">
                      <a:extLst>
                        <a:ext uri="{9D8B030D-6E8A-4147-A177-3AD203B41FA5}">
                          <a16:colId xmlns:a16="http://schemas.microsoft.com/office/drawing/2014/main" val="20001"/>
                        </a:ext>
                      </a:extLst>
                    </a:gridCol>
                    <a:gridCol w="2391951">
                      <a:extLst>
                        <a:ext uri="{9D8B030D-6E8A-4147-A177-3AD203B41FA5}">
                          <a16:colId xmlns:a16="http://schemas.microsoft.com/office/drawing/2014/main" val="20002"/>
                        </a:ext>
                      </a:extLst>
                    </a:gridCol>
                    <a:gridCol w="2390958">
                      <a:extLst>
                        <a:ext uri="{9D8B030D-6E8A-4147-A177-3AD203B41FA5}">
                          <a16:colId xmlns:a16="http://schemas.microsoft.com/office/drawing/2014/main" val="20003"/>
                        </a:ext>
                      </a:extLst>
                    </a:gridCol>
                  </a:tblGrid>
                  <a:tr h="699036">
                    <a:tc>
                      <a:txBody>
                        <a:bodyPr/>
                        <a:lstStyle/>
                        <a:p>
                          <a:pPr algn="ctr">
                            <a:lnSpc>
                              <a:spcPct val="115000"/>
                            </a:lnSpc>
                            <a:spcAft>
                              <a:spcPts val="0"/>
                            </a:spcAft>
                          </a:pPr>
                          <a:r>
                            <a:rPr lang="en-US" sz="3200" b="1">
                              <a:solidFill>
                                <a:srgbClr val="000000"/>
                              </a:solidFill>
                              <a:latin typeface="Times New Roman"/>
                              <a:ea typeface="Times New Roman"/>
                              <a:cs typeface="Times New Roman"/>
                            </a:rPr>
                            <a:t>Đại lượng</a:t>
                          </a:r>
                          <a:endParaRPr lang="en-US" sz="32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b="1">
                              <a:solidFill>
                                <a:srgbClr val="000000"/>
                              </a:solidFill>
                              <a:latin typeface="Times New Roman"/>
                              <a:ea typeface="Times New Roman"/>
                              <a:cs typeface="Times New Roman"/>
                            </a:rPr>
                            <a:t>Thỏi 1</a:t>
                          </a:r>
                          <a:endParaRPr lang="en-US" sz="32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b="1">
                              <a:solidFill>
                                <a:srgbClr val="000000"/>
                              </a:solidFill>
                              <a:latin typeface="Times New Roman"/>
                              <a:ea typeface="Times New Roman"/>
                              <a:cs typeface="Times New Roman"/>
                            </a:rPr>
                            <a:t>Thỏi 2</a:t>
                          </a:r>
                          <a:endParaRPr lang="en-US" sz="32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b="1">
                              <a:solidFill>
                                <a:srgbClr val="000000"/>
                              </a:solidFill>
                              <a:latin typeface="Times New Roman"/>
                              <a:ea typeface="Times New Roman"/>
                              <a:cs typeface="Times New Roman"/>
                            </a:rPr>
                            <a:t>Thỏi 3</a:t>
                          </a:r>
                          <a:endParaRPr lang="en-US" sz="32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601064">
                    <a:tc>
                      <a:txBody>
                        <a:bodyPr/>
                        <a:lstStyle/>
                        <a:p>
                          <a:pPr algn="ctr">
                            <a:lnSpc>
                              <a:spcPct val="115000"/>
                            </a:lnSpc>
                            <a:spcAft>
                              <a:spcPts val="0"/>
                            </a:spcAft>
                          </a:pPr>
                          <a:r>
                            <a:rPr lang="en-US" sz="3200" b="1">
                              <a:solidFill>
                                <a:srgbClr val="000000"/>
                              </a:solidFill>
                              <a:latin typeface="Times New Roman"/>
                              <a:ea typeface="Times New Roman"/>
                              <a:cs typeface="Times New Roman"/>
                            </a:rPr>
                            <a:t>Thể tích</a:t>
                          </a:r>
                          <a:endParaRPr lang="en-US" sz="32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a:solidFill>
                                <a:srgbClr val="000000"/>
                              </a:solidFill>
                              <a:latin typeface="Times New Roman"/>
                              <a:ea typeface="Times New Roman"/>
                              <a:cs typeface="Times New Roman"/>
                            </a:rPr>
                            <a:t>V</a:t>
                          </a:r>
                          <a:r>
                            <a:rPr lang="en-US" sz="3200" baseline="-25000">
                              <a:solidFill>
                                <a:srgbClr val="000000"/>
                              </a:solidFill>
                              <a:latin typeface="Times New Roman"/>
                              <a:ea typeface="Times New Roman"/>
                              <a:cs typeface="Times New Roman"/>
                            </a:rPr>
                            <a:t>1</a:t>
                          </a:r>
                          <a:r>
                            <a:rPr lang="en-US" sz="3200">
                              <a:solidFill>
                                <a:srgbClr val="000000"/>
                              </a:solidFill>
                              <a:latin typeface="Times New Roman"/>
                              <a:ea typeface="Times New Roman"/>
                              <a:cs typeface="Times New Roman"/>
                            </a:rPr>
                            <a:t> = V</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a:solidFill>
                                <a:srgbClr val="000000"/>
                              </a:solidFill>
                              <a:latin typeface="Times New Roman"/>
                              <a:ea typeface="Times New Roman"/>
                              <a:cs typeface="Times New Roman"/>
                            </a:rPr>
                            <a:t>V</a:t>
                          </a:r>
                          <a:r>
                            <a:rPr lang="en-US" sz="3200" baseline="-25000">
                              <a:solidFill>
                                <a:srgbClr val="000000"/>
                              </a:solidFill>
                              <a:latin typeface="Times New Roman"/>
                              <a:ea typeface="Times New Roman"/>
                              <a:cs typeface="Times New Roman"/>
                            </a:rPr>
                            <a:t>2</a:t>
                          </a:r>
                          <a:r>
                            <a:rPr lang="en-US" sz="3200">
                              <a:solidFill>
                                <a:srgbClr val="000000"/>
                              </a:solidFill>
                              <a:latin typeface="Times New Roman"/>
                              <a:ea typeface="Times New Roman"/>
                              <a:cs typeface="Times New Roman"/>
                            </a:rPr>
                            <a:t> = V</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a:solidFill>
                                <a:srgbClr val="000000"/>
                              </a:solidFill>
                              <a:latin typeface="Times New Roman"/>
                              <a:ea typeface="Times New Roman"/>
                              <a:cs typeface="Times New Roman"/>
                            </a:rPr>
                            <a:t>V</a:t>
                          </a:r>
                          <a:r>
                            <a:rPr lang="en-US" sz="3200" baseline="-25000">
                              <a:solidFill>
                                <a:srgbClr val="000000"/>
                              </a:solidFill>
                              <a:latin typeface="Times New Roman"/>
                              <a:ea typeface="Times New Roman"/>
                              <a:cs typeface="Times New Roman"/>
                            </a:rPr>
                            <a:t>3</a:t>
                          </a:r>
                          <a:r>
                            <a:rPr lang="en-US" sz="3200">
                              <a:solidFill>
                                <a:srgbClr val="000000"/>
                              </a:solidFill>
                              <a:latin typeface="Times New Roman"/>
                              <a:ea typeface="Times New Roman"/>
                              <a:cs typeface="Times New Roman"/>
                            </a:rPr>
                            <a:t> = V</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601064">
                    <a:tc>
                      <a:txBody>
                        <a:bodyPr/>
                        <a:lstStyle/>
                        <a:p>
                          <a:pPr algn="ctr">
                            <a:lnSpc>
                              <a:spcPct val="115000"/>
                            </a:lnSpc>
                            <a:spcAft>
                              <a:spcPts val="0"/>
                            </a:spcAft>
                          </a:pPr>
                          <a:r>
                            <a:rPr lang="en-US" sz="3200" b="1">
                              <a:solidFill>
                                <a:srgbClr val="000000"/>
                              </a:solidFill>
                              <a:latin typeface="Times New Roman"/>
                              <a:ea typeface="Times New Roman"/>
                              <a:cs typeface="Times New Roman"/>
                            </a:rPr>
                            <a:t>Khối lượng</a:t>
                          </a:r>
                          <a:endParaRPr lang="en-US" sz="32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a:solidFill>
                                <a:srgbClr val="000000"/>
                              </a:solidFill>
                              <a:latin typeface="Times New Roman"/>
                              <a:ea typeface="Times New Roman"/>
                              <a:cs typeface="Times New Roman"/>
                            </a:rPr>
                            <a:t>m</a:t>
                          </a:r>
                          <a:r>
                            <a:rPr lang="en-US" sz="3200" baseline="-25000">
                              <a:solidFill>
                                <a:srgbClr val="000000"/>
                              </a:solidFill>
                              <a:latin typeface="Times New Roman"/>
                              <a:ea typeface="Times New Roman"/>
                              <a:cs typeface="Times New Roman"/>
                            </a:rPr>
                            <a:t>1</a:t>
                          </a:r>
                          <a:r>
                            <a:rPr lang="en-US" sz="3200">
                              <a:solidFill>
                                <a:srgbClr val="000000"/>
                              </a:solidFill>
                              <a:latin typeface="Times New Roman"/>
                              <a:ea typeface="Times New Roman"/>
                              <a:cs typeface="Times New Roman"/>
                            </a:rPr>
                            <a:t> = ?</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a:solidFill>
                                <a:srgbClr val="000000"/>
                              </a:solidFill>
                              <a:latin typeface="Times New Roman"/>
                              <a:ea typeface="Times New Roman"/>
                              <a:cs typeface="Times New Roman"/>
                            </a:rPr>
                            <a:t>m</a:t>
                          </a:r>
                          <a:r>
                            <a:rPr lang="en-US" sz="3200" baseline="-25000">
                              <a:solidFill>
                                <a:srgbClr val="000000"/>
                              </a:solidFill>
                              <a:latin typeface="Times New Roman"/>
                              <a:ea typeface="Times New Roman"/>
                              <a:cs typeface="Times New Roman"/>
                            </a:rPr>
                            <a:t>2</a:t>
                          </a:r>
                          <a:r>
                            <a:rPr lang="en-US" sz="3200">
                              <a:solidFill>
                                <a:srgbClr val="000000"/>
                              </a:solidFill>
                              <a:latin typeface="Times New Roman"/>
                              <a:ea typeface="Times New Roman"/>
                              <a:cs typeface="Times New Roman"/>
                            </a:rPr>
                            <a:t> = ?</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a:solidFill>
                                <a:srgbClr val="000000"/>
                              </a:solidFill>
                              <a:latin typeface="Times New Roman"/>
                              <a:ea typeface="Times New Roman"/>
                              <a:cs typeface="Times New Roman"/>
                            </a:rPr>
                            <a:t>m</a:t>
                          </a:r>
                          <a:r>
                            <a:rPr lang="en-US" sz="3200" baseline="-25000">
                              <a:solidFill>
                                <a:srgbClr val="000000"/>
                              </a:solidFill>
                              <a:latin typeface="Times New Roman"/>
                              <a:ea typeface="Times New Roman"/>
                              <a:cs typeface="Times New Roman"/>
                            </a:rPr>
                            <a:t>3</a:t>
                          </a:r>
                          <a:r>
                            <a:rPr lang="en-US" sz="3200">
                              <a:solidFill>
                                <a:srgbClr val="000000"/>
                              </a:solidFill>
                              <a:latin typeface="Times New Roman"/>
                              <a:ea typeface="Times New Roman"/>
                              <a:cs typeface="Times New Roman"/>
                            </a:rPr>
                            <a:t> = ?</a:t>
                          </a:r>
                          <a:endParaRPr lang="en-US" sz="3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863807">
                    <a:tc>
                      <a:txBody>
                        <a:bodyPr/>
                        <a:lstStyle/>
                        <a:p>
                          <a:endParaRPr lang="en-US"/>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510" t="-230986" r="-283418" b="-1408"/>
                          </a:stretch>
                        </a:blipFill>
                      </a:tcPr>
                    </a:tc>
                    <a:tc>
                      <a:txBody>
                        <a:bodyPr/>
                        <a:lstStyle/>
                        <a:p>
                          <a:endParaRPr lang="en-US"/>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121605" t="-230986" r="-242901" b="-1408"/>
                          </a:stretch>
                        </a:blipFill>
                      </a:tcPr>
                    </a:tc>
                    <a:tc>
                      <a:txBody>
                        <a:bodyPr/>
                        <a:lstStyle/>
                        <a:p>
                          <a:endParaRPr lang="en-US"/>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182697" t="-230986" r="-100254" b="-1408"/>
                          </a:stretch>
                        </a:blipFill>
                      </a:tcPr>
                    </a:tc>
                    <a:tc>
                      <a:txBody>
                        <a:bodyPr/>
                        <a:lstStyle/>
                        <a:p>
                          <a:endParaRPr lang="en-US"/>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283418" t="-230986" r="-510" b="-1408"/>
                          </a:stretch>
                        </a:blipFill>
                      </a:tcPr>
                    </a:tc>
                    <a:extLst>
                      <a:ext uri="{0D108BD9-81ED-4DB2-BD59-A6C34878D82A}">
                        <a16:rowId xmlns:a16="http://schemas.microsoft.com/office/drawing/2014/main" val="10003"/>
                      </a:ext>
                    </a:extLst>
                  </a:tr>
                </a:tbl>
              </a:graphicData>
            </a:graphic>
          </p:graphicFrame>
        </mc:Fallback>
      </mc:AlternateContent>
    </p:spTree>
    <p:extLst>
      <p:ext uri="{BB962C8B-B14F-4D97-AF65-F5344CB8AC3E}">
        <p14:creationId xmlns:p14="http://schemas.microsoft.com/office/powerpoint/2010/main" val="271444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337"/>
                                        </p:tgtEl>
                                        <p:attrNameLst>
                                          <p:attrName>style.visibility</p:attrName>
                                        </p:attrNameLst>
                                      </p:cBhvr>
                                      <p:to>
                                        <p:strVal val="visible"/>
                                      </p:to>
                                    </p:set>
                                    <p:animEffect transition="in" filter="blinds(horizontal)">
                                      <p:cBhvr>
                                        <p:cTn id="12" dur="500"/>
                                        <p:tgtEl>
                                          <p:spTgt spid="14337"/>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14338"/>
                                        </p:tgtEl>
                                        <p:attrNameLst>
                                          <p:attrName>style.visibility</p:attrName>
                                        </p:attrNameLst>
                                      </p:cBhvr>
                                      <p:to>
                                        <p:strVal val="visible"/>
                                      </p:to>
                                    </p:set>
                                    <p:animEffect transition="in" filter="randombar(horizontal)">
                                      <p:cBhvr>
                                        <p:cTn id="16" dur="500"/>
                                        <p:tgtEl>
                                          <p:spTgt spid="14338"/>
                                        </p:tgtEl>
                                      </p:cBhvr>
                                    </p:animEffect>
                                  </p:childTnLst>
                                </p:cTn>
                              </p:par>
                            </p:childTnLst>
                          </p:cTn>
                        </p:par>
                        <p:par>
                          <p:cTn id="17" fill="hold">
                            <p:stCondLst>
                              <p:cond delay="1000"/>
                            </p:stCondLst>
                            <p:childTnLst>
                              <p:par>
                                <p:cTn id="18" presetID="3" presetClass="entr" presetSubtype="1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p:bldP spid="1433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1563404899"/>
                  </p:ext>
                </p:extLst>
              </p:nvPr>
            </p:nvGraphicFramePr>
            <p:xfrm>
              <a:off x="829574" y="1515353"/>
              <a:ext cx="10515599" cy="2590992"/>
            </p:xfrm>
            <a:graphic>
              <a:graphicData uri="http://schemas.openxmlformats.org/drawingml/2006/table">
                <a:tbl>
                  <a:tblPr>
                    <a:tableStyleId>{5C22544A-7EE6-4342-B048-85BDC9FD1C3A}</a:tableStyleId>
                  </a:tblPr>
                  <a:tblGrid>
                    <a:gridCol w="2375197"/>
                    <a:gridCol w="2910118"/>
                    <a:gridCol w="2647088"/>
                    <a:gridCol w="2583196"/>
                  </a:tblGrid>
                  <a:tr h="582069">
                    <a:tc>
                      <a:txBody>
                        <a:bodyPr/>
                        <a:lstStyle/>
                        <a:p>
                          <a:pPr>
                            <a:lnSpc>
                              <a:spcPct val="107000"/>
                            </a:lnSpc>
                            <a:spcAft>
                              <a:spcPts val="800"/>
                            </a:spcAft>
                          </a:pPr>
                          <a:r>
                            <a:rPr lang="en-US" sz="3500" dirty="0" err="1">
                              <a:effectLst/>
                            </a:rPr>
                            <a:t>Đại</a:t>
                          </a:r>
                          <a:r>
                            <a:rPr lang="en-US" sz="3500" dirty="0">
                              <a:effectLst/>
                            </a:rPr>
                            <a:t> </a:t>
                          </a:r>
                          <a:r>
                            <a:rPr lang="en-US" sz="3500" dirty="0" err="1">
                              <a:effectLst/>
                            </a:rPr>
                            <a:t>lượng</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454" marR="49454" marT="6998" marB="0"/>
                    </a:tc>
                    <a:tc>
                      <a:txBody>
                        <a:bodyPr/>
                        <a:lstStyle/>
                        <a:p>
                          <a:pPr algn="ctr">
                            <a:lnSpc>
                              <a:spcPct val="107000"/>
                            </a:lnSpc>
                            <a:spcAft>
                              <a:spcPts val="800"/>
                            </a:spcAft>
                          </a:pPr>
                          <a:r>
                            <a:rPr lang="en-US" sz="3500" dirty="0" err="1">
                              <a:effectLst/>
                            </a:rPr>
                            <a:t>Thỏi</a:t>
                          </a:r>
                          <a:r>
                            <a:rPr lang="en-US" sz="3500" dirty="0">
                              <a:effectLst/>
                            </a:rPr>
                            <a:t> </a:t>
                          </a:r>
                          <a:r>
                            <a:rPr lang="vi-VN" sz="3500" dirty="0">
                              <a:effectLst/>
                            </a:rPr>
                            <a:t>sắt</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454" marR="49454" marT="6998" marB="0"/>
                    </a:tc>
                    <a:tc>
                      <a:txBody>
                        <a:bodyPr/>
                        <a:lstStyle/>
                        <a:p>
                          <a:pPr algn="ctr">
                            <a:lnSpc>
                              <a:spcPct val="107000"/>
                            </a:lnSpc>
                            <a:spcAft>
                              <a:spcPts val="800"/>
                            </a:spcAft>
                          </a:pPr>
                          <a:r>
                            <a:rPr lang="en-US" sz="3500">
                              <a:effectLst/>
                            </a:rPr>
                            <a:t>Thỏi </a:t>
                          </a:r>
                          <a:r>
                            <a:rPr lang="vi-VN" sz="3500">
                              <a:effectLst/>
                            </a:rPr>
                            <a:t>nhôm</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454" marR="49454" marT="6998" marB="0"/>
                    </a:tc>
                    <a:tc>
                      <a:txBody>
                        <a:bodyPr/>
                        <a:lstStyle/>
                        <a:p>
                          <a:pPr algn="ctr">
                            <a:lnSpc>
                              <a:spcPct val="107000"/>
                            </a:lnSpc>
                            <a:spcAft>
                              <a:spcPts val="800"/>
                            </a:spcAft>
                          </a:pPr>
                          <a:r>
                            <a:rPr lang="en-US" sz="3500">
                              <a:effectLst/>
                            </a:rPr>
                            <a:t>Thỏi </a:t>
                          </a:r>
                          <a:r>
                            <a:rPr lang="vi-VN" sz="3500">
                              <a:effectLst/>
                            </a:rPr>
                            <a:t>đồng</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454" marR="49454" marT="6998" marB="0"/>
                    </a:tc>
                  </a:tr>
                  <a:tr h="582069">
                    <a:tc>
                      <a:txBody>
                        <a:bodyPr/>
                        <a:lstStyle/>
                        <a:p>
                          <a:pPr>
                            <a:lnSpc>
                              <a:spcPct val="107000"/>
                            </a:lnSpc>
                            <a:spcAft>
                              <a:spcPts val="800"/>
                            </a:spcAft>
                          </a:pPr>
                          <a:r>
                            <a:rPr lang="en-US" sz="3500">
                              <a:effectLst/>
                            </a:rPr>
                            <a:t>Thể tích</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454" marR="49454" marT="6998" marB="0"/>
                    </a:tc>
                    <a:tc>
                      <a:txBody>
                        <a:bodyPr/>
                        <a:lstStyle/>
                        <a:p>
                          <a:pPr algn="ctr" fontAlgn="t">
                            <a:lnSpc>
                              <a:spcPct val="107000"/>
                            </a:lnSpc>
                            <a:spcAft>
                              <a:spcPts val="0"/>
                            </a:spcAft>
                          </a:pPr>
                          <a:r>
                            <a:rPr lang="en-US" sz="3100" kern="1200">
                              <a:effectLst/>
                            </a:rPr>
                            <a:t>V</a:t>
                          </a:r>
                          <a:r>
                            <a:rPr lang="en-US" sz="3100" kern="1200" baseline="-25000">
                              <a:effectLst/>
                            </a:rPr>
                            <a:t>1</a:t>
                          </a:r>
                          <a:r>
                            <a:rPr lang="en-US" sz="3100" kern="1200">
                              <a:effectLst/>
                            </a:rPr>
                            <a:t> = V = 1 cm</a:t>
                          </a:r>
                          <a:r>
                            <a:rPr lang="en-US" sz="3100" kern="1200" baseline="30000">
                              <a:effectLst/>
                            </a:rPr>
                            <a:t>3</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49454" marR="49454" marT="6998" marB="0"/>
                    </a:tc>
                    <a:tc>
                      <a:txBody>
                        <a:bodyPr/>
                        <a:lstStyle/>
                        <a:p>
                          <a:pPr fontAlgn="t">
                            <a:lnSpc>
                              <a:spcPct val="107000"/>
                            </a:lnSpc>
                            <a:spcAft>
                              <a:spcPts val="0"/>
                            </a:spcAft>
                          </a:pPr>
                          <a:r>
                            <a:rPr lang="en-US" sz="3100" kern="1200">
                              <a:effectLst/>
                            </a:rPr>
                            <a:t>V</a:t>
                          </a:r>
                          <a:r>
                            <a:rPr lang="en-US" sz="3100" kern="1200" baseline="-25000">
                              <a:effectLst/>
                            </a:rPr>
                            <a:t>2</a:t>
                          </a:r>
                          <a:r>
                            <a:rPr lang="en-US" sz="3100" kern="1200">
                              <a:effectLst/>
                            </a:rPr>
                            <a:t> =V= </a:t>
                          </a:r>
                          <a:r>
                            <a:rPr lang="vi-VN" sz="3100" kern="1200">
                              <a:effectLst/>
                            </a:rPr>
                            <a:t>1</a:t>
                          </a:r>
                          <a:r>
                            <a:rPr lang="en-US" sz="3100" kern="1200">
                              <a:effectLst/>
                            </a:rPr>
                            <a:t> cm</a:t>
                          </a:r>
                          <a:r>
                            <a:rPr lang="en-US" sz="3100" kern="1200" baseline="30000">
                              <a:effectLst/>
                            </a:rPr>
                            <a:t>3</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49454" marR="49454" marT="6998" marB="0"/>
                    </a:tc>
                    <a:tc>
                      <a:txBody>
                        <a:bodyPr/>
                        <a:lstStyle/>
                        <a:p>
                          <a:pPr fontAlgn="t">
                            <a:lnSpc>
                              <a:spcPct val="107000"/>
                            </a:lnSpc>
                            <a:spcAft>
                              <a:spcPts val="0"/>
                            </a:spcAft>
                          </a:pPr>
                          <a:r>
                            <a:rPr lang="en-US" sz="3100" kern="1200">
                              <a:effectLst/>
                            </a:rPr>
                            <a:t>V</a:t>
                          </a:r>
                          <a:r>
                            <a:rPr lang="en-US" sz="3100" kern="1200" baseline="-25000">
                              <a:effectLst/>
                            </a:rPr>
                            <a:t>3</a:t>
                          </a:r>
                          <a:r>
                            <a:rPr lang="en-US" sz="3100" kern="1200">
                              <a:effectLst/>
                            </a:rPr>
                            <a:t> =V = </a:t>
                          </a:r>
                          <a:r>
                            <a:rPr lang="vi-VN" sz="3100" kern="1200">
                              <a:effectLst/>
                            </a:rPr>
                            <a:t>1</a:t>
                          </a:r>
                          <a:r>
                            <a:rPr lang="en-US" sz="3100" kern="1200">
                              <a:effectLst/>
                            </a:rPr>
                            <a:t>cm</a:t>
                          </a:r>
                          <a:r>
                            <a:rPr lang="en-US" sz="3100" kern="1200" baseline="30000">
                              <a:effectLst/>
                            </a:rPr>
                            <a:t>3</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49454" marR="49454" marT="6998" marB="0"/>
                    </a:tc>
                  </a:tr>
                  <a:tr h="582069">
                    <a:tc>
                      <a:txBody>
                        <a:bodyPr/>
                        <a:lstStyle/>
                        <a:p>
                          <a:pPr>
                            <a:lnSpc>
                              <a:spcPct val="107000"/>
                            </a:lnSpc>
                            <a:spcAft>
                              <a:spcPts val="800"/>
                            </a:spcAft>
                          </a:pPr>
                          <a:r>
                            <a:rPr lang="en-US" sz="3500">
                              <a:effectLst/>
                            </a:rPr>
                            <a:t>Khối lượng</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454" marR="49454" marT="6998" marB="0"/>
                    </a:tc>
                    <a:tc>
                      <a:txBody>
                        <a:bodyPr/>
                        <a:lstStyle/>
                        <a:p>
                          <a:pPr algn="ctr">
                            <a:lnSpc>
                              <a:spcPct val="107000"/>
                            </a:lnSpc>
                            <a:spcAft>
                              <a:spcPts val="800"/>
                            </a:spcAft>
                          </a:pPr>
                          <a:r>
                            <a:rPr lang="en-US" sz="3500">
                              <a:effectLst/>
                            </a:rPr>
                            <a:t>m</a:t>
                          </a:r>
                          <a:r>
                            <a:rPr lang="en-US" sz="3500" baseline="-25000">
                              <a:effectLst/>
                            </a:rPr>
                            <a:t>1</a:t>
                          </a:r>
                          <a:r>
                            <a:rPr lang="en-US" sz="3500">
                              <a:effectLst/>
                            </a:rPr>
                            <a:t> = 7,8 g</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454" marR="49454" marT="6998" marB="0"/>
                    </a:tc>
                    <a:tc>
                      <a:txBody>
                        <a:bodyPr/>
                        <a:lstStyle/>
                        <a:p>
                          <a:pPr algn="ctr">
                            <a:lnSpc>
                              <a:spcPct val="107000"/>
                            </a:lnSpc>
                            <a:spcAft>
                              <a:spcPts val="800"/>
                            </a:spcAft>
                          </a:pPr>
                          <a:r>
                            <a:rPr lang="en-US" sz="3500">
                              <a:effectLst/>
                            </a:rPr>
                            <a:t>m</a:t>
                          </a:r>
                          <a:r>
                            <a:rPr lang="en-US" sz="3500" baseline="-25000">
                              <a:effectLst/>
                            </a:rPr>
                            <a:t>2</a:t>
                          </a:r>
                          <a:r>
                            <a:rPr lang="en-US" sz="3500">
                              <a:effectLst/>
                            </a:rPr>
                            <a:t> = </a:t>
                          </a:r>
                          <a:r>
                            <a:rPr lang="vi-VN" sz="3500">
                              <a:effectLst/>
                            </a:rPr>
                            <a:t>2,7</a:t>
                          </a:r>
                          <a:r>
                            <a:rPr lang="en-US" sz="3500">
                              <a:effectLst/>
                            </a:rPr>
                            <a:t> g</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454" marR="49454" marT="6998" marB="0"/>
                    </a:tc>
                    <a:tc>
                      <a:txBody>
                        <a:bodyPr/>
                        <a:lstStyle/>
                        <a:p>
                          <a:pPr algn="ctr">
                            <a:lnSpc>
                              <a:spcPct val="107000"/>
                            </a:lnSpc>
                            <a:spcAft>
                              <a:spcPts val="800"/>
                            </a:spcAft>
                          </a:pPr>
                          <a:r>
                            <a:rPr lang="en-US" sz="3500">
                              <a:effectLst/>
                            </a:rPr>
                            <a:t>m</a:t>
                          </a:r>
                          <a:r>
                            <a:rPr lang="en-US" sz="3500" baseline="-25000">
                              <a:effectLst/>
                            </a:rPr>
                            <a:t>3</a:t>
                          </a:r>
                          <a:r>
                            <a:rPr lang="en-US" sz="3500">
                              <a:effectLst/>
                            </a:rPr>
                            <a:t> = </a:t>
                          </a:r>
                          <a:r>
                            <a:rPr lang="vi-VN" sz="3500">
                              <a:effectLst/>
                            </a:rPr>
                            <a:t>8,96</a:t>
                          </a:r>
                          <a:r>
                            <a:rPr lang="en-US" sz="3500">
                              <a:effectLst/>
                            </a:rPr>
                            <a:t> g</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454" marR="49454" marT="6998" marB="0"/>
                    </a:tc>
                  </a:tr>
                  <a:tr h="844785">
                    <a:tc>
                      <a:txBody>
                        <a:bodyPr/>
                        <a:lstStyle/>
                        <a:p>
                          <a:pPr>
                            <a:lnSpc>
                              <a:spcPct val="107000"/>
                            </a:lnSpc>
                            <a:spcAft>
                              <a:spcPts val="800"/>
                            </a:spcAft>
                          </a:pPr>
                          <a:r>
                            <a:rPr lang="en-US" sz="3500">
                              <a:effectLst/>
                            </a:rPr>
                            <a:t>Tỉ số m</a:t>
                          </a:r>
                          <a:r>
                            <a:rPr lang="vi-VN" sz="3500">
                              <a:effectLst/>
                            </a:rPr>
                            <a:t>/V</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454" marR="49454" marT="6998" marB="0"/>
                    </a:tc>
                    <a:tc>
                      <a:txBody>
                        <a:bodyPr/>
                        <a:lstStyle/>
                        <a:p>
                          <a:pPr>
                            <a:lnSpc>
                              <a:spcPct val="107000"/>
                            </a:lnSpc>
                            <a:spcAft>
                              <a:spcPts val="800"/>
                            </a:spcAft>
                          </a:pPr>
                          <a14:m>
                            <m:oMath xmlns:m="http://schemas.openxmlformats.org/officeDocument/2006/math">
                              <m:f>
                                <m:fPr>
                                  <m:ctrlPr>
                                    <a:rPr lang="en-US" sz="3500" i="1">
                                      <a:effectLst/>
                                      <a:latin typeface="Cambria Math" panose="02040503050406030204" pitchFamily="18" charset="0"/>
                                    </a:rPr>
                                  </m:ctrlPr>
                                </m:fPr>
                                <m:num>
                                  <m:sSub>
                                    <m:sSubPr>
                                      <m:ctrlPr>
                                        <a:rPr lang="en-US" sz="3500" i="1">
                                          <a:effectLst/>
                                          <a:latin typeface="Cambria Math" panose="02040503050406030204" pitchFamily="18" charset="0"/>
                                        </a:rPr>
                                      </m:ctrlPr>
                                    </m:sSubPr>
                                    <m:e>
                                      <m:r>
                                        <a:rPr lang="en-US" sz="3500">
                                          <a:effectLst/>
                                          <a:latin typeface="Cambria Math" panose="02040503050406030204" pitchFamily="18" charset="0"/>
                                        </a:rPr>
                                        <m:t>𝒎</m:t>
                                      </m:r>
                                    </m:e>
                                    <m:sub>
                                      <m:r>
                                        <a:rPr lang="en-US" sz="3500">
                                          <a:effectLst/>
                                          <a:latin typeface="Cambria Math" panose="02040503050406030204" pitchFamily="18" charset="0"/>
                                        </a:rPr>
                                        <m:t>𝟏</m:t>
                                      </m:r>
                                    </m:sub>
                                  </m:sSub>
                                </m:num>
                                <m:den>
                                  <m:sSub>
                                    <m:sSubPr>
                                      <m:ctrlPr>
                                        <a:rPr lang="en-US" sz="3500" i="1">
                                          <a:effectLst/>
                                          <a:latin typeface="Cambria Math" panose="02040503050406030204" pitchFamily="18" charset="0"/>
                                        </a:rPr>
                                      </m:ctrlPr>
                                    </m:sSubPr>
                                    <m:e>
                                      <m:r>
                                        <a:rPr lang="en-US" sz="3500">
                                          <a:effectLst/>
                                          <a:latin typeface="Cambria Math" panose="02040503050406030204" pitchFamily="18" charset="0"/>
                                        </a:rPr>
                                        <m:t>𝑽</m:t>
                                      </m:r>
                                    </m:e>
                                    <m:sub>
                                      <m:r>
                                        <a:rPr lang="en-US" sz="3500">
                                          <a:effectLst/>
                                          <a:latin typeface="Cambria Math" panose="02040503050406030204" pitchFamily="18" charset="0"/>
                                        </a:rPr>
                                        <m:t>𝟏</m:t>
                                      </m:r>
                                    </m:sub>
                                  </m:sSub>
                                </m:den>
                              </m:f>
                            </m:oMath>
                          </a14:m>
                          <a:r>
                            <a:rPr lang="en-US" sz="3500">
                              <a:effectLst/>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454" marR="49454" marT="6998" marB="0"/>
                    </a:tc>
                    <a:tc>
                      <a:txBody>
                        <a:bodyPr/>
                        <a:lstStyle/>
                        <a:p>
                          <a:pPr>
                            <a:lnSpc>
                              <a:spcPct val="107000"/>
                            </a:lnSpc>
                            <a:spcAft>
                              <a:spcPts val="800"/>
                            </a:spcAft>
                          </a:pPr>
                          <a14:m>
                            <m:oMath xmlns:m="http://schemas.openxmlformats.org/officeDocument/2006/math">
                              <m:f>
                                <m:fPr>
                                  <m:ctrlPr>
                                    <a:rPr lang="en-US" sz="3500" i="1">
                                      <a:effectLst/>
                                      <a:latin typeface="Cambria Math" panose="02040503050406030204" pitchFamily="18" charset="0"/>
                                    </a:rPr>
                                  </m:ctrlPr>
                                </m:fPr>
                                <m:num>
                                  <m:sSub>
                                    <m:sSubPr>
                                      <m:ctrlPr>
                                        <a:rPr lang="en-US" sz="3500" i="1">
                                          <a:effectLst/>
                                          <a:latin typeface="Cambria Math" panose="02040503050406030204" pitchFamily="18" charset="0"/>
                                        </a:rPr>
                                      </m:ctrlPr>
                                    </m:sSubPr>
                                    <m:e>
                                      <m:r>
                                        <a:rPr lang="en-US" sz="3500">
                                          <a:effectLst/>
                                          <a:latin typeface="Cambria Math" panose="02040503050406030204" pitchFamily="18" charset="0"/>
                                        </a:rPr>
                                        <m:t>𝒎</m:t>
                                      </m:r>
                                    </m:e>
                                    <m:sub>
                                      <m:r>
                                        <a:rPr lang="en-US" sz="3500">
                                          <a:effectLst/>
                                          <a:latin typeface="Cambria Math" panose="02040503050406030204" pitchFamily="18" charset="0"/>
                                        </a:rPr>
                                        <m:t>𝟐</m:t>
                                      </m:r>
                                    </m:sub>
                                  </m:sSub>
                                </m:num>
                                <m:den>
                                  <m:sSub>
                                    <m:sSubPr>
                                      <m:ctrlPr>
                                        <a:rPr lang="en-US" sz="3500" i="1">
                                          <a:effectLst/>
                                          <a:latin typeface="Cambria Math" panose="02040503050406030204" pitchFamily="18" charset="0"/>
                                        </a:rPr>
                                      </m:ctrlPr>
                                    </m:sSubPr>
                                    <m:e>
                                      <m:r>
                                        <a:rPr lang="en-US" sz="3500">
                                          <a:effectLst/>
                                          <a:latin typeface="Cambria Math" panose="02040503050406030204" pitchFamily="18" charset="0"/>
                                        </a:rPr>
                                        <m:t>𝑽</m:t>
                                      </m:r>
                                    </m:e>
                                    <m:sub>
                                      <m:r>
                                        <a:rPr lang="en-US" sz="3500">
                                          <a:effectLst/>
                                          <a:latin typeface="Cambria Math" panose="02040503050406030204" pitchFamily="18" charset="0"/>
                                        </a:rPr>
                                        <m:t>𝟐</m:t>
                                      </m:r>
                                    </m:sub>
                                  </m:sSub>
                                </m:den>
                              </m:f>
                            </m:oMath>
                          </a14:m>
                          <a:r>
                            <a:rPr lang="en-US" sz="3500">
                              <a:effectLst/>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454" marR="49454" marT="6998" marB="0"/>
                    </a:tc>
                    <a:tc>
                      <a:txBody>
                        <a:bodyPr/>
                        <a:lstStyle/>
                        <a:p>
                          <a:pPr>
                            <a:lnSpc>
                              <a:spcPct val="107000"/>
                            </a:lnSpc>
                            <a:spcAft>
                              <a:spcPts val="800"/>
                            </a:spcAft>
                          </a:pPr>
                          <a14:m>
                            <m:oMath xmlns:m="http://schemas.openxmlformats.org/officeDocument/2006/math">
                              <m:f>
                                <m:fPr>
                                  <m:ctrlPr>
                                    <a:rPr lang="en-US" sz="3500" i="1">
                                      <a:effectLst/>
                                      <a:latin typeface="Cambria Math" panose="02040503050406030204" pitchFamily="18" charset="0"/>
                                    </a:rPr>
                                  </m:ctrlPr>
                                </m:fPr>
                                <m:num>
                                  <m:sSub>
                                    <m:sSubPr>
                                      <m:ctrlPr>
                                        <a:rPr lang="en-US" sz="3500" i="1">
                                          <a:effectLst/>
                                          <a:latin typeface="Cambria Math" panose="02040503050406030204" pitchFamily="18" charset="0"/>
                                        </a:rPr>
                                      </m:ctrlPr>
                                    </m:sSubPr>
                                    <m:e>
                                      <m:r>
                                        <a:rPr lang="en-US" sz="3500">
                                          <a:effectLst/>
                                          <a:latin typeface="Cambria Math" panose="02040503050406030204" pitchFamily="18" charset="0"/>
                                        </a:rPr>
                                        <m:t>𝒎</m:t>
                                      </m:r>
                                    </m:e>
                                    <m:sub>
                                      <m:r>
                                        <a:rPr lang="vi-VN" sz="3500">
                                          <a:effectLst/>
                                          <a:latin typeface="Cambria Math" panose="02040503050406030204" pitchFamily="18" charset="0"/>
                                        </a:rPr>
                                        <m:t>𝟑</m:t>
                                      </m:r>
                                    </m:sub>
                                  </m:sSub>
                                </m:num>
                                <m:den>
                                  <m:sSub>
                                    <m:sSubPr>
                                      <m:ctrlPr>
                                        <a:rPr lang="en-US" sz="3500" i="1">
                                          <a:effectLst/>
                                          <a:latin typeface="Cambria Math" panose="02040503050406030204" pitchFamily="18" charset="0"/>
                                        </a:rPr>
                                      </m:ctrlPr>
                                    </m:sSubPr>
                                    <m:e>
                                      <m:r>
                                        <a:rPr lang="en-US" sz="3500">
                                          <a:effectLst/>
                                          <a:latin typeface="Cambria Math" panose="02040503050406030204" pitchFamily="18" charset="0"/>
                                        </a:rPr>
                                        <m:t>𝑽</m:t>
                                      </m:r>
                                    </m:e>
                                    <m:sub>
                                      <m:r>
                                        <a:rPr lang="en-US" sz="3500">
                                          <a:effectLst/>
                                          <a:latin typeface="Cambria Math" panose="02040503050406030204" pitchFamily="18" charset="0"/>
                                        </a:rPr>
                                        <m:t>𝟑</m:t>
                                      </m:r>
                                    </m:sub>
                                  </m:sSub>
                                </m:den>
                              </m:f>
                            </m:oMath>
                          </a14:m>
                          <a:r>
                            <a:rPr lang="en-US" sz="3500" dirty="0">
                              <a:effectLst/>
                            </a:rPr>
                            <a:t>=</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454" marR="49454" marT="6998" marB="0"/>
                    </a:tc>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1563404899"/>
                  </p:ext>
                </p:extLst>
              </p:nvPr>
            </p:nvGraphicFramePr>
            <p:xfrm>
              <a:off x="829574" y="1515353"/>
              <a:ext cx="10515599" cy="2590992"/>
            </p:xfrm>
            <a:graphic>
              <a:graphicData uri="http://schemas.openxmlformats.org/drawingml/2006/table">
                <a:tbl>
                  <a:tblPr>
                    <a:tableStyleId>{5C22544A-7EE6-4342-B048-85BDC9FD1C3A}</a:tableStyleId>
                  </a:tblPr>
                  <a:tblGrid>
                    <a:gridCol w="2375197"/>
                    <a:gridCol w="2910118"/>
                    <a:gridCol w="2647088"/>
                    <a:gridCol w="2583196"/>
                  </a:tblGrid>
                  <a:tr h="582069">
                    <a:tc>
                      <a:txBody>
                        <a:bodyPr/>
                        <a:lstStyle/>
                        <a:p>
                          <a:pPr>
                            <a:lnSpc>
                              <a:spcPct val="107000"/>
                            </a:lnSpc>
                            <a:spcAft>
                              <a:spcPts val="800"/>
                            </a:spcAft>
                          </a:pPr>
                          <a:r>
                            <a:rPr lang="en-US" sz="3500" dirty="0" err="1">
                              <a:effectLst/>
                            </a:rPr>
                            <a:t>Đại</a:t>
                          </a:r>
                          <a:r>
                            <a:rPr lang="en-US" sz="3500" dirty="0">
                              <a:effectLst/>
                            </a:rPr>
                            <a:t> </a:t>
                          </a:r>
                          <a:r>
                            <a:rPr lang="en-US" sz="3500" dirty="0" err="1">
                              <a:effectLst/>
                            </a:rPr>
                            <a:t>lượng</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454" marR="49454" marT="6998" marB="0"/>
                    </a:tc>
                    <a:tc>
                      <a:txBody>
                        <a:bodyPr/>
                        <a:lstStyle/>
                        <a:p>
                          <a:pPr algn="ctr">
                            <a:lnSpc>
                              <a:spcPct val="107000"/>
                            </a:lnSpc>
                            <a:spcAft>
                              <a:spcPts val="800"/>
                            </a:spcAft>
                          </a:pPr>
                          <a:r>
                            <a:rPr lang="en-US" sz="3500" dirty="0" err="1">
                              <a:effectLst/>
                            </a:rPr>
                            <a:t>Thỏi</a:t>
                          </a:r>
                          <a:r>
                            <a:rPr lang="en-US" sz="3500" dirty="0">
                              <a:effectLst/>
                            </a:rPr>
                            <a:t> </a:t>
                          </a:r>
                          <a:r>
                            <a:rPr lang="vi-VN" sz="3500" dirty="0">
                              <a:effectLst/>
                            </a:rPr>
                            <a:t>sắt</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454" marR="49454" marT="6998" marB="0"/>
                    </a:tc>
                    <a:tc>
                      <a:txBody>
                        <a:bodyPr/>
                        <a:lstStyle/>
                        <a:p>
                          <a:pPr algn="ctr">
                            <a:lnSpc>
                              <a:spcPct val="107000"/>
                            </a:lnSpc>
                            <a:spcAft>
                              <a:spcPts val="800"/>
                            </a:spcAft>
                          </a:pPr>
                          <a:r>
                            <a:rPr lang="en-US" sz="3500">
                              <a:effectLst/>
                            </a:rPr>
                            <a:t>Thỏi </a:t>
                          </a:r>
                          <a:r>
                            <a:rPr lang="vi-VN" sz="3500">
                              <a:effectLst/>
                            </a:rPr>
                            <a:t>nhôm</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454" marR="49454" marT="6998" marB="0"/>
                    </a:tc>
                    <a:tc>
                      <a:txBody>
                        <a:bodyPr/>
                        <a:lstStyle/>
                        <a:p>
                          <a:pPr algn="ctr">
                            <a:lnSpc>
                              <a:spcPct val="107000"/>
                            </a:lnSpc>
                            <a:spcAft>
                              <a:spcPts val="800"/>
                            </a:spcAft>
                          </a:pPr>
                          <a:r>
                            <a:rPr lang="en-US" sz="3500">
                              <a:effectLst/>
                            </a:rPr>
                            <a:t>Thỏi </a:t>
                          </a:r>
                          <a:r>
                            <a:rPr lang="vi-VN" sz="3500">
                              <a:effectLst/>
                            </a:rPr>
                            <a:t>đồng</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454" marR="49454" marT="6998" marB="0"/>
                    </a:tc>
                  </a:tr>
                  <a:tr h="582069">
                    <a:tc>
                      <a:txBody>
                        <a:bodyPr/>
                        <a:lstStyle/>
                        <a:p>
                          <a:pPr>
                            <a:lnSpc>
                              <a:spcPct val="107000"/>
                            </a:lnSpc>
                            <a:spcAft>
                              <a:spcPts val="800"/>
                            </a:spcAft>
                          </a:pPr>
                          <a:r>
                            <a:rPr lang="en-US" sz="3500">
                              <a:effectLst/>
                            </a:rPr>
                            <a:t>Thể tích</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454" marR="49454" marT="6998" marB="0"/>
                    </a:tc>
                    <a:tc>
                      <a:txBody>
                        <a:bodyPr/>
                        <a:lstStyle/>
                        <a:p>
                          <a:pPr algn="ctr" fontAlgn="t">
                            <a:lnSpc>
                              <a:spcPct val="107000"/>
                            </a:lnSpc>
                            <a:spcAft>
                              <a:spcPts val="0"/>
                            </a:spcAft>
                          </a:pPr>
                          <a:r>
                            <a:rPr lang="en-US" sz="3100" kern="1200">
                              <a:effectLst/>
                            </a:rPr>
                            <a:t>V</a:t>
                          </a:r>
                          <a:r>
                            <a:rPr lang="en-US" sz="3100" kern="1200" baseline="-25000">
                              <a:effectLst/>
                            </a:rPr>
                            <a:t>1</a:t>
                          </a:r>
                          <a:r>
                            <a:rPr lang="en-US" sz="3100" kern="1200">
                              <a:effectLst/>
                            </a:rPr>
                            <a:t> = V = 1 cm</a:t>
                          </a:r>
                          <a:r>
                            <a:rPr lang="en-US" sz="3100" kern="1200" baseline="30000">
                              <a:effectLst/>
                            </a:rPr>
                            <a:t>3</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49454" marR="49454" marT="6998" marB="0"/>
                    </a:tc>
                    <a:tc>
                      <a:txBody>
                        <a:bodyPr/>
                        <a:lstStyle/>
                        <a:p>
                          <a:pPr fontAlgn="t">
                            <a:lnSpc>
                              <a:spcPct val="107000"/>
                            </a:lnSpc>
                            <a:spcAft>
                              <a:spcPts val="0"/>
                            </a:spcAft>
                          </a:pPr>
                          <a:r>
                            <a:rPr lang="en-US" sz="3100" kern="1200">
                              <a:effectLst/>
                            </a:rPr>
                            <a:t>V</a:t>
                          </a:r>
                          <a:r>
                            <a:rPr lang="en-US" sz="3100" kern="1200" baseline="-25000">
                              <a:effectLst/>
                            </a:rPr>
                            <a:t>2</a:t>
                          </a:r>
                          <a:r>
                            <a:rPr lang="en-US" sz="3100" kern="1200">
                              <a:effectLst/>
                            </a:rPr>
                            <a:t> =V= </a:t>
                          </a:r>
                          <a:r>
                            <a:rPr lang="vi-VN" sz="3100" kern="1200">
                              <a:effectLst/>
                            </a:rPr>
                            <a:t>1</a:t>
                          </a:r>
                          <a:r>
                            <a:rPr lang="en-US" sz="3100" kern="1200">
                              <a:effectLst/>
                            </a:rPr>
                            <a:t> cm</a:t>
                          </a:r>
                          <a:r>
                            <a:rPr lang="en-US" sz="3100" kern="1200" baseline="30000">
                              <a:effectLst/>
                            </a:rPr>
                            <a:t>3</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49454" marR="49454" marT="6998" marB="0"/>
                    </a:tc>
                    <a:tc>
                      <a:txBody>
                        <a:bodyPr/>
                        <a:lstStyle/>
                        <a:p>
                          <a:pPr fontAlgn="t">
                            <a:lnSpc>
                              <a:spcPct val="107000"/>
                            </a:lnSpc>
                            <a:spcAft>
                              <a:spcPts val="0"/>
                            </a:spcAft>
                          </a:pPr>
                          <a:r>
                            <a:rPr lang="en-US" sz="3100" kern="1200">
                              <a:effectLst/>
                            </a:rPr>
                            <a:t>V</a:t>
                          </a:r>
                          <a:r>
                            <a:rPr lang="en-US" sz="3100" kern="1200" baseline="-25000">
                              <a:effectLst/>
                            </a:rPr>
                            <a:t>3</a:t>
                          </a:r>
                          <a:r>
                            <a:rPr lang="en-US" sz="3100" kern="1200">
                              <a:effectLst/>
                            </a:rPr>
                            <a:t> =V = </a:t>
                          </a:r>
                          <a:r>
                            <a:rPr lang="vi-VN" sz="3100" kern="1200">
                              <a:effectLst/>
                            </a:rPr>
                            <a:t>1</a:t>
                          </a:r>
                          <a:r>
                            <a:rPr lang="en-US" sz="3100" kern="1200">
                              <a:effectLst/>
                            </a:rPr>
                            <a:t>cm</a:t>
                          </a:r>
                          <a:r>
                            <a:rPr lang="en-US" sz="3100" kern="1200" baseline="30000">
                              <a:effectLst/>
                            </a:rPr>
                            <a:t>3</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49454" marR="49454" marT="6998" marB="0"/>
                    </a:tc>
                  </a:tr>
                  <a:tr h="582069">
                    <a:tc>
                      <a:txBody>
                        <a:bodyPr/>
                        <a:lstStyle/>
                        <a:p>
                          <a:pPr>
                            <a:lnSpc>
                              <a:spcPct val="107000"/>
                            </a:lnSpc>
                            <a:spcAft>
                              <a:spcPts val="800"/>
                            </a:spcAft>
                          </a:pPr>
                          <a:r>
                            <a:rPr lang="en-US" sz="3500">
                              <a:effectLst/>
                            </a:rPr>
                            <a:t>Khối lượng</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454" marR="49454" marT="6998" marB="0"/>
                    </a:tc>
                    <a:tc>
                      <a:txBody>
                        <a:bodyPr/>
                        <a:lstStyle/>
                        <a:p>
                          <a:pPr algn="ctr">
                            <a:lnSpc>
                              <a:spcPct val="107000"/>
                            </a:lnSpc>
                            <a:spcAft>
                              <a:spcPts val="800"/>
                            </a:spcAft>
                          </a:pPr>
                          <a:r>
                            <a:rPr lang="en-US" sz="3500">
                              <a:effectLst/>
                            </a:rPr>
                            <a:t>m</a:t>
                          </a:r>
                          <a:r>
                            <a:rPr lang="en-US" sz="3500" baseline="-25000">
                              <a:effectLst/>
                            </a:rPr>
                            <a:t>1</a:t>
                          </a:r>
                          <a:r>
                            <a:rPr lang="en-US" sz="3500">
                              <a:effectLst/>
                            </a:rPr>
                            <a:t> = 7,8 g</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454" marR="49454" marT="6998" marB="0"/>
                    </a:tc>
                    <a:tc>
                      <a:txBody>
                        <a:bodyPr/>
                        <a:lstStyle/>
                        <a:p>
                          <a:pPr algn="ctr">
                            <a:lnSpc>
                              <a:spcPct val="107000"/>
                            </a:lnSpc>
                            <a:spcAft>
                              <a:spcPts val="800"/>
                            </a:spcAft>
                          </a:pPr>
                          <a:r>
                            <a:rPr lang="en-US" sz="3500">
                              <a:effectLst/>
                            </a:rPr>
                            <a:t>m</a:t>
                          </a:r>
                          <a:r>
                            <a:rPr lang="en-US" sz="3500" baseline="-25000">
                              <a:effectLst/>
                            </a:rPr>
                            <a:t>2</a:t>
                          </a:r>
                          <a:r>
                            <a:rPr lang="en-US" sz="3500">
                              <a:effectLst/>
                            </a:rPr>
                            <a:t> = </a:t>
                          </a:r>
                          <a:r>
                            <a:rPr lang="vi-VN" sz="3500">
                              <a:effectLst/>
                            </a:rPr>
                            <a:t>2,7</a:t>
                          </a:r>
                          <a:r>
                            <a:rPr lang="en-US" sz="3500">
                              <a:effectLst/>
                            </a:rPr>
                            <a:t> g</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454" marR="49454" marT="6998" marB="0"/>
                    </a:tc>
                    <a:tc>
                      <a:txBody>
                        <a:bodyPr/>
                        <a:lstStyle/>
                        <a:p>
                          <a:pPr algn="ctr">
                            <a:lnSpc>
                              <a:spcPct val="107000"/>
                            </a:lnSpc>
                            <a:spcAft>
                              <a:spcPts val="800"/>
                            </a:spcAft>
                          </a:pPr>
                          <a:r>
                            <a:rPr lang="en-US" sz="3500">
                              <a:effectLst/>
                            </a:rPr>
                            <a:t>m</a:t>
                          </a:r>
                          <a:r>
                            <a:rPr lang="en-US" sz="3500" baseline="-25000">
                              <a:effectLst/>
                            </a:rPr>
                            <a:t>3</a:t>
                          </a:r>
                          <a:r>
                            <a:rPr lang="en-US" sz="3500">
                              <a:effectLst/>
                            </a:rPr>
                            <a:t> = </a:t>
                          </a:r>
                          <a:r>
                            <a:rPr lang="vi-VN" sz="3500">
                              <a:effectLst/>
                            </a:rPr>
                            <a:t>8,96</a:t>
                          </a:r>
                          <a:r>
                            <a:rPr lang="en-US" sz="3500">
                              <a:effectLst/>
                            </a:rPr>
                            <a:t> g</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454" marR="49454" marT="6998" marB="0"/>
                    </a:tc>
                  </a:tr>
                  <a:tr h="844785">
                    <a:tc>
                      <a:txBody>
                        <a:bodyPr/>
                        <a:lstStyle/>
                        <a:p>
                          <a:pPr>
                            <a:lnSpc>
                              <a:spcPct val="107000"/>
                            </a:lnSpc>
                            <a:spcAft>
                              <a:spcPts val="800"/>
                            </a:spcAft>
                          </a:pPr>
                          <a:r>
                            <a:rPr lang="en-US" sz="3500">
                              <a:effectLst/>
                            </a:rPr>
                            <a:t>Tỉ số m</a:t>
                          </a:r>
                          <a:r>
                            <a:rPr lang="vi-VN" sz="3500">
                              <a:effectLst/>
                            </a:rPr>
                            <a:t>/V</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454" marR="49454" marT="6998" marB="0"/>
                    </a:tc>
                    <a:tc>
                      <a:txBody>
                        <a:bodyPr/>
                        <a:lstStyle/>
                        <a:p>
                          <a:endParaRPr lang="en-US"/>
                        </a:p>
                      </a:txBody>
                      <a:tcPr marL="49454" marR="49454" marT="6998" marB="0">
                        <a:blipFill rotWithShape="0">
                          <a:blip r:embed="rId2"/>
                          <a:stretch>
                            <a:fillRect l="-81799" t="-223022" r="-179916" b="-11511"/>
                          </a:stretch>
                        </a:blipFill>
                      </a:tcPr>
                    </a:tc>
                    <a:tc>
                      <a:txBody>
                        <a:bodyPr/>
                        <a:lstStyle/>
                        <a:p>
                          <a:endParaRPr lang="en-US"/>
                        </a:p>
                      </a:txBody>
                      <a:tcPr marL="49454" marR="49454" marT="6998" marB="0">
                        <a:blipFill rotWithShape="0">
                          <a:blip r:embed="rId2"/>
                          <a:stretch>
                            <a:fillRect l="-200230" t="-223022" r="-98157" b="-11511"/>
                          </a:stretch>
                        </a:blipFill>
                      </a:tcPr>
                    </a:tc>
                    <a:tc>
                      <a:txBody>
                        <a:bodyPr/>
                        <a:lstStyle/>
                        <a:p>
                          <a:endParaRPr lang="en-US"/>
                        </a:p>
                      </a:txBody>
                      <a:tcPr marL="49454" marR="49454" marT="6998" marB="0">
                        <a:blipFill rotWithShape="0">
                          <a:blip r:embed="rId2"/>
                          <a:stretch>
                            <a:fillRect l="-307311" t="-223022" r="-472" b="-11511"/>
                          </a:stretch>
                        </a:blipFill>
                      </a:tcPr>
                    </a:tc>
                  </a:tr>
                </a:tbl>
              </a:graphicData>
            </a:graphic>
          </p:graphicFrame>
        </mc:Fallback>
      </mc:AlternateContent>
      <p:sp>
        <p:nvSpPr>
          <p:cNvPr id="5" name="Rectangle 1"/>
          <p:cNvSpPr>
            <a:spLocks noChangeArrowheads="1"/>
          </p:cNvSpPr>
          <p:nvPr/>
        </p:nvSpPr>
        <p:spPr bwMode="auto">
          <a:xfrm>
            <a:off x="3909204" y="418948"/>
            <a:ext cx="341151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sz="36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a:t>
            </a:r>
            <a:r>
              <a:rPr kumimoji="0" lang="vi-VN" sz="3600" b="1"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Í</a:t>
            </a:r>
            <a:r>
              <a:rPr kumimoji="0" lang="vi-VN" sz="36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NGHIỆM 2</a:t>
            </a:r>
            <a:endParaRPr kumimoji="0" lang="en-US" sz="1200" b="0" i="0" u="none" strike="noStrike" cap="none" normalizeH="0" baseline="0" dirty="0" smtClean="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6" name="Rectangle 5"/>
          <p:cNvSpPr/>
          <p:nvPr/>
        </p:nvSpPr>
        <p:spPr>
          <a:xfrm>
            <a:off x="1210572" y="4572325"/>
            <a:ext cx="9192883" cy="1077218"/>
          </a:xfrm>
          <a:prstGeom prst="rect">
            <a:avLst/>
          </a:prstGeom>
        </p:spPr>
        <p:txBody>
          <a:bodyPr wrap="square">
            <a:spAutoFit/>
          </a:bodyPr>
          <a:lstStyle/>
          <a:p>
            <a:pPr lvl="0" algn="ctr" eaLnBrk="0" fontAlgn="base" hangingPunct="0">
              <a:spcBef>
                <a:spcPct val="0"/>
              </a:spcBef>
              <a:spcAft>
                <a:spcPct val="0"/>
              </a:spcAft>
            </a:pPr>
            <a:r>
              <a:rPr lang="vi-VN" sz="3200" b="1" dirty="0">
                <a:latin typeface="Times New Roman" panose="02020603050405020304" pitchFamily="18" charset="0"/>
                <a:ea typeface="Times New Roman" panose="02020603050405020304" pitchFamily="18" charset="0"/>
                <a:cs typeface="Times New Roman" panose="02020603050405020304" pitchFamily="18" charset="0"/>
              </a:rPr>
              <a:t>Em h</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ãy</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nhận</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x</a:t>
            </a:r>
            <a:r>
              <a:rPr lang="en-US" sz="3200" b="1" dirty="0" err="1">
                <a:latin typeface="Calibri" panose="020F0502020204030204" pitchFamily="34" charset="0"/>
                <a:ea typeface="Times New Roman" panose="02020603050405020304" pitchFamily="18" charset="0"/>
                <a:cs typeface="Times New Roman" panose="02020603050405020304" pitchFamily="18" charset="0"/>
              </a:rPr>
              <a:t>é</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t</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tỉ</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giữa</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khối</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lượng</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v</a:t>
            </a:r>
            <a:r>
              <a:rPr lang="en-US" sz="3200" b="1" dirty="0" err="1">
                <a:latin typeface="Calibri" panose="020F0502020204030204" pitchFamily="34" charset="0"/>
                <a:ea typeface="Times New Roman" panose="02020603050405020304" pitchFamily="18" charset="0"/>
                <a:cs typeface="Times New Roman" panose="02020603050405020304" pitchFamily="18" charset="0"/>
              </a:rPr>
              <a:t>à</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t</a:t>
            </a:r>
            <a:r>
              <a:rPr lang="en-US" sz="3200" b="1" dirty="0" err="1">
                <a:latin typeface="Calibri" panose="020F0502020204030204" pitchFamily="34" charset="0"/>
                <a:ea typeface="Times New Roman" panose="02020603050405020304" pitchFamily="18" charset="0"/>
                <a:cs typeface="Times New Roman" panose="02020603050405020304" pitchFamily="18" charset="0"/>
              </a:rPr>
              <a:t>í</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ch</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ea typeface="Times New Roman" panose="02020603050405020304" pitchFamily="18" charset="0"/>
                <a:cs typeface="Times New Roman" panose="02020603050405020304" pitchFamily="18" charset="0"/>
              </a:rPr>
              <a:t>c</a:t>
            </a:r>
            <a:r>
              <a:rPr lang="en-US" sz="3200" b="1" dirty="0" err="1" smtClean="0">
                <a:latin typeface="Calibri" panose="020F0502020204030204" pitchFamily="34" charset="0"/>
                <a:ea typeface="Times New Roman" panose="02020603050405020304" pitchFamily="18" charset="0"/>
                <a:cs typeface="Times New Roman" panose="02020603050405020304" pitchFamily="18" charset="0"/>
              </a:rPr>
              <a:t>á</a:t>
            </a:r>
            <a:r>
              <a:rPr lang="en-US" sz="3200" b="1" dirty="0" err="1" smtClean="0">
                <a:latin typeface="Times New Roman" panose="02020603050405020304" pitchFamily="18" charset="0"/>
                <a:ea typeface="Times New Roman" panose="02020603050405020304" pitchFamily="18" charset="0"/>
                <a:cs typeface="Times New Roman" panose="02020603050405020304" pitchFamily="18" charset="0"/>
              </a:rPr>
              <a:t>c</a:t>
            </a:r>
            <a:r>
              <a:rPr lang="vi-VN" sz="1100" dirty="0" smtClean="0">
                <a:ea typeface="Times New Roman" panose="02020603050405020304" pitchFamily="18" charset="0"/>
              </a:rPr>
              <a:t>  </a:t>
            </a:r>
            <a:r>
              <a:rPr lang="en-US" sz="3200" b="1" dirty="0" err="1" smtClean="0">
                <a:latin typeface="Times New Roman" panose="02020603050405020304" pitchFamily="18" charset="0"/>
                <a:ea typeface="Times New Roman" panose="02020603050405020304" pitchFamily="18" charset="0"/>
                <a:cs typeface="Times New Roman" panose="02020603050405020304" pitchFamily="18" charset="0"/>
              </a:rPr>
              <a:t>thỏi</a:t>
            </a:r>
            <a:r>
              <a:rPr lang="en-US" sz="32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sắt</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nhôm</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đồng</a:t>
            </a:r>
            <a:r>
              <a:rPr lang="vi-VN" sz="32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1100" dirty="0">
              <a:ea typeface="Times New Roman" panose="02020603050405020304" pitchFamily="18" charset="0"/>
            </a:endParaRPr>
          </a:p>
        </p:txBody>
      </p:sp>
    </p:spTree>
    <p:extLst>
      <p:ext uri="{BB962C8B-B14F-4D97-AF65-F5344CB8AC3E}">
        <p14:creationId xmlns:p14="http://schemas.microsoft.com/office/powerpoint/2010/main" val="17341070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733870" y="4221126"/>
            <a:ext cx="10804394"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US" sz="2800" b="1" dirty="0" err="1">
                <a:solidFill>
                  <a:srgbClr val="FF0000"/>
                </a:solidFill>
                <a:latin typeface="Times New Roman" pitchFamily="18" charset="0"/>
                <a:ea typeface="Times New Roman" pitchFamily="18" charset="0"/>
                <a:cs typeface="Times New Roman" pitchFamily="18" charset="0"/>
              </a:rPr>
              <a:t>Hãy</a:t>
            </a:r>
            <a:r>
              <a:rPr lang="en-US" sz="2800" b="1" dirty="0">
                <a:solidFill>
                  <a:srgbClr val="FF0000"/>
                </a:solidFill>
                <a:latin typeface="Times New Roman" pitchFamily="18" charset="0"/>
                <a:ea typeface="Times New Roman" pitchFamily="18" charset="0"/>
                <a:cs typeface="Times New Roman" pitchFamily="18" charset="0"/>
              </a:rPr>
              <a:t> </a:t>
            </a:r>
            <a:r>
              <a:rPr lang="en-US" sz="2800" b="1" dirty="0" err="1">
                <a:solidFill>
                  <a:srgbClr val="FF0000"/>
                </a:solidFill>
                <a:latin typeface="Times New Roman" pitchFamily="18" charset="0"/>
                <a:ea typeface="Times New Roman" pitchFamily="18" charset="0"/>
                <a:cs typeface="Times New Roman" pitchFamily="18" charset="0"/>
              </a:rPr>
              <a:t>nhận</a:t>
            </a:r>
            <a:r>
              <a:rPr lang="en-US" sz="2800" b="1" dirty="0">
                <a:solidFill>
                  <a:srgbClr val="FF0000"/>
                </a:solidFill>
                <a:latin typeface="Times New Roman" pitchFamily="18" charset="0"/>
                <a:ea typeface="Times New Roman" pitchFamily="18" charset="0"/>
                <a:cs typeface="Times New Roman" pitchFamily="18" charset="0"/>
              </a:rPr>
              <a:t> </a:t>
            </a:r>
            <a:r>
              <a:rPr lang="en-US" sz="2800" b="1" dirty="0" err="1">
                <a:solidFill>
                  <a:srgbClr val="FF0000"/>
                </a:solidFill>
                <a:latin typeface="Times New Roman" pitchFamily="18" charset="0"/>
                <a:ea typeface="Times New Roman" pitchFamily="18" charset="0"/>
                <a:cs typeface="Times New Roman" pitchFamily="18" charset="0"/>
              </a:rPr>
              <a:t>xét</a:t>
            </a:r>
            <a:r>
              <a:rPr lang="en-US" sz="2800" b="1" dirty="0">
                <a:solidFill>
                  <a:srgbClr val="FF0000"/>
                </a:solidFill>
                <a:latin typeface="Times New Roman" pitchFamily="18" charset="0"/>
                <a:ea typeface="Times New Roman" pitchFamily="18" charset="0"/>
                <a:cs typeface="Times New Roman" pitchFamily="18" charset="0"/>
              </a:rPr>
              <a:t> </a:t>
            </a:r>
            <a:r>
              <a:rPr lang="en-US" sz="2800" b="1" dirty="0" err="1">
                <a:solidFill>
                  <a:srgbClr val="FF0000"/>
                </a:solidFill>
                <a:latin typeface="Times New Roman" pitchFamily="18" charset="0"/>
                <a:ea typeface="Times New Roman" pitchFamily="18" charset="0"/>
                <a:cs typeface="Times New Roman" pitchFamily="18" charset="0"/>
              </a:rPr>
              <a:t>về</a:t>
            </a:r>
            <a:r>
              <a:rPr lang="en-US" sz="2800" b="1" dirty="0">
                <a:solidFill>
                  <a:srgbClr val="FF0000"/>
                </a:solidFill>
                <a:latin typeface="Times New Roman" pitchFamily="18" charset="0"/>
                <a:ea typeface="Times New Roman" pitchFamily="18" charset="0"/>
                <a:cs typeface="Times New Roman" pitchFamily="18" charset="0"/>
              </a:rPr>
              <a:t> </a:t>
            </a:r>
            <a:r>
              <a:rPr lang="en-US" sz="2800" b="1" dirty="0" err="1">
                <a:solidFill>
                  <a:srgbClr val="FF0000"/>
                </a:solidFill>
                <a:latin typeface="Times New Roman" pitchFamily="18" charset="0"/>
                <a:ea typeface="Times New Roman" pitchFamily="18" charset="0"/>
                <a:cs typeface="Times New Roman" pitchFamily="18" charset="0"/>
              </a:rPr>
              <a:t>tỉ</a:t>
            </a:r>
            <a:r>
              <a:rPr lang="en-US" sz="2800" b="1" dirty="0">
                <a:solidFill>
                  <a:srgbClr val="FF0000"/>
                </a:solidFill>
                <a:latin typeface="Times New Roman" pitchFamily="18" charset="0"/>
                <a:ea typeface="Times New Roman" pitchFamily="18" charset="0"/>
                <a:cs typeface="Times New Roman" pitchFamily="18" charset="0"/>
              </a:rPr>
              <a:t> </a:t>
            </a:r>
            <a:r>
              <a:rPr lang="en-US" sz="2800" b="1" dirty="0" err="1">
                <a:solidFill>
                  <a:srgbClr val="FF0000"/>
                </a:solidFill>
                <a:latin typeface="Times New Roman" pitchFamily="18" charset="0"/>
                <a:ea typeface="Times New Roman" pitchFamily="18" charset="0"/>
                <a:cs typeface="Times New Roman" pitchFamily="18" charset="0"/>
              </a:rPr>
              <a:t>số</a:t>
            </a:r>
            <a:r>
              <a:rPr lang="en-US" sz="2800" b="1" dirty="0">
                <a:solidFill>
                  <a:srgbClr val="FF0000"/>
                </a:solidFill>
                <a:latin typeface="Times New Roman" pitchFamily="18" charset="0"/>
                <a:ea typeface="Times New Roman" pitchFamily="18" charset="0"/>
                <a:cs typeface="Times New Roman" pitchFamily="18" charset="0"/>
              </a:rPr>
              <a:t> </a:t>
            </a:r>
            <a:r>
              <a:rPr lang="en-US" sz="2800" b="1" dirty="0" err="1">
                <a:solidFill>
                  <a:srgbClr val="FF0000"/>
                </a:solidFill>
                <a:latin typeface="Times New Roman" pitchFamily="18" charset="0"/>
                <a:ea typeface="Times New Roman" pitchFamily="18" charset="0"/>
                <a:cs typeface="Times New Roman" pitchFamily="18" charset="0"/>
              </a:rPr>
              <a:t>giữa</a:t>
            </a:r>
            <a:r>
              <a:rPr lang="en-US" sz="2800" b="1" dirty="0">
                <a:solidFill>
                  <a:srgbClr val="FF0000"/>
                </a:solidFill>
                <a:latin typeface="Times New Roman" pitchFamily="18" charset="0"/>
                <a:ea typeface="Times New Roman" pitchFamily="18" charset="0"/>
                <a:cs typeface="Times New Roman" pitchFamily="18" charset="0"/>
              </a:rPr>
              <a:t> </a:t>
            </a:r>
            <a:r>
              <a:rPr lang="en-US" sz="2800" b="1" dirty="0" err="1">
                <a:solidFill>
                  <a:srgbClr val="FF0000"/>
                </a:solidFill>
                <a:latin typeface="Times New Roman" pitchFamily="18" charset="0"/>
                <a:ea typeface="Times New Roman" pitchFamily="18" charset="0"/>
                <a:cs typeface="Times New Roman" pitchFamily="18" charset="0"/>
              </a:rPr>
              <a:t>khối</a:t>
            </a:r>
            <a:r>
              <a:rPr lang="en-US" sz="2800" b="1" dirty="0">
                <a:solidFill>
                  <a:srgbClr val="FF0000"/>
                </a:solidFill>
                <a:latin typeface="Times New Roman" pitchFamily="18" charset="0"/>
                <a:ea typeface="Times New Roman" pitchFamily="18" charset="0"/>
                <a:cs typeface="Times New Roman" pitchFamily="18" charset="0"/>
              </a:rPr>
              <a:t> </a:t>
            </a:r>
            <a:r>
              <a:rPr lang="en-US" sz="2800" b="1" dirty="0" err="1">
                <a:solidFill>
                  <a:srgbClr val="FF0000"/>
                </a:solidFill>
                <a:latin typeface="Times New Roman" pitchFamily="18" charset="0"/>
                <a:ea typeface="Times New Roman" pitchFamily="18" charset="0"/>
                <a:cs typeface="Times New Roman" pitchFamily="18" charset="0"/>
              </a:rPr>
              <a:t>lượng</a:t>
            </a:r>
            <a:r>
              <a:rPr lang="en-US" sz="2800" b="1" dirty="0">
                <a:solidFill>
                  <a:srgbClr val="FF0000"/>
                </a:solidFill>
                <a:latin typeface="Times New Roman" pitchFamily="18" charset="0"/>
                <a:ea typeface="Times New Roman" pitchFamily="18" charset="0"/>
                <a:cs typeface="Times New Roman" pitchFamily="18" charset="0"/>
              </a:rPr>
              <a:t> </a:t>
            </a:r>
            <a:r>
              <a:rPr lang="en-US" sz="2800" b="1" dirty="0" err="1">
                <a:solidFill>
                  <a:srgbClr val="FF0000"/>
                </a:solidFill>
                <a:latin typeface="Times New Roman" pitchFamily="18" charset="0"/>
                <a:ea typeface="Times New Roman" pitchFamily="18" charset="0"/>
                <a:cs typeface="Times New Roman" pitchFamily="18" charset="0"/>
              </a:rPr>
              <a:t>và</a:t>
            </a:r>
            <a:r>
              <a:rPr lang="en-US" sz="2800" b="1" dirty="0">
                <a:solidFill>
                  <a:srgbClr val="FF0000"/>
                </a:solidFill>
                <a:latin typeface="Times New Roman" pitchFamily="18" charset="0"/>
                <a:ea typeface="Times New Roman" pitchFamily="18" charset="0"/>
                <a:cs typeface="Times New Roman" pitchFamily="18" charset="0"/>
              </a:rPr>
              <a:t> </a:t>
            </a:r>
            <a:r>
              <a:rPr lang="en-US" sz="2800" b="1" dirty="0" err="1">
                <a:solidFill>
                  <a:srgbClr val="FF0000"/>
                </a:solidFill>
                <a:latin typeface="Times New Roman" pitchFamily="18" charset="0"/>
                <a:ea typeface="Times New Roman" pitchFamily="18" charset="0"/>
                <a:cs typeface="Times New Roman" pitchFamily="18" charset="0"/>
              </a:rPr>
              <a:t>thể</a:t>
            </a:r>
            <a:r>
              <a:rPr lang="en-US" sz="2800" b="1" dirty="0">
                <a:solidFill>
                  <a:srgbClr val="FF0000"/>
                </a:solidFill>
                <a:latin typeface="Times New Roman" pitchFamily="18" charset="0"/>
                <a:ea typeface="Times New Roman" pitchFamily="18" charset="0"/>
                <a:cs typeface="Times New Roman" pitchFamily="18" charset="0"/>
              </a:rPr>
              <a:t> </a:t>
            </a:r>
            <a:r>
              <a:rPr lang="en-US" sz="2800" b="1" dirty="0" err="1">
                <a:solidFill>
                  <a:srgbClr val="FF0000"/>
                </a:solidFill>
                <a:latin typeface="Times New Roman" pitchFamily="18" charset="0"/>
                <a:ea typeface="Times New Roman" pitchFamily="18" charset="0"/>
                <a:cs typeface="Times New Roman" pitchFamily="18" charset="0"/>
              </a:rPr>
              <a:t>tích</a:t>
            </a:r>
            <a:r>
              <a:rPr lang="en-US" sz="2800" b="1" dirty="0">
                <a:solidFill>
                  <a:srgbClr val="FF0000"/>
                </a:solidFill>
                <a:latin typeface="Times New Roman" pitchFamily="18" charset="0"/>
                <a:ea typeface="Times New Roman" pitchFamily="18" charset="0"/>
                <a:cs typeface="Times New Roman" pitchFamily="18" charset="0"/>
              </a:rPr>
              <a:t> </a:t>
            </a:r>
            <a:r>
              <a:rPr lang="en-US" sz="2800" b="1" dirty="0" err="1">
                <a:solidFill>
                  <a:srgbClr val="FF0000"/>
                </a:solidFill>
                <a:latin typeface="Times New Roman" pitchFamily="18" charset="0"/>
                <a:ea typeface="Times New Roman" pitchFamily="18" charset="0"/>
                <a:cs typeface="Times New Roman" pitchFamily="18" charset="0"/>
              </a:rPr>
              <a:t>của</a:t>
            </a:r>
            <a:r>
              <a:rPr lang="en-US" sz="2800" b="1" dirty="0">
                <a:solidFill>
                  <a:srgbClr val="FF0000"/>
                </a:solidFill>
                <a:latin typeface="Times New Roman" pitchFamily="18" charset="0"/>
                <a:ea typeface="Times New Roman" pitchFamily="18" charset="0"/>
                <a:cs typeface="Times New Roman" pitchFamily="18" charset="0"/>
              </a:rPr>
              <a:t> </a:t>
            </a:r>
            <a:r>
              <a:rPr lang="en-US" sz="2800" b="1" dirty="0" err="1">
                <a:solidFill>
                  <a:srgbClr val="FF0000"/>
                </a:solidFill>
                <a:latin typeface="Times New Roman" pitchFamily="18" charset="0"/>
                <a:ea typeface="Times New Roman" pitchFamily="18" charset="0"/>
                <a:cs typeface="Times New Roman" pitchFamily="18" charset="0"/>
              </a:rPr>
              <a:t>các</a:t>
            </a:r>
            <a:r>
              <a:rPr lang="en-US" sz="2800" b="1" dirty="0">
                <a:solidFill>
                  <a:srgbClr val="FF0000"/>
                </a:solidFill>
                <a:latin typeface="Times New Roman" pitchFamily="18" charset="0"/>
                <a:ea typeface="Times New Roman" pitchFamily="18" charset="0"/>
                <a:cs typeface="Times New Roman" pitchFamily="18" charset="0"/>
              </a:rPr>
              <a:t> </a:t>
            </a:r>
            <a:endParaRPr lang="vi-VN" sz="2800" b="1" dirty="0" smtClean="0">
              <a:solidFill>
                <a:srgbClr val="FF0000"/>
              </a:solidFill>
              <a:latin typeface="Times New Roman" pitchFamily="18" charset="0"/>
              <a:ea typeface="Times New Roman" pitchFamily="18" charset="0"/>
              <a:cs typeface="Times New Roman" pitchFamily="18" charset="0"/>
            </a:endParaRPr>
          </a:p>
          <a:p>
            <a:pPr algn="ctr" fontAlgn="base">
              <a:spcBef>
                <a:spcPct val="0"/>
              </a:spcBef>
              <a:spcAft>
                <a:spcPct val="0"/>
              </a:spcAft>
            </a:pPr>
            <a:r>
              <a:rPr lang="en-US" sz="2800" b="1" dirty="0" err="1" smtClean="0">
                <a:solidFill>
                  <a:srgbClr val="FF0000"/>
                </a:solidFill>
                <a:latin typeface="Times New Roman" pitchFamily="18" charset="0"/>
                <a:ea typeface="Times New Roman" pitchFamily="18" charset="0"/>
                <a:cs typeface="Times New Roman" pitchFamily="18" charset="0"/>
              </a:rPr>
              <a:t>thỏi</a:t>
            </a:r>
            <a:r>
              <a:rPr lang="en-US" sz="2800" b="1" dirty="0" smtClean="0">
                <a:solidFill>
                  <a:srgbClr val="FF0000"/>
                </a:solidFill>
                <a:latin typeface="Times New Roman" pitchFamily="18" charset="0"/>
                <a:ea typeface="Times New Roman" pitchFamily="18" charset="0"/>
                <a:cs typeface="Times New Roman" pitchFamily="18" charset="0"/>
              </a:rPr>
              <a:t> </a:t>
            </a:r>
            <a:r>
              <a:rPr lang="en-US" sz="2800" b="1" dirty="0" err="1">
                <a:solidFill>
                  <a:srgbClr val="FF0000"/>
                </a:solidFill>
                <a:latin typeface="Times New Roman" pitchFamily="18" charset="0"/>
                <a:ea typeface="Times New Roman" pitchFamily="18" charset="0"/>
                <a:cs typeface="Times New Roman" pitchFamily="18" charset="0"/>
              </a:rPr>
              <a:t>sắt</a:t>
            </a:r>
            <a:r>
              <a:rPr lang="en-US" sz="2800" b="1" dirty="0">
                <a:solidFill>
                  <a:srgbClr val="FF0000"/>
                </a:solidFill>
                <a:latin typeface="Times New Roman" pitchFamily="18" charset="0"/>
                <a:ea typeface="Times New Roman" pitchFamily="18" charset="0"/>
                <a:cs typeface="Times New Roman" pitchFamily="18" charset="0"/>
              </a:rPr>
              <a:t>, </a:t>
            </a:r>
            <a:r>
              <a:rPr lang="en-US" sz="2800" b="1" dirty="0" err="1">
                <a:solidFill>
                  <a:srgbClr val="FF0000"/>
                </a:solidFill>
                <a:latin typeface="Times New Roman" pitchFamily="18" charset="0"/>
                <a:ea typeface="Times New Roman" pitchFamily="18" charset="0"/>
                <a:cs typeface="Times New Roman" pitchFamily="18" charset="0"/>
              </a:rPr>
              <a:t>nhôm</a:t>
            </a:r>
            <a:r>
              <a:rPr lang="en-US" sz="2800" b="1" dirty="0">
                <a:solidFill>
                  <a:srgbClr val="FF0000"/>
                </a:solidFill>
                <a:latin typeface="Times New Roman" pitchFamily="18" charset="0"/>
                <a:ea typeface="Times New Roman" pitchFamily="18" charset="0"/>
                <a:cs typeface="Times New Roman" pitchFamily="18" charset="0"/>
              </a:rPr>
              <a:t>, </a:t>
            </a:r>
            <a:r>
              <a:rPr lang="en-US" sz="2800" b="1" dirty="0" err="1">
                <a:solidFill>
                  <a:srgbClr val="FF0000"/>
                </a:solidFill>
                <a:latin typeface="Times New Roman" pitchFamily="18" charset="0"/>
                <a:ea typeface="Times New Roman" pitchFamily="18" charset="0"/>
                <a:cs typeface="Times New Roman" pitchFamily="18" charset="0"/>
              </a:rPr>
              <a:t>đồng</a:t>
            </a:r>
            <a:r>
              <a:rPr lang="en-US" sz="2800" b="1" dirty="0">
                <a:solidFill>
                  <a:srgbClr val="FF0000"/>
                </a:solidFill>
                <a:latin typeface="Times New Roman" pitchFamily="18" charset="0"/>
                <a:ea typeface="Times New Roman" pitchFamily="18" charset="0"/>
                <a:cs typeface="Times New Roman" pitchFamily="18" charset="0"/>
              </a:rPr>
              <a:t>.</a:t>
            </a:r>
            <a:endParaRPr lang="en-US" sz="2800" b="1" dirty="0">
              <a:solidFill>
                <a:srgbClr val="FF0000"/>
              </a:solidFill>
              <a:latin typeface="Times New Roman" pitchFamily="18" charset="0"/>
              <a:cs typeface="Times New Roman" pitchFamily="18" charset="0"/>
            </a:endParaRPr>
          </a:p>
        </p:txBody>
      </p:sp>
      <p:sp>
        <p:nvSpPr>
          <p:cNvPr id="33794" name="Rectangle 2"/>
          <p:cNvSpPr>
            <a:spLocks noChangeArrowheads="1"/>
          </p:cNvSpPr>
          <p:nvPr/>
        </p:nvSpPr>
        <p:spPr bwMode="auto">
          <a:xfrm>
            <a:off x="540809" y="113591"/>
            <a:ext cx="11012558" cy="1077218"/>
          </a:xfrm>
          <a:prstGeom prst="rect">
            <a:avLst/>
          </a:prstGeom>
          <a:solidFill>
            <a:schemeClr val="accent6">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vi-VN" sz="3200" b="1" dirty="0" smtClean="0">
                <a:latin typeface="Times New Roman" pitchFamily="18" charset="0"/>
                <a:ea typeface="Times New Roman" pitchFamily="18" charset="0"/>
                <a:cs typeface="Times New Roman" pitchFamily="18" charset="0"/>
              </a:rPr>
              <a:t>? </a:t>
            </a:r>
            <a:r>
              <a:rPr lang="vi-VN" sz="3200" dirty="0" smtClean="0">
                <a:latin typeface="Times New Roman" pitchFamily="18" charset="0"/>
                <a:ea typeface="Times New Roman" pitchFamily="18" charset="0"/>
                <a:cs typeface="Times New Roman" pitchFamily="18" charset="0"/>
              </a:rPr>
              <a:t>Tính </a:t>
            </a:r>
            <a:r>
              <a:rPr lang="en-US" sz="3200" dirty="0" err="1" smtClean="0">
                <a:latin typeface="Times New Roman" pitchFamily="18" charset="0"/>
                <a:ea typeface="Times New Roman" pitchFamily="18" charset="0"/>
                <a:cs typeface="Times New Roman" pitchFamily="18" charset="0"/>
              </a:rPr>
              <a:t>Tỉ</a:t>
            </a:r>
            <a:r>
              <a:rPr lang="en-US" sz="3200" dirty="0" smtClean="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số</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giữa</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khối</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lượng</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và</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thể</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tích</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của</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các</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vật</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làm</a:t>
            </a:r>
            <a:r>
              <a:rPr lang="en-US" sz="3200" dirty="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từ</a:t>
            </a:r>
            <a:endParaRPr lang="en-US" sz="3200" dirty="0" smtClean="0">
              <a:latin typeface="Times New Roman" pitchFamily="18" charset="0"/>
              <a:ea typeface="Times New Roman" pitchFamily="18" charset="0"/>
              <a:cs typeface="Times New Roman" pitchFamily="18" charset="0"/>
            </a:endParaRPr>
          </a:p>
          <a:p>
            <a:pPr algn="ctr" fontAlgn="base">
              <a:spcBef>
                <a:spcPct val="0"/>
              </a:spcBef>
              <a:spcAft>
                <a:spcPct val="0"/>
              </a:spcAft>
            </a:pPr>
            <a:r>
              <a:rPr lang="en-US" sz="3200" dirty="0" err="1" smtClean="0">
                <a:latin typeface="Times New Roman" pitchFamily="18" charset="0"/>
                <a:ea typeface="Times New Roman" pitchFamily="18" charset="0"/>
                <a:cs typeface="Times New Roman" pitchFamily="18" charset="0"/>
              </a:rPr>
              <a:t>các</a:t>
            </a:r>
            <a:r>
              <a:rPr lang="en-US" sz="3200" dirty="0" smtClean="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chất</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khác</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nhau</a:t>
            </a:r>
            <a:endParaRPr lang="en-US" sz="3200" dirty="0">
              <a:latin typeface="Times New Roman" pitchFamily="18" charset="0"/>
              <a:cs typeface="Times New Roman" pitchFamily="18" charset="0"/>
            </a:endParaRPr>
          </a:p>
        </p:txBody>
      </p:sp>
      <p:sp>
        <p:nvSpPr>
          <p:cNvPr id="9" name="Rectangle 1"/>
          <p:cNvSpPr>
            <a:spLocks noChangeArrowheads="1"/>
          </p:cNvSpPr>
          <p:nvPr/>
        </p:nvSpPr>
        <p:spPr bwMode="auto">
          <a:xfrm>
            <a:off x="540809" y="5205752"/>
            <a:ext cx="11190517"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n-US" sz="3200" dirty="0" err="1">
                <a:latin typeface="Times New Roman" pitchFamily="18" charset="0"/>
                <a:ea typeface="Times New Roman" pitchFamily="18" charset="0"/>
                <a:cs typeface="Times New Roman" pitchFamily="18" charset="0"/>
              </a:rPr>
              <a:t>Tỉ</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số</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giữa</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khối</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lượng</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và</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thể</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tích</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của</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các</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thỏi</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sắt</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nhôm</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đồng</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là</a:t>
            </a:r>
            <a:r>
              <a:rPr lang="en-US" sz="3200" dirty="0">
                <a:latin typeface="Times New Roman" pitchFamily="18" charset="0"/>
                <a:ea typeface="Times New Roman" pitchFamily="18" charset="0"/>
                <a:cs typeface="Times New Roman" pitchFamily="18" charset="0"/>
              </a:rPr>
              <a:t> </a:t>
            </a:r>
            <a:r>
              <a:rPr lang="en-US" sz="3200" dirty="0" err="1">
                <a:solidFill>
                  <a:srgbClr val="0000CC"/>
                </a:solidFill>
                <a:latin typeface="Times New Roman" pitchFamily="18" charset="0"/>
                <a:ea typeface="Times New Roman" pitchFamily="18" charset="0"/>
                <a:cs typeface="Times New Roman" pitchFamily="18" charset="0"/>
              </a:rPr>
              <a:t>khác</a:t>
            </a:r>
            <a:r>
              <a:rPr lang="en-US" sz="3200" dirty="0">
                <a:solidFill>
                  <a:srgbClr val="0000CC"/>
                </a:solidFill>
                <a:latin typeface="Times New Roman" pitchFamily="18" charset="0"/>
                <a:ea typeface="Times New Roman" pitchFamily="18" charset="0"/>
                <a:cs typeface="Times New Roman" pitchFamily="18" charset="0"/>
              </a:rPr>
              <a:t> </a:t>
            </a:r>
            <a:r>
              <a:rPr lang="en-US" sz="3200" dirty="0" err="1">
                <a:solidFill>
                  <a:srgbClr val="0000CC"/>
                </a:solidFill>
                <a:latin typeface="Times New Roman" pitchFamily="18" charset="0"/>
                <a:ea typeface="Times New Roman" pitchFamily="18" charset="0"/>
                <a:cs typeface="Times New Roman" pitchFamily="18" charset="0"/>
              </a:rPr>
              <a:t>nhau</a:t>
            </a:r>
            <a:r>
              <a:rPr lang="en-US" sz="3200" dirty="0">
                <a:solidFill>
                  <a:srgbClr val="0000CC"/>
                </a:solidFill>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và</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tỉ</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số</a:t>
            </a:r>
            <a:r>
              <a:rPr lang="en-US" sz="3200" dirty="0">
                <a:latin typeface="Times New Roman" pitchFamily="18" charset="0"/>
                <a:ea typeface="Times New Roman" pitchFamily="18" charset="0"/>
                <a:cs typeface="Times New Roman" pitchFamily="18" charset="0"/>
              </a:rPr>
              <a:t> m</a:t>
            </a:r>
            <a:r>
              <a:rPr lang="vi-VN" sz="3200" dirty="0">
                <a:latin typeface="Times New Roman" pitchFamily="18" charset="0"/>
                <a:ea typeface="Times New Roman" pitchFamily="18" charset="0"/>
                <a:cs typeface="Times New Roman" pitchFamily="18" charset="0"/>
              </a:rPr>
              <a:t>/</a:t>
            </a:r>
            <a:r>
              <a:rPr lang="en-US" sz="3200" dirty="0">
                <a:latin typeface="Times New Roman" pitchFamily="18" charset="0"/>
                <a:ea typeface="Times New Roman" pitchFamily="18" charset="0"/>
                <a:cs typeface="Times New Roman" pitchFamily="18" charset="0"/>
              </a:rPr>
              <a:t>V</a:t>
            </a:r>
            <a:r>
              <a:rPr lang="en-US" sz="3200" b="1"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của</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đồng</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lớn</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hơn</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tỉ</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số</a:t>
            </a:r>
            <a:r>
              <a:rPr lang="en-US" sz="3200" dirty="0">
                <a:latin typeface="Times New Roman" pitchFamily="18" charset="0"/>
                <a:ea typeface="Times New Roman" pitchFamily="18" charset="0"/>
                <a:cs typeface="Times New Roman" pitchFamily="18" charset="0"/>
              </a:rPr>
              <a:t> m</a:t>
            </a:r>
            <a:r>
              <a:rPr lang="vi-VN" sz="3200" dirty="0">
                <a:latin typeface="Times New Roman" pitchFamily="18" charset="0"/>
                <a:ea typeface="Times New Roman" pitchFamily="18" charset="0"/>
                <a:cs typeface="Times New Roman" pitchFamily="18" charset="0"/>
              </a:rPr>
              <a:t>/</a:t>
            </a:r>
            <a:r>
              <a:rPr lang="en-US" sz="3200" dirty="0">
                <a:latin typeface="Times New Roman" pitchFamily="18" charset="0"/>
                <a:ea typeface="Times New Roman" pitchFamily="18" charset="0"/>
                <a:cs typeface="Times New Roman" pitchFamily="18" charset="0"/>
              </a:rPr>
              <a:t>V </a:t>
            </a:r>
            <a:r>
              <a:rPr lang="en-US" sz="3200" dirty="0" err="1">
                <a:latin typeface="Times New Roman" pitchFamily="18" charset="0"/>
                <a:ea typeface="Times New Roman" pitchFamily="18" charset="0"/>
                <a:cs typeface="Times New Roman" pitchFamily="18" charset="0"/>
              </a:rPr>
              <a:t>của</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sắt</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lớn</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hơn</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tỉ</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số</a:t>
            </a:r>
            <a:r>
              <a:rPr lang="en-US" sz="3200" dirty="0">
                <a:latin typeface="Times New Roman" pitchFamily="18" charset="0"/>
                <a:ea typeface="Times New Roman" pitchFamily="18" charset="0"/>
                <a:cs typeface="Times New Roman" pitchFamily="18" charset="0"/>
              </a:rPr>
              <a:t> m</a:t>
            </a:r>
            <a:r>
              <a:rPr lang="vi-VN" sz="3200" dirty="0">
                <a:latin typeface="Times New Roman" pitchFamily="18" charset="0"/>
                <a:ea typeface="Times New Roman" pitchFamily="18" charset="0"/>
                <a:cs typeface="Times New Roman" pitchFamily="18" charset="0"/>
              </a:rPr>
              <a:t>/</a:t>
            </a:r>
            <a:r>
              <a:rPr lang="en-US" sz="3200" dirty="0" smtClean="0">
                <a:latin typeface="Times New Roman" pitchFamily="18" charset="0"/>
                <a:ea typeface="Times New Roman" pitchFamily="18" charset="0"/>
                <a:cs typeface="Times New Roman" pitchFamily="18" charset="0"/>
              </a:rPr>
              <a:t>V</a:t>
            </a:r>
            <a:r>
              <a:rPr lang="vi-VN"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của</a:t>
            </a:r>
            <a:r>
              <a:rPr lang="en-US" sz="3200" dirty="0" smtClean="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nhôm</a:t>
            </a:r>
            <a:r>
              <a:rPr lang="en-US" sz="3200" dirty="0">
                <a:latin typeface="Times New Roman" pitchFamily="18" charset="0"/>
                <a:ea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45308175"/>
              </p:ext>
            </p:extLst>
          </p:nvPr>
        </p:nvGraphicFramePr>
        <p:xfrm>
          <a:off x="362850" y="1291591"/>
          <a:ext cx="11190517" cy="2950464"/>
        </p:xfrm>
        <a:graphic>
          <a:graphicData uri="http://schemas.openxmlformats.org/drawingml/2006/table">
            <a:tbl>
              <a:tblPr/>
              <a:tblGrid>
                <a:gridCol w="2842997">
                  <a:extLst>
                    <a:ext uri="{9D8B030D-6E8A-4147-A177-3AD203B41FA5}">
                      <a16:colId xmlns:a16="http://schemas.microsoft.com/office/drawing/2014/main" xmlns="" val="20000"/>
                    </a:ext>
                  </a:extLst>
                </a:gridCol>
                <a:gridCol w="3048660">
                  <a:extLst>
                    <a:ext uri="{9D8B030D-6E8A-4147-A177-3AD203B41FA5}">
                      <a16:colId xmlns:a16="http://schemas.microsoft.com/office/drawing/2014/main" xmlns="" val="20001"/>
                    </a:ext>
                  </a:extLst>
                </a:gridCol>
                <a:gridCol w="2681718">
                  <a:extLst>
                    <a:ext uri="{9D8B030D-6E8A-4147-A177-3AD203B41FA5}">
                      <a16:colId xmlns:a16="http://schemas.microsoft.com/office/drawing/2014/main" xmlns="" val="20002"/>
                    </a:ext>
                  </a:extLst>
                </a:gridCol>
                <a:gridCol w="2617142">
                  <a:extLst>
                    <a:ext uri="{9D8B030D-6E8A-4147-A177-3AD203B41FA5}">
                      <a16:colId xmlns:a16="http://schemas.microsoft.com/office/drawing/2014/main" xmlns="" val="20003"/>
                    </a:ext>
                  </a:extLst>
                </a:gridCol>
              </a:tblGrid>
              <a:tr h="609600">
                <a:tc>
                  <a:txBody>
                    <a:bodyPr/>
                    <a:lstStyle/>
                    <a:p>
                      <a:pPr algn="ctr">
                        <a:lnSpc>
                          <a:spcPct val="115000"/>
                        </a:lnSpc>
                        <a:spcAft>
                          <a:spcPts val="0"/>
                        </a:spcAft>
                      </a:pPr>
                      <a:r>
                        <a:rPr lang="en-US" sz="3200" b="0" dirty="0" err="1">
                          <a:latin typeface="Times New Roman" pitchFamily="18" charset="0"/>
                          <a:ea typeface="Times New Roman"/>
                          <a:cs typeface="Times New Roman" pitchFamily="18" charset="0"/>
                        </a:rPr>
                        <a:t>Đại</a:t>
                      </a:r>
                      <a:r>
                        <a:rPr lang="en-US" sz="3200" b="0" dirty="0">
                          <a:latin typeface="Times New Roman" pitchFamily="18" charset="0"/>
                          <a:ea typeface="Times New Roman"/>
                          <a:cs typeface="Times New Roman" pitchFamily="18" charset="0"/>
                        </a:rPr>
                        <a:t> </a:t>
                      </a:r>
                      <a:r>
                        <a:rPr lang="en-US" sz="3200" b="0" dirty="0" err="1">
                          <a:latin typeface="Times New Roman" pitchFamily="18" charset="0"/>
                          <a:ea typeface="Times New Roman"/>
                          <a:cs typeface="Times New Roman" pitchFamily="18" charset="0"/>
                        </a:rPr>
                        <a:t>lượng</a:t>
                      </a:r>
                      <a:endParaRPr lang="en-US" sz="3200" b="0" dirty="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b="1">
                          <a:latin typeface="Times New Roman" pitchFamily="18" charset="0"/>
                          <a:ea typeface="Times New Roman"/>
                          <a:cs typeface="Times New Roman" pitchFamily="18" charset="0"/>
                        </a:rPr>
                        <a:t>Thỏi 1</a:t>
                      </a:r>
                      <a:endParaRPr lang="en-US" sz="320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b="1">
                          <a:latin typeface="Times New Roman" pitchFamily="18" charset="0"/>
                          <a:ea typeface="Times New Roman"/>
                          <a:cs typeface="Times New Roman" pitchFamily="18" charset="0"/>
                        </a:rPr>
                        <a:t>Thỏi 2</a:t>
                      </a:r>
                      <a:endParaRPr lang="en-US" sz="320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b="1">
                          <a:latin typeface="Times New Roman" pitchFamily="18" charset="0"/>
                          <a:ea typeface="Times New Roman"/>
                          <a:cs typeface="Times New Roman" pitchFamily="18" charset="0"/>
                        </a:rPr>
                        <a:t>Thỏi 3</a:t>
                      </a:r>
                      <a:endParaRPr lang="en-US" sz="320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0"/>
                  </a:ext>
                </a:extLst>
              </a:tr>
              <a:tr h="609600">
                <a:tc>
                  <a:txBody>
                    <a:bodyPr/>
                    <a:lstStyle/>
                    <a:p>
                      <a:pPr algn="ctr">
                        <a:lnSpc>
                          <a:spcPct val="115000"/>
                        </a:lnSpc>
                        <a:spcAft>
                          <a:spcPts val="0"/>
                        </a:spcAft>
                      </a:pPr>
                      <a:r>
                        <a:rPr lang="en-US" sz="3200" b="0" dirty="0" err="1">
                          <a:latin typeface="Times New Roman" pitchFamily="18" charset="0"/>
                          <a:ea typeface="Times New Roman"/>
                          <a:cs typeface="Times New Roman" pitchFamily="18" charset="0"/>
                        </a:rPr>
                        <a:t>Thể</a:t>
                      </a:r>
                      <a:r>
                        <a:rPr lang="en-US" sz="3200" b="0" dirty="0">
                          <a:latin typeface="Times New Roman" pitchFamily="18" charset="0"/>
                          <a:ea typeface="Times New Roman"/>
                          <a:cs typeface="Times New Roman" pitchFamily="18" charset="0"/>
                        </a:rPr>
                        <a:t> </a:t>
                      </a:r>
                      <a:r>
                        <a:rPr lang="en-US" sz="3200" b="0" dirty="0" err="1">
                          <a:latin typeface="Times New Roman" pitchFamily="18" charset="0"/>
                          <a:ea typeface="Times New Roman"/>
                          <a:cs typeface="Times New Roman" pitchFamily="18" charset="0"/>
                        </a:rPr>
                        <a:t>tích</a:t>
                      </a:r>
                      <a:endParaRPr lang="en-US" sz="3200" b="0" dirty="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15000"/>
                        </a:lnSpc>
                        <a:spcAft>
                          <a:spcPts val="0"/>
                        </a:spcAft>
                      </a:pPr>
                      <a:r>
                        <a:rPr lang="en-US" sz="3200">
                          <a:latin typeface="Times New Roman" pitchFamily="18" charset="0"/>
                          <a:ea typeface="Times New Roman"/>
                          <a:cs typeface="Times New Roman" pitchFamily="18" charset="0"/>
                        </a:rPr>
                        <a:t>V</a:t>
                      </a:r>
                      <a:r>
                        <a:rPr lang="en-US" sz="3200" baseline="-25000">
                          <a:latin typeface="Times New Roman" pitchFamily="18" charset="0"/>
                          <a:ea typeface="Times New Roman"/>
                          <a:cs typeface="Times New Roman" pitchFamily="18" charset="0"/>
                        </a:rPr>
                        <a:t>1</a:t>
                      </a:r>
                      <a:r>
                        <a:rPr lang="en-US" sz="3200">
                          <a:latin typeface="Times New Roman" pitchFamily="18" charset="0"/>
                          <a:ea typeface="Times New Roman"/>
                          <a:cs typeface="Times New Roman" pitchFamily="18" charset="0"/>
                        </a:rPr>
                        <a:t>= V = 1cm</a:t>
                      </a:r>
                      <a:r>
                        <a:rPr lang="en-US" sz="3200" baseline="30000">
                          <a:latin typeface="Times New Roman" pitchFamily="18" charset="0"/>
                          <a:ea typeface="Times New Roman"/>
                          <a:cs typeface="Times New Roman" pitchFamily="18" charset="0"/>
                        </a:rPr>
                        <a:t>3</a:t>
                      </a:r>
                      <a:endParaRPr lang="en-US" sz="320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15000"/>
                        </a:lnSpc>
                        <a:spcAft>
                          <a:spcPts val="0"/>
                        </a:spcAft>
                      </a:pPr>
                      <a:r>
                        <a:rPr lang="en-US" sz="3200">
                          <a:latin typeface="Times New Roman" pitchFamily="18" charset="0"/>
                          <a:ea typeface="Times New Roman"/>
                          <a:cs typeface="Times New Roman" pitchFamily="18" charset="0"/>
                        </a:rPr>
                        <a:t>V</a:t>
                      </a:r>
                      <a:r>
                        <a:rPr lang="en-US" sz="3200" baseline="-25000">
                          <a:latin typeface="Times New Roman" pitchFamily="18" charset="0"/>
                          <a:ea typeface="Times New Roman"/>
                          <a:cs typeface="Times New Roman" pitchFamily="18" charset="0"/>
                        </a:rPr>
                        <a:t>2</a:t>
                      </a:r>
                      <a:r>
                        <a:rPr lang="en-US" sz="3200">
                          <a:latin typeface="Times New Roman" pitchFamily="18" charset="0"/>
                          <a:ea typeface="Times New Roman"/>
                          <a:cs typeface="Times New Roman" pitchFamily="18" charset="0"/>
                        </a:rPr>
                        <a:t>= V = 1cm</a:t>
                      </a:r>
                      <a:r>
                        <a:rPr lang="en-US" sz="3200" baseline="30000">
                          <a:latin typeface="Times New Roman" pitchFamily="18" charset="0"/>
                          <a:ea typeface="Times New Roman"/>
                          <a:cs typeface="Times New Roman" pitchFamily="18" charset="0"/>
                        </a:rPr>
                        <a:t>3</a:t>
                      </a:r>
                      <a:endParaRPr lang="en-US" sz="320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15000"/>
                        </a:lnSpc>
                        <a:spcAft>
                          <a:spcPts val="0"/>
                        </a:spcAft>
                      </a:pPr>
                      <a:r>
                        <a:rPr lang="en-US" sz="3200" dirty="0">
                          <a:latin typeface="Times New Roman" pitchFamily="18" charset="0"/>
                          <a:ea typeface="Times New Roman"/>
                          <a:cs typeface="Times New Roman" pitchFamily="18" charset="0"/>
                        </a:rPr>
                        <a:t>V</a:t>
                      </a:r>
                      <a:r>
                        <a:rPr lang="en-US" sz="3200" baseline="-25000" dirty="0">
                          <a:latin typeface="Times New Roman" pitchFamily="18" charset="0"/>
                          <a:ea typeface="Times New Roman"/>
                          <a:cs typeface="Times New Roman" pitchFamily="18" charset="0"/>
                        </a:rPr>
                        <a:t>3</a:t>
                      </a:r>
                      <a:r>
                        <a:rPr lang="en-US" sz="3200" dirty="0">
                          <a:latin typeface="Times New Roman" pitchFamily="18" charset="0"/>
                          <a:ea typeface="Times New Roman"/>
                          <a:cs typeface="Times New Roman" pitchFamily="18" charset="0"/>
                        </a:rPr>
                        <a:t> =V </a:t>
                      </a:r>
                      <a:r>
                        <a:rPr lang="en-US" sz="3200" dirty="0" smtClean="0">
                          <a:latin typeface="Times New Roman" pitchFamily="18" charset="0"/>
                          <a:ea typeface="Times New Roman"/>
                          <a:cs typeface="Times New Roman" pitchFamily="18" charset="0"/>
                        </a:rPr>
                        <a:t>=</a:t>
                      </a:r>
                      <a:r>
                        <a:rPr lang="vi-VN" sz="3200" baseline="0" dirty="0" smtClean="0">
                          <a:latin typeface="Times New Roman" pitchFamily="18" charset="0"/>
                          <a:ea typeface="Times New Roman"/>
                          <a:cs typeface="Times New Roman" pitchFamily="18" charset="0"/>
                        </a:rPr>
                        <a:t> </a:t>
                      </a:r>
                      <a:r>
                        <a:rPr lang="en-US" sz="3200" dirty="0" smtClean="0">
                          <a:latin typeface="Times New Roman" pitchFamily="18" charset="0"/>
                          <a:ea typeface="Times New Roman"/>
                          <a:cs typeface="Times New Roman" pitchFamily="18" charset="0"/>
                        </a:rPr>
                        <a:t>1cm</a:t>
                      </a:r>
                      <a:r>
                        <a:rPr lang="en-US" sz="3200" baseline="30000" dirty="0" smtClean="0">
                          <a:latin typeface="Times New Roman" pitchFamily="18" charset="0"/>
                          <a:ea typeface="Times New Roman"/>
                          <a:cs typeface="Times New Roman" pitchFamily="18" charset="0"/>
                        </a:rPr>
                        <a:t>3</a:t>
                      </a:r>
                      <a:endParaRPr lang="en-US" sz="3200" dirty="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r h="609600">
                <a:tc>
                  <a:txBody>
                    <a:bodyPr/>
                    <a:lstStyle/>
                    <a:p>
                      <a:pPr algn="ctr">
                        <a:lnSpc>
                          <a:spcPct val="115000"/>
                        </a:lnSpc>
                        <a:spcAft>
                          <a:spcPts val="0"/>
                        </a:spcAft>
                      </a:pPr>
                      <a:r>
                        <a:rPr lang="en-US" sz="3200" b="0">
                          <a:latin typeface="Times New Roman" pitchFamily="18" charset="0"/>
                          <a:ea typeface="Times New Roman"/>
                          <a:cs typeface="Times New Roman" pitchFamily="18" charset="0"/>
                        </a:rPr>
                        <a:t>Khối lượng</a:t>
                      </a:r>
                      <a:endParaRPr lang="en-US" sz="3200" b="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a:latin typeface="Times New Roman" pitchFamily="18" charset="0"/>
                          <a:ea typeface="Times New Roman"/>
                          <a:cs typeface="Times New Roman" pitchFamily="18" charset="0"/>
                        </a:rPr>
                        <a:t>m</a:t>
                      </a:r>
                      <a:r>
                        <a:rPr lang="en-US" sz="3200" baseline="-25000">
                          <a:latin typeface="Times New Roman" pitchFamily="18" charset="0"/>
                          <a:ea typeface="Times New Roman"/>
                          <a:cs typeface="Times New Roman" pitchFamily="18" charset="0"/>
                        </a:rPr>
                        <a:t>1</a:t>
                      </a:r>
                      <a:r>
                        <a:rPr lang="en-US" sz="3200">
                          <a:latin typeface="Times New Roman" pitchFamily="18" charset="0"/>
                          <a:ea typeface="Times New Roman"/>
                          <a:cs typeface="Times New Roman" pitchFamily="18" charset="0"/>
                        </a:rPr>
                        <a:t> = 7,8 g</a:t>
                      </a:r>
                      <a:endParaRPr lang="en-US" sz="320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a:latin typeface="Times New Roman" pitchFamily="18" charset="0"/>
                          <a:ea typeface="Times New Roman"/>
                          <a:cs typeface="Times New Roman" pitchFamily="18" charset="0"/>
                        </a:rPr>
                        <a:t>m</a:t>
                      </a:r>
                      <a:r>
                        <a:rPr lang="en-US" sz="3200" baseline="-25000">
                          <a:latin typeface="Times New Roman" pitchFamily="18" charset="0"/>
                          <a:ea typeface="Times New Roman"/>
                          <a:cs typeface="Times New Roman" pitchFamily="18" charset="0"/>
                        </a:rPr>
                        <a:t>2</a:t>
                      </a:r>
                      <a:r>
                        <a:rPr lang="en-US" sz="3200">
                          <a:latin typeface="Times New Roman" pitchFamily="18" charset="0"/>
                          <a:ea typeface="Times New Roman"/>
                          <a:cs typeface="Times New Roman" pitchFamily="18" charset="0"/>
                        </a:rPr>
                        <a:t> = 2,7 g</a:t>
                      </a:r>
                      <a:endParaRPr lang="en-US" sz="320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a:latin typeface="Times New Roman" pitchFamily="18" charset="0"/>
                          <a:ea typeface="Times New Roman"/>
                          <a:cs typeface="Times New Roman" pitchFamily="18" charset="0"/>
                        </a:rPr>
                        <a:t>m</a:t>
                      </a:r>
                      <a:r>
                        <a:rPr lang="en-US" sz="3200" baseline="-25000">
                          <a:latin typeface="Times New Roman" pitchFamily="18" charset="0"/>
                          <a:ea typeface="Times New Roman"/>
                          <a:cs typeface="Times New Roman" pitchFamily="18" charset="0"/>
                        </a:rPr>
                        <a:t>3</a:t>
                      </a:r>
                      <a:r>
                        <a:rPr lang="en-US" sz="3200">
                          <a:latin typeface="Times New Roman" pitchFamily="18" charset="0"/>
                          <a:ea typeface="Times New Roman"/>
                          <a:cs typeface="Times New Roman" pitchFamily="18" charset="0"/>
                        </a:rPr>
                        <a:t> = 8,96 g</a:t>
                      </a:r>
                      <a:endParaRPr lang="en-US" sz="320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r h="609600">
                <a:tc>
                  <a:txBody>
                    <a:bodyPr/>
                    <a:lstStyle/>
                    <a:p>
                      <a:pPr algn="ctr">
                        <a:lnSpc>
                          <a:spcPct val="115000"/>
                        </a:lnSpc>
                        <a:spcAft>
                          <a:spcPts val="0"/>
                        </a:spcAft>
                      </a:pPr>
                      <a:r>
                        <a:rPr lang="en-US" sz="3200" b="0">
                          <a:latin typeface="Times New Roman" pitchFamily="18" charset="0"/>
                          <a:ea typeface="Times New Roman"/>
                          <a:cs typeface="Times New Roman" pitchFamily="18" charset="0"/>
                        </a:rPr>
                        <a:t>Tỉ số</a:t>
                      </a:r>
                      <a:endParaRPr lang="vi-VN" sz="3200" b="0">
                        <a:latin typeface="Times New Roman" pitchFamily="18" charset="0"/>
                        <a:ea typeface="Times New Roman"/>
                        <a:cs typeface="Times New Roman" pitchFamily="18" charset="0"/>
                      </a:endParaRPr>
                    </a:p>
                    <a:p>
                      <a:pPr algn="ctr">
                        <a:lnSpc>
                          <a:spcPct val="115000"/>
                        </a:lnSpc>
                        <a:spcAft>
                          <a:spcPts val="0"/>
                        </a:spcAft>
                      </a:pPr>
                      <a:r>
                        <a:rPr lang="en-US" sz="3200" b="0">
                          <a:latin typeface="Times New Roman" pitchFamily="18" charset="0"/>
                          <a:ea typeface="Times New Roman"/>
                          <a:cs typeface="Times New Roman" pitchFamily="18" charset="0"/>
                        </a:rPr>
                        <a:t> m</a:t>
                      </a:r>
                      <a:r>
                        <a:rPr lang="vi-VN" sz="3200" b="0">
                          <a:latin typeface="Times New Roman" pitchFamily="18" charset="0"/>
                          <a:ea typeface="Times New Roman"/>
                          <a:cs typeface="Times New Roman" pitchFamily="18" charset="0"/>
                        </a:rPr>
                        <a:t>/V</a:t>
                      </a:r>
                      <a:endParaRPr lang="en-US" sz="3200" b="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endParaRPr lang="en-US" sz="320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endParaRPr lang="en-US" sz="320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endParaRPr lang="en-US" sz="3200" dirty="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bl>
          </a:graphicData>
        </a:graphic>
      </p:graphicFrame>
      <p:pic>
        <p:nvPicPr>
          <p:cNvPr id="7" name="Picture 4" descr="Giáo án KHTN 8 Bài 13 (Kết nối tri thức 2023): Khối lượng riêng | Khoa học tự nhiên 8 (ảnh 8)"/>
          <p:cNvPicPr>
            <a:picLocks noChangeAspect="1" noChangeArrowheads="1"/>
          </p:cNvPicPr>
          <p:nvPr/>
        </p:nvPicPr>
        <p:blipFill>
          <a:blip r:embed="rId2"/>
          <a:srcRect/>
          <a:stretch>
            <a:fillRect/>
          </a:stretch>
        </p:blipFill>
        <p:spPr bwMode="auto">
          <a:xfrm>
            <a:off x="3697085" y="3235596"/>
            <a:ext cx="1961322" cy="866775"/>
          </a:xfrm>
          <a:prstGeom prst="rect">
            <a:avLst/>
          </a:prstGeom>
          <a:noFill/>
        </p:spPr>
      </p:pic>
      <p:pic>
        <p:nvPicPr>
          <p:cNvPr id="8" name="Picture 6" descr="Giáo án KHTN 8 Bài 13 (Kết nối tri thức 2023): Khối lượng riêng | Khoa học tự nhiên 8 (ảnh 9)"/>
          <p:cNvPicPr>
            <a:picLocks noChangeAspect="1" noChangeArrowheads="1"/>
          </p:cNvPicPr>
          <p:nvPr/>
        </p:nvPicPr>
        <p:blipFill>
          <a:blip r:embed="rId3"/>
          <a:srcRect/>
          <a:stretch>
            <a:fillRect/>
          </a:stretch>
        </p:blipFill>
        <p:spPr bwMode="auto">
          <a:xfrm>
            <a:off x="6536228" y="3237540"/>
            <a:ext cx="2094386" cy="895350"/>
          </a:xfrm>
          <a:prstGeom prst="rect">
            <a:avLst/>
          </a:prstGeom>
          <a:noFill/>
        </p:spPr>
      </p:pic>
      <p:pic>
        <p:nvPicPr>
          <p:cNvPr id="10" name="Picture 8" descr="Giáo án KHTN 8 Bài 13 (Kết nối tri thức 2023): Khối lượng riêng | Khoa học tự nhiên 8 (ảnh 10)"/>
          <p:cNvPicPr>
            <a:picLocks noChangeAspect="1" noChangeArrowheads="1"/>
          </p:cNvPicPr>
          <p:nvPr/>
        </p:nvPicPr>
        <p:blipFill>
          <a:blip r:embed="rId4"/>
          <a:srcRect/>
          <a:stretch>
            <a:fillRect/>
          </a:stretch>
        </p:blipFill>
        <p:spPr bwMode="auto">
          <a:xfrm>
            <a:off x="9090991" y="3235596"/>
            <a:ext cx="2258699" cy="866776"/>
          </a:xfrm>
          <a:prstGeom prst="rect">
            <a:avLst/>
          </a:prstGeom>
          <a:noFill/>
        </p:spPr>
      </p:pic>
    </p:spTree>
    <p:extLst>
      <p:ext uri="{BB962C8B-B14F-4D97-AF65-F5344CB8AC3E}">
        <p14:creationId xmlns:p14="http://schemas.microsoft.com/office/powerpoint/2010/main" val="339249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3793"/>
                                        </p:tgtEl>
                                        <p:attrNameLst>
                                          <p:attrName>style.visibility</p:attrName>
                                        </p:attrNameLst>
                                      </p:cBhvr>
                                      <p:to>
                                        <p:strVal val="visible"/>
                                      </p:to>
                                    </p:set>
                                    <p:animEffect transition="in" filter="barn(inVertical)">
                                      <p:cBhvr>
                                        <p:cTn id="22" dur="500"/>
                                        <p:tgtEl>
                                          <p:spTgt spid="3379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3"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942681">
            <a:off x="9616463" y="-2851580"/>
            <a:ext cx="4455933" cy="4237187"/>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6501418">
            <a:off x="-3671831" y="5422378"/>
            <a:ext cx="7085425" cy="6737595"/>
          </a:xfrm>
          <a:custGeom>
            <a:avLst/>
            <a:gdLst/>
            <a:ahLst/>
            <a:cxnLst/>
            <a:rect l="l" t="t" r="r" b="b"/>
            <a:pathLst>
              <a:path w="10628138" h="10106393">
                <a:moveTo>
                  <a:pt x="0" y="0"/>
                </a:moveTo>
                <a:lnTo>
                  <a:pt x="10628139" y="0"/>
                </a:lnTo>
                <a:lnTo>
                  <a:pt x="10628139" y="10106393"/>
                </a:lnTo>
                <a:lnTo>
                  <a:pt x="0" y="1010639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rot="-2786969">
            <a:off x="10812435" y="5331323"/>
            <a:ext cx="4455933" cy="4237187"/>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rot="-6346126">
            <a:off x="-1921682" y="-2851580"/>
            <a:ext cx="4455933" cy="4237187"/>
          </a:xfrm>
          <a:custGeom>
            <a:avLst/>
            <a:gdLst/>
            <a:ahLst/>
            <a:cxnLst/>
            <a:rect l="l" t="t" r="r" b="b"/>
            <a:pathLst>
              <a:path w="6683899" h="6355781">
                <a:moveTo>
                  <a:pt x="0" y="0"/>
                </a:moveTo>
                <a:lnTo>
                  <a:pt x="6683899" y="0"/>
                </a:lnTo>
                <a:lnTo>
                  <a:pt x="6683899" y="6355781"/>
                </a:lnTo>
                <a:lnTo>
                  <a:pt x="0" y="635578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Freeform 6"/>
          <p:cNvSpPr/>
          <p:nvPr/>
        </p:nvSpPr>
        <p:spPr>
          <a:xfrm rot="-4603285">
            <a:off x="10714793" y="2946372"/>
            <a:ext cx="2023936" cy="997249"/>
          </a:xfrm>
          <a:custGeom>
            <a:avLst/>
            <a:gdLst/>
            <a:ahLst/>
            <a:cxnLst/>
            <a:rect l="l" t="t" r="r" b="b"/>
            <a:pathLst>
              <a:path w="3035904" h="1495873">
                <a:moveTo>
                  <a:pt x="0" y="0"/>
                </a:moveTo>
                <a:lnTo>
                  <a:pt x="3035904" y="0"/>
                </a:lnTo>
                <a:lnTo>
                  <a:pt x="3035904" y="1495872"/>
                </a:lnTo>
                <a:lnTo>
                  <a:pt x="0" y="149587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7" name="Freeform 7"/>
          <p:cNvSpPr/>
          <p:nvPr/>
        </p:nvSpPr>
        <p:spPr>
          <a:xfrm rot="-5011348">
            <a:off x="-482203" y="3221661"/>
            <a:ext cx="2023936" cy="997249"/>
          </a:xfrm>
          <a:custGeom>
            <a:avLst/>
            <a:gdLst/>
            <a:ahLst/>
            <a:cxnLst/>
            <a:rect l="l" t="t" r="r" b="b"/>
            <a:pathLst>
              <a:path w="3035904" h="1495873">
                <a:moveTo>
                  <a:pt x="0" y="0"/>
                </a:moveTo>
                <a:lnTo>
                  <a:pt x="3035904" y="0"/>
                </a:lnTo>
                <a:lnTo>
                  <a:pt x="3035904" y="1495873"/>
                </a:lnTo>
                <a:lnTo>
                  <a:pt x="0" y="1495873"/>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9" name="TextBox 9"/>
          <p:cNvSpPr txBox="1"/>
          <p:nvPr/>
        </p:nvSpPr>
        <p:spPr>
          <a:xfrm>
            <a:off x="2057423" y="690862"/>
            <a:ext cx="8741751" cy="1539268"/>
          </a:xfrm>
          <a:prstGeom prst="rect">
            <a:avLst/>
          </a:prstGeom>
        </p:spPr>
        <p:txBody>
          <a:bodyPr lIns="0" tIns="0" rIns="0" bIns="0" rtlCol="0" anchor="t">
            <a:spAutoFit/>
          </a:bodyPr>
          <a:lstStyle/>
          <a:p>
            <a:pPr algn="ctr">
              <a:lnSpc>
                <a:spcPct val="150000"/>
              </a:lnSpc>
            </a:pPr>
            <a:r>
              <a:rPr lang="en-US" sz="3334" b="1">
                <a:solidFill>
                  <a:srgbClr val="102667"/>
                </a:solidFill>
                <a:latin typeface="Arial" panose="020B0604020202020204" pitchFamily="34" charset="0"/>
                <a:cs typeface="Arial" panose="020B0604020202020204" pitchFamily="34" charset="0"/>
              </a:rPr>
              <a:t>Nhận xét về mối liên hệ giữa khối lượng và thể tích của vật</a:t>
            </a:r>
          </a:p>
        </p:txBody>
      </p:sp>
      <p:sp>
        <p:nvSpPr>
          <p:cNvPr id="22" name="TextBox 22"/>
          <p:cNvSpPr txBox="1"/>
          <p:nvPr/>
        </p:nvSpPr>
        <p:spPr>
          <a:xfrm>
            <a:off x="8308762" y="2967038"/>
            <a:ext cx="1496730" cy="346249"/>
          </a:xfrm>
          <a:prstGeom prst="rect">
            <a:avLst/>
          </a:prstGeom>
        </p:spPr>
        <p:txBody>
          <a:bodyPr lIns="0" tIns="0" rIns="0" bIns="0" rtlCol="0" anchor="t">
            <a:spAutoFit/>
          </a:bodyPr>
          <a:lstStyle/>
          <a:p>
            <a:pPr algn="ctr">
              <a:lnSpc>
                <a:spcPts val="2670"/>
              </a:lnSpc>
            </a:pPr>
            <a:endParaRPr sz="1200"/>
          </a:p>
        </p:txBody>
      </p:sp>
      <p:grpSp>
        <p:nvGrpSpPr>
          <p:cNvPr id="8" name="Group 7">
            <a:extLst>
              <a:ext uri="{FF2B5EF4-FFF2-40B4-BE49-F238E27FC236}">
                <a16:creationId xmlns="" xmlns:a16="http://schemas.microsoft.com/office/drawing/2014/main" id="{B242985C-E60A-A0F5-65B3-735712244D98}"/>
              </a:ext>
            </a:extLst>
          </p:cNvPr>
          <p:cNvGrpSpPr/>
          <p:nvPr/>
        </p:nvGrpSpPr>
        <p:grpSpPr>
          <a:xfrm>
            <a:off x="1139371" y="2310801"/>
            <a:ext cx="4753429" cy="2470827"/>
            <a:chOff x="1709056" y="3466202"/>
            <a:chExt cx="7130143" cy="3706240"/>
          </a:xfrm>
        </p:grpSpPr>
        <p:grpSp>
          <p:nvGrpSpPr>
            <p:cNvPr id="11" name="Group 11"/>
            <p:cNvGrpSpPr/>
            <p:nvPr/>
          </p:nvGrpSpPr>
          <p:grpSpPr>
            <a:xfrm>
              <a:off x="1709056" y="3466202"/>
              <a:ext cx="7130143" cy="3706240"/>
              <a:chOff x="0" y="0"/>
              <a:chExt cx="980710" cy="976129"/>
            </a:xfrm>
          </p:grpSpPr>
          <p:sp>
            <p:nvSpPr>
              <p:cNvPr id="12" name="Freeform 12"/>
              <p:cNvSpPr/>
              <p:nvPr/>
            </p:nvSpPr>
            <p:spPr>
              <a:xfrm>
                <a:off x="0" y="0"/>
                <a:ext cx="980710" cy="976129"/>
              </a:xfrm>
              <a:custGeom>
                <a:avLst/>
                <a:gdLst/>
                <a:ahLst/>
                <a:cxnLst/>
                <a:rect l="l" t="t" r="r" b="b"/>
                <a:pathLst>
                  <a:path w="980710" h="976129">
                    <a:moveTo>
                      <a:pt x="106036" y="0"/>
                    </a:moveTo>
                    <a:lnTo>
                      <a:pt x="874674" y="0"/>
                    </a:lnTo>
                    <a:cubicBezTo>
                      <a:pt x="933236" y="0"/>
                      <a:pt x="980710" y="47474"/>
                      <a:pt x="980710" y="106036"/>
                    </a:cubicBezTo>
                    <a:lnTo>
                      <a:pt x="980710" y="870093"/>
                    </a:lnTo>
                    <a:cubicBezTo>
                      <a:pt x="980710" y="898216"/>
                      <a:pt x="969538" y="925186"/>
                      <a:pt x="949653" y="945072"/>
                    </a:cubicBezTo>
                    <a:cubicBezTo>
                      <a:pt x="929767" y="964957"/>
                      <a:pt x="902797" y="976129"/>
                      <a:pt x="874674" y="976129"/>
                    </a:cubicBezTo>
                    <a:lnTo>
                      <a:pt x="106036" y="976129"/>
                    </a:lnTo>
                    <a:cubicBezTo>
                      <a:pt x="47474" y="976129"/>
                      <a:pt x="0" y="928655"/>
                      <a:pt x="0" y="870093"/>
                    </a:cubicBezTo>
                    <a:lnTo>
                      <a:pt x="0" y="106036"/>
                    </a:lnTo>
                    <a:cubicBezTo>
                      <a:pt x="0" y="47474"/>
                      <a:pt x="47474" y="0"/>
                      <a:pt x="106036" y="0"/>
                    </a:cubicBezTo>
                    <a:close/>
                  </a:path>
                </a:pathLst>
              </a:custGeom>
              <a:solidFill>
                <a:srgbClr val="ED9194"/>
              </a:solidFill>
            </p:spPr>
          </p:sp>
          <p:sp>
            <p:nvSpPr>
              <p:cNvPr id="13" name="TextBox 13"/>
              <p:cNvSpPr txBox="1"/>
              <p:nvPr/>
            </p:nvSpPr>
            <p:spPr>
              <a:xfrm>
                <a:off x="0" y="-38100"/>
                <a:ext cx="812800" cy="850900"/>
              </a:xfrm>
              <a:prstGeom prst="rect">
                <a:avLst/>
              </a:prstGeom>
            </p:spPr>
            <p:txBody>
              <a:bodyPr lIns="33867" tIns="33867" rIns="33867" bIns="33867" rtlCol="0" anchor="ctr"/>
              <a:lstStyle/>
              <a:p>
                <a:pPr algn="ctr">
                  <a:lnSpc>
                    <a:spcPts val="1773"/>
                  </a:lnSpc>
                </a:pPr>
                <a:endParaRPr sz="1200"/>
              </a:p>
            </p:txBody>
          </p:sp>
        </p:grpSp>
        <mc:AlternateContent xmlns:mc="http://schemas.openxmlformats.org/markup-compatibility/2006" xmlns:a14="http://schemas.microsoft.com/office/drawing/2010/main">
          <mc:Choice Requires="a14">
            <p:sp>
              <p:nvSpPr>
                <p:cNvPr id="32" name="TextBox 31">
                  <a:extLst>
                    <a:ext uri="{FF2B5EF4-FFF2-40B4-BE49-F238E27FC236}">
                      <a16:creationId xmlns="" xmlns:a16="http://schemas.microsoft.com/office/drawing/2014/main" id="{E42B468F-63FB-7C2A-A2FF-7EF4C04FD28B}"/>
                    </a:ext>
                  </a:extLst>
                </p:cNvPr>
                <p:cNvSpPr txBox="1"/>
                <p:nvPr/>
              </p:nvSpPr>
              <p:spPr>
                <a:xfrm>
                  <a:off x="2285999" y="3705707"/>
                  <a:ext cx="5950063" cy="3369384"/>
                </a:xfrm>
                <a:prstGeom prst="rect">
                  <a:avLst/>
                </a:prstGeom>
                <a:noFill/>
              </p:spPr>
              <p:txBody>
                <a:bodyPr wrap="square">
                  <a:spAutoFit/>
                </a:bodyPr>
                <a:lstStyle/>
                <a:p>
                  <a:pPr algn="just">
                    <a:lnSpc>
                      <a:spcPct val="150000"/>
                    </a:lnSpc>
                    <a:spcAft>
                      <a:spcPts val="533"/>
                    </a:spcAft>
                  </a:pPr>
                  <a:r>
                    <a:rPr lang="vi-VN" sz="2667">
                      <a:solidFill>
                        <a:schemeClr val="bg1"/>
                      </a:solidFill>
                      <a:ea typeface="Calibri" panose="020F0502020204030204" pitchFamily="34" charset="0"/>
                      <a:cs typeface="Times New Roman" panose="02020603050405020304" pitchFamily="18" charset="0"/>
                    </a:rPr>
                    <a:t>Các vật liệu làm từ cùng một chất có tỉ số </a:t>
                  </a:r>
                  <a14:m>
                    <m:oMath xmlns:m="http://schemas.openxmlformats.org/officeDocument/2006/math">
                      <m:f>
                        <m:fPr>
                          <m:ctrlPr>
                            <a:rPr lang="en-US" sz="2667" i="1">
                              <a:solidFill>
                                <a:schemeClr val="bg1"/>
                              </a:solidFill>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vi-VN" sz="2667">
                              <a:solidFill>
                                <a:schemeClr val="bg1"/>
                              </a:solidFill>
                              <a:latin typeface="Cambria Math" panose="02040503050406030204" pitchFamily="18" charset="0"/>
                              <a:ea typeface="Calibri" panose="020F0502020204030204" pitchFamily="34" charset="0"/>
                              <a:cs typeface="Times New Roman" panose="02020603050405020304" pitchFamily="18" charset="0"/>
                            </a:rPr>
                            <m:t>kh</m:t>
                          </m:r>
                          <m:r>
                            <a:rPr lang="vi-VN" sz="2667">
                              <a:solidFill>
                                <a:schemeClr val="bg1"/>
                              </a:solidFill>
                              <a:latin typeface="Cambria Math" panose="02040503050406030204" pitchFamily="18" charset="0"/>
                              <a:ea typeface="Calibri" panose="020F0502020204030204" pitchFamily="34" charset="0"/>
                              <a:cs typeface="Times New Roman" panose="02020603050405020304" pitchFamily="18" charset="0"/>
                            </a:rPr>
                            <m:t>ố</m:t>
                          </m:r>
                          <m:r>
                            <m:rPr>
                              <m:sty m:val="p"/>
                            </m:rPr>
                            <a:rPr lang="vi-VN" sz="2667">
                              <a:solidFill>
                                <a:schemeClr val="bg1"/>
                              </a:solidFill>
                              <a:latin typeface="Cambria Math" panose="02040503050406030204" pitchFamily="18" charset="0"/>
                              <a:ea typeface="Calibri" panose="020F0502020204030204" pitchFamily="34" charset="0"/>
                              <a:cs typeface="Times New Roman" panose="02020603050405020304" pitchFamily="18" charset="0"/>
                            </a:rPr>
                            <m:t>i</m:t>
                          </m:r>
                          <m:r>
                            <a:rPr lang="vi-VN" sz="2667">
                              <a:solidFill>
                                <a:schemeClr val="bg1"/>
                              </a:solidFill>
                              <a:latin typeface="Cambria Math" panose="02040503050406030204" pitchFamily="18" charset="0"/>
                              <a:ea typeface="Calibri" panose="020F0502020204030204" pitchFamily="34" charset="0"/>
                              <a:cs typeface="Times New Roman" panose="02020603050405020304" pitchFamily="18" charset="0"/>
                            </a:rPr>
                            <m:t> </m:t>
                          </m:r>
                          <m:r>
                            <m:rPr>
                              <m:sty m:val="p"/>
                            </m:rPr>
                            <a:rPr lang="vi-VN" sz="2667">
                              <a:solidFill>
                                <a:schemeClr val="bg1"/>
                              </a:solidFill>
                              <a:latin typeface="Cambria Math" panose="02040503050406030204" pitchFamily="18" charset="0"/>
                              <a:ea typeface="Calibri" panose="020F0502020204030204" pitchFamily="34" charset="0"/>
                              <a:cs typeface="Times New Roman" panose="02020603050405020304" pitchFamily="18" charset="0"/>
                            </a:rPr>
                            <m:t>l</m:t>
                          </m:r>
                          <m:r>
                            <a:rPr lang="vi-VN" sz="2667">
                              <a:solidFill>
                                <a:schemeClr val="bg1"/>
                              </a:solidFill>
                              <a:latin typeface="Cambria Math" panose="02040503050406030204" pitchFamily="18" charset="0"/>
                              <a:ea typeface="Calibri" panose="020F0502020204030204" pitchFamily="34" charset="0"/>
                              <a:cs typeface="Times New Roman" panose="02020603050405020304" pitchFamily="18" charset="0"/>
                            </a:rPr>
                            <m:t>ượ</m:t>
                          </m:r>
                          <m:r>
                            <m:rPr>
                              <m:sty m:val="p"/>
                            </m:rPr>
                            <a:rPr lang="vi-VN" sz="2667">
                              <a:solidFill>
                                <a:schemeClr val="bg1"/>
                              </a:solidFill>
                              <a:latin typeface="Cambria Math" panose="02040503050406030204" pitchFamily="18" charset="0"/>
                              <a:ea typeface="Calibri" panose="020F0502020204030204" pitchFamily="34" charset="0"/>
                              <a:cs typeface="Times New Roman" panose="02020603050405020304" pitchFamily="18" charset="0"/>
                            </a:rPr>
                            <m:t>ng</m:t>
                          </m:r>
                          <m:r>
                            <a:rPr lang="vi-VN" sz="2667">
                              <a:solidFill>
                                <a:schemeClr val="bg1"/>
                              </a:solidFill>
                              <a:latin typeface="Cambria Math" panose="02040503050406030204" pitchFamily="18" charset="0"/>
                              <a:ea typeface="Calibri" panose="020F0502020204030204" pitchFamily="34" charset="0"/>
                              <a:cs typeface="Times New Roman" panose="02020603050405020304" pitchFamily="18" charset="0"/>
                            </a:rPr>
                            <m:t> </m:t>
                          </m:r>
                        </m:num>
                        <m:den>
                          <m:r>
                            <m:rPr>
                              <m:sty m:val="p"/>
                            </m:rPr>
                            <a:rPr lang="vi-VN" sz="2667">
                              <a:solidFill>
                                <a:schemeClr val="bg1"/>
                              </a:solidFill>
                              <a:latin typeface="Cambria Math" panose="02040503050406030204" pitchFamily="18" charset="0"/>
                              <a:ea typeface="Calibri" panose="020F0502020204030204" pitchFamily="34" charset="0"/>
                              <a:cs typeface="Times New Roman" panose="02020603050405020304" pitchFamily="18" charset="0"/>
                            </a:rPr>
                            <m:t>th</m:t>
                          </m:r>
                          <m:r>
                            <a:rPr lang="vi-VN" sz="2667">
                              <a:solidFill>
                                <a:schemeClr val="bg1"/>
                              </a:solidFill>
                              <a:latin typeface="Cambria Math" panose="02040503050406030204" pitchFamily="18" charset="0"/>
                              <a:ea typeface="Calibri" panose="020F0502020204030204" pitchFamily="34" charset="0"/>
                              <a:cs typeface="Times New Roman" panose="02020603050405020304" pitchFamily="18" charset="0"/>
                            </a:rPr>
                            <m:t>ể </m:t>
                          </m:r>
                          <m:r>
                            <m:rPr>
                              <m:sty m:val="p"/>
                            </m:rPr>
                            <a:rPr lang="vi-VN" sz="2667">
                              <a:solidFill>
                                <a:schemeClr val="bg1"/>
                              </a:solidFill>
                              <a:latin typeface="Cambria Math" panose="02040503050406030204" pitchFamily="18" charset="0"/>
                              <a:ea typeface="Calibri" panose="020F0502020204030204" pitchFamily="34" charset="0"/>
                              <a:cs typeface="Times New Roman" panose="02020603050405020304" pitchFamily="18" charset="0"/>
                            </a:rPr>
                            <m:t>t</m:t>
                          </m:r>
                          <m:r>
                            <a:rPr lang="vi-VN" sz="2667">
                              <a:solidFill>
                                <a:schemeClr val="bg1"/>
                              </a:solidFill>
                              <a:latin typeface="Cambria Math" panose="02040503050406030204" pitchFamily="18" charset="0"/>
                              <a:ea typeface="Calibri" panose="020F0502020204030204" pitchFamily="34" charset="0"/>
                              <a:cs typeface="Times New Roman" panose="02020603050405020304" pitchFamily="18" charset="0"/>
                            </a:rPr>
                            <m:t>í</m:t>
                          </m:r>
                          <m:r>
                            <m:rPr>
                              <m:sty m:val="p"/>
                            </m:rPr>
                            <a:rPr lang="vi-VN" sz="2667">
                              <a:solidFill>
                                <a:schemeClr val="bg1"/>
                              </a:solidFill>
                              <a:latin typeface="Cambria Math" panose="02040503050406030204" pitchFamily="18" charset="0"/>
                              <a:ea typeface="Calibri" panose="020F0502020204030204" pitchFamily="34" charset="0"/>
                              <a:cs typeface="Times New Roman" panose="02020603050405020304" pitchFamily="18" charset="0"/>
                            </a:rPr>
                            <m:t>ch</m:t>
                          </m:r>
                          <m:r>
                            <a:rPr lang="vi-VN" sz="2667">
                              <a:solidFill>
                                <a:schemeClr val="bg1"/>
                              </a:solidFill>
                              <a:latin typeface="Cambria Math" panose="02040503050406030204" pitchFamily="18" charset="0"/>
                              <a:ea typeface="Calibri" panose="020F0502020204030204" pitchFamily="34" charset="0"/>
                              <a:cs typeface="Times New Roman" panose="02020603050405020304" pitchFamily="18" charset="0"/>
                            </a:rPr>
                            <m:t> </m:t>
                          </m:r>
                        </m:den>
                      </m:f>
                    </m:oMath>
                  </a14:m>
                  <a:r>
                    <a:rPr lang="fr-FR" sz="2667">
                      <a:solidFill>
                        <a:schemeClr val="bg1"/>
                      </a:solidFill>
                      <a:ea typeface="Calibri" panose="020F0502020204030204" pitchFamily="34" charset="0"/>
                      <a:cs typeface="Times New Roman" panose="02020603050405020304" pitchFamily="18" charset="0"/>
                    </a:rPr>
                    <a:t> xác định</a:t>
                  </a:r>
                  <a:endParaRPr lang="en-US" sz="2667">
                    <a:solidFill>
                      <a:schemeClr val="bg1"/>
                    </a:solidFill>
                    <a:ea typeface="Calibri" panose="020F0502020204030204" pitchFamily="34" charset="0"/>
                    <a:cs typeface="Times New Roman" panose="02020603050405020304" pitchFamily="18" charset="0"/>
                  </a:endParaRPr>
                </a:p>
              </p:txBody>
            </p:sp>
          </mc:Choice>
          <mc:Fallback xmlns="">
            <p:sp>
              <p:nvSpPr>
                <p:cNvPr id="32" name="TextBox 31">
                  <a:extLst>
                    <a:ext uri="{FF2B5EF4-FFF2-40B4-BE49-F238E27FC236}">
                      <a16:creationId xmlns:a16="http://schemas.microsoft.com/office/drawing/2014/main" xmlns:a14="http://schemas.microsoft.com/office/drawing/2010/main" xmlns="" id="{E42B468F-63FB-7C2A-A2FF-7EF4C04FD28B}"/>
                    </a:ext>
                  </a:extLst>
                </p:cNvPr>
                <p:cNvSpPr txBox="1">
                  <a:spLocks noRot="1" noChangeAspect="1" noMove="1" noResize="1" noEditPoints="1" noAdjustHandles="1" noChangeArrowheads="1" noChangeShapeType="1" noTextEdit="1"/>
                </p:cNvSpPr>
                <p:nvPr/>
              </p:nvSpPr>
              <p:spPr>
                <a:xfrm>
                  <a:off x="2285999" y="3705707"/>
                  <a:ext cx="5950063" cy="3369384"/>
                </a:xfrm>
                <a:prstGeom prst="rect">
                  <a:avLst/>
                </a:prstGeom>
                <a:blipFill rotWithShape="0">
                  <a:blip r:embed="rId8"/>
                  <a:stretch>
                    <a:fillRect l="-2919" r="-2919"/>
                  </a:stretch>
                </a:blipFill>
              </p:spPr>
              <p:txBody>
                <a:bodyPr/>
                <a:lstStyle/>
                <a:p>
                  <a:r>
                    <a:rPr lang="en-US">
                      <a:noFill/>
                    </a:rPr>
                    <a:t> </a:t>
                  </a:r>
                </a:p>
              </p:txBody>
            </p:sp>
          </mc:Fallback>
        </mc:AlternateContent>
      </p:grpSp>
      <p:grpSp>
        <p:nvGrpSpPr>
          <p:cNvPr id="10" name="Group 9">
            <a:extLst>
              <a:ext uri="{FF2B5EF4-FFF2-40B4-BE49-F238E27FC236}">
                <a16:creationId xmlns="" xmlns:a16="http://schemas.microsoft.com/office/drawing/2014/main" id="{BEAB3933-8509-1CB3-EC45-057C88FA1B49}"/>
              </a:ext>
            </a:extLst>
          </p:cNvPr>
          <p:cNvGrpSpPr/>
          <p:nvPr/>
        </p:nvGrpSpPr>
        <p:grpSpPr>
          <a:xfrm>
            <a:off x="6096000" y="2310801"/>
            <a:ext cx="5080000" cy="2470827"/>
            <a:chOff x="9144000" y="3466202"/>
            <a:chExt cx="7620000" cy="3706240"/>
          </a:xfrm>
        </p:grpSpPr>
        <p:grpSp>
          <p:nvGrpSpPr>
            <p:cNvPr id="17" name="Group 17"/>
            <p:cNvGrpSpPr/>
            <p:nvPr/>
          </p:nvGrpSpPr>
          <p:grpSpPr>
            <a:xfrm>
              <a:off x="9144000" y="3466202"/>
              <a:ext cx="7620000" cy="3706240"/>
              <a:chOff x="0" y="0"/>
              <a:chExt cx="980710" cy="976129"/>
            </a:xfrm>
          </p:grpSpPr>
          <p:sp>
            <p:nvSpPr>
              <p:cNvPr id="18" name="Freeform 18"/>
              <p:cNvSpPr/>
              <p:nvPr/>
            </p:nvSpPr>
            <p:spPr>
              <a:xfrm>
                <a:off x="0" y="0"/>
                <a:ext cx="980710" cy="976129"/>
              </a:xfrm>
              <a:custGeom>
                <a:avLst/>
                <a:gdLst/>
                <a:ahLst/>
                <a:cxnLst/>
                <a:rect l="l" t="t" r="r" b="b"/>
                <a:pathLst>
                  <a:path w="980710" h="976129">
                    <a:moveTo>
                      <a:pt x="106036" y="0"/>
                    </a:moveTo>
                    <a:lnTo>
                      <a:pt x="874674" y="0"/>
                    </a:lnTo>
                    <a:cubicBezTo>
                      <a:pt x="933236" y="0"/>
                      <a:pt x="980710" y="47474"/>
                      <a:pt x="980710" y="106036"/>
                    </a:cubicBezTo>
                    <a:lnTo>
                      <a:pt x="980710" y="870093"/>
                    </a:lnTo>
                    <a:cubicBezTo>
                      <a:pt x="980710" y="898216"/>
                      <a:pt x="969538" y="925186"/>
                      <a:pt x="949653" y="945072"/>
                    </a:cubicBezTo>
                    <a:cubicBezTo>
                      <a:pt x="929767" y="964957"/>
                      <a:pt x="902797" y="976129"/>
                      <a:pt x="874674" y="976129"/>
                    </a:cubicBezTo>
                    <a:lnTo>
                      <a:pt x="106036" y="976129"/>
                    </a:lnTo>
                    <a:cubicBezTo>
                      <a:pt x="47474" y="976129"/>
                      <a:pt x="0" y="928655"/>
                      <a:pt x="0" y="870093"/>
                    </a:cubicBezTo>
                    <a:lnTo>
                      <a:pt x="0" y="106036"/>
                    </a:lnTo>
                    <a:cubicBezTo>
                      <a:pt x="0" y="47474"/>
                      <a:pt x="47474" y="0"/>
                      <a:pt x="106036" y="0"/>
                    </a:cubicBezTo>
                    <a:close/>
                  </a:path>
                </a:pathLst>
              </a:custGeom>
              <a:solidFill>
                <a:srgbClr val="ED9194"/>
              </a:solidFill>
            </p:spPr>
          </p:sp>
          <p:sp>
            <p:nvSpPr>
              <p:cNvPr id="19" name="TextBox 19"/>
              <p:cNvSpPr txBox="1"/>
              <p:nvPr/>
            </p:nvSpPr>
            <p:spPr>
              <a:xfrm>
                <a:off x="0" y="-38100"/>
                <a:ext cx="812800" cy="850900"/>
              </a:xfrm>
              <a:prstGeom prst="rect">
                <a:avLst/>
              </a:prstGeom>
            </p:spPr>
            <p:txBody>
              <a:bodyPr lIns="33867" tIns="33867" rIns="33867" bIns="33867" rtlCol="0" anchor="ctr"/>
              <a:lstStyle/>
              <a:p>
                <a:pPr algn="ctr">
                  <a:lnSpc>
                    <a:spcPts val="1773"/>
                  </a:lnSpc>
                </a:pPr>
                <a:endParaRPr sz="1200"/>
              </a:p>
            </p:txBody>
          </p:sp>
        </p:grpSp>
        <mc:AlternateContent xmlns:mc="http://schemas.openxmlformats.org/markup-compatibility/2006" xmlns:a14="http://schemas.microsoft.com/office/drawing/2010/main">
          <mc:Choice Requires="a14">
            <p:sp>
              <p:nvSpPr>
                <p:cNvPr id="35" name="TextBox 34">
                  <a:extLst>
                    <a:ext uri="{FF2B5EF4-FFF2-40B4-BE49-F238E27FC236}">
                      <a16:creationId xmlns="" xmlns:a16="http://schemas.microsoft.com/office/drawing/2014/main" id="{DF11FAD5-19C5-85D8-77E4-8AA93D572D26}"/>
                    </a:ext>
                  </a:extLst>
                </p:cNvPr>
                <p:cNvSpPr txBox="1"/>
                <p:nvPr/>
              </p:nvSpPr>
              <p:spPr>
                <a:xfrm>
                  <a:off x="9472628" y="3737144"/>
                  <a:ext cx="7011305" cy="3369384"/>
                </a:xfrm>
                <a:prstGeom prst="rect">
                  <a:avLst/>
                </a:prstGeom>
                <a:noFill/>
              </p:spPr>
              <p:txBody>
                <a:bodyPr wrap="square">
                  <a:spAutoFit/>
                </a:bodyPr>
                <a:lstStyle/>
                <a:p>
                  <a:pPr algn="just">
                    <a:lnSpc>
                      <a:spcPct val="150000"/>
                    </a:lnSpc>
                  </a:pPr>
                  <a:r>
                    <a:rPr lang="fr-FR" sz="2667">
                      <a:solidFill>
                        <a:schemeClr val="bg1"/>
                      </a:solidFill>
                      <a:latin typeface="Arial" panose="020B0604020202020204" pitchFamily="34" charset="0"/>
                      <a:ea typeface="Calibri" panose="020F0502020204030204" pitchFamily="34" charset="0"/>
                      <a:cs typeface="Arial" panose="020B0604020202020204" pitchFamily="34" charset="0"/>
                    </a:rPr>
                    <a:t>Các vật liệu làm từ các chất khác nhau có tỉ số </a:t>
                  </a:r>
                  <a14:m>
                    <m:oMath xmlns:m="http://schemas.openxmlformats.org/officeDocument/2006/math">
                      <m:f>
                        <m:fPr>
                          <m:ctrlPr>
                            <a:rPr lang="en-US" sz="2667" i="1">
                              <a:solidFill>
                                <a:schemeClr val="bg1"/>
                              </a:solidFill>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vi-VN" sz="2667">
                              <a:solidFill>
                                <a:schemeClr val="bg1"/>
                              </a:solidFill>
                              <a:latin typeface="Cambria Math" panose="02040503050406030204" pitchFamily="18" charset="0"/>
                              <a:ea typeface="Calibri" panose="020F0502020204030204" pitchFamily="34" charset="0"/>
                              <a:cs typeface="Times New Roman" panose="02020603050405020304" pitchFamily="18" charset="0"/>
                            </a:rPr>
                            <m:t>kh</m:t>
                          </m:r>
                          <m:r>
                            <a:rPr lang="vi-VN" sz="2667">
                              <a:solidFill>
                                <a:schemeClr val="bg1"/>
                              </a:solidFill>
                              <a:latin typeface="Cambria Math" panose="02040503050406030204" pitchFamily="18" charset="0"/>
                              <a:ea typeface="Calibri" panose="020F0502020204030204" pitchFamily="34" charset="0"/>
                              <a:cs typeface="Times New Roman" panose="02020603050405020304" pitchFamily="18" charset="0"/>
                            </a:rPr>
                            <m:t>ố</m:t>
                          </m:r>
                          <m:r>
                            <m:rPr>
                              <m:sty m:val="p"/>
                            </m:rPr>
                            <a:rPr lang="vi-VN" sz="2667">
                              <a:solidFill>
                                <a:schemeClr val="bg1"/>
                              </a:solidFill>
                              <a:latin typeface="Cambria Math" panose="02040503050406030204" pitchFamily="18" charset="0"/>
                              <a:ea typeface="Calibri" panose="020F0502020204030204" pitchFamily="34" charset="0"/>
                              <a:cs typeface="Times New Roman" panose="02020603050405020304" pitchFamily="18" charset="0"/>
                            </a:rPr>
                            <m:t>i</m:t>
                          </m:r>
                          <m:r>
                            <a:rPr lang="vi-VN" sz="2667">
                              <a:solidFill>
                                <a:schemeClr val="bg1"/>
                              </a:solidFill>
                              <a:latin typeface="Cambria Math" panose="02040503050406030204" pitchFamily="18" charset="0"/>
                              <a:ea typeface="Calibri" panose="020F0502020204030204" pitchFamily="34" charset="0"/>
                              <a:cs typeface="Times New Roman" panose="02020603050405020304" pitchFamily="18" charset="0"/>
                            </a:rPr>
                            <m:t> </m:t>
                          </m:r>
                          <m:r>
                            <m:rPr>
                              <m:sty m:val="p"/>
                            </m:rPr>
                            <a:rPr lang="vi-VN" sz="2667">
                              <a:solidFill>
                                <a:schemeClr val="bg1"/>
                              </a:solidFill>
                              <a:latin typeface="Cambria Math" panose="02040503050406030204" pitchFamily="18" charset="0"/>
                              <a:ea typeface="Calibri" panose="020F0502020204030204" pitchFamily="34" charset="0"/>
                              <a:cs typeface="Times New Roman" panose="02020603050405020304" pitchFamily="18" charset="0"/>
                            </a:rPr>
                            <m:t>l</m:t>
                          </m:r>
                          <m:r>
                            <a:rPr lang="vi-VN" sz="2667">
                              <a:solidFill>
                                <a:schemeClr val="bg1"/>
                              </a:solidFill>
                              <a:latin typeface="Cambria Math" panose="02040503050406030204" pitchFamily="18" charset="0"/>
                              <a:ea typeface="Calibri" panose="020F0502020204030204" pitchFamily="34" charset="0"/>
                              <a:cs typeface="Times New Roman" panose="02020603050405020304" pitchFamily="18" charset="0"/>
                            </a:rPr>
                            <m:t>ượ</m:t>
                          </m:r>
                          <m:r>
                            <m:rPr>
                              <m:sty m:val="p"/>
                            </m:rPr>
                            <a:rPr lang="vi-VN" sz="2667">
                              <a:solidFill>
                                <a:schemeClr val="bg1"/>
                              </a:solidFill>
                              <a:latin typeface="Cambria Math" panose="02040503050406030204" pitchFamily="18" charset="0"/>
                              <a:ea typeface="Calibri" panose="020F0502020204030204" pitchFamily="34" charset="0"/>
                              <a:cs typeface="Times New Roman" panose="02020603050405020304" pitchFamily="18" charset="0"/>
                            </a:rPr>
                            <m:t>ng</m:t>
                          </m:r>
                          <m:r>
                            <a:rPr lang="vi-VN" sz="2667">
                              <a:solidFill>
                                <a:schemeClr val="bg1"/>
                              </a:solidFill>
                              <a:latin typeface="Cambria Math" panose="02040503050406030204" pitchFamily="18" charset="0"/>
                              <a:ea typeface="Calibri" panose="020F0502020204030204" pitchFamily="34" charset="0"/>
                              <a:cs typeface="Times New Roman" panose="02020603050405020304" pitchFamily="18" charset="0"/>
                            </a:rPr>
                            <m:t> </m:t>
                          </m:r>
                        </m:num>
                        <m:den>
                          <m:r>
                            <m:rPr>
                              <m:sty m:val="p"/>
                            </m:rPr>
                            <a:rPr lang="vi-VN" sz="2667">
                              <a:solidFill>
                                <a:schemeClr val="bg1"/>
                              </a:solidFill>
                              <a:latin typeface="Cambria Math" panose="02040503050406030204" pitchFamily="18" charset="0"/>
                              <a:ea typeface="Calibri" panose="020F0502020204030204" pitchFamily="34" charset="0"/>
                              <a:cs typeface="Times New Roman" panose="02020603050405020304" pitchFamily="18" charset="0"/>
                            </a:rPr>
                            <m:t>th</m:t>
                          </m:r>
                          <m:r>
                            <a:rPr lang="vi-VN" sz="2667">
                              <a:solidFill>
                                <a:schemeClr val="bg1"/>
                              </a:solidFill>
                              <a:latin typeface="Cambria Math" panose="02040503050406030204" pitchFamily="18" charset="0"/>
                              <a:ea typeface="Calibri" panose="020F0502020204030204" pitchFamily="34" charset="0"/>
                              <a:cs typeface="Times New Roman" panose="02020603050405020304" pitchFamily="18" charset="0"/>
                            </a:rPr>
                            <m:t>ể </m:t>
                          </m:r>
                          <m:r>
                            <m:rPr>
                              <m:sty m:val="p"/>
                            </m:rPr>
                            <a:rPr lang="vi-VN" sz="2667">
                              <a:solidFill>
                                <a:schemeClr val="bg1"/>
                              </a:solidFill>
                              <a:latin typeface="Cambria Math" panose="02040503050406030204" pitchFamily="18" charset="0"/>
                              <a:ea typeface="Calibri" panose="020F0502020204030204" pitchFamily="34" charset="0"/>
                              <a:cs typeface="Times New Roman" panose="02020603050405020304" pitchFamily="18" charset="0"/>
                            </a:rPr>
                            <m:t>t</m:t>
                          </m:r>
                          <m:r>
                            <a:rPr lang="vi-VN" sz="2667">
                              <a:solidFill>
                                <a:schemeClr val="bg1"/>
                              </a:solidFill>
                              <a:latin typeface="Cambria Math" panose="02040503050406030204" pitchFamily="18" charset="0"/>
                              <a:ea typeface="Calibri" panose="020F0502020204030204" pitchFamily="34" charset="0"/>
                              <a:cs typeface="Times New Roman" panose="02020603050405020304" pitchFamily="18" charset="0"/>
                            </a:rPr>
                            <m:t>í</m:t>
                          </m:r>
                          <m:r>
                            <m:rPr>
                              <m:sty m:val="p"/>
                            </m:rPr>
                            <a:rPr lang="vi-VN" sz="2667">
                              <a:solidFill>
                                <a:schemeClr val="bg1"/>
                              </a:solidFill>
                              <a:latin typeface="Cambria Math" panose="02040503050406030204" pitchFamily="18" charset="0"/>
                              <a:ea typeface="Calibri" panose="020F0502020204030204" pitchFamily="34" charset="0"/>
                              <a:cs typeface="Times New Roman" panose="02020603050405020304" pitchFamily="18" charset="0"/>
                            </a:rPr>
                            <m:t>ch</m:t>
                          </m:r>
                          <m:r>
                            <a:rPr lang="vi-VN" sz="2667">
                              <a:solidFill>
                                <a:schemeClr val="bg1"/>
                              </a:solidFill>
                              <a:latin typeface="Cambria Math" panose="02040503050406030204" pitchFamily="18" charset="0"/>
                              <a:ea typeface="Calibri" panose="020F0502020204030204" pitchFamily="34" charset="0"/>
                              <a:cs typeface="Times New Roman" panose="02020603050405020304" pitchFamily="18" charset="0"/>
                            </a:rPr>
                            <m:t> </m:t>
                          </m:r>
                        </m:den>
                      </m:f>
                    </m:oMath>
                  </a14:m>
                  <a:r>
                    <a:rPr lang="fr-FR" sz="2667">
                      <a:solidFill>
                        <a:schemeClr val="bg1"/>
                      </a:solidFill>
                      <a:latin typeface="Arial" panose="020B0604020202020204" pitchFamily="34" charset="0"/>
                      <a:ea typeface="Calibri" panose="020F0502020204030204" pitchFamily="34" charset="0"/>
                      <a:cs typeface="Arial" panose="020B0604020202020204" pitchFamily="34" charset="0"/>
                    </a:rPr>
                    <a:t> khác nhau</a:t>
                  </a:r>
                  <a:endParaRPr lang="en-US" sz="2667">
                    <a:solidFill>
                      <a:schemeClr val="bg1"/>
                    </a:solidFill>
                    <a:latin typeface="Arial" panose="020B0604020202020204" pitchFamily="34" charset="0"/>
                    <a:cs typeface="Arial" panose="020B0604020202020204" pitchFamily="34" charset="0"/>
                  </a:endParaRPr>
                </a:p>
              </p:txBody>
            </p:sp>
          </mc:Choice>
          <mc:Fallback xmlns="">
            <p:sp>
              <p:nvSpPr>
                <p:cNvPr id="35" name="TextBox 34">
                  <a:extLst>
                    <a:ext uri="{FF2B5EF4-FFF2-40B4-BE49-F238E27FC236}">
                      <a16:creationId xmlns:a16="http://schemas.microsoft.com/office/drawing/2014/main" xmlns:a14="http://schemas.microsoft.com/office/drawing/2010/main" xmlns="" id="{DF11FAD5-19C5-85D8-77E4-8AA93D572D26}"/>
                    </a:ext>
                  </a:extLst>
                </p:cNvPr>
                <p:cNvSpPr txBox="1">
                  <a:spLocks noRot="1" noChangeAspect="1" noMove="1" noResize="1" noEditPoints="1" noAdjustHandles="1" noChangeArrowheads="1" noChangeShapeType="1" noTextEdit="1"/>
                </p:cNvSpPr>
                <p:nvPr/>
              </p:nvSpPr>
              <p:spPr>
                <a:xfrm>
                  <a:off x="9472628" y="3737144"/>
                  <a:ext cx="7011305" cy="3369384"/>
                </a:xfrm>
                <a:prstGeom prst="rect">
                  <a:avLst/>
                </a:prstGeom>
                <a:blipFill rotWithShape="0">
                  <a:blip r:embed="rId9"/>
                  <a:stretch>
                    <a:fillRect l="-2477" r="-2477" b="-2989"/>
                  </a:stretch>
                </a:blipFill>
              </p:spPr>
              <p:txBody>
                <a:bodyPr/>
                <a:lstStyle/>
                <a:p>
                  <a:r>
                    <a:rPr lang="en-US">
                      <a:noFill/>
                    </a:rPr>
                    <a:t> </a:t>
                  </a:r>
                </a:p>
              </p:txBody>
            </p:sp>
          </mc:Fallback>
        </mc:AlternateContent>
      </p:grpSp>
      <p:pic>
        <p:nvPicPr>
          <p:cNvPr id="36" name="Picture 23">
            <a:extLst>
              <a:ext uri="{FF2B5EF4-FFF2-40B4-BE49-F238E27FC236}">
                <a16:creationId xmlns="" xmlns:a16="http://schemas.microsoft.com/office/drawing/2014/main" id="{094EEB89-FB60-9E91-203C-AF9E03BBD7EA}"/>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a:xfrm>
            <a:off x="2946975" y="4573955"/>
            <a:ext cx="6057582" cy="2294309"/>
          </a:xfrm>
          <a:prstGeom prst="rect">
            <a:avLst/>
          </a:prstGeom>
        </p:spPr>
      </p:pic>
    </p:spTree>
    <p:extLst>
      <p:ext uri="{BB962C8B-B14F-4D97-AF65-F5344CB8AC3E}">
        <p14:creationId xmlns:p14="http://schemas.microsoft.com/office/powerpoint/2010/main" val="2585400854"/>
      </p:ext>
    </p:extLst>
  </p:cSld>
  <p:clrMapOvr>
    <a:masterClrMapping/>
  </p:clrMapOvr>
  <p:transition spd="med">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25"/>
          <p:cNvSpPr txBox="1"/>
          <p:nvPr/>
        </p:nvSpPr>
        <p:spPr>
          <a:xfrm>
            <a:off x="868865" y="725298"/>
            <a:ext cx="5472667" cy="646331"/>
          </a:xfrm>
          <a:prstGeom prst="rect">
            <a:avLst/>
          </a:prstGeom>
          <a:noFill/>
        </p:spPr>
        <p:txBody>
          <a:bodyPr wrap="square" rtlCol="0">
            <a:spAutoFit/>
          </a:bodyPr>
          <a:lstStyle/>
          <a:p>
            <a:pPr defTabSz="1371600"/>
            <a:r>
              <a:rPr lang="en-US" altLang="zh-CN" sz="3600" b="1" dirty="0">
                <a:latin typeface="Times New Roman" panose="02020603050405020304" pitchFamily="18" charset="0"/>
                <a:ea typeface="幼圆" panose="02010509060101010101" pitchFamily="49" charset="-122"/>
                <a:cs typeface="Times New Roman" panose="02020603050405020304" pitchFamily="18" charset="0"/>
              </a:rPr>
              <a:t>2</a:t>
            </a:r>
            <a:r>
              <a:rPr lang="en-US" altLang="zh-CN" sz="3600" b="1" dirty="0" smtClean="0">
                <a:latin typeface="Times New Roman" panose="02020603050405020304" pitchFamily="18" charset="0"/>
                <a:ea typeface="幼圆" panose="02010509060101010101" pitchFamily="49" charset="-122"/>
                <a:cs typeface="Times New Roman" panose="02020603050405020304" pitchFamily="18" charset="0"/>
              </a:rPr>
              <a:t>. </a:t>
            </a:r>
            <a:r>
              <a:rPr lang="en-US" altLang="zh-CN" sz="3600" b="1" dirty="0" err="1" smtClean="0">
                <a:latin typeface="Times New Roman" panose="02020603050405020304" pitchFamily="18" charset="0"/>
                <a:ea typeface="幼圆" panose="02010509060101010101" pitchFamily="49" charset="-122"/>
                <a:cs typeface="Times New Roman" panose="02020603050405020304" pitchFamily="18" charset="0"/>
              </a:rPr>
              <a:t>Thí</a:t>
            </a:r>
            <a:r>
              <a:rPr lang="en-US" altLang="zh-CN" sz="3600" b="1" dirty="0" smtClean="0">
                <a:latin typeface="Times New Roman" panose="02020603050405020304" pitchFamily="18" charset="0"/>
                <a:ea typeface="幼圆" panose="02010509060101010101" pitchFamily="49" charset="-122"/>
                <a:cs typeface="Times New Roman" panose="02020603050405020304" pitchFamily="18" charset="0"/>
              </a:rPr>
              <a:t> </a:t>
            </a:r>
            <a:r>
              <a:rPr lang="en-US" altLang="zh-CN" sz="3600" b="1" dirty="0" err="1" smtClean="0">
                <a:latin typeface="Times New Roman" panose="02020603050405020304" pitchFamily="18" charset="0"/>
                <a:ea typeface="幼圆" panose="02010509060101010101" pitchFamily="49" charset="-122"/>
                <a:cs typeface="Times New Roman" panose="02020603050405020304" pitchFamily="18" charset="0"/>
              </a:rPr>
              <a:t>nghiệm</a:t>
            </a:r>
            <a:r>
              <a:rPr lang="en-US" altLang="zh-CN" sz="3600" b="1" dirty="0" smtClean="0">
                <a:latin typeface="Times New Roman" panose="02020603050405020304" pitchFamily="18" charset="0"/>
                <a:ea typeface="幼圆" panose="02010509060101010101" pitchFamily="49" charset="-122"/>
                <a:cs typeface="Times New Roman" panose="02020603050405020304" pitchFamily="18" charset="0"/>
              </a:rPr>
              <a:t> 2 (SGK)</a:t>
            </a:r>
            <a:endParaRPr lang="zh-CN" altLang="en-US" sz="3600" b="1" dirty="0">
              <a:latin typeface="Times New Roman" panose="02020603050405020304" pitchFamily="18" charset="0"/>
              <a:ea typeface="幼圆" panose="02010509060101010101" pitchFamily="49" charset="-122"/>
              <a:cs typeface="Times New Roman" panose="02020603050405020304" pitchFamily="18" charset="0"/>
            </a:endParaRPr>
          </a:p>
        </p:txBody>
      </p:sp>
      <p:sp>
        <p:nvSpPr>
          <p:cNvPr id="8" name="Rectangle 7"/>
          <p:cNvSpPr/>
          <p:nvPr/>
        </p:nvSpPr>
        <p:spPr>
          <a:xfrm>
            <a:off x="744547" y="1561838"/>
            <a:ext cx="4376519" cy="707886"/>
          </a:xfrm>
          <a:prstGeom prst="rect">
            <a:avLst/>
          </a:prstGeom>
        </p:spPr>
        <p:txBody>
          <a:bodyPr wrap="none">
            <a:spAutoFit/>
          </a:bodyPr>
          <a:lstStyle/>
          <a:p>
            <a:pPr defTabSz="1371600"/>
            <a:r>
              <a:rPr lang="vi-VN" altLang="zh-CN" sz="3600" dirty="0">
                <a:latin typeface="Times New Roman" panose="02020603050405020304" pitchFamily="18" charset="0"/>
                <a:ea typeface="幼圆" panose="02010509060101010101" pitchFamily="49" charset="-122"/>
                <a:cs typeface="Times New Roman" panose="02020603050405020304" pitchFamily="18" charset="0"/>
              </a:rPr>
              <a:t>- Kết quả thí </a:t>
            </a:r>
            <a:r>
              <a:rPr lang="vi-VN" altLang="zh-CN" sz="4000" dirty="0">
                <a:latin typeface="Times New Roman" panose="02020603050405020304" pitchFamily="18" charset="0"/>
                <a:ea typeface="幼圆" panose="02010509060101010101" pitchFamily="49" charset="-122"/>
                <a:cs typeface="Times New Roman" panose="02020603050405020304" pitchFamily="18" charset="0"/>
              </a:rPr>
              <a:t>nghiệm</a:t>
            </a:r>
            <a:r>
              <a:rPr lang="vi-VN" altLang="zh-CN" sz="3600" dirty="0">
                <a:latin typeface="Times New Roman" panose="02020603050405020304" pitchFamily="18" charset="0"/>
                <a:ea typeface="幼圆" panose="02010509060101010101" pitchFamily="49" charset="-122"/>
                <a:cs typeface="Times New Roman" panose="02020603050405020304" pitchFamily="18" charset="0"/>
              </a:rPr>
              <a:t>: </a:t>
            </a:r>
            <a:endParaRPr lang="zh-CN" altLang="en-US" sz="3600" dirty="0">
              <a:latin typeface="Times New Roman" panose="02020603050405020304" pitchFamily="18" charset="0"/>
              <a:ea typeface="幼圆" panose="02010509060101010101" pitchFamily="49" charset="-122"/>
              <a:cs typeface="Times New Roman" panose="02020603050405020304" pitchFamily="18" charset="0"/>
            </a:endParaRPr>
          </a:p>
        </p:txBody>
      </p:sp>
      <p:sp>
        <p:nvSpPr>
          <p:cNvPr id="9" name="Rectangle 8"/>
          <p:cNvSpPr/>
          <p:nvPr/>
        </p:nvSpPr>
        <p:spPr>
          <a:xfrm>
            <a:off x="1036320" y="2278576"/>
            <a:ext cx="10430256" cy="1200329"/>
          </a:xfrm>
          <a:prstGeom prst="rect">
            <a:avLst/>
          </a:prstGeom>
        </p:spPr>
        <p:txBody>
          <a:bodyPr wrap="square">
            <a:spAutoFit/>
          </a:bodyPr>
          <a:lstStyle/>
          <a:p>
            <a:pPr algn="just" fontAlgn="base">
              <a:spcBef>
                <a:spcPct val="0"/>
              </a:spcBef>
              <a:spcAft>
                <a:spcPct val="0"/>
              </a:spcAft>
            </a:pPr>
            <a:r>
              <a:rPr lang="en-US" sz="3600" dirty="0" err="1">
                <a:latin typeface="Times New Roman" pitchFamily="18" charset="0"/>
                <a:ea typeface="Times New Roman" pitchFamily="18" charset="0"/>
                <a:cs typeface="Times New Roman" pitchFamily="18" charset="0"/>
              </a:rPr>
              <a:t>Tỉ</a:t>
            </a: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số</a:t>
            </a: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giữa</a:t>
            </a: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khối</a:t>
            </a: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lượng</a:t>
            </a: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và</a:t>
            </a: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thể</a:t>
            </a: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tích</a:t>
            </a: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của</a:t>
            </a: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các</a:t>
            </a: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thỏi</a:t>
            </a: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sắt</a:t>
            </a: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nhôm</a:t>
            </a: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đồng</a:t>
            </a: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là</a:t>
            </a:r>
            <a:r>
              <a:rPr lang="en-US" sz="3600" dirty="0">
                <a:latin typeface="Times New Roman" pitchFamily="18" charset="0"/>
                <a:ea typeface="Times New Roman" pitchFamily="18" charset="0"/>
                <a:cs typeface="Times New Roman" pitchFamily="18" charset="0"/>
              </a:rPr>
              <a:t> </a:t>
            </a:r>
            <a:r>
              <a:rPr lang="en-US" sz="3600" dirty="0" err="1">
                <a:solidFill>
                  <a:srgbClr val="0000CC"/>
                </a:solidFill>
                <a:latin typeface="Times New Roman" pitchFamily="18" charset="0"/>
                <a:ea typeface="Times New Roman" pitchFamily="18" charset="0"/>
                <a:cs typeface="Times New Roman" pitchFamily="18" charset="0"/>
              </a:rPr>
              <a:t>khác</a:t>
            </a:r>
            <a:r>
              <a:rPr lang="en-US" sz="3600" dirty="0">
                <a:solidFill>
                  <a:srgbClr val="0000CC"/>
                </a:solidFill>
                <a:latin typeface="Times New Roman" pitchFamily="18" charset="0"/>
                <a:ea typeface="Times New Roman" pitchFamily="18" charset="0"/>
                <a:cs typeface="Times New Roman" pitchFamily="18" charset="0"/>
              </a:rPr>
              <a:t> </a:t>
            </a:r>
            <a:r>
              <a:rPr lang="en-US" sz="3600" dirty="0" err="1" smtClean="0">
                <a:solidFill>
                  <a:srgbClr val="0000CC"/>
                </a:solidFill>
                <a:latin typeface="Times New Roman" pitchFamily="18" charset="0"/>
                <a:ea typeface="Times New Roman" pitchFamily="18" charset="0"/>
                <a:cs typeface="Times New Roman" pitchFamily="18" charset="0"/>
              </a:rPr>
              <a:t>nhau</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15711763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ChangeArrowheads="1"/>
          </p:cNvSpPr>
          <p:nvPr/>
        </p:nvSpPr>
        <p:spPr bwMode="auto">
          <a:xfrm>
            <a:off x="684441" y="174818"/>
            <a:ext cx="9835209" cy="646331"/>
          </a:xfrm>
          <a:prstGeom prst="rect">
            <a:avLst/>
          </a:prstGeom>
          <a:noFill/>
        </p:spPr>
        <p:txBody>
          <a:bodyPr wrap="square" rtlCol="0">
            <a:spAutoFit/>
          </a:bodyPr>
          <a:lstStyle/>
          <a:p>
            <a:pPr defTabSz="1371600"/>
            <a:r>
              <a:rPr lang="en-US" sz="3600" b="1" dirty="0">
                <a:solidFill>
                  <a:srgbClr val="0000CC"/>
                </a:solidFill>
                <a:latin typeface="Times New Roman" panose="02020603050405020304" pitchFamily="18" charset="0"/>
                <a:ea typeface="幼圆" panose="02010509060101010101" pitchFamily="49" charset="-122"/>
                <a:cs typeface="Times New Roman" panose="02020603050405020304" pitchFamily="18" charset="0"/>
              </a:rPr>
              <a:t>II. </a:t>
            </a:r>
            <a:r>
              <a:rPr lang="en-US" sz="3600" b="1" dirty="0" err="1">
                <a:solidFill>
                  <a:srgbClr val="0000CC"/>
                </a:solidFill>
                <a:latin typeface="Times New Roman" panose="02020603050405020304" pitchFamily="18" charset="0"/>
                <a:ea typeface="幼圆" panose="02010509060101010101" pitchFamily="49" charset="-122"/>
                <a:cs typeface="Times New Roman" panose="02020603050405020304" pitchFamily="18" charset="0"/>
              </a:rPr>
              <a:t>Khối</a:t>
            </a:r>
            <a:r>
              <a:rPr lang="en-US" sz="3600" b="1" dirty="0">
                <a:solidFill>
                  <a:srgbClr val="0000CC"/>
                </a:solidFill>
                <a:latin typeface="Times New Roman" panose="02020603050405020304" pitchFamily="18" charset="0"/>
                <a:ea typeface="幼圆" panose="02010509060101010101" pitchFamily="49" charset="-122"/>
                <a:cs typeface="Times New Roman" panose="02020603050405020304" pitchFamily="18" charset="0"/>
              </a:rPr>
              <a:t> </a:t>
            </a:r>
            <a:r>
              <a:rPr lang="en-US" sz="3600" b="1" dirty="0" err="1">
                <a:solidFill>
                  <a:srgbClr val="0000CC"/>
                </a:solidFill>
                <a:latin typeface="Times New Roman" panose="02020603050405020304" pitchFamily="18" charset="0"/>
                <a:ea typeface="幼圆" panose="02010509060101010101" pitchFamily="49" charset="-122"/>
                <a:cs typeface="Times New Roman" panose="02020603050405020304" pitchFamily="18" charset="0"/>
              </a:rPr>
              <a:t>lượng</a:t>
            </a:r>
            <a:r>
              <a:rPr lang="en-US" sz="3600" b="1" dirty="0">
                <a:solidFill>
                  <a:srgbClr val="0000CC"/>
                </a:solidFill>
                <a:latin typeface="Times New Roman" panose="02020603050405020304" pitchFamily="18" charset="0"/>
                <a:ea typeface="幼圆" panose="02010509060101010101" pitchFamily="49" charset="-122"/>
                <a:cs typeface="Times New Roman" panose="02020603050405020304" pitchFamily="18" charset="0"/>
              </a:rPr>
              <a:t> </a:t>
            </a:r>
            <a:r>
              <a:rPr lang="en-US" sz="3600" b="1" dirty="0" err="1">
                <a:solidFill>
                  <a:srgbClr val="0000CC"/>
                </a:solidFill>
                <a:latin typeface="Times New Roman" panose="02020603050405020304" pitchFamily="18" charset="0"/>
                <a:ea typeface="幼圆" panose="02010509060101010101" pitchFamily="49" charset="-122"/>
                <a:cs typeface="Times New Roman" panose="02020603050405020304" pitchFamily="18" charset="0"/>
              </a:rPr>
              <a:t>riêng</a:t>
            </a:r>
            <a:r>
              <a:rPr lang="en-US" sz="3600" b="1" dirty="0">
                <a:solidFill>
                  <a:srgbClr val="0000CC"/>
                </a:solidFill>
                <a:latin typeface="Times New Roman" panose="02020603050405020304" pitchFamily="18" charset="0"/>
                <a:ea typeface="幼圆" panose="02010509060101010101" pitchFamily="49" charset="-122"/>
                <a:cs typeface="Times New Roman" panose="02020603050405020304" pitchFamily="18" charset="0"/>
              </a:rPr>
              <a:t>, </a:t>
            </a:r>
            <a:r>
              <a:rPr lang="en-US" sz="3600" b="1" dirty="0" err="1">
                <a:solidFill>
                  <a:srgbClr val="0000CC"/>
                </a:solidFill>
                <a:latin typeface="Times New Roman" panose="02020603050405020304" pitchFamily="18" charset="0"/>
                <a:ea typeface="幼圆" panose="02010509060101010101" pitchFamily="49" charset="-122"/>
                <a:cs typeface="Times New Roman" panose="02020603050405020304" pitchFamily="18" charset="0"/>
              </a:rPr>
              <a:t>đơn</a:t>
            </a:r>
            <a:r>
              <a:rPr lang="en-US" sz="3600" b="1" dirty="0">
                <a:solidFill>
                  <a:srgbClr val="0000CC"/>
                </a:solidFill>
                <a:latin typeface="Times New Roman" panose="02020603050405020304" pitchFamily="18" charset="0"/>
                <a:ea typeface="幼圆" panose="02010509060101010101" pitchFamily="49" charset="-122"/>
                <a:cs typeface="Times New Roman" panose="02020603050405020304" pitchFamily="18" charset="0"/>
              </a:rPr>
              <a:t> </a:t>
            </a:r>
            <a:r>
              <a:rPr lang="en-US" sz="3600" b="1" dirty="0" err="1">
                <a:solidFill>
                  <a:srgbClr val="0000CC"/>
                </a:solidFill>
                <a:latin typeface="Times New Roman" panose="02020603050405020304" pitchFamily="18" charset="0"/>
                <a:ea typeface="幼圆" panose="02010509060101010101" pitchFamily="49" charset="-122"/>
                <a:cs typeface="Times New Roman" panose="02020603050405020304" pitchFamily="18" charset="0"/>
              </a:rPr>
              <a:t>vị</a:t>
            </a:r>
            <a:r>
              <a:rPr lang="en-US" sz="3600" b="1" dirty="0">
                <a:solidFill>
                  <a:srgbClr val="0000CC"/>
                </a:solidFill>
                <a:latin typeface="Times New Roman" panose="02020603050405020304" pitchFamily="18" charset="0"/>
                <a:ea typeface="幼圆" panose="02010509060101010101" pitchFamily="49" charset="-122"/>
                <a:cs typeface="Times New Roman" panose="02020603050405020304" pitchFamily="18" charset="0"/>
              </a:rPr>
              <a:t> </a:t>
            </a:r>
            <a:r>
              <a:rPr lang="en-US" sz="3600" b="1" dirty="0" err="1">
                <a:solidFill>
                  <a:srgbClr val="0000CC"/>
                </a:solidFill>
                <a:latin typeface="Times New Roman" panose="02020603050405020304" pitchFamily="18" charset="0"/>
                <a:ea typeface="幼圆" panose="02010509060101010101" pitchFamily="49" charset="-122"/>
                <a:cs typeface="Times New Roman" panose="02020603050405020304" pitchFamily="18" charset="0"/>
              </a:rPr>
              <a:t>khối</a:t>
            </a:r>
            <a:r>
              <a:rPr lang="en-US" sz="3600" b="1" dirty="0">
                <a:solidFill>
                  <a:srgbClr val="0000CC"/>
                </a:solidFill>
                <a:latin typeface="Times New Roman" panose="02020603050405020304" pitchFamily="18" charset="0"/>
                <a:ea typeface="幼圆" panose="02010509060101010101" pitchFamily="49" charset="-122"/>
                <a:cs typeface="Times New Roman" panose="02020603050405020304" pitchFamily="18" charset="0"/>
              </a:rPr>
              <a:t> </a:t>
            </a:r>
            <a:r>
              <a:rPr lang="en-US" sz="3600" b="1" dirty="0" err="1">
                <a:solidFill>
                  <a:srgbClr val="0000CC"/>
                </a:solidFill>
                <a:latin typeface="Times New Roman" panose="02020603050405020304" pitchFamily="18" charset="0"/>
                <a:ea typeface="幼圆" panose="02010509060101010101" pitchFamily="49" charset="-122"/>
                <a:cs typeface="Times New Roman" panose="02020603050405020304" pitchFamily="18" charset="0"/>
              </a:rPr>
              <a:t>lượng</a:t>
            </a:r>
            <a:r>
              <a:rPr lang="en-US" sz="3600" b="1" dirty="0">
                <a:solidFill>
                  <a:srgbClr val="0000CC"/>
                </a:solidFill>
                <a:latin typeface="Times New Roman" panose="02020603050405020304" pitchFamily="18" charset="0"/>
                <a:ea typeface="幼圆" panose="02010509060101010101" pitchFamily="49" charset="-122"/>
                <a:cs typeface="Times New Roman" panose="02020603050405020304" pitchFamily="18" charset="0"/>
              </a:rPr>
              <a:t> </a:t>
            </a:r>
            <a:r>
              <a:rPr lang="en-US" sz="3600" b="1" dirty="0" err="1">
                <a:solidFill>
                  <a:srgbClr val="0000CC"/>
                </a:solidFill>
                <a:latin typeface="Times New Roman" panose="02020603050405020304" pitchFamily="18" charset="0"/>
                <a:ea typeface="幼圆" panose="02010509060101010101" pitchFamily="49" charset="-122"/>
                <a:cs typeface="Times New Roman" panose="02020603050405020304" pitchFamily="18" charset="0"/>
              </a:rPr>
              <a:t>riêng</a:t>
            </a:r>
            <a:endParaRPr lang="en-US" sz="3600" b="1" dirty="0">
              <a:solidFill>
                <a:srgbClr val="0000CC"/>
              </a:solidFill>
              <a:latin typeface="Times New Roman" panose="02020603050405020304" pitchFamily="18" charset="0"/>
              <a:ea typeface="幼圆" panose="02010509060101010101" pitchFamily="49" charset="-122"/>
              <a:cs typeface="Times New Roman" panose="02020603050405020304" pitchFamily="18" charset="0"/>
            </a:endParaRPr>
          </a:p>
        </p:txBody>
      </p:sp>
      <p:sp>
        <p:nvSpPr>
          <p:cNvPr id="9" name="Rectangle 2"/>
          <p:cNvSpPr>
            <a:spLocks noChangeArrowheads="1"/>
          </p:cNvSpPr>
          <p:nvPr/>
        </p:nvSpPr>
        <p:spPr bwMode="auto">
          <a:xfrm>
            <a:off x="431328" y="838347"/>
            <a:ext cx="1145177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indent="-457200" algn="just" fontAlgn="base">
              <a:spcBef>
                <a:spcPct val="0"/>
              </a:spcBef>
              <a:spcAft>
                <a:spcPct val="0"/>
              </a:spcAft>
              <a:buFontTx/>
              <a:buChar char="-"/>
            </a:pPr>
            <a:r>
              <a:rPr lang="vi-VN" sz="3200" b="1" dirty="0" smtClean="0">
                <a:latin typeface="Times New Roman" pitchFamily="18" charset="0"/>
                <a:ea typeface="Times New Roman" pitchFamily="18" charset="0"/>
                <a:cs typeface="Times New Roman" pitchFamily="18" charset="0"/>
              </a:rPr>
              <a:t>Định nghĩa: </a:t>
            </a:r>
            <a:r>
              <a:rPr lang="en-US" sz="3200" dirty="0" err="1" smtClean="0">
                <a:latin typeface="Times New Roman" pitchFamily="18" charset="0"/>
                <a:ea typeface="Times New Roman" pitchFamily="18" charset="0"/>
                <a:cs typeface="Times New Roman" pitchFamily="18" charset="0"/>
              </a:rPr>
              <a:t>Khối</a:t>
            </a:r>
            <a:r>
              <a:rPr lang="en-US" sz="3200" dirty="0" smtClean="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lượng</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riêng</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của</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một</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chất</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cho</a:t>
            </a:r>
            <a:r>
              <a:rPr lang="en-US" sz="3200" dirty="0">
                <a:latin typeface="Times New Roman" pitchFamily="18" charset="0"/>
                <a:ea typeface="Times New Roman" pitchFamily="18" charset="0"/>
                <a:cs typeface="Times New Roman" pitchFamily="18" charset="0"/>
              </a:rPr>
              <a:t> ta </a:t>
            </a:r>
            <a:r>
              <a:rPr lang="en-US" sz="3200" dirty="0" err="1">
                <a:latin typeface="Times New Roman" pitchFamily="18" charset="0"/>
                <a:ea typeface="Times New Roman" pitchFamily="18" charset="0"/>
                <a:cs typeface="Times New Roman" pitchFamily="18" charset="0"/>
              </a:rPr>
              <a:t>biết</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khối</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lượng</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của</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một</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đơn</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vị</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thể</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tích</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chất</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đó</a:t>
            </a:r>
            <a:r>
              <a:rPr lang="en-US" sz="3200" dirty="0" smtClean="0">
                <a:latin typeface="Times New Roman" pitchFamily="18" charset="0"/>
                <a:ea typeface="Times New Roman" pitchFamily="18" charset="0"/>
                <a:cs typeface="Times New Roman" pitchFamily="18" charset="0"/>
              </a:rPr>
              <a:t>. </a:t>
            </a:r>
            <a:endParaRPr lang="vi-VN" sz="3200" dirty="0" smtClean="0">
              <a:latin typeface="Times New Roman" pitchFamily="18" charset="0"/>
              <a:ea typeface="Times New Roman" pitchFamily="18" charset="0"/>
              <a:cs typeface="Times New Roman" pitchFamily="18" charset="0"/>
            </a:endParaRPr>
          </a:p>
          <a:p>
            <a:pPr marL="457200" indent="-457200" algn="just" fontAlgn="base">
              <a:spcBef>
                <a:spcPct val="0"/>
              </a:spcBef>
              <a:spcAft>
                <a:spcPct val="0"/>
              </a:spcAft>
              <a:buFontTx/>
              <a:buChar char="-"/>
            </a:pPr>
            <a:r>
              <a:rPr lang="vi-VN" sz="3200" b="1" dirty="0" smtClean="0">
                <a:latin typeface="Times New Roman" pitchFamily="18" charset="0"/>
                <a:ea typeface="Times New Roman" pitchFamily="18" charset="0"/>
                <a:cs typeface="Times New Roman" pitchFamily="18" charset="0"/>
              </a:rPr>
              <a:t>Công thức </a:t>
            </a:r>
            <a:r>
              <a:rPr lang="vi-VN" sz="3200" dirty="0" smtClean="0">
                <a:latin typeface="Times New Roman" pitchFamily="18" charset="0"/>
                <a:ea typeface="Times New Roman" pitchFamily="18" charset="0"/>
                <a:cs typeface="Times New Roman" pitchFamily="18" charset="0"/>
              </a:rPr>
              <a:t>tính </a:t>
            </a:r>
            <a:r>
              <a:rPr lang="vi-VN" sz="3200" dirty="0">
                <a:latin typeface="Times New Roman" pitchFamily="18" charset="0"/>
                <a:ea typeface="Times New Roman" pitchFamily="18" charset="0"/>
                <a:cs typeface="Times New Roman" pitchFamily="18" charset="0"/>
              </a:rPr>
              <a:t>k</a:t>
            </a:r>
            <a:r>
              <a:rPr lang="en-US" sz="3200" dirty="0" err="1" smtClean="0">
                <a:latin typeface="Times New Roman" pitchFamily="18" charset="0"/>
                <a:ea typeface="Times New Roman" pitchFamily="18" charset="0"/>
                <a:cs typeface="Times New Roman" pitchFamily="18" charset="0"/>
              </a:rPr>
              <a:t>hối</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lượng</a:t>
            </a: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riêng</a:t>
            </a:r>
            <a:r>
              <a:rPr lang="vi-VN" sz="3200" dirty="0" smtClean="0">
                <a:latin typeface="Times New Roman" pitchFamily="18" charset="0"/>
                <a:ea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pic>
        <p:nvPicPr>
          <p:cNvPr id="10" name="Picture 3" descr="DKjKD1dL3G6Wm1sIPeS1RbcX_4k824mL4ZOTsZOq7FrDSqDoDXjTAygWMFU97KoDYN8l15mMJnrWU0bqIVJTxec1Zu4oA2dRR2DEQBVzU431w99qYcKutFO2kVxuvWbwz2xI0FTxi7PJm0NwSGPDuQ"/>
          <p:cNvPicPr>
            <a:picLocks noChangeAspect="1" noChangeArrowheads="1"/>
          </p:cNvPicPr>
          <p:nvPr/>
        </p:nvPicPr>
        <p:blipFill>
          <a:blip r:embed="rId2" cstate="print"/>
          <a:srcRect/>
          <a:stretch>
            <a:fillRect/>
          </a:stretch>
        </p:blipFill>
        <p:spPr bwMode="auto">
          <a:xfrm>
            <a:off x="2063665" y="2516008"/>
            <a:ext cx="1447800" cy="1263535"/>
          </a:xfrm>
          <a:prstGeom prst="rect">
            <a:avLst/>
          </a:prstGeom>
          <a:noFill/>
          <a:ln w="28575">
            <a:solidFill>
              <a:srgbClr val="FF0000"/>
            </a:solidFill>
            <a:miter lim="800000"/>
            <a:headEnd/>
            <a:tailEnd/>
          </a:ln>
        </p:spPr>
      </p:pic>
      <p:sp>
        <p:nvSpPr>
          <p:cNvPr id="11" name="Rectangle 4"/>
          <p:cNvSpPr>
            <a:spLocks noChangeArrowheads="1"/>
          </p:cNvSpPr>
          <p:nvPr/>
        </p:nvSpPr>
        <p:spPr bwMode="auto">
          <a:xfrm>
            <a:off x="6650574" y="3698329"/>
            <a:ext cx="4619726"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en-US" sz="3200" smtClean="0">
                <a:latin typeface="Times New Roman" pitchFamily="18" charset="0"/>
                <a:ea typeface="Times New Roman" pitchFamily="18" charset="0"/>
                <a:cs typeface="Times New Roman" pitchFamily="18" charset="0"/>
              </a:rPr>
              <a:t>+ V </a:t>
            </a:r>
            <a:r>
              <a:rPr lang="en-US" sz="3200">
                <a:latin typeface="Times New Roman" pitchFamily="18" charset="0"/>
                <a:ea typeface="Times New Roman" pitchFamily="18" charset="0"/>
                <a:cs typeface="Times New Roman" pitchFamily="18" charset="0"/>
              </a:rPr>
              <a:t>là thể tích của vật liệu.</a:t>
            </a:r>
            <a:endParaRPr lang="en-US" sz="3200">
              <a:latin typeface="Times New Roman" pitchFamily="18" charset="0"/>
              <a:cs typeface="Times New Roman" pitchFamily="18" charset="0"/>
            </a:endParaRPr>
          </a:p>
        </p:txBody>
      </p:sp>
      <p:sp>
        <p:nvSpPr>
          <p:cNvPr id="12" name="Rectangle 11"/>
          <p:cNvSpPr/>
          <p:nvPr/>
        </p:nvSpPr>
        <p:spPr>
          <a:xfrm>
            <a:off x="4974174" y="2631529"/>
            <a:ext cx="1798890" cy="584775"/>
          </a:xfrm>
          <a:prstGeom prst="rect">
            <a:avLst/>
          </a:prstGeom>
        </p:spPr>
        <p:txBody>
          <a:bodyPr wrap="none">
            <a:spAutoFit/>
          </a:bodyPr>
          <a:lstStyle/>
          <a:p>
            <a:pPr lvl="0" algn="just" fontAlgn="base">
              <a:spcBef>
                <a:spcPct val="0"/>
              </a:spcBef>
              <a:spcAft>
                <a:spcPct val="0"/>
              </a:spcAft>
            </a:pPr>
            <a:r>
              <a:rPr lang="en-US" sz="3200">
                <a:latin typeface="Times New Roman" pitchFamily="18" charset="0"/>
                <a:ea typeface="Times New Roman" pitchFamily="18" charset="0"/>
                <a:cs typeface="Times New Roman" pitchFamily="18" charset="0"/>
              </a:rPr>
              <a:t>Trong đó:</a:t>
            </a:r>
          </a:p>
        </p:txBody>
      </p:sp>
      <p:sp>
        <p:nvSpPr>
          <p:cNvPr id="13" name="Rectangle 12"/>
          <p:cNvSpPr/>
          <p:nvPr/>
        </p:nvSpPr>
        <p:spPr>
          <a:xfrm>
            <a:off x="6650575" y="2631529"/>
            <a:ext cx="4160113" cy="584775"/>
          </a:xfrm>
          <a:prstGeom prst="rect">
            <a:avLst/>
          </a:prstGeom>
        </p:spPr>
        <p:txBody>
          <a:bodyPr wrap="none">
            <a:spAutoFit/>
          </a:bodyPr>
          <a:lstStyle/>
          <a:p>
            <a:pPr lvl="0" algn="just" eaLnBrk="0" fontAlgn="base" hangingPunct="0">
              <a:spcBef>
                <a:spcPct val="0"/>
              </a:spcBef>
              <a:spcAft>
                <a:spcPct val="0"/>
              </a:spcAft>
            </a:pPr>
            <a:r>
              <a:rPr lang="en-US" sz="3200">
                <a:latin typeface="Times New Roman" pitchFamily="18" charset="0"/>
                <a:ea typeface="Times New Roman" pitchFamily="18" charset="0"/>
                <a:cs typeface="Times New Roman" pitchFamily="18" charset="0"/>
              </a:rPr>
              <a:t>+ D là khối lượng riêng.</a:t>
            </a:r>
          </a:p>
        </p:txBody>
      </p:sp>
      <p:sp>
        <p:nvSpPr>
          <p:cNvPr id="14" name="Rectangle 13"/>
          <p:cNvSpPr/>
          <p:nvPr/>
        </p:nvSpPr>
        <p:spPr>
          <a:xfrm>
            <a:off x="6650575" y="3164929"/>
            <a:ext cx="5232523" cy="584775"/>
          </a:xfrm>
          <a:prstGeom prst="rect">
            <a:avLst/>
          </a:prstGeom>
        </p:spPr>
        <p:txBody>
          <a:bodyPr wrap="none">
            <a:spAutoFit/>
          </a:bodyPr>
          <a:lstStyle/>
          <a:p>
            <a:pPr lvl="0" algn="just" eaLnBrk="0" fontAlgn="base" hangingPunct="0">
              <a:spcBef>
                <a:spcPct val="0"/>
              </a:spcBef>
              <a:spcAft>
                <a:spcPct val="0"/>
              </a:spcAft>
            </a:pPr>
            <a:r>
              <a:rPr lang="en-US" sz="3200">
                <a:latin typeface="Times New Roman" pitchFamily="18" charset="0"/>
                <a:ea typeface="Times New Roman" pitchFamily="18" charset="0"/>
                <a:cs typeface="Times New Roman" pitchFamily="18" charset="0"/>
              </a:rPr>
              <a:t>+ m là khối lượng của vật liệu.</a:t>
            </a:r>
          </a:p>
        </p:txBody>
      </p:sp>
      <p:sp>
        <p:nvSpPr>
          <p:cNvPr id="15" name="Rectangle 5"/>
          <p:cNvSpPr>
            <a:spLocks noChangeArrowheads="1"/>
          </p:cNvSpPr>
          <p:nvPr/>
        </p:nvSpPr>
        <p:spPr bwMode="auto">
          <a:xfrm>
            <a:off x="431328" y="4342783"/>
            <a:ext cx="12032342"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3200" dirty="0" smtClean="0">
                <a:latin typeface="Times New Roman" pitchFamily="18" charset="0"/>
                <a:ea typeface="Times New Roman" pitchFamily="18" charset="0"/>
                <a:cs typeface="Times New Roman" pitchFamily="18" charset="0"/>
              </a:rPr>
              <a:t>- </a:t>
            </a:r>
            <a:r>
              <a:rPr lang="en-US" sz="3200" dirty="0" err="1" smtClean="0">
                <a:latin typeface="Times New Roman" pitchFamily="18" charset="0"/>
                <a:ea typeface="Times New Roman" pitchFamily="18" charset="0"/>
                <a:cs typeface="Times New Roman" pitchFamily="18" charset="0"/>
              </a:rPr>
              <a:t>Đơn</a:t>
            </a:r>
            <a:r>
              <a:rPr lang="en-US" sz="3200" dirty="0" smtClean="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vị</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thường</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dùng</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của</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khối</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lượng</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riêng</a:t>
            </a:r>
            <a:r>
              <a:rPr lang="en-US" sz="3200" dirty="0">
                <a:latin typeface="Times New Roman" pitchFamily="18" charset="0"/>
                <a:ea typeface="Times New Roman" pitchFamily="18" charset="0"/>
                <a:cs typeface="Times New Roman" pitchFamily="18" charset="0"/>
              </a:rPr>
              <a:t> </a:t>
            </a:r>
            <a:r>
              <a:rPr lang="en-US" sz="3200" dirty="0" smtClean="0">
                <a:latin typeface="Times New Roman" pitchFamily="18" charset="0"/>
                <a:ea typeface="Times New Roman" pitchFamily="18" charset="0"/>
                <a:cs typeface="Times New Roman" pitchFamily="18" charset="0"/>
              </a:rPr>
              <a:t>: </a:t>
            </a:r>
            <a:r>
              <a:rPr lang="en-US" sz="3200" b="1" dirty="0" smtClean="0">
                <a:solidFill>
                  <a:srgbClr val="0000CC"/>
                </a:solidFill>
                <a:latin typeface="Times New Roman" pitchFamily="18" charset="0"/>
                <a:ea typeface="Times New Roman" pitchFamily="18" charset="0"/>
                <a:cs typeface="Times New Roman" pitchFamily="18" charset="0"/>
              </a:rPr>
              <a:t>kg/m</a:t>
            </a:r>
            <a:r>
              <a:rPr lang="en-US" sz="3200" b="1" baseline="30000" dirty="0" smtClean="0">
                <a:solidFill>
                  <a:srgbClr val="0000CC"/>
                </a:solidFill>
                <a:latin typeface="Times New Roman" pitchFamily="18" charset="0"/>
                <a:ea typeface="Times New Roman" pitchFamily="18" charset="0"/>
                <a:cs typeface="Times New Roman" pitchFamily="18" charset="0"/>
              </a:rPr>
              <a:t>3</a:t>
            </a:r>
            <a:r>
              <a:rPr lang="en-US" sz="3200" b="1" dirty="0">
                <a:solidFill>
                  <a:srgbClr val="0000CC"/>
                </a:solidFill>
                <a:latin typeface="Times New Roman" pitchFamily="18" charset="0"/>
                <a:ea typeface="Times New Roman" pitchFamily="18" charset="0"/>
                <a:cs typeface="Times New Roman" pitchFamily="18" charset="0"/>
              </a:rPr>
              <a:t>, g/cm</a:t>
            </a:r>
            <a:r>
              <a:rPr lang="en-US" sz="3200" b="1" baseline="30000" dirty="0">
                <a:solidFill>
                  <a:srgbClr val="0000CC"/>
                </a:solidFill>
                <a:latin typeface="Times New Roman" pitchFamily="18" charset="0"/>
                <a:ea typeface="Times New Roman" pitchFamily="18" charset="0"/>
                <a:cs typeface="Times New Roman" pitchFamily="18" charset="0"/>
              </a:rPr>
              <a:t>3</a:t>
            </a:r>
            <a:r>
              <a:rPr lang="en-US" sz="3200" b="1" dirty="0">
                <a:solidFill>
                  <a:srgbClr val="0000CC"/>
                </a:solidFill>
                <a:latin typeface="Times New Roman" pitchFamily="18" charset="0"/>
                <a:ea typeface="Times New Roman" pitchFamily="18" charset="0"/>
                <a:cs typeface="Times New Roman" pitchFamily="18" charset="0"/>
              </a:rPr>
              <a:t> </a:t>
            </a:r>
            <a:r>
              <a:rPr lang="en-US" sz="3200" b="1" dirty="0" err="1">
                <a:solidFill>
                  <a:srgbClr val="0000CC"/>
                </a:solidFill>
                <a:latin typeface="Times New Roman" pitchFamily="18" charset="0"/>
                <a:ea typeface="Times New Roman" pitchFamily="18" charset="0"/>
                <a:cs typeface="Times New Roman" pitchFamily="18" charset="0"/>
              </a:rPr>
              <a:t>hoặc</a:t>
            </a:r>
            <a:r>
              <a:rPr lang="en-US" sz="3200" b="1" dirty="0">
                <a:solidFill>
                  <a:srgbClr val="0000CC"/>
                </a:solidFill>
                <a:latin typeface="Times New Roman" pitchFamily="18" charset="0"/>
                <a:ea typeface="Times New Roman" pitchFamily="18" charset="0"/>
                <a:cs typeface="Times New Roman" pitchFamily="18" charset="0"/>
              </a:rPr>
              <a:t> </a:t>
            </a:r>
            <a:r>
              <a:rPr lang="en-US" sz="3200" b="1" dirty="0" smtClean="0">
                <a:solidFill>
                  <a:srgbClr val="0000CC"/>
                </a:solidFill>
                <a:latin typeface="Times New Roman" pitchFamily="18" charset="0"/>
                <a:ea typeface="Times New Roman" pitchFamily="18" charset="0"/>
                <a:cs typeface="Times New Roman" pitchFamily="18" charset="0"/>
              </a:rPr>
              <a:t>g/</a:t>
            </a:r>
            <a:r>
              <a:rPr lang="en-US" sz="3200" b="1" dirty="0" err="1" smtClean="0">
                <a:solidFill>
                  <a:srgbClr val="0000CC"/>
                </a:solidFill>
                <a:latin typeface="Times New Roman" pitchFamily="18" charset="0"/>
                <a:ea typeface="Times New Roman" pitchFamily="18" charset="0"/>
                <a:cs typeface="Times New Roman" pitchFamily="18" charset="0"/>
              </a:rPr>
              <a:t>mL</a:t>
            </a:r>
            <a:r>
              <a:rPr lang="en-US" sz="3200" dirty="0" err="1" smtClean="0">
                <a:latin typeface="Times New Roman" pitchFamily="18" charset="0"/>
                <a:ea typeface="Times New Roman" pitchFamily="18" charset="0"/>
                <a:cs typeface="Times New Roman" pitchFamily="18" charset="0"/>
              </a:rPr>
              <a:t>.</a:t>
            </a:r>
            <a:endParaRPr lang="en-US" sz="3200" dirty="0">
              <a:latin typeface="Times New Roman" pitchFamily="18" charset="0"/>
              <a:ea typeface="Times New Roman" pitchFamily="18" charset="0"/>
              <a:cs typeface="Times New Roman" pitchFamily="18" charset="0"/>
            </a:endParaRPr>
          </a:p>
          <a:p>
            <a:pPr algn="ctr" eaLnBrk="0" fontAlgn="base" hangingPunct="0">
              <a:spcBef>
                <a:spcPct val="0"/>
              </a:spcBef>
              <a:spcAft>
                <a:spcPct val="0"/>
              </a:spcAft>
            </a:pPr>
            <a:r>
              <a:rPr lang="en-US" sz="3200" dirty="0">
                <a:solidFill>
                  <a:srgbClr val="FF0000"/>
                </a:solidFill>
                <a:latin typeface="Times New Roman" pitchFamily="18" charset="0"/>
                <a:ea typeface="Times New Roman" pitchFamily="18" charset="0"/>
                <a:cs typeface="Times New Roman" pitchFamily="18" charset="0"/>
              </a:rPr>
              <a:t>1 kg/m</a:t>
            </a:r>
            <a:r>
              <a:rPr lang="en-US" sz="3200" baseline="30000" dirty="0">
                <a:solidFill>
                  <a:srgbClr val="FF0000"/>
                </a:solidFill>
                <a:latin typeface="Times New Roman" pitchFamily="18" charset="0"/>
                <a:ea typeface="Times New Roman" pitchFamily="18" charset="0"/>
                <a:cs typeface="Times New Roman" pitchFamily="18" charset="0"/>
              </a:rPr>
              <a:t>3</a:t>
            </a:r>
            <a:r>
              <a:rPr lang="en-US" sz="3200" dirty="0">
                <a:solidFill>
                  <a:srgbClr val="FF0000"/>
                </a:solidFill>
                <a:latin typeface="Times New Roman" pitchFamily="18" charset="0"/>
                <a:ea typeface="Times New Roman" pitchFamily="18" charset="0"/>
                <a:cs typeface="Times New Roman" pitchFamily="18" charset="0"/>
              </a:rPr>
              <a:t> = 0,001 g/cm</a:t>
            </a:r>
            <a:r>
              <a:rPr lang="en-US" sz="3200" baseline="30000" dirty="0">
                <a:solidFill>
                  <a:srgbClr val="FF0000"/>
                </a:solidFill>
                <a:latin typeface="Times New Roman" pitchFamily="18" charset="0"/>
                <a:ea typeface="Times New Roman" pitchFamily="18" charset="0"/>
                <a:cs typeface="Times New Roman" pitchFamily="18" charset="0"/>
              </a:rPr>
              <a:t>3</a:t>
            </a:r>
            <a:endParaRPr lang="en-US" sz="3200" dirty="0">
              <a:solidFill>
                <a:srgbClr val="FF0000"/>
              </a:solidFill>
              <a:latin typeface="Times New Roman" pitchFamily="18" charset="0"/>
              <a:ea typeface="Times New Roman" pitchFamily="18" charset="0"/>
              <a:cs typeface="Times New Roman" pitchFamily="18" charset="0"/>
            </a:endParaRPr>
          </a:p>
          <a:p>
            <a:pPr algn="ctr" eaLnBrk="0" fontAlgn="base" hangingPunct="0">
              <a:spcBef>
                <a:spcPct val="0"/>
              </a:spcBef>
              <a:spcAft>
                <a:spcPct val="0"/>
              </a:spcAft>
            </a:pPr>
            <a:r>
              <a:rPr lang="en-US" sz="3200" dirty="0">
                <a:solidFill>
                  <a:srgbClr val="FF0000"/>
                </a:solidFill>
                <a:latin typeface="Times New Roman" pitchFamily="18" charset="0"/>
                <a:ea typeface="Times New Roman" pitchFamily="18" charset="0"/>
                <a:cs typeface="Times New Roman" pitchFamily="18" charset="0"/>
              </a:rPr>
              <a:t>1 g/cm</a:t>
            </a:r>
            <a:r>
              <a:rPr lang="en-US" sz="3200" baseline="30000" dirty="0">
                <a:solidFill>
                  <a:srgbClr val="FF0000"/>
                </a:solidFill>
                <a:latin typeface="Times New Roman" pitchFamily="18" charset="0"/>
                <a:ea typeface="Times New Roman" pitchFamily="18" charset="0"/>
                <a:cs typeface="Times New Roman" pitchFamily="18" charset="0"/>
              </a:rPr>
              <a:t>3</a:t>
            </a:r>
            <a:r>
              <a:rPr lang="en-US" sz="3200" dirty="0">
                <a:solidFill>
                  <a:srgbClr val="FF0000"/>
                </a:solidFill>
                <a:latin typeface="Times New Roman" pitchFamily="18" charset="0"/>
                <a:ea typeface="Times New Roman" pitchFamily="18" charset="0"/>
                <a:cs typeface="Times New Roman" pitchFamily="18" charset="0"/>
              </a:rPr>
              <a:t> = 1 g/mL</a:t>
            </a:r>
            <a:endParaRPr lang="en-US" sz="3200" dirty="0">
              <a:solidFill>
                <a:srgbClr val="FF0000"/>
              </a:solidFill>
              <a:latin typeface="Times New Roman" pitchFamily="18" charset="0"/>
              <a:cs typeface="Times New Roman" pitchFamily="18" charset="0"/>
            </a:endParaRPr>
          </a:p>
        </p:txBody>
      </p:sp>
      <p:sp>
        <p:nvSpPr>
          <p:cNvPr id="4" name="TextBox 3"/>
          <p:cNvSpPr txBox="1"/>
          <p:nvPr/>
        </p:nvSpPr>
        <p:spPr>
          <a:xfrm>
            <a:off x="443159" y="5972122"/>
            <a:ext cx="11439939" cy="707886"/>
          </a:xfrm>
          <a:prstGeom prst="rect">
            <a:avLst/>
          </a:prstGeom>
          <a:noFill/>
        </p:spPr>
        <p:txBody>
          <a:bodyPr wrap="square" rtlCol="0">
            <a:spAutoFit/>
          </a:bodyPr>
          <a:lstStyle/>
          <a:p>
            <a:r>
              <a:rPr lang="vi-VN" sz="2000" dirty="0" smtClean="0"/>
              <a:t>Khi biết khối lượng riêng của một vật liệu đơn chất, ta có thể biết vật đó được cấu tạo bằng chất gì bằng cách đối chiếu với bảng khối lượng riêng của các chất</a:t>
            </a:r>
            <a:endParaRPr lang="en-US" sz="2000" dirty="0"/>
          </a:p>
        </p:txBody>
      </p:sp>
    </p:spTree>
    <p:extLst>
      <p:ext uri="{BB962C8B-B14F-4D97-AF65-F5344CB8AC3E}">
        <p14:creationId xmlns:p14="http://schemas.microsoft.com/office/powerpoint/2010/main" val="2759823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 calcmode="lin" valueType="num">
                                      <p:cBhvr additive="base">
                                        <p:cTn id="14"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9">
                                            <p:txEl>
                                              <p:pRg st="1" end="1"/>
                                            </p:txEl>
                                          </p:spTgt>
                                        </p:tgtEl>
                                        <p:attrNameLst>
                                          <p:attrName>style.visibility</p:attrName>
                                        </p:attrNameLst>
                                      </p:cBhvr>
                                      <p:to>
                                        <p:strVal val="visible"/>
                                      </p:to>
                                    </p:set>
                                    <p:anim calcmode="lin" valueType="num">
                                      <p:cBhvr additive="base">
                                        <p:cTn id="20"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3" presetClass="entr" presetSubtype="16"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plus(in)">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3" presetClass="entr" presetSubtype="16" fill="hold"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animEffect transition="in" filter="plus(in)">
                                      <p:cBhvr>
                                        <p:cTn id="31" dur="500"/>
                                        <p:tgtEl>
                                          <p:spTgt spid="12">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randombar(horizontal)">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6"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barn(inHorizontal)">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13" presetClass="entr" presetSubtype="16"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plus(in)">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blinds(horizontal)">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circle(in)">
                                      <p:cBhvr>
                                        <p:cTn id="5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5"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a:xfrm>
            <a:off x="4030133" y="431800"/>
            <a:ext cx="6028267" cy="2904066"/>
          </a:xfrm>
          <a:prstGeom prst="wedgeEllipseCallou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smtClean="0">
                <a:solidFill>
                  <a:srgbClr val="0000CC"/>
                </a:solidFill>
              </a:rPr>
              <a:t>Từ công thức tính khối lượng riêng, em hãy suy ra công thức tính khối lượng và thể tích?</a:t>
            </a:r>
            <a:endParaRPr lang="en-US" sz="2800" b="1" dirty="0">
              <a:solidFill>
                <a:srgbClr val="0000CC"/>
              </a:solidFill>
            </a:endParaRPr>
          </a:p>
        </p:txBody>
      </p:sp>
      <p:pic>
        <p:nvPicPr>
          <p:cNvPr id="4" name="Picture 6">
            <a:extLst>
              <a:ext uri="{FF2B5EF4-FFF2-40B4-BE49-F238E27FC236}">
                <a16:creationId xmlns="" xmlns:a16="http://schemas.microsoft.com/office/drawing/2014/main" id="{DA953886-7835-F1E8-EE96-9B5187EA986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flipH="1">
            <a:off x="1896535" y="2027767"/>
            <a:ext cx="2331407" cy="3760334"/>
          </a:xfrm>
          <a:prstGeom prst="rect">
            <a:avLst/>
          </a:prstGeom>
        </p:spPr>
      </p:pic>
    </p:spTree>
    <p:extLst>
      <p:ext uri="{BB962C8B-B14F-4D97-AF65-F5344CB8AC3E}">
        <p14:creationId xmlns:p14="http://schemas.microsoft.com/office/powerpoint/2010/main" val="3531827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 fill="hold"/>
                                        <p:tgtEl>
                                          <p:spTgt spid="4"/>
                                        </p:tgtEl>
                                        <p:attrNameLst>
                                          <p:attrName>ppt_x</p:attrName>
                                        </p:attrNameLst>
                                      </p:cBhvr>
                                      <p:tavLst>
                                        <p:tav tm="0">
                                          <p:val>
                                            <p:strVal val="#ppt_x"/>
                                          </p:val>
                                        </p:tav>
                                        <p:tav tm="100000">
                                          <p:val>
                                            <p:strVal val="#ppt_x"/>
                                          </p:val>
                                        </p:tav>
                                      </p:tavLst>
                                    </p:anim>
                                    <p:anim calcmode="lin" valueType="num">
                                      <p:cBhvr additive="base">
                                        <p:cTn id="8" dur="3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1400" y="699153"/>
            <a:ext cx="10447866" cy="4158511"/>
          </a:xfrm>
          <a:prstGeom prst="rect">
            <a:avLst/>
          </a:prstGeom>
        </p:spPr>
        <p:txBody>
          <a:bodyPr wrap="square">
            <a:spAutoFit/>
          </a:bodyPr>
          <a:lstStyle/>
          <a:p>
            <a:pPr>
              <a:lnSpc>
                <a:spcPct val="150000"/>
              </a:lnSpc>
              <a:spcAft>
                <a:spcPts val="0"/>
              </a:spcAft>
              <a:tabLst>
                <a:tab pos="270510" algn="l"/>
              </a:tabLst>
            </a:pP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Ví</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dụ</a:t>
            </a: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tabLst>
                <a:tab pos="270510" algn="l"/>
              </a:tabLst>
            </a:pP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Khối</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lượng</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sắt</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7800 (kg/m3),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cứ</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1m3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sắt</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thì</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có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khối</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lượng</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7800kg</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tabLst>
                <a:tab pos="270510" algn="l"/>
              </a:tabLst>
            </a:pP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Khối</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lượng</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nhôm</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2700 (kg/m3),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cứ</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1m3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nhôm</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thì</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có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khối</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lượng</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2700kg.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233077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942681">
            <a:off x="9735335" y="-3244772"/>
            <a:ext cx="4455933" cy="4237187"/>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6501418">
            <a:off x="-2127771" y="4761066"/>
            <a:ext cx="7085425" cy="6737595"/>
          </a:xfrm>
          <a:custGeom>
            <a:avLst/>
            <a:gdLst/>
            <a:ahLst/>
            <a:cxnLst/>
            <a:rect l="l" t="t" r="r" b="b"/>
            <a:pathLst>
              <a:path w="10628138" h="10106393">
                <a:moveTo>
                  <a:pt x="0" y="0"/>
                </a:moveTo>
                <a:lnTo>
                  <a:pt x="10628139" y="0"/>
                </a:lnTo>
                <a:lnTo>
                  <a:pt x="10628139" y="10106393"/>
                </a:lnTo>
                <a:lnTo>
                  <a:pt x="0" y="1010639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rot="-2786969">
            <a:off x="10082906" y="4662334"/>
            <a:ext cx="4455933" cy="4237187"/>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rot="-6346126">
            <a:off x="-1802810" y="-3244772"/>
            <a:ext cx="4455933" cy="4237187"/>
          </a:xfrm>
          <a:custGeom>
            <a:avLst/>
            <a:gdLst/>
            <a:ahLst/>
            <a:cxnLst/>
            <a:rect l="l" t="t" r="r" b="b"/>
            <a:pathLst>
              <a:path w="6683899" h="6355781">
                <a:moveTo>
                  <a:pt x="0" y="0"/>
                </a:moveTo>
                <a:lnTo>
                  <a:pt x="6683899" y="0"/>
                </a:lnTo>
                <a:lnTo>
                  <a:pt x="6683899" y="6355781"/>
                </a:lnTo>
                <a:lnTo>
                  <a:pt x="0" y="635578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Freeform 6"/>
          <p:cNvSpPr/>
          <p:nvPr/>
        </p:nvSpPr>
        <p:spPr>
          <a:xfrm>
            <a:off x="447089" y="3060221"/>
            <a:ext cx="535383" cy="694955"/>
          </a:xfrm>
          <a:custGeom>
            <a:avLst/>
            <a:gdLst/>
            <a:ahLst/>
            <a:cxnLst/>
            <a:rect l="l" t="t" r="r" b="b"/>
            <a:pathLst>
              <a:path w="1189563" h="1544115">
                <a:moveTo>
                  <a:pt x="0" y="0"/>
                </a:moveTo>
                <a:lnTo>
                  <a:pt x="1189563" y="0"/>
                </a:lnTo>
                <a:lnTo>
                  <a:pt x="1189563" y="1544115"/>
                </a:lnTo>
                <a:lnTo>
                  <a:pt x="0" y="1544115"/>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7" name="Freeform 7"/>
          <p:cNvSpPr/>
          <p:nvPr/>
        </p:nvSpPr>
        <p:spPr>
          <a:xfrm rot="443786">
            <a:off x="480926" y="32576"/>
            <a:ext cx="2023936" cy="997249"/>
          </a:xfrm>
          <a:custGeom>
            <a:avLst/>
            <a:gdLst/>
            <a:ahLst/>
            <a:cxnLst/>
            <a:rect l="l" t="t" r="r" b="b"/>
            <a:pathLst>
              <a:path w="3035904" h="1495873">
                <a:moveTo>
                  <a:pt x="0" y="0"/>
                </a:moveTo>
                <a:lnTo>
                  <a:pt x="3035904" y="0"/>
                </a:lnTo>
                <a:lnTo>
                  <a:pt x="3035904" y="1495873"/>
                </a:lnTo>
                <a:lnTo>
                  <a:pt x="0" y="1495873"/>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9" name="Freeform 9"/>
          <p:cNvSpPr/>
          <p:nvPr/>
        </p:nvSpPr>
        <p:spPr>
          <a:xfrm rot="443786">
            <a:off x="9296099" y="5105288"/>
            <a:ext cx="2023936" cy="997249"/>
          </a:xfrm>
          <a:custGeom>
            <a:avLst/>
            <a:gdLst/>
            <a:ahLst/>
            <a:cxnLst/>
            <a:rect l="l" t="t" r="r" b="b"/>
            <a:pathLst>
              <a:path w="3035904" h="1495873">
                <a:moveTo>
                  <a:pt x="0" y="0"/>
                </a:moveTo>
                <a:lnTo>
                  <a:pt x="3035904" y="0"/>
                </a:lnTo>
                <a:lnTo>
                  <a:pt x="3035904" y="1495873"/>
                </a:lnTo>
                <a:lnTo>
                  <a:pt x="0" y="1495873"/>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5" name="TextBox 15"/>
          <p:cNvSpPr txBox="1"/>
          <p:nvPr/>
        </p:nvSpPr>
        <p:spPr>
          <a:xfrm>
            <a:off x="3624072" y="-215922"/>
            <a:ext cx="5472339" cy="1077346"/>
          </a:xfrm>
          <a:prstGeom prst="rect">
            <a:avLst/>
          </a:prstGeom>
        </p:spPr>
        <p:txBody>
          <a:bodyPr lIns="0" tIns="0" rIns="0" bIns="0" rtlCol="0" anchor="t">
            <a:spAutoFit/>
          </a:bodyPr>
          <a:lstStyle/>
          <a:p>
            <a:pPr algn="ctr">
              <a:lnSpc>
                <a:spcPct val="150000"/>
              </a:lnSpc>
            </a:pPr>
            <a:r>
              <a:rPr lang="en-US" sz="4667" b="1">
                <a:solidFill>
                  <a:srgbClr val="102667"/>
                </a:solidFill>
                <a:latin typeface="Arial" panose="020B0604020202020204" pitchFamily="34" charset="0"/>
                <a:cs typeface="Arial" panose="020B0604020202020204" pitchFamily="34" charset="0"/>
              </a:rPr>
              <a:t>KHỞI ĐỘNG</a:t>
            </a:r>
          </a:p>
        </p:txBody>
      </p:sp>
      <p:sp>
        <p:nvSpPr>
          <p:cNvPr id="18" name="Rounded Rectangular Callout 13">
            <a:extLst>
              <a:ext uri="{FF2B5EF4-FFF2-40B4-BE49-F238E27FC236}">
                <a16:creationId xmlns="" xmlns:a16="http://schemas.microsoft.com/office/drawing/2014/main" id="{797F595B-1C5C-DC91-645C-FE9CB15A76E9}"/>
              </a:ext>
            </a:extLst>
          </p:cNvPr>
          <p:cNvSpPr/>
          <p:nvPr/>
        </p:nvSpPr>
        <p:spPr>
          <a:xfrm>
            <a:off x="1254841" y="1143139"/>
            <a:ext cx="10210800" cy="1598419"/>
          </a:xfrm>
          <a:prstGeom prst="wedgeRoundRectCallout">
            <a:avLst>
              <a:gd name="adj1" fmla="val 7397"/>
              <a:gd name="adj2" fmla="val 74162"/>
              <a:gd name="adj3" fmla="val 16667"/>
            </a:avLst>
          </a:prstGeom>
          <a:solidFill>
            <a:schemeClr val="accent2">
              <a:lumMod val="20000"/>
              <a:lumOff val="80000"/>
            </a:schemeClr>
          </a:solidFill>
          <a:ln w="38100">
            <a:solidFill>
              <a:schemeClr val="accent2">
                <a:lumMod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fr-FR" sz="1333">
              <a:solidFill>
                <a:schemeClr val="bg1">
                  <a:lumMod val="10000"/>
                </a:schemeClr>
              </a:solidFill>
            </a:endParaRPr>
          </a:p>
          <a:p>
            <a:pPr algn="just">
              <a:lnSpc>
                <a:spcPct val="150000"/>
              </a:lnSpc>
            </a:pPr>
            <a:r>
              <a:rPr lang="vi-VN" sz="2667">
                <a:solidFill>
                  <a:schemeClr val="tx1"/>
                </a:solidFill>
              </a:rPr>
              <a:t>Trong đời sống, ta thường nói sắt nặng hơn nhôm, Nói như thế có đúng không? Làm thế nào để trả lời câu hỏi này?</a:t>
            </a:r>
            <a:endParaRPr lang="en-US" sz="2667">
              <a:solidFill>
                <a:schemeClr val="tx1"/>
              </a:solidFill>
            </a:endParaRPr>
          </a:p>
          <a:p>
            <a:pPr algn="ctr">
              <a:lnSpc>
                <a:spcPct val="150000"/>
              </a:lnSpc>
            </a:pPr>
            <a:endParaRPr lang="en-US" sz="1200">
              <a:solidFill>
                <a:schemeClr val="accent4">
                  <a:lumMod val="10000"/>
                </a:schemeClr>
              </a:solidFill>
            </a:endParaRPr>
          </a:p>
        </p:txBody>
      </p:sp>
      <p:pic>
        <p:nvPicPr>
          <p:cNvPr id="20" name="Picture 7">
            <a:extLst>
              <a:ext uri="{FF2B5EF4-FFF2-40B4-BE49-F238E27FC236}">
                <a16:creationId xmlns="" xmlns:a16="http://schemas.microsoft.com/office/drawing/2014/main" id="{68A883B8-C59C-01E0-6CC6-5205E44D48A2}"/>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4757526" y="2946173"/>
            <a:ext cx="3024396" cy="2816469"/>
          </a:xfrm>
          <a:prstGeom prst="rect">
            <a:avLst/>
          </a:prstGeom>
        </p:spPr>
      </p:pic>
      <p:sp>
        <p:nvSpPr>
          <p:cNvPr id="12" name="Cube 11"/>
          <p:cNvSpPr/>
          <p:nvPr/>
        </p:nvSpPr>
        <p:spPr>
          <a:xfrm>
            <a:off x="8579071" y="2983689"/>
            <a:ext cx="2743200" cy="2743200"/>
          </a:xfrm>
          <a:prstGeom prst="cube">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ube 12"/>
          <p:cNvSpPr/>
          <p:nvPr/>
        </p:nvSpPr>
        <p:spPr>
          <a:xfrm>
            <a:off x="1217177" y="3131325"/>
            <a:ext cx="2743200" cy="2743200"/>
          </a:xfrm>
          <a:prstGeom prst="cub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173099" y="4179391"/>
            <a:ext cx="2278742" cy="954107"/>
          </a:xfrm>
          <a:prstGeom prst="rect">
            <a:avLst/>
          </a:prstGeom>
          <a:noFill/>
        </p:spPr>
        <p:txBody>
          <a:bodyPr wrap="square" rtlCol="0">
            <a:spAutoFit/>
          </a:bodyPr>
          <a:lstStyle/>
          <a:p>
            <a:pPr algn="ctr"/>
            <a:r>
              <a:rPr lang="en-US" sz="2800" b="1" dirty="0" err="1" smtClean="0">
                <a:solidFill>
                  <a:srgbClr val="FF0000"/>
                </a:solidFill>
                <a:latin typeface="Times New Roman" panose="02020603050405020304" pitchFamily="18" charset="0"/>
                <a:cs typeface="Times New Roman" panose="02020603050405020304" pitchFamily="18" charset="0"/>
              </a:rPr>
              <a:t>Khối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sắt</a:t>
            </a:r>
            <a:r>
              <a:rPr lang="en-US" sz="2800" b="1" dirty="0" smtClean="0">
                <a:solidFill>
                  <a:srgbClr val="FF0000"/>
                </a:solidFill>
                <a:latin typeface="Times New Roman" panose="02020603050405020304" pitchFamily="18" charset="0"/>
                <a:cs typeface="Times New Roman" panose="02020603050405020304" pitchFamily="18" charset="0"/>
              </a:rPr>
              <a:t> </a:t>
            </a:r>
            <a:endParaRPr lang="vi-VN" sz="2800" b="1" dirty="0" smtClean="0">
              <a:solidFill>
                <a:srgbClr val="FF0000"/>
              </a:solidFill>
              <a:latin typeface="Times New Roman" panose="02020603050405020304" pitchFamily="18" charset="0"/>
              <a:cs typeface="Times New Roman" panose="02020603050405020304" pitchFamily="18" charset="0"/>
            </a:endParaRPr>
          </a:p>
          <a:p>
            <a:pPr algn="ctr"/>
            <a:r>
              <a:rPr lang="en-US" sz="2800" b="1" dirty="0" smtClean="0">
                <a:solidFill>
                  <a:srgbClr val="FF0000"/>
                </a:solidFill>
                <a:latin typeface="Times New Roman" panose="02020603050405020304" pitchFamily="18" charset="0"/>
                <a:cs typeface="Times New Roman" panose="02020603050405020304" pitchFamily="18" charset="0"/>
              </a:rPr>
              <a:t>(Fe)</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8354519" y="4025872"/>
            <a:ext cx="2532758" cy="954107"/>
          </a:xfrm>
          <a:prstGeom prst="rect">
            <a:avLst/>
          </a:prstGeom>
          <a:noFill/>
        </p:spPr>
        <p:txBody>
          <a:bodyPr wrap="square" rtlCol="0">
            <a:spAutoFit/>
          </a:bodyPr>
          <a:lstStyle/>
          <a:p>
            <a:pPr algn="ctr"/>
            <a:r>
              <a:rPr lang="en-US" sz="2800" b="1" dirty="0" err="1" smtClean="0">
                <a:solidFill>
                  <a:srgbClr val="FF0000"/>
                </a:solidFill>
                <a:latin typeface="Times New Roman" panose="02020603050405020304" pitchFamily="18" charset="0"/>
                <a:cs typeface="Times New Roman" panose="02020603050405020304" pitchFamily="18" charset="0"/>
              </a:rPr>
              <a:t>Khối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nhôm</a:t>
            </a:r>
            <a:r>
              <a:rPr lang="en-US" sz="2800" b="1" dirty="0" smtClean="0">
                <a:solidFill>
                  <a:srgbClr val="FF0000"/>
                </a:solidFill>
                <a:latin typeface="Times New Roman" panose="02020603050405020304" pitchFamily="18" charset="0"/>
                <a:cs typeface="Times New Roman" panose="02020603050405020304" pitchFamily="18" charset="0"/>
              </a:rPr>
              <a:t> (Al)</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982472" y="5863547"/>
            <a:ext cx="10892059" cy="1077218"/>
          </a:xfrm>
          <a:prstGeom prst="rect">
            <a:avLst/>
          </a:prstGeom>
        </p:spPr>
        <p:txBody>
          <a:bodyPr wrap="square">
            <a:spAutoFit/>
          </a:bodyPr>
          <a:lstStyle/>
          <a:p>
            <a:r>
              <a:rPr lang="en-US" sz="3200" dirty="0" err="1" smtClean="0">
                <a:solidFill>
                  <a:srgbClr val="0000CC"/>
                </a:solidFill>
                <a:latin typeface="Times New Roman" pitchFamily="18" charset="0"/>
                <a:cs typeface="Times New Roman" pitchFamily="18" charset="0"/>
              </a:rPr>
              <a:t>Muốn</a:t>
            </a:r>
            <a:r>
              <a:rPr lang="en-US" sz="3200" dirty="0" smtClean="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biết</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vật</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nào</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nặng</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hơn</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người</a:t>
            </a:r>
            <a:r>
              <a:rPr lang="en-US" sz="3200" dirty="0">
                <a:solidFill>
                  <a:srgbClr val="0000CC"/>
                </a:solidFill>
                <a:latin typeface="Times New Roman" pitchFamily="18" charset="0"/>
                <a:cs typeface="Times New Roman" pitchFamily="18" charset="0"/>
              </a:rPr>
              <a:t> ta so </a:t>
            </a:r>
            <a:r>
              <a:rPr lang="en-US" sz="3200" dirty="0" err="1">
                <a:solidFill>
                  <a:srgbClr val="0000CC"/>
                </a:solidFill>
                <a:latin typeface="Times New Roman" pitchFamily="18" charset="0"/>
                <a:cs typeface="Times New Roman" pitchFamily="18" charset="0"/>
              </a:rPr>
              <a:t>sánh</a:t>
            </a:r>
            <a:r>
              <a:rPr lang="en-US" sz="3200" dirty="0">
                <a:solidFill>
                  <a:srgbClr val="0000CC"/>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khối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lượng</a:t>
            </a:r>
            <a:r>
              <a:rPr lang="en-US" sz="3200" dirty="0">
                <a:solidFill>
                  <a:srgbClr val="FF0000"/>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của</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hai</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vật</a:t>
            </a:r>
            <a:r>
              <a:rPr lang="en-US" sz="3200" dirty="0">
                <a:solidFill>
                  <a:srgbClr val="0000CC"/>
                </a:solidFill>
                <a:latin typeface="Times New Roman" pitchFamily="18" charset="0"/>
                <a:cs typeface="Times New Roman" pitchFamily="18" charset="0"/>
              </a:rPr>
              <a:t> có </a:t>
            </a:r>
            <a:r>
              <a:rPr lang="en-US" sz="3200" dirty="0" err="1">
                <a:solidFill>
                  <a:srgbClr val="0000CC"/>
                </a:solidFill>
                <a:latin typeface="Times New Roman" pitchFamily="18" charset="0"/>
                <a:cs typeface="Times New Roman" pitchFamily="18" charset="0"/>
              </a:rPr>
              <a:t>cùng</a:t>
            </a:r>
            <a:r>
              <a:rPr lang="en-US" sz="3200" dirty="0">
                <a:solidFill>
                  <a:srgbClr val="0000CC"/>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thể</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tích</a:t>
            </a:r>
            <a:r>
              <a:rPr lang="en-US" sz="3200" dirty="0">
                <a:solidFill>
                  <a:srgbClr val="FF0000"/>
                </a:solidFill>
                <a:latin typeface="Times New Roman" pitchFamily="18" charset="0"/>
                <a:cs typeface="Times New Roman" pitchFamily="18" charset="0"/>
              </a:rPr>
              <a:t> </a:t>
            </a:r>
            <a:r>
              <a:rPr lang="en-US" sz="3200" dirty="0">
                <a:solidFill>
                  <a:srgbClr val="0000CC"/>
                </a:solidFill>
                <a:latin typeface="Times New Roman" pitchFamily="18" charset="0"/>
                <a:cs typeface="Times New Roman" pitchFamily="18" charset="0"/>
                <a:sym typeface="Wingdings" pitchFamily="2" charset="2"/>
              </a:rPr>
              <a:t> hay </a:t>
            </a:r>
            <a:r>
              <a:rPr lang="en-US" sz="3200" dirty="0" err="1">
                <a:solidFill>
                  <a:srgbClr val="0000CC"/>
                </a:solidFill>
                <a:latin typeface="Times New Roman" pitchFamily="18" charset="0"/>
                <a:cs typeface="Times New Roman" pitchFamily="18" charset="0"/>
                <a:sym typeface="Wingdings" pitchFamily="2" charset="2"/>
              </a:rPr>
              <a:t>là</a:t>
            </a:r>
            <a:r>
              <a:rPr lang="en-US" sz="3200" dirty="0">
                <a:solidFill>
                  <a:srgbClr val="0000CC"/>
                </a:solidFill>
                <a:latin typeface="Times New Roman" pitchFamily="18" charset="0"/>
                <a:cs typeface="Times New Roman" pitchFamily="18" charset="0"/>
                <a:sym typeface="Wingdings" pitchFamily="2" charset="2"/>
              </a:rPr>
              <a:t> </a:t>
            </a:r>
            <a:r>
              <a:rPr lang="en-US" sz="3200" b="1" dirty="0" err="1">
                <a:solidFill>
                  <a:srgbClr val="0000CC"/>
                </a:solidFill>
                <a:latin typeface="Times New Roman" pitchFamily="18" charset="0"/>
                <a:cs typeface="Times New Roman" pitchFamily="18" charset="0"/>
                <a:sym typeface="Wingdings" pitchFamily="2" charset="2"/>
              </a:rPr>
              <a:t>khối</a:t>
            </a:r>
            <a:r>
              <a:rPr lang="en-US" sz="3200" b="1" dirty="0">
                <a:solidFill>
                  <a:srgbClr val="0000CC"/>
                </a:solidFill>
                <a:latin typeface="Times New Roman" pitchFamily="18" charset="0"/>
                <a:cs typeface="Times New Roman" pitchFamily="18" charset="0"/>
                <a:sym typeface="Wingdings" pitchFamily="2" charset="2"/>
              </a:rPr>
              <a:t> </a:t>
            </a:r>
            <a:r>
              <a:rPr lang="en-US" sz="3200" b="1" dirty="0" err="1">
                <a:solidFill>
                  <a:srgbClr val="0000CC"/>
                </a:solidFill>
                <a:latin typeface="Times New Roman" pitchFamily="18" charset="0"/>
                <a:cs typeface="Times New Roman" pitchFamily="18" charset="0"/>
                <a:sym typeface="Wingdings" pitchFamily="2" charset="2"/>
              </a:rPr>
              <a:t>lượng</a:t>
            </a:r>
            <a:r>
              <a:rPr lang="en-US" sz="3200" b="1" dirty="0">
                <a:solidFill>
                  <a:srgbClr val="0000CC"/>
                </a:solidFill>
                <a:latin typeface="Times New Roman" pitchFamily="18" charset="0"/>
                <a:cs typeface="Times New Roman" pitchFamily="18" charset="0"/>
                <a:sym typeface="Wingdings" pitchFamily="2" charset="2"/>
              </a:rPr>
              <a:t> </a:t>
            </a:r>
            <a:r>
              <a:rPr lang="en-US" sz="3200" b="1" dirty="0" err="1" smtClean="0">
                <a:solidFill>
                  <a:srgbClr val="0000CC"/>
                </a:solidFill>
                <a:latin typeface="Times New Roman" pitchFamily="18" charset="0"/>
                <a:cs typeface="Times New Roman" pitchFamily="18" charset="0"/>
                <a:sym typeface="Wingdings" pitchFamily="2" charset="2"/>
              </a:rPr>
              <a:t>riêng</a:t>
            </a:r>
            <a:r>
              <a:rPr lang="en-US" sz="3200" dirty="0" smtClean="0">
                <a:solidFill>
                  <a:srgbClr val="0000CC"/>
                </a:solidFill>
                <a:latin typeface="Times New Roman" pitchFamily="18" charset="0"/>
                <a:cs typeface="Times New Roman" pitchFamily="18" charset="0"/>
                <a:sym typeface="Wingdings" pitchFamily="2" charset="2"/>
              </a:rPr>
              <a:t>.</a:t>
            </a:r>
            <a:endParaRPr lang="en-US" sz="3200"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24544921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par>
                                <p:cTn id="8" presetID="22" presetClass="entr" presetSubtype="4"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anim calcmode="lin" valueType="num">
                                      <p:cBhvr>
                                        <p:cTn id="16" dur="1000" fill="hold"/>
                                        <p:tgtEl>
                                          <p:spTgt spid="17"/>
                                        </p:tgtEl>
                                        <p:attrNameLst>
                                          <p:attrName>ppt_x</p:attrName>
                                        </p:attrNameLst>
                                      </p:cBhvr>
                                      <p:tavLst>
                                        <p:tav tm="0">
                                          <p:val>
                                            <p:strVal val="#ppt_x"/>
                                          </p:val>
                                        </p:tav>
                                        <p:tav tm="100000">
                                          <p:val>
                                            <p:strVal val="#ppt_x"/>
                                          </p:val>
                                        </p:tav>
                                      </p:tavLst>
                                    </p:anim>
                                    <p:anim calcmode="lin" valueType="num">
                                      <p:cBhvr>
                                        <p:cTn id="1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942681">
            <a:off x="10078006" y="-2984311"/>
            <a:ext cx="4455933" cy="4237187"/>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rot="-6501418">
            <a:off x="-3700015" y="5347193"/>
            <a:ext cx="7085425" cy="6737595"/>
          </a:xfrm>
          <a:custGeom>
            <a:avLst/>
            <a:gdLst/>
            <a:ahLst/>
            <a:cxnLst/>
            <a:rect l="l" t="t" r="r" b="b"/>
            <a:pathLst>
              <a:path w="10628138" h="10106393">
                <a:moveTo>
                  <a:pt x="0" y="0"/>
                </a:moveTo>
                <a:lnTo>
                  <a:pt x="10628139" y="0"/>
                </a:lnTo>
                <a:lnTo>
                  <a:pt x="10628139" y="10106393"/>
                </a:lnTo>
                <a:lnTo>
                  <a:pt x="0" y="1010639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5" name="Freeform 5"/>
          <p:cNvSpPr/>
          <p:nvPr/>
        </p:nvSpPr>
        <p:spPr>
          <a:xfrm rot="-2786969">
            <a:off x="10748576" y="5233055"/>
            <a:ext cx="4455933" cy="4237187"/>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Freeform 6"/>
          <p:cNvSpPr/>
          <p:nvPr/>
        </p:nvSpPr>
        <p:spPr>
          <a:xfrm rot="-6346126">
            <a:off x="-2174441" y="-2984311"/>
            <a:ext cx="4455933" cy="4237187"/>
          </a:xfrm>
          <a:custGeom>
            <a:avLst/>
            <a:gdLst/>
            <a:ahLst/>
            <a:cxnLst/>
            <a:rect l="l" t="t" r="r" b="b"/>
            <a:pathLst>
              <a:path w="6683899" h="6355781">
                <a:moveTo>
                  <a:pt x="0" y="0"/>
                </a:moveTo>
                <a:lnTo>
                  <a:pt x="6683899" y="0"/>
                </a:lnTo>
                <a:lnTo>
                  <a:pt x="6683899" y="6355781"/>
                </a:lnTo>
                <a:lnTo>
                  <a:pt x="0" y="635578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9" name="Freeform 9"/>
          <p:cNvSpPr/>
          <p:nvPr/>
        </p:nvSpPr>
        <p:spPr>
          <a:xfrm>
            <a:off x="11074400" y="330200"/>
            <a:ext cx="793042" cy="1029410"/>
          </a:xfrm>
          <a:custGeom>
            <a:avLst/>
            <a:gdLst/>
            <a:ahLst/>
            <a:cxnLst/>
            <a:rect l="l" t="t" r="r" b="b"/>
            <a:pathLst>
              <a:path w="1189563" h="1544115">
                <a:moveTo>
                  <a:pt x="0" y="0"/>
                </a:moveTo>
                <a:lnTo>
                  <a:pt x="1189562" y="0"/>
                </a:lnTo>
                <a:lnTo>
                  <a:pt x="1189562" y="1544114"/>
                </a:lnTo>
                <a:lnTo>
                  <a:pt x="0" y="1544114"/>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0" name="Freeform 10"/>
          <p:cNvSpPr/>
          <p:nvPr/>
        </p:nvSpPr>
        <p:spPr>
          <a:xfrm>
            <a:off x="203200" y="431800"/>
            <a:ext cx="793042" cy="1029410"/>
          </a:xfrm>
          <a:custGeom>
            <a:avLst/>
            <a:gdLst/>
            <a:ahLst/>
            <a:cxnLst/>
            <a:rect l="l" t="t" r="r" b="b"/>
            <a:pathLst>
              <a:path w="1189563" h="1544115">
                <a:moveTo>
                  <a:pt x="0" y="0"/>
                </a:moveTo>
                <a:lnTo>
                  <a:pt x="1189562" y="0"/>
                </a:lnTo>
                <a:lnTo>
                  <a:pt x="1189562" y="1544115"/>
                </a:lnTo>
                <a:lnTo>
                  <a:pt x="0" y="1544115"/>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pic>
        <p:nvPicPr>
          <p:cNvPr id="3" name="Picture 2">
            <a:extLst>
              <a:ext uri="{FF2B5EF4-FFF2-40B4-BE49-F238E27FC236}">
                <a16:creationId xmlns="" xmlns:a16="http://schemas.microsoft.com/office/drawing/2014/main" id="{40E3C8D2-5C72-9601-6331-C44E0BF7E722}"/>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25000"/>
                    </a14:imgEffect>
                  </a14:imgLayer>
                </a14:imgProps>
              </a:ext>
            </a:extLst>
          </a:blip>
          <a:stretch>
            <a:fillRect/>
          </a:stretch>
        </p:blipFill>
        <p:spPr>
          <a:xfrm>
            <a:off x="3233822" y="1425671"/>
            <a:ext cx="7431947" cy="3876559"/>
          </a:xfrm>
          <a:prstGeom prst="rect">
            <a:avLst/>
          </a:prstGeom>
        </p:spPr>
      </p:pic>
      <p:sp>
        <p:nvSpPr>
          <p:cNvPr id="7" name="Rectangle: Rounded Corners 6">
            <a:extLst>
              <a:ext uri="{FF2B5EF4-FFF2-40B4-BE49-F238E27FC236}">
                <a16:creationId xmlns="" xmlns:a16="http://schemas.microsoft.com/office/drawing/2014/main" id="{0E311588-76D0-77E7-B264-2C0D3031D5C6}"/>
              </a:ext>
            </a:extLst>
          </p:cNvPr>
          <p:cNvSpPr/>
          <p:nvPr/>
        </p:nvSpPr>
        <p:spPr>
          <a:xfrm>
            <a:off x="1445704" y="171492"/>
            <a:ext cx="9940940" cy="102224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60116" algn="ctr">
              <a:lnSpc>
                <a:spcPct val="150000"/>
              </a:lnSpc>
            </a:pPr>
            <a:r>
              <a:rPr lang="en-US" sz="2400" b="1" dirty="0" err="1" smtClean="0">
                <a:solidFill>
                  <a:srgbClr val="0000CC"/>
                </a:solidFill>
                <a:latin typeface="Times New Roman" pitchFamily="18" charset="0"/>
                <a:ea typeface="Times New Roman" pitchFamily="18" charset="0"/>
                <a:cs typeface="Times New Roman" pitchFamily="18" charset="0"/>
              </a:rPr>
              <a:t>Bảng</a:t>
            </a:r>
            <a:r>
              <a:rPr lang="en-US" sz="2400" b="1" dirty="0" smtClean="0">
                <a:solidFill>
                  <a:srgbClr val="0000CC"/>
                </a:solidFill>
                <a:latin typeface="Times New Roman" pitchFamily="18" charset="0"/>
                <a:ea typeface="Times New Roman" pitchFamily="18" charset="0"/>
                <a:cs typeface="Times New Roman" pitchFamily="18" charset="0"/>
              </a:rPr>
              <a:t> </a:t>
            </a:r>
            <a:r>
              <a:rPr lang="en-US" sz="2400" b="1" dirty="0">
                <a:solidFill>
                  <a:srgbClr val="0000CC"/>
                </a:solidFill>
                <a:latin typeface="Times New Roman" pitchFamily="18" charset="0"/>
                <a:ea typeface="Times New Roman" pitchFamily="18" charset="0"/>
                <a:cs typeface="Times New Roman" pitchFamily="18" charset="0"/>
              </a:rPr>
              <a:t>13.3.</a:t>
            </a:r>
            <a:r>
              <a:rPr lang="en-US" sz="2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vi-VN" sz="2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a:t>
            </a:r>
            <a:r>
              <a:rPr lang="en-US" sz="28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hối</a:t>
            </a:r>
            <a:r>
              <a:rPr lang="en-US" sz="2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lượng</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riêng</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một</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chất</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ở </a:t>
            </a:r>
            <a:r>
              <a:rPr lang="en-US" sz="2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nhiệt</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độ</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phòng</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2800" dirty="0">
              <a:latin typeface="Arial" panose="020B0604020202020204" pitchFamily="34" charset="0"/>
              <a:ea typeface="Calibri" panose="020F0502020204030204" pitchFamily="34" charset="0"/>
              <a:cs typeface="Arial" panose="020B0604020202020204" pitchFamily="34" charset="0"/>
            </a:endParaRPr>
          </a:p>
        </p:txBody>
      </p:sp>
      <p:pic>
        <p:nvPicPr>
          <p:cNvPr id="11" name="Picture 6">
            <a:extLst>
              <a:ext uri="{FF2B5EF4-FFF2-40B4-BE49-F238E27FC236}">
                <a16:creationId xmlns="" xmlns:a16="http://schemas.microsoft.com/office/drawing/2014/main" id="{DA953886-7835-F1E8-EE96-9B5187EA9864}"/>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a:xfrm flipH="1">
            <a:off x="863601" y="2030806"/>
            <a:ext cx="2962067" cy="4777528"/>
          </a:xfrm>
          <a:prstGeom prst="rect">
            <a:avLst/>
          </a:prstGeom>
        </p:spPr>
      </p:pic>
    </p:spTree>
    <p:extLst>
      <p:ext uri="{BB962C8B-B14F-4D97-AF65-F5344CB8AC3E}">
        <p14:creationId xmlns:p14="http://schemas.microsoft.com/office/powerpoint/2010/main" val="800572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300" fill="hold"/>
                                        <p:tgtEl>
                                          <p:spTgt spid="11"/>
                                        </p:tgtEl>
                                        <p:attrNameLst>
                                          <p:attrName>ppt_x</p:attrName>
                                        </p:attrNameLst>
                                      </p:cBhvr>
                                      <p:tavLst>
                                        <p:tav tm="0">
                                          <p:val>
                                            <p:strVal val="#ppt_x"/>
                                          </p:val>
                                        </p:tav>
                                        <p:tav tm="100000">
                                          <p:val>
                                            <p:strVal val="#ppt_x"/>
                                          </p:val>
                                        </p:tav>
                                      </p:tavLst>
                                    </p:anim>
                                    <p:anim calcmode="lin" valueType="num">
                                      <p:cBhvr additive="base">
                                        <p:cTn id="8" dur="3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ChangeArrowheads="1"/>
          </p:cNvSpPr>
          <p:nvPr/>
        </p:nvSpPr>
        <p:spPr bwMode="auto">
          <a:xfrm>
            <a:off x="1134533" y="0"/>
            <a:ext cx="10227733"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n-US" sz="3600" b="1" dirty="0" err="1">
                <a:solidFill>
                  <a:srgbClr val="FF0000"/>
                </a:solidFill>
                <a:latin typeface="Times New Roman" pitchFamily="18" charset="0"/>
                <a:ea typeface="Times New Roman" pitchFamily="18" charset="0"/>
                <a:cs typeface="Times New Roman" pitchFamily="18" charset="0"/>
              </a:rPr>
              <a:t>Trọng</a:t>
            </a:r>
            <a:r>
              <a:rPr lang="en-US" sz="3600" b="1" dirty="0">
                <a:solidFill>
                  <a:srgbClr val="FF0000"/>
                </a:solidFill>
                <a:latin typeface="Times New Roman" pitchFamily="18" charset="0"/>
                <a:ea typeface="Times New Roman" pitchFamily="18" charset="0"/>
                <a:cs typeface="Times New Roman" pitchFamily="18" charset="0"/>
              </a:rPr>
              <a:t> </a:t>
            </a:r>
            <a:r>
              <a:rPr lang="en-US" sz="3600" b="1" dirty="0" err="1" smtClean="0">
                <a:solidFill>
                  <a:srgbClr val="FF0000"/>
                </a:solidFill>
                <a:latin typeface="Times New Roman" pitchFamily="18" charset="0"/>
                <a:ea typeface="Times New Roman" pitchFamily="18" charset="0"/>
                <a:cs typeface="Times New Roman" pitchFamily="18" charset="0"/>
              </a:rPr>
              <a:t>lượng</a:t>
            </a:r>
            <a:r>
              <a:rPr lang="vi-VN" sz="3600" b="1" dirty="0" smtClean="0">
                <a:solidFill>
                  <a:srgbClr val="FF0000"/>
                </a:solidFill>
                <a:latin typeface="Times New Roman" pitchFamily="18" charset="0"/>
                <a:ea typeface="Times New Roman" pitchFamily="18" charset="0"/>
                <a:cs typeface="Times New Roman" pitchFamily="18" charset="0"/>
              </a:rPr>
              <a:t> riêng</a:t>
            </a:r>
            <a:r>
              <a:rPr lang="vi-VN" sz="3600" b="1" dirty="0" smtClean="0">
                <a:solidFill>
                  <a:srgbClr val="0000CC"/>
                </a:solidFill>
                <a:latin typeface="Times New Roman" pitchFamily="18" charset="0"/>
                <a:ea typeface="Times New Roman" pitchFamily="18" charset="0"/>
                <a:cs typeface="Times New Roman" pitchFamily="18" charset="0"/>
              </a:rPr>
              <a:t> của chất là trọng lượng</a:t>
            </a:r>
            <a:r>
              <a:rPr lang="en-US" sz="3600" b="1" dirty="0" smtClean="0">
                <a:solidFill>
                  <a:srgbClr val="0000CC"/>
                </a:solidFill>
                <a:latin typeface="Times New Roman" pitchFamily="18" charset="0"/>
                <a:ea typeface="Times New Roman" pitchFamily="18" charset="0"/>
                <a:cs typeface="Times New Roman" pitchFamily="18" charset="0"/>
              </a:rPr>
              <a:t> </a:t>
            </a:r>
            <a:r>
              <a:rPr lang="en-US" sz="3600" b="1" dirty="0" err="1">
                <a:solidFill>
                  <a:srgbClr val="0000CC"/>
                </a:solidFill>
                <a:latin typeface="Times New Roman" pitchFamily="18" charset="0"/>
                <a:ea typeface="Times New Roman" pitchFamily="18" charset="0"/>
                <a:cs typeface="Times New Roman" pitchFamily="18" charset="0"/>
              </a:rPr>
              <a:t>của</a:t>
            </a:r>
            <a:r>
              <a:rPr lang="en-US" sz="3600" b="1" dirty="0">
                <a:solidFill>
                  <a:srgbClr val="0000CC"/>
                </a:solidFill>
                <a:latin typeface="Times New Roman" pitchFamily="18" charset="0"/>
                <a:ea typeface="Times New Roman" pitchFamily="18" charset="0"/>
                <a:cs typeface="Times New Roman" pitchFamily="18" charset="0"/>
              </a:rPr>
              <a:t> </a:t>
            </a:r>
            <a:r>
              <a:rPr lang="en-US" sz="3600" b="1" dirty="0" err="1">
                <a:solidFill>
                  <a:srgbClr val="0000CC"/>
                </a:solidFill>
                <a:latin typeface="Times New Roman" pitchFamily="18" charset="0"/>
                <a:ea typeface="Times New Roman" pitchFamily="18" charset="0"/>
                <a:cs typeface="Times New Roman" pitchFamily="18" charset="0"/>
              </a:rPr>
              <a:t>một</a:t>
            </a:r>
            <a:r>
              <a:rPr lang="en-US" sz="3600" b="1" dirty="0">
                <a:solidFill>
                  <a:srgbClr val="0000CC"/>
                </a:solidFill>
                <a:latin typeface="Times New Roman" pitchFamily="18" charset="0"/>
                <a:ea typeface="Times New Roman" pitchFamily="18" charset="0"/>
                <a:cs typeface="Times New Roman" pitchFamily="18" charset="0"/>
              </a:rPr>
              <a:t> </a:t>
            </a:r>
            <a:r>
              <a:rPr lang="en-US" sz="3600" b="1" dirty="0" err="1">
                <a:solidFill>
                  <a:srgbClr val="0000CC"/>
                </a:solidFill>
                <a:latin typeface="Times New Roman" pitchFamily="18" charset="0"/>
                <a:ea typeface="Times New Roman" pitchFamily="18" charset="0"/>
                <a:cs typeface="Times New Roman" pitchFamily="18" charset="0"/>
              </a:rPr>
              <a:t>mét</a:t>
            </a:r>
            <a:r>
              <a:rPr lang="en-US" sz="3600" b="1" dirty="0">
                <a:solidFill>
                  <a:srgbClr val="0000CC"/>
                </a:solidFill>
                <a:latin typeface="Times New Roman" pitchFamily="18" charset="0"/>
                <a:ea typeface="Times New Roman" pitchFamily="18" charset="0"/>
                <a:cs typeface="Times New Roman" pitchFamily="18" charset="0"/>
              </a:rPr>
              <a:t> </a:t>
            </a:r>
            <a:r>
              <a:rPr lang="en-US" sz="3600" b="1" dirty="0" err="1">
                <a:solidFill>
                  <a:srgbClr val="0000CC"/>
                </a:solidFill>
                <a:latin typeface="Times New Roman" pitchFamily="18" charset="0"/>
                <a:ea typeface="Times New Roman" pitchFamily="18" charset="0"/>
                <a:cs typeface="Times New Roman" pitchFamily="18" charset="0"/>
              </a:rPr>
              <a:t>khối</a:t>
            </a:r>
            <a:r>
              <a:rPr lang="en-US" sz="3600" b="1" dirty="0">
                <a:solidFill>
                  <a:srgbClr val="0000CC"/>
                </a:solidFill>
                <a:latin typeface="Times New Roman" pitchFamily="18" charset="0"/>
                <a:ea typeface="Times New Roman" pitchFamily="18" charset="0"/>
                <a:cs typeface="Times New Roman" pitchFamily="18" charset="0"/>
              </a:rPr>
              <a:t> </a:t>
            </a:r>
            <a:r>
              <a:rPr lang="en-US" sz="3600" b="1" dirty="0" err="1" smtClean="0">
                <a:solidFill>
                  <a:srgbClr val="0000CC"/>
                </a:solidFill>
                <a:latin typeface="Times New Roman" pitchFamily="18" charset="0"/>
                <a:ea typeface="Times New Roman" pitchFamily="18" charset="0"/>
                <a:cs typeface="Times New Roman" pitchFamily="18" charset="0"/>
              </a:rPr>
              <a:t>chất</a:t>
            </a:r>
            <a:r>
              <a:rPr lang="en-US" sz="3600" b="1" dirty="0" smtClean="0">
                <a:solidFill>
                  <a:srgbClr val="0000CC"/>
                </a:solidFill>
                <a:latin typeface="Times New Roman" pitchFamily="18" charset="0"/>
                <a:ea typeface="Times New Roman" pitchFamily="18" charset="0"/>
                <a:cs typeface="Times New Roman" pitchFamily="18" charset="0"/>
              </a:rPr>
              <a:t> </a:t>
            </a:r>
            <a:r>
              <a:rPr lang="en-US" sz="3600" b="1" dirty="0" err="1">
                <a:solidFill>
                  <a:srgbClr val="0000CC"/>
                </a:solidFill>
                <a:latin typeface="Times New Roman" pitchFamily="18" charset="0"/>
                <a:ea typeface="Times New Roman" pitchFamily="18" charset="0"/>
                <a:cs typeface="Times New Roman" pitchFamily="18" charset="0"/>
              </a:rPr>
              <a:t>đó</a:t>
            </a:r>
            <a:r>
              <a:rPr lang="en-US" sz="3600" b="1" dirty="0">
                <a:solidFill>
                  <a:srgbClr val="0000CC"/>
                </a:solidFill>
                <a:latin typeface="Times New Roman" pitchFamily="18" charset="0"/>
                <a:ea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3" name="Rectangle 2"/>
          <p:cNvSpPr/>
          <p:nvPr/>
        </p:nvSpPr>
        <p:spPr>
          <a:xfrm>
            <a:off x="2221949" y="1802096"/>
            <a:ext cx="2117887" cy="584775"/>
          </a:xfrm>
          <a:prstGeom prst="rect">
            <a:avLst/>
          </a:prstGeom>
        </p:spPr>
        <p:txBody>
          <a:bodyPr wrap="none">
            <a:spAutoFit/>
          </a:bodyPr>
          <a:lstStyle/>
          <a:p>
            <a:r>
              <a:rPr lang="en-US" sz="3200" dirty="0" err="1">
                <a:latin typeface="Times New Roman" pitchFamily="18" charset="0"/>
                <a:cs typeface="Times New Roman" pitchFamily="18" charset="0"/>
              </a:rPr>
              <a:t>Công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thức</a:t>
            </a:r>
            <a:r>
              <a:rPr lang="en-US" sz="3200" dirty="0">
                <a:latin typeface="Times New Roman" pitchFamily="18" charset="0"/>
                <a:cs typeface="Times New Roman" pitchFamily="18" charset="0"/>
              </a:rPr>
              <a:t>: </a:t>
            </a:r>
          </a:p>
        </p:txBody>
      </p:sp>
      <p:pic>
        <p:nvPicPr>
          <p:cNvPr id="8194" name="Picture 2" descr="m6EsLHgoc689GEZSvetk_7hvW31Lhr5WWhO9-p5mL5IFWzHA2f_yemPkcT37DfbAc0wCiJrymtFH1xFqUOOC5mLBAa0YlaTktAaX4FhXDSgy7vyNGCz0Ln1waBHJqh6aBxErCQnCytacbD3hF3ga_A"/>
          <p:cNvPicPr>
            <a:picLocks noChangeAspect="1" noChangeArrowheads="1"/>
          </p:cNvPicPr>
          <p:nvPr/>
        </p:nvPicPr>
        <p:blipFill>
          <a:blip r:embed="rId2" cstate="print"/>
          <a:srcRect/>
          <a:stretch>
            <a:fillRect/>
          </a:stretch>
        </p:blipFill>
        <p:spPr bwMode="auto">
          <a:xfrm>
            <a:off x="4339836" y="1560518"/>
            <a:ext cx="1143000" cy="1119673"/>
          </a:xfrm>
          <a:prstGeom prst="rect">
            <a:avLst/>
          </a:prstGeom>
          <a:noFill/>
          <a:ln w="28575">
            <a:solidFill>
              <a:srgbClr val="FF0000"/>
            </a:solidFill>
            <a:miter lim="800000"/>
            <a:headEnd/>
            <a:tailEnd/>
          </a:ln>
        </p:spPr>
      </p:pic>
      <p:sp>
        <p:nvSpPr>
          <p:cNvPr id="8195" name="Rectangle 3"/>
          <p:cNvSpPr>
            <a:spLocks noChangeArrowheads="1"/>
          </p:cNvSpPr>
          <p:nvPr/>
        </p:nvSpPr>
        <p:spPr bwMode="auto">
          <a:xfrm>
            <a:off x="3678213" y="5608871"/>
            <a:ext cx="7292009"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3200" dirty="0">
                <a:solidFill>
                  <a:srgbClr val="000000"/>
                </a:solidFill>
                <a:latin typeface="Times New Roman" pitchFamily="18" charset="0"/>
                <a:ea typeface="Times New Roman" pitchFamily="18" charset="0"/>
                <a:cs typeface="Times New Roman" pitchFamily="18" charset="0"/>
              </a:rPr>
              <a:t>+ d </a:t>
            </a:r>
            <a:r>
              <a:rPr lang="en-US" sz="3200" dirty="0" err="1">
                <a:solidFill>
                  <a:srgbClr val="000000"/>
                </a:solidFill>
                <a:latin typeface="Times New Roman" pitchFamily="18" charset="0"/>
                <a:ea typeface="Times New Roman" pitchFamily="18" charset="0"/>
                <a:cs typeface="Times New Roman" pitchFamily="18" charset="0"/>
              </a:rPr>
              <a:t>là</a:t>
            </a:r>
            <a:r>
              <a:rPr lang="en-US" sz="3200" dirty="0">
                <a:solidFill>
                  <a:srgbClr val="000000"/>
                </a:solidFill>
                <a:latin typeface="Times New Roman" pitchFamily="18" charset="0"/>
                <a:ea typeface="Times New Roman" pitchFamily="18" charset="0"/>
                <a:cs typeface="Times New Roman" pitchFamily="18" charset="0"/>
              </a:rPr>
              <a:t> </a:t>
            </a:r>
            <a:r>
              <a:rPr lang="en-US" sz="3200" dirty="0" err="1">
                <a:solidFill>
                  <a:srgbClr val="000000"/>
                </a:solidFill>
                <a:latin typeface="Times New Roman" pitchFamily="18" charset="0"/>
                <a:ea typeface="Times New Roman" pitchFamily="18" charset="0"/>
                <a:cs typeface="Times New Roman" pitchFamily="18" charset="0"/>
              </a:rPr>
              <a:t>trọng</a:t>
            </a:r>
            <a:r>
              <a:rPr lang="en-US" sz="3200" dirty="0">
                <a:solidFill>
                  <a:srgbClr val="000000"/>
                </a:solidFill>
                <a:latin typeface="Times New Roman" pitchFamily="18" charset="0"/>
                <a:ea typeface="Times New Roman" pitchFamily="18" charset="0"/>
                <a:cs typeface="Times New Roman" pitchFamily="18" charset="0"/>
              </a:rPr>
              <a:t> </a:t>
            </a:r>
            <a:r>
              <a:rPr lang="en-US" sz="3200" dirty="0" err="1">
                <a:solidFill>
                  <a:srgbClr val="000000"/>
                </a:solidFill>
                <a:latin typeface="Times New Roman" pitchFamily="18" charset="0"/>
                <a:ea typeface="Times New Roman" pitchFamily="18" charset="0"/>
                <a:cs typeface="Times New Roman" pitchFamily="18" charset="0"/>
              </a:rPr>
              <a:t>lượng</a:t>
            </a:r>
            <a:r>
              <a:rPr lang="en-US" sz="3200" dirty="0">
                <a:solidFill>
                  <a:srgbClr val="000000"/>
                </a:solidFill>
                <a:latin typeface="Times New Roman" pitchFamily="18" charset="0"/>
                <a:ea typeface="Times New Roman" pitchFamily="18" charset="0"/>
                <a:cs typeface="Times New Roman" pitchFamily="18" charset="0"/>
              </a:rPr>
              <a:t> </a:t>
            </a:r>
            <a:r>
              <a:rPr lang="en-US" sz="3200" dirty="0" err="1" smtClean="0">
                <a:solidFill>
                  <a:srgbClr val="000000"/>
                </a:solidFill>
                <a:latin typeface="Times New Roman" pitchFamily="18" charset="0"/>
                <a:ea typeface="Times New Roman" pitchFamily="18" charset="0"/>
                <a:cs typeface="Times New Roman" pitchFamily="18" charset="0"/>
              </a:rPr>
              <a:t>riêng</a:t>
            </a:r>
            <a:r>
              <a:rPr lang="vi-VN" sz="3200" dirty="0" smtClean="0">
                <a:solidFill>
                  <a:srgbClr val="000000"/>
                </a:solidFill>
                <a:latin typeface="Times New Roman" pitchFamily="18" charset="0"/>
                <a:ea typeface="Times New Roman" pitchFamily="18" charset="0"/>
                <a:cs typeface="Times New Roman" pitchFamily="18" charset="0"/>
              </a:rPr>
              <a:t>, đơn vị là </a:t>
            </a:r>
            <a:r>
              <a:rPr lang="en-US" sz="3200" dirty="0" smtClean="0">
                <a:solidFill>
                  <a:srgbClr val="000000"/>
                </a:solidFill>
                <a:latin typeface="Times New Roman" pitchFamily="18" charset="0"/>
                <a:ea typeface="Times New Roman" pitchFamily="18" charset="0"/>
                <a:cs typeface="Times New Roman" pitchFamily="18" charset="0"/>
              </a:rPr>
              <a:t>N/m</a:t>
            </a:r>
            <a:r>
              <a:rPr lang="en-US" sz="3200" baseline="30000" dirty="0" smtClean="0">
                <a:solidFill>
                  <a:srgbClr val="000000"/>
                </a:solidFill>
                <a:latin typeface="Times New Roman" pitchFamily="18" charset="0"/>
                <a:ea typeface="Times New Roman" pitchFamily="18" charset="0"/>
                <a:cs typeface="Times New Roman" pitchFamily="18" charset="0"/>
              </a:rPr>
              <a:t>3</a:t>
            </a:r>
            <a:r>
              <a:rPr lang="en-US" sz="3200" dirty="0" smtClean="0">
                <a:solidFill>
                  <a:srgbClr val="000000"/>
                </a:solidFill>
                <a:latin typeface="Times New Roman" pitchFamily="18" charset="0"/>
                <a:ea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6" name="Rectangle 5"/>
          <p:cNvSpPr/>
          <p:nvPr/>
        </p:nvSpPr>
        <p:spPr>
          <a:xfrm>
            <a:off x="1849415" y="4422329"/>
            <a:ext cx="1901483" cy="584775"/>
          </a:xfrm>
          <a:prstGeom prst="rect">
            <a:avLst/>
          </a:prstGeom>
        </p:spPr>
        <p:txBody>
          <a:bodyPr wrap="none">
            <a:spAutoFit/>
          </a:bodyPr>
          <a:lstStyle/>
          <a:p>
            <a:r>
              <a:rPr lang="en-US" sz="3200" dirty="0" err="1">
                <a:solidFill>
                  <a:srgbClr val="000000"/>
                </a:solidFill>
                <a:latin typeface="Times New Roman" pitchFamily="18" charset="0"/>
                <a:ea typeface="Times New Roman" pitchFamily="18" charset="0"/>
                <a:cs typeface="Times New Roman" pitchFamily="18" charset="0"/>
              </a:rPr>
              <a:t>Trong</a:t>
            </a:r>
            <a:r>
              <a:rPr lang="en-US" sz="3200" dirty="0">
                <a:solidFill>
                  <a:srgbClr val="000000"/>
                </a:solidFill>
                <a:latin typeface="Times New Roman" pitchFamily="18" charset="0"/>
                <a:ea typeface="Times New Roman" pitchFamily="18" charset="0"/>
                <a:cs typeface="Times New Roman" pitchFamily="18" charset="0"/>
              </a:rPr>
              <a:t> </a:t>
            </a:r>
            <a:r>
              <a:rPr lang="en-US" sz="3200" dirty="0" err="1">
                <a:solidFill>
                  <a:srgbClr val="000000"/>
                </a:solidFill>
                <a:latin typeface="Times New Roman" pitchFamily="18" charset="0"/>
                <a:ea typeface="Times New Roman" pitchFamily="18" charset="0"/>
                <a:cs typeface="Times New Roman" pitchFamily="18" charset="0"/>
              </a:rPr>
              <a:t>đó</a:t>
            </a:r>
            <a:r>
              <a:rPr lang="en-US" sz="3200" dirty="0">
                <a:solidFill>
                  <a:srgbClr val="000000"/>
                </a:solidFill>
                <a:latin typeface="Times New Roman" pitchFamily="18" charset="0"/>
                <a:ea typeface="Times New Roman" pitchFamily="18" charset="0"/>
                <a:cs typeface="Times New Roman" pitchFamily="18" charset="0"/>
              </a:rPr>
              <a:t>:</a:t>
            </a:r>
            <a:r>
              <a:rPr lang="vi-VN" sz="3200" dirty="0">
                <a:solidFill>
                  <a:srgbClr val="222222"/>
                </a:solidFill>
                <a:latin typeface="Times New Roman" pitchFamily="18" charset="0"/>
                <a:ea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7" name="Rectangle 6"/>
          <p:cNvSpPr/>
          <p:nvPr/>
        </p:nvSpPr>
        <p:spPr>
          <a:xfrm>
            <a:off x="3678214" y="4465871"/>
            <a:ext cx="3938066" cy="584775"/>
          </a:xfrm>
          <a:prstGeom prst="rect">
            <a:avLst/>
          </a:prstGeom>
        </p:spPr>
        <p:txBody>
          <a:bodyPr wrap="none">
            <a:spAutoFit/>
          </a:bodyPr>
          <a:lstStyle/>
          <a:p>
            <a:pPr lvl="0" fontAlgn="base">
              <a:spcBef>
                <a:spcPct val="0"/>
              </a:spcBef>
              <a:spcAft>
                <a:spcPct val="0"/>
              </a:spcAft>
            </a:pPr>
            <a:r>
              <a:rPr lang="en-US" sz="3200" dirty="0">
                <a:solidFill>
                  <a:srgbClr val="000000"/>
                </a:solidFill>
                <a:latin typeface="Times New Roman" pitchFamily="18" charset="0"/>
                <a:ea typeface="Times New Roman" pitchFamily="18" charset="0"/>
                <a:cs typeface="Times New Roman" pitchFamily="18" charset="0"/>
              </a:rPr>
              <a:t>+ P </a:t>
            </a:r>
            <a:r>
              <a:rPr lang="en-US" sz="3200" dirty="0" err="1">
                <a:solidFill>
                  <a:srgbClr val="000000"/>
                </a:solidFill>
                <a:latin typeface="Times New Roman" pitchFamily="18" charset="0"/>
                <a:ea typeface="Times New Roman" pitchFamily="18" charset="0"/>
                <a:cs typeface="Times New Roman" pitchFamily="18" charset="0"/>
              </a:rPr>
              <a:t>là</a:t>
            </a:r>
            <a:r>
              <a:rPr lang="en-US" sz="3200" dirty="0">
                <a:solidFill>
                  <a:srgbClr val="000000"/>
                </a:solidFill>
                <a:latin typeface="Times New Roman" pitchFamily="18" charset="0"/>
                <a:ea typeface="Times New Roman" pitchFamily="18" charset="0"/>
                <a:cs typeface="Times New Roman" pitchFamily="18" charset="0"/>
              </a:rPr>
              <a:t> </a:t>
            </a:r>
            <a:r>
              <a:rPr lang="en-US" sz="3200" dirty="0" err="1">
                <a:solidFill>
                  <a:srgbClr val="000000"/>
                </a:solidFill>
                <a:latin typeface="Times New Roman" pitchFamily="18" charset="0"/>
                <a:ea typeface="Times New Roman" pitchFamily="18" charset="0"/>
                <a:cs typeface="Times New Roman" pitchFamily="18" charset="0"/>
              </a:rPr>
              <a:t>trọng</a:t>
            </a:r>
            <a:r>
              <a:rPr lang="en-US" sz="3200" dirty="0">
                <a:solidFill>
                  <a:srgbClr val="000000"/>
                </a:solidFill>
                <a:latin typeface="Times New Roman" pitchFamily="18" charset="0"/>
                <a:ea typeface="Times New Roman" pitchFamily="18" charset="0"/>
                <a:cs typeface="Times New Roman" pitchFamily="18" charset="0"/>
              </a:rPr>
              <a:t> </a:t>
            </a:r>
            <a:r>
              <a:rPr lang="en-US" sz="3200" dirty="0" err="1">
                <a:solidFill>
                  <a:srgbClr val="000000"/>
                </a:solidFill>
                <a:latin typeface="Times New Roman" pitchFamily="18" charset="0"/>
                <a:ea typeface="Times New Roman" pitchFamily="18" charset="0"/>
                <a:cs typeface="Times New Roman" pitchFamily="18" charset="0"/>
              </a:rPr>
              <a:t>lượng</a:t>
            </a:r>
            <a:r>
              <a:rPr lang="en-US" sz="3200" dirty="0">
                <a:solidFill>
                  <a:srgbClr val="000000"/>
                </a:solidFill>
                <a:latin typeface="Times New Roman" pitchFamily="18" charset="0"/>
                <a:ea typeface="Times New Roman" pitchFamily="18" charset="0"/>
                <a:cs typeface="Times New Roman" pitchFamily="18" charset="0"/>
              </a:rPr>
              <a:t> (N).</a:t>
            </a:r>
            <a:endParaRPr lang="en-US" sz="3200" dirty="0">
              <a:latin typeface="Times New Roman" pitchFamily="18" charset="0"/>
              <a:ea typeface="Times New Roman" pitchFamily="18" charset="0"/>
              <a:cs typeface="Times New Roman" pitchFamily="18" charset="0"/>
            </a:endParaRPr>
          </a:p>
        </p:txBody>
      </p:sp>
      <p:sp>
        <p:nvSpPr>
          <p:cNvPr id="8" name="Rectangle 7"/>
          <p:cNvSpPr/>
          <p:nvPr/>
        </p:nvSpPr>
        <p:spPr>
          <a:xfrm>
            <a:off x="3678214" y="5075471"/>
            <a:ext cx="3454344" cy="584775"/>
          </a:xfrm>
          <a:prstGeom prst="rect">
            <a:avLst/>
          </a:prstGeom>
        </p:spPr>
        <p:txBody>
          <a:bodyPr wrap="none">
            <a:spAutoFit/>
          </a:bodyPr>
          <a:lstStyle/>
          <a:p>
            <a:pPr lvl="0" fontAlgn="base">
              <a:spcBef>
                <a:spcPct val="0"/>
              </a:spcBef>
              <a:spcAft>
                <a:spcPct val="0"/>
              </a:spcAft>
            </a:pPr>
            <a:r>
              <a:rPr lang="en-US" sz="3200">
                <a:solidFill>
                  <a:srgbClr val="000000"/>
                </a:solidFill>
                <a:latin typeface="Times New Roman" pitchFamily="18" charset="0"/>
                <a:ea typeface="Times New Roman" pitchFamily="18" charset="0"/>
                <a:cs typeface="Times New Roman" pitchFamily="18" charset="0"/>
              </a:rPr>
              <a:t>+ V là thể tích (m</a:t>
            </a:r>
            <a:r>
              <a:rPr lang="en-US" sz="3200" baseline="30000">
                <a:solidFill>
                  <a:srgbClr val="000000"/>
                </a:solidFill>
                <a:latin typeface="Times New Roman" pitchFamily="18" charset="0"/>
                <a:ea typeface="Times New Roman" pitchFamily="18" charset="0"/>
                <a:cs typeface="Times New Roman" pitchFamily="18" charset="0"/>
              </a:rPr>
              <a:t>3</a:t>
            </a:r>
            <a:r>
              <a:rPr lang="en-US" sz="3200">
                <a:solidFill>
                  <a:srgbClr val="000000"/>
                </a:solidFill>
                <a:latin typeface="Times New Roman" pitchFamily="18" charset="0"/>
                <a:ea typeface="Times New Roman" pitchFamily="18" charset="0"/>
                <a:cs typeface="Times New Roman" pitchFamily="18" charset="0"/>
              </a:rPr>
              <a:t>).</a:t>
            </a:r>
            <a:endParaRPr lang="en-US" sz="3200">
              <a:latin typeface="Times New Roman" pitchFamily="18" charset="0"/>
              <a:ea typeface="Times New Roman" pitchFamily="18" charset="0"/>
              <a:cs typeface="Times New Roman" pitchFamily="18" charset="0"/>
            </a:endParaRPr>
          </a:p>
        </p:txBody>
      </p:sp>
      <p:pic>
        <p:nvPicPr>
          <p:cNvPr id="8196" name="Picture 4" descr="ZGJCBQVEf77ZxgC4PXwswdgKaDyYC8bSGkRXYfuO-3inF8oSALXuGKr9yiMmbCXCF0Z7eJM2zC5XPV6J6nRdueTbuKMvGdxj8jhDMAO1xNRyZwqO3i_KhjUH1GWvcsCJnW8CivuIm2yIsfaQ9NARFw"/>
          <p:cNvPicPr>
            <a:picLocks noChangeAspect="1" noChangeArrowheads="1"/>
          </p:cNvPicPr>
          <p:nvPr/>
        </p:nvPicPr>
        <p:blipFill>
          <a:blip r:embed="rId3" cstate="print"/>
          <a:srcRect/>
          <a:stretch>
            <a:fillRect/>
          </a:stretch>
        </p:blipFill>
        <p:spPr bwMode="auto">
          <a:xfrm>
            <a:off x="4338586" y="3414736"/>
            <a:ext cx="2133600" cy="514682"/>
          </a:xfrm>
          <a:prstGeom prst="rect">
            <a:avLst/>
          </a:prstGeom>
          <a:noFill/>
          <a:ln w="28575">
            <a:solidFill>
              <a:srgbClr val="FF0000"/>
            </a:solidFill>
            <a:miter lim="800000"/>
            <a:headEnd/>
            <a:tailEnd/>
          </a:ln>
        </p:spPr>
      </p:pic>
    </p:spTree>
    <p:extLst>
      <p:ext uri="{BB962C8B-B14F-4D97-AF65-F5344CB8AC3E}">
        <p14:creationId xmlns:p14="http://schemas.microsoft.com/office/powerpoint/2010/main" val="2599996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193"/>
                                        </p:tgtEl>
                                        <p:attrNameLst>
                                          <p:attrName>style.visibility</p:attrName>
                                        </p:attrNameLst>
                                      </p:cBhvr>
                                      <p:to>
                                        <p:strVal val="visible"/>
                                      </p:to>
                                    </p:set>
                                    <p:animEffect transition="in" filter="blinds(horizontal)">
                                      <p:cBhvr>
                                        <p:cTn id="7" dur="500"/>
                                        <p:tgtEl>
                                          <p:spTgt spid="819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par>
                          <p:cTn id="13" fill="hold">
                            <p:stCondLst>
                              <p:cond delay="500"/>
                            </p:stCondLst>
                            <p:childTnLst>
                              <p:par>
                                <p:cTn id="14" presetID="13" presetClass="entr" presetSubtype="16" fill="hold" nodeType="afterEffect">
                                  <p:stCondLst>
                                    <p:cond delay="0"/>
                                  </p:stCondLst>
                                  <p:childTnLst>
                                    <p:set>
                                      <p:cBhvr>
                                        <p:cTn id="15" dur="1" fill="hold">
                                          <p:stCondLst>
                                            <p:cond delay="0"/>
                                          </p:stCondLst>
                                        </p:cTn>
                                        <p:tgtEl>
                                          <p:spTgt spid="8194"/>
                                        </p:tgtEl>
                                        <p:attrNameLst>
                                          <p:attrName>style.visibility</p:attrName>
                                        </p:attrNameLst>
                                      </p:cBhvr>
                                      <p:to>
                                        <p:strVal val="visible"/>
                                      </p:to>
                                    </p:set>
                                    <p:animEffect transition="in" filter="plus(in)">
                                      <p:cBhvr>
                                        <p:cTn id="16" dur="2000"/>
                                        <p:tgtEl>
                                          <p:spTgt spid="8194"/>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8196"/>
                                        </p:tgtEl>
                                        <p:attrNameLst>
                                          <p:attrName>style.visibility</p:attrName>
                                        </p:attrNameLst>
                                      </p:cBhvr>
                                      <p:to>
                                        <p:strVal val="visible"/>
                                      </p:to>
                                    </p:set>
                                    <p:animEffect transition="in" filter="randombar(horizontal)">
                                      <p:cBhvr>
                                        <p:cTn id="21" dur="500"/>
                                        <p:tgtEl>
                                          <p:spTgt spid="8196"/>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nodeType="click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slide(fromBottom)">
                                      <p:cBhvr>
                                        <p:cTn id="26" dur="500"/>
                                        <p:tgtEl>
                                          <p:spTgt spid="6">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6"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Effect transition="in" filter="barn(inHorizontal)">
                                      <p:cBhvr>
                                        <p:cTn id="31" dur="500"/>
                                        <p:tgtEl>
                                          <p:spTgt spid="7">
                                            <p:txEl>
                                              <p:pRg st="0" end="0"/>
                                            </p:txEl>
                                          </p:spTgt>
                                        </p:tgtEl>
                                      </p:cBhvr>
                                    </p:animEffect>
                                  </p:childTnLst>
                                </p:cTn>
                              </p:par>
                            </p:childTnLst>
                          </p:cTn>
                        </p:par>
                        <p:par>
                          <p:cTn id="32" fill="hold">
                            <p:stCondLst>
                              <p:cond delay="500"/>
                            </p:stCondLst>
                            <p:childTnLst>
                              <p:par>
                                <p:cTn id="33" presetID="13" presetClass="entr" presetSubtype="16" fill="hold" nodeType="after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animEffect transition="in" filter="plus(in)">
                                      <p:cBhvr>
                                        <p:cTn id="35" dur="2000"/>
                                        <p:tgtEl>
                                          <p:spTgt spid="8">
                                            <p:txEl>
                                              <p:pRg st="0" end="0"/>
                                            </p:txEl>
                                          </p:spTgt>
                                        </p:tgtEl>
                                      </p:cBhvr>
                                    </p:animEffect>
                                  </p:childTnLst>
                                </p:cTn>
                              </p:par>
                            </p:childTnLst>
                          </p:cTn>
                        </p:par>
                        <p:par>
                          <p:cTn id="36" fill="hold">
                            <p:stCondLst>
                              <p:cond delay="2500"/>
                            </p:stCondLst>
                            <p:childTnLst>
                              <p:par>
                                <p:cTn id="37" presetID="10" presetClass="entr" presetSubtype="0" fill="hold" grpId="0" nodeType="afterEffect">
                                  <p:stCondLst>
                                    <p:cond delay="0"/>
                                  </p:stCondLst>
                                  <p:childTnLst>
                                    <p:set>
                                      <p:cBhvr>
                                        <p:cTn id="38" dur="1" fill="hold">
                                          <p:stCondLst>
                                            <p:cond delay="0"/>
                                          </p:stCondLst>
                                        </p:cTn>
                                        <p:tgtEl>
                                          <p:spTgt spid="8195"/>
                                        </p:tgtEl>
                                        <p:attrNameLst>
                                          <p:attrName>style.visibility</p:attrName>
                                        </p:attrNameLst>
                                      </p:cBhvr>
                                      <p:to>
                                        <p:strVal val="visible"/>
                                      </p:to>
                                    </p:set>
                                    <p:animEffect transition="in" filter="fade">
                                      <p:cBhvr>
                                        <p:cTn id="39" dur="20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3" grpId="0"/>
      <p:bldP spid="819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942681">
            <a:off x="10484407" y="-3085911"/>
            <a:ext cx="4455933" cy="4237187"/>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6501418">
            <a:off x="-4905200" y="5550393"/>
            <a:ext cx="7085425" cy="6737595"/>
          </a:xfrm>
          <a:custGeom>
            <a:avLst/>
            <a:gdLst/>
            <a:ahLst/>
            <a:cxnLst/>
            <a:rect l="l" t="t" r="r" b="b"/>
            <a:pathLst>
              <a:path w="10628138" h="10106393">
                <a:moveTo>
                  <a:pt x="0" y="0"/>
                </a:moveTo>
                <a:lnTo>
                  <a:pt x="10628139" y="0"/>
                </a:lnTo>
                <a:lnTo>
                  <a:pt x="10628139" y="10106393"/>
                </a:lnTo>
                <a:lnTo>
                  <a:pt x="0" y="1010639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rot="-2786969">
            <a:off x="10240577" y="5304675"/>
            <a:ext cx="4455933" cy="4237187"/>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rot="-6346126">
            <a:off x="-1921682" y="-2851580"/>
            <a:ext cx="4455933" cy="4237187"/>
          </a:xfrm>
          <a:custGeom>
            <a:avLst/>
            <a:gdLst/>
            <a:ahLst/>
            <a:cxnLst/>
            <a:rect l="l" t="t" r="r" b="b"/>
            <a:pathLst>
              <a:path w="6683899" h="6355781">
                <a:moveTo>
                  <a:pt x="0" y="0"/>
                </a:moveTo>
                <a:lnTo>
                  <a:pt x="6683899" y="0"/>
                </a:lnTo>
                <a:lnTo>
                  <a:pt x="6683899" y="6355781"/>
                </a:lnTo>
                <a:lnTo>
                  <a:pt x="0" y="635578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3" name="Line Callout 1 (Border and Accent Bar) 3">
            <a:extLst>
              <a:ext uri="{FF2B5EF4-FFF2-40B4-BE49-F238E27FC236}">
                <a16:creationId xmlns="" xmlns:a16="http://schemas.microsoft.com/office/drawing/2014/main" id="{2E40281C-A181-5F53-AD0C-C204539DB211}"/>
              </a:ext>
            </a:extLst>
          </p:cNvPr>
          <p:cNvSpPr/>
          <p:nvPr/>
        </p:nvSpPr>
        <p:spPr>
          <a:xfrm>
            <a:off x="791610" y="736600"/>
            <a:ext cx="4318000" cy="660400"/>
          </a:xfrm>
          <a:prstGeom prst="accentBorderCallout1">
            <a:avLst>
              <a:gd name="adj1" fmla="val 18750"/>
              <a:gd name="adj2" fmla="val -3127"/>
              <a:gd name="adj3" fmla="val 17954"/>
              <a:gd name="adj4" fmla="val -17509"/>
            </a:avLst>
          </a:prstGeom>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000" err="1">
                <a:solidFill>
                  <a:prstClr val="white"/>
                </a:solidFill>
                <a:latin typeface="Arial" panose="020B0604020202020204" pitchFamily="34" charset="0"/>
                <a:cs typeface="Arial" panose="020B0604020202020204" pitchFamily="34" charset="0"/>
              </a:rPr>
              <a:t>Thảo</a:t>
            </a:r>
            <a:r>
              <a:rPr lang="en-US" sz="3000">
                <a:solidFill>
                  <a:prstClr val="white"/>
                </a:solidFill>
                <a:latin typeface="Arial" panose="020B0604020202020204" pitchFamily="34" charset="0"/>
                <a:cs typeface="Arial" panose="020B0604020202020204" pitchFamily="34" charset="0"/>
              </a:rPr>
              <a:t> luận nhóm đôi </a:t>
            </a:r>
            <a:endParaRPr lang="en-US" sz="3000" dirty="0">
              <a:solidFill>
                <a:prstClr val="white"/>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 xmlns:a16="http://schemas.microsoft.com/office/drawing/2014/main" id="{1316359A-2DA4-3F79-2533-C5C0DAAD8946}"/>
              </a:ext>
            </a:extLst>
          </p:cNvPr>
          <p:cNvSpPr txBox="1"/>
          <p:nvPr/>
        </p:nvSpPr>
        <p:spPr>
          <a:xfrm>
            <a:off x="6400800" y="1287011"/>
            <a:ext cx="5596029" cy="1939377"/>
          </a:xfrm>
          <a:prstGeom prst="rect">
            <a:avLst/>
          </a:prstGeom>
          <a:noFill/>
        </p:spPr>
        <p:txBody>
          <a:bodyPr wrap="square">
            <a:spAutoFit/>
          </a:bodyPr>
          <a:lstStyle/>
          <a:p>
            <a:pPr algn="just">
              <a:lnSpc>
                <a:spcPct val="150000"/>
              </a:lnSpc>
            </a:pPr>
            <a:r>
              <a:rPr lang="vi-VN" sz="2667" dirty="0">
                <a:solidFill>
                  <a:prstClr val="black"/>
                </a:solidFill>
                <a:ea typeface="Times New Roman" panose="02020603050405020304" pitchFamily="18" charset="0"/>
                <a:cs typeface="Times New Roman" panose="02020603050405020304" pitchFamily="18" charset="0"/>
              </a:rPr>
              <a:t>Để so sánh vật liệu này nặng hơn hay nhẹ hơn vật liệu kia, ta cần dựa vào khối lượng riêng của chúng </a:t>
            </a:r>
            <a:endParaRPr lang="en-US" sz="2667" dirty="0">
              <a:solidFill>
                <a:prstClr val="black"/>
              </a:solidFill>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2" name="TextBox 21">
                <a:extLst>
                  <a:ext uri="{FF2B5EF4-FFF2-40B4-BE49-F238E27FC236}">
                    <a16:creationId xmlns="" xmlns:a16="http://schemas.microsoft.com/office/drawing/2014/main" id="{5DAEE954-E67F-7115-7A68-BE22B3298B06}"/>
                  </a:ext>
                </a:extLst>
              </p:cNvPr>
              <p:cNvSpPr txBox="1"/>
              <p:nvPr/>
            </p:nvSpPr>
            <p:spPr>
              <a:xfrm>
                <a:off x="6658399" y="4099664"/>
                <a:ext cx="4926117" cy="1864036"/>
              </a:xfrm>
              <a:prstGeom prst="rect">
                <a:avLst/>
              </a:prstGeom>
              <a:noFill/>
            </p:spPr>
            <p:txBody>
              <a:bodyPr wrap="square">
                <a:spAutoFit/>
              </a:bodyPr>
              <a:lstStyle/>
              <a:p>
                <a:pPr algn="just">
                  <a:lnSpc>
                    <a:spcPct val="150000"/>
                  </a:lnSpc>
                </a:pPr>
                <a:r>
                  <a:rPr lang="vi-VN" sz="2667">
                    <a:solidFill>
                      <a:prstClr val="black"/>
                    </a:solidFill>
                    <a:ea typeface="Times New Roman" panose="02020603050405020304" pitchFamily="18" charset="0"/>
                    <a:cs typeface="Times New Roman" panose="02020603050405020304" pitchFamily="18" charset="0"/>
                  </a:rPr>
                  <a:t>Khối lượng riêng của gang là: </a:t>
                </a:r>
                <a:endParaRPr lang="en-US" sz="2667">
                  <a:solidFill>
                    <a:prstClr val="black"/>
                  </a:solidFill>
                  <a:ea typeface="Calibri" panose="020F0502020204030204" pitchFamily="34" charset="0"/>
                  <a:cs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r>
                        <a:rPr lang="en-US" sz="2667"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𝐷</m:t>
                      </m:r>
                      <m:r>
                        <a:rPr lang="en-US" sz="2667"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667"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667"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𝑚</m:t>
                          </m:r>
                        </m:num>
                        <m:den>
                          <m:r>
                            <a:rPr lang="en-US" sz="2667"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𝑉</m:t>
                          </m:r>
                        </m:den>
                      </m:f>
                      <m:r>
                        <a:rPr lang="en-US" sz="2667"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667"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667"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210</m:t>
                          </m:r>
                        </m:num>
                        <m:den>
                          <m:r>
                            <a:rPr lang="en-US" sz="2667"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2 . 3 . 5</m:t>
                          </m:r>
                        </m:den>
                      </m:f>
                      <m:r>
                        <a:rPr lang="en-US" sz="2667"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=7(</m:t>
                      </m:r>
                      <m:r>
                        <a:rPr lang="en-US" sz="2667"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𝑔</m:t>
                      </m:r>
                      <m:r>
                        <a:rPr lang="en-US" sz="2667"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sz="2667"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𝑐</m:t>
                      </m:r>
                      <m:sSup>
                        <m:sSupPr>
                          <m:ctrlPr>
                            <a:rPr lang="en-US" sz="2667"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2667"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𝑚</m:t>
                          </m:r>
                        </m:e>
                        <m:sup>
                          <m:r>
                            <a:rPr lang="en-US" sz="2667"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3</m:t>
                          </m:r>
                        </m:sup>
                      </m:sSup>
                      <m:r>
                        <a:rPr lang="en-US" sz="2667"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n-US" sz="2667">
                  <a:solidFill>
                    <a:prstClr val="black"/>
                  </a:solidFill>
                  <a:ea typeface="Calibri" panose="020F0502020204030204" pitchFamily="34" charset="0"/>
                  <a:cs typeface="Times New Roman" panose="02020603050405020304" pitchFamily="18" charset="0"/>
                </a:endParaRPr>
              </a:p>
            </p:txBody>
          </p:sp>
        </mc:Choice>
        <mc:Fallback xmlns="">
          <p:sp>
            <p:nvSpPr>
              <p:cNvPr id="22" name="TextBox 21">
                <a:extLst>
                  <a:ext uri="{FF2B5EF4-FFF2-40B4-BE49-F238E27FC236}">
                    <a16:creationId xmlns:a16="http://schemas.microsoft.com/office/drawing/2014/main" xmlns:a14="http://schemas.microsoft.com/office/drawing/2010/main" xmlns="" id="{5DAEE954-E67F-7115-7A68-BE22B3298B06}"/>
                  </a:ext>
                </a:extLst>
              </p:cNvPr>
              <p:cNvSpPr txBox="1">
                <a:spLocks noRot="1" noChangeAspect="1" noMove="1" noResize="1" noEditPoints="1" noAdjustHandles="1" noChangeArrowheads="1" noChangeShapeType="1" noTextEdit="1"/>
              </p:cNvSpPr>
              <p:nvPr/>
            </p:nvSpPr>
            <p:spPr>
              <a:xfrm>
                <a:off x="6658399" y="4099664"/>
                <a:ext cx="4926117" cy="1864036"/>
              </a:xfrm>
              <a:prstGeom prst="rect">
                <a:avLst/>
              </a:prstGeom>
              <a:blipFill rotWithShape="0">
                <a:blip r:embed="rId6"/>
                <a:stretch>
                  <a:fillRect l="-2351"/>
                </a:stretch>
              </a:blipFill>
            </p:spPr>
            <p:txBody>
              <a:bodyPr/>
              <a:lstStyle/>
              <a:p>
                <a:r>
                  <a:rPr lang="en-US">
                    <a:noFill/>
                  </a:rPr>
                  <a:t> </a:t>
                </a:r>
              </a:p>
            </p:txBody>
          </p:sp>
        </mc:Fallback>
      </mc:AlternateContent>
      <p:sp>
        <p:nvSpPr>
          <p:cNvPr id="23" name="Arrow: Right 22">
            <a:extLst>
              <a:ext uri="{FF2B5EF4-FFF2-40B4-BE49-F238E27FC236}">
                <a16:creationId xmlns="" xmlns:a16="http://schemas.microsoft.com/office/drawing/2014/main" id="{BB088041-D1C0-B207-F9FC-7B3D0F134C7E}"/>
              </a:ext>
            </a:extLst>
          </p:cNvPr>
          <p:cNvSpPr/>
          <p:nvPr/>
        </p:nvSpPr>
        <p:spPr>
          <a:xfrm>
            <a:off x="5740400" y="4615325"/>
            <a:ext cx="660400" cy="609600"/>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prstClr val="white"/>
              </a:solidFill>
            </a:endParaRPr>
          </a:p>
        </p:txBody>
      </p:sp>
      <p:sp>
        <p:nvSpPr>
          <p:cNvPr id="24" name="Arrow: Right 23">
            <a:extLst>
              <a:ext uri="{FF2B5EF4-FFF2-40B4-BE49-F238E27FC236}">
                <a16:creationId xmlns="" xmlns:a16="http://schemas.microsoft.com/office/drawing/2014/main" id="{3BA92CD0-EBF7-427C-13E0-CFEDAE886033}"/>
              </a:ext>
            </a:extLst>
          </p:cNvPr>
          <p:cNvSpPr/>
          <p:nvPr/>
        </p:nvSpPr>
        <p:spPr>
          <a:xfrm>
            <a:off x="5740400" y="2338296"/>
            <a:ext cx="660400" cy="609600"/>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prstClr val="white"/>
              </a:solidFill>
            </a:endParaRPr>
          </a:p>
        </p:txBody>
      </p:sp>
      <p:sp>
        <p:nvSpPr>
          <p:cNvPr id="25" name="Rectangle 24">
            <a:extLst>
              <a:ext uri="{FF2B5EF4-FFF2-40B4-BE49-F238E27FC236}">
                <a16:creationId xmlns="" xmlns:a16="http://schemas.microsoft.com/office/drawing/2014/main" id="{5B717DDC-8FD1-1131-2013-14C2156B9562}"/>
              </a:ext>
            </a:extLst>
          </p:cNvPr>
          <p:cNvSpPr/>
          <p:nvPr/>
        </p:nvSpPr>
        <p:spPr>
          <a:xfrm>
            <a:off x="124604" y="1646810"/>
            <a:ext cx="5471425" cy="12700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667">
                <a:solidFill>
                  <a:srgbClr val="000000"/>
                </a:solidFill>
                <a:latin typeface="Arial" panose="020B0604020202020204" pitchFamily="34" charset="0"/>
                <a:ea typeface="Times New Roman" panose="02020603050405020304" pitchFamily="18" charset="0"/>
                <a:cs typeface="Arial" panose="020B0604020202020204" pitchFamily="34" charset="0"/>
              </a:rPr>
              <a:t>1. Dựa vào đại lượng nào, người ta nói sắt nặng hơn nhôm? </a:t>
            </a:r>
            <a:endParaRPr lang="en-US" sz="2667">
              <a:solidFill>
                <a:prstClr val="white"/>
              </a:solidFill>
              <a:latin typeface="Arial" panose="020B0604020202020204" pitchFamily="34" charset="0"/>
              <a:cs typeface="Arial" panose="020B0604020202020204" pitchFamily="34" charset="0"/>
            </a:endParaRPr>
          </a:p>
        </p:txBody>
      </p:sp>
      <p:sp>
        <p:nvSpPr>
          <p:cNvPr id="27" name="Rectangle 26">
            <a:extLst>
              <a:ext uri="{FF2B5EF4-FFF2-40B4-BE49-F238E27FC236}">
                <a16:creationId xmlns="" xmlns:a16="http://schemas.microsoft.com/office/drawing/2014/main" id="{2E957203-D213-1FFA-46DB-EACD98073FFB}"/>
              </a:ext>
            </a:extLst>
          </p:cNvPr>
          <p:cNvSpPr/>
          <p:nvPr/>
        </p:nvSpPr>
        <p:spPr>
          <a:xfrm>
            <a:off x="124604" y="3166621"/>
            <a:ext cx="5471425" cy="350701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667" dirty="0">
                <a:solidFill>
                  <a:srgbClr val="000000"/>
                </a:solidFill>
                <a:latin typeface="Arial" panose="020B0604020202020204" pitchFamily="34" charset="0"/>
                <a:ea typeface="Times New Roman" panose="02020603050405020304" pitchFamily="18" charset="0"/>
                <a:cs typeface="Arial" panose="020B0604020202020204" pitchFamily="34" charset="0"/>
              </a:rPr>
              <a:t>2. </a:t>
            </a:r>
            <a:r>
              <a:rPr lang="en-US" sz="2667"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Một</a:t>
            </a:r>
            <a:r>
              <a:rPr lang="en-US" sz="2667"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667"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khối</a:t>
            </a:r>
            <a:r>
              <a:rPr lang="en-US" sz="2667" dirty="0">
                <a:solidFill>
                  <a:srgbClr val="000000"/>
                </a:solidFill>
                <a:latin typeface="Arial" panose="020B0604020202020204" pitchFamily="34" charset="0"/>
                <a:ea typeface="Times New Roman" panose="02020603050405020304" pitchFamily="18" charset="0"/>
                <a:cs typeface="Arial" panose="020B0604020202020204" pitchFamily="34" charset="0"/>
              </a:rPr>
              <a:t> gang </a:t>
            </a:r>
            <a:r>
              <a:rPr lang="en-US" sz="2667" dirty="0" err="1">
                <a:solidFill>
                  <a:srgbClr val="000000"/>
                </a:solidFill>
                <a:latin typeface="Arial" panose="020B0604020202020204" pitchFamily="34" charset="0"/>
                <a:ea typeface="Times New Roman" panose="02020603050405020304" pitchFamily="18" charset="0"/>
                <a:cs typeface="Arial" panose="020B0604020202020204" pitchFamily="34" charset="0"/>
              </a:rPr>
              <a:t>hình</a:t>
            </a:r>
            <a:r>
              <a:rPr lang="en-US" sz="2667"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667"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chữ</a:t>
            </a:r>
            <a:r>
              <a:rPr lang="en-US" sz="2667"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667"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nhật</a:t>
            </a:r>
            <a:r>
              <a:rPr lang="en-US" sz="2667" dirty="0">
                <a:solidFill>
                  <a:srgbClr val="000000"/>
                </a:solidFill>
                <a:latin typeface="Arial" panose="020B0604020202020204" pitchFamily="34" charset="0"/>
                <a:ea typeface="Times New Roman" panose="02020603050405020304" pitchFamily="18" charset="0"/>
                <a:cs typeface="Arial" panose="020B0604020202020204" pitchFamily="34" charset="0"/>
              </a:rPr>
              <a:t> có </a:t>
            </a:r>
            <a:r>
              <a:rPr lang="en-US" sz="2667"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chiều</a:t>
            </a:r>
            <a:r>
              <a:rPr lang="en-US" sz="2667"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667"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dài</a:t>
            </a:r>
            <a:r>
              <a:rPr lang="en-US" sz="2667"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667"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2667"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667"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cạnh</a:t>
            </a:r>
            <a:r>
              <a:rPr lang="en-US" sz="2667"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667" dirty="0" err="1">
                <a:solidFill>
                  <a:srgbClr val="000000"/>
                </a:solidFill>
                <a:latin typeface="Arial" panose="020B0604020202020204" pitchFamily="34" charset="0"/>
                <a:ea typeface="Times New Roman" panose="02020603050405020304" pitchFamily="18" charset="0"/>
                <a:cs typeface="Arial" panose="020B0604020202020204" pitchFamily="34" charset="0"/>
              </a:rPr>
              <a:t>tương</a:t>
            </a:r>
            <a:r>
              <a:rPr lang="en-US" sz="2667"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667" dirty="0" err="1">
                <a:solidFill>
                  <a:srgbClr val="000000"/>
                </a:solidFill>
                <a:latin typeface="Arial" panose="020B0604020202020204" pitchFamily="34" charset="0"/>
                <a:ea typeface="Times New Roman" panose="02020603050405020304" pitchFamily="18" charset="0"/>
                <a:cs typeface="Arial" panose="020B0604020202020204" pitchFamily="34" charset="0"/>
              </a:rPr>
              <a:t>ứng</a:t>
            </a:r>
            <a:r>
              <a:rPr lang="en-US" sz="2667"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667"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2667" dirty="0">
                <a:solidFill>
                  <a:srgbClr val="000000"/>
                </a:solidFill>
                <a:latin typeface="Arial" panose="020B0604020202020204" pitchFamily="34" charset="0"/>
                <a:ea typeface="Times New Roman" panose="02020603050405020304" pitchFamily="18" charset="0"/>
                <a:cs typeface="Arial" panose="020B0604020202020204" pitchFamily="34" charset="0"/>
              </a:rPr>
              <a:t> 2cm, 3cm, 5cm </a:t>
            </a:r>
            <a:r>
              <a:rPr lang="en-US" sz="2667"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2667" dirty="0">
                <a:solidFill>
                  <a:srgbClr val="000000"/>
                </a:solidFill>
                <a:latin typeface="Arial" panose="020B0604020202020204" pitchFamily="34" charset="0"/>
                <a:ea typeface="Times New Roman" panose="02020603050405020304" pitchFamily="18" charset="0"/>
                <a:cs typeface="Arial" panose="020B0604020202020204" pitchFamily="34" charset="0"/>
              </a:rPr>
              <a:t> có </a:t>
            </a:r>
            <a:r>
              <a:rPr lang="en-US" sz="2667"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khối</a:t>
            </a:r>
            <a:r>
              <a:rPr lang="en-US" sz="2667"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667" dirty="0" err="1">
                <a:solidFill>
                  <a:srgbClr val="000000"/>
                </a:solidFill>
                <a:latin typeface="Arial" panose="020B0604020202020204" pitchFamily="34" charset="0"/>
                <a:ea typeface="Times New Roman" panose="02020603050405020304" pitchFamily="18" charset="0"/>
                <a:cs typeface="Arial" panose="020B0604020202020204" pitchFamily="34" charset="0"/>
              </a:rPr>
              <a:t>lượng</a:t>
            </a:r>
            <a:r>
              <a:rPr lang="en-US" sz="2667" dirty="0">
                <a:solidFill>
                  <a:srgbClr val="000000"/>
                </a:solidFill>
                <a:latin typeface="Arial" panose="020B0604020202020204" pitchFamily="34" charset="0"/>
                <a:ea typeface="Times New Roman" panose="02020603050405020304" pitchFamily="18" charset="0"/>
                <a:cs typeface="Arial" panose="020B0604020202020204" pitchFamily="34" charset="0"/>
              </a:rPr>
              <a:t> 210g. </a:t>
            </a:r>
            <a:r>
              <a:rPr lang="en-US" sz="2667" dirty="0" err="1">
                <a:solidFill>
                  <a:srgbClr val="000000"/>
                </a:solidFill>
                <a:latin typeface="Arial" panose="020B0604020202020204" pitchFamily="34" charset="0"/>
                <a:ea typeface="Times New Roman" panose="02020603050405020304" pitchFamily="18" charset="0"/>
                <a:cs typeface="Arial" panose="020B0604020202020204" pitchFamily="34" charset="0"/>
              </a:rPr>
              <a:t>Hãy</a:t>
            </a:r>
            <a:r>
              <a:rPr lang="en-US" sz="2667"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667"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tính</a:t>
            </a:r>
            <a:r>
              <a:rPr lang="en-US" sz="2667"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667"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khối</a:t>
            </a:r>
            <a:r>
              <a:rPr lang="en-US" sz="2667"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667" dirty="0" err="1">
                <a:solidFill>
                  <a:srgbClr val="000000"/>
                </a:solidFill>
                <a:latin typeface="Arial" panose="020B0604020202020204" pitchFamily="34" charset="0"/>
                <a:ea typeface="Times New Roman" panose="02020603050405020304" pitchFamily="18" charset="0"/>
                <a:cs typeface="Arial" panose="020B0604020202020204" pitchFamily="34" charset="0"/>
              </a:rPr>
              <a:t>lượng</a:t>
            </a:r>
            <a:r>
              <a:rPr lang="en-US" sz="2667"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667" dirty="0" err="1">
                <a:solidFill>
                  <a:srgbClr val="000000"/>
                </a:solidFill>
                <a:latin typeface="Arial" panose="020B0604020202020204" pitchFamily="34" charset="0"/>
                <a:ea typeface="Times New Roman" panose="02020603050405020304" pitchFamily="18" charset="0"/>
                <a:cs typeface="Arial" panose="020B0604020202020204" pitchFamily="34" charset="0"/>
              </a:rPr>
              <a:t>riêng</a:t>
            </a:r>
            <a:r>
              <a:rPr lang="en-US" sz="2667"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667"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2667" dirty="0">
                <a:solidFill>
                  <a:srgbClr val="000000"/>
                </a:solidFill>
                <a:latin typeface="Arial" panose="020B0604020202020204" pitchFamily="34" charset="0"/>
                <a:ea typeface="Times New Roman" panose="02020603050405020304" pitchFamily="18" charset="0"/>
                <a:cs typeface="Arial" panose="020B0604020202020204" pitchFamily="34" charset="0"/>
              </a:rPr>
              <a:t> gang </a:t>
            </a:r>
            <a:endParaRPr lang="en-US" sz="2667" dirty="0">
              <a:solidFill>
                <a:prstClr val="white"/>
              </a:solidFill>
              <a:latin typeface="Arial" panose="020B0604020202020204" pitchFamily="34" charset="0"/>
              <a:cs typeface="Arial" panose="020B0604020202020204" pitchFamily="34" charset="0"/>
            </a:endParaRPr>
          </a:p>
        </p:txBody>
      </p:sp>
      <p:pic>
        <p:nvPicPr>
          <p:cNvPr id="29" name="Picture 17">
            <a:extLst>
              <a:ext uri="{FF2B5EF4-FFF2-40B4-BE49-F238E27FC236}">
                <a16:creationId xmlns="" xmlns:a16="http://schemas.microsoft.com/office/drawing/2014/main" id="{166285DD-7BA8-041E-0BE8-06BCF2B4F6E2}"/>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9815443" y="164588"/>
            <a:ext cx="1769073" cy="910269"/>
          </a:xfrm>
          <a:prstGeom prst="rect">
            <a:avLst/>
          </a:prstGeom>
        </p:spPr>
      </p:pic>
      <p:sp>
        <p:nvSpPr>
          <p:cNvPr id="15" name="Rectangle 14"/>
          <p:cNvSpPr/>
          <p:nvPr/>
        </p:nvSpPr>
        <p:spPr>
          <a:xfrm>
            <a:off x="5239298" y="2817287"/>
            <a:ext cx="7229245" cy="954107"/>
          </a:xfrm>
          <a:prstGeom prst="rect">
            <a:avLst/>
          </a:prstGeom>
        </p:spPr>
        <p:txBody>
          <a:bodyPr wrap="square">
            <a:spAutoFit/>
          </a:bodyPr>
          <a:lstStyle/>
          <a:p>
            <a:pPr algn="ctr"/>
            <a:endParaRPr lang="vi-VN" sz="2800" dirty="0">
              <a:solidFill>
                <a:srgbClr val="0000CC"/>
              </a:solidFill>
              <a:latin typeface="Times New Roman" pitchFamily="18" charset="0"/>
              <a:cs typeface="Times New Roman" pitchFamily="18" charset="0"/>
            </a:endParaRPr>
          </a:p>
          <a:p>
            <a:pPr algn="ctr"/>
            <a:r>
              <a:rPr lang="en-US" sz="2800" dirty="0" smtClean="0">
                <a:solidFill>
                  <a:srgbClr val="0000CC"/>
                </a:solidFill>
                <a:latin typeface="Times New Roman" pitchFamily="18" charset="0"/>
                <a:cs typeface="Times New Roman" pitchFamily="18" charset="0"/>
              </a:rPr>
              <a:t>D</a:t>
            </a:r>
            <a:r>
              <a:rPr lang="vi-VN" sz="2800" baseline="-25000" dirty="0" smtClean="0">
                <a:solidFill>
                  <a:srgbClr val="0000CC"/>
                </a:solidFill>
                <a:latin typeface="Times New Roman" pitchFamily="18" charset="0"/>
                <a:cs typeface="Times New Roman" pitchFamily="18" charset="0"/>
              </a:rPr>
              <a:t>sắt</a:t>
            </a:r>
            <a:r>
              <a:rPr lang="vi-VN" sz="2800" dirty="0" smtClean="0">
                <a:solidFill>
                  <a:srgbClr val="0000CC"/>
                </a:solidFill>
                <a:latin typeface="Times New Roman" pitchFamily="18" charset="0"/>
                <a:cs typeface="Times New Roman" pitchFamily="18" charset="0"/>
              </a:rPr>
              <a:t> </a:t>
            </a:r>
            <a:r>
              <a:rPr lang="vi-VN" sz="2800" dirty="0">
                <a:solidFill>
                  <a:srgbClr val="0000CC"/>
                </a:solidFill>
                <a:latin typeface="Times New Roman" pitchFamily="18" charset="0"/>
                <a:cs typeface="Times New Roman" pitchFamily="18" charset="0"/>
              </a:rPr>
              <a:t>= 7800kg/</a:t>
            </a:r>
            <a:r>
              <a:rPr lang="en-US" sz="2800" dirty="0" smtClean="0">
                <a:solidFill>
                  <a:srgbClr val="0000CC"/>
                </a:solidFill>
                <a:latin typeface="Times New Roman" pitchFamily="18" charset="0"/>
                <a:ea typeface="Times New Roman" pitchFamily="18" charset="0"/>
                <a:cs typeface="Times New Roman" pitchFamily="18" charset="0"/>
              </a:rPr>
              <a:t>m</a:t>
            </a:r>
            <a:r>
              <a:rPr lang="en-US" sz="2800" baseline="30000" dirty="0" smtClean="0">
                <a:solidFill>
                  <a:srgbClr val="0000CC"/>
                </a:solidFill>
                <a:latin typeface="Times New Roman" pitchFamily="18" charset="0"/>
                <a:ea typeface="Times New Roman" pitchFamily="18" charset="0"/>
                <a:cs typeface="Times New Roman" pitchFamily="18" charset="0"/>
              </a:rPr>
              <a:t>3</a:t>
            </a:r>
            <a:r>
              <a:rPr lang="vi-VN" sz="2800" dirty="0" smtClean="0">
                <a:solidFill>
                  <a:srgbClr val="0000CC"/>
                </a:solidFill>
                <a:latin typeface="Times New Roman" pitchFamily="18" charset="0"/>
                <a:cs typeface="Times New Roman" pitchFamily="18" charset="0"/>
              </a:rPr>
              <a:t> </a:t>
            </a:r>
            <a:r>
              <a:rPr lang="en-US" sz="2800" dirty="0" smtClean="0">
                <a:solidFill>
                  <a:srgbClr val="0000CC"/>
                </a:solidFill>
                <a:latin typeface="Times New Roman" pitchFamily="18" charset="0"/>
                <a:cs typeface="Times New Roman" pitchFamily="18" charset="0"/>
              </a:rPr>
              <a:t>	</a:t>
            </a:r>
            <a:r>
              <a:rPr lang="en-US" sz="2800" b="1" dirty="0" smtClean="0">
                <a:solidFill>
                  <a:srgbClr val="FF0000"/>
                </a:solidFill>
                <a:latin typeface="Times New Roman" pitchFamily="18" charset="0"/>
                <a:cs typeface="Times New Roman" pitchFamily="18" charset="0"/>
              </a:rPr>
              <a:t>&gt;</a:t>
            </a:r>
            <a:r>
              <a:rPr lang="en-US" sz="2800" dirty="0" smtClean="0">
                <a:solidFill>
                  <a:srgbClr val="0000CC"/>
                </a:solidFill>
                <a:latin typeface="Times New Roman" pitchFamily="18" charset="0"/>
                <a:cs typeface="Times New Roman" pitchFamily="18" charset="0"/>
              </a:rPr>
              <a:t>	</a:t>
            </a:r>
            <a:r>
              <a:rPr lang="en-US" sz="2800" dirty="0" err="1" smtClean="0">
                <a:solidFill>
                  <a:srgbClr val="0000CC"/>
                </a:solidFill>
                <a:latin typeface="Times New Roman" pitchFamily="18" charset="0"/>
                <a:cs typeface="Times New Roman" pitchFamily="18" charset="0"/>
              </a:rPr>
              <a:t>D</a:t>
            </a:r>
            <a:r>
              <a:rPr lang="en-US" sz="2800" baseline="-25000" dirty="0" err="1" smtClean="0">
                <a:solidFill>
                  <a:srgbClr val="0000CC"/>
                </a:solidFill>
                <a:latin typeface="Times New Roman" pitchFamily="18" charset="0"/>
                <a:cs typeface="Times New Roman" pitchFamily="18" charset="0"/>
              </a:rPr>
              <a:t>nhôm</a:t>
            </a:r>
            <a:r>
              <a:rPr lang="vi-VN" sz="2800" dirty="0" smtClean="0">
                <a:solidFill>
                  <a:srgbClr val="0000CC"/>
                </a:solidFill>
                <a:latin typeface="Times New Roman" pitchFamily="18" charset="0"/>
                <a:cs typeface="Times New Roman" pitchFamily="18" charset="0"/>
              </a:rPr>
              <a:t> </a:t>
            </a:r>
            <a:r>
              <a:rPr lang="vi-VN" sz="2800" dirty="0">
                <a:solidFill>
                  <a:srgbClr val="0000CC"/>
                </a:solidFill>
                <a:latin typeface="Times New Roman" pitchFamily="18" charset="0"/>
                <a:cs typeface="Times New Roman" pitchFamily="18" charset="0"/>
              </a:rPr>
              <a:t>= 2700kg/ </a:t>
            </a:r>
            <a:r>
              <a:rPr lang="en-US" sz="2800" dirty="0">
                <a:solidFill>
                  <a:srgbClr val="0000CC"/>
                </a:solidFill>
                <a:latin typeface="Times New Roman" pitchFamily="18" charset="0"/>
                <a:ea typeface="Times New Roman" pitchFamily="18" charset="0"/>
                <a:cs typeface="Times New Roman" pitchFamily="18" charset="0"/>
              </a:rPr>
              <a:t>m</a:t>
            </a:r>
            <a:r>
              <a:rPr lang="en-US" sz="2800" baseline="30000" dirty="0">
                <a:solidFill>
                  <a:srgbClr val="0000CC"/>
                </a:solidFill>
                <a:latin typeface="Times New Roman" pitchFamily="18" charset="0"/>
                <a:ea typeface="Times New Roman" pitchFamily="18" charset="0"/>
                <a:cs typeface="Times New Roman" pitchFamily="18" charset="0"/>
              </a:rPr>
              <a:t>3</a:t>
            </a:r>
            <a:endParaRPr lang="en-US" sz="2800"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651243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ppt_x</p:attrName>
                                        </p:attrNameLst>
                                      </p:cBhvr>
                                      <p:tavLst>
                                        <p:tav tm="0">
                                          <p:val>
                                            <p:strVal val="#ppt_x-#ppt_w/2"/>
                                          </p:val>
                                        </p:tav>
                                        <p:tav tm="100000">
                                          <p:val>
                                            <p:strVal val="#ppt_x"/>
                                          </p:val>
                                        </p:tav>
                                      </p:tavLst>
                                    </p:anim>
                                    <p:anim calcmode="lin" valueType="num">
                                      <p:cBhvr>
                                        <p:cTn id="8" dur="500" fill="hold"/>
                                        <p:tgtEl>
                                          <p:spTgt spid="13"/>
                                        </p:tgtEl>
                                        <p:attrNameLst>
                                          <p:attrName>ppt_y</p:attrName>
                                        </p:attrNameLst>
                                      </p:cBhvr>
                                      <p:tavLst>
                                        <p:tav tm="0">
                                          <p:val>
                                            <p:strVal val="#ppt_y"/>
                                          </p:val>
                                        </p:tav>
                                        <p:tav tm="100000">
                                          <p:val>
                                            <p:strVal val="#ppt_y"/>
                                          </p:val>
                                        </p:tav>
                                      </p:tavLst>
                                    </p:anim>
                                    <p:anim calcmode="lin" valueType="num">
                                      <p:cBhvr>
                                        <p:cTn id="9" dur="500" fill="hold"/>
                                        <p:tgtEl>
                                          <p:spTgt spid="13"/>
                                        </p:tgtEl>
                                        <p:attrNameLst>
                                          <p:attrName>ppt_w</p:attrName>
                                        </p:attrNameLst>
                                      </p:cBhvr>
                                      <p:tavLst>
                                        <p:tav tm="0">
                                          <p:val>
                                            <p:fltVal val="0"/>
                                          </p:val>
                                        </p:tav>
                                        <p:tav tm="100000">
                                          <p:val>
                                            <p:strVal val="#ppt_w"/>
                                          </p:val>
                                        </p:tav>
                                      </p:tavLst>
                                    </p:anim>
                                    <p:anim calcmode="lin" valueType="num">
                                      <p:cBhvr>
                                        <p:cTn id="10" dur="500" fill="hold"/>
                                        <p:tgtEl>
                                          <p:spTgt spid="13"/>
                                        </p:tgtEl>
                                        <p:attrNameLst>
                                          <p:attrName>ppt_h</p:attrName>
                                        </p:attrNameLst>
                                      </p:cBhvr>
                                      <p:tavLst>
                                        <p:tav tm="0">
                                          <p:val>
                                            <p:strVal val="#ppt_h"/>
                                          </p:val>
                                        </p:tav>
                                        <p:tav tm="100000">
                                          <p:val>
                                            <p:strVal val="#ppt_h"/>
                                          </p:val>
                                        </p:tav>
                                      </p:tavLst>
                                    </p:anim>
                                  </p:childTnLst>
                                </p:cTn>
                              </p:par>
                              <p:par>
                                <p:cTn id="11" presetID="42"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anim calcmode="lin" valueType="num">
                                      <p:cBhvr>
                                        <p:cTn id="14" dur="500" fill="hold"/>
                                        <p:tgtEl>
                                          <p:spTgt spid="29"/>
                                        </p:tgtEl>
                                        <p:attrNameLst>
                                          <p:attrName>ppt_x</p:attrName>
                                        </p:attrNameLst>
                                      </p:cBhvr>
                                      <p:tavLst>
                                        <p:tav tm="0">
                                          <p:val>
                                            <p:strVal val="#ppt_x"/>
                                          </p:val>
                                        </p:tav>
                                        <p:tav tm="100000">
                                          <p:val>
                                            <p:strVal val="#ppt_x"/>
                                          </p:val>
                                        </p:tav>
                                      </p:tavLst>
                                    </p:anim>
                                    <p:anim calcmode="lin" valueType="num">
                                      <p:cBhvr>
                                        <p:cTn id="15" dur="5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0-#ppt_w/2"/>
                                          </p:val>
                                        </p:tav>
                                        <p:tav tm="100000">
                                          <p:val>
                                            <p:strVal val="#ppt_x"/>
                                          </p:val>
                                        </p:tav>
                                      </p:tavLst>
                                    </p:anim>
                                    <p:anim calcmode="lin" valueType="num">
                                      <p:cBhvr additive="base">
                                        <p:cTn id="21" dur="500" fill="hold"/>
                                        <p:tgtEl>
                                          <p:spTgt spid="25"/>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500" fill="hold"/>
                                        <p:tgtEl>
                                          <p:spTgt spid="27"/>
                                        </p:tgtEl>
                                        <p:attrNameLst>
                                          <p:attrName>ppt_x</p:attrName>
                                        </p:attrNameLst>
                                      </p:cBhvr>
                                      <p:tavLst>
                                        <p:tav tm="0">
                                          <p:val>
                                            <p:strVal val="0-#ppt_w/2"/>
                                          </p:val>
                                        </p:tav>
                                        <p:tav tm="100000">
                                          <p:val>
                                            <p:strVal val="#ppt_x"/>
                                          </p:val>
                                        </p:tav>
                                      </p:tavLst>
                                    </p:anim>
                                    <p:anim calcmode="lin" valueType="num">
                                      <p:cBhvr additive="base">
                                        <p:cTn id="25"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p:cTn id="30" dur="500" fill="hold"/>
                                        <p:tgtEl>
                                          <p:spTgt spid="24"/>
                                        </p:tgtEl>
                                        <p:attrNameLst>
                                          <p:attrName>ppt_w</p:attrName>
                                        </p:attrNameLst>
                                      </p:cBhvr>
                                      <p:tavLst>
                                        <p:tav tm="0">
                                          <p:val>
                                            <p:fltVal val="0"/>
                                          </p:val>
                                        </p:tav>
                                        <p:tav tm="100000">
                                          <p:val>
                                            <p:strVal val="#ppt_w"/>
                                          </p:val>
                                        </p:tav>
                                      </p:tavLst>
                                    </p:anim>
                                    <p:anim calcmode="lin" valueType="num">
                                      <p:cBhvr>
                                        <p:cTn id="31" dur="500" fill="hold"/>
                                        <p:tgtEl>
                                          <p:spTgt spid="24"/>
                                        </p:tgtEl>
                                        <p:attrNameLst>
                                          <p:attrName>ppt_h</p:attrName>
                                        </p:attrNameLst>
                                      </p:cBhvr>
                                      <p:tavLst>
                                        <p:tav tm="0">
                                          <p:val>
                                            <p:fltVal val="0"/>
                                          </p:val>
                                        </p:tav>
                                        <p:tav tm="100000">
                                          <p:val>
                                            <p:strVal val="#ppt_h"/>
                                          </p:val>
                                        </p:tav>
                                      </p:tavLst>
                                    </p:anim>
                                    <p:animEffect transition="in" filter="fade">
                                      <p:cBhvr>
                                        <p:cTn id="32" dur="500"/>
                                        <p:tgtEl>
                                          <p:spTgt spid="24"/>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p:cTn id="42" dur="500" fill="hold"/>
                                        <p:tgtEl>
                                          <p:spTgt spid="23"/>
                                        </p:tgtEl>
                                        <p:attrNameLst>
                                          <p:attrName>ppt_w</p:attrName>
                                        </p:attrNameLst>
                                      </p:cBhvr>
                                      <p:tavLst>
                                        <p:tav tm="0">
                                          <p:val>
                                            <p:fltVal val="0"/>
                                          </p:val>
                                        </p:tav>
                                        <p:tav tm="100000">
                                          <p:val>
                                            <p:strVal val="#ppt_w"/>
                                          </p:val>
                                        </p:tav>
                                      </p:tavLst>
                                    </p:anim>
                                    <p:anim calcmode="lin" valueType="num">
                                      <p:cBhvr>
                                        <p:cTn id="43" dur="500" fill="hold"/>
                                        <p:tgtEl>
                                          <p:spTgt spid="23"/>
                                        </p:tgtEl>
                                        <p:attrNameLst>
                                          <p:attrName>ppt_h</p:attrName>
                                        </p:attrNameLst>
                                      </p:cBhvr>
                                      <p:tavLst>
                                        <p:tav tm="0">
                                          <p:val>
                                            <p:fltVal val="0"/>
                                          </p:val>
                                        </p:tav>
                                        <p:tav tm="100000">
                                          <p:val>
                                            <p:strVal val="#ppt_h"/>
                                          </p:val>
                                        </p:tav>
                                      </p:tavLst>
                                    </p:anim>
                                    <p:animEffect transition="in" filter="fade">
                                      <p:cBhvr>
                                        <p:cTn id="44" dur="500"/>
                                        <p:tgtEl>
                                          <p:spTgt spid="2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500" fill="hold"/>
                                        <p:tgtEl>
                                          <p:spTgt spid="22"/>
                                        </p:tgtEl>
                                        <p:attrNameLst>
                                          <p:attrName>ppt_w</p:attrName>
                                        </p:attrNameLst>
                                      </p:cBhvr>
                                      <p:tavLst>
                                        <p:tav tm="0">
                                          <p:val>
                                            <p:fltVal val="0"/>
                                          </p:val>
                                        </p:tav>
                                        <p:tav tm="100000">
                                          <p:val>
                                            <p:strVal val="#ppt_w"/>
                                          </p:val>
                                        </p:tav>
                                      </p:tavLst>
                                    </p:anim>
                                    <p:anim calcmode="lin" valueType="num">
                                      <p:cBhvr>
                                        <p:cTn id="48" dur="500" fill="hold"/>
                                        <p:tgtEl>
                                          <p:spTgt spid="22"/>
                                        </p:tgtEl>
                                        <p:attrNameLst>
                                          <p:attrName>ppt_h</p:attrName>
                                        </p:attrNameLst>
                                      </p:cBhvr>
                                      <p:tavLst>
                                        <p:tav tm="0">
                                          <p:val>
                                            <p:fltVal val="0"/>
                                          </p:val>
                                        </p:tav>
                                        <p:tav tm="100000">
                                          <p:val>
                                            <p:strVal val="#ppt_h"/>
                                          </p:val>
                                        </p:tav>
                                      </p:tavLst>
                                    </p:anim>
                                    <p:animEffect transition="in" filter="fade">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9" grpId="0"/>
      <p:bldP spid="22" grpId="0"/>
      <p:bldP spid="23" grpId="0" animBg="1"/>
      <p:bldP spid="24" grpId="0" animBg="1"/>
      <p:bldP spid="25" grpId="0" animBg="1"/>
      <p:bldP spid="27" grpId="0" animBg="1"/>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Flowchart: Process 5"/>
              <p:cNvSpPr/>
              <p:nvPr/>
            </p:nvSpPr>
            <p:spPr>
              <a:xfrm>
                <a:off x="1625599" y="2619826"/>
                <a:ext cx="9144000" cy="2743200"/>
              </a:xfrm>
              <a:prstGeom prst="flowChart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3200" smtClean="0">
                    <a:solidFill>
                      <a:schemeClr val="tx1"/>
                    </a:solidFill>
                    <a:latin typeface="Times New Roman" pitchFamily="18" charset="0"/>
                    <a:cs typeface="Times New Roman" pitchFamily="18" charset="0"/>
                  </a:rPr>
                  <a:t>Thể tích của khối gang là:</a:t>
                </a:r>
              </a:p>
              <a:p>
                <a:pPr algn="ctr"/>
                <a:r>
                  <a:rPr lang="vi-VN" sz="3200">
                    <a:solidFill>
                      <a:schemeClr val="tx1"/>
                    </a:solidFill>
                    <a:latin typeface="Times New Roman" pitchFamily="18" charset="0"/>
                    <a:cs typeface="Times New Roman" pitchFamily="18" charset="0"/>
                  </a:rPr>
                  <a:t>V  =  </a:t>
                </a:r>
                <a:r>
                  <a:rPr lang="vi-VN" sz="3200" smtClean="0">
                    <a:solidFill>
                      <a:schemeClr val="tx1"/>
                    </a:solidFill>
                    <a:latin typeface="Times New Roman" pitchFamily="18" charset="0"/>
                    <a:cs typeface="Times New Roman" pitchFamily="18" charset="0"/>
                  </a:rPr>
                  <a:t>2</a:t>
                </a:r>
                <a:r>
                  <a:rPr lang="en-US" sz="3200" smtClean="0">
                    <a:solidFill>
                      <a:schemeClr val="tx1"/>
                    </a:solidFill>
                    <a:latin typeface="Times New Roman" pitchFamily="18" charset="0"/>
                    <a:cs typeface="Times New Roman" pitchFamily="18" charset="0"/>
                  </a:rPr>
                  <a:t> </a:t>
                </a:r>
                <a:r>
                  <a:rPr lang="vi-VN" sz="3200" smtClean="0">
                    <a:solidFill>
                      <a:schemeClr val="tx1"/>
                    </a:solidFill>
                    <a:latin typeface="Times New Roman" pitchFamily="18" charset="0"/>
                    <a:cs typeface="Times New Roman" pitchFamily="18" charset="0"/>
                  </a:rPr>
                  <a:t>. 3</a:t>
                </a:r>
                <a:r>
                  <a:rPr lang="en-US" sz="3200" smtClean="0">
                    <a:solidFill>
                      <a:schemeClr val="tx1"/>
                    </a:solidFill>
                    <a:latin typeface="Times New Roman" pitchFamily="18" charset="0"/>
                    <a:cs typeface="Times New Roman" pitchFamily="18" charset="0"/>
                  </a:rPr>
                  <a:t> </a:t>
                </a:r>
                <a:r>
                  <a:rPr lang="vi-VN" sz="3200" smtClean="0">
                    <a:solidFill>
                      <a:schemeClr val="tx1"/>
                    </a:solidFill>
                    <a:latin typeface="Times New Roman" pitchFamily="18" charset="0"/>
                    <a:cs typeface="Times New Roman" pitchFamily="18" charset="0"/>
                  </a:rPr>
                  <a:t>. 5 </a:t>
                </a:r>
                <a:r>
                  <a:rPr lang="vi-VN" sz="3200">
                    <a:solidFill>
                      <a:schemeClr val="tx1"/>
                    </a:solidFill>
                    <a:latin typeface="Times New Roman" pitchFamily="18" charset="0"/>
                    <a:cs typeface="Times New Roman" pitchFamily="18" charset="0"/>
                  </a:rPr>
                  <a:t>=  30 </a:t>
                </a:r>
                <a:r>
                  <a:rPr lang="en-US" sz="3200">
                    <a:solidFill>
                      <a:schemeClr val="tx1"/>
                    </a:solidFill>
                    <a:latin typeface="Times New Roman" pitchFamily="18" charset="0"/>
                    <a:cs typeface="Times New Roman" pitchFamily="18" charset="0"/>
                  </a:rPr>
                  <a:t>(</a:t>
                </a:r>
                <a:r>
                  <a:rPr lang="vi-VN" sz="3200" smtClean="0">
                    <a:solidFill>
                      <a:schemeClr val="tx1"/>
                    </a:solidFill>
                    <a:latin typeface="Times New Roman" pitchFamily="18" charset="0"/>
                    <a:cs typeface="Times New Roman" pitchFamily="18" charset="0"/>
                  </a:rPr>
                  <a:t>c</a:t>
                </a:r>
                <a:r>
                  <a:rPr lang="en-US" sz="3200" smtClean="0">
                    <a:solidFill>
                      <a:schemeClr val="tx1"/>
                    </a:solidFill>
                    <a:latin typeface="Times New Roman" pitchFamily="18" charset="0"/>
                    <a:ea typeface="Times New Roman" pitchFamily="18" charset="0"/>
                    <a:cs typeface="Times New Roman" pitchFamily="18" charset="0"/>
                  </a:rPr>
                  <a:t>m</a:t>
                </a:r>
                <a:r>
                  <a:rPr lang="en-US" sz="3200" baseline="30000" smtClean="0">
                    <a:solidFill>
                      <a:schemeClr val="tx1"/>
                    </a:solidFill>
                    <a:latin typeface="Times New Roman" pitchFamily="18" charset="0"/>
                    <a:ea typeface="Times New Roman" pitchFamily="18" charset="0"/>
                    <a:cs typeface="Times New Roman" pitchFamily="18" charset="0"/>
                  </a:rPr>
                  <a:t>3</a:t>
                </a:r>
                <a:r>
                  <a:rPr lang="en-US" sz="3200" smtClean="0">
                    <a:solidFill>
                      <a:schemeClr val="tx1"/>
                    </a:solidFill>
                    <a:latin typeface="Times New Roman" pitchFamily="18" charset="0"/>
                    <a:ea typeface="Times New Roman" pitchFamily="18" charset="0"/>
                    <a:cs typeface="Times New Roman" pitchFamily="18" charset="0"/>
                  </a:rPr>
                  <a:t>)</a:t>
                </a:r>
                <a:endParaRPr lang="vi-VN" sz="3200" baseline="30000">
                  <a:solidFill>
                    <a:schemeClr val="tx1"/>
                  </a:solidFill>
                  <a:latin typeface="Times New Roman" pitchFamily="18" charset="0"/>
                  <a:ea typeface="Times New Roman" pitchFamily="18" charset="0"/>
                  <a:cs typeface="Times New Roman" pitchFamily="18" charset="0"/>
                </a:endParaRPr>
              </a:p>
              <a:p>
                <a:pPr algn="ctr"/>
                <a:r>
                  <a:rPr lang="vi-VN" sz="3200" baseline="30000">
                    <a:solidFill>
                      <a:schemeClr val="tx1"/>
                    </a:solidFill>
                    <a:latin typeface="Times New Roman" pitchFamily="18" charset="0"/>
                    <a:cs typeface="Times New Roman" pitchFamily="18" charset="0"/>
                  </a:rPr>
                  <a:t> </a:t>
                </a:r>
                <a:r>
                  <a:rPr lang="vi-VN" sz="3200">
                    <a:solidFill>
                      <a:schemeClr val="tx1"/>
                    </a:solidFill>
                    <a:latin typeface="Times New Roman" pitchFamily="18" charset="0"/>
                    <a:cs typeface="Times New Roman" pitchFamily="18" charset="0"/>
                  </a:rPr>
                  <a:t>   Khối lượng riêng của gang là:</a:t>
                </a:r>
              </a:p>
              <a:p>
                <a:pPr algn="ctr"/>
                <a:r>
                  <a:rPr lang="vi-VN" sz="3200">
                    <a:solidFill>
                      <a:schemeClr val="tx1"/>
                    </a:solidFill>
                    <a:latin typeface="Times New Roman" pitchFamily="18" charset="0"/>
                    <a:cs typeface="Times New Roman" pitchFamily="18" charset="0"/>
                  </a:rPr>
                  <a:t>D = </a:t>
                </a:r>
                <a14:m>
                  <m:oMath xmlns:m="http://schemas.openxmlformats.org/officeDocument/2006/math">
                    <m:f>
                      <m:fPr>
                        <m:ctrlPr>
                          <a:rPr lang="vi-VN" sz="3200" i="1" smtClean="0">
                            <a:solidFill>
                              <a:schemeClr val="tx1"/>
                            </a:solidFill>
                            <a:latin typeface="Cambria Math" panose="02040503050406030204" pitchFamily="18" charset="0"/>
                            <a:cs typeface="Times New Roman" pitchFamily="18" charset="0"/>
                          </a:rPr>
                        </m:ctrlPr>
                      </m:fPr>
                      <m:num>
                        <m:r>
                          <a:rPr lang="en-US" sz="3200" b="0" i="1" smtClean="0">
                            <a:solidFill>
                              <a:schemeClr val="tx1"/>
                            </a:solidFill>
                            <a:latin typeface="Cambria Math" panose="02040503050406030204" pitchFamily="18" charset="0"/>
                            <a:cs typeface="Times New Roman" pitchFamily="18" charset="0"/>
                          </a:rPr>
                          <m:t>𝑚</m:t>
                        </m:r>
                      </m:num>
                      <m:den>
                        <m:r>
                          <a:rPr lang="en-US" sz="3200" b="0" i="1" smtClean="0">
                            <a:solidFill>
                              <a:schemeClr val="tx1"/>
                            </a:solidFill>
                            <a:latin typeface="Cambria Math" panose="02040503050406030204" pitchFamily="18" charset="0"/>
                            <a:cs typeface="Times New Roman" pitchFamily="18" charset="0"/>
                          </a:rPr>
                          <m:t>𝑉</m:t>
                        </m:r>
                      </m:den>
                    </m:f>
                  </m:oMath>
                </a14:m>
                <a:r>
                  <a:rPr lang="vi-VN" sz="3200">
                    <a:solidFill>
                      <a:schemeClr val="tx1"/>
                    </a:solidFill>
                    <a:latin typeface="Times New Roman" pitchFamily="18" charset="0"/>
                    <a:cs typeface="Times New Roman" pitchFamily="18" charset="0"/>
                  </a:rPr>
                  <a:t>  = </a:t>
                </a:r>
                <a14:m>
                  <m:oMath xmlns:m="http://schemas.openxmlformats.org/officeDocument/2006/math">
                    <m:f>
                      <m:fPr>
                        <m:ctrlPr>
                          <a:rPr lang="vi-VN" sz="3200" i="1" smtClean="0">
                            <a:solidFill>
                              <a:schemeClr val="tx1"/>
                            </a:solidFill>
                            <a:latin typeface="Cambria Math" panose="02040503050406030204" pitchFamily="18" charset="0"/>
                            <a:cs typeface="Times New Roman" pitchFamily="18" charset="0"/>
                          </a:rPr>
                        </m:ctrlPr>
                      </m:fPr>
                      <m:num>
                        <m:r>
                          <a:rPr lang="en-US" sz="3200" b="0" i="1" smtClean="0">
                            <a:solidFill>
                              <a:schemeClr val="tx1"/>
                            </a:solidFill>
                            <a:latin typeface="Cambria Math" panose="02040503050406030204" pitchFamily="18" charset="0"/>
                            <a:cs typeface="Times New Roman" pitchFamily="18" charset="0"/>
                          </a:rPr>
                          <m:t>210</m:t>
                        </m:r>
                      </m:num>
                      <m:den>
                        <m:r>
                          <a:rPr lang="en-US" sz="3200" b="0" i="1" smtClean="0">
                            <a:solidFill>
                              <a:schemeClr val="tx1"/>
                            </a:solidFill>
                            <a:latin typeface="Cambria Math" panose="02040503050406030204" pitchFamily="18" charset="0"/>
                            <a:cs typeface="Times New Roman" pitchFamily="18" charset="0"/>
                          </a:rPr>
                          <m:t>30</m:t>
                        </m:r>
                      </m:den>
                    </m:f>
                  </m:oMath>
                </a14:m>
                <a:r>
                  <a:rPr lang="vi-VN" sz="3200" smtClean="0">
                    <a:solidFill>
                      <a:schemeClr val="tx1"/>
                    </a:solidFill>
                    <a:latin typeface="Times New Roman" pitchFamily="18" charset="0"/>
                    <a:cs typeface="Times New Roman" pitchFamily="18" charset="0"/>
                  </a:rPr>
                  <a:t> </a:t>
                </a:r>
                <a:r>
                  <a:rPr lang="vi-VN" sz="3200">
                    <a:solidFill>
                      <a:schemeClr val="tx1"/>
                    </a:solidFill>
                    <a:latin typeface="Times New Roman" pitchFamily="18" charset="0"/>
                    <a:cs typeface="Times New Roman" pitchFamily="18" charset="0"/>
                  </a:rPr>
                  <a:t>= </a:t>
                </a:r>
                <a:r>
                  <a:rPr lang="vi-VN" sz="3200" smtClean="0">
                    <a:solidFill>
                      <a:schemeClr val="tx1"/>
                    </a:solidFill>
                    <a:latin typeface="Times New Roman" pitchFamily="18" charset="0"/>
                    <a:cs typeface="Times New Roman" pitchFamily="18" charset="0"/>
                  </a:rPr>
                  <a:t>7</a:t>
                </a:r>
                <a:r>
                  <a:rPr lang="en-US" sz="3200" smtClean="0">
                    <a:solidFill>
                      <a:schemeClr val="tx1"/>
                    </a:solidFill>
                    <a:latin typeface="Times New Roman" pitchFamily="18" charset="0"/>
                    <a:cs typeface="Times New Roman" pitchFamily="18" charset="0"/>
                  </a:rPr>
                  <a:t> (</a:t>
                </a:r>
                <a:r>
                  <a:rPr lang="vi-VN" sz="3200" smtClean="0">
                    <a:solidFill>
                      <a:schemeClr val="tx1"/>
                    </a:solidFill>
                    <a:latin typeface="Times New Roman" pitchFamily="18" charset="0"/>
                    <a:cs typeface="Times New Roman" pitchFamily="18" charset="0"/>
                  </a:rPr>
                  <a:t>g</a:t>
                </a:r>
                <a:r>
                  <a:rPr lang="vi-VN" sz="3200">
                    <a:solidFill>
                      <a:schemeClr val="tx1"/>
                    </a:solidFill>
                    <a:latin typeface="Times New Roman" pitchFamily="18" charset="0"/>
                    <a:cs typeface="Times New Roman" pitchFamily="18" charset="0"/>
                  </a:rPr>
                  <a:t>/ c</a:t>
                </a:r>
                <a:r>
                  <a:rPr lang="en-US" sz="3200" smtClean="0">
                    <a:solidFill>
                      <a:schemeClr val="tx1"/>
                    </a:solidFill>
                    <a:latin typeface="Times New Roman" pitchFamily="18" charset="0"/>
                    <a:ea typeface="Times New Roman" pitchFamily="18" charset="0"/>
                    <a:cs typeface="Times New Roman" pitchFamily="18" charset="0"/>
                  </a:rPr>
                  <a:t>m</a:t>
                </a:r>
                <a:r>
                  <a:rPr lang="en-US" sz="3200" baseline="30000" smtClean="0">
                    <a:solidFill>
                      <a:schemeClr val="tx1"/>
                    </a:solidFill>
                    <a:latin typeface="Times New Roman" pitchFamily="18" charset="0"/>
                    <a:ea typeface="Times New Roman" pitchFamily="18" charset="0"/>
                    <a:cs typeface="Times New Roman" pitchFamily="18" charset="0"/>
                  </a:rPr>
                  <a:t>3</a:t>
                </a:r>
                <a:r>
                  <a:rPr lang="en-US" sz="3200" smtClean="0">
                    <a:solidFill>
                      <a:schemeClr val="tx1"/>
                    </a:solidFill>
                    <a:latin typeface="Times New Roman" pitchFamily="18" charset="0"/>
                    <a:ea typeface="Times New Roman" pitchFamily="18" charset="0"/>
                    <a:cs typeface="Times New Roman" pitchFamily="18" charset="0"/>
                  </a:rPr>
                  <a:t>)</a:t>
                </a:r>
                <a:endParaRPr lang="vi-VN" sz="3200">
                  <a:solidFill>
                    <a:schemeClr val="tx1"/>
                  </a:solidFill>
                  <a:latin typeface="Times New Roman" pitchFamily="18" charset="0"/>
                  <a:cs typeface="Times New Roman" pitchFamily="18" charset="0"/>
                </a:endParaRPr>
              </a:p>
            </p:txBody>
          </p:sp>
        </mc:Choice>
        <mc:Fallback xmlns="">
          <p:sp>
            <p:nvSpPr>
              <p:cNvPr id="6" name="Flowchart: Process 5"/>
              <p:cNvSpPr>
                <a:spLocks noRot="1" noChangeAspect="1" noMove="1" noResize="1" noEditPoints="1" noAdjustHandles="1" noChangeArrowheads="1" noChangeShapeType="1" noTextEdit="1"/>
              </p:cNvSpPr>
              <p:nvPr/>
            </p:nvSpPr>
            <p:spPr>
              <a:xfrm>
                <a:off x="1625599" y="2619826"/>
                <a:ext cx="9144000" cy="2743200"/>
              </a:xfrm>
              <a:prstGeom prst="flowChartProcess">
                <a:avLst/>
              </a:prstGeom>
              <a:blipFill>
                <a:blip r:embed="rId2"/>
                <a:stretch>
                  <a:fillRect/>
                </a:stretch>
              </a:blipFill>
            </p:spPr>
            <p:txBody>
              <a:bodyPr/>
              <a:lstStyle/>
              <a:p>
                <a:r>
                  <a:rPr lang="en-US">
                    <a:noFill/>
                  </a:rPr>
                  <a:t> </a:t>
                </a:r>
              </a:p>
            </p:txBody>
          </p:sp>
        </mc:Fallback>
      </mc:AlternateContent>
      <p:sp>
        <p:nvSpPr>
          <p:cNvPr id="2" name="Rectangle 1"/>
          <p:cNvSpPr/>
          <p:nvPr/>
        </p:nvSpPr>
        <p:spPr>
          <a:xfrm>
            <a:off x="478971" y="427335"/>
            <a:ext cx="11437257" cy="1569660"/>
          </a:xfrm>
          <a:prstGeom prst="rect">
            <a:avLst/>
          </a:prstGeom>
        </p:spPr>
        <p:txBody>
          <a:bodyPr wrap="square">
            <a:spAutoFit/>
          </a:bodyPr>
          <a:lstStyle/>
          <a:p>
            <a:r>
              <a:rPr lang="vi-VN" sz="3200" dirty="0" smtClean="0">
                <a:latin typeface="Times New Roman" pitchFamily="18" charset="0"/>
                <a:cs typeface="Times New Roman" pitchFamily="18" charset="0"/>
              </a:rPr>
              <a:t>BT 1: Một </a:t>
            </a:r>
            <a:r>
              <a:rPr lang="vi-VN" sz="3200" dirty="0">
                <a:latin typeface="Times New Roman" pitchFamily="18" charset="0"/>
                <a:cs typeface="Times New Roman" pitchFamily="18" charset="0"/>
              </a:rPr>
              <a:t>khối gang </a:t>
            </a:r>
            <a:r>
              <a:rPr lang="vi-VN" sz="3200" dirty="0" smtClean="0">
                <a:latin typeface="Times New Roman" pitchFamily="18" charset="0"/>
                <a:cs typeface="Times New Roman" pitchFamily="18" charset="0"/>
              </a:rPr>
              <a:t>hình </a:t>
            </a:r>
            <a:r>
              <a:rPr lang="vi-VN" sz="3200" dirty="0">
                <a:latin typeface="Times New Roman" pitchFamily="18" charset="0"/>
                <a:cs typeface="Times New Roman" pitchFamily="18" charset="0"/>
              </a:rPr>
              <a:t>hộp chữ nhật có chiều dài các cạnh tương ứng là 2cm, 3cm, 5cm  và có khối lượng 210g. Hãy tính khối lượng riêng của gang</a:t>
            </a:r>
            <a:endParaRPr lang="en-US" sz="3200" dirty="0">
              <a:latin typeface="Times New Roman" pitchFamily="18" charset="0"/>
              <a:cs typeface="Times New Roman" pitchFamily="18" charset="0"/>
            </a:endParaRPr>
          </a:p>
        </p:txBody>
      </p:sp>
      <p:sp>
        <p:nvSpPr>
          <p:cNvPr id="7" name="Rectangle 6"/>
          <p:cNvSpPr/>
          <p:nvPr/>
        </p:nvSpPr>
        <p:spPr>
          <a:xfrm>
            <a:off x="5134428" y="1950710"/>
            <a:ext cx="1518364" cy="584775"/>
          </a:xfrm>
          <a:prstGeom prst="rect">
            <a:avLst/>
          </a:prstGeom>
        </p:spPr>
        <p:txBody>
          <a:bodyPr wrap="none">
            <a:spAutoFit/>
          </a:bodyPr>
          <a:lstStyle/>
          <a:p>
            <a:r>
              <a:rPr lang="vi-VN" sz="3200" b="1">
                <a:solidFill>
                  <a:srgbClr val="0000CC"/>
                </a:solidFill>
                <a:latin typeface="Times New Roman" pitchFamily="18" charset="0"/>
                <a:cs typeface="Times New Roman" pitchFamily="18" charset="0"/>
              </a:rPr>
              <a:t>Bài giải</a:t>
            </a:r>
            <a:endParaRPr lang="en-US" sz="3200" b="1">
              <a:solidFill>
                <a:srgbClr val="0000CC"/>
              </a:solidFill>
            </a:endParaRPr>
          </a:p>
        </p:txBody>
      </p:sp>
    </p:spTree>
    <p:extLst>
      <p:ext uri="{BB962C8B-B14F-4D97-AF65-F5344CB8AC3E}">
        <p14:creationId xmlns:p14="http://schemas.microsoft.com/office/powerpoint/2010/main" val="1264780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4286" y="696689"/>
            <a:ext cx="11495314" cy="1569660"/>
          </a:xfrm>
          <a:prstGeom prst="rect">
            <a:avLst/>
          </a:prstGeom>
        </p:spPr>
        <p:txBody>
          <a:bodyPr wrap="square">
            <a:spAutoFit/>
          </a:bodyPr>
          <a:lstStyle/>
          <a:p>
            <a:r>
              <a:rPr lang="vi-VN" sz="3200" b="1" dirty="0">
                <a:latin typeface="Times New Roman" pitchFamily="18" charset="0"/>
                <a:cs typeface="Times New Roman" pitchFamily="18" charset="0"/>
              </a:rPr>
              <a:t>Bài tập </a:t>
            </a:r>
            <a:r>
              <a:rPr lang="vi-VN" sz="3200" b="1" dirty="0" smtClean="0">
                <a:latin typeface="Times New Roman" pitchFamily="18" charset="0"/>
                <a:cs typeface="Times New Roman" pitchFamily="18" charset="0"/>
              </a:rPr>
              <a:t>3</a:t>
            </a:r>
            <a:r>
              <a:rPr lang="en-US" sz="3200" b="1"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hộp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sữa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Thọ</a:t>
            </a:r>
            <a:r>
              <a:rPr lang="en-US" sz="3200" dirty="0">
                <a:latin typeface="Times New Roman" pitchFamily="18" charset="0"/>
                <a:cs typeface="Times New Roman" pitchFamily="18" charset="0"/>
              </a:rPr>
              <a:t> có </a:t>
            </a:r>
            <a:r>
              <a:rPr lang="en-US" sz="3200" dirty="0" err="1">
                <a:latin typeface="Times New Roman" pitchFamily="18" charset="0"/>
                <a:cs typeface="Times New Roman" pitchFamily="18" charset="0"/>
              </a:rPr>
              <a:t>khối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lượng</a:t>
            </a:r>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380 </a:t>
            </a:r>
            <a:r>
              <a:rPr lang="en-US" sz="3200" dirty="0">
                <a:latin typeface="Times New Roman" pitchFamily="18" charset="0"/>
                <a:cs typeface="Times New Roman" pitchFamily="18" charset="0"/>
              </a:rPr>
              <a:t>g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có </a:t>
            </a:r>
            <a:r>
              <a:rPr lang="en-US" sz="3200" dirty="0" err="1">
                <a:latin typeface="Times New Roman" pitchFamily="18" charset="0"/>
                <a:cs typeface="Times New Roman" pitchFamily="18" charset="0"/>
              </a:rPr>
              <a:t>thể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tích</a:t>
            </a:r>
            <a:r>
              <a:rPr lang="en-US" sz="3200" dirty="0">
                <a:latin typeface="Times New Roman" pitchFamily="18" charset="0"/>
                <a:cs typeface="Times New Roman" pitchFamily="18" charset="0"/>
              </a:rPr>
              <a:t> 320 cm</a:t>
            </a:r>
            <a:r>
              <a:rPr lang="en-US" sz="3200" baseline="30000" dirty="0">
                <a:latin typeface="Times New Roman" pitchFamily="18" charset="0"/>
                <a:cs typeface="Times New Roman" pitchFamily="18" charset="0"/>
              </a:rPr>
              <a:t>3</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Hãy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tính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riêng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sữa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hộp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theo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vị</a:t>
            </a:r>
            <a:r>
              <a:rPr lang="en-US" sz="3200" dirty="0">
                <a:latin typeface="Times New Roman" pitchFamily="18" charset="0"/>
                <a:cs typeface="Times New Roman" pitchFamily="18" charset="0"/>
              </a:rPr>
              <a:t> kg/ m</a:t>
            </a:r>
            <a:r>
              <a:rPr lang="en-US" sz="3200" baseline="30000" dirty="0">
                <a:latin typeface="Times New Roman" pitchFamily="18" charset="0"/>
                <a:cs typeface="Times New Roman" pitchFamily="18" charset="0"/>
              </a:rPr>
              <a:t>3</a:t>
            </a:r>
            <a:r>
              <a:rPr lang="en-US" sz="3200" dirty="0">
                <a:latin typeface="Times New Roman" pitchFamily="18" charset="0"/>
                <a:cs typeface="Times New Roman" pitchFamily="18" charset="0"/>
              </a:rPr>
              <a:t>.</a:t>
            </a:r>
            <a:r>
              <a:rPr lang="vi-VN" sz="3200" dirty="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5" name="Rectangle 4"/>
          <p:cNvSpPr/>
          <p:nvPr/>
        </p:nvSpPr>
        <p:spPr>
          <a:xfrm>
            <a:off x="544286" y="2662130"/>
            <a:ext cx="11335657" cy="1077218"/>
          </a:xfrm>
          <a:prstGeom prst="rect">
            <a:avLst/>
          </a:prstGeom>
        </p:spPr>
        <p:txBody>
          <a:bodyPr wrap="square">
            <a:spAutoFit/>
          </a:bodyPr>
          <a:lstStyle/>
          <a:p>
            <a:r>
              <a:rPr lang="vi-VN" sz="3200" b="1" dirty="0">
                <a:latin typeface="Times New Roman" pitchFamily="18" charset="0"/>
                <a:cs typeface="Times New Roman" pitchFamily="18" charset="0"/>
              </a:rPr>
              <a:t>Bài tập</a:t>
            </a:r>
            <a:r>
              <a:rPr lang="en-US" sz="3200" b="1" dirty="0">
                <a:latin typeface="Times New Roman" pitchFamily="18" charset="0"/>
                <a:cs typeface="Times New Roman" pitchFamily="18" charset="0"/>
              </a:rPr>
              <a:t> </a:t>
            </a:r>
            <a:r>
              <a:rPr lang="vi-VN" sz="3200" b="1" dirty="0" smtClean="0">
                <a:latin typeface="Times New Roman" pitchFamily="18" charset="0"/>
                <a:cs typeface="Times New Roman" pitchFamily="18" charset="0"/>
              </a:rPr>
              <a:t>4</a:t>
            </a:r>
            <a:r>
              <a:rPr lang="en-US" sz="3200" b="1" dirty="0" smtClean="0">
                <a:latin typeface="Times New Roman" pitchFamily="18" charset="0"/>
                <a:cs typeface="Times New Roman" pitchFamily="18" charset="0"/>
              </a:rPr>
              <a:t>:</a:t>
            </a:r>
            <a:r>
              <a:rPr lang="en-US" sz="3200" dirty="0" smtClean="0">
                <a:latin typeface="Times New Roman" pitchFamily="18" charset="0"/>
                <a:cs typeface="Times New Roman" pitchFamily="18" charset="0"/>
              </a:rPr>
              <a:t> </a:t>
            </a:r>
            <a:r>
              <a:rPr lang="en-US" sz="3200" dirty="0">
                <a:latin typeface="Times New Roman" pitchFamily="18" charset="0"/>
                <a:cs typeface="Times New Roman" pitchFamily="18" charset="0"/>
              </a:rPr>
              <a:t>1 kg </a:t>
            </a:r>
            <a:r>
              <a:rPr lang="en-US" sz="3200" dirty="0" err="1" smtClean="0">
                <a:latin typeface="Times New Roman" pitchFamily="18" charset="0"/>
                <a:cs typeface="Times New Roman" pitchFamily="18" charset="0"/>
              </a:rPr>
              <a:t>bột</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giặt</a:t>
            </a:r>
            <a:r>
              <a:rPr lang="en-US" sz="3200" dirty="0">
                <a:latin typeface="Times New Roman" pitchFamily="18" charset="0"/>
                <a:cs typeface="Times New Roman" pitchFamily="18" charset="0"/>
              </a:rPr>
              <a:t> VISO có </a:t>
            </a:r>
            <a:r>
              <a:rPr lang="en-US" sz="3200" dirty="0" err="1">
                <a:latin typeface="Times New Roman" pitchFamily="18" charset="0"/>
                <a:cs typeface="Times New Roman" pitchFamily="18" charset="0"/>
              </a:rPr>
              <a:t>thể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tích</a:t>
            </a:r>
            <a:r>
              <a:rPr lang="en-US" sz="3200" dirty="0">
                <a:latin typeface="Times New Roman" pitchFamily="18" charset="0"/>
                <a:cs typeface="Times New Roman" pitchFamily="18" charset="0"/>
              </a:rPr>
              <a:t> 900 cm</a:t>
            </a:r>
            <a:r>
              <a:rPr lang="en-US" sz="3200" baseline="30000" dirty="0">
                <a:latin typeface="Times New Roman" pitchFamily="18" charset="0"/>
                <a:cs typeface="Times New Roman" pitchFamily="18" charset="0"/>
              </a:rPr>
              <a:t>3</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Tính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riêng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bột</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giặt</a:t>
            </a:r>
            <a:r>
              <a:rPr lang="en-US" sz="3200" dirty="0">
                <a:latin typeface="Times New Roman" pitchFamily="18" charset="0"/>
                <a:cs typeface="Times New Roman" pitchFamily="18" charset="0"/>
              </a:rPr>
              <a:t> VISO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so </a:t>
            </a:r>
            <a:r>
              <a:rPr lang="en-US" sz="3200" dirty="0" err="1">
                <a:latin typeface="Times New Roman" pitchFamily="18" charset="0"/>
                <a:cs typeface="Times New Roman" pitchFamily="18" charset="0"/>
              </a:rPr>
              <a:t>sánh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riêng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nước</a:t>
            </a:r>
            <a:r>
              <a:rPr lang="en-US" sz="3200" dirty="0">
                <a:latin typeface="Times New Roman" pitchFamily="18" charset="0"/>
                <a:cs typeface="Times New Roman" pitchFamily="18" charset="0"/>
              </a:rPr>
              <a:t>.</a:t>
            </a:r>
            <a:r>
              <a:rPr lang="vi-VN" sz="3200" dirty="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42070016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ữa đặc Vinamilk Ông Thọ 380gr | Shopee Việt N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3429" y="1559070"/>
            <a:ext cx="3628571" cy="362857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49943" y="1001489"/>
            <a:ext cx="11495314" cy="1569660"/>
          </a:xfrm>
          <a:prstGeom prst="rect">
            <a:avLst/>
          </a:prstGeom>
        </p:spPr>
        <p:txBody>
          <a:bodyPr wrap="square">
            <a:spAutoFit/>
          </a:bodyPr>
          <a:lstStyle/>
          <a:p>
            <a:r>
              <a:rPr lang="vi-VN" sz="3200" b="1" dirty="0">
                <a:latin typeface="Times New Roman" pitchFamily="18" charset="0"/>
                <a:cs typeface="Times New Roman" pitchFamily="18" charset="0"/>
              </a:rPr>
              <a:t>Bài tập </a:t>
            </a:r>
            <a:r>
              <a:rPr lang="en-US" sz="3200" b="1" dirty="0" smtClean="0">
                <a:latin typeface="Times New Roman" pitchFamily="18" charset="0"/>
                <a:cs typeface="Times New Roman" pitchFamily="18" charset="0"/>
              </a:rPr>
              <a:t>1: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hộp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sữa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Thọ</a:t>
            </a:r>
            <a:r>
              <a:rPr lang="en-US" sz="3200" dirty="0">
                <a:latin typeface="Times New Roman" pitchFamily="18" charset="0"/>
                <a:cs typeface="Times New Roman" pitchFamily="18" charset="0"/>
              </a:rPr>
              <a:t> có </a:t>
            </a:r>
            <a:r>
              <a:rPr lang="en-US" sz="3200" dirty="0" err="1">
                <a:latin typeface="Times New Roman" pitchFamily="18" charset="0"/>
                <a:cs typeface="Times New Roman" pitchFamily="18" charset="0"/>
              </a:rPr>
              <a:t>khối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lượng</a:t>
            </a:r>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380 </a:t>
            </a:r>
            <a:r>
              <a:rPr lang="en-US" sz="3200" dirty="0">
                <a:latin typeface="Times New Roman" pitchFamily="18" charset="0"/>
                <a:cs typeface="Times New Roman" pitchFamily="18" charset="0"/>
              </a:rPr>
              <a:t>g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có </a:t>
            </a:r>
            <a:r>
              <a:rPr lang="en-US" sz="3200" dirty="0" err="1">
                <a:latin typeface="Times New Roman" pitchFamily="18" charset="0"/>
                <a:cs typeface="Times New Roman" pitchFamily="18" charset="0"/>
              </a:rPr>
              <a:t>thể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tích</a:t>
            </a:r>
            <a:r>
              <a:rPr lang="en-US" sz="3200" dirty="0">
                <a:latin typeface="Times New Roman" pitchFamily="18" charset="0"/>
                <a:cs typeface="Times New Roman" pitchFamily="18" charset="0"/>
              </a:rPr>
              <a:t> 320 cm</a:t>
            </a:r>
            <a:r>
              <a:rPr lang="en-US" sz="3200" baseline="30000" dirty="0">
                <a:latin typeface="Times New Roman" pitchFamily="18" charset="0"/>
                <a:cs typeface="Times New Roman" pitchFamily="18" charset="0"/>
              </a:rPr>
              <a:t>3</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Hãy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tính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riêng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sữa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hộp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theo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vị</a:t>
            </a:r>
            <a:r>
              <a:rPr lang="en-US" sz="3200" dirty="0">
                <a:latin typeface="Times New Roman" pitchFamily="18" charset="0"/>
                <a:cs typeface="Times New Roman" pitchFamily="18" charset="0"/>
              </a:rPr>
              <a:t> kg/ m</a:t>
            </a:r>
            <a:r>
              <a:rPr lang="en-US" sz="3200" baseline="30000" dirty="0">
                <a:latin typeface="Times New Roman" pitchFamily="18" charset="0"/>
                <a:cs typeface="Times New Roman" pitchFamily="18" charset="0"/>
              </a:rPr>
              <a:t>3</a:t>
            </a:r>
            <a:r>
              <a:rPr lang="en-US" sz="3200" dirty="0">
                <a:latin typeface="Times New Roman" pitchFamily="18" charset="0"/>
                <a:cs typeface="Times New Roman" pitchFamily="18" charset="0"/>
              </a:rPr>
              <a:t>.</a:t>
            </a:r>
            <a:r>
              <a:rPr lang="vi-VN" sz="3200" dirty="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8" name="Rectangle 7"/>
          <p:cNvSpPr/>
          <p:nvPr/>
        </p:nvSpPr>
        <p:spPr>
          <a:xfrm>
            <a:off x="4800600" y="2601690"/>
            <a:ext cx="1518364" cy="584775"/>
          </a:xfrm>
          <a:prstGeom prst="rect">
            <a:avLst/>
          </a:prstGeom>
        </p:spPr>
        <p:txBody>
          <a:bodyPr wrap="none">
            <a:spAutoFit/>
          </a:bodyPr>
          <a:lstStyle/>
          <a:p>
            <a:r>
              <a:rPr lang="vi-VN" sz="3200" b="1">
                <a:solidFill>
                  <a:srgbClr val="0000CC"/>
                </a:solidFill>
                <a:latin typeface="Times New Roman" pitchFamily="18" charset="0"/>
                <a:cs typeface="Times New Roman" pitchFamily="18" charset="0"/>
              </a:rPr>
              <a:t>Bài giải</a:t>
            </a:r>
            <a:endParaRPr lang="en-US" sz="3200" b="1">
              <a:solidFill>
                <a:srgbClr val="0000CC"/>
              </a:solidFill>
            </a:endParaRPr>
          </a:p>
        </p:txBody>
      </p:sp>
      <p:sp>
        <p:nvSpPr>
          <p:cNvPr id="9" name="Rectangle 8"/>
          <p:cNvSpPr/>
          <p:nvPr/>
        </p:nvSpPr>
        <p:spPr>
          <a:xfrm>
            <a:off x="1828800" y="3211289"/>
            <a:ext cx="8534400" cy="1077218"/>
          </a:xfrm>
          <a:prstGeom prst="rect">
            <a:avLst/>
          </a:prstGeom>
        </p:spPr>
        <p:txBody>
          <a:bodyPr wrap="square">
            <a:spAutoFit/>
          </a:bodyPr>
          <a:lstStyle/>
          <a:p>
            <a:r>
              <a:rPr lang="en-US" sz="3200">
                <a:latin typeface="Times New Roman" pitchFamily="18" charset="0"/>
                <a:cs typeface="Times New Roman" pitchFamily="18" charset="0"/>
              </a:rPr>
              <a:t>Ta có: </a:t>
            </a:r>
            <a:r>
              <a:rPr lang="en-US" sz="3200" smtClean="0">
                <a:latin typeface="Times New Roman" pitchFamily="18" charset="0"/>
                <a:cs typeface="Times New Roman" pitchFamily="18" charset="0"/>
              </a:rPr>
              <a:t>380 </a:t>
            </a:r>
            <a:r>
              <a:rPr lang="en-US" sz="3200">
                <a:latin typeface="Times New Roman" pitchFamily="18" charset="0"/>
                <a:cs typeface="Times New Roman" pitchFamily="18" charset="0"/>
              </a:rPr>
              <a:t>g = </a:t>
            </a:r>
            <a:r>
              <a:rPr lang="en-US" sz="3200" smtClean="0">
                <a:latin typeface="Times New Roman" pitchFamily="18" charset="0"/>
                <a:cs typeface="Times New Roman" pitchFamily="18" charset="0"/>
              </a:rPr>
              <a:t>0,38 </a:t>
            </a:r>
            <a:r>
              <a:rPr lang="en-US" sz="3200">
                <a:latin typeface="Times New Roman" pitchFamily="18" charset="0"/>
                <a:cs typeface="Times New Roman" pitchFamily="18" charset="0"/>
              </a:rPr>
              <a:t>kg.</a:t>
            </a:r>
            <a:r>
              <a:rPr lang="vi-VN" sz="3200">
                <a:latin typeface="Times New Roman" pitchFamily="18" charset="0"/>
                <a:cs typeface="Times New Roman" pitchFamily="18" charset="0"/>
              </a:rPr>
              <a:t>                                             </a:t>
            </a:r>
            <a:r>
              <a:rPr lang="en-US" sz="3200">
                <a:latin typeface="Times New Roman" pitchFamily="18" charset="0"/>
                <a:cs typeface="Times New Roman" pitchFamily="18" charset="0"/>
              </a:rPr>
              <a:t>320 cm</a:t>
            </a:r>
            <a:r>
              <a:rPr lang="en-US" sz="3200" baseline="30000">
                <a:latin typeface="Times New Roman" pitchFamily="18" charset="0"/>
                <a:cs typeface="Times New Roman" pitchFamily="18" charset="0"/>
              </a:rPr>
              <a:t>3</a:t>
            </a:r>
            <a:r>
              <a:rPr lang="en-US" sz="3200">
                <a:latin typeface="Times New Roman" pitchFamily="18" charset="0"/>
                <a:cs typeface="Times New Roman" pitchFamily="18" charset="0"/>
              </a:rPr>
              <a:t> = 0,00032 m</a:t>
            </a:r>
            <a:r>
              <a:rPr lang="en-US" sz="3200" baseline="30000">
                <a:latin typeface="Times New Roman" pitchFamily="18" charset="0"/>
                <a:cs typeface="Times New Roman" pitchFamily="18" charset="0"/>
              </a:rPr>
              <a:t>3</a:t>
            </a:r>
            <a:r>
              <a:rPr lang="vi-VN" sz="3200">
                <a:latin typeface="Times New Roman" pitchFamily="18" charset="0"/>
                <a:cs typeface="Times New Roman" pitchFamily="18" charset="0"/>
              </a:rPr>
              <a:t> </a:t>
            </a:r>
            <a:endParaRPr lang="en-US" sz="3200">
              <a:latin typeface="Times New Roman" pitchFamily="18" charset="0"/>
              <a:cs typeface="Times New Roman" pitchFamily="18" charset="0"/>
            </a:endParaRPr>
          </a:p>
        </p:txBody>
      </p:sp>
      <p:sp>
        <p:nvSpPr>
          <p:cNvPr id="10" name="Rectangle 9"/>
          <p:cNvSpPr/>
          <p:nvPr/>
        </p:nvSpPr>
        <p:spPr>
          <a:xfrm>
            <a:off x="1752600" y="4278090"/>
            <a:ext cx="6660798" cy="584775"/>
          </a:xfrm>
          <a:prstGeom prst="rect">
            <a:avLst/>
          </a:prstGeom>
        </p:spPr>
        <p:txBody>
          <a:bodyPr wrap="none">
            <a:spAutoFit/>
          </a:bodyPr>
          <a:lstStyle/>
          <a:p>
            <a:r>
              <a:rPr lang="en-US" sz="3200">
                <a:latin typeface="Times New Roman" pitchFamily="18" charset="0"/>
                <a:cs typeface="Times New Roman" pitchFamily="18" charset="0"/>
              </a:rPr>
              <a:t>Khối lượng riêng của sữa trong hộp là: </a:t>
            </a:r>
          </a:p>
        </p:txBody>
      </p:sp>
      <p:sp>
        <p:nvSpPr>
          <p:cNvPr id="2" name="TextBox 1"/>
          <p:cNvSpPr txBox="1"/>
          <p:nvPr/>
        </p:nvSpPr>
        <p:spPr>
          <a:xfrm>
            <a:off x="4448629" y="145143"/>
            <a:ext cx="3294743" cy="584775"/>
          </a:xfrm>
          <a:prstGeom prst="rect">
            <a:avLst/>
          </a:prstGeom>
          <a:noFill/>
        </p:spPr>
        <p:txBody>
          <a:bodyPr wrap="square" rtlCol="0">
            <a:spAutoFit/>
          </a:bodyPr>
          <a:lstStyle/>
          <a:p>
            <a:pPr algn="ctr"/>
            <a:r>
              <a:rPr lang="en-US" sz="3200" b="1" smtClean="0">
                <a:solidFill>
                  <a:srgbClr val="FF0000"/>
                </a:solidFill>
                <a:latin typeface="Times New Roman" panose="02020603050405020304" pitchFamily="18" charset="0"/>
                <a:cs typeface="Times New Roman" panose="02020603050405020304" pitchFamily="18" charset="0"/>
              </a:rPr>
              <a:t>BÀI TẬP</a:t>
            </a:r>
            <a:endParaRPr lang="en-US" sz="3200" b="1">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TextBox 4"/>
              <p:cNvSpPr txBox="1"/>
              <p:nvPr/>
            </p:nvSpPr>
            <p:spPr>
              <a:xfrm>
                <a:off x="2131268" y="5108570"/>
                <a:ext cx="6809532" cy="821956"/>
              </a:xfrm>
              <a:prstGeom prst="rect">
                <a:avLst/>
              </a:prstGeom>
              <a:noFill/>
            </p:spPr>
            <p:txBody>
              <a:bodyPr wrap="square" rtlCol="0">
                <a:spAutoFit/>
              </a:bodyPr>
              <a:lstStyle/>
              <a:p>
                <a:r>
                  <a:rPr lang="en-US" sz="3200" smtClean="0">
                    <a:latin typeface="Times New Roman" panose="02020603050405020304" pitchFamily="18" charset="0"/>
                    <a:cs typeface="Times New Roman" panose="02020603050405020304" pitchFamily="18" charset="0"/>
                  </a:rPr>
                  <a:t>D=</a:t>
                </a:r>
                <a14:m>
                  <m:oMath xmlns:m="http://schemas.openxmlformats.org/officeDocument/2006/math">
                    <m:f>
                      <m:fPr>
                        <m:ctrlPr>
                          <a:rPr lang="en-US" sz="3200" i="1" smtClean="0">
                            <a:latin typeface="Cambria Math" panose="02040503050406030204" pitchFamily="18" charset="0"/>
                          </a:rPr>
                        </m:ctrlPr>
                      </m:fPr>
                      <m:num>
                        <m:r>
                          <a:rPr lang="en-US" sz="3200" b="0" i="1" smtClean="0">
                            <a:latin typeface="Cambria Math" panose="02040503050406030204" pitchFamily="18" charset="0"/>
                          </a:rPr>
                          <m:t>𝑚</m:t>
                        </m:r>
                      </m:num>
                      <m:den>
                        <m:r>
                          <a:rPr lang="en-US" sz="3200" b="0" i="1" smtClean="0">
                            <a:latin typeface="Cambria Math" panose="02040503050406030204" pitchFamily="18" charset="0"/>
                          </a:rPr>
                          <m:t>𝑉</m:t>
                        </m:r>
                      </m:den>
                    </m:f>
                    <m:r>
                      <a:rPr lang="en-US" sz="3200" b="0" i="1" smtClean="0">
                        <a:latin typeface="Cambria Math" panose="02040503050406030204" pitchFamily="18" charset="0"/>
                      </a:rPr>
                      <m:t>=</m:t>
                    </m:r>
                    <m:f>
                      <m:fPr>
                        <m:ctrlPr>
                          <a:rPr lang="en-US" sz="3200" b="0" i="1" smtClean="0">
                            <a:latin typeface="Cambria Math" panose="02040503050406030204" pitchFamily="18" charset="0"/>
                          </a:rPr>
                        </m:ctrlPr>
                      </m:fPr>
                      <m:num>
                        <m:r>
                          <a:rPr lang="en-US" sz="3200" b="0" i="1" smtClean="0">
                            <a:latin typeface="Cambria Math" panose="02040503050406030204" pitchFamily="18" charset="0"/>
                          </a:rPr>
                          <m:t>0,38</m:t>
                        </m:r>
                      </m:num>
                      <m:den>
                        <m:r>
                          <a:rPr lang="en-US" sz="3200" b="0" i="1" smtClean="0">
                            <a:latin typeface="Cambria Math" panose="02040503050406030204" pitchFamily="18" charset="0"/>
                          </a:rPr>
                          <m:t>0.00032</m:t>
                        </m:r>
                      </m:den>
                    </m:f>
                    <m:r>
                      <a:rPr lang="en-US" sz="3200" b="0" i="1" smtClean="0">
                        <a:latin typeface="Cambria Math" panose="02040503050406030204" pitchFamily="18" charset="0"/>
                      </a:rPr>
                      <m:t>=1187,5 (</m:t>
                    </m:r>
                    <m:r>
                      <a:rPr lang="en-US" sz="3200" b="0" i="1" smtClean="0">
                        <a:latin typeface="Cambria Math" panose="02040503050406030204" pitchFamily="18" charset="0"/>
                      </a:rPr>
                      <m:t>𝑘𝑔</m:t>
                    </m:r>
                    <m:r>
                      <a:rPr lang="en-US" sz="3200" b="0" i="1" smtClean="0">
                        <a:latin typeface="Cambria Math" panose="02040503050406030204" pitchFamily="18" charset="0"/>
                      </a:rPr>
                      <m:t>/</m:t>
                    </m:r>
                    <m:sSup>
                      <m:sSupPr>
                        <m:ctrlPr>
                          <a:rPr lang="en-US" sz="3200" b="0" i="1" smtClean="0">
                            <a:latin typeface="Cambria Math" panose="02040503050406030204" pitchFamily="18" charset="0"/>
                          </a:rPr>
                        </m:ctrlPr>
                      </m:sSupPr>
                      <m:e>
                        <m:r>
                          <a:rPr lang="en-US" sz="3200" b="0" i="1" smtClean="0">
                            <a:latin typeface="Cambria Math" panose="02040503050406030204" pitchFamily="18" charset="0"/>
                          </a:rPr>
                          <m:t>𝑚</m:t>
                        </m:r>
                      </m:e>
                      <m:sup>
                        <m:r>
                          <a:rPr lang="en-US" sz="3200" b="0" i="1" smtClean="0">
                            <a:latin typeface="Cambria Math" panose="02040503050406030204" pitchFamily="18" charset="0"/>
                          </a:rPr>
                          <m:t>3</m:t>
                        </m:r>
                      </m:sup>
                    </m:sSup>
                    <m:r>
                      <a:rPr lang="en-US" sz="3200" b="0" i="1" smtClean="0">
                        <a:latin typeface="Cambria Math" panose="02040503050406030204" pitchFamily="18" charset="0"/>
                      </a:rPr>
                      <m:t>)</m:t>
                    </m:r>
                  </m:oMath>
                </a14:m>
                <a:endParaRPr lang="en-US" sz="3200">
                  <a:latin typeface="Times New Roman" panose="02020603050405020304" pitchFamily="18" charset="0"/>
                  <a:cs typeface="Times New Roman" panose="020206030504050203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131268" y="5108570"/>
                <a:ext cx="6809532" cy="821956"/>
              </a:xfrm>
              <a:prstGeom prst="rect">
                <a:avLst/>
              </a:prstGeom>
              <a:blipFill>
                <a:blip r:embed="rId3"/>
                <a:stretch>
                  <a:fillRect l="-2328" b="-5926"/>
                </a:stretch>
              </a:blipFill>
            </p:spPr>
            <p:txBody>
              <a:bodyPr/>
              <a:lstStyle/>
              <a:p>
                <a:r>
                  <a:rPr lang="en-US">
                    <a:noFill/>
                  </a:rPr>
                  <a:t> </a:t>
                </a:r>
              </a:p>
            </p:txBody>
          </p:sp>
        </mc:Fallback>
      </mc:AlternateContent>
    </p:spTree>
    <p:extLst>
      <p:ext uri="{BB962C8B-B14F-4D97-AF65-F5344CB8AC3E}">
        <p14:creationId xmlns:p14="http://schemas.microsoft.com/office/powerpoint/2010/main" val="1530055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19"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ột giặt Viso Ngời sáng hương Chanh 3 Kg - Mỹ Phẩm ĐẸP XI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6477" y="1759339"/>
            <a:ext cx="3175523" cy="317552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28171" y="844216"/>
            <a:ext cx="11335657" cy="1077218"/>
          </a:xfrm>
          <a:prstGeom prst="rect">
            <a:avLst/>
          </a:prstGeom>
        </p:spPr>
        <p:txBody>
          <a:bodyPr wrap="square">
            <a:spAutoFit/>
          </a:bodyPr>
          <a:lstStyle/>
          <a:p>
            <a:r>
              <a:rPr lang="vi-VN" sz="3200" b="1" dirty="0">
                <a:latin typeface="Times New Roman" pitchFamily="18" charset="0"/>
                <a:cs typeface="Times New Roman" pitchFamily="18" charset="0"/>
              </a:rPr>
              <a:t>Bài tập</a:t>
            </a:r>
            <a:r>
              <a:rPr lang="en-US" sz="3200" b="1" dirty="0">
                <a:latin typeface="Times New Roman" pitchFamily="18" charset="0"/>
                <a:cs typeface="Times New Roman" pitchFamily="18" charset="0"/>
              </a:rPr>
              <a:t> </a:t>
            </a:r>
            <a:r>
              <a:rPr lang="en-US" sz="3200" b="1" dirty="0" smtClean="0">
                <a:latin typeface="Times New Roman" pitchFamily="18" charset="0"/>
                <a:cs typeface="Times New Roman" pitchFamily="18" charset="0"/>
              </a:rPr>
              <a:t>2:</a:t>
            </a:r>
            <a:r>
              <a:rPr lang="en-US" sz="3200" dirty="0" smtClean="0">
                <a:latin typeface="Times New Roman" pitchFamily="18" charset="0"/>
                <a:cs typeface="Times New Roman" pitchFamily="18" charset="0"/>
              </a:rPr>
              <a:t> </a:t>
            </a:r>
            <a:r>
              <a:rPr lang="en-US" sz="3200" dirty="0">
                <a:latin typeface="Times New Roman" pitchFamily="18" charset="0"/>
                <a:cs typeface="Times New Roman" pitchFamily="18" charset="0"/>
              </a:rPr>
              <a:t>1 kg </a:t>
            </a:r>
            <a:r>
              <a:rPr lang="en-US" sz="3200" dirty="0" err="1" smtClean="0">
                <a:latin typeface="Times New Roman" pitchFamily="18" charset="0"/>
                <a:cs typeface="Times New Roman" pitchFamily="18" charset="0"/>
              </a:rPr>
              <a:t>bột</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giặt</a:t>
            </a:r>
            <a:r>
              <a:rPr lang="en-US" sz="3200" dirty="0">
                <a:latin typeface="Times New Roman" pitchFamily="18" charset="0"/>
                <a:cs typeface="Times New Roman" pitchFamily="18" charset="0"/>
              </a:rPr>
              <a:t> VISO có </a:t>
            </a:r>
            <a:r>
              <a:rPr lang="en-US" sz="3200" dirty="0" err="1">
                <a:latin typeface="Times New Roman" pitchFamily="18" charset="0"/>
                <a:cs typeface="Times New Roman" pitchFamily="18" charset="0"/>
              </a:rPr>
              <a:t>thể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tích</a:t>
            </a:r>
            <a:r>
              <a:rPr lang="en-US" sz="3200" dirty="0">
                <a:latin typeface="Times New Roman" pitchFamily="18" charset="0"/>
                <a:cs typeface="Times New Roman" pitchFamily="18" charset="0"/>
              </a:rPr>
              <a:t> 900 cm</a:t>
            </a:r>
            <a:r>
              <a:rPr lang="en-US" sz="3200" baseline="30000" dirty="0">
                <a:latin typeface="Times New Roman" pitchFamily="18" charset="0"/>
                <a:cs typeface="Times New Roman" pitchFamily="18" charset="0"/>
              </a:rPr>
              <a:t>3</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Tính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riêng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bột</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giặt</a:t>
            </a:r>
            <a:r>
              <a:rPr lang="en-US" sz="3200" dirty="0">
                <a:latin typeface="Times New Roman" pitchFamily="18" charset="0"/>
                <a:cs typeface="Times New Roman" pitchFamily="18" charset="0"/>
              </a:rPr>
              <a:t> VISO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so </a:t>
            </a:r>
            <a:r>
              <a:rPr lang="en-US" sz="3200" dirty="0" err="1">
                <a:latin typeface="Times New Roman" pitchFamily="18" charset="0"/>
                <a:cs typeface="Times New Roman" pitchFamily="18" charset="0"/>
              </a:rPr>
              <a:t>sánh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riêng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nước</a:t>
            </a:r>
            <a:r>
              <a:rPr lang="en-US" sz="3200" dirty="0">
                <a:latin typeface="Times New Roman" pitchFamily="18" charset="0"/>
                <a:cs typeface="Times New Roman" pitchFamily="18" charset="0"/>
              </a:rPr>
              <a:t>.</a:t>
            </a:r>
            <a:r>
              <a:rPr lang="vi-VN" sz="3200" dirty="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5" name="Rectangle 4"/>
          <p:cNvSpPr/>
          <p:nvPr/>
        </p:nvSpPr>
        <p:spPr>
          <a:xfrm>
            <a:off x="5111084" y="2197584"/>
            <a:ext cx="1518364" cy="584775"/>
          </a:xfrm>
          <a:prstGeom prst="rect">
            <a:avLst/>
          </a:prstGeom>
        </p:spPr>
        <p:txBody>
          <a:bodyPr wrap="none">
            <a:spAutoFit/>
          </a:bodyPr>
          <a:lstStyle/>
          <a:p>
            <a:r>
              <a:rPr lang="vi-VN" sz="3200" b="1">
                <a:solidFill>
                  <a:srgbClr val="0000CC"/>
                </a:solidFill>
                <a:latin typeface="Times New Roman" pitchFamily="18" charset="0"/>
                <a:cs typeface="Times New Roman" pitchFamily="18" charset="0"/>
              </a:rPr>
              <a:t>Bài giải</a:t>
            </a:r>
            <a:endParaRPr lang="en-US" sz="3200">
              <a:solidFill>
                <a:srgbClr val="0000CC"/>
              </a:solidFill>
            </a:endParaRPr>
          </a:p>
        </p:txBody>
      </p:sp>
      <p:sp>
        <p:nvSpPr>
          <p:cNvPr id="6" name="Rectangle 5"/>
          <p:cNvSpPr/>
          <p:nvPr/>
        </p:nvSpPr>
        <p:spPr>
          <a:xfrm>
            <a:off x="1752600" y="2801260"/>
            <a:ext cx="4876848" cy="584775"/>
          </a:xfrm>
          <a:prstGeom prst="rect">
            <a:avLst/>
          </a:prstGeom>
        </p:spPr>
        <p:txBody>
          <a:bodyPr wrap="none">
            <a:spAutoFit/>
          </a:bodyPr>
          <a:lstStyle/>
          <a:p>
            <a:r>
              <a:rPr lang="en-US" sz="3200">
                <a:latin typeface="Times New Roman" pitchFamily="18" charset="0"/>
                <a:cs typeface="Times New Roman" pitchFamily="18" charset="0"/>
              </a:rPr>
              <a:t>Ta có: 900 cm</a:t>
            </a:r>
            <a:r>
              <a:rPr lang="en-US" sz="3200" baseline="30000">
                <a:latin typeface="Times New Roman" pitchFamily="18" charset="0"/>
                <a:cs typeface="Times New Roman" pitchFamily="18" charset="0"/>
              </a:rPr>
              <a:t>3</a:t>
            </a:r>
            <a:r>
              <a:rPr lang="en-US" sz="3200">
                <a:latin typeface="Times New Roman" pitchFamily="18" charset="0"/>
                <a:cs typeface="Times New Roman" pitchFamily="18" charset="0"/>
              </a:rPr>
              <a:t> = 0,0009 m</a:t>
            </a:r>
            <a:r>
              <a:rPr lang="en-US" sz="3200" baseline="30000">
                <a:latin typeface="Times New Roman" pitchFamily="18" charset="0"/>
                <a:cs typeface="Times New Roman" pitchFamily="18" charset="0"/>
              </a:rPr>
              <a:t>3</a:t>
            </a:r>
            <a:r>
              <a:rPr lang="vi-VN" sz="3200">
                <a:latin typeface="Times New Roman" pitchFamily="18" charset="0"/>
                <a:cs typeface="Times New Roman" pitchFamily="18" charset="0"/>
              </a:rPr>
              <a:t> </a:t>
            </a:r>
            <a:endParaRPr lang="en-US" sz="3200">
              <a:latin typeface="Times New Roman" pitchFamily="18" charset="0"/>
              <a:cs typeface="Times New Roman" pitchFamily="18" charset="0"/>
            </a:endParaRPr>
          </a:p>
        </p:txBody>
      </p:sp>
      <p:sp>
        <p:nvSpPr>
          <p:cNvPr id="34817" name="Rectangle 1"/>
          <p:cNvSpPr>
            <a:spLocks noChangeArrowheads="1"/>
          </p:cNvSpPr>
          <p:nvPr/>
        </p:nvSpPr>
        <p:spPr bwMode="auto">
          <a:xfrm>
            <a:off x="1752600" y="3334660"/>
            <a:ext cx="6486648"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sz="3200">
                <a:solidFill>
                  <a:srgbClr val="000000"/>
                </a:solidFill>
                <a:latin typeface="Times New Roman" pitchFamily="18" charset="0"/>
                <a:ea typeface="Times New Roman" pitchFamily="18" charset="0"/>
                <a:cs typeface="Times New Roman" pitchFamily="18" charset="0"/>
              </a:rPr>
              <a:t>Khối lượng riêng của </a:t>
            </a:r>
            <a:r>
              <a:rPr lang="en-US" sz="3200" smtClean="0">
                <a:solidFill>
                  <a:srgbClr val="000000"/>
                </a:solidFill>
                <a:latin typeface="Times New Roman" pitchFamily="18" charset="0"/>
                <a:ea typeface="Times New Roman" pitchFamily="18" charset="0"/>
                <a:cs typeface="Times New Roman" pitchFamily="18" charset="0"/>
              </a:rPr>
              <a:t>bột </a:t>
            </a:r>
            <a:r>
              <a:rPr lang="en-US" sz="3200">
                <a:solidFill>
                  <a:srgbClr val="000000"/>
                </a:solidFill>
                <a:latin typeface="Times New Roman" pitchFamily="18" charset="0"/>
                <a:ea typeface="Times New Roman" pitchFamily="18" charset="0"/>
                <a:cs typeface="Times New Roman" pitchFamily="18" charset="0"/>
              </a:rPr>
              <a:t>giặt VISO là</a:t>
            </a:r>
            <a:endParaRPr lang="en-US" sz="3200">
              <a:latin typeface="Times New Roman" pitchFamily="18" charset="0"/>
              <a:cs typeface="Times New Roman" pitchFamily="18" charset="0"/>
            </a:endParaRPr>
          </a:p>
        </p:txBody>
      </p:sp>
      <p:pic>
        <p:nvPicPr>
          <p:cNvPr id="34818" name="Picture 2" descr="508UdKa_MFyZcvxkeOUSpWXHDjSvMxVqGDDXI7q6Hze7azLMwf78y67llmT76tlfqii22P8KPOHMC8vtkPoSp70cys1ZZdLm4xyh8xbiFQ10QL0cy29hPKfEeDRIMZWINqrvzt7r4SMg55arVsoJyQ"/>
          <p:cNvPicPr>
            <a:picLocks noChangeAspect="1" noChangeArrowheads="1"/>
          </p:cNvPicPr>
          <p:nvPr/>
        </p:nvPicPr>
        <p:blipFill>
          <a:blip r:embed="rId3"/>
          <a:srcRect/>
          <a:stretch>
            <a:fillRect/>
          </a:stretch>
        </p:blipFill>
        <p:spPr bwMode="auto">
          <a:xfrm>
            <a:off x="2971800" y="4096659"/>
            <a:ext cx="5187576" cy="1066800"/>
          </a:xfrm>
          <a:prstGeom prst="rect">
            <a:avLst/>
          </a:prstGeom>
          <a:noFill/>
          <a:ln w="9525">
            <a:noFill/>
            <a:miter lim="800000"/>
            <a:headEnd/>
            <a:tailEnd/>
          </a:ln>
        </p:spPr>
      </p:pic>
      <p:sp>
        <p:nvSpPr>
          <p:cNvPr id="9" name="Rectangle 8"/>
          <p:cNvSpPr/>
          <p:nvPr/>
        </p:nvSpPr>
        <p:spPr>
          <a:xfrm>
            <a:off x="1524000" y="5239659"/>
            <a:ext cx="9144000" cy="1077218"/>
          </a:xfrm>
          <a:prstGeom prst="rect">
            <a:avLst/>
          </a:prstGeom>
        </p:spPr>
        <p:txBody>
          <a:bodyPr wrap="square">
            <a:spAutoFit/>
          </a:bodyPr>
          <a:lstStyle/>
          <a:p>
            <a:r>
              <a:rPr lang="en-US" sz="3200">
                <a:latin typeface="Times New Roman" pitchFamily="18" charset="0"/>
                <a:cs typeface="Times New Roman" pitchFamily="18" charset="0"/>
              </a:rPr>
              <a:t>So sánh với khối lượng riêng của nước (1000 kg/m</a:t>
            </a:r>
            <a:r>
              <a:rPr lang="en-US" sz="3200" baseline="30000">
                <a:latin typeface="Times New Roman" pitchFamily="18" charset="0"/>
                <a:cs typeface="Times New Roman" pitchFamily="18" charset="0"/>
              </a:rPr>
              <a:t>3</a:t>
            </a:r>
            <a:r>
              <a:rPr lang="en-US" sz="3200">
                <a:latin typeface="Times New Roman" pitchFamily="18" charset="0"/>
                <a:cs typeface="Times New Roman" pitchFamily="18" charset="0"/>
              </a:rPr>
              <a:t>) thì khối lượng riêng của kem giặt VISO lớn hơn.</a:t>
            </a:r>
            <a:r>
              <a:rPr lang="vi-VN" sz="3200">
                <a:latin typeface="Times New Roman" pitchFamily="18" charset="0"/>
                <a:cs typeface="Times New Roman" pitchFamily="18" charset="0"/>
              </a:rPr>
              <a:t> </a:t>
            </a:r>
            <a:endParaRPr lang="en-US" sz="3200">
              <a:latin typeface="Times New Roman" pitchFamily="18" charset="0"/>
              <a:cs typeface="Times New Roman" pitchFamily="18" charset="0"/>
            </a:endParaRPr>
          </a:p>
        </p:txBody>
      </p:sp>
      <p:sp>
        <p:nvSpPr>
          <p:cNvPr id="8" name="TextBox 7"/>
          <p:cNvSpPr txBox="1"/>
          <p:nvPr/>
        </p:nvSpPr>
        <p:spPr>
          <a:xfrm>
            <a:off x="4448629" y="145143"/>
            <a:ext cx="3294743" cy="584775"/>
          </a:xfrm>
          <a:prstGeom prst="rect">
            <a:avLst/>
          </a:prstGeom>
          <a:noFill/>
        </p:spPr>
        <p:txBody>
          <a:bodyPr wrap="square" rtlCol="0">
            <a:spAutoFit/>
          </a:bodyPr>
          <a:lstStyle/>
          <a:p>
            <a:pPr algn="ctr"/>
            <a:r>
              <a:rPr lang="en-US" sz="3200" b="1" smtClean="0">
                <a:solidFill>
                  <a:srgbClr val="FF0000"/>
                </a:solidFill>
                <a:latin typeface="Times New Roman" panose="02020603050405020304" pitchFamily="18" charset="0"/>
                <a:cs typeface="Times New Roman" panose="02020603050405020304" pitchFamily="18" charset="0"/>
              </a:rPr>
              <a:t>BÀI TẬP</a:t>
            </a:r>
            <a:endParaRPr lang="en-US" sz="32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2672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plus(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slide(fromBottom)">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4817">
                                            <p:txEl>
                                              <p:pRg st="0" end="0"/>
                                            </p:txEl>
                                          </p:spTgt>
                                        </p:tgtEl>
                                        <p:attrNameLst>
                                          <p:attrName>style.visibility</p:attrName>
                                        </p:attrNameLst>
                                      </p:cBhvr>
                                      <p:to>
                                        <p:strVal val="visible"/>
                                      </p:to>
                                    </p:set>
                                    <p:animEffect transition="in" filter="randombar(horizontal)">
                                      <p:cBhvr>
                                        <p:cTn id="17" dur="500"/>
                                        <p:tgtEl>
                                          <p:spTgt spid="3481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nodeType="clickEffect">
                                  <p:stCondLst>
                                    <p:cond delay="0"/>
                                  </p:stCondLst>
                                  <p:childTnLst>
                                    <p:set>
                                      <p:cBhvr>
                                        <p:cTn id="21" dur="1" fill="hold">
                                          <p:stCondLst>
                                            <p:cond delay="0"/>
                                          </p:stCondLst>
                                        </p:cTn>
                                        <p:tgtEl>
                                          <p:spTgt spid="34818"/>
                                        </p:tgtEl>
                                        <p:attrNameLst>
                                          <p:attrName>style.visibility</p:attrName>
                                        </p:attrNameLst>
                                      </p:cBhvr>
                                      <p:to>
                                        <p:strVal val="visible"/>
                                      </p:to>
                                    </p:set>
                                    <p:animEffect transition="in" filter="barn(inHorizontal)">
                                      <p:cBhvr>
                                        <p:cTn id="22" dur="500"/>
                                        <p:tgtEl>
                                          <p:spTgt spid="3481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barn(inHorizontal)">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7458" y="1625597"/>
            <a:ext cx="281305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3" descr="image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4659" y="2622547"/>
            <a:ext cx="4030663" cy="304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4" descr="image0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9258" y="1930397"/>
            <a:ext cx="33020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5" descr="image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8108" y="1701798"/>
            <a:ext cx="1906588"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Text Box 6"/>
          <p:cNvSpPr txBox="1">
            <a:spLocks noChangeArrowheads="1"/>
          </p:cNvSpPr>
          <p:nvPr/>
        </p:nvSpPr>
        <p:spPr bwMode="auto">
          <a:xfrm>
            <a:off x="7889140" y="1018715"/>
            <a:ext cx="4048806" cy="1815882"/>
          </a:xfrm>
          <a:prstGeom prst="rect">
            <a:avLst/>
          </a:prstGeom>
          <a:noFill/>
          <a:ln w="28575">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000">
                <a:solidFill>
                  <a:schemeClr val="tx1"/>
                </a:solidFill>
                <a:latin typeface=".VnTime" panose="020B7200000000000000" pitchFamily="34" charset="0"/>
              </a:defRPr>
            </a:lvl1pPr>
            <a:lvl2pPr marL="742950" indent="-285750">
              <a:defRPr sz="2000">
                <a:solidFill>
                  <a:schemeClr val="tx1"/>
                </a:solidFill>
                <a:latin typeface=".VnTime" panose="020B7200000000000000" pitchFamily="34" charset="0"/>
              </a:defRPr>
            </a:lvl2pPr>
            <a:lvl3pPr marL="1143000" indent="-228600">
              <a:defRPr sz="2000">
                <a:solidFill>
                  <a:schemeClr val="tx1"/>
                </a:solidFill>
                <a:latin typeface=".VnTime" panose="020B7200000000000000" pitchFamily="34" charset="0"/>
              </a:defRPr>
            </a:lvl3pPr>
            <a:lvl4pPr marL="1600200" indent="-228600">
              <a:defRPr sz="2000">
                <a:solidFill>
                  <a:schemeClr val="tx1"/>
                </a:solidFill>
                <a:latin typeface=".VnTime" panose="020B7200000000000000" pitchFamily="34" charset="0"/>
              </a:defRPr>
            </a:lvl4pPr>
            <a:lvl5pPr marL="2057400" indent="-228600">
              <a:defRPr sz="2000">
                <a:solidFill>
                  <a:schemeClr val="tx1"/>
                </a:solidFill>
                <a:latin typeface=".VnTime" panose="020B7200000000000000" pitchFamily="34" charset="0"/>
              </a:defRPr>
            </a:lvl5pPr>
            <a:lvl6pPr marL="2514600" indent="-228600" eaLnBrk="0" fontAlgn="base" hangingPunct="0">
              <a:spcBef>
                <a:spcPct val="0"/>
              </a:spcBef>
              <a:spcAft>
                <a:spcPct val="0"/>
              </a:spcAft>
              <a:defRPr sz="2000">
                <a:solidFill>
                  <a:schemeClr val="tx1"/>
                </a:solidFill>
                <a:latin typeface=".VnTime" panose="020B7200000000000000" pitchFamily="34" charset="0"/>
              </a:defRPr>
            </a:lvl6pPr>
            <a:lvl7pPr marL="2971800" indent="-228600" eaLnBrk="0" fontAlgn="base" hangingPunct="0">
              <a:spcBef>
                <a:spcPct val="0"/>
              </a:spcBef>
              <a:spcAft>
                <a:spcPct val="0"/>
              </a:spcAft>
              <a:defRPr sz="2000">
                <a:solidFill>
                  <a:schemeClr val="tx1"/>
                </a:solidFill>
                <a:latin typeface=".VnTime" panose="020B7200000000000000" pitchFamily="34" charset="0"/>
              </a:defRPr>
            </a:lvl7pPr>
            <a:lvl8pPr marL="3429000" indent="-228600" eaLnBrk="0" fontAlgn="base" hangingPunct="0">
              <a:spcBef>
                <a:spcPct val="0"/>
              </a:spcBef>
              <a:spcAft>
                <a:spcPct val="0"/>
              </a:spcAft>
              <a:defRPr sz="2000">
                <a:solidFill>
                  <a:schemeClr val="tx1"/>
                </a:solidFill>
                <a:latin typeface=".VnTime" panose="020B7200000000000000" pitchFamily="34" charset="0"/>
              </a:defRPr>
            </a:lvl8pPr>
            <a:lvl9pPr marL="3886200" indent="-228600" eaLnBrk="0" fontAlgn="base" hangingPunct="0">
              <a:spcBef>
                <a:spcPct val="0"/>
              </a:spcBef>
              <a:spcAft>
                <a:spcPct val="0"/>
              </a:spcAft>
              <a:defRPr sz="2000">
                <a:solidFill>
                  <a:schemeClr val="tx1"/>
                </a:solidFill>
                <a:latin typeface=".VnTime" panose="020B7200000000000000" pitchFamily="34" charset="0"/>
              </a:defRPr>
            </a:lvl9pPr>
          </a:lstStyle>
          <a:p>
            <a:pPr algn="just" eaLnBrk="1" hangingPunct="1">
              <a:spcBef>
                <a:spcPct val="50000"/>
              </a:spcBef>
              <a:defRPr/>
            </a:pPr>
            <a:r>
              <a:rPr lang="vi-VN" sz="2800" dirty="0">
                <a:latin typeface="+mj-lt"/>
              </a:rPr>
              <a:t>Khối lượng riêng của một chất cho ta biết khối lượng của một đơn vị thể tích chất đó.</a:t>
            </a:r>
            <a:endParaRPr lang="en-US" altLang="en-US" sz="2800" dirty="0">
              <a:solidFill>
                <a:srgbClr val="009900"/>
              </a:solidFill>
              <a:latin typeface="+mj-lt"/>
            </a:endParaRPr>
          </a:p>
        </p:txBody>
      </p:sp>
      <p:sp>
        <p:nvSpPr>
          <p:cNvPr id="40967" name="Text Box 7"/>
          <p:cNvSpPr txBox="1">
            <a:spLocks noChangeArrowheads="1"/>
          </p:cNvSpPr>
          <p:nvPr/>
        </p:nvSpPr>
        <p:spPr bwMode="auto">
          <a:xfrm>
            <a:off x="8033658" y="4634130"/>
            <a:ext cx="2641600" cy="954107"/>
          </a:xfrm>
          <a:prstGeom prst="rect">
            <a:avLst/>
          </a:prstGeom>
          <a:noFill/>
          <a:ln w="28575">
            <a:solidFill>
              <a:srgbClr val="990099"/>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000">
                <a:solidFill>
                  <a:schemeClr val="tx1"/>
                </a:solidFill>
                <a:latin typeface=".VnTime" panose="020B7200000000000000" pitchFamily="34" charset="0"/>
              </a:defRPr>
            </a:lvl1pPr>
            <a:lvl2pPr marL="742950" indent="-285750">
              <a:defRPr sz="2000">
                <a:solidFill>
                  <a:schemeClr val="tx1"/>
                </a:solidFill>
                <a:latin typeface=".VnTime" panose="020B7200000000000000" pitchFamily="34" charset="0"/>
              </a:defRPr>
            </a:lvl2pPr>
            <a:lvl3pPr marL="1143000" indent="-228600">
              <a:defRPr sz="2000">
                <a:solidFill>
                  <a:schemeClr val="tx1"/>
                </a:solidFill>
                <a:latin typeface=".VnTime" panose="020B7200000000000000" pitchFamily="34" charset="0"/>
              </a:defRPr>
            </a:lvl3pPr>
            <a:lvl4pPr marL="1600200" indent="-228600">
              <a:defRPr sz="2000">
                <a:solidFill>
                  <a:schemeClr val="tx1"/>
                </a:solidFill>
                <a:latin typeface=".VnTime" panose="020B7200000000000000" pitchFamily="34" charset="0"/>
              </a:defRPr>
            </a:lvl4pPr>
            <a:lvl5pPr marL="2057400" indent="-228600">
              <a:defRPr sz="2000">
                <a:solidFill>
                  <a:schemeClr val="tx1"/>
                </a:solidFill>
                <a:latin typeface=".VnTime" panose="020B7200000000000000" pitchFamily="34" charset="0"/>
              </a:defRPr>
            </a:lvl5pPr>
            <a:lvl6pPr marL="2514600" indent="-228600" eaLnBrk="0" fontAlgn="base" hangingPunct="0">
              <a:spcBef>
                <a:spcPct val="0"/>
              </a:spcBef>
              <a:spcAft>
                <a:spcPct val="0"/>
              </a:spcAft>
              <a:defRPr sz="2000">
                <a:solidFill>
                  <a:schemeClr val="tx1"/>
                </a:solidFill>
                <a:latin typeface=".VnTime" panose="020B7200000000000000" pitchFamily="34" charset="0"/>
              </a:defRPr>
            </a:lvl6pPr>
            <a:lvl7pPr marL="2971800" indent="-228600" eaLnBrk="0" fontAlgn="base" hangingPunct="0">
              <a:spcBef>
                <a:spcPct val="0"/>
              </a:spcBef>
              <a:spcAft>
                <a:spcPct val="0"/>
              </a:spcAft>
              <a:defRPr sz="2000">
                <a:solidFill>
                  <a:schemeClr val="tx1"/>
                </a:solidFill>
                <a:latin typeface=".VnTime" panose="020B7200000000000000" pitchFamily="34" charset="0"/>
              </a:defRPr>
            </a:lvl7pPr>
            <a:lvl8pPr marL="3429000" indent="-228600" eaLnBrk="0" fontAlgn="base" hangingPunct="0">
              <a:spcBef>
                <a:spcPct val="0"/>
              </a:spcBef>
              <a:spcAft>
                <a:spcPct val="0"/>
              </a:spcAft>
              <a:defRPr sz="2000">
                <a:solidFill>
                  <a:schemeClr val="tx1"/>
                </a:solidFill>
                <a:latin typeface=".VnTime" panose="020B7200000000000000" pitchFamily="34" charset="0"/>
              </a:defRPr>
            </a:lvl8pPr>
            <a:lvl9pPr marL="3886200" indent="-228600" eaLnBrk="0" fontAlgn="base" hangingPunct="0">
              <a:spcBef>
                <a:spcPct val="0"/>
              </a:spcBef>
              <a:spcAft>
                <a:spcPct val="0"/>
              </a:spcAft>
              <a:defRPr sz="2000">
                <a:solidFill>
                  <a:schemeClr val="tx1"/>
                </a:solidFill>
                <a:latin typeface=".VnTime" panose="020B7200000000000000" pitchFamily="34" charset="0"/>
              </a:defRPr>
            </a:lvl9pPr>
          </a:lstStyle>
          <a:p>
            <a:pPr>
              <a:spcBef>
                <a:spcPct val="50000"/>
              </a:spcBef>
            </a:pPr>
            <a:r>
              <a:rPr lang="en-US" altLang="en-US" sz="2800" smtClean="0">
                <a:solidFill>
                  <a:srgbClr val="990099"/>
                </a:solidFill>
                <a:latin typeface="Times New Roman" panose="02020603050405020304" pitchFamily="18" charset="0"/>
                <a:cs typeface="Times New Roman" panose="02020603050405020304" pitchFamily="18" charset="0"/>
              </a:rPr>
              <a:t>(kg/m</a:t>
            </a:r>
            <a:r>
              <a:rPr lang="en-US" altLang="en-US" sz="2800" baseline="30000" smtClean="0">
                <a:solidFill>
                  <a:srgbClr val="990099"/>
                </a:solidFill>
                <a:latin typeface="Times New Roman" panose="02020603050405020304" pitchFamily="18" charset="0"/>
                <a:cs typeface="Times New Roman" panose="02020603050405020304" pitchFamily="18" charset="0"/>
              </a:rPr>
              <a:t>3</a:t>
            </a:r>
            <a:r>
              <a:rPr lang="en-US" altLang="en-US" sz="2800" smtClean="0">
                <a:solidFill>
                  <a:srgbClr val="990099"/>
                </a:solidFill>
                <a:latin typeface="Times New Roman" panose="02020603050405020304" pitchFamily="18" charset="0"/>
                <a:cs typeface="Times New Roman" panose="02020603050405020304" pitchFamily="18" charset="0"/>
              </a:rPr>
              <a:t>), </a:t>
            </a:r>
            <a:r>
              <a:rPr lang="en-US" sz="2800">
                <a:solidFill>
                  <a:srgbClr val="990099"/>
                </a:solidFill>
                <a:latin typeface="Times New Roman" pitchFamily="18" charset="0"/>
                <a:ea typeface="Times New Roman" pitchFamily="18" charset="0"/>
                <a:cs typeface="Times New Roman" pitchFamily="18" charset="0"/>
              </a:rPr>
              <a:t>g/cm</a:t>
            </a:r>
            <a:r>
              <a:rPr lang="en-US" sz="2800" baseline="30000">
                <a:solidFill>
                  <a:srgbClr val="990099"/>
                </a:solidFill>
                <a:latin typeface="Times New Roman" pitchFamily="18" charset="0"/>
                <a:ea typeface="Times New Roman" pitchFamily="18" charset="0"/>
                <a:cs typeface="Times New Roman" pitchFamily="18" charset="0"/>
              </a:rPr>
              <a:t>3</a:t>
            </a:r>
            <a:r>
              <a:rPr lang="en-US" sz="2800">
                <a:solidFill>
                  <a:srgbClr val="990099"/>
                </a:solidFill>
                <a:latin typeface="Times New Roman" pitchFamily="18" charset="0"/>
                <a:ea typeface="Times New Roman" pitchFamily="18" charset="0"/>
                <a:cs typeface="Times New Roman" pitchFamily="18" charset="0"/>
              </a:rPr>
              <a:t> hoặc </a:t>
            </a:r>
            <a:r>
              <a:rPr lang="en-US" sz="2800" smtClean="0">
                <a:solidFill>
                  <a:srgbClr val="990099"/>
                </a:solidFill>
                <a:latin typeface="Times New Roman" pitchFamily="18" charset="0"/>
                <a:ea typeface="Times New Roman" pitchFamily="18" charset="0"/>
                <a:cs typeface="Times New Roman" pitchFamily="18" charset="0"/>
              </a:rPr>
              <a:t>g/mL</a:t>
            </a:r>
            <a:endParaRPr lang="en-US" altLang="en-US" sz="2800" b="1" baseline="30000">
              <a:solidFill>
                <a:srgbClr val="990099"/>
              </a:solidFill>
              <a:latin typeface="Times New Roman" panose="02020603050405020304" pitchFamily="18" charset="0"/>
              <a:cs typeface="Times New Roman" panose="02020603050405020304" pitchFamily="18" charset="0"/>
            </a:endParaRPr>
          </a:p>
        </p:txBody>
      </p:sp>
      <p:pic>
        <p:nvPicPr>
          <p:cNvPr id="40969" name="Picture 9" descr="image0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97877" flipV="1">
            <a:off x="1135566" y="2501459"/>
            <a:ext cx="308125" cy="2942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2" name="Picture 12" descr="image0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9458151" flipV="1">
            <a:off x="1391572" y="2238896"/>
            <a:ext cx="196808" cy="1917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40973" name="Text Box 13"/>
              <p:cNvSpPr txBox="1">
                <a:spLocks noChangeArrowheads="1"/>
              </p:cNvSpPr>
              <p:nvPr/>
            </p:nvSpPr>
            <p:spPr bwMode="auto">
              <a:xfrm>
                <a:off x="2053772" y="3835398"/>
                <a:ext cx="1733550" cy="583173"/>
              </a:xfrm>
              <a:prstGeom prst="rect">
                <a:avLst/>
              </a:prstGeom>
              <a:noFill/>
              <a:ln w="28575">
                <a:solidFill>
                  <a:srgbClr val="FF00FF"/>
                </a:solidFill>
                <a:miter lim="800000"/>
                <a:headEnd/>
                <a:tailEnd/>
              </a:ln>
              <a:extLst>
                <a:ext uri="{909E8E84-426E-40DD-AFC4-6F175D3DCCD1}">
                  <a14:hiddenFill>
                    <a:solidFill>
                      <a:srgbClr val="FFFFFF"/>
                    </a:solidFill>
                  </a14:hiddenFill>
                </a:ext>
              </a:extLst>
            </p:spPr>
            <p:txBody>
              <a:bodyPr>
                <a:spAutoFit/>
              </a:bodyPr>
              <a:lstStyle>
                <a:lvl1pPr>
                  <a:defRPr sz="2000">
                    <a:solidFill>
                      <a:schemeClr val="tx1"/>
                    </a:solidFill>
                    <a:latin typeface=".VnTime" panose="020B7200000000000000" pitchFamily="34" charset="0"/>
                  </a:defRPr>
                </a:lvl1pPr>
                <a:lvl2pPr marL="742950" indent="-285750">
                  <a:defRPr sz="2000">
                    <a:solidFill>
                      <a:schemeClr val="tx1"/>
                    </a:solidFill>
                    <a:latin typeface=".VnTime" panose="020B7200000000000000" pitchFamily="34" charset="0"/>
                  </a:defRPr>
                </a:lvl2pPr>
                <a:lvl3pPr marL="1143000" indent="-228600">
                  <a:defRPr sz="2000">
                    <a:solidFill>
                      <a:schemeClr val="tx1"/>
                    </a:solidFill>
                    <a:latin typeface=".VnTime" panose="020B7200000000000000" pitchFamily="34" charset="0"/>
                  </a:defRPr>
                </a:lvl3pPr>
                <a:lvl4pPr marL="1600200" indent="-228600">
                  <a:defRPr sz="2000">
                    <a:solidFill>
                      <a:schemeClr val="tx1"/>
                    </a:solidFill>
                    <a:latin typeface=".VnTime" panose="020B7200000000000000" pitchFamily="34" charset="0"/>
                  </a:defRPr>
                </a:lvl4pPr>
                <a:lvl5pPr marL="2057400" indent="-228600">
                  <a:defRPr sz="2000">
                    <a:solidFill>
                      <a:schemeClr val="tx1"/>
                    </a:solidFill>
                    <a:latin typeface=".VnTime" panose="020B7200000000000000" pitchFamily="34" charset="0"/>
                  </a:defRPr>
                </a:lvl5pPr>
                <a:lvl6pPr marL="2514600" indent="-228600" eaLnBrk="0" fontAlgn="base" hangingPunct="0">
                  <a:spcBef>
                    <a:spcPct val="0"/>
                  </a:spcBef>
                  <a:spcAft>
                    <a:spcPct val="0"/>
                  </a:spcAft>
                  <a:defRPr sz="2000">
                    <a:solidFill>
                      <a:schemeClr val="tx1"/>
                    </a:solidFill>
                    <a:latin typeface=".VnTime" panose="020B7200000000000000" pitchFamily="34" charset="0"/>
                  </a:defRPr>
                </a:lvl6pPr>
                <a:lvl7pPr marL="2971800" indent="-228600" eaLnBrk="0" fontAlgn="base" hangingPunct="0">
                  <a:spcBef>
                    <a:spcPct val="0"/>
                  </a:spcBef>
                  <a:spcAft>
                    <a:spcPct val="0"/>
                  </a:spcAft>
                  <a:defRPr sz="2000">
                    <a:solidFill>
                      <a:schemeClr val="tx1"/>
                    </a:solidFill>
                    <a:latin typeface=".VnTime" panose="020B7200000000000000" pitchFamily="34" charset="0"/>
                  </a:defRPr>
                </a:lvl7pPr>
                <a:lvl8pPr marL="3429000" indent="-228600" eaLnBrk="0" fontAlgn="base" hangingPunct="0">
                  <a:spcBef>
                    <a:spcPct val="0"/>
                  </a:spcBef>
                  <a:spcAft>
                    <a:spcPct val="0"/>
                  </a:spcAft>
                  <a:defRPr sz="2000">
                    <a:solidFill>
                      <a:schemeClr val="tx1"/>
                    </a:solidFill>
                    <a:latin typeface=".VnTime" panose="020B7200000000000000" pitchFamily="34" charset="0"/>
                  </a:defRPr>
                </a:lvl8pPr>
                <a:lvl9pPr marL="3886200" indent="-228600" eaLnBrk="0" fontAlgn="base" hangingPunct="0">
                  <a:spcBef>
                    <a:spcPct val="0"/>
                  </a:spcBef>
                  <a:spcAft>
                    <a:spcPct val="0"/>
                  </a:spcAft>
                  <a:defRPr sz="2000">
                    <a:solidFill>
                      <a:schemeClr val="tx1"/>
                    </a:solidFill>
                    <a:latin typeface=".VnTime" panose="020B7200000000000000" pitchFamily="34" charset="0"/>
                  </a:defRPr>
                </a:lvl9pPr>
              </a:lstStyle>
              <a:p>
                <a:pPr eaLnBrk="1" hangingPunct="1">
                  <a:spcBef>
                    <a:spcPct val="50000"/>
                  </a:spcBef>
                </a:pPr>
                <a:r>
                  <a:rPr lang="en-US" altLang="en-US" sz="2400" b="1" smtClean="0">
                    <a:solidFill>
                      <a:srgbClr val="FF0000"/>
                    </a:solidFill>
                    <a:latin typeface="Times New Roman" panose="02020603050405020304" pitchFamily="18" charset="0"/>
                  </a:rPr>
                  <a:t>V = </a:t>
                </a:r>
                <a14:m>
                  <m:oMath xmlns:m="http://schemas.openxmlformats.org/officeDocument/2006/math">
                    <m:f>
                      <m:fPr>
                        <m:ctrlPr>
                          <a:rPr lang="en-US" altLang="en-US" sz="2400" b="1" i="1" smtClean="0">
                            <a:solidFill>
                              <a:srgbClr val="FF0000"/>
                            </a:solidFill>
                            <a:latin typeface="Cambria Math" panose="02040503050406030204" pitchFamily="18" charset="0"/>
                          </a:rPr>
                        </m:ctrlPr>
                      </m:fPr>
                      <m:num>
                        <m:r>
                          <a:rPr lang="en-US" altLang="en-US" sz="2400" b="1" i="1" smtClean="0">
                            <a:solidFill>
                              <a:srgbClr val="FF0000"/>
                            </a:solidFill>
                            <a:latin typeface="Cambria Math" panose="02040503050406030204" pitchFamily="18" charset="0"/>
                          </a:rPr>
                          <m:t>𝒎</m:t>
                        </m:r>
                      </m:num>
                      <m:den>
                        <m:r>
                          <a:rPr lang="en-US" altLang="en-US" sz="2400" b="1" i="1" smtClean="0">
                            <a:solidFill>
                              <a:srgbClr val="FF0000"/>
                            </a:solidFill>
                            <a:latin typeface="Cambria Math" panose="02040503050406030204" pitchFamily="18" charset="0"/>
                          </a:rPr>
                          <m:t>𝑫</m:t>
                        </m:r>
                      </m:den>
                    </m:f>
                  </m:oMath>
                </a14:m>
                <a:r>
                  <a:rPr lang="en-US" altLang="en-US" sz="2400" b="1" smtClean="0">
                    <a:solidFill>
                      <a:srgbClr val="FF0000"/>
                    </a:solidFill>
                    <a:latin typeface="Times New Roman" panose="02020603050405020304" pitchFamily="18" charset="0"/>
                  </a:rPr>
                  <a:t> </a:t>
                </a:r>
                <a:endParaRPr lang="en-US" altLang="en-US" sz="2400" b="1">
                  <a:solidFill>
                    <a:srgbClr val="FF0000"/>
                  </a:solidFill>
                  <a:latin typeface="Times New Roman" panose="02020603050405020304" pitchFamily="18" charset="0"/>
                </a:endParaRPr>
              </a:p>
            </p:txBody>
          </p:sp>
        </mc:Choice>
        <mc:Fallback xmlns="">
          <p:sp>
            <p:nvSpPr>
              <p:cNvPr id="40973" name="Text Box 13"/>
              <p:cNvSpPr txBox="1">
                <a:spLocks noRot="1" noChangeAspect="1" noMove="1" noResize="1" noEditPoints="1" noAdjustHandles="1" noChangeArrowheads="1" noChangeShapeType="1" noTextEdit="1"/>
              </p:cNvSpPr>
              <p:nvPr/>
            </p:nvSpPr>
            <p:spPr bwMode="auto">
              <a:xfrm>
                <a:off x="2053772" y="3835398"/>
                <a:ext cx="1733550" cy="583173"/>
              </a:xfrm>
              <a:prstGeom prst="rect">
                <a:avLst/>
              </a:prstGeom>
              <a:blipFill>
                <a:blip r:embed="rId7"/>
                <a:stretch>
                  <a:fillRect l="-4844" b="-5941"/>
                </a:stretch>
              </a:blipFill>
              <a:ln w="28575">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sp>
        <p:nvSpPr>
          <p:cNvPr id="40974" name="Text Box 14"/>
          <p:cNvSpPr txBox="1">
            <a:spLocks noChangeArrowheads="1"/>
          </p:cNvSpPr>
          <p:nvPr/>
        </p:nvSpPr>
        <p:spPr bwMode="auto">
          <a:xfrm>
            <a:off x="444760" y="5216739"/>
            <a:ext cx="1733550" cy="461963"/>
          </a:xfrm>
          <a:prstGeom prst="rect">
            <a:avLst/>
          </a:prstGeom>
          <a:noFill/>
          <a:ln w="28575">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000">
                <a:solidFill>
                  <a:schemeClr val="tx1"/>
                </a:solidFill>
                <a:latin typeface=".VnTime" panose="020B7200000000000000" pitchFamily="34" charset="0"/>
              </a:defRPr>
            </a:lvl1pPr>
            <a:lvl2pPr marL="742950" indent="-285750">
              <a:defRPr sz="2000">
                <a:solidFill>
                  <a:schemeClr val="tx1"/>
                </a:solidFill>
                <a:latin typeface=".VnTime" panose="020B7200000000000000" pitchFamily="34" charset="0"/>
              </a:defRPr>
            </a:lvl2pPr>
            <a:lvl3pPr marL="1143000" indent="-228600">
              <a:defRPr sz="2000">
                <a:solidFill>
                  <a:schemeClr val="tx1"/>
                </a:solidFill>
                <a:latin typeface=".VnTime" panose="020B7200000000000000" pitchFamily="34" charset="0"/>
              </a:defRPr>
            </a:lvl3pPr>
            <a:lvl4pPr marL="1600200" indent="-228600">
              <a:defRPr sz="2000">
                <a:solidFill>
                  <a:schemeClr val="tx1"/>
                </a:solidFill>
                <a:latin typeface=".VnTime" panose="020B7200000000000000" pitchFamily="34" charset="0"/>
              </a:defRPr>
            </a:lvl4pPr>
            <a:lvl5pPr marL="2057400" indent="-228600">
              <a:defRPr sz="2000">
                <a:solidFill>
                  <a:schemeClr val="tx1"/>
                </a:solidFill>
                <a:latin typeface=".VnTime" panose="020B7200000000000000" pitchFamily="34" charset="0"/>
              </a:defRPr>
            </a:lvl5pPr>
            <a:lvl6pPr marL="2514600" indent="-228600" eaLnBrk="0" fontAlgn="base" hangingPunct="0">
              <a:spcBef>
                <a:spcPct val="0"/>
              </a:spcBef>
              <a:spcAft>
                <a:spcPct val="0"/>
              </a:spcAft>
              <a:defRPr sz="2000">
                <a:solidFill>
                  <a:schemeClr val="tx1"/>
                </a:solidFill>
                <a:latin typeface=".VnTime" panose="020B7200000000000000" pitchFamily="34" charset="0"/>
              </a:defRPr>
            </a:lvl6pPr>
            <a:lvl7pPr marL="2971800" indent="-228600" eaLnBrk="0" fontAlgn="base" hangingPunct="0">
              <a:spcBef>
                <a:spcPct val="0"/>
              </a:spcBef>
              <a:spcAft>
                <a:spcPct val="0"/>
              </a:spcAft>
              <a:defRPr sz="2000">
                <a:solidFill>
                  <a:schemeClr val="tx1"/>
                </a:solidFill>
                <a:latin typeface=".VnTime" panose="020B7200000000000000" pitchFamily="34" charset="0"/>
              </a:defRPr>
            </a:lvl7pPr>
            <a:lvl8pPr marL="3429000" indent="-228600" eaLnBrk="0" fontAlgn="base" hangingPunct="0">
              <a:spcBef>
                <a:spcPct val="0"/>
              </a:spcBef>
              <a:spcAft>
                <a:spcPct val="0"/>
              </a:spcAft>
              <a:defRPr sz="2000">
                <a:solidFill>
                  <a:schemeClr val="tx1"/>
                </a:solidFill>
                <a:latin typeface=".VnTime" panose="020B7200000000000000" pitchFamily="34" charset="0"/>
              </a:defRPr>
            </a:lvl8pPr>
            <a:lvl9pPr marL="3886200" indent="-228600" eaLnBrk="0" fontAlgn="base" hangingPunct="0">
              <a:spcBef>
                <a:spcPct val="0"/>
              </a:spcBef>
              <a:spcAft>
                <a:spcPct val="0"/>
              </a:spcAft>
              <a:defRPr sz="2000">
                <a:solidFill>
                  <a:schemeClr val="tx1"/>
                </a:solidFill>
                <a:latin typeface=".VnTime" panose="020B7200000000000000" pitchFamily="34" charset="0"/>
              </a:defRPr>
            </a:lvl9pPr>
          </a:lstStyle>
          <a:p>
            <a:pPr eaLnBrk="1" hangingPunct="1">
              <a:spcBef>
                <a:spcPct val="50000"/>
              </a:spcBef>
            </a:pPr>
            <a:r>
              <a:rPr lang="en-US" altLang="en-US" sz="2400" b="1">
                <a:solidFill>
                  <a:srgbClr val="FF0000"/>
                </a:solidFill>
                <a:latin typeface="Times New Roman" panose="02020603050405020304" pitchFamily="18" charset="0"/>
              </a:rPr>
              <a:t>m = D. V</a:t>
            </a:r>
          </a:p>
        </p:txBody>
      </p:sp>
      <p:grpSp>
        <p:nvGrpSpPr>
          <p:cNvPr id="4" name="Group 83"/>
          <p:cNvGrpSpPr>
            <a:grpSpLocks/>
          </p:cNvGrpSpPr>
          <p:nvPr/>
        </p:nvGrpSpPr>
        <p:grpSpPr bwMode="auto">
          <a:xfrm>
            <a:off x="704534" y="1775616"/>
            <a:ext cx="1716833" cy="1295400"/>
            <a:chOff x="744" y="576"/>
            <a:chExt cx="1152" cy="816"/>
          </a:xfrm>
        </p:grpSpPr>
        <p:sp>
          <p:nvSpPr>
            <p:cNvPr id="18445" name="Rectangle 72"/>
            <p:cNvSpPr>
              <a:spLocks noChangeArrowheads="1"/>
            </p:cNvSpPr>
            <p:nvPr/>
          </p:nvSpPr>
          <p:spPr bwMode="auto">
            <a:xfrm>
              <a:off x="744" y="576"/>
              <a:ext cx="1152" cy="816"/>
            </a:xfrm>
            <a:prstGeom prst="rect">
              <a:avLst/>
            </a:prstGeom>
            <a:solidFill>
              <a:srgbClr val="F5FDAD"/>
            </a:solidFill>
            <a:ln w="9525">
              <a:solidFill>
                <a:schemeClr val="tx1"/>
              </a:solidFill>
              <a:miter lim="800000"/>
              <a:headEnd/>
              <a:tailEnd/>
            </a:ln>
          </p:spPr>
          <p:txBody>
            <a:bodyPr wrap="none" anchor="ctr"/>
            <a:lstStyle>
              <a:lvl1pPr>
                <a:defRPr sz="2000">
                  <a:solidFill>
                    <a:schemeClr val="tx1"/>
                  </a:solidFill>
                  <a:latin typeface=".VnTime" panose="020B7200000000000000" pitchFamily="34" charset="0"/>
                </a:defRPr>
              </a:lvl1pPr>
              <a:lvl2pPr marL="742950" indent="-285750">
                <a:defRPr sz="2000">
                  <a:solidFill>
                    <a:schemeClr val="tx1"/>
                  </a:solidFill>
                  <a:latin typeface=".VnTime" panose="020B7200000000000000" pitchFamily="34" charset="0"/>
                </a:defRPr>
              </a:lvl2pPr>
              <a:lvl3pPr marL="1143000" indent="-228600">
                <a:defRPr sz="2000">
                  <a:solidFill>
                    <a:schemeClr val="tx1"/>
                  </a:solidFill>
                  <a:latin typeface=".VnTime" panose="020B7200000000000000" pitchFamily="34" charset="0"/>
                </a:defRPr>
              </a:lvl3pPr>
              <a:lvl4pPr marL="1600200" indent="-228600">
                <a:defRPr sz="2000">
                  <a:solidFill>
                    <a:schemeClr val="tx1"/>
                  </a:solidFill>
                  <a:latin typeface=".VnTime" panose="020B7200000000000000" pitchFamily="34" charset="0"/>
                </a:defRPr>
              </a:lvl4pPr>
              <a:lvl5pPr marL="2057400" indent="-228600">
                <a:defRPr sz="2000">
                  <a:solidFill>
                    <a:schemeClr val="tx1"/>
                  </a:solidFill>
                  <a:latin typeface=".VnTime" panose="020B7200000000000000" pitchFamily="34" charset="0"/>
                </a:defRPr>
              </a:lvl5pPr>
              <a:lvl6pPr marL="2514600" indent="-228600" eaLnBrk="0" fontAlgn="base" hangingPunct="0">
                <a:spcBef>
                  <a:spcPct val="0"/>
                </a:spcBef>
                <a:spcAft>
                  <a:spcPct val="0"/>
                </a:spcAft>
                <a:defRPr sz="2000">
                  <a:solidFill>
                    <a:schemeClr val="tx1"/>
                  </a:solidFill>
                  <a:latin typeface=".VnTime" panose="020B7200000000000000" pitchFamily="34" charset="0"/>
                </a:defRPr>
              </a:lvl6pPr>
              <a:lvl7pPr marL="2971800" indent="-228600" eaLnBrk="0" fontAlgn="base" hangingPunct="0">
                <a:spcBef>
                  <a:spcPct val="0"/>
                </a:spcBef>
                <a:spcAft>
                  <a:spcPct val="0"/>
                </a:spcAft>
                <a:defRPr sz="2000">
                  <a:solidFill>
                    <a:schemeClr val="tx1"/>
                  </a:solidFill>
                  <a:latin typeface=".VnTime" panose="020B7200000000000000" pitchFamily="34" charset="0"/>
                </a:defRPr>
              </a:lvl7pPr>
              <a:lvl8pPr marL="3429000" indent="-228600" eaLnBrk="0" fontAlgn="base" hangingPunct="0">
                <a:spcBef>
                  <a:spcPct val="0"/>
                </a:spcBef>
                <a:spcAft>
                  <a:spcPct val="0"/>
                </a:spcAft>
                <a:defRPr sz="2000">
                  <a:solidFill>
                    <a:schemeClr val="tx1"/>
                  </a:solidFill>
                  <a:latin typeface=".VnTime" panose="020B7200000000000000" pitchFamily="34" charset="0"/>
                </a:defRPr>
              </a:lvl8pPr>
              <a:lvl9pPr marL="3886200" indent="-228600" eaLnBrk="0" fontAlgn="base" hangingPunct="0">
                <a:spcBef>
                  <a:spcPct val="0"/>
                </a:spcBef>
                <a:spcAft>
                  <a:spcPct val="0"/>
                </a:spcAft>
                <a:defRPr sz="2000">
                  <a:solidFill>
                    <a:schemeClr val="tx1"/>
                  </a:solidFill>
                  <a:latin typeface=".VnTime" panose="020B7200000000000000" pitchFamily="34" charset="0"/>
                </a:defRPr>
              </a:lvl9pPr>
            </a:lstStyle>
            <a:p>
              <a:pPr eaLnBrk="1" hangingPunct="1"/>
              <a:endParaRPr lang="en-US" altLang="en-US" sz="3600">
                <a:solidFill>
                  <a:srgbClr val="FF0000"/>
                </a:solidFill>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8446" name="Text Box 74"/>
                <p:cNvSpPr txBox="1">
                  <a:spLocks noChangeArrowheads="1"/>
                </p:cNvSpPr>
                <p:nvPr/>
              </p:nvSpPr>
              <p:spPr bwMode="auto">
                <a:xfrm>
                  <a:off x="839" y="735"/>
                  <a:ext cx="1046" cy="5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2000">
                      <a:solidFill>
                        <a:schemeClr val="tx1"/>
                      </a:solidFill>
                      <a:latin typeface=".VnTime" panose="020B7200000000000000" pitchFamily="34" charset="0"/>
                    </a:defRPr>
                  </a:lvl1pPr>
                  <a:lvl2pPr marL="742950" indent="-285750">
                    <a:defRPr sz="2000">
                      <a:solidFill>
                        <a:schemeClr val="tx1"/>
                      </a:solidFill>
                      <a:latin typeface=".VnTime" panose="020B7200000000000000" pitchFamily="34" charset="0"/>
                    </a:defRPr>
                  </a:lvl2pPr>
                  <a:lvl3pPr marL="1143000" indent="-228600">
                    <a:defRPr sz="2000">
                      <a:solidFill>
                        <a:schemeClr val="tx1"/>
                      </a:solidFill>
                      <a:latin typeface=".VnTime" panose="020B7200000000000000" pitchFamily="34" charset="0"/>
                    </a:defRPr>
                  </a:lvl3pPr>
                  <a:lvl4pPr marL="1600200" indent="-228600">
                    <a:defRPr sz="2000">
                      <a:solidFill>
                        <a:schemeClr val="tx1"/>
                      </a:solidFill>
                      <a:latin typeface=".VnTime" panose="020B7200000000000000" pitchFamily="34" charset="0"/>
                    </a:defRPr>
                  </a:lvl4pPr>
                  <a:lvl5pPr marL="2057400" indent="-228600">
                    <a:defRPr sz="2000">
                      <a:solidFill>
                        <a:schemeClr val="tx1"/>
                      </a:solidFill>
                      <a:latin typeface=".VnTime" panose="020B7200000000000000" pitchFamily="34" charset="0"/>
                    </a:defRPr>
                  </a:lvl5pPr>
                  <a:lvl6pPr marL="2514600" indent="-228600" eaLnBrk="0" fontAlgn="base" hangingPunct="0">
                    <a:spcBef>
                      <a:spcPct val="0"/>
                    </a:spcBef>
                    <a:spcAft>
                      <a:spcPct val="0"/>
                    </a:spcAft>
                    <a:defRPr sz="2000">
                      <a:solidFill>
                        <a:schemeClr val="tx1"/>
                      </a:solidFill>
                      <a:latin typeface=".VnTime" panose="020B7200000000000000" pitchFamily="34" charset="0"/>
                    </a:defRPr>
                  </a:lvl6pPr>
                  <a:lvl7pPr marL="2971800" indent="-228600" eaLnBrk="0" fontAlgn="base" hangingPunct="0">
                    <a:spcBef>
                      <a:spcPct val="0"/>
                    </a:spcBef>
                    <a:spcAft>
                      <a:spcPct val="0"/>
                    </a:spcAft>
                    <a:defRPr sz="2000">
                      <a:solidFill>
                        <a:schemeClr val="tx1"/>
                      </a:solidFill>
                      <a:latin typeface=".VnTime" panose="020B7200000000000000" pitchFamily="34" charset="0"/>
                    </a:defRPr>
                  </a:lvl7pPr>
                  <a:lvl8pPr marL="3429000" indent="-228600" eaLnBrk="0" fontAlgn="base" hangingPunct="0">
                    <a:spcBef>
                      <a:spcPct val="0"/>
                    </a:spcBef>
                    <a:spcAft>
                      <a:spcPct val="0"/>
                    </a:spcAft>
                    <a:defRPr sz="2000">
                      <a:solidFill>
                        <a:schemeClr val="tx1"/>
                      </a:solidFill>
                      <a:latin typeface=".VnTime" panose="020B7200000000000000" pitchFamily="34" charset="0"/>
                    </a:defRPr>
                  </a:lvl8pPr>
                  <a:lvl9pPr marL="3886200" indent="-228600" eaLnBrk="0" fontAlgn="base" hangingPunct="0">
                    <a:spcBef>
                      <a:spcPct val="0"/>
                    </a:spcBef>
                    <a:spcAft>
                      <a:spcPct val="0"/>
                    </a:spcAft>
                    <a:defRPr sz="2000">
                      <a:solidFill>
                        <a:schemeClr val="tx1"/>
                      </a:solidFill>
                      <a:latin typeface=".VnTime" panose="020B7200000000000000" pitchFamily="34" charset="0"/>
                    </a:defRPr>
                  </a:lvl9pPr>
                </a:lstStyle>
                <a:p>
                  <a:pPr eaLnBrk="1" hangingPunct="1">
                    <a:spcBef>
                      <a:spcPct val="50000"/>
                    </a:spcBef>
                  </a:pPr>
                  <a:r>
                    <a:rPr lang="en-US" altLang="en-US" sz="3600" b="1" smtClean="0">
                      <a:solidFill>
                        <a:srgbClr val="FF0000"/>
                      </a:solidFill>
                      <a:latin typeface="Times New Roman" panose="02020603050405020304" pitchFamily="18" charset="0"/>
                    </a:rPr>
                    <a:t>D </a:t>
                  </a:r>
                  <a:r>
                    <a:rPr lang="en-US" altLang="en-US" sz="4000" b="1" smtClean="0">
                      <a:solidFill>
                        <a:srgbClr val="FF0000"/>
                      </a:solidFill>
                      <a:latin typeface="Times New Roman" panose="02020603050405020304" pitchFamily="18" charset="0"/>
                    </a:rPr>
                    <a:t>= </a:t>
                  </a:r>
                  <a14:m>
                    <m:oMath xmlns:m="http://schemas.openxmlformats.org/officeDocument/2006/math">
                      <m:f>
                        <m:fPr>
                          <m:ctrlPr>
                            <a:rPr lang="en-US" altLang="en-US" sz="4000" b="1" i="1" smtClean="0">
                              <a:solidFill>
                                <a:srgbClr val="FF0000"/>
                              </a:solidFill>
                              <a:latin typeface="Cambria Math" panose="02040503050406030204" pitchFamily="18" charset="0"/>
                            </a:rPr>
                          </m:ctrlPr>
                        </m:fPr>
                        <m:num>
                          <m:r>
                            <a:rPr lang="en-US" altLang="en-US" sz="4000" b="1" i="1" smtClean="0">
                              <a:solidFill>
                                <a:srgbClr val="FF0000"/>
                              </a:solidFill>
                              <a:latin typeface="Cambria Math" panose="02040503050406030204" pitchFamily="18" charset="0"/>
                            </a:rPr>
                            <m:t>𝒎</m:t>
                          </m:r>
                        </m:num>
                        <m:den>
                          <m:r>
                            <a:rPr lang="en-US" altLang="en-US" sz="4000" b="1" i="1" smtClean="0">
                              <a:solidFill>
                                <a:srgbClr val="FF0000"/>
                              </a:solidFill>
                              <a:latin typeface="Cambria Math" panose="02040503050406030204" pitchFamily="18" charset="0"/>
                            </a:rPr>
                            <m:t>𝑽</m:t>
                          </m:r>
                        </m:den>
                      </m:f>
                    </m:oMath>
                  </a14:m>
                  <a:endParaRPr lang="en-US" altLang="en-US" sz="4000" b="1">
                    <a:solidFill>
                      <a:srgbClr val="FF0000"/>
                    </a:solidFill>
                    <a:latin typeface="Times New Roman" panose="02020603050405020304" pitchFamily="18" charset="0"/>
                  </a:endParaRPr>
                </a:p>
              </p:txBody>
            </p:sp>
          </mc:Choice>
          <mc:Fallback xmlns="">
            <p:sp>
              <p:nvSpPr>
                <p:cNvPr id="18446" name="Text Box 74"/>
                <p:cNvSpPr txBox="1">
                  <a:spLocks noRot="1" noChangeAspect="1" noMove="1" noResize="1" noEditPoints="1" noAdjustHandles="1" noChangeArrowheads="1" noChangeShapeType="1" noTextEdit="1"/>
                </p:cNvSpPr>
                <p:nvPr/>
              </p:nvSpPr>
              <p:spPr bwMode="auto">
                <a:xfrm>
                  <a:off x="839" y="735"/>
                  <a:ext cx="1046" cy="574"/>
                </a:xfrm>
                <a:prstGeom prst="rect">
                  <a:avLst/>
                </a:prstGeom>
                <a:blipFill>
                  <a:blip r:embed="rId8"/>
                  <a:stretch>
                    <a:fillRect l="-12109" t="-4698" b="-1342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spTree>
    <p:extLst>
      <p:ext uri="{BB962C8B-B14F-4D97-AF65-F5344CB8AC3E}">
        <p14:creationId xmlns:p14="http://schemas.microsoft.com/office/powerpoint/2010/main" val="3511283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wipe(left)">
                                      <p:cBhvr>
                                        <p:cTn id="7" dur="500"/>
                                        <p:tgtEl>
                                          <p:spTgt spid="4096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966"/>
                                        </p:tgtEl>
                                        <p:attrNameLst>
                                          <p:attrName>style.visibility</p:attrName>
                                        </p:attrNameLst>
                                      </p:cBhvr>
                                      <p:to>
                                        <p:strVal val="visible"/>
                                      </p:to>
                                    </p:set>
                                    <p:animEffect transition="in" filter="wipe(left)">
                                      <p:cBhvr>
                                        <p:cTn id="12" dur="500"/>
                                        <p:tgtEl>
                                          <p:spTgt spid="4096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40964"/>
                                        </p:tgtEl>
                                        <p:attrNameLst>
                                          <p:attrName>style.visibility</p:attrName>
                                        </p:attrNameLst>
                                      </p:cBhvr>
                                      <p:to>
                                        <p:strVal val="visible"/>
                                      </p:to>
                                    </p:set>
                                    <p:animEffect transition="in" filter="wipe(right)">
                                      <p:cBhvr>
                                        <p:cTn id="17" dur="500"/>
                                        <p:tgtEl>
                                          <p:spTgt spid="4096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0963"/>
                                        </p:tgtEl>
                                        <p:attrNameLst>
                                          <p:attrName>style.visibility</p:attrName>
                                        </p:attrNameLst>
                                      </p:cBhvr>
                                      <p:to>
                                        <p:strVal val="visible"/>
                                      </p:to>
                                    </p:set>
                                    <p:animEffect transition="in" filter="wipe(left)">
                                      <p:cBhvr>
                                        <p:cTn id="27" dur="500"/>
                                        <p:tgtEl>
                                          <p:spTgt spid="4096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0967"/>
                                        </p:tgtEl>
                                        <p:attrNameLst>
                                          <p:attrName>style.visibility</p:attrName>
                                        </p:attrNameLst>
                                      </p:cBhvr>
                                      <p:to>
                                        <p:strVal val="visible"/>
                                      </p:to>
                                    </p:set>
                                    <p:animEffect transition="in" filter="wipe(left)">
                                      <p:cBhvr>
                                        <p:cTn id="32" dur="500"/>
                                        <p:tgtEl>
                                          <p:spTgt spid="4096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40969"/>
                                        </p:tgtEl>
                                        <p:attrNameLst>
                                          <p:attrName>style.visibility</p:attrName>
                                        </p:attrNameLst>
                                      </p:cBhvr>
                                      <p:to>
                                        <p:strVal val="visible"/>
                                      </p:to>
                                    </p:set>
                                    <p:animEffect transition="in" filter="wipe(up)">
                                      <p:cBhvr>
                                        <p:cTn id="37" dur="500"/>
                                        <p:tgtEl>
                                          <p:spTgt spid="4096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0974"/>
                                        </p:tgtEl>
                                        <p:attrNameLst>
                                          <p:attrName>style.visibility</p:attrName>
                                        </p:attrNameLst>
                                      </p:cBhvr>
                                      <p:to>
                                        <p:strVal val="visible"/>
                                      </p:to>
                                    </p:set>
                                    <p:animEffect transition="in" filter="wipe(up)">
                                      <p:cBhvr>
                                        <p:cTn id="42" dur="500"/>
                                        <p:tgtEl>
                                          <p:spTgt spid="4097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0972"/>
                                        </p:tgtEl>
                                        <p:attrNameLst>
                                          <p:attrName>style.visibility</p:attrName>
                                        </p:attrNameLst>
                                      </p:cBhvr>
                                      <p:to>
                                        <p:strVal val="visible"/>
                                      </p:to>
                                    </p:set>
                                    <p:animEffect transition="in" filter="wipe(left)">
                                      <p:cBhvr>
                                        <p:cTn id="47" dur="500"/>
                                        <p:tgtEl>
                                          <p:spTgt spid="4097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0973"/>
                                        </p:tgtEl>
                                        <p:attrNameLst>
                                          <p:attrName>style.visibility</p:attrName>
                                        </p:attrNameLst>
                                      </p:cBhvr>
                                      <p:to>
                                        <p:strVal val="visible"/>
                                      </p:to>
                                    </p:set>
                                    <p:animEffect transition="in" filter="wipe(left)">
                                      <p:cBhvr>
                                        <p:cTn id="52" dur="500"/>
                                        <p:tgtEl>
                                          <p:spTgt spid="409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animBg="1"/>
      <p:bldP spid="40967" grpId="0" animBg="1"/>
      <p:bldP spid="40973" grpId="0" animBg="1"/>
      <p:bldP spid="4097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A692FB1-8170-54C1-2F4A-A0B852367DEF}"/>
              </a:ext>
            </a:extLst>
          </p:cNvPr>
          <p:cNvSpPr>
            <a:spLocks noGrp="1"/>
          </p:cNvSpPr>
          <p:nvPr>
            <p:ph idx="1"/>
          </p:nvPr>
        </p:nvSpPr>
        <p:spPr>
          <a:xfrm>
            <a:off x="457199" y="1527628"/>
            <a:ext cx="11255829" cy="4351338"/>
          </a:xfrm>
        </p:spPr>
        <p:txBody>
          <a:bodyPr>
            <a:normAutofit/>
          </a:bodyPr>
          <a:lstStyle/>
          <a:p>
            <a:pPr marL="0" indent="0">
              <a:lnSpc>
                <a:spcPct val="100000"/>
              </a:lnSpc>
              <a:spcBef>
                <a:spcPts val="0"/>
              </a:spcBef>
              <a:buNone/>
            </a:pPr>
            <a:r>
              <a:rPr lang="en-US" sz="3200" b="1" dirty="0" err="1">
                <a:latin typeface="Times New Roman" pitchFamily="18" charset="0"/>
                <a:cs typeface="Times New Roman" pitchFamily="18" charset="0"/>
              </a:rPr>
              <a:t>Câu</a:t>
            </a:r>
            <a:r>
              <a:rPr lang="en-US" sz="3200" b="1" dirty="0">
                <a:latin typeface="Times New Roman" pitchFamily="18" charset="0"/>
                <a:cs typeface="Times New Roman" pitchFamily="18" charset="0"/>
              </a:rPr>
              <a:t> 1. </a:t>
            </a:r>
            <a:r>
              <a:rPr lang="en-US" sz="3200" dirty="0" err="1">
                <a:latin typeface="Times New Roman" pitchFamily="18" charset="0"/>
                <a:cs typeface="Times New Roman" pitchFamily="18" charset="0"/>
              </a:rPr>
              <a:t>Phát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biểu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sau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đây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về</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riêng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đúng</a:t>
            </a:r>
            <a:r>
              <a:rPr lang="en-US" sz="3200" dirty="0">
                <a:latin typeface="Times New Roman" pitchFamily="18" charset="0"/>
                <a:cs typeface="Times New Roman" pitchFamily="18" charset="0"/>
              </a:rPr>
              <a:t>?</a:t>
            </a:r>
          </a:p>
          <a:p>
            <a:pPr marL="0" indent="0">
              <a:lnSpc>
                <a:spcPct val="100000"/>
              </a:lnSpc>
              <a:spcBef>
                <a:spcPts val="0"/>
              </a:spcBef>
              <a:buNone/>
            </a:pPr>
            <a:r>
              <a:rPr lang="en-US" sz="3200" smtClean="0">
                <a:latin typeface="Times New Roman" pitchFamily="18" charset="0"/>
                <a:cs typeface="Times New Roman" pitchFamily="18" charset="0"/>
              </a:rPr>
              <a:t>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riêng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vị</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tích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đó</a:t>
            </a:r>
            <a:r>
              <a:rPr lang="en-US" sz="3200" dirty="0">
                <a:latin typeface="Times New Roman" pitchFamily="18" charset="0"/>
                <a:cs typeface="Times New Roman" pitchFamily="18" charset="0"/>
              </a:rPr>
              <a:t>.</a:t>
            </a:r>
          </a:p>
          <a:p>
            <a:pPr marL="0" indent="0">
              <a:lnSpc>
                <a:spcPct val="100000"/>
              </a:lnSpc>
              <a:spcBef>
                <a:spcPts val="0"/>
              </a:spcBef>
              <a:buNone/>
            </a:pPr>
            <a:r>
              <a:rPr lang="en-US" sz="3200" dirty="0">
                <a:latin typeface="Times New Roman" pitchFamily="18" charset="0"/>
                <a:cs typeface="Times New Roman" pitchFamily="18" charset="0"/>
              </a:rPr>
              <a:t>B. </a:t>
            </a:r>
            <a:r>
              <a:rPr lang="en-US" sz="3200" dirty="0" err="1">
                <a:latin typeface="Times New Roman" pitchFamily="18" charset="0"/>
                <a:cs typeface="Times New Roman" pitchFamily="18" charset="0"/>
              </a:rPr>
              <a:t>Nói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riêng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sắt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7800 kg/m</a:t>
            </a:r>
            <a:r>
              <a:rPr lang="en-US" sz="3200" baseline="30000" dirty="0">
                <a:latin typeface="Times New Roman" pitchFamily="18" charset="0"/>
                <a:cs typeface="Times New Roman" pitchFamily="18" charset="0"/>
              </a:rPr>
              <a:t>3</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nghĩa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1 cm</a:t>
            </a:r>
            <a:r>
              <a:rPr lang="en-US" sz="3200" baseline="30000" dirty="0">
                <a:latin typeface="Times New Roman" pitchFamily="18" charset="0"/>
                <a:cs typeface="Times New Roman" pitchFamily="18" charset="0"/>
              </a:rPr>
              <a:t>3</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sắt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lượng</a:t>
            </a:r>
            <a:r>
              <a:rPr lang="en-US" sz="3200" dirty="0">
                <a:latin typeface="Times New Roman" pitchFamily="18" charset="0"/>
                <a:cs typeface="Times New Roman" pitchFamily="18" charset="0"/>
              </a:rPr>
              <a:t> 7800 kg.</a:t>
            </a:r>
          </a:p>
          <a:p>
            <a:pPr marL="0" indent="0">
              <a:lnSpc>
                <a:spcPct val="100000"/>
              </a:lnSpc>
              <a:spcBef>
                <a:spcPts val="0"/>
              </a:spcBef>
              <a:buNone/>
            </a:pPr>
            <a:r>
              <a:rPr lang="en-US" sz="3200" dirty="0">
                <a:latin typeface="Times New Roman" pitchFamily="18" charset="0"/>
                <a:cs typeface="Times New Roman" pitchFamily="18" charset="0"/>
              </a:rPr>
              <a:t>C. </a:t>
            </a:r>
            <a:r>
              <a:rPr lang="en-US" sz="3200" dirty="0" err="1">
                <a:latin typeface="Times New Roman" pitchFamily="18" charset="0"/>
                <a:cs typeface="Times New Roman" pitchFamily="18" charset="0"/>
              </a:rPr>
              <a:t>Công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thức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tính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riêng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D = </a:t>
            </a:r>
            <a:r>
              <a:rPr lang="en-US" sz="3200" dirty="0" err="1">
                <a:latin typeface="Times New Roman" pitchFamily="18" charset="0"/>
                <a:cs typeface="Times New Roman" pitchFamily="18" charset="0"/>
              </a:rPr>
              <a:t>m.V</a:t>
            </a:r>
            <a:r>
              <a:rPr lang="en-US" sz="3200" dirty="0">
                <a:latin typeface="Times New Roman" pitchFamily="18" charset="0"/>
                <a:cs typeface="Times New Roman" pitchFamily="18" charset="0"/>
              </a:rPr>
              <a:t>.</a:t>
            </a:r>
          </a:p>
          <a:p>
            <a:pPr marL="0" indent="0">
              <a:lnSpc>
                <a:spcPct val="100000"/>
              </a:lnSpc>
              <a:spcBef>
                <a:spcPts val="0"/>
              </a:spcBef>
              <a:buNone/>
            </a:pPr>
            <a:r>
              <a:rPr lang="en-US" sz="3200" dirty="0">
                <a:latin typeface="Times New Roman" pitchFamily="18" charset="0"/>
                <a:cs typeface="Times New Roman" pitchFamily="18" charset="0"/>
              </a:rPr>
              <a:t>D. </a:t>
            </a:r>
            <a:r>
              <a:rPr lang="en-US" sz="3200" dirty="0" err="1">
                <a:latin typeface="Times New Roman" pitchFamily="18" charset="0"/>
                <a:cs typeface="Times New Roman" pitchFamily="18" charset="0"/>
              </a:rPr>
              <a:t>Khối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riêng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bằng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trọng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lượng</a:t>
            </a:r>
            <a:r>
              <a:rPr lang="en-US" sz="3200" dirty="0">
                <a:latin typeface="Times New Roman" pitchFamily="18" charset="0"/>
                <a:cs typeface="Times New Roman" pitchFamily="18" charset="0"/>
              </a:rPr>
              <a:t> </a:t>
            </a:r>
            <a:r>
              <a:rPr lang="en-US" sz="3200" err="1">
                <a:latin typeface="Times New Roman" pitchFamily="18" charset="0"/>
                <a:cs typeface="Times New Roman" pitchFamily="18" charset="0"/>
              </a:rPr>
              <a:t>riêng</a:t>
            </a:r>
            <a:r>
              <a:rPr lang="en-US" sz="320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2" name="Rounded Rectangle 1"/>
          <p:cNvSpPr/>
          <p:nvPr/>
        </p:nvSpPr>
        <p:spPr>
          <a:xfrm>
            <a:off x="1531257" y="141515"/>
            <a:ext cx="9194800" cy="1117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dirty="0">
                <a:solidFill>
                  <a:srgbClr val="FF0000"/>
                </a:solidFill>
                <a:latin typeface="Times New Roman" pitchFamily="18" charset="0"/>
                <a:cs typeface="Times New Roman" pitchFamily="18" charset="0"/>
              </a:rPr>
              <a:t>LUYỆN TẬP</a:t>
            </a:r>
          </a:p>
        </p:txBody>
      </p:sp>
      <p:sp>
        <p:nvSpPr>
          <p:cNvPr id="4" name="Oval 3"/>
          <p:cNvSpPr/>
          <p:nvPr/>
        </p:nvSpPr>
        <p:spPr>
          <a:xfrm>
            <a:off x="500741" y="2104571"/>
            <a:ext cx="457200" cy="47534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12054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xmlns="" id="{9562C843-1DD2-3E06-BAD4-6A022EAD5BFE}"/>
              </a:ext>
            </a:extLst>
          </p:cNvPr>
          <p:cNvSpPr>
            <a:spLocks noGrp="1"/>
          </p:cNvSpPr>
          <p:nvPr>
            <p:ph idx="1"/>
          </p:nvPr>
        </p:nvSpPr>
        <p:spPr>
          <a:xfrm>
            <a:off x="812800" y="1507331"/>
            <a:ext cx="11099800" cy="4351338"/>
          </a:xfrm>
        </p:spPr>
        <p:txBody>
          <a:bodyPr>
            <a:normAutofit/>
          </a:bodyPr>
          <a:lstStyle/>
          <a:p>
            <a:pPr marL="0" indent="0" algn="just">
              <a:buNone/>
            </a:pPr>
            <a:r>
              <a:rPr lang="vi-VN"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Câu 2</a:t>
            </a:r>
            <a:r>
              <a:rPr lang="en-US"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nghiệm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5,4 g.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2cm</a:t>
            </a:r>
            <a:r>
              <a:rPr lang="en-US" sz="3200" baseline="30000" dirty="0">
                <a:latin typeface="Times New Roman" panose="02020603050405020304" pitchFamily="18" charset="0"/>
                <a:cs typeface="Times New Roman" panose="02020603050405020304" pitchFamily="18" charset="0"/>
              </a:rPr>
              <a:t>3</a:t>
            </a:r>
            <a:r>
              <a:rPr lang="en-US" sz="3200" dirty="0">
                <a:latin typeface="Times New Roman" panose="02020603050405020304" pitchFamily="18" charset="0"/>
                <a:cs typeface="Times New Roman" panose="02020603050405020304" pitchFamily="18" charset="0"/>
              </a:rPr>
              <a:t>.</a:t>
            </a:r>
          </a:p>
          <a:p>
            <a:pPr marL="0" indent="0" algn="just">
              <a:buNone/>
            </a:pPr>
            <a:r>
              <a:rPr lang="en-US" sz="3200" dirty="0">
                <a:latin typeface="Times New Roman" panose="02020603050405020304" pitchFamily="18" charset="0"/>
                <a:cs typeface="Times New Roman" panose="02020603050405020304" pitchFamily="18" charset="0"/>
              </a:rPr>
              <a:t>A. </a:t>
            </a:r>
            <a:r>
              <a:rPr lang="en-US" sz="3200" dirty="0" err="1">
                <a:latin typeface="Times New Roman" panose="02020603050405020304" pitchFamily="18" charset="0"/>
                <a:cs typeface="Times New Roman" panose="02020603050405020304" pitchFamily="18" charset="0"/>
              </a:rPr>
              <a:t>Chì</a:t>
            </a:r>
            <a:endParaRPr lang="en-US" sz="3200" dirty="0">
              <a:latin typeface="Times New Roman" panose="02020603050405020304" pitchFamily="18" charset="0"/>
              <a:cs typeface="Times New Roman" panose="02020603050405020304" pitchFamily="18" charset="0"/>
            </a:endParaRPr>
          </a:p>
          <a:p>
            <a:pPr marL="0" indent="0" algn="just">
              <a:buNone/>
            </a:pPr>
            <a:r>
              <a:rPr lang="en-US" sz="3200" dirty="0">
                <a:latin typeface="Times New Roman" panose="02020603050405020304" pitchFamily="18" charset="0"/>
                <a:cs typeface="Times New Roman" panose="02020603050405020304" pitchFamily="18" charset="0"/>
              </a:rPr>
              <a:t>B. </a:t>
            </a:r>
            <a:r>
              <a:rPr lang="en-US" sz="3200" dirty="0" err="1">
                <a:latin typeface="Times New Roman" panose="02020603050405020304" pitchFamily="18" charset="0"/>
                <a:cs typeface="Times New Roman" panose="02020603050405020304" pitchFamily="18" charset="0"/>
              </a:rPr>
              <a:t>Sắt</a:t>
            </a:r>
            <a:endParaRPr lang="en-US" sz="3200" dirty="0">
              <a:latin typeface="Times New Roman" panose="02020603050405020304" pitchFamily="18" charset="0"/>
              <a:cs typeface="Times New Roman" panose="02020603050405020304" pitchFamily="18" charset="0"/>
            </a:endParaRPr>
          </a:p>
          <a:p>
            <a:pPr marL="0" indent="0" algn="just">
              <a:buNone/>
            </a:pPr>
            <a:r>
              <a:rPr lang="en-US" sz="3200" dirty="0">
                <a:latin typeface="Times New Roman" panose="02020603050405020304" pitchFamily="18" charset="0"/>
                <a:cs typeface="Times New Roman" panose="02020603050405020304" pitchFamily="18" charset="0"/>
              </a:rPr>
              <a:t>C. </a:t>
            </a:r>
            <a:r>
              <a:rPr lang="en-US" sz="3200" dirty="0" err="1">
                <a:latin typeface="Times New Roman" panose="02020603050405020304" pitchFamily="18" charset="0"/>
                <a:cs typeface="Times New Roman" panose="02020603050405020304" pitchFamily="18" charset="0"/>
              </a:rPr>
              <a:t>Nhôm</a:t>
            </a:r>
            <a:endParaRPr lang="en-US" sz="3200" dirty="0">
              <a:latin typeface="Times New Roman" panose="02020603050405020304" pitchFamily="18" charset="0"/>
              <a:cs typeface="Times New Roman" panose="02020603050405020304" pitchFamily="18" charset="0"/>
            </a:endParaRPr>
          </a:p>
          <a:p>
            <a:pPr marL="0" indent="0" algn="just">
              <a:buNone/>
            </a:pPr>
            <a:r>
              <a:rPr lang="en-US" sz="3200" dirty="0">
                <a:latin typeface="Times New Roman" panose="02020603050405020304" pitchFamily="18" charset="0"/>
                <a:cs typeface="Times New Roman" panose="02020603050405020304" pitchFamily="18" charset="0"/>
              </a:rPr>
              <a:t>D. </a:t>
            </a:r>
            <a:r>
              <a:rPr lang="en-US" sz="3200" dirty="0" err="1">
                <a:latin typeface="Times New Roman" panose="02020603050405020304" pitchFamily="18" charset="0"/>
                <a:cs typeface="Times New Roman" panose="02020603050405020304" pitchFamily="18" charset="0"/>
              </a:rPr>
              <a:t>Kẽm</a:t>
            </a:r>
            <a:endParaRPr lang="en-US" sz="3200" dirty="0">
              <a:latin typeface="Times New Roman" panose="02020603050405020304" pitchFamily="18" charset="0"/>
              <a:cs typeface="Times New Roman" panose="02020603050405020304" pitchFamily="18" charset="0"/>
            </a:endParaRPr>
          </a:p>
          <a:p>
            <a:pPr marL="0" indent="0" algn="just">
              <a:buNone/>
            </a:pPr>
            <a:endParaRPr lang="en-US" sz="3200" dirty="0">
              <a:latin typeface="Times New Roman" panose="02020603050405020304" pitchFamily="18" charset="0"/>
              <a:cs typeface="Times New Roman" panose="02020603050405020304" pitchFamily="18" charset="0"/>
            </a:endParaRPr>
          </a:p>
        </p:txBody>
      </p:sp>
      <p:sp>
        <p:nvSpPr>
          <p:cNvPr id="5" name="Oval 4"/>
          <p:cNvSpPr/>
          <p:nvPr/>
        </p:nvSpPr>
        <p:spPr>
          <a:xfrm>
            <a:off x="834571" y="4118429"/>
            <a:ext cx="406400" cy="4064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7030A0"/>
              </a:solidFill>
              <a:latin typeface="+mj-lt"/>
            </a:endParaRPr>
          </a:p>
        </p:txBody>
      </p:sp>
      <mc:AlternateContent xmlns:mc="http://schemas.openxmlformats.org/markup-compatibility/2006" xmlns:a14="http://schemas.microsoft.com/office/drawing/2010/main">
        <mc:Choice Requires="a14">
          <p:sp>
            <p:nvSpPr>
              <p:cNvPr id="3" name="TextBox 2"/>
              <p:cNvSpPr txBox="1"/>
              <p:nvPr/>
            </p:nvSpPr>
            <p:spPr>
              <a:xfrm>
                <a:off x="820057" y="5438105"/>
                <a:ext cx="10617200" cy="584775"/>
              </a:xfrm>
              <a:prstGeom prst="rect">
                <a:avLst/>
              </a:prstGeom>
              <a:noFill/>
            </p:spPr>
            <p:txBody>
              <a:bodyPr wrap="square" rtlCol="0">
                <a:spAutoFit/>
              </a:bodyPr>
              <a:lstStyle/>
              <a:p>
                <a:r>
                  <a:rPr lang="en-US" sz="3200" dirty="0">
                    <a:solidFill>
                      <a:srgbClr val="C00000"/>
                    </a:solidFill>
                    <a:latin typeface="Times New Roman" pitchFamily="18" charset="0"/>
                    <a:cs typeface="Times New Roman" pitchFamily="18" charset="0"/>
                  </a:rPr>
                  <a:t>Hướng </a:t>
                </a:r>
                <a:r>
                  <a:rPr lang="en-US" sz="3200" dirty="0" err="1">
                    <a:solidFill>
                      <a:srgbClr val="C00000"/>
                    </a:solidFill>
                    <a:latin typeface="Times New Roman" pitchFamily="18" charset="0"/>
                    <a:cs typeface="Times New Roman" pitchFamily="18" charset="0"/>
                  </a:rPr>
                  <a:t>dẫn</a:t>
                </a:r>
                <a:r>
                  <a:rPr lang="en-US" sz="3200" dirty="0">
                    <a:solidFill>
                      <a:srgbClr val="C00000"/>
                    </a:solidFill>
                    <a:latin typeface="Times New Roman" pitchFamily="18" charset="0"/>
                    <a:cs typeface="Times New Roman" pitchFamily="18" charset="0"/>
                  </a:rPr>
                  <a:t>: 5,4 : 2 = 2,7g/</a:t>
                </a:r>
                <a14:m>
                  <m:oMath xmlns:m="http://schemas.openxmlformats.org/officeDocument/2006/math">
                    <m:sSup>
                      <m:sSupPr>
                        <m:ctrlPr>
                          <a:rPr lang="en-US" sz="3200" i="1">
                            <a:solidFill>
                              <a:srgbClr val="C00000"/>
                            </a:solidFill>
                            <a:latin typeface="Cambria Math" panose="02040503050406030204" pitchFamily="18" charset="0"/>
                          </a:rPr>
                        </m:ctrlPr>
                      </m:sSupPr>
                      <m:e>
                        <m:r>
                          <a:rPr lang="en-US" sz="3200" i="1">
                            <a:solidFill>
                              <a:srgbClr val="C00000"/>
                            </a:solidFill>
                            <a:latin typeface="Cambria Math"/>
                          </a:rPr>
                          <m:t>𝑐𝑚</m:t>
                        </m:r>
                      </m:e>
                      <m:sup>
                        <m:r>
                          <a:rPr lang="en-US" sz="3200" i="1">
                            <a:solidFill>
                              <a:srgbClr val="C00000"/>
                            </a:solidFill>
                            <a:latin typeface="Cambria Math"/>
                          </a:rPr>
                          <m:t>3</m:t>
                        </m:r>
                      </m:sup>
                    </m:sSup>
                  </m:oMath>
                </a14:m>
                <a:r>
                  <a:rPr lang="en-US" sz="3200" dirty="0">
                    <a:solidFill>
                      <a:srgbClr val="C00000"/>
                    </a:solidFill>
                    <a:latin typeface="Times New Roman" pitchFamily="18" charset="0"/>
                    <a:cs typeface="Times New Roman" pitchFamily="18" charset="0"/>
                  </a:rPr>
                  <a:t> </a:t>
                </a:r>
                <a:r>
                  <a:rPr lang="en-US" sz="3200" dirty="0">
                    <a:solidFill>
                      <a:srgbClr val="C00000"/>
                    </a:solidFill>
                    <a:latin typeface="Times New Roman" pitchFamily="18" charset="0"/>
                    <a:cs typeface="Times New Roman" pitchFamily="18" charset="0"/>
                    <a:sym typeface="Wingdings" pitchFamily="2" charset="2"/>
                  </a:rPr>
                  <a:t> </a:t>
                </a:r>
                <a:r>
                  <a:rPr lang="en-US" sz="3200" dirty="0" err="1">
                    <a:solidFill>
                      <a:srgbClr val="C00000"/>
                    </a:solidFill>
                    <a:latin typeface="Times New Roman" pitchFamily="18" charset="0"/>
                    <a:cs typeface="Times New Roman" pitchFamily="18" charset="0"/>
                    <a:sym typeface="Wingdings" pitchFamily="2" charset="2"/>
                  </a:rPr>
                  <a:t>đổi</a:t>
                </a:r>
                <a:r>
                  <a:rPr lang="en-US" sz="3200" dirty="0">
                    <a:solidFill>
                      <a:srgbClr val="C00000"/>
                    </a:solidFill>
                    <a:latin typeface="Times New Roman" pitchFamily="18" charset="0"/>
                    <a:cs typeface="Times New Roman" pitchFamily="18" charset="0"/>
                    <a:sym typeface="Wingdings" pitchFamily="2" charset="2"/>
                  </a:rPr>
                  <a:t> </a:t>
                </a:r>
                <a:r>
                  <a:rPr lang="en-US" sz="3200" dirty="0" err="1">
                    <a:solidFill>
                      <a:srgbClr val="C00000"/>
                    </a:solidFill>
                    <a:latin typeface="Times New Roman" pitchFamily="18" charset="0"/>
                    <a:cs typeface="Times New Roman" pitchFamily="18" charset="0"/>
                    <a:sym typeface="Wingdings" pitchFamily="2" charset="2"/>
                  </a:rPr>
                  <a:t>thành</a:t>
                </a:r>
                <a:r>
                  <a:rPr lang="en-US" sz="3200" dirty="0">
                    <a:solidFill>
                      <a:srgbClr val="C00000"/>
                    </a:solidFill>
                    <a:latin typeface="Times New Roman" pitchFamily="18" charset="0"/>
                    <a:cs typeface="Times New Roman" pitchFamily="18" charset="0"/>
                    <a:sym typeface="Wingdings" pitchFamily="2" charset="2"/>
                  </a:rPr>
                  <a:t> 2700 kg/</a:t>
                </a:r>
                <a14:m>
                  <m:oMath xmlns:m="http://schemas.openxmlformats.org/officeDocument/2006/math">
                    <m:sSup>
                      <m:sSupPr>
                        <m:ctrlPr>
                          <a:rPr lang="en-US" sz="3200" i="1">
                            <a:solidFill>
                              <a:srgbClr val="C00000"/>
                            </a:solidFill>
                            <a:latin typeface="Cambria Math" panose="02040503050406030204" pitchFamily="18" charset="0"/>
                            <a:cs typeface="Times New Roman" pitchFamily="18" charset="0"/>
                            <a:sym typeface="Wingdings" pitchFamily="2" charset="2"/>
                          </a:rPr>
                        </m:ctrlPr>
                      </m:sSupPr>
                      <m:e>
                        <m:r>
                          <a:rPr lang="en-US" sz="3200" i="1">
                            <a:solidFill>
                              <a:srgbClr val="C00000"/>
                            </a:solidFill>
                            <a:latin typeface="Cambria Math"/>
                            <a:cs typeface="Times New Roman" pitchFamily="18" charset="0"/>
                            <a:sym typeface="Wingdings" pitchFamily="2" charset="2"/>
                          </a:rPr>
                          <m:t>𝑚</m:t>
                        </m:r>
                      </m:e>
                      <m:sup>
                        <m:r>
                          <a:rPr lang="en-US" sz="3200" i="1">
                            <a:solidFill>
                              <a:srgbClr val="C00000"/>
                            </a:solidFill>
                            <a:latin typeface="Cambria Math"/>
                            <a:cs typeface="Times New Roman" pitchFamily="18" charset="0"/>
                            <a:sym typeface="Wingdings" pitchFamily="2" charset="2"/>
                          </a:rPr>
                          <m:t>3</m:t>
                        </m:r>
                      </m:sup>
                    </m:sSup>
                  </m:oMath>
                </a14:m>
                <a:endParaRPr lang="en-US" sz="3200" dirty="0">
                  <a:solidFill>
                    <a:srgbClr val="C00000"/>
                  </a:solidFill>
                  <a:latin typeface="Times New Roman" pitchFamily="18" charset="0"/>
                  <a:cs typeface="Times New Roman"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820057" y="5438105"/>
                <a:ext cx="10617200" cy="584775"/>
              </a:xfrm>
              <a:prstGeom prst="rect">
                <a:avLst/>
              </a:prstGeom>
              <a:blipFill>
                <a:blip r:embed="rId2"/>
                <a:stretch>
                  <a:fillRect l="-1493" t="-14583" b="-32292"/>
                </a:stretch>
              </a:blipFill>
            </p:spPr>
            <p:txBody>
              <a:bodyPr/>
              <a:lstStyle/>
              <a:p>
                <a:r>
                  <a:rPr lang="en-US">
                    <a:noFill/>
                  </a:rPr>
                  <a:t> </a:t>
                </a:r>
              </a:p>
            </p:txBody>
          </p:sp>
        </mc:Fallback>
      </mc:AlternateContent>
      <p:sp>
        <p:nvSpPr>
          <p:cNvPr id="6" name="Rounded Rectangle 5"/>
          <p:cNvSpPr/>
          <p:nvPr/>
        </p:nvSpPr>
        <p:spPr>
          <a:xfrm>
            <a:off x="1531257" y="141515"/>
            <a:ext cx="9194800" cy="1117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dirty="0">
                <a:solidFill>
                  <a:srgbClr val="FF0000"/>
                </a:solidFill>
                <a:latin typeface="Times New Roman" pitchFamily="18" charset="0"/>
                <a:cs typeface="Times New Roman" pitchFamily="18" charset="0"/>
              </a:rPr>
              <a:t>LUYỆN TẬP</a:t>
            </a:r>
          </a:p>
        </p:txBody>
      </p:sp>
    </p:spTree>
    <p:extLst>
      <p:ext uri="{BB962C8B-B14F-4D97-AF65-F5344CB8AC3E}">
        <p14:creationId xmlns:p14="http://schemas.microsoft.com/office/powerpoint/2010/main" val="4237704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942681">
            <a:off x="9616463" y="-2851580"/>
            <a:ext cx="4455933" cy="4237187"/>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6501418">
            <a:off x="-2246643" y="5154258"/>
            <a:ext cx="7085425" cy="6737595"/>
          </a:xfrm>
          <a:custGeom>
            <a:avLst/>
            <a:gdLst/>
            <a:ahLst/>
            <a:cxnLst/>
            <a:rect l="l" t="t" r="r" b="b"/>
            <a:pathLst>
              <a:path w="10628138" h="10106393">
                <a:moveTo>
                  <a:pt x="0" y="0"/>
                </a:moveTo>
                <a:lnTo>
                  <a:pt x="10628139" y="0"/>
                </a:lnTo>
                <a:lnTo>
                  <a:pt x="10628139" y="10106393"/>
                </a:lnTo>
                <a:lnTo>
                  <a:pt x="0" y="1010639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rot="-2786969">
            <a:off x="9964034" y="5055526"/>
            <a:ext cx="4455933" cy="4237187"/>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rot="-6346126">
            <a:off x="-1921682" y="-2851580"/>
            <a:ext cx="4455933" cy="4237187"/>
          </a:xfrm>
          <a:custGeom>
            <a:avLst/>
            <a:gdLst/>
            <a:ahLst/>
            <a:cxnLst/>
            <a:rect l="l" t="t" r="r" b="b"/>
            <a:pathLst>
              <a:path w="6683899" h="6355781">
                <a:moveTo>
                  <a:pt x="0" y="0"/>
                </a:moveTo>
                <a:lnTo>
                  <a:pt x="6683899" y="0"/>
                </a:lnTo>
                <a:lnTo>
                  <a:pt x="6683899" y="6355781"/>
                </a:lnTo>
                <a:lnTo>
                  <a:pt x="0" y="635578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Freeform 6"/>
          <p:cNvSpPr/>
          <p:nvPr/>
        </p:nvSpPr>
        <p:spPr>
          <a:xfrm>
            <a:off x="11109680" y="1802777"/>
            <a:ext cx="793042" cy="1029410"/>
          </a:xfrm>
          <a:custGeom>
            <a:avLst/>
            <a:gdLst/>
            <a:ahLst/>
            <a:cxnLst/>
            <a:rect l="l" t="t" r="r" b="b"/>
            <a:pathLst>
              <a:path w="1189563" h="1544115">
                <a:moveTo>
                  <a:pt x="0" y="0"/>
                </a:moveTo>
                <a:lnTo>
                  <a:pt x="1189562" y="0"/>
                </a:lnTo>
                <a:lnTo>
                  <a:pt x="1189562" y="1544115"/>
                </a:lnTo>
                <a:lnTo>
                  <a:pt x="0" y="1544115"/>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7" name="Freeform 7"/>
          <p:cNvSpPr/>
          <p:nvPr/>
        </p:nvSpPr>
        <p:spPr>
          <a:xfrm rot="443786">
            <a:off x="9426495" y="5294350"/>
            <a:ext cx="2023936" cy="997249"/>
          </a:xfrm>
          <a:custGeom>
            <a:avLst/>
            <a:gdLst/>
            <a:ahLst/>
            <a:cxnLst/>
            <a:rect l="l" t="t" r="r" b="b"/>
            <a:pathLst>
              <a:path w="3035904" h="1495873">
                <a:moveTo>
                  <a:pt x="0" y="0"/>
                </a:moveTo>
                <a:lnTo>
                  <a:pt x="3035904" y="0"/>
                </a:lnTo>
                <a:lnTo>
                  <a:pt x="3035904" y="1495872"/>
                </a:lnTo>
                <a:lnTo>
                  <a:pt x="0" y="1495872"/>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8" name="Freeform 8"/>
          <p:cNvSpPr/>
          <p:nvPr/>
        </p:nvSpPr>
        <p:spPr>
          <a:xfrm rot="443786">
            <a:off x="741569" y="5294350"/>
            <a:ext cx="2023936" cy="997249"/>
          </a:xfrm>
          <a:custGeom>
            <a:avLst/>
            <a:gdLst/>
            <a:ahLst/>
            <a:cxnLst/>
            <a:rect l="l" t="t" r="r" b="b"/>
            <a:pathLst>
              <a:path w="3035904" h="1495873">
                <a:moveTo>
                  <a:pt x="0" y="0"/>
                </a:moveTo>
                <a:lnTo>
                  <a:pt x="3035904" y="0"/>
                </a:lnTo>
                <a:lnTo>
                  <a:pt x="3035904" y="1495872"/>
                </a:lnTo>
                <a:lnTo>
                  <a:pt x="0" y="1495872"/>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9" name="Freeform 9"/>
          <p:cNvSpPr/>
          <p:nvPr/>
        </p:nvSpPr>
        <p:spPr>
          <a:xfrm rot="147184">
            <a:off x="1320198" y="2373105"/>
            <a:ext cx="10026733" cy="3138567"/>
          </a:xfrm>
          <a:custGeom>
            <a:avLst/>
            <a:gdLst/>
            <a:ahLst/>
            <a:cxnLst/>
            <a:rect l="l" t="t" r="r" b="b"/>
            <a:pathLst>
              <a:path w="10655630" h="4707851">
                <a:moveTo>
                  <a:pt x="0" y="0"/>
                </a:moveTo>
                <a:lnTo>
                  <a:pt x="10655630" y="0"/>
                </a:lnTo>
                <a:lnTo>
                  <a:pt x="10655630" y="4707851"/>
                </a:lnTo>
                <a:lnTo>
                  <a:pt x="0" y="4707851"/>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3" name="TextBox 13"/>
          <p:cNvSpPr txBox="1"/>
          <p:nvPr/>
        </p:nvSpPr>
        <p:spPr>
          <a:xfrm>
            <a:off x="2715289" y="2386901"/>
            <a:ext cx="7231579" cy="2616357"/>
          </a:xfrm>
          <a:prstGeom prst="rect">
            <a:avLst/>
          </a:prstGeom>
        </p:spPr>
        <p:txBody>
          <a:bodyPr wrap="square" lIns="0" tIns="0" rIns="0" bIns="0" rtlCol="0" anchor="t">
            <a:spAutoFit/>
          </a:bodyPr>
          <a:lstStyle/>
          <a:p>
            <a:pPr algn="ctr">
              <a:lnSpc>
                <a:spcPct val="150000"/>
              </a:lnSpc>
            </a:pPr>
            <a:r>
              <a:rPr lang="en-US" sz="5667" b="1" dirty="0">
                <a:solidFill>
                  <a:srgbClr val="102667"/>
                </a:solidFill>
                <a:latin typeface="Arial" panose="020B0604020202020204" pitchFamily="34" charset="0"/>
                <a:cs typeface="Arial" panose="020B0604020202020204" pitchFamily="34" charset="0"/>
              </a:rPr>
              <a:t>BÀI 13: </a:t>
            </a:r>
          </a:p>
          <a:p>
            <a:pPr algn="ctr">
              <a:lnSpc>
                <a:spcPct val="150000"/>
              </a:lnSpc>
            </a:pPr>
            <a:r>
              <a:rPr lang="en-US" sz="5667" b="1" dirty="0">
                <a:solidFill>
                  <a:srgbClr val="102667"/>
                </a:solidFill>
                <a:latin typeface="Arial" panose="020B0604020202020204" pitchFamily="34" charset="0"/>
                <a:cs typeface="Arial" panose="020B0604020202020204" pitchFamily="34" charset="0"/>
              </a:rPr>
              <a:t>KHỐI LƯỢNG RIÊNG</a:t>
            </a:r>
          </a:p>
        </p:txBody>
      </p:sp>
      <p:sp>
        <p:nvSpPr>
          <p:cNvPr id="14" name="Freeform 14"/>
          <p:cNvSpPr/>
          <p:nvPr/>
        </p:nvSpPr>
        <p:spPr>
          <a:xfrm>
            <a:off x="269220" y="1557619"/>
            <a:ext cx="793042" cy="1029410"/>
          </a:xfrm>
          <a:custGeom>
            <a:avLst/>
            <a:gdLst/>
            <a:ahLst/>
            <a:cxnLst/>
            <a:rect l="l" t="t" r="r" b="b"/>
            <a:pathLst>
              <a:path w="1189563" h="1544115">
                <a:moveTo>
                  <a:pt x="0" y="0"/>
                </a:moveTo>
                <a:lnTo>
                  <a:pt x="1189562" y="0"/>
                </a:lnTo>
                <a:lnTo>
                  <a:pt x="1189562" y="1544115"/>
                </a:lnTo>
                <a:lnTo>
                  <a:pt x="0" y="1544115"/>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2" name="Rectangle 11">
            <a:extLst>
              <a:ext uri="{FF2B5EF4-FFF2-40B4-BE49-F238E27FC236}">
                <a16:creationId xmlns:a16="http://schemas.microsoft.com/office/drawing/2014/main" xmlns="" id="{B3F2986C-DE19-43ED-B1E0-984EBD6EE3E2}"/>
              </a:ext>
            </a:extLst>
          </p:cNvPr>
          <p:cNvSpPr/>
          <p:nvPr/>
        </p:nvSpPr>
        <p:spPr>
          <a:xfrm>
            <a:off x="245841" y="692574"/>
            <a:ext cx="11813903" cy="1615827"/>
          </a:xfrm>
          <a:prstGeom prst="rect">
            <a:avLst/>
          </a:prstGeom>
          <a:noFill/>
        </p:spPr>
        <p:txBody>
          <a:bodyPr wrap="square" lIns="137160" tIns="68580" rIns="137160" bIns="68580">
            <a:spAutoFit/>
            <a:scene3d>
              <a:camera prst="orthographicFront"/>
              <a:lightRig rig="threePt" dir="t"/>
            </a:scene3d>
          </a:bodyPr>
          <a:lstStyle/>
          <a:p>
            <a:pPr algn="ctr" defTabSz="1371600"/>
            <a:r>
              <a:rPr lang="en-US" sz="4800" b="1" dirty="0" smtClean="0">
                <a:solidFill>
                  <a:srgbClr val="7030A0"/>
                </a:solidFill>
                <a:latin typeface="Times New Roman" panose="02020603050405020304" pitchFamily="18" charset="0"/>
                <a:cs typeface="Times New Roman" panose="02020603050405020304" pitchFamily="18" charset="0"/>
              </a:rPr>
              <a:t>CHƯƠNG III: KHỐI LƯỢNG RIÊNG </a:t>
            </a:r>
          </a:p>
          <a:p>
            <a:pPr algn="ctr" defTabSz="1371600"/>
            <a:r>
              <a:rPr lang="en-US" sz="4800" b="1" dirty="0" smtClean="0">
                <a:solidFill>
                  <a:srgbClr val="7030A0"/>
                </a:solidFill>
                <a:latin typeface="Times New Roman" panose="02020603050405020304" pitchFamily="18" charset="0"/>
                <a:cs typeface="Times New Roman" panose="02020603050405020304" pitchFamily="18" charset="0"/>
              </a:rPr>
              <a:t>VÀ ÁP SUẤT</a:t>
            </a:r>
            <a:endParaRPr lang="en-US" sz="48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3995265"/>
      </p:ext>
    </p:extLst>
  </p:cSld>
  <p:clrMapOvr>
    <a:masterClrMapping/>
  </p:clrMapOvr>
  <p:transition spd="med">
    <p:plus/>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xmlns="" id="{72B3F4F3-39DE-8EFB-9AF5-433A9554BF6E}"/>
              </a:ext>
            </a:extLst>
          </p:cNvPr>
          <p:cNvSpPr>
            <a:spLocks noGrp="1"/>
          </p:cNvSpPr>
          <p:nvPr>
            <p:ph idx="1"/>
          </p:nvPr>
        </p:nvSpPr>
        <p:spPr>
          <a:xfrm>
            <a:off x="838200" y="1825626"/>
            <a:ext cx="10515600" cy="4351338"/>
          </a:xfrm>
        </p:spPr>
        <p:txBody>
          <a:bodyPr>
            <a:normAutofit/>
          </a:bodyPr>
          <a:lstStyle/>
          <a:p>
            <a:pPr marL="0" indent="0">
              <a:buNone/>
            </a:pPr>
            <a:r>
              <a:rPr lang="vi-VN"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Câu 3</a:t>
            </a:r>
            <a:r>
              <a:rPr lang="en-US"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Nói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riêng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sắt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7800kg/m</a:t>
            </a:r>
            <a:r>
              <a:rPr lang="en-US" sz="3200" baseline="30000" dirty="0">
                <a:latin typeface="Times New Roman" panose="02020603050405020304" pitchFamily="18" charset="0"/>
                <a:cs typeface="Times New Roman" panose="02020603050405020304" pitchFamily="18" charset="0"/>
              </a:rPr>
              <a:t>3</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ý </a:t>
            </a:r>
            <a:r>
              <a:rPr lang="en-US" sz="3200" dirty="0" err="1">
                <a:latin typeface="Times New Roman" panose="02020603050405020304" pitchFamily="18" charset="0"/>
                <a:cs typeface="Times New Roman" panose="02020603050405020304" pitchFamily="18" charset="0"/>
              </a:rPr>
              <a:t>nghĩa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gì</a:t>
            </a:r>
            <a:r>
              <a:rPr lang="en-US" sz="3200" dirty="0">
                <a:latin typeface="Times New Roman" panose="02020603050405020304" pitchFamily="18" charset="0"/>
                <a:cs typeface="Times New Roman" panose="02020603050405020304" pitchFamily="18" charset="0"/>
              </a:rPr>
              <a:t>?</a:t>
            </a:r>
          </a:p>
          <a:p>
            <a:pPr marL="0" indent="0">
              <a:buNone/>
            </a:pPr>
            <a:r>
              <a:rPr lang="en-US" sz="3200" dirty="0">
                <a:latin typeface="Times New Roman" panose="02020603050405020304" pitchFamily="18" charset="0"/>
                <a:cs typeface="Times New Roman" panose="02020603050405020304" pitchFamily="18" charset="0"/>
              </a:rPr>
              <a:t>A. 1kg </a:t>
            </a:r>
            <a:r>
              <a:rPr lang="en-US" sz="3200" dirty="0" err="1">
                <a:latin typeface="Times New Roman" panose="02020603050405020304" pitchFamily="18" charset="0"/>
                <a:cs typeface="Times New Roman" panose="02020603050405020304" pitchFamily="18" charset="0"/>
              </a:rPr>
              <a:t>sắt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7800 </a:t>
            </a:r>
            <a:r>
              <a:rPr lang="en-US" sz="3200" smtClean="0">
                <a:latin typeface="Times New Roman" panose="02020603050405020304" pitchFamily="18" charset="0"/>
                <a:cs typeface="Times New Roman" panose="02020603050405020304" pitchFamily="18" charset="0"/>
              </a:rPr>
              <a:t>m</a:t>
            </a:r>
            <a:r>
              <a:rPr lang="en-US" sz="3200" baseline="30000" smtClean="0">
                <a:latin typeface="Times New Roman" panose="02020603050405020304" pitchFamily="18" charset="0"/>
                <a:cs typeface="Times New Roman" panose="02020603050405020304" pitchFamily="18" charset="0"/>
              </a:rPr>
              <a:t>3</a:t>
            </a:r>
            <a:endParaRPr lang="en-US" sz="3200" dirty="0">
              <a:latin typeface="Times New Roman" panose="02020603050405020304" pitchFamily="18" charset="0"/>
              <a:cs typeface="Times New Roman" panose="02020603050405020304" pitchFamily="18" charset="0"/>
            </a:endParaRPr>
          </a:p>
          <a:p>
            <a:pPr marL="0" indent="0">
              <a:buNone/>
            </a:pPr>
            <a:r>
              <a:rPr lang="en-US" sz="3200" dirty="0">
                <a:latin typeface="Times New Roman" panose="02020603050405020304" pitchFamily="18" charset="0"/>
                <a:cs typeface="Times New Roman" panose="02020603050405020304" pitchFamily="18" charset="0"/>
              </a:rPr>
              <a:t>B. 7800 kg </a:t>
            </a:r>
            <a:r>
              <a:rPr lang="en-US" sz="3200" dirty="0" err="1">
                <a:latin typeface="Times New Roman" panose="02020603050405020304" pitchFamily="18" charset="0"/>
                <a:cs typeface="Times New Roman" panose="02020603050405020304" pitchFamily="18" charset="0"/>
              </a:rPr>
              <a:t>sắt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nguyên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1 m</a:t>
            </a:r>
            <a:r>
              <a:rPr lang="en-US" sz="3200" baseline="30000" dirty="0">
                <a:latin typeface="Times New Roman" panose="02020603050405020304" pitchFamily="18" charset="0"/>
                <a:cs typeface="Times New Roman" panose="02020603050405020304" pitchFamily="18" charset="0"/>
              </a:rPr>
              <a:t>3</a:t>
            </a:r>
            <a:endParaRPr lang="en-US" sz="3200" dirty="0">
              <a:latin typeface="Times New Roman" panose="02020603050405020304" pitchFamily="18" charset="0"/>
              <a:cs typeface="Times New Roman" panose="02020603050405020304" pitchFamily="18" charset="0"/>
            </a:endParaRPr>
          </a:p>
          <a:p>
            <a:pPr marL="0" indent="0">
              <a:buNone/>
            </a:pPr>
            <a:r>
              <a:rPr lang="en-US" sz="3200" dirty="0">
                <a:latin typeface="Times New Roman" panose="02020603050405020304" pitchFamily="18" charset="0"/>
                <a:cs typeface="Times New Roman" panose="02020603050405020304" pitchFamily="18" charset="0"/>
              </a:rPr>
              <a:t>C. 7800 kg </a:t>
            </a:r>
            <a:r>
              <a:rPr lang="en-US" sz="3200" dirty="0" err="1">
                <a:latin typeface="Times New Roman" panose="02020603050405020304" pitchFamily="18" charset="0"/>
                <a:cs typeface="Times New Roman" panose="02020603050405020304" pitchFamily="18" charset="0"/>
              </a:rPr>
              <a:t>sắt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chiếc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hộp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tích</a:t>
            </a:r>
            <a:r>
              <a:rPr lang="en-US" sz="3200" dirty="0">
                <a:latin typeface="Times New Roman" panose="02020603050405020304" pitchFamily="18" charset="0"/>
                <a:cs typeface="Times New Roman" panose="02020603050405020304" pitchFamily="18" charset="0"/>
              </a:rPr>
              <a:t> 1m</a:t>
            </a:r>
            <a:r>
              <a:rPr lang="en-US" sz="3200" baseline="30000" dirty="0">
                <a:latin typeface="Times New Roman" panose="02020603050405020304" pitchFamily="18" charset="0"/>
                <a:cs typeface="Times New Roman" panose="02020603050405020304" pitchFamily="18" charset="0"/>
              </a:rPr>
              <a:t>3</a:t>
            </a:r>
            <a:endParaRPr lang="en-US" sz="3200" dirty="0">
              <a:latin typeface="Times New Roman" panose="02020603050405020304" pitchFamily="18" charset="0"/>
              <a:cs typeface="Times New Roman" panose="02020603050405020304" pitchFamily="18" charset="0"/>
            </a:endParaRPr>
          </a:p>
          <a:p>
            <a:pPr marL="0" indent="0">
              <a:buNone/>
            </a:pPr>
            <a:r>
              <a:rPr lang="en-US" sz="3200" dirty="0">
                <a:latin typeface="Times New Roman" panose="02020603050405020304" pitchFamily="18" charset="0"/>
                <a:cs typeface="Times New Roman" panose="02020603050405020304" pitchFamily="18" charset="0"/>
              </a:rPr>
              <a:t>D. </a:t>
            </a:r>
            <a:r>
              <a:rPr lang="en-US" sz="3200" dirty="0" err="1">
                <a:latin typeface="Times New Roman" panose="02020603050405020304" pitchFamily="18" charset="0"/>
                <a:cs typeface="Times New Roman" panose="02020603050405020304" pitchFamily="18" charset="0"/>
              </a:rPr>
              <a:t>Tất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đúng</a:t>
            </a:r>
            <a:r>
              <a:rPr lang="en-US" sz="3200" dirty="0">
                <a:latin typeface="Times New Roman" panose="02020603050405020304" pitchFamily="18" charset="0"/>
                <a:cs typeface="Times New Roman" panose="02020603050405020304" pitchFamily="18" charset="0"/>
              </a:rPr>
              <a:t>.</a:t>
            </a:r>
          </a:p>
          <a:p>
            <a:pPr marL="0" indent="0">
              <a:buNone/>
            </a:pPr>
            <a:endParaRPr lang="en-US" sz="3200" dirty="0">
              <a:latin typeface="Times New Roman" panose="02020603050405020304" pitchFamily="18" charset="0"/>
              <a:cs typeface="Times New Roman" panose="02020603050405020304" pitchFamily="18" charset="0"/>
            </a:endParaRPr>
          </a:p>
        </p:txBody>
      </p:sp>
      <p:sp>
        <p:nvSpPr>
          <p:cNvPr id="3" name="Oval 2"/>
          <p:cNvSpPr/>
          <p:nvPr/>
        </p:nvSpPr>
        <p:spPr>
          <a:xfrm>
            <a:off x="838200" y="3436257"/>
            <a:ext cx="406400" cy="4064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7030A0"/>
              </a:solidFill>
              <a:latin typeface="+mj-lt"/>
            </a:endParaRPr>
          </a:p>
        </p:txBody>
      </p:sp>
      <p:sp>
        <p:nvSpPr>
          <p:cNvPr id="5" name="Rounded Rectangle 4"/>
          <p:cNvSpPr/>
          <p:nvPr/>
        </p:nvSpPr>
        <p:spPr>
          <a:xfrm>
            <a:off x="1531257" y="141515"/>
            <a:ext cx="9194800" cy="1117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dirty="0">
                <a:solidFill>
                  <a:srgbClr val="FF0000"/>
                </a:solidFill>
                <a:latin typeface="Times New Roman" pitchFamily="18" charset="0"/>
                <a:cs typeface="Times New Roman" pitchFamily="18" charset="0"/>
              </a:rPr>
              <a:t>LUYỆN TẬP</a:t>
            </a:r>
          </a:p>
        </p:txBody>
      </p:sp>
    </p:spTree>
    <p:extLst>
      <p:ext uri="{BB962C8B-B14F-4D97-AF65-F5344CB8AC3E}">
        <p14:creationId xmlns:p14="http://schemas.microsoft.com/office/powerpoint/2010/main" val="2533111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xmlns="" id="{4B5F6A69-5BB1-6A25-DFE1-C8621ABC2455}"/>
              </a:ext>
            </a:extLst>
          </p:cNvPr>
          <p:cNvSpPr>
            <a:spLocks noGrp="1"/>
          </p:cNvSpPr>
          <p:nvPr>
            <p:ph idx="1"/>
          </p:nvPr>
        </p:nvSpPr>
        <p:spPr>
          <a:xfrm>
            <a:off x="725713" y="1491797"/>
            <a:ext cx="11001829" cy="4351338"/>
          </a:xfrm>
        </p:spPr>
        <p:txBody>
          <a:bodyPr>
            <a:noAutofit/>
          </a:bodyPr>
          <a:lstStyle/>
          <a:p>
            <a:pPr marL="0" indent="0" algn="just">
              <a:buNone/>
            </a:pPr>
            <a:r>
              <a:rPr lang="vi-VN"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Câu 4.</a:t>
            </a:r>
            <a:r>
              <a:rPr lang="vi-VN" sz="32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đúng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nói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riêng</a:t>
            </a:r>
            <a:r>
              <a:rPr lang="en-US" sz="3200" dirty="0">
                <a:latin typeface="Times New Roman" panose="02020603050405020304" pitchFamily="18" charset="0"/>
                <a:cs typeface="Times New Roman" panose="02020603050405020304" pitchFamily="18" charset="0"/>
              </a:rPr>
              <a:t>?</a:t>
            </a:r>
          </a:p>
          <a:p>
            <a:pPr marL="0" indent="0" algn="just">
              <a:buNone/>
            </a:pPr>
            <a:r>
              <a:rPr lang="en-US" sz="3200" dirty="0">
                <a:latin typeface="Times New Roman" panose="02020603050405020304" pitchFamily="18" charset="0"/>
                <a:cs typeface="Times New Roman" panose="02020603050405020304" pitchFamily="18" charset="0"/>
              </a:rPr>
              <a:t>A. </a:t>
            </a:r>
            <a:r>
              <a:rPr lang="en-US" sz="3200" dirty="0" err="1">
                <a:latin typeface="Times New Roman" panose="02020603050405020304" pitchFamily="18" charset="0"/>
                <a:cs typeface="Times New Roman" panose="02020603050405020304" pitchFamily="18" charset="0"/>
              </a:rPr>
              <a:t>Nếu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riêng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càng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lớn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càng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nặng</a:t>
            </a:r>
            <a:r>
              <a:rPr lang="en-US" sz="3200" dirty="0">
                <a:latin typeface="Times New Roman" panose="02020603050405020304" pitchFamily="18" charset="0"/>
                <a:cs typeface="Times New Roman" panose="02020603050405020304" pitchFamily="18" charset="0"/>
              </a:rPr>
              <a:t> so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liệu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ứng</a:t>
            </a:r>
            <a:r>
              <a:rPr lang="en-US" sz="3200" dirty="0">
                <a:latin typeface="Times New Roman" panose="02020603050405020304" pitchFamily="18" charset="0"/>
                <a:cs typeface="Times New Roman" panose="02020603050405020304" pitchFamily="18" charset="0"/>
              </a:rPr>
              <a:t>.</a:t>
            </a:r>
          </a:p>
          <a:p>
            <a:pPr marL="0" indent="0" algn="just">
              <a:buNone/>
            </a:pPr>
            <a:r>
              <a:rPr lang="en-US" sz="3200" dirty="0">
                <a:latin typeface="Times New Roman" panose="02020603050405020304" pitchFamily="18" charset="0"/>
                <a:cs typeface="Times New Roman" panose="02020603050405020304" pitchFamily="18" charset="0"/>
              </a:rPr>
              <a:t>B. </a:t>
            </a:r>
            <a:r>
              <a:rPr lang="en-US" sz="3200" dirty="0" err="1">
                <a:latin typeface="Times New Roman" panose="02020603050405020304" pitchFamily="18" charset="0"/>
                <a:cs typeface="Times New Roman" panose="02020603050405020304" pitchFamily="18" charset="0"/>
              </a:rPr>
              <a:t>Nếu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riêng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càng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càng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nặng</a:t>
            </a:r>
            <a:r>
              <a:rPr lang="en-US" sz="3200" dirty="0">
                <a:latin typeface="Times New Roman" panose="02020603050405020304" pitchFamily="18" charset="0"/>
                <a:cs typeface="Times New Roman" panose="02020603050405020304" pitchFamily="18" charset="0"/>
              </a:rPr>
              <a:t> so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liệu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ứng</a:t>
            </a:r>
            <a:r>
              <a:rPr lang="en-US" sz="3200" dirty="0">
                <a:latin typeface="Times New Roman" panose="02020603050405020304" pitchFamily="18" charset="0"/>
                <a:cs typeface="Times New Roman" panose="02020603050405020304" pitchFamily="18" charset="0"/>
              </a:rPr>
              <a:t>.</a:t>
            </a:r>
          </a:p>
          <a:p>
            <a:pPr marL="0" indent="0" algn="just">
              <a:buNone/>
            </a:pPr>
            <a:r>
              <a:rPr lang="en-US" sz="3200" dirty="0">
                <a:latin typeface="Times New Roman" panose="02020603050405020304" pitchFamily="18" charset="0"/>
                <a:cs typeface="Times New Roman" panose="02020603050405020304" pitchFamily="18" charset="0"/>
              </a:rPr>
              <a:t>C.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nói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riêng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ta </a:t>
            </a:r>
            <a:r>
              <a:rPr lang="en-US" sz="3200" dirty="0" err="1">
                <a:latin typeface="Times New Roman" panose="02020603050405020304" pitchFamily="18" charset="0"/>
                <a:cs typeface="Times New Roman" panose="02020603050405020304" pitchFamily="18" charset="0"/>
              </a:rPr>
              <a:t>chỉ</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nói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riêng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liệu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chất</a:t>
            </a:r>
            <a:r>
              <a:rPr lang="en-US" sz="3200" dirty="0">
                <a:latin typeface="Times New Roman" panose="02020603050405020304" pitchFamily="18" charset="0"/>
                <a:cs typeface="Times New Roman" panose="02020603050405020304" pitchFamily="18" charset="0"/>
              </a:rPr>
              <a:t>.</a:t>
            </a:r>
          </a:p>
          <a:p>
            <a:pPr marL="0" indent="0" algn="just">
              <a:buNone/>
            </a:pPr>
            <a:r>
              <a:rPr lang="en-US" sz="3200" dirty="0">
                <a:latin typeface="Times New Roman" panose="02020603050405020304" pitchFamily="18" charset="0"/>
                <a:cs typeface="Times New Roman" panose="02020603050405020304" pitchFamily="18" charset="0"/>
              </a:rPr>
              <a:t>D. A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C </a:t>
            </a:r>
            <a:r>
              <a:rPr lang="en-US" sz="3200" dirty="0" err="1">
                <a:latin typeface="Times New Roman" panose="02020603050405020304" pitchFamily="18" charset="0"/>
                <a:cs typeface="Times New Roman" panose="02020603050405020304" pitchFamily="18" charset="0"/>
              </a:rPr>
              <a:t>đúng</a:t>
            </a:r>
            <a:endParaRPr lang="en-US" sz="3200" dirty="0">
              <a:latin typeface="Times New Roman" panose="02020603050405020304" pitchFamily="18" charset="0"/>
              <a:cs typeface="Times New Roman" panose="02020603050405020304" pitchFamily="18" charset="0"/>
            </a:endParaRPr>
          </a:p>
          <a:p>
            <a:pPr marL="0" indent="0" algn="just">
              <a:buNone/>
            </a:pPr>
            <a:endParaRPr lang="en-US" sz="3200" dirty="0">
              <a:latin typeface="Times New Roman" panose="02020603050405020304" pitchFamily="18" charset="0"/>
              <a:cs typeface="Times New Roman" panose="02020603050405020304" pitchFamily="18" charset="0"/>
            </a:endParaRPr>
          </a:p>
        </p:txBody>
      </p:sp>
      <p:sp>
        <p:nvSpPr>
          <p:cNvPr id="3" name="Oval 2"/>
          <p:cNvSpPr/>
          <p:nvPr/>
        </p:nvSpPr>
        <p:spPr>
          <a:xfrm>
            <a:off x="754744" y="5090882"/>
            <a:ext cx="406400" cy="4064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7030A0"/>
              </a:solidFill>
              <a:latin typeface="+mj-lt"/>
            </a:endParaRPr>
          </a:p>
        </p:txBody>
      </p:sp>
      <p:sp>
        <p:nvSpPr>
          <p:cNvPr id="5" name="Rounded Rectangle 4"/>
          <p:cNvSpPr/>
          <p:nvPr/>
        </p:nvSpPr>
        <p:spPr>
          <a:xfrm>
            <a:off x="1531257" y="141515"/>
            <a:ext cx="9194800" cy="1117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dirty="0">
                <a:solidFill>
                  <a:srgbClr val="FF0000"/>
                </a:solidFill>
                <a:latin typeface="Times New Roman" pitchFamily="18" charset="0"/>
                <a:cs typeface="Times New Roman" pitchFamily="18" charset="0"/>
              </a:rPr>
              <a:t>LUYỆN TẬP</a:t>
            </a:r>
          </a:p>
        </p:txBody>
      </p:sp>
    </p:spTree>
    <p:extLst>
      <p:ext uri="{BB962C8B-B14F-4D97-AF65-F5344CB8AC3E}">
        <p14:creationId xmlns:p14="http://schemas.microsoft.com/office/powerpoint/2010/main" val="1866974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xmlns="" id="{223B2CBD-39A8-12B2-DC30-48741F8AF1F1}"/>
                  </a:ext>
                </a:extLst>
              </p:cNvPr>
              <p:cNvSpPr>
                <a:spLocks noGrp="1"/>
              </p:cNvSpPr>
              <p:nvPr>
                <p:ph idx="1"/>
              </p:nvPr>
            </p:nvSpPr>
            <p:spPr>
              <a:xfrm>
                <a:off x="838200" y="1825626"/>
                <a:ext cx="10515600" cy="4351338"/>
              </a:xfrm>
            </p:spPr>
            <p:txBody>
              <a:bodyPr>
                <a:noAutofit/>
              </a:bodyPr>
              <a:lstStyle/>
              <a:p>
                <a:pPr marL="0" indent="0">
                  <a:buNone/>
                </a:pPr>
                <a:r>
                  <a:rPr lang="vi-VN"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Câu 5.</a:t>
                </a:r>
                <a:r>
                  <a:rPr lang="vi-VN" sz="32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riêng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a:t>
                </a:r>
              </a:p>
              <a:p>
                <a:pPr marL="0" indent="0">
                  <a:buNone/>
                </a:pPr>
                <a:r>
                  <a:rPr lang="en-US" sz="3200" dirty="0">
                    <a:latin typeface="Times New Roman" panose="02020603050405020304" pitchFamily="18" charset="0"/>
                    <a:cs typeface="Times New Roman" panose="02020603050405020304" pitchFamily="18" charset="0"/>
                  </a:rPr>
                  <a:t>A. d =  </a:t>
                </a:r>
                <a14:m>
                  <m:oMath xmlns:m="http://schemas.openxmlformats.org/officeDocument/2006/math">
                    <m:f>
                      <m:fPr>
                        <m:ctrlPr>
                          <a:rPr lang="en-US" sz="3200" i="1">
                            <a:latin typeface="Cambria Math" panose="02040503050406030204" pitchFamily="18" charset="0"/>
                          </a:rPr>
                        </m:ctrlPr>
                      </m:fPr>
                      <m:num>
                        <m:r>
                          <a:rPr lang="en-US" sz="3200" i="1">
                            <a:latin typeface="Cambria Math"/>
                          </a:rPr>
                          <m:t>𝑚</m:t>
                        </m:r>
                      </m:num>
                      <m:den>
                        <m:r>
                          <a:rPr lang="en-US" sz="3200" i="1">
                            <a:latin typeface="Cambria Math"/>
                          </a:rPr>
                          <m:t>𝑉</m:t>
                        </m:r>
                      </m:den>
                    </m:f>
                  </m:oMath>
                </a14:m>
                <a:r>
                  <a:rPr lang="en-US" sz="3200" dirty="0">
                    <a:latin typeface="Times New Roman" panose="02020603050405020304" pitchFamily="18" charset="0"/>
                    <a:cs typeface="Times New Roman" panose="02020603050405020304" pitchFamily="18" charset="0"/>
                  </a:rPr>
                  <a:t>	</a:t>
                </a:r>
              </a:p>
              <a:p>
                <a:pPr marL="0" indent="0">
                  <a:buNone/>
                </a:pPr>
                <a:r>
                  <a:rPr lang="en-US" sz="3200" dirty="0">
                    <a:latin typeface="Times New Roman" panose="02020603050405020304" pitchFamily="18" charset="0"/>
                    <a:cs typeface="Times New Roman" panose="02020603050405020304" pitchFamily="18" charset="0"/>
                  </a:rPr>
                  <a:t>B. </a:t>
                </a:r>
                <a14:m>
                  <m:oMath xmlns:m="http://schemas.openxmlformats.org/officeDocument/2006/math">
                    <m:r>
                      <a:rPr lang="en-US" sz="3200" i="1">
                        <a:latin typeface="Cambria Math"/>
                      </a:rPr>
                      <m:t>𝐷</m:t>
                    </m:r>
                    <m:r>
                      <a:rPr lang="en-US" sz="3200" i="1">
                        <a:latin typeface="Cambria Math"/>
                      </a:rPr>
                      <m:t>= </m:t>
                    </m:r>
                    <m:f>
                      <m:fPr>
                        <m:ctrlPr>
                          <a:rPr lang="en-US" sz="3200" i="1">
                            <a:latin typeface="Cambria Math" panose="02040503050406030204" pitchFamily="18" charset="0"/>
                          </a:rPr>
                        </m:ctrlPr>
                      </m:fPr>
                      <m:num>
                        <m:r>
                          <a:rPr lang="en-US" sz="3200" i="1">
                            <a:latin typeface="Cambria Math"/>
                          </a:rPr>
                          <m:t>𝑚</m:t>
                        </m:r>
                      </m:num>
                      <m:den>
                        <m:r>
                          <a:rPr lang="en-US" sz="3200" i="1">
                            <a:latin typeface="Cambria Math"/>
                          </a:rPr>
                          <m:t>𝑉</m:t>
                        </m:r>
                      </m:den>
                    </m:f>
                  </m:oMath>
                </a14:m>
                <a:r>
                  <a:rPr lang="en-US" sz="3200" dirty="0">
                    <a:latin typeface="Times New Roman" panose="02020603050405020304" pitchFamily="18" charset="0"/>
                    <a:cs typeface="Times New Roman" panose="02020603050405020304" pitchFamily="18" charset="0"/>
                  </a:rPr>
                  <a:t>	</a:t>
                </a:r>
              </a:p>
              <a:p>
                <a:pPr marL="0" indent="0">
                  <a:buNone/>
                </a:pPr>
                <a:r>
                  <a:rPr lang="en-US" sz="3200" dirty="0">
                    <a:latin typeface="Times New Roman" panose="02020603050405020304" pitchFamily="18" charset="0"/>
                    <a:cs typeface="Times New Roman" panose="02020603050405020304" pitchFamily="18" charset="0"/>
                  </a:rPr>
                  <a:t>C. d =  </a:t>
                </a:r>
                <a14:m>
                  <m:oMath xmlns:m="http://schemas.openxmlformats.org/officeDocument/2006/math">
                    <m:f>
                      <m:fPr>
                        <m:ctrlPr>
                          <a:rPr lang="en-US" sz="3200" i="1">
                            <a:latin typeface="Cambria Math" panose="02040503050406030204" pitchFamily="18" charset="0"/>
                          </a:rPr>
                        </m:ctrlPr>
                      </m:fPr>
                      <m:num>
                        <m:r>
                          <a:rPr lang="en-US" sz="3200" i="1">
                            <a:latin typeface="Cambria Math"/>
                          </a:rPr>
                          <m:t>𝑃</m:t>
                        </m:r>
                      </m:num>
                      <m:den>
                        <m:r>
                          <a:rPr lang="en-US" sz="3200" i="1">
                            <a:latin typeface="Cambria Math"/>
                          </a:rPr>
                          <m:t>𝑉</m:t>
                        </m:r>
                      </m:den>
                    </m:f>
                  </m:oMath>
                </a14:m>
                <a:r>
                  <a:rPr lang="en-US" sz="3200" dirty="0">
                    <a:latin typeface="Times New Roman" panose="02020603050405020304" pitchFamily="18" charset="0"/>
                    <a:cs typeface="Times New Roman" panose="02020603050405020304" pitchFamily="18" charset="0"/>
                  </a:rPr>
                  <a:t>	</a:t>
                </a:r>
              </a:p>
              <a:p>
                <a:pPr marL="0" indent="0">
                  <a:buNone/>
                </a:pPr>
                <a:r>
                  <a:rPr lang="en-US" sz="3200" dirty="0">
                    <a:latin typeface="Times New Roman" panose="02020603050405020304" pitchFamily="18" charset="0"/>
                    <a:cs typeface="Times New Roman" panose="02020603050405020304" pitchFamily="18" charset="0"/>
                  </a:rPr>
                  <a:t>D. D = </a:t>
                </a:r>
                <a14:m>
                  <m:oMath xmlns:m="http://schemas.openxmlformats.org/officeDocument/2006/math">
                    <m:f>
                      <m:fPr>
                        <m:ctrlPr>
                          <a:rPr lang="en-US" sz="3200" i="1">
                            <a:latin typeface="Cambria Math" panose="02040503050406030204" pitchFamily="18" charset="0"/>
                          </a:rPr>
                        </m:ctrlPr>
                      </m:fPr>
                      <m:num>
                        <m:r>
                          <a:rPr lang="en-US" sz="3200" i="1">
                            <a:latin typeface="Cambria Math"/>
                          </a:rPr>
                          <m:t>𝑃</m:t>
                        </m:r>
                      </m:num>
                      <m:den>
                        <m:r>
                          <a:rPr lang="en-US" sz="3200" i="1">
                            <a:latin typeface="Cambria Math"/>
                          </a:rPr>
                          <m:t>𝑉</m:t>
                        </m:r>
                      </m:den>
                    </m:f>
                  </m:oMath>
                </a14:m>
                <a:endParaRPr lang="en-US" sz="3200" dirty="0">
                  <a:latin typeface="Times New Roman" panose="02020603050405020304" pitchFamily="18" charset="0"/>
                  <a:cs typeface="Times New Roman" panose="02020603050405020304" pitchFamily="18" charset="0"/>
                </a:endParaRPr>
              </a:p>
              <a:p>
                <a:pPr marL="0" indent="0">
                  <a:buNone/>
                </a:pPr>
                <a:endParaRPr lang="en-US" sz="3200" dirty="0">
                  <a:latin typeface="Times New Roman" panose="02020603050405020304" pitchFamily="18" charset="0"/>
                  <a:cs typeface="Times New Roman" panose="02020603050405020304" pitchFamily="18" charset="0"/>
                </a:endParaRPr>
              </a:p>
            </p:txBody>
          </p:sp>
        </mc:Choice>
        <mc:Fallback xmlns="">
          <p:sp>
            <p:nvSpPr>
              <p:cNvPr id="4" name="Content Placeholder 2">
                <a:extLst>
                  <a:ext uri="{FF2B5EF4-FFF2-40B4-BE49-F238E27FC236}">
                    <a16:creationId xmlns:a16="http://schemas.microsoft.com/office/drawing/2014/main" id="{223B2CBD-39A8-12B2-DC30-48741F8AF1F1}"/>
                  </a:ext>
                </a:extLst>
              </p:cNvPr>
              <p:cNvSpPr>
                <a:spLocks noGrp="1" noRot="1" noChangeAspect="1" noMove="1" noResize="1" noEditPoints="1" noAdjustHandles="1" noChangeArrowheads="1" noChangeShapeType="1" noTextEdit="1"/>
              </p:cNvSpPr>
              <p:nvPr>
                <p:ph idx="1"/>
              </p:nvPr>
            </p:nvSpPr>
            <p:spPr>
              <a:xfrm>
                <a:off x="838200" y="1825626"/>
                <a:ext cx="10515600" cy="4351338"/>
              </a:xfrm>
              <a:blipFill>
                <a:blip r:embed="rId2"/>
                <a:stretch>
                  <a:fillRect l="-1507" t="-3081"/>
                </a:stretch>
              </a:blipFill>
            </p:spPr>
            <p:txBody>
              <a:bodyPr/>
              <a:lstStyle/>
              <a:p>
                <a:r>
                  <a:rPr lang="en-US">
                    <a:noFill/>
                  </a:rPr>
                  <a:t> </a:t>
                </a:r>
              </a:p>
            </p:txBody>
          </p:sp>
        </mc:Fallback>
      </mc:AlternateContent>
      <p:sp>
        <p:nvSpPr>
          <p:cNvPr id="3" name="Oval 2"/>
          <p:cNvSpPr/>
          <p:nvPr/>
        </p:nvSpPr>
        <p:spPr>
          <a:xfrm>
            <a:off x="856342" y="3225800"/>
            <a:ext cx="406400" cy="4064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7030A0"/>
              </a:solidFill>
            </a:endParaRPr>
          </a:p>
        </p:txBody>
      </p:sp>
      <p:sp>
        <p:nvSpPr>
          <p:cNvPr id="5" name="Rounded Rectangle 4"/>
          <p:cNvSpPr/>
          <p:nvPr/>
        </p:nvSpPr>
        <p:spPr>
          <a:xfrm>
            <a:off x="1531257" y="141515"/>
            <a:ext cx="9194800" cy="1117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dirty="0">
                <a:solidFill>
                  <a:srgbClr val="FF0000"/>
                </a:solidFill>
                <a:latin typeface="Times New Roman" pitchFamily="18" charset="0"/>
                <a:cs typeface="Times New Roman" pitchFamily="18" charset="0"/>
              </a:rPr>
              <a:t>LUYỆN TẬP</a:t>
            </a:r>
          </a:p>
        </p:txBody>
      </p:sp>
    </p:spTree>
    <p:extLst>
      <p:ext uri="{BB962C8B-B14F-4D97-AF65-F5344CB8AC3E}">
        <p14:creationId xmlns:p14="http://schemas.microsoft.com/office/powerpoint/2010/main" val="1207450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xmlns="" id="{C4E8E43B-A7A9-03DB-B116-03FC7725D6B3}"/>
              </a:ext>
            </a:extLst>
          </p:cNvPr>
          <p:cNvSpPr>
            <a:spLocks noGrp="1"/>
          </p:cNvSpPr>
          <p:nvPr>
            <p:ph idx="1"/>
          </p:nvPr>
        </p:nvSpPr>
        <p:spPr>
          <a:xfrm>
            <a:off x="812800" y="1680481"/>
            <a:ext cx="10515600" cy="4351338"/>
          </a:xfrm>
        </p:spPr>
        <p:txBody>
          <a:bodyPr>
            <a:normAutofit/>
          </a:bodyPr>
          <a:lstStyle/>
          <a:p>
            <a:pPr marL="0" indent="0">
              <a:buNone/>
            </a:pPr>
            <a:r>
              <a:rPr lang="vi-VN"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Câu 6</a:t>
            </a:r>
            <a:r>
              <a:rPr lang="en-US"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đây</a:t>
            </a:r>
            <a:r>
              <a:rPr lang="en-US" sz="3200"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riêng</a:t>
            </a:r>
            <a:r>
              <a:rPr lang="en-US" sz="3200" dirty="0">
                <a:latin typeface="Times New Roman" panose="02020603050405020304" pitchFamily="18" charset="0"/>
                <a:cs typeface="Times New Roman" panose="02020603050405020304" pitchFamily="18" charset="0"/>
              </a:rPr>
              <a:t>?</a:t>
            </a:r>
          </a:p>
          <a:p>
            <a:pPr marL="0" indent="0">
              <a:buNone/>
            </a:pPr>
            <a:r>
              <a:rPr lang="en-US" sz="3200" dirty="0">
                <a:latin typeface="Times New Roman" panose="02020603050405020304" pitchFamily="18" charset="0"/>
                <a:cs typeface="Times New Roman" panose="02020603050405020304" pitchFamily="18" charset="0"/>
              </a:rPr>
              <a:t>A. kg/m</a:t>
            </a:r>
            <a:r>
              <a:rPr lang="en-US" sz="3200" baseline="30000" dirty="0">
                <a:latin typeface="Times New Roman" panose="02020603050405020304" pitchFamily="18" charset="0"/>
                <a:cs typeface="Times New Roman" panose="02020603050405020304" pitchFamily="18" charset="0"/>
              </a:rPr>
              <a:t>3</a:t>
            </a:r>
            <a:r>
              <a:rPr lang="en-US" sz="3200" dirty="0">
                <a:latin typeface="Times New Roman" panose="02020603050405020304" pitchFamily="18" charset="0"/>
                <a:cs typeface="Times New Roman" panose="02020603050405020304" pitchFamily="18" charset="0"/>
              </a:rPr>
              <a:t>	</a:t>
            </a:r>
          </a:p>
          <a:p>
            <a:pPr marL="0" indent="0">
              <a:buNone/>
            </a:pPr>
            <a:r>
              <a:rPr lang="en-US" sz="3200" dirty="0">
                <a:latin typeface="Times New Roman" panose="02020603050405020304" pitchFamily="18" charset="0"/>
                <a:cs typeface="Times New Roman" panose="02020603050405020304" pitchFamily="18" charset="0"/>
              </a:rPr>
              <a:t>B. g/mL		</a:t>
            </a:r>
          </a:p>
          <a:p>
            <a:pPr marL="0" indent="0">
              <a:buNone/>
            </a:pPr>
            <a:r>
              <a:rPr lang="en-US" sz="3200" dirty="0">
                <a:latin typeface="Times New Roman" panose="02020603050405020304" pitchFamily="18" charset="0"/>
                <a:cs typeface="Times New Roman" panose="02020603050405020304" pitchFamily="18" charset="0"/>
              </a:rPr>
              <a:t>C. N/m</a:t>
            </a:r>
            <a:r>
              <a:rPr lang="en-US" sz="3200" baseline="30000" dirty="0">
                <a:latin typeface="Times New Roman" panose="02020603050405020304" pitchFamily="18" charset="0"/>
                <a:cs typeface="Times New Roman" panose="02020603050405020304" pitchFamily="18" charset="0"/>
              </a:rPr>
              <a:t>3</a:t>
            </a:r>
            <a:r>
              <a:rPr lang="en-US" sz="3200" dirty="0">
                <a:latin typeface="Times New Roman" panose="02020603050405020304" pitchFamily="18" charset="0"/>
                <a:cs typeface="Times New Roman" panose="02020603050405020304" pitchFamily="18" charset="0"/>
              </a:rPr>
              <a:t>		</a:t>
            </a:r>
          </a:p>
          <a:p>
            <a:pPr marL="0" indent="0">
              <a:buNone/>
            </a:pPr>
            <a:r>
              <a:rPr lang="en-US" sz="3200" dirty="0">
                <a:latin typeface="Times New Roman" panose="02020603050405020304" pitchFamily="18" charset="0"/>
                <a:cs typeface="Times New Roman" panose="02020603050405020304" pitchFamily="18" charset="0"/>
              </a:rPr>
              <a:t>D. g/cm</a:t>
            </a:r>
            <a:r>
              <a:rPr lang="en-US" sz="3200" baseline="30000" dirty="0">
                <a:latin typeface="Times New Roman" panose="02020603050405020304" pitchFamily="18" charset="0"/>
                <a:cs typeface="Times New Roman" panose="02020603050405020304" pitchFamily="18" charset="0"/>
              </a:rPr>
              <a:t>3</a:t>
            </a:r>
            <a:endParaRPr lang="en-US" sz="3200" dirty="0">
              <a:latin typeface="Times New Roman" panose="02020603050405020304" pitchFamily="18" charset="0"/>
              <a:cs typeface="Times New Roman" panose="02020603050405020304" pitchFamily="18" charset="0"/>
            </a:endParaRPr>
          </a:p>
          <a:p>
            <a:pPr marL="0" indent="0">
              <a:buNone/>
            </a:pPr>
            <a:endParaRPr lang="en-US" sz="3200" dirty="0">
              <a:latin typeface="Times New Roman" panose="02020603050405020304" pitchFamily="18" charset="0"/>
              <a:cs typeface="Times New Roman" panose="02020603050405020304" pitchFamily="18" charset="0"/>
            </a:endParaRPr>
          </a:p>
        </p:txBody>
      </p:sp>
      <p:sp>
        <p:nvSpPr>
          <p:cNvPr id="3" name="Oval 2"/>
          <p:cNvSpPr/>
          <p:nvPr/>
        </p:nvSpPr>
        <p:spPr>
          <a:xfrm>
            <a:off x="827314" y="3859778"/>
            <a:ext cx="406400" cy="4064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7030A0"/>
              </a:solidFill>
            </a:endParaRPr>
          </a:p>
        </p:txBody>
      </p:sp>
      <p:sp>
        <p:nvSpPr>
          <p:cNvPr id="5" name="Rounded Rectangle 4"/>
          <p:cNvSpPr/>
          <p:nvPr/>
        </p:nvSpPr>
        <p:spPr>
          <a:xfrm>
            <a:off x="1531257" y="141515"/>
            <a:ext cx="9194800" cy="1117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dirty="0">
                <a:solidFill>
                  <a:srgbClr val="FF0000"/>
                </a:solidFill>
                <a:latin typeface="Times New Roman" pitchFamily="18" charset="0"/>
                <a:cs typeface="Times New Roman" pitchFamily="18" charset="0"/>
              </a:rPr>
              <a:t>LUYỆN TẬP</a:t>
            </a:r>
          </a:p>
        </p:txBody>
      </p:sp>
    </p:spTree>
    <p:extLst>
      <p:ext uri="{BB962C8B-B14F-4D97-AF65-F5344CB8AC3E}">
        <p14:creationId xmlns:p14="http://schemas.microsoft.com/office/powerpoint/2010/main" val="84424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xmlns="" id="{1C5DA018-D475-CBC5-495B-076580688848}"/>
              </a:ext>
            </a:extLst>
          </p:cNvPr>
          <p:cNvSpPr>
            <a:spLocks noGrp="1"/>
          </p:cNvSpPr>
          <p:nvPr>
            <p:ph idx="1"/>
          </p:nvPr>
        </p:nvSpPr>
        <p:spPr>
          <a:xfrm>
            <a:off x="838200" y="1825626"/>
            <a:ext cx="10515600" cy="4351338"/>
          </a:xfrm>
        </p:spPr>
        <p:txBody>
          <a:bodyPr>
            <a:normAutofit/>
          </a:bodyPr>
          <a:lstStyle/>
          <a:p>
            <a:pPr marL="0" indent="0">
              <a:buNone/>
            </a:pPr>
            <a:r>
              <a:rPr lang="vi-VN"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Câu 7.</a:t>
            </a:r>
            <a:r>
              <a:rPr lang="vi-VN" sz="32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Cho </a:t>
            </a:r>
            <a:r>
              <a:rPr lang="en-US" sz="3200" dirty="0" err="1">
                <a:latin typeface="Times New Roman" panose="02020603050405020304" pitchFamily="18" charset="0"/>
                <a:cs typeface="Times New Roman" panose="02020603050405020304" pitchFamily="18" charset="0"/>
              </a:rPr>
              <a:t>biết</a:t>
            </a:r>
            <a:r>
              <a:rPr lang="en-US" sz="3200" dirty="0">
                <a:latin typeface="Times New Roman" panose="02020603050405020304" pitchFamily="18" charset="0"/>
                <a:cs typeface="Times New Roman" panose="02020603050405020304" pitchFamily="18" charset="0"/>
              </a:rPr>
              <a:t> 13,5kg </a:t>
            </a:r>
            <a:r>
              <a:rPr lang="en-US" sz="3200" dirty="0" err="1">
                <a:latin typeface="Times New Roman" panose="02020603050405020304" pitchFamily="18" charset="0"/>
                <a:cs typeface="Times New Roman" panose="02020603050405020304" pitchFamily="18" charset="0"/>
              </a:rPr>
              <a:t>nhôm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5dm³. </a:t>
            </a:r>
            <a:r>
              <a:rPr lang="en-US" sz="3200" dirty="0" err="1">
                <a:latin typeface="Times New Roman" panose="02020603050405020304" pitchFamily="18" charset="0"/>
                <a:cs typeface="Times New Roman" panose="02020603050405020304" pitchFamily="18" charset="0"/>
              </a:rPr>
              <a:t>Khối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riêng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nhôm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nhiêu</a:t>
            </a:r>
            <a:r>
              <a:rPr lang="en-US" sz="3200" dirty="0">
                <a:latin typeface="Times New Roman" panose="02020603050405020304" pitchFamily="18" charset="0"/>
                <a:cs typeface="Times New Roman" panose="02020603050405020304" pitchFamily="18" charset="0"/>
              </a:rPr>
              <a:t>?</a:t>
            </a:r>
          </a:p>
          <a:p>
            <a:pPr marL="0" indent="0">
              <a:buNone/>
            </a:pPr>
            <a:r>
              <a:rPr lang="en-US" sz="3200" dirty="0">
                <a:latin typeface="Times New Roman" panose="02020603050405020304" pitchFamily="18" charset="0"/>
                <a:cs typeface="Times New Roman" panose="02020603050405020304" pitchFamily="18" charset="0"/>
              </a:rPr>
              <a:t>A.2700kg/dm³	</a:t>
            </a:r>
          </a:p>
          <a:p>
            <a:pPr marL="0" indent="0">
              <a:buNone/>
            </a:pPr>
            <a:r>
              <a:rPr lang="en-US" sz="3200" dirty="0">
                <a:latin typeface="Times New Roman" panose="02020603050405020304" pitchFamily="18" charset="0"/>
                <a:cs typeface="Times New Roman" panose="02020603050405020304" pitchFamily="18" charset="0"/>
              </a:rPr>
              <a:t>B.2700kg/m³	</a:t>
            </a:r>
          </a:p>
          <a:p>
            <a:pPr marL="0" indent="0">
              <a:buNone/>
            </a:pPr>
            <a:r>
              <a:rPr lang="en-US" sz="3200" dirty="0">
                <a:latin typeface="Times New Roman" panose="02020603050405020304" pitchFamily="18" charset="0"/>
                <a:cs typeface="Times New Roman" panose="02020603050405020304" pitchFamily="18" charset="0"/>
              </a:rPr>
              <a:t>C.270 N/m³	</a:t>
            </a:r>
          </a:p>
          <a:p>
            <a:pPr marL="0" indent="0">
              <a:buNone/>
            </a:pPr>
            <a:r>
              <a:rPr lang="en-US" sz="3200" dirty="0">
                <a:latin typeface="Times New Roman" panose="02020603050405020304" pitchFamily="18" charset="0"/>
                <a:cs typeface="Times New Roman" panose="02020603050405020304" pitchFamily="18" charset="0"/>
              </a:rPr>
              <a:t>D.260kg/m³</a:t>
            </a:r>
          </a:p>
          <a:p>
            <a:pPr marL="0" indent="0">
              <a:buNone/>
            </a:pPr>
            <a:endParaRPr lang="en-US" sz="3200" dirty="0">
              <a:latin typeface="Times New Roman" panose="02020603050405020304" pitchFamily="18" charset="0"/>
              <a:cs typeface="Times New Roman" panose="02020603050405020304" pitchFamily="18" charset="0"/>
            </a:endParaRPr>
          </a:p>
        </p:txBody>
      </p:sp>
      <p:sp>
        <p:nvSpPr>
          <p:cNvPr id="3" name="Oval 2"/>
          <p:cNvSpPr/>
          <p:nvPr/>
        </p:nvSpPr>
        <p:spPr>
          <a:xfrm>
            <a:off x="834570" y="3421738"/>
            <a:ext cx="406400" cy="4064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7030A0"/>
              </a:solidFill>
            </a:endParaRPr>
          </a:p>
        </p:txBody>
      </p:sp>
      <mc:AlternateContent xmlns:mc="http://schemas.openxmlformats.org/markup-compatibility/2006" xmlns:a14="http://schemas.microsoft.com/office/drawing/2010/main">
        <mc:Choice Requires="a14">
          <p:sp>
            <p:nvSpPr>
              <p:cNvPr id="2" name="TextBox 1"/>
              <p:cNvSpPr txBox="1"/>
              <p:nvPr/>
            </p:nvSpPr>
            <p:spPr>
              <a:xfrm>
                <a:off x="834570" y="5222857"/>
                <a:ext cx="9630230" cy="523220"/>
              </a:xfrm>
              <a:prstGeom prst="rect">
                <a:avLst/>
              </a:prstGeom>
              <a:noFill/>
            </p:spPr>
            <p:txBody>
              <a:bodyPr wrap="square" rtlCol="0">
                <a:spAutoFit/>
              </a:bodyPr>
              <a:lstStyle/>
              <a:p>
                <a:r>
                  <a:rPr lang="en-US" sz="2800" dirty="0">
                    <a:solidFill>
                      <a:srgbClr val="C00000"/>
                    </a:solidFill>
                    <a:latin typeface="Times New Roman" panose="02020603050405020304" pitchFamily="18" charset="0"/>
                    <a:cs typeface="Times New Roman" panose="02020603050405020304" pitchFamily="18" charset="0"/>
                  </a:rPr>
                  <a:t>Hướng </a:t>
                </a:r>
                <a:r>
                  <a:rPr lang="en-US" sz="2800" dirty="0" err="1">
                    <a:solidFill>
                      <a:srgbClr val="C00000"/>
                    </a:solidFill>
                    <a:latin typeface="Times New Roman" panose="02020603050405020304" pitchFamily="18" charset="0"/>
                    <a:cs typeface="Times New Roman" panose="02020603050405020304" pitchFamily="18" charset="0"/>
                  </a:rPr>
                  <a:t>dẫn</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đổi</a:t>
                </a:r>
                <a:r>
                  <a:rPr lang="en-US" sz="2800" dirty="0">
                    <a:solidFill>
                      <a:srgbClr val="C00000"/>
                    </a:solidFill>
                    <a:latin typeface="Times New Roman" panose="02020603050405020304" pitchFamily="18" charset="0"/>
                    <a:cs typeface="Times New Roman" panose="02020603050405020304" pitchFamily="18" charset="0"/>
                  </a:rPr>
                  <a:t> 5</a:t>
                </a:r>
                <a14:m>
                  <m:oMath xmlns:m="http://schemas.openxmlformats.org/officeDocument/2006/math">
                    <m:sSup>
                      <m:sSupPr>
                        <m:ctrlPr>
                          <a:rPr lang="en-US" sz="2800" i="1">
                            <a:solidFill>
                              <a:srgbClr val="C00000"/>
                            </a:solidFill>
                            <a:latin typeface="Cambria Math" panose="02040503050406030204" pitchFamily="18" charset="0"/>
                          </a:rPr>
                        </m:ctrlPr>
                      </m:sSupPr>
                      <m:e>
                        <m:r>
                          <a:rPr lang="en-US" sz="2800" i="1">
                            <a:solidFill>
                              <a:srgbClr val="C00000"/>
                            </a:solidFill>
                            <a:latin typeface="Cambria Math"/>
                          </a:rPr>
                          <m:t>𝑑𝑚</m:t>
                        </m:r>
                      </m:e>
                      <m:sup>
                        <m:r>
                          <a:rPr lang="en-US" sz="2800" i="1">
                            <a:solidFill>
                              <a:srgbClr val="C00000"/>
                            </a:solidFill>
                            <a:latin typeface="Cambria Math"/>
                          </a:rPr>
                          <m:t>3</m:t>
                        </m:r>
                      </m:sup>
                    </m:sSup>
                  </m:oMath>
                </a14:m>
                <a:r>
                  <a:rPr lang="en-US" sz="2800" dirty="0">
                    <a:solidFill>
                      <a:srgbClr val="C00000"/>
                    </a:solidFill>
                    <a:latin typeface="Times New Roman" panose="02020603050405020304" pitchFamily="18" charset="0"/>
                    <a:cs typeface="Times New Roman" panose="02020603050405020304" pitchFamily="18" charset="0"/>
                  </a:rPr>
                  <a:t>  </a:t>
                </a:r>
                <a:r>
                  <a:rPr lang="en-US" sz="2800" dirty="0">
                    <a:solidFill>
                      <a:srgbClr val="C00000"/>
                    </a:solidFill>
                    <a:latin typeface="Times New Roman" panose="02020603050405020304" pitchFamily="18" charset="0"/>
                    <a:cs typeface="Times New Roman" panose="02020603050405020304" pitchFamily="18" charset="0"/>
                    <a:sym typeface="Wingdings" pitchFamily="2" charset="2"/>
                  </a:rPr>
                  <a:t> 0,005 </a:t>
                </a:r>
                <a14:m>
                  <m:oMath xmlns:m="http://schemas.openxmlformats.org/officeDocument/2006/math">
                    <m:sSup>
                      <m:sSupPr>
                        <m:ctrlPr>
                          <a:rPr lang="en-US" sz="2800" i="1">
                            <a:solidFill>
                              <a:srgbClr val="C00000"/>
                            </a:solidFill>
                            <a:latin typeface="Cambria Math" panose="02040503050406030204" pitchFamily="18" charset="0"/>
                            <a:sym typeface="Wingdings" pitchFamily="2" charset="2"/>
                          </a:rPr>
                        </m:ctrlPr>
                      </m:sSupPr>
                      <m:e>
                        <m:r>
                          <a:rPr lang="en-US" sz="2800" i="1">
                            <a:solidFill>
                              <a:srgbClr val="C00000"/>
                            </a:solidFill>
                            <a:latin typeface="Cambria Math"/>
                            <a:sym typeface="Wingdings" pitchFamily="2" charset="2"/>
                          </a:rPr>
                          <m:t>𝑚</m:t>
                        </m:r>
                      </m:e>
                      <m:sup>
                        <m:r>
                          <a:rPr lang="en-US" sz="2800" i="1">
                            <a:solidFill>
                              <a:srgbClr val="C00000"/>
                            </a:solidFill>
                            <a:latin typeface="Cambria Math"/>
                            <a:sym typeface="Wingdings" pitchFamily="2" charset="2"/>
                          </a:rPr>
                          <m:t>3</m:t>
                        </m:r>
                      </m:sup>
                    </m:sSup>
                  </m:oMath>
                </a14:m>
                <a:r>
                  <a:rPr lang="en-US" sz="2800" dirty="0">
                    <a:solidFill>
                      <a:srgbClr val="C00000"/>
                    </a:solidFill>
                    <a:latin typeface="Times New Roman" panose="02020603050405020304" pitchFamily="18" charset="0"/>
                    <a:cs typeface="Times New Roman" panose="02020603050405020304" pitchFamily="18" charset="0"/>
                    <a:sym typeface="Wingdings" pitchFamily="2" charset="2"/>
                  </a:rPr>
                  <a:t> </a:t>
                </a:r>
                <a:r>
                  <a:rPr lang="en-US" sz="2800" dirty="0" err="1">
                    <a:solidFill>
                      <a:srgbClr val="C00000"/>
                    </a:solidFill>
                    <a:latin typeface="Times New Roman" panose="02020603050405020304" pitchFamily="18" charset="0"/>
                    <a:cs typeface="Times New Roman" panose="02020603050405020304" pitchFamily="18" charset="0"/>
                    <a:sym typeface="Wingdings" pitchFamily="2" charset="2"/>
                  </a:rPr>
                  <a:t>áp</a:t>
                </a:r>
                <a:r>
                  <a:rPr lang="en-US" sz="2800" dirty="0">
                    <a:solidFill>
                      <a:srgbClr val="C00000"/>
                    </a:solidFill>
                    <a:latin typeface="Times New Roman" panose="02020603050405020304" pitchFamily="18" charset="0"/>
                    <a:cs typeface="Times New Roman" panose="02020603050405020304" pitchFamily="18" charset="0"/>
                    <a:sym typeface="Wingdings" pitchFamily="2" charset="2"/>
                  </a:rPr>
                  <a:t> </a:t>
                </a:r>
                <a:r>
                  <a:rPr lang="en-US" sz="2800" dirty="0" err="1">
                    <a:solidFill>
                      <a:srgbClr val="C00000"/>
                    </a:solidFill>
                    <a:latin typeface="Times New Roman" panose="02020603050405020304" pitchFamily="18" charset="0"/>
                    <a:cs typeface="Times New Roman" panose="02020603050405020304" pitchFamily="18" charset="0"/>
                    <a:sym typeface="Wingdings" pitchFamily="2" charset="2"/>
                  </a:rPr>
                  <a:t>dụng</a:t>
                </a:r>
                <a:r>
                  <a:rPr lang="en-US" sz="2800" dirty="0">
                    <a:solidFill>
                      <a:srgbClr val="C00000"/>
                    </a:solidFill>
                    <a:latin typeface="Times New Roman" panose="02020603050405020304" pitchFamily="18" charset="0"/>
                    <a:cs typeface="Times New Roman" panose="02020603050405020304" pitchFamily="18" charset="0"/>
                    <a:sym typeface="Wingdings" pitchFamily="2" charset="2"/>
                  </a:rPr>
                  <a:t> </a:t>
                </a:r>
                <a:r>
                  <a:rPr lang="en-US" sz="2800" dirty="0" err="1">
                    <a:solidFill>
                      <a:srgbClr val="C00000"/>
                    </a:solidFill>
                    <a:latin typeface="Times New Roman" panose="02020603050405020304" pitchFamily="18" charset="0"/>
                    <a:cs typeface="Times New Roman" panose="02020603050405020304" pitchFamily="18" charset="0"/>
                    <a:sym typeface="Wingdings" pitchFamily="2" charset="2"/>
                  </a:rPr>
                  <a:t>công</a:t>
                </a:r>
                <a:r>
                  <a:rPr lang="en-US" sz="2800" dirty="0">
                    <a:solidFill>
                      <a:srgbClr val="C00000"/>
                    </a:solidFill>
                    <a:latin typeface="Times New Roman" panose="02020603050405020304" pitchFamily="18" charset="0"/>
                    <a:cs typeface="Times New Roman" panose="02020603050405020304" pitchFamily="18" charset="0"/>
                    <a:sym typeface="Wingdings" pitchFamily="2" charset="2"/>
                  </a:rPr>
                  <a:t> </a:t>
                </a:r>
                <a:r>
                  <a:rPr lang="en-US" sz="2800" dirty="0" err="1">
                    <a:solidFill>
                      <a:srgbClr val="C00000"/>
                    </a:solidFill>
                    <a:latin typeface="Times New Roman" panose="02020603050405020304" pitchFamily="18" charset="0"/>
                    <a:cs typeface="Times New Roman" panose="02020603050405020304" pitchFamily="18" charset="0"/>
                    <a:sym typeface="Wingdings" pitchFamily="2" charset="2"/>
                  </a:rPr>
                  <a:t>thức</a:t>
                </a:r>
                <a:r>
                  <a:rPr lang="en-US" sz="2800" dirty="0">
                    <a:solidFill>
                      <a:srgbClr val="C00000"/>
                    </a:solidFill>
                    <a:latin typeface="Times New Roman" panose="02020603050405020304" pitchFamily="18" charset="0"/>
                    <a:cs typeface="Times New Roman" panose="02020603050405020304" pitchFamily="18" charset="0"/>
                    <a:sym typeface="Wingdings" pitchFamily="2" charset="2"/>
                  </a:rPr>
                  <a:t> </a:t>
                </a:r>
                <a:r>
                  <a:rPr lang="en-US" sz="2800" dirty="0" err="1">
                    <a:solidFill>
                      <a:srgbClr val="C00000"/>
                    </a:solidFill>
                    <a:latin typeface="Times New Roman" panose="02020603050405020304" pitchFamily="18" charset="0"/>
                    <a:cs typeface="Times New Roman" panose="02020603050405020304" pitchFamily="18" charset="0"/>
                    <a:sym typeface="Wingdings" pitchFamily="2" charset="2"/>
                  </a:rPr>
                  <a:t>tính</a:t>
                </a:r>
                <a:endParaRPr lang="en-US" sz="2800" dirty="0">
                  <a:solidFill>
                    <a:srgbClr val="C00000"/>
                  </a:solidFill>
                  <a:latin typeface="Times New Roman" panose="02020603050405020304" pitchFamily="18" charset="0"/>
                  <a:cs typeface="Times New Roman" panose="02020603050405020304"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834570" y="5222857"/>
                <a:ext cx="9630230" cy="523220"/>
              </a:xfrm>
              <a:prstGeom prst="rect">
                <a:avLst/>
              </a:prstGeom>
              <a:blipFill>
                <a:blip r:embed="rId2"/>
                <a:stretch>
                  <a:fillRect l="-1329" t="-13953" b="-31395"/>
                </a:stretch>
              </a:blipFill>
            </p:spPr>
            <p:txBody>
              <a:bodyPr/>
              <a:lstStyle/>
              <a:p>
                <a:r>
                  <a:rPr lang="en-US">
                    <a:noFill/>
                  </a:rPr>
                  <a:t> </a:t>
                </a:r>
              </a:p>
            </p:txBody>
          </p:sp>
        </mc:Fallback>
      </mc:AlternateContent>
      <p:sp>
        <p:nvSpPr>
          <p:cNvPr id="5" name="Rounded Rectangle 4"/>
          <p:cNvSpPr/>
          <p:nvPr/>
        </p:nvSpPr>
        <p:spPr>
          <a:xfrm>
            <a:off x="1531257" y="141515"/>
            <a:ext cx="9194800" cy="1117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dirty="0">
                <a:solidFill>
                  <a:srgbClr val="FF0000"/>
                </a:solidFill>
                <a:latin typeface="Times New Roman" pitchFamily="18" charset="0"/>
                <a:cs typeface="Times New Roman" pitchFamily="18" charset="0"/>
              </a:rPr>
              <a:t>LUYỆN TẬP</a:t>
            </a:r>
          </a:p>
        </p:txBody>
      </p:sp>
    </p:spTree>
    <p:extLst>
      <p:ext uri="{BB962C8B-B14F-4D97-AF65-F5344CB8AC3E}">
        <p14:creationId xmlns:p14="http://schemas.microsoft.com/office/powerpoint/2010/main" val="1824631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xmlns="" id="{22BCF147-ECEE-9A1F-6857-0C1DEB517814}"/>
              </a:ext>
            </a:extLst>
          </p:cNvPr>
          <p:cNvSpPr>
            <a:spLocks noGrp="1"/>
          </p:cNvSpPr>
          <p:nvPr>
            <p:ph idx="1"/>
          </p:nvPr>
        </p:nvSpPr>
        <p:spPr>
          <a:xfrm>
            <a:off x="838200" y="1825626"/>
            <a:ext cx="10515600" cy="4351338"/>
          </a:xfrm>
        </p:spPr>
        <p:txBody>
          <a:bodyPr>
            <a:normAutofit/>
          </a:bodyPr>
          <a:lstStyle/>
          <a:p>
            <a:pPr marL="0" indent="0">
              <a:buNone/>
            </a:pPr>
            <a:r>
              <a:rPr lang="vi-VN"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Câu 8.</a:t>
            </a:r>
            <a:r>
              <a:rPr lang="vi-VN" sz="32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sắt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riêng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7800kg/m³;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tích</a:t>
            </a:r>
            <a:r>
              <a:rPr lang="en-US" sz="3200" dirty="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50dm³</a:t>
            </a:r>
            <a:r>
              <a:rPr lang="en-US" sz="3200" smtClean="0">
                <a:latin typeface="Times New Roman" panose="02020603050405020304" pitchFamily="18" charset="0"/>
                <a:cs typeface="Times New Roman" panose="02020603050405020304" pitchFamily="18" charset="0"/>
              </a:rPr>
              <a:t>. Khối </a:t>
            </a:r>
            <a:r>
              <a:rPr lang="en-US" sz="3200" dirty="0" err="1">
                <a:latin typeface="Times New Roman" panose="02020603050405020304" pitchFamily="18" charset="0"/>
                <a:cs typeface="Times New Roman" panose="02020603050405020304" pitchFamily="18" charset="0"/>
              </a:rPr>
              <a:t>lượng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a:t>
            </a:r>
          </a:p>
          <a:p>
            <a:pPr marL="0" indent="0">
              <a:buNone/>
            </a:pPr>
            <a:r>
              <a:rPr lang="en-US" sz="3200">
                <a:latin typeface="Times New Roman" panose="02020603050405020304" pitchFamily="18" charset="0"/>
                <a:cs typeface="Times New Roman" panose="02020603050405020304" pitchFamily="18" charset="0"/>
              </a:rPr>
              <a:t>A</a:t>
            </a:r>
            <a:r>
              <a:rPr lang="en-US" sz="3200" smtClean="0">
                <a:latin typeface="Times New Roman" panose="02020603050405020304" pitchFamily="18" charset="0"/>
                <a:cs typeface="Times New Roman" panose="02020603050405020304" pitchFamily="18" charset="0"/>
              </a:rPr>
              <a:t>. 390kg</a:t>
            </a:r>
            <a:endParaRPr lang="en-US" sz="3200" dirty="0">
              <a:latin typeface="Times New Roman" panose="02020603050405020304" pitchFamily="18" charset="0"/>
              <a:cs typeface="Times New Roman" panose="02020603050405020304" pitchFamily="18" charset="0"/>
            </a:endParaRPr>
          </a:p>
          <a:p>
            <a:pPr marL="0" indent="0">
              <a:buNone/>
            </a:pPr>
            <a:r>
              <a:rPr lang="en-US" sz="3200">
                <a:latin typeface="Times New Roman" panose="02020603050405020304" pitchFamily="18" charset="0"/>
                <a:cs typeface="Times New Roman" panose="02020603050405020304" pitchFamily="18" charset="0"/>
              </a:rPr>
              <a:t>B</a:t>
            </a:r>
            <a:r>
              <a:rPr lang="en-US" sz="3200" smtClean="0">
                <a:latin typeface="Times New Roman" panose="02020603050405020304" pitchFamily="18" charset="0"/>
                <a:cs typeface="Times New Roman" panose="02020603050405020304" pitchFamily="18" charset="0"/>
              </a:rPr>
              <a:t>. 312kg </a:t>
            </a:r>
            <a:r>
              <a:rPr lang="en-US" sz="3200" dirty="0">
                <a:latin typeface="Times New Roman" panose="02020603050405020304" pitchFamily="18" charset="0"/>
                <a:cs typeface="Times New Roman" panose="02020603050405020304" pitchFamily="18" charset="0"/>
              </a:rPr>
              <a:t>		</a:t>
            </a:r>
          </a:p>
          <a:p>
            <a:pPr marL="0" indent="0">
              <a:buNone/>
            </a:pPr>
            <a:r>
              <a:rPr lang="en-US" sz="3200">
                <a:latin typeface="Times New Roman" panose="02020603050405020304" pitchFamily="18" charset="0"/>
                <a:cs typeface="Times New Roman" panose="02020603050405020304" pitchFamily="18" charset="0"/>
              </a:rPr>
              <a:t>C</a:t>
            </a:r>
            <a:r>
              <a:rPr lang="en-US" sz="3200" smtClean="0">
                <a:latin typeface="Times New Roman" panose="02020603050405020304" pitchFamily="18" charset="0"/>
                <a:cs typeface="Times New Roman" panose="02020603050405020304" pitchFamily="18" charset="0"/>
              </a:rPr>
              <a:t>. 390000kg</a:t>
            </a:r>
            <a:r>
              <a:rPr lang="en-US" sz="3200" dirty="0">
                <a:latin typeface="Times New Roman" panose="02020603050405020304" pitchFamily="18" charset="0"/>
                <a:cs typeface="Times New Roman" panose="02020603050405020304" pitchFamily="18" charset="0"/>
              </a:rPr>
              <a:t>		</a:t>
            </a:r>
          </a:p>
          <a:p>
            <a:pPr marL="0" indent="0">
              <a:buNone/>
            </a:pPr>
            <a:r>
              <a:rPr lang="en-US" sz="3200">
                <a:latin typeface="Times New Roman" panose="02020603050405020304" pitchFamily="18" charset="0"/>
                <a:cs typeface="Times New Roman" panose="02020603050405020304" pitchFamily="18" charset="0"/>
              </a:rPr>
              <a:t>D</a:t>
            </a:r>
            <a:r>
              <a:rPr lang="en-US" sz="3200" smtClean="0">
                <a:latin typeface="Times New Roman" panose="02020603050405020304" pitchFamily="18" charset="0"/>
                <a:cs typeface="Times New Roman" panose="02020603050405020304" pitchFamily="18" charset="0"/>
              </a:rPr>
              <a:t>. 156kg</a:t>
            </a:r>
            <a:endParaRPr lang="en-US" sz="3200" dirty="0">
              <a:latin typeface="Times New Roman" panose="02020603050405020304" pitchFamily="18" charset="0"/>
              <a:cs typeface="Times New Roman" panose="02020603050405020304" pitchFamily="18" charset="0"/>
            </a:endParaRPr>
          </a:p>
        </p:txBody>
      </p:sp>
      <p:sp>
        <p:nvSpPr>
          <p:cNvPr id="3" name="Oval 2"/>
          <p:cNvSpPr/>
          <p:nvPr/>
        </p:nvSpPr>
        <p:spPr>
          <a:xfrm>
            <a:off x="827314" y="2889549"/>
            <a:ext cx="406400" cy="4064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7030A0"/>
              </a:solidFill>
              <a:latin typeface="+mj-lt"/>
            </a:endParaRPr>
          </a:p>
        </p:txBody>
      </p:sp>
      <mc:AlternateContent xmlns:mc="http://schemas.openxmlformats.org/markup-compatibility/2006" xmlns:a14="http://schemas.microsoft.com/office/drawing/2010/main">
        <mc:Choice Requires="a14">
          <p:sp>
            <p:nvSpPr>
              <p:cNvPr id="5" name="TextBox 4"/>
              <p:cNvSpPr txBox="1"/>
              <p:nvPr/>
            </p:nvSpPr>
            <p:spPr>
              <a:xfrm>
                <a:off x="1030513" y="5359400"/>
                <a:ext cx="10885715" cy="584775"/>
              </a:xfrm>
              <a:prstGeom prst="rect">
                <a:avLst/>
              </a:prstGeom>
              <a:noFill/>
            </p:spPr>
            <p:txBody>
              <a:bodyPr wrap="square" rtlCol="0">
                <a:spAutoFit/>
              </a:bodyPr>
              <a:lstStyle/>
              <a:p>
                <a:r>
                  <a:rPr lang="en-US" sz="3200" dirty="0">
                    <a:solidFill>
                      <a:srgbClr val="C00000"/>
                    </a:solidFill>
                    <a:latin typeface="Times New Roman" panose="02020603050405020304" pitchFamily="18" charset="0"/>
                    <a:cs typeface="Times New Roman" panose="02020603050405020304" pitchFamily="18" charset="0"/>
                  </a:rPr>
                  <a:t>Hướng </a:t>
                </a:r>
                <a:r>
                  <a:rPr lang="en-US" sz="3200" dirty="0" err="1">
                    <a:solidFill>
                      <a:srgbClr val="C00000"/>
                    </a:solidFill>
                    <a:latin typeface="Times New Roman" panose="02020603050405020304" pitchFamily="18" charset="0"/>
                    <a:cs typeface="Times New Roman" panose="02020603050405020304" pitchFamily="18" charset="0"/>
                  </a:rPr>
                  <a:t>dẫn</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đổi</a:t>
                </a:r>
                <a:r>
                  <a:rPr lang="en-US" sz="3200" dirty="0">
                    <a:solidFill>
                      <a:srgbClr val="C00000"/>
                    </a:solidFill>
                    <a:latin typeface="Times New Roman" panose="02020603050405020304" pitchFamily="18" charset="0"/>
                    <a:cs typeface="Times New Roman" panose="02020603050405020304" pitchFamily="18" charset="0"/>
                  </a:rPr>
                  <a:t> 50</a:t>
                </a:r>
                <a14:m>
                  <m:oMath xmlns:m="http://schemas.openxmlformats.org/officeDocument/2006/math">
                    <m:sSup>
                      <m:sSupPr>
                        <m:ctrlPr>
                          <a:rPr lang="en-US" sz="3200" i="1">
                            <a:solidFill>
                              <a:srgbClr val="C00000"/>
                            </a:solidFill>
                            <a:latin typeface="Cambria Math" panose="02040503050406030204" pitchFamily="18" charset="0"/>
                          </a:rPr>
                        </m:ctrlPr>
                      </m:sSupPr>
                      <m:e>
                        <m:r>
                          <a:rPr lang="en-US" sz="3200" i="1">
                            <a:solidFill>
                              <a:srgbClr val="C00000"/>
                            </a:solidFill>
                            <a:latin typeface="Cambria Math"/>
                          </a:rPr>
                          <m:t>𝑑𝑚</m:t>
                        </m:r>
                      </m:e>
                      <m:sup>
                        <m:r>
                          <a:rPr lang="en-US" sz="3200" i="1">
                            <a:solidFill>
                              <a:srgbClr val="C00000"/>
                            </a:solidFill>
                            <a:latin typeface="Cambria Math"/>
                          </a:rPr>
                          <m:t>3</m:t>
                        </m:r>
                      </m:sup>
                    </m:sSup>
                  </m:oMath>
                </a14:m>
                <a:r>
                  <a:rPr lang="en-US" sz="3200" dirty="0">
                    <a:solidFill>
                      <a:srgbClr val="C00000"/>
                    </a:solidFill>
                    <a:latin typeface="Times New Roman" panose="02020603050405020304" pitchFamily="18" charset="0"/>
                    <a:cs typeface="Times New Roman" panose="02020603050405020304" pitchFamily="18" charset="0"/>
                  </a:rPr>
                  <a:t>  </a:t>
                </a:r>
                <a:r>
                  <a:rPr lang="en-US" sz="3200" dirty="0">
                    <a:solidFill>
                      <a:srgbClr val="C00000"/>
                    </a:solidFill>
                    <a:latin typeface="Times New Roman" panose="02020603050405020304" pitchFamily="18" charset="0"/>
                    <a:cs typeface="Times New Roman" panose="02020603050405020304" pitchFamily="18" charset="0"/>
                    <a:sym typeface="Wingdings" pitchFamily="2" charset="2"/>
                  </a:rPr>
                  <a:t> 0,05 </a:t>
                </a:r>
                <a14:m>
                  <m:oMath xmlns:m="http://schemas.openxmlformats.org/officeDocument/2006/math">
                    <m:sSup>
                      <m:sSupPr>
                        <m:ctrlPr>
                          <a:rPr lang="en-US" sz="3200" i="1">
                            <a:solidFill>
                              <a:srgbClr val="C00000"/>
                            </a:solidFill>
                            <a:latin typeface="Cambria Math" panose="02040503050406030204" pitchFamily="18" charset="0"/>
                            <a:sym typeface="Wingdings" pitchFamily="2" charset="2"/>
                          </a:rPr>
                        </m:ctrlPr>
                      </m:sSupPr>
                      <m:e>
                        <m:r>
                          <a:rPr lang="en-US" sz="3200" i="1">
                            <a:solidFill>
                              <a:srgbClr val="C00000"/>
                            </a:solidFill>
                            <a:latin typeface="Cambria Math"/>
                            <a:sym typeface="Wingdings" pitchFamily="2" charset="2"/>
                          </a:rPr>
                          <m:t>𝑚</m:t>
                        </m:r>
                      </m:e>
                      <m:sup>
                        <m:r>
                          <a:rPr lang="en-US" sz="3200" i="1">
                            <a:solidFill>
                              <a:srgbClr val="C00000"/>
                            </a:solidFill>
                            <a:latin typeface="Cambria Math"/>
                            <a:sym typeface="Wingdings" pitchFamily="2" charset="2"/>
                          </a:rPr>
                          <m:t>3</m:t>
                        </m:r>
                      </m:sup>
                    </m:sSup>
                  </m:oMath>
                </a14:m>
                <a:r>
                  <a:rPr lang="en-US" sz="3200" dirty="0">
                    <a:solidFill>
                      <a:srgbClr val="C00000"/>
                    </a:solidFill>
                    <a:latin typeface="Times New Roman" panose="02020603050405020304" pitchFamily="18" charset="0"/>
                    <a:cs typeface="Times New Roman" panose="02020603050405020304" pitchFamily="18" charset="0"/>
                    <a:sym typeface="Wingdings" pitchFamily="2" charset="2"/>
                  </a:rPr>
                  <a:t> </a:t>
                </a:r>
                <a:r>
                  <a:rPr lang="en-US" sz="3200" dirty="0" err="1">
                    <a:solidFill>
                      <a:srgbClr val="C00000"/>
                    </a:solidFill>
                    <a:latin typeface="Times New Roman" panose="02020603050405020304" pitchFamily="18" charset="0"/>
                    <a:cs typeface="Times New Roman" panose="02020603050405020304" pitchFamily="18" charset="0"/>
                    <a:sym typeface="Wingdings" pitchFamily="2" charset="2"/>
                  </a:rPr>
                  <a:t>áp</a:t>
                </a:r>
                <a:r>
                  <a:rPr lang="en-US" sz="3200" dirty="0">
                    <a:solidFill>
                      <a:srgbClr val="C00000"/>
                    </a:solidFill>
                    <a:latin typeface="Times New Roman" panose="02020603050405020304" pitchFamily="18" charset="0"/>
                    <a:cs typeface="Times New Roman" panose="02020603050405020304" pitchFamily="18" charset="0"/>
                    <a:sym typeface="Wingdings" pitchFamily="2" charset="2"/>
                  </a:rPr>
                  <a:t> </a:t>
                </a:r>
                <a:r>
                  <a:rPr lang="en-US" sz="3200" dirty="0" err="1">
                    <a:solidFill>
                      <a:srgbClr val="C00000"/>
                    </a:solidFill>
                    <a:latin typeface="Times New Roman" panose="02020603050405020304" pitchFamily="18" charset="0"/>
                    <a:cs typeface="Times New Roman" panose="02020603050405020304" pitchFamily="18" charset="0"/>
                    <a:sym typeface="Wingdings" pitchFamily="2" charset="2"/>
                  </a:rPr>
                  <a:t>dụng</a:t>
                </a:r>
                <a:r>
                  <a:rPr lang="en-US" sz="3200" dirty="0">
                    <a:solidFill>
                      <a:srgbClr val="C00000"/>
                    </a:solidFill>
                    <a:latin typeface="Times New Roman" panose="02020603050405020304" pitchFamily="18" charset="0"/>
                    <a:cs typeface="Times New Roman" panose="02020603050405020304" pitchFamily="18" charset="0"/>
                    <a:sym typeface="Wingdings" pitchFamily="2" charset="2"/>
                  </a:rPr>
                  <a:t> </a:t>
                </a:r>
                <a:r>
                  <a:rPr lang="en-US" sz="3200" dirty="0" err="1">
                    <a:solidFill>
                      <a:srgbClr val="C00000"/>
                    </a:solidFill>
                    <a:latin typeface="Times New Roman" panose="02020603050405020304" pitchFamily="18" charset="0"/>
                    <a:cs typeface="Times New Roman" panose="02020603050405020304" pitchFamily="18" charset="0"/>
                    <a:sym typeface="Wingdings" pitchFamily="2" charset="2"/>
                  </a:rPr>
                  <a:t>công</a:t>
                </a:r>
                <a:r>
                  <a:rPr lang="en-US" sz="3200" dirty="0">
                    <a:solidFill>
                      <a:srgbClr val="C00000"/>
                    </a:solidFill>
                    <a:latin typeface="Times New Roman" panose="02020603050405020304" pitchFamily="18" charset="0"/>
                    <a:cs typeface="Times New Roman" panose="02020603050405020304" pitchFamily="18" charset="0"/>
                    <a:sym typeface="Wingdings" pitchFamily="2" charset="2"/>
                  </a:rPr>
                  <a:t> </a:t>
                </a:r>
                <a:r>
                  <a:rPr lang="en-US" sz="3200" dirty="0" err="1">
                    <a:solidFill>
                      <a:srgbClr val="C00000"/>
                    </a:solidFill>
                    <a:latin typeface="Times New Roman" panose="02020603050405020304" pitchFamily="18" charset="0"/>
                    <a:cs typeface="Times New Roman" panose="02020603050405020304" pitchFamily="18" charset="0"/>
                    <a:sym typeface="Wingdings" pitchFamily="2" charset="2"/>
                  </a:rPr>
                  <a:t>thức</a:t>
                </a:r>
                <a:r>
                  <a:rPr lang="en-US" sz="3200" dirty="0">
                    <a:solidFill>
                      <a:srgbClr val="C00000"/>
                    </a:solidFill>
                    <a:latin typeface="Times New Roman" panose="02020603050405020304" pitchFamily="18" charset="0"/>
                    <a:cs typeface="Times New Roman" panose="02020603050405020304" pitchFamily="18" charset="0"/>
                    <a:sym typeface="Wingdings" pitchFamily="2" charset="2"/>
                  </a:rPr>
                  <a:t> </a:t>
                </a:r>
                <a:r>
                  <a:rPr lang="en-US" sz="3200" dirty="0" err="1">
                    <a:solidFill>
                      <a:srgbClr val="C00000"/>
                    </a:solidFill>
                    <a:latin typeface="Times New Roman" panose="02020603050405020304" pitchFamily="18" charset="0"/>
                    <a:cs typeface="Times New Roman" panose="02020603050405020304" pitchFamily="18" charset="0"/>
                    <a:sym typeface="Wingdings" pitchFamily="2" charset="2"/>
                  </a:rPr>
                  <a:t>tính</a:t>
                </a:r>
                <a:endParaRPr lang="en-US" sz="3200" dirty="0">
                  <a:solidFill>
                    <a:srgbClr val="C00000"/>
                  </a:solidFill>
                  <a:latin typeface="Times New Roman" panose="02020603050405020304" pitchFamily="18" charset="0"/>
                  <a:cs typeface="Times New Roman" panose="020206030504050203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030513" y="5359400"/>
                <a:ext cx="10885715" cy="584775"/>
              </a:xfrm>
              <a:prstGeom prst="rect">
                <a:avLst/>
              </a:prstGeom>
              <a:blipFill>
                <a:blip r:embed="rId2"/>
                <a:stretch>
                  <a:fillRect l="-1400" t="-14583" b="-32292"/>
                </a:stretch>
              </a:blipFill>
            </p:spPr>
            <p:txBody>
              <a:bodyPr/>
              <a:lstStyle/>
              <a:p>
                <a:r>
                  <a:rPr lang="en-US">
                    <a:noFill/>
                  </a:rPr>
                  <a:t> </a:t>
                </a:r>
              </a:p>
            </p:txBody>
          </p:sp>
        </mc:Fallback>
      </mc:AlternateContent>
      <p:sp>
        <p:nvSpPr>
          <p:cNvPr id="6" name="Rounded Rectangle 5"/>
          <p:cNvSpPr/>
          <p:nvPr/>
        </p:nvSpPr>
        <p:spPr>
          <a:xfrm>
            <a:off x="1531257" y="141515"/>
            <a:ext cx="9194800" cy="1117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dirty="0">
                <a:solidFill>
                  <a:srgbClr val="FF0000"/>
                </a:solidFill>
                <a:latin typeface="Times New Roman" pitchFamily="18" charset="0"/>
                <a:cs typeface="Times New Roman" pitchFamily="18" charset="0"/>
              </a:rPr>
              <a:t>LUYỆN TẬP</a:t>
            </a:r>
          </a:p>
        </p:txBody>
      </p:sp>
    </p:spTree>
    <p:extLst>
      <p:ext uri="{BB962C8B-B14F-4D97-AF65-F5344CB8AC3E}">
        <p14:creationId xmlns:p14="http://schemas.microsoft.com/office/powerpoint/2010/main" val="164585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xmlns="" id="{22BCF147-ECEE-9A1F-6857-0C1DEB517814}"/>
              </a:ext>
            </a:extLst>
          </p:cNvPr>
          <p:cNvSpPr>
            <a:spLocks noGrp="1"/>
          </p:cNvSpPr>
          <p:nvPr>
            <p:ph idx="1"/>
          </p:nvPr>
        </p:nvSpPr>
        <p:spPr>
          <a:xfrm>
            <a:off x="551543" y="1825626"/>
            <a:ext cx="11117943" cy="4589688"/>
          </a:xfrm>
        </p:spPr>
        <p:txBody>
          <a:bodyPr>
            <a:noAutofit/>
          </a:bodyPr>
          <a:lstStyle/>
          <a:p>
            <a:pPr marL="0" indent="0" algn="just">
              <a:buNone/>
            </a:pPr>
            <a:r>
              <a:rPr lang="vi-VN"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Câu </a:t>
            </a:r>
            <a:r>
              <a:rPr lang="en-US"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9</a:t>
            </a:r>
            <a:r>
              <a:rPr lang="vi-VN"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a:t>
            </a:r>
            <a:r>
              <a:rPr lang="vi-VN" sz="32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ta </a:t>
            </a:r>
            <a:r>
              <a:rPr lang="en-US" sz="3200" dirty="0" err="1">
                <a:latin typeface="Times New Roman" panose="02020603050405020304" pitchFamily="18" charset="0"/>
                <a:cs typeface="Times New Roman" panose="02020603050405020304" pitchFamily="18" charset="0"/>
              </a:rPr>
              <a:t>thường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nói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nặng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nhôm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thích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đúng</a:t>
            </a:r>
            <a:r>
              <a:rPr lang="en-US" sz="3200" dirty="0">
                <a:latin typeface="Times New Roman" panose="02020603050405020304" pitchFamily="18" charset="0"/>
                <a:cs typeface="Times New Roman" panose="02020603050405020304" pitchFamily="18" charset="0"/>
              </a:rPr>
              <a:t>?</a:t>
            </a:r>
          </a:p>
          <a:p>
            <a:pPr marL="0" indent="0" algn="just">
              <a:buNone/>
            </a:pPr>
            <a:r>
              <a:rPr lang="en-US" sz="3200" dirty="0">
                <a:latin typeface="Times New Roman" panose="02020603050405020304" pitchFamily="18" charset="0"/>
                <a:cs typeface="Times New Roman" panose="02020603050405020304" pitchFamily="18" charset="0"/>
              </a:rPr>
              <a:t>A. </a:t>
            </a:r>
            <a:r>
              <a:rPr lang="en-US" sz="3200" dirty="0" err="1">
                <a:latin typeface="Times New Roman" panose="02020603050405020304" pitchFamily="18" charset="0"/>
                <a:cs typeface="Times New Roman" panose="02020603050405020304" pitchFamily="18" charset="0"/>
              </a:rPr>
              <a:t>Vì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trọng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trọng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nhôm</a:t>
            </a:r>
            <a:endParaRPr lang="en-US" sz="3200" dirty="0">
              <a:latin typeface="Times New Roman" panose="02020603050405020304" pitchFamily="18" charset="0"/>
              <a:cs typeface="Times New Roman" panose="02020603050405020304" pitchFamily="18" charset="0"/>
            </a:endParaRPr>
          </a:p>
          <a:p>
            <a:pPr marL="0" indent="0" algn="just">
              <a:buNone/>
            </a:pPr>
            <a:r>
              <a:rPr lang="en-US" sz="3200" dirty="0" err="1">
                <a:latin typeface="Times New Roman" panose="02020603050405020304" pitchFamily="18" charset="0"/>
                <a:cs typeface="Times New Roman" panose="02020603050405020304" pitchFamily="18" charset="0"/>
              </a:rPr>
              <a:t>B.Vì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trọng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riêng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lớn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trọng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riêng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nhôm</a:t>
            </a:r>
            <a:endParaRPr lang="en-US" sz="3200" dirty="0">
              <a:latin typeface="Times New Roman" panose="02020603050405020304" pitchFamily="18" charset="0"/>
              <a:cs typeface="Times New Roman" panose="02020603050405020304" pitchFamily="18" charset="0"/>
            </a:endParaRPr>
          </a:p>
          <a:p>
            <a:pPr marL="0" indent="0" algn="just">
              <a:buNone/>
            </a:pPr>
            <a:r>
              <a:rPr lang="en-US" sz="3200" dirty="0" err="1">
                <a:latin typeface="Times New Roman" panose="02020603050405020304" pitchFamily="18" charset="0"/>
                <a:cs typeface="Times New Roman" panose="02020603050405020304" pitchFamily="18" charset="0"/>
              </a:rPr>
              <a:t>C.Vì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riêng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lớn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riêng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nhôm</a:t>
            </a:r>
            <a:endParaRPr lang="en-US" sz="3200" dirty="0">
              <a:latin typeface="Times New Roman" panose="02020603050405020304" pitchFamily="18" charset="0"/>
              <a:cs typeface="Times New Roman" panose="02020603050405020304" pitchFamily="18" charset="0"/>
            </a:endParaRPr>
          </a:p>
          <a:p>
            <a:pPr marL="0" indent="0" algn="just">
              <a:buNone/>
            </a:pPr>
            <a:r>
              <a:rPr lang="en-US" sz="3200" dirty="0" err="1">
                <a:latin typeface="Times New Roman" panose="02020603050405020304" pitchFamily="18" charset="0"/>
                <a:cs typeface="Times New Roman" panose="02020603050405020304" pitchFamily="18" charset="0"/>
              </a:rPr>
              <a:t>D.Vì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trọng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riêng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miếng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lớn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trọng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miếng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nhôm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tích</a:t>
            </a:r>
            <a:r>
              <a:rPr lang="en-US" sz="3200" dirty="0">
                <a:latin typeface="Times New Roman" panose="02020603050405020304" pitchFamily="18" charset="0"/>
                <a:cs typeface="Times New Roman" panose="02020603050405020304" pitchFamily="18" charset="0"/>
              </a:rPr>
              <a:t>.</a:t>
            </a:r>
          </a:p>
        </p:txBody>
      </p:sp>
      <p:sp>
        <p:nvSpPr>
          <p:cNvPr id="5" name="Oval 4"/>
          <p:cNvSpPr/>
          <p:nvPr/>
        </p:nvSpPr>
        <p:spPr>
          <a:xfrm>
            <a:off x="580576" y="2875035"/>
            <a:ext cx="406400" cy="4064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7030A0"/>
              </a:solidFill>
              <a:latin typeface="+mj-lt"/>
            </a:endParaRPr>
          </a:p>
        </p:txBody>
      </p:sp>
      <p:sp>
        <p:nvSpPr>
          <p:cNvPr id="6" name="Rounded Rectangle 5"/>
          <p:cNvSpPr/>
          <p:nvPr/>
        </p:nvSpPr>
        <p:spPr>
          <a:xfrm>
            <a:off x="1531257" y="141515"/>
            <a:ext cx="9194800" cy="1117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dirty="0">
                <a:solidFill>
                  <a:srgbClr val="FF0000"/>
                </a:solidFill>
                <a:latin typeface="Times New Roman" pitchFamily="18" charset="0"/>
                <a:cs typeface="Times New Roman" pitchFamily="18" charset="0"/>
              </a:rPr>
              <a:t>LUYỆN TẬP</a:t>
            </a:r>
          </a:p>
        </p:txBody>
      </p:sp>
    </p:spTree>
    <p:extLst>
      <p:ext uri="{BB962C8B-B14F-4D97-AF65-F5344CB8AC3E}">
        <p14:creationId xmlns:p14="http://schemas.microsoft.com/office/powerpoint/2010/main" val="316525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xmlns="" id="{22BCF147-ECEE-9A1F-6857-0C1DEB517814}"/>
              </a:ext>
            </a:extLst>
          </p:cNvPr>
          <p:cNvSpPr>
            <a:spLocks noGrp="1"/>
          </p:cNvSpPr>
          <p:nvPr>
            <p:ph idx="1"/>
          </p:nvPr>
        </p:nvSpPr>
        <p:spPr>
          <a:xfrm>
            <a:off x="838200" y="1825626"/>
            <a:ext cx="10515600" cy="4351338"/>
          </a:xfrm>
        </p:spPr>
        <p:txBody>
          <a:bodyPr>
            <a:normAutofit/>
          </a:bodyPr>
          <a:lstStyle/>
          <a:p>
            <a:pPr marL="0" indent="0">
              <a:buNone/>
            </a:pPr>
            <a:r>
              <a:rPr lang="vi-VN"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Câu </a:t>
            </a:r>
            <a:r>
              <a:rPr lang="en-US"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10</a:t>
            </a:r>
            <a:r>
              <a:rPr lang="vi-VN" sz="32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a:t>
            </a:r>
            <a:r>
              <a:rPr lang="vi-VN" sz="32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riêng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sắt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7800kg/m³. </a:t>
            </a:r>
            <a:r>
              <a:rPr lang="en-US" sz="3200" dirty="0" err="1">
                <a:latin typeface="Times New Roman" panose="02020603050405020304" pitchFamily="18" charset="0"/>
                <a:cs typeface="Times New Roman" panose="02020603050405020304" pitchFamily="18" charset="0"/>
              </a:rPr>
              <a:t>Vậy</a:t>
            </a:r>
            <a:r>
              <a:rPr lang="en-US" sz="3200" dirty="0">
                <a:latin typeface="Times New Roman" panose="02020603050405020304" pitchFamily="18" charset="0"/>
                <a:cs typeface="Times New Roman" panose="02020603050405020304" pitchFamily="18" charset="0"/>
              </a:rPr>
              <a:t>, 1kg </a:t>
            </a:r>
            <a:r>
              <a:rPr lang="en-US" sz="3200" dirty="0" err="1">
                <a:latin typeface="Times New Roman" panose="02020603050405020304" pitchFamily="18" charset="0"/>
                <a:cs typeface="Times New Roman" panose="02020603050405020304" pitchFamily="18" charset="0"/>
              </a:rPr>
              <a:t>sắt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khoảng</a:t>
            </a:r>
            <a:endParaRPr lang="en-US" sz="3200" dirty="0">
              <a:latin typeface="Times New Roman" panose="02020603050405020304" pitchFamily="18" charset="0"/>
              <a:cs typeface="Times New Roman" panose="02020603050405020304" pitchFamily="18" charset="0"/>
            </a:endParaRPr>
          </a:p>
          <a:p>
            <a:pPr marL="0" indent="0">
              <a:buNone/>
            </a:pPr>
            <a:r>
              <a:rPr lang="en-US" sz="3200" dirty="0">
                <a:latin typeface="Times New Roman" panose="02020603050405020304" pitchFamily="18" charset="0"/>
                <a:cs typeface="Times New Roman" panose="02020603050405020304" pitchFamily="18" charset="0"/>
              </a:rPr>
              <a:t>A. 12,8cm</a:t>
            </a:r>
            <a:r>
              <a:rPr lang="en-US" sz="3200" baseline="30000" dirty="0">
                <a:latin typeface="Times New Roman" panose="02020603050405020304" pitchFamily="18" charset="0"/>
                <a:cs typeface="Times New Roman" panose="02020603050405020304" pitchFamily="18" charset="0"/>
              </a:rPr>
              <a:t>3 </a:t>
            </a:r>
            <a:r>
              <a:rPr lang="en-US" sz="3200" dirty="0">
                <a:latin typeface="Times New Roman" panose="02020603050405020304" pitchFamily="18" charset="0"/>
                <a:cs typeface="Times New Roman" panose="02020603050405020304" pitchFamily="18" charset="0"/>
              </a:rPr>
              <a:t>		</a:t>
            </a:r>
          </a:p>
          <a:p>
            <a:pPr marL="0" indent="0">
              <a:buNone/>
            </a:pPr>
            <a:r>
              <a:rPr lang="en-US" sz="3200" dirty="0">
                <a:latin typeface="Times New Roman" panose="02020603050405020304" pitchFamily="18" charset="0"/>
                <a:cs typeface="Times New Roman" panose="02020603050405020304" pitchFamily="18" charset="0"/>
              </a:rPr>
              <a:t>B. 128cm</a:t>
            </a:r>
            <a:r>
              <a:rPr lang="en-US" sz="3200" baseline="30000" dirty="0">
                <a:latin typeface="Times New Roman" panose="02020603050405020304" pitchFamily="18" charset="0"/>
                <a:cs typeface="Times New Roman" panose="02020603050405020304" pitchFamily="18" charset="0"/>
              </a:rPr>
              <a:t>3</a:t>
            </a:r>
            <a:r>
              <a:rPr lang="en-US" sz="3200" dirty="0">
                <a:latin typeface="Times New Roman" panose="02020603050405020304" pitchFamily="18" charset="0"/>
                <a:cs typeface="Times New Roman" panose="02020603050405020304" pitchFamily="18" charset="0"/>
              </a:rPr>
              <a:t>.		</a:t>
            </a:r>
          </a:p>
          <a:p>
            <a:pPr marL="0" indent="0">
              <a:buNone/>
            </a:pPr>
            <a:r>
              <a:rPr lang="en-US" sz="3200" dirty="0">
                <a:latin typeface="Times New Roman" panose="02020603050405020304" pitchFamily="18" charset="0"/>
                <a:cs typeface="Times New Roman" panose="02020603050405020304" pitchFamily="18" charset="0"/>
              </a:rPr>
              <a:t>C. 1.280cm</a:t>
            </a:r>
            <a:r>
              <a:rPr lang="en-US" sz="3200" baseline="30000" dirty="0">
                <a:latin typeface="Times New Roman" panose="02020603050405020304" pitchFamily="18" charset="0"/>
                <a:cs typeface="Times New Roman" panose="02020603050405020304" pitchFamily="18" charset="0"/>
              </a:rPr>
              <a:t>3</a:t>
            </a:r>
            <a:r>
              <a:rPr lang="en-US" sz="3200" dirty="0">
                <a:latin typeface="Times New Roman" panose="02020603050405020304" pitchFamily="18" charset="0"/>
                <a:cs typeface="Times New Roman" panose="02020603050405020304" pitchFamily="18" charset="0"/>
              </a:rPr>
              <a:t>.		</a:t>
            </a:r>
          </a:p>
          <a:p>
            <a:pPr marL="0" indent="0">
              <a:buNone/>
            </a:pPr>
            <a:r>
              <a:rPr lang="en-US" sz="3200" dirty="0">
                <a:latin typeface="Times New Roman" panose="02020603050405020304" pitchFamily="18" charset="0"/>
                <a:cs typeface="Times New Roman" panose="02020603050405020304" pitchFamily="18" charset="0"/>
              </a:rPr>
              <a:t>D. 12.800cm</a:t>
            </a:r>
            <a:r>
              <a:rPr lang="en-US" sz="3200" baseline="30000" dirty="0">
                <a:latin typeface="Times New Roman" panose="02020603050405020304" pitchFamily="18" charset="0"/>
                <a:cs typeface="Times New Roman" panose="02020603050405020304" pitchFamily="18" charset="0"/>
              </a:rPr>
              <a:t>3</a:t>
            </a:r>
            <a:r>
              <a:rPr lang="en-US" sz="3200" dirty="0">
                <a:latin typeface="Times New Roman" panose="02020603050405020304" pitchFamily="18" charset="0"/>
                <a:cs typeface="Times New Roman" panose="02020603050405020304" pitchFamily="18" charset="0"/>
              </a:rPr>
              <a:t>.</a:t>
            </a:r>
          </a:p>
        </p:txBody>
      </p:sp>
      <p:sp>
        <p:nvSpPr>
          <p:cNvPr id="5" name="Oval 4"/>
          <p:cNvSpPr/>
          <p:nvPr/>
        </p:nvSpPr>
        <p:spPr>
          <a:xfrm>
            <a:off x="847875" y="3425366"/>
            <a:ext cx="406400" cy="4064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7030A0"/>
              </a:solidFill>
              <a:latin typeface="+mj-lt"/>
            </a:endParaRPr>
          </a:p>
        </p:txBody>
      </p:sp>
      <mc:AlternateContent xmlns:mc="http://schemas.openxmlformats.org/markup-compatibility/2006" xmlns:a14="http://schemas.microsoft.com/office/drawing/2010/main">
        <mc:Choice Requires="a14">
          <p:sp>
            <p:nvSpPr>
              <p:cNvPr id="6" name="TextBox 5"/>
              <p:cNvSpPr txBox="1"/>
              <p:nvPr/>
            </p:nvSpPr>
            <p:spPr>
              <a:xfrm>
                <a:off x="558800" y="5054600"/>
                <a:ext cx="10414000" cy="1134541"/>
              </a:xfrm>
              <a:prstGeom prst="rect">
                <a:avLst/>
              </a:prstGeom>
              <a:noFill/>
            </p:spPr>
            <p:txBody>
              <a:bodyPr wrap="square" rtlCol="0">
                <a:spAutoFit/>
              </a:bodyPr>
              <a:lstStyle/>
              <a:p>
                <a:r>
                  <a:rPr lang="en-US" sz="2800" dirty="0">
                    <a:solidFill>
                      <a:srgbClr val="C00000"/>
                    </a:solidFill>
                    <a:latin typeface="Times New Roman" panose="02020603050405020304" pitchFamily="18" charset="0"/>
                    <a:cs typeface="Times New Roman" panose="02020603050405020304" pitchFamily="18" charset="0"/>
                  </a:rPr>
                  <a:t>Hướng </a:t>
                </a:r>
                <a:r>
                  <a:rPr lang="en-US" sz="2800" dirty="0" err="1">
                    <a:solidFill>
                      <a:srgbClr val="C00000"/>
                    </a:solidFill>
                    <a:latin typeface="Times New Roman" panose="02020603050405020304" pitchFamily="18" charset="0"/>
                    <a:cs typeface="Times New Roman" panose="02020603050405020304" pitchFamily="18" charset="0"/>
                  </a:rPr>
                  <a:t>dẫn</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Rút</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công</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thức</a:t>
                </a:r>
                <a:r>
                  <a:rPr lang="en-US" sz="2800" dirty="0">
                    <a:solidFill>
                      <a:srgbClr val="C00000"/>
                    </a:solidFill>
                    <a:latin typeface="Times New Roman" panose="02020603050405020304" pitchFamily="18" charset="0"/>
                    <a:cs typeface="Times New Roman" panose="02020603050405020304" pitchFamily="18" charset="0"/>
                  </a:rPr>
                  <a:t> </a:t>
                </a:r>
                <a:r>
                  <a:rPr lang="en-US" sz="2800" err="1">
                    <a:solidFill>
                      <a:srgbClr val="C00000"/>
                    </a:solidFill>
                    <a:latin typeface="Times New Roman" panose="02020603050405020304" pitchFamily="18" charset="0"/>
                    <a:cs typeface="Times New Roman" panose="02020603050405020304" pitchFamily="18" charset="0"/>
                  </a:rPr>
                  <a:t>thành</a:t>
                </a:r>
                <a:r>
                  <a:rPr lang="en-US" sz="2800">
                    <a:solidFill>
                      <a:srgbClr val="C00000"/>
                    </a:solidFill>
                    <a:latin typeface="Times New Roman" panose="02020603050405020304" pitchFamily="18" charset="0"/>
                    <a:cs typeface="Times New Roman" panose="02020603050405020304" pitchFamily="18" charset="0"/>
                  </a:rPr>
                  <a:t> </a:t>
                </a:r>
                <a:endParaRPr lang="en-US" sz="2800" smtClean="0">
                  <a:solidFill>
                    <a:srgbClr val="C00000"/>
                  </a:solidFill>
                  <a:latin typeface="Times New Roman" panose="02020603050405020304" pitchFamily="18" charset="0"/>
                  <a:cs typeface="Times New Roman" panose="02020603050405020304" pitchFamily="18" charset="0"/>
                </a:endParaRPr>
              </a:p>
              <a:p>
                <a:pPr algn="ctr"/>
                <a:r>
                  <a:rPr lang="en-US" sz="2800" smtClean="0">
                    <a:solidFill>
                      <a:srgbClr val="C00000"/>
                    </a:solidFill>
                    <a:latin typeface="Times New Roman" panose="02020603050405020304" pitchFamily="18" charset="0"/>
                    <a:cs typeface="Times New Roman" panose="02020603050405020304" pitchFamily="18" charset="0"/>
                  </a:rPr>
                  <a:t>V </a:t>
                </a:r>
                <a:r>
                  <a:rPr lang="en-US" sz="2800" dirty="0">
                    <a:solidFill>
                      <a:srgbClr val="C00000"/>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2800" i="1">
                            <a:solidFill>
                              <a:srgbClr val="C00000"/>
                            </a:solidFill>
                            <a:latin typeface="Cambria Math" panose="02040503050406030204" pitchFamily="18" charset="0"/>
                          </a:rPr>
                        </m:ctrlPr>
                      </m:fPr>
                      <m:num>
                        <m:r>
                          <a:rPr lang="en-US" sz="2800" i="1">
                            <a:solidFill>
                              <a:srgbClr val="C00000"/>
                            </a:solidFill>
                            <a:latin typeface="Cambria Math"/>
                          </a:rPr>
                          <m:t>𝑚</m:t>
                        </m:r>
                      </m:num>
                      <m:den>
                        <m:r>
                          <a:rPr lang="en-US" sz="2800" i="1">
                            <a:solidFill>
                              <a:srgbClr val="C00000"/>
                            </a:solidFill>
                            <a:latin typeface="Cambria Math"/>
                          </a:rPr>
                          <m:t>𝐷</m:t>
                        </m:r>
                      </m:den>
                    </m:f>
                  </m:oMath>
                </a14:m>
                <a:r>
                  <a:rPr lang="en-US" sz="2800" dirty="0">
                    <a:solidFill>
                      <a:srgbClr val="C00000"/>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2800" i="1">
                            <a:solidFill>
                              <a:srgbClr val="C00000"/>
                            </a:solidFill>
                            <a:latin typeface="Cambria Math" panose="02040503050406030204" pitchFamily="18" charset="0"/>
                          </a:rPr>
                        </m:ctrlPr>
                      </m:fPr>
                      <m:num>
                        <m:r>
                          <a:rPr lang="en-US" sz="2800" i="1">
                            <a:solidFill>
                              <a:srgbClr val="C00000"/>
                            </a:solidFill>
                            <a:latin typeface="Cambria Math"/>
                          </a:rPr>
                          <m:t>1</m:t>
                        </m:r>
                      </m:num>
                      <m:den>
                        <m:r>
                          <a:rPr lang="en-US" sz="2800" i="1">
                            <a:solidFill>
                              <a:srgbClr val="C00000"/>
                            </a:solidFill>
                            <a:latin typeface="Cambria Math"/>
                          </a:rPr>
                          <m:t>7800</m:t>
                        </m:r>
                      </m:den>
                    </m:f>
                    <m:r>
                      <a:rPr lang="en-US" sz="2800" i="1">
                        <a:solidFill>
                          <a:srgbClr val="C00000"/>
                        </a:solidFill>
                        <a:latin typeface="Cambria Math"/>
                      </a:rPr>
                      <m:t>=0,000128 </m:t>
                    </m:r>
                    <m:sSup>
                      <m:sSupPr>
                        <m:ctrlPr>
                          <a:rPr lang="en-US" sz="2800" i="1">
                            <a:solidFill>
                              <a:srgbClr val="C00000"/>
                            </a:solidFill>
                            <a:latin typeface="Cambria Math" panose="02040503050406030204" pitchFamily="18" charset="0"/>
                          </a:rPr>
                        </m:ctrlPr>
                      </m:sSupPr>
                      <m:e>
                        <m:r>
                          <a:rPr lang="en-US" sz="2800" i="1">
                            <a:solidFill>
                              <a:srgbClr val="C00000"/>
                            </a:solidFill>
                            <a:latin typeface="Cambria Math"/>
                          </a:rPr>
                          <m:t>𝑚</m:t>
                        </m:r>
                      </m:e>
                      <m:sup>
                        <m:r>
                          <a:rPr lang="en-US" sz="2800" i="1">
                            <a:solidFill>
                              <a:srgbClr val="C00000"/>
                            </a:solidFill>
                            <a:latin typeface="Cambria Math"/>
                          </a:rPr>
                          <m:t>3</m:t>
                        </m:r>
                      </m:sup>
                    </m:sSup>
                  </m:oMath>
                </a14:m>
                <a:r>
                  <a:rPr lang="en-US" sz="2800" dirty="0">
                    <a:solidFill>
                      <a:srgbClr val="C00000"/>
                    </a:solidFill>
                    <a:latin typeface="Times New Roman" panose="02020603050405020304" pitchFamily="18" charset="0"/>
                    <a:cs typeface="Times New Roman" panose="02020603050405020304" pitchFamily="18" charset="0"/>
                  </a:rPr>
                  <a:t>= 128</a:t>
                </a:r>
                <a14:m>
                  <m:oMath xmlns:m="http://schemas.openxmlformats.org/officeDocument/2006/math">
                    <m:sSup>
                      <m:sSupPr>
                        <m:ctrlPr>
                          <a:rPr lang="en-US" sz="2800" i="1" dirty="0">
                            <a:solidFill>
                              <a:srgbClr val="C00000"/>
                            </a:solidFill>
                            <a:latin typeface="Cambria Math" panose="02040503050406030204" pitchFamily="18" charset="0"/>
                          </a:rPr>
                        </m:ctrlPr>
                      </m:sSupPr>
                      <m:e>
                        <m:r>
                          <a:rPr lang="en-US" sz="2800" i="1" dirty="0">
                            <a:solidFill>
                              <a:srgbClr val="C00000"/>
                            </a:solidFill>
                            <a:latin typeface="Cambria Math"/>
                          </a:rPr>
                          <m:t>𝑐𝑚</m:t>
                        </m:r>
                      </m:e>
                      <m:sup>
                        <m:r>
                          <a:rPr lang="en-US" sz="2800" i="1" dirty="0">
                            <a:solidFill>
                              <a:srgbClr val="C00000"/>
                            </a:solidFill>
                            <a:latin typeface="Cambria Math"/>
                          </a:rPr>
                          <m:t>3</m:t>
                        </m:r>
                      </m:sup>
                    </m:sSup>
                  </m:oMath>
                </a14:m>
                <a:endParaRPr lang="en-US" sz="2800" dirty="0">
                  <a:solidFill>
                    <a:srgbClr val="C00000"/>
                  </a:solidFill>
                  <a:latin typeface="Times New Roman" panose="02020603050405020304" pitchFamily="18"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558800" y="5054600"/>
                <a:ext cx="10414000" cy="1134541"/>
              </a:xfrm>
              <a:prstGeom prst="rect">
                <a:avLst/>
              </a:prstGeom>
              <a:blipFill>
                <a:blip r:embed="rId2"/>
                <a:stretch>
                  <a:fillRect l="-1230" t="-5376" b="-5914"/>
                </a:stretch>
              </a:blipFill>
            </p:spPr>
            <p:txBody>
              <a:bodyPr/>
              <a:lstStyle/>
              <a:p>
                <a:r>
                  <a:rPr lang="en-US">
                    <a:noFill/>
                  </a:rPr>
                  <a:t> </a:t>
                </a:r>
              </a:p>
            </p:txBody>
          </p:sp>
        </mc:Fallback>
      </mc:AlternateContent>
      <p:sp>
        <p:nvSpPr>
          <p:cNvPr id="7" name="Rounded Rectangle 6"/>
          <p:cNvSpPr/>
          <p:nvPr/>
        </p:nvSpPr>
        <p:spPr>
          <a:xfrm>
            <a:off x="1531257" y="141515"/>
            <a:ext cx="9194800" cy="1117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dirty="0">
                <a:solidFill>
                  <a:srgbClr val="FF0000"/>
                </a:solidFill>
                <a:latin typeface="Times New Roman" pitchFamily="18" charset="0"/>
                <a:cs typeface="Times New Roman" pitchFamily="18" charset="0"/>
              </a:rPr>
              <a:t>LUYỆN TẬP</a:t>
            </a:r>
          </a:p>
        </p:txBody>
      </p:sp>
    </p:spTree>
    <p:extLst>
      <p:ext uri="{BB962C8B-B14F-4D97-AF65-F5344CB8AC3E}">
        <p14:creationId xmlns:p14="http://schemas.microsoft.com/office/powerpoint/2010/main" val="2371613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ột giặt Viso Ngời sáng hương Chanh 3 Kg - Mỹ Phẩm ĐẸP XI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6477" y="1759339"/>
            <a:ext cx="3175523" cy="317552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28171" y="844216"/>
            <a:ext cx="11335657" cy="1077218"/>
          </a:xfrm>
          <a:prstGeom prst="rect">
            <a:avLst/>
          </a:prstGeom>
        </p:spPr>
        <p:txBody>
          <a:bodyPr wrap="square">
            <a:spAutoFit/>
          </a:bodyPr>
          <a:lstStyle/>
          <a:p>
            <a:r>
              <a:rPr lang="vi-VN" sz="3200" b="1" dirty="0">
                <a:latin typeface="Times New Roman" pitchFamily="18" charset="0"/>
                <a:cs typeface="Times New Roman" pitchFamily="18" charset="0"/>
              </a:rPr>
              <a:t>Bài tập</a:t>
            </a:r>
            <a:r>
              <a:rPr lang="en-US" sz="3200" b="1" dirty="0">
                <a:latin typeface="Times New Roman" pitchFamily="18" charset="0"/>
                <a:cs typeface="Times New Roman" pitchFamily="18" charset="0"/>
              </a:rPr>
              <a:t> </a:t>
            </a:r>
            <a:r>
              <a:rPr lang="en-US" sz="3200" b="1" dirty="0" smtClean="0">
                <a:latin typeface="Times New Roman" pitchFamily="18" charset="0"/>
                <a:cs typeface="Times New Roman" pitchFamily="18" charset="0"/>
              </a:rPr>
              <a:t>2:</a:t>
            </a:r>
            <a:r>
              <a:rPr lang="en-US" sz="3200" dirty="0" smtClean="0">
                <a:latin typeface="Times New Roman" pitchFamily="18" charset="0"/>
                <a:cs typeface="Times New Roman" pitchFamily="18" charset="0"/>
              </a:rPr>
              <a:t> </a:t>
            </a:r>
            <a:r>
              <a:rPr lang="en-US" sz="3200" dirty="0">
                <a:latin typeface="Times New Roman" pitchFamily="18" charset="0"/>
                <a:cs typeface="Times New Roman" pitchFamily="18" charset="0"/>
              </a:rPr>
              <a:t>1 kg </a:t>
            </a:r>
            <a:r>
              <a:rPr lang="en-US" sz="3200" dirty="0" err="1" smtClean="0">
                <a:latin typeface="Times New Roman" pitchFamily="18" charset="0"/>
                <a:cs typeface="Times New Roman" pitchFamily="18" charset="0"/>
              </a:rPr>
              <a:t>bột</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giặt</a:t>
            </a:r>
            <a:r>
              <a:rPr lang="en-US" sz="3200" dirty="0">
                <a:latin typeface="Times New Roman" pitchFamily="18" charset="0"/>
                <a:cs typeface="Times New Roman" pitchFamily="18" charset="0"/>
              </a:rPr>
              <a:t> VISO có </a:t>
            </a:r>
            <a:r>
              <a:rPr lang="en-US" sz="3200" dirty="0" err="1">
                <a:latin typeface="Times New Roman" pitchFamily="18" charset="0"/>
                <a:cs typeface="Times New Roman" pitchFamily="18" charset="0"/>
              </a:rPr>
              <a:t>thể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tích</a:t>
            </a:r>
            <a:r>
              <a:rPr lang="en-US" sz="3200" dirty="0">
                <a:latin typeface="Times New Roman" pitchFamily="18" charset="0"/>
                <a:cs typeface="Times New Roman" pitchFamily="18" charset="0"/>
              </a:rPr>
              <a:t> 900 cm</a:t>
            </a:r>
            <a:r>
              <a:rPr lang="en-US" sz="3200" baseline="30000" dirty="0">
                <a:latin typeface="Times New Roman" pitchFamily="18" charset="0"/>
                <a:cs typeface="Times New Roman" pitchFamily="18" charset="0"/>
              </a:rPr>
              <a:t>3</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Tính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riêng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bột</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giặt</a:t>
            </a:r>
            <a:r>
              <a:rPr lang="en-US" sz="3200" dirty="0">
                <a:latin typeface="Times New Roman" pitchFamily="18" charset="0"/>
                <a:cs typeface="Times New Roman" pitchFamily="18" charset="0"/>
              </a:rPr>
              <a:t> VISO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so </a:t>
            </a:r>
            <a:r>
              <a:rPr lang="en-US" sz="3200" dirty="0" err="1">
                <a:latin typeface="Times New Roman" pitchFamily="18" charset="0"/>
                <a:cs typeface="Times New Roman" pitchFamily="18" charset="0"/>
              </a:rPr>
              <a:t>sánh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riêng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nước</a:t>
            </a:r>
            <a:r>
              <a:rPr lang="en-US" sz="3200" dirty="0">
                <a:latin typeface="Times New Roman" pitchFamily="18" charset="0"/>
                <a:cs typeface="Times New Roman" pitchFamily="18" charset="0"/>
              </a:rPr>
              <a:t>.</a:t>
            </a:r>
            <a:r>
              <a:rPr lang="vi-VN" sz="3200" dirty="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5" name="Rectangle 4"/>
          <p:cNvSpPr/>
          <p:nvPr/>
        </p:nvSpPr>
        <p:spPr>
          <a:xfrm>
            <a:off x="5111084" y="2197584"/>
            <a:ext cx="1518364" cy="584775"/>
          </a:xfrm>
          <a:prstGeom prst="rect">
            <a:avLst/>
          </a:prstGeom>
        </p:spPr>
        <p:txBody>
          <a:bodyPr wrap="none">
            <a:spAutoFit/>
          </a:bodyPr>
          <a:lstStyle/>
          <a:p>
            <a:r>
              <a:rPr lang="vi-VN" sz="3200" b="1">
                <a:solidFill>
                  <a:srgbClr val="0000CC"/>
                </a:solidFill>
                <a:latin typeface="Times New Roman" pitchFamily="18" charset="0"/>
                <a:cs typeface="Times New Roman" pitchFamily="18" charset="0"/>
              </a:rPr>
              <a:t>Bài giải</a:t>
            </a:r>
            <a:endParaRPr lang="en-US" sz="3200">
              <a:solidFill>
                <a:srgbClr val="0000CC"/>
              </a:solidFill>
            </a:endParaRPr>
          </a:p>
        </p:txBody>
      </p:sp>
      <p:sp>
        <p:nvSpPr>
          <p:cNvPr id="6" name="Rectangle 5"/>
          <p:cNvSpPr/>
          <p:nvPr/>
        </p:nvSpPr>
        <p:spPr>
          <a:xfrm>
            <a:off x="1752600" y="2801260"/>
            <a:ext cx="4876848" cy="584775"/>
          </a:xfrm>
          <a:prstGeom prst="rect">
            <a:avLst/>
          </a:prstGeom>
        </p:spPr>
        <p:txBody>
          <a:bodyPr wrap="none">
            <a:spAutoFit/>
          </a:bodyPr>
          <a:lstStyle/>
          <a:p>
            <a:r>
              <a:rPr lang="en-US" sz="3200">
                <a:latin typeface="Times New Roman" pitchFamily="18" charset="0"/>
                <a:cs typeface="Times New Roman" pitchFamily="18" charset="0"/>
              </a:rPr>
              <a:t>Ta có: 900 cm</a:t>
            </a:r>
            <a:r>
              <a:rPr lang="en-US" sz="3200" baseline="30000">
                <a:latin typeface="Times New Roman" pitchFamily="18" charset="0"/>
                <a:cs typeface="Times New Roman" pitchFamily="18" charset="0"/>
              </a:rPr>
              <a:t>3</a:t>
            </a:r>
            <a:r>
              <a:rPr lang="en-US" sz="3200">
                <a:latin typeface="Times New Roman" pitchFamily="18" charset="0"/>
                <a:cs typeface="Times New Roman" pitchFamily="18" charset="0"/>
              </a:rPr>
              <a:t> = 0,0009 m</a:t>
            </a:r>
            <a:r>
              <a:rPr lang="en-US" sz="3200" baseline="30000">
                <a:latin typeface="Times New Roman" pitchFamily="18" charset="0"/>
                <a:cs typeface="Times New Roman" pitchFamily="18" charset="0"/>
              </a:rPr>
              <a:t>3</a:t>
            </a:r>
            <a:r>
              <a:rPr lang="vi-VN" sz="3200">
                <a:latin typeface="Times New Roman" pitchFamily="18" charset="0"/>
                <a:cs typeface="Times New Roman" pitchFamily="18" charset="0"/>
              </a:rPr>
              <a:t> </a:t>
            </a:r>
            <a:endParaRPr lang="en-US" sz="3200">
              <a:latin typeface="Times New Roman" pitchFamily="18" charset="0"/>
              <a:cs typeface="Times New Roman" pitchFamily="18" charset="0"/>
            </a:endParaRPr>
          </a:p>
        </p:txBody>
      </p:sp>
      <p:sp>
        <p:nvSpPr>
          <p:cNvPr id="34817" name="Rectangle 1"/>
          <p:cNvSpPr>
            <a:spLocks noChangeArrowheads="1"/>
          </p:cNvSpPr>
          <p:nvPr/>
        </p:nvSpPr>
        <p:spPr bwMode="auto">
          <a:xfrm>
            <a:off x="1752600" y="3334660"/>
            <a:ext cx="6486648"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sz="3200">
                <a:solidFill>
                  <a:srgbClr val="000000"/>
                </a:solidFill>
                <a:latin typeface="Times New Roman" pitchFamily="18" charset="0"/>
                <a:ea typeface="Times New Roman" pitchFamily="18" charset="0"/>
                <a:cs typeface="Times New Roman" pitchFamily="18" charset="0"/>
              </a:rPr>
              <a:t>Khối lượng riêng của </a:t>
            </a:r>
            <a:r>
              <a:rPr lang="en-US" sz="3200" smtClean="0">
                <a:solidFill>
                  <a:srgbClr val="000000"/>
                </a:solidFill>
                <a:latin typeface="Times New Roman" pitchFamily="18" charset="0"/>
                <a:ea typeface="Times New Roman" pitchFamily="18" charset="0"/>
                <a:cs typeface="Times New Roman" pitchFamily="18" charset="0"/>
              </a:rPr>
              <a:t>bột </a:t>
            </a:r>
            <a:r>
              <a:rPr lang="en-US" sz="3200">
                <a:solidFill>
                  <a:srgbClr val="000000"/>
                </a:solidFill>
                <a:latin typeface="Times New Roman" pitchFamily="18" charset="0"/>
                <a:ea typeface="Times New Roman" pitchFamily="18" charset="0"/>
                <a:cs typeface="Times New Roman" pitchFamily="18" charset="0"/>
              </a:rPr>
              <a:t>giặt VISO là</a:t>
            </a:r>
            <a:endParaRPr lang="en-US" sz="3200">
              <a:latin typeface="Times New Roman" pitchFamily="18" charset="0"/>
              <a:cs typeface="Times New Roman" pitchFamily="18" charset="0"/>
            </a:endParaRPr>
          </a:p>
        </p:txBody>
      </p:sp>
      <p:pic>
        <p:nvPicPr>
          <p:cNvPr id="34818" name="Picture 2" descr="508UdKa_MFyZcvxkeOUSpWXHDjSvMxVqGDDXI7q6Hze7azLMwf78y67llmT76tlfqii22P8KPOHMC8vtkPoSp70cys1ZZdLm4xyh8xbiFQ10QL0cy29hPKfEeDRIMZWINqrvzt7r4SMg55arVsoJyQ"/>
          <p:cNvPicPr>
            <a:picLocks noChangeAspect="1" noChangeArrowheads="1"/>
          </p:cNvPicPr>
          <p:nvPr/>
        </p:nvPicPr>
        <p:blipFill>
          <a:blip r:embed="rId3"/>
          <a:srcRect/>
          <a:stretch>
            <a:fillRect/>
          </a:stretch>
        </p:blipFill>
        <p:spPr bwMode="auto">
          <a:xfrm>
            <a:off x="2971800" y="4096659"/>
            <a:ext cx="5187576" cy="1066800"/>
          </a:xfrm>
          <a:prstGeom prst="rect">
            <a:avLst/>
          </a:prstGeom>
          <a:noFill/>
          <a:ln w="9525">
            <a:noFill/>
            <a:miter lim="800000"/>
            <a:headEnd/>
            <a:tailEnd/>
          </a:ln>
        </p:spPr>
      </p:pic>
      <p:sp>
        <p:nvSpPr>
          <p:cNvPr id="9" name="Rectangle 8"/>
          <p:cNvSpPr/>
          <p:nvPr/>
        </p:nvSpPr>
        <p:spPr>
          <a:xfrm>
            <a:off x="1524000" y="5239659"/>
            <a:ext cx="9144000" cy="1077218"/>
          </a:xfrm>
          <a:prstGeom prst="rect">
            <a:avLst/>
          </a:prstGeom>
        </p:spPr>
        <p:txBody>
          <a:bodyPr wrap="square">
            <a:spAutoFit/>
          </a:bodyPr>
          <a:lstStyle/>
          <a:p>
            <a:r>
              <a:rPr lang="en-US" sz="3200">
                <a:latin typeface="Times New Roman" pitchFamily="18" charset="0"/>
                <a:cs typeface="Times New Roman" pitchFamily="18" charset="0"/>
              </a:rPr>
              <a:t>So sánh với khối lượng riêng của nước (1000 kg/m</a:t>
            </a:r>
            <a:r>
              <a:rPr lang="en-US" sz="3200" baseline="30000">
                <a:latin typeface="Times New Roman" pitchFamily="18" charset="0"/>
                <a:cs typeface="Times New Roman" pitchFamily="18" charset="0"/>
              </a:rPr>
              <a:t>3</a:t>
            </a:r>
            <a:r>
              <a:rPr lang="en-US" sz="3200">
                <a:latin typeface="Times New Roman" pitchFamily="18" charset="0"/>
                <a:cs typeface="Times New Roman" pitchFamily="18" charset="0"/>
              </a:rPr>
              <a:t>) thì khối lượng riêng của kem giặt VISO lớn hơn.</a:t>
            </a:r>
            <a:r>
              <a:rPr lang="vi-VN" sz="3200">
                <a:latin typeface="Times New Roman" pitchFamily="18" charset="0"/>
                <a:cs typeface="Times New Roman" pitchFamily="18" charset="0"/>
              </a:rPr>
              <a:t> </a:t>
            </a:r>
            <a:endParaRPr lang="en-US" sz="3200">
              <a:latin typeface="Times New Roman" pitchFamily="18" charset="0"/>
              <a:cs typeface="Times New Roman" pitchFamily="18" charset="0"/>
            </a:endParaRPr>
          </a:p>
        </p:txBody>
      </p:sp>
      <p:sp>
        <p:nvSpPr>
          <p:cNvPr id="8" name="TextBox 7"/>
          <p:cNvSpPr txBox="1"/>
          <p:nvPr/>
        </p:nvSpPr>
        <p:spPr>
          <a:xfrm>
            <a:off x="4448629" y="145143"/>
            <a:ext cx="3294743" cy="584775"/>
          </a:xfrm>
          <a:prstGeom prst="rect">
            <a:avLst/>
          </a:prstGeom>
          <a:noFill/>
        </p:spPr>
        <p:txBody>
          <a:bodyPr wrap="square" rtlCol="0">
            <a:spAutoFit/>
          </a:bodyPr>
          <a:lstStyle/>
          <a:p>
            <a:pPr algn="ctr"/>
            <a:r>
              <a:rPr lang="en-US" sz="3200" b="1" smtClean="0">
                <a:solidFill>
                  <a:srgbClr val="FF0000"/>
                </a:solidFill>
                <a:latin typeface="Times New Roman" panose="02020603050405020304" pitchFamily="18" charset="0"/>
                <a:cs typeface="Times New Roman" panose="02020603050405020304" pitchFamily="18" charset="0"/>
              </a:rPr>
              <a:t>BÀI TẬP</a:t>
            </a:r>
            <a:endParaRPr lang="en-US" sz="32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8650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plus(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slide(fromBottom)">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4817">
                                            <p:txEl>
                                              <p:pRg st="0" end="0"/>
                                            </p:txEl>
                                          </p:spTgt>
                                        </p:tgtEl>
                                        <p:attrNameLst>
                                          <p:attrName>style.visibility</p:attrName>
                                        </p:attrNameLst>
                                      </p:cBhvr>
                                      <p:to>
                                        <p:strVal val="visible"/>
                                      </p:to>
                                    </p:set>
                                    <p:animEffect transition="in" filter="randombar(horizontal)">
                                      <p:cBhvr>
                                        <p:cTn id="17" dur="500"/>
                                        <p:tgtEl>
                                          <p:spTgt spid="3481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nodeType="clickEffect">
                                  <p:stCondLst>
                                    <p:cond delay="0"/>
                                  </p:stCondLst>
                                  <p:childTnLst>
                                    <p:set>
                                      <p:cBhvr>
                                        <p:cTn id="21" dur="1" fill="hold">
                                          <p:stCondLst>
                                            <p:cond delay="0"/>
                                          </p:stCondLst>
                                        </p:cTn>
                                        <p:tgtEl>
                                          <p:spTgt spid="34818"/>
                                        </p:tgtEl>
                                        <p:attrNameLst>
                                          <p:attrName>style.visibility</p:attrName>
                                        </p:attrNameLst>
                                      </p:cBhvr>
                                      <p:to>
                                        <p:strVal val="visible"/>
                                      </p:to>
                                    </p:set>
                                    <p:animEffect transition="in" filter="barn(inHorizontal)">
                                      <p:cBhvr>
                                        <p:cTn id="22" dur="500"/>
                                        <p:tgtEl>
                                          <p:spTgt spid="3481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barn(inHorizontal)">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6399" y="914395"/>
            <a:ext cx="11437257" cy="1569660"/>
          </a:xfrm>
          <a:prstGeom prst="rect">
            <a:avLst/>
          </a:prstGeom>
        </p:spPr>
        <p:txBody>
          <a:bodyPr wrap="square">
            <a:spAutoFit/>
          </a:bodyPr>
          <a:lstStyle/>
          <a:p>
            <a:r>
              <a:rPr lang="vi-VN" sz="3200" b="1" dirty="0">
                <a:latin typeface="Times New Roman" pitchFamily="18" charset="0"/>
                <a:cs typeface="Times New Roman" pitchFamily="18" charset="0"/>
              </a:rPr>
              <a:t>Bài tập</a:t>
            </a:r>
            <a:r>
              <a:rPr lang="en-US" sz="3200" b="1" dirty="0">
                <a:latin typeface="Times New Roman" pitchFamily="18" charset="0"/>
                <a:cs typeface="Times New Roman" pitchFamily="18" charset="0"/>
              </a:rPr>
              <a:t> </a:t>
            </a:r>
            <a:r>
              <a:rPr lang="en-US" sz="3200" b="1" dirty="0" smtClean="0">
                <a:latin typeface="Times New Roman" pitchFamily="18" charset="0"/>
                <a:cs typeface="Times New Roman" pitchFamily="18" charset="0"/>
              </a:rPr>
              <a:t>3:</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Hòn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gạch</a:t>
            </a:r>
            <a:r>
              <a:rPr lang="en-US" sz="3200" dirty="0">
                <a:latin typeface="Times New Roman" pitchFamily="18" charset="0"/>
                <a:cs typeface="Times New Roman" pitchFamily="18" charset="0"/>
              </a:rPr>
              <a:t> có </a:t>
            </a:r>
            <a:r>
              <a:rPr lang="en-US" sz="3200" dirty="0" err="1">
                <a:latin typeface="Times New Roman" pitchFamily="18" charset="0"/>
                <a:cs typeface="Times New Roman" pitchFamily="18" charset="0"/>
              </a:rPr>
              <a:t>khối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1,6 kg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tích</a:t>
            </a:r>
            <a:r>
              <a:rPr lang="en-US" sz="3200" dirty="0">
                <a:latin typeface="Times New Roman" pitchFamily="18" charset="0"/>
                <a:cs typeface="Times New Roman" pitchFamily="18" charset="0"/>
              </a:rPr>
              <a:t> 1200 cm</a:t>
            </a:r>
            <a:r>
              <a:rPr lang="en-US" sz="3200" baseline="30000" dirty="0">
                <a:latin typeface="Times New Roman" pitchFamily="18" charset="0"/>
                <a:cs typeface="Times New Roman" pitchFamily="18" charset="0"/>
              </a:rPr>
              <a:t>3</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Hòn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gạch</a:t>
            </a:r>
            <a:r>
              <a:rPr lang="en-US" sz="3200" dirty="0">
                <a:latin typeface="Times New Roman" pitchFamily="18" charset="0"/>
                <a:cs typeface="Times New Roman" pitchFamily="18" charset="0"/>
              </a:rPr>
              <a:t> có </a:t>
            </a:r>
            <a:r>
              <a:rPr lang="en-US" sz="3200" dirty="0" err="1">
                <a:latin typeface="Times New Roman" pitchFamily="18" charset="0"/>
                <a:cs typeface="Times New Roman" pitchFamily="18" charset="0"/>
              </a:rPr>
              <a:t>hai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lỗ</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mỗi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lỗ</a:t>
            </a:r>
            <a:r>
              <a:rPr lang="en-US" sz="3200" dirty="0">
                <a:latin typeface="Times New Roman" pitchFamily="18" charset="0"/>
                <a:cs typeface="Times New Roman" pitchFamily="18" charset="0"/>
              </a:rPr>
              <a:t> có </a:t>
            </a:r>
            <a:r>
              <a:rPr lang="en-US" sz="3200" dirty="0" err="1">
                <a:latin typeface="Times New Roman" pitchFamily="18" charset="0"/>
                <a:cs typeface="Times New Roman" pitchFamily="18" charset="0"/>
              </a:rPr>
              <a:t>thể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tích</a:t>
            </a:r>
            <a:r>
              <a:rPr lang="en-US" sz="3200" dirty="0">
                <a:latin typeface="Times New Roman" pitchFamily="18" charset="0"/>
                <a:cs typeface="Times New Roman" pitchFamily="18" charset="0"/>
              </a:rPr>
              <a:t> 192 cm</a:t>
            </a:r>
            <a:r>
              <a:rPr lang="en-US" sz="3200" baseline="30000" dirty="0">
                <a:latin typeface="Times New Roman" pitchFamily="18" charset="0"/>
                <a:cs typeface="Times New Roman" pitchFamily="18" charset="0"/>
              </a:rPr>
              <a:t>3</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Tính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riêng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trọng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riêng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gạch</a:t>
            </a:r>
            <a:r>
              <a:rPr lang="en-US" sz="3200" dirty="0">
                <a:latin typeface="Times New Roman" pitchFamily="18" charset="0"/>
                <a:cs typeface="Times New Roman" pitchFamily="18" charset="0"/>
              </a:rPr>
              <a:t>.</a:t>
            </a:r>
            <a:endParaRPr lang="en-US" sz="3200" dirty="0"/>
          </a:p>
        </p:txBody>
      </p:sp>
      <p:sp>
        <p:nvSpPr>
          <p:cNvPr id="5" name="Rectangle 4"/>
          <p:cNvSpPr/>
          <p:nvPr/>
        </p:nvSpPr>
        <p:spPr>
          <a:xfrm>
            <a:off x="4800600" y="2416628"/>
            <a:ext cx="1518364" cy="584775"/>
          </a:xfrm>
          <a:prstGeom prst="rect">
            <a:avLst/>
          </a:prstGeom>
        </p:spPr>
        <p:txBody>
          <a:bodyPr wrap="none">
            <a:spAutoFit/>
          </a:bodyPr>
          <a:lstStyle/>
          <a:p>
            <a:r>
              <a:rPr lang="vi-VN" sz="3200" b="1">
                <a:solidFill>
                  <a:srgbClr val="0000CC"/>
                </a:solidFill>
                <a:latin typeface="Times New Roman" pitchFamily="18" charset="0"/>
                <a:cs typeface="Times New Roman" pitchFamily="18" charset="0"/>
              </a:rPr>
              <a:t>Bài giải</a:t>
            </a:r>
            <a:endParaRPr lang="en-US" sz="3200">
              <a:solidFill>
                <a:srgbClr val="0000CC"/>
              </a:solidFill>
            </a:endParaRPr>
          </a:p>
        </p:txBody>
      </p:sp>
      <p:sp>
        <p:nvSpPr>
          <p:cNvPr id="6" name="Rectangle 5"/>
          <p:cNvSpPr/>
          <p:nvPr/>
        </p:nvSpPr>
        <p:spPr>
          <a:xfrm>
            <a:off x="1524000" y="2924630"/>
            <a:ext cx="8991600" cy="584775"/>
          </a:xfrm>
          <a:prstGeom prst="rect">
            <a:avLst/>
          </a:prstGeom>
        </p:spPr>
        <p:txBody>
          <a:bodyPr wrap="square">
            <a:spAutoFit/>
          </a:bodyPr>
          <a:lstStyle/>
          <a:p>
            <a:r>
              <a:rPr lang="en-US" sz="3200">
                <a:latin typeface="Times New Roman" pitchFamily="18" charset="0"/>
                <a:cs typeface="Times New Roman" pitchFamily="18" charset="0"/>
              </a:rPr>
              <a:t>Thế tích thực của hòn gạch là:</a:t>
            </a:r>
          </a:p>
        </p:txBody>
      </p:sp>
      <p:sp>
        <p:nvSpPr>
          <p:cNvPr id="7" name="Rectangle 6"/>
          <p:cNvSpPr/>
          <p:nvPr/>
        </p:nvSpPr>
        <p:spPr>
          <a:xfrm>
            <a:off x="1676400" y="3458030"/>
            <a:ext cx="8534400" cy="584775"/>
          </a:xfrm>
          <a:prstGeom prst="rect">
            <a:avLst/>
          </a:prstGeom>
        </p:spPr>
        <p:txBody>
          <a:bodyPr wrap="square">
            <a:spAutoFit/>
          </a:bodyPr>
          <a:lstStyle/>
          <a:p>
            <a:r>
              <a:rPr lang="en-US" sz="3200" dirty="0">
                <a:latin typeface="Times New Roman" pitchFamily="18" charset="0"/>
                <a:cs typeface="Times New Roman" pitchFamily="18" charset="0"/>
              </a:rPr>
              <a:t>V = 1200 – (192 . 2) = 816 (cm</a:t>
            </a:r>
            <a:r>
              <a:rPr lang="en-US" sz="3200" baseline="30000" dirty="0">
                <a:latin typeface="Times New Roman" pitchFamily="18" charset="0"/>
                <a:cs typeface="Times New Roman" pitchFamily="18" charset="0"/>
              </a:rPr>
              <a:t>3</a:t>
            </a:r>
            <a:r>
              <a:rPr lang="en-US" sz="3200" dirty="0">
                <a:latin typeface="Times New Roman" pitchFamily="18" charset="0"/>
                <a:cs typeface="Times New Roman" pitchFamily="18" charset="0"/>
              </a:rPr>
              <a:t>) = 0,000816 (m</a:t>
            </a:r>
            <a:r>
              <a:rPr lang="en-US" sz="3200" baseline="30000" dirty="0">
                <a:latin typeface="Times New Roman" pitchFamily="18" charset="0"/>
                <a:cs typeface="Times New Roman" pitchFamily="18" charset="0"/>
              </a:rPr>
              <a:t>3</a:t>
            </a:r>
            <a:r>
              <a:rPr lang="en-US" sz="3200" dirty="0">
                <a:latin typeface="Times New Roman" pitchFamily="18" charset="0"/>
                <a:cs typeface="Times New Roman" pitchFamily="18" charset="0"/>
              </a:rPr>
              <a:t>). </a:t>
            </a:r>
            <a:endParaRPr lang="en-US" sz="3200" dirty="0"/>
          </a:p>
        </p:txBody>
      </p:sp>
      <p:sp>
        <p:nvSpPr>
          <p:cNvPr id="8" name="Rectangle 7"/>
          <p:cNvSpPr/>
          <p:nvPr/>
        </p:nvSpPr>
        <p:spPr>
          <a:xfrm>
            <a:off x="2133600" y="4067630"/>
            <a:ext cx="4785284" cy="584775"/>
          </a:xfrm>
          <a:prstGeom prst="rect">
            <a:avLst/>
          </a:prstGeom>
        </p:spPr>
        <p:txBody>
          <a:bodyPr wrap="none">
            <a:spAutoFit/>
          </a:bodyPr>
          <a:lstStyle/>
          <a:p>
            <a:r>
              <a:rPr lang="en-US" sz="3200">
                <a:latin typeface="Times New Roman" pitchFamily="18" charset="0"/>
                <a:cs typeface="Times New Roman" pitchFamily="18" charset="0"/>
              </a:rPr>
              <a:t>Khối lượng riêng của gạch: </a:t>
            </a:r>
            <a:endParaRPr lang="en-US" sz="3200"/>
          </a:p>
        </p:txBody>
      </p:sp>
      <p:pic>
        <p:nvPicPr>
          <p:cNvPr id="37889" name="Picture 1" descr="mFAhmOhg20iaIG73ZmvRqBEWHqUVKunCxRktOzCsqwgZtbfzWhRRRV7rPV188nz6NEouOXKoY6f8-zSKAPe74wPdUREa7seTUGnpZmOo-WvbgvFCmJUspxtHWybb1j3HZ1l-P0y-qH5UHgSri6BRAw"/>
          <p:cNvPicPr>
            <a:picLocks noChangeAspect="1" noChangeArrowheads="1"/>
          </p:cNvPicPr>
          <p:nvPr/>
        </p:nvPicPr>
        <p:blipFill>
          <a:blip r:embed="rId3"/>
          <a:srcRect/>
          <a:stretch>
            <a:fillRect/>
          </a:stretch>
        </p:blipFill>
        <p:spPr bwMode="auto">
          <a:xfrm>
            <a:off x="3352800" y="4677229"/>
            <a:ext cx="4871258" cy="914400"/>
          </a:xfrm>
          <a:prstGeom prst="rect">
            <a:avLst/>
          </a:prstGeom>
          <a:noFill/>
          <a:ln w="9525">
            <a:noFill/>
            <a:miter lim="800000"/>
            <a:headEnd/>
            <a:tailEnd/>
          </a:ln>
        </p:spPr>
      </p:pic>
      <p:sp>
        <p:nvSpPr>
          <p:cNvPr id="37890" name="Rectangle 2"/>
          <p:cNvSpPr>
            <a:spLocks noChangeArrowheads="1"/>
          </p:cNvSpPr>
          <p:nvPr/>
        </p:nvSpPr>
        <p:spPr bwMode="auto">
          <a:xfrm>
            <a:off x="1524001" y="5591629"/>
            <a:ext cx="6450805" cy="107721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sz="3200">
                <a:solidFill>
                  <a:srgbClr val="000000"/>
                </a:solidFill>
                <a:latin typeface="Times New Roman" pitchFamily="18" charset="0"/>
                <a:ea typeface="Times New Roman" pitchFamily="18" charset="0"/>
                <a:cs typeface="Times New Roman" pitchFamily="18" charset="0"/>
              </a:rPr>
              <a:t>Trọng lượng riêng của gạch: </a:t>
            </a:r>
            <a:endParaRPr lang="en-US" sz="3200">
              <a:solidFill>
                <a:srgbClr val="000000"/>
              </a:solidFill>
              <a:latin typeface="Times New Roman" pitchFamily="18" charset="0"/>
              <a:ea typeface="Calibri" pitchFamily="34" charset="0"/>
              <a:cs typeface="Times New Roman" pitchFamily="18" charset="0"/>
            </a:endParaRPr>
          </a:p>
          <a:p>
            <a:pPr eaLnBrk="0" fontAlgn="base" hangingPunct="0">
              <a:spcBef>
                <a:spcPct val="0"/>
              </a:spcBef>
              <a:spcAft>
                <a:spcPct val="0"/>
              </a:spcAft>
            </a:pPr>
            <a:r>
              <a:rPr lang="en-US" sz="3200">
                <a:solidFill>
                  <a:srgbClr val="000000"/>
                </a:solidFill>
                <a:latin typeface="Times New Roman" pitchFamily="18" charset="0"/>
                <a:ea typeface="Calibri" pitchFamily="34" charset="0"/>
                <a:cs typeface="Times New Roman" pitchFamily="18" charset="0"/>
              </a:rPr>
              <a:t>d = 10.D </a:t>
            </a:r>
            <a:r>
              <a:rPr lang="vi-VN" sz="3200">
                <a:solidFill>
                  <a:srgbClr val="222222"/>
                </a:solidFill>
                <a:latin typeface="Times New Roman" pitchFamily="18" charset="0"/>
                <a:ea typeface="Calibri" pitchFamily="34" charset="0"/>
                <a:cs typeface="Times New Roman" pitchFamily="18" charset="0"/>
              </a:rPr>
              <a:t> </a:t>
            </a:r>
            <a:r>
              <a:rPr lang="en-US" sz="3200">
                <a:solidFill>
                  <a:srgbClr val="000000"/>
                </a:solidFill>
                <a:latin typeface="Times New Roman" pitchFamily="18" charset="0"/>
                <a:ea typeface="Calibri" pitchFamily="34" charset="0"/>
                <a:cs typeface="Times New Roman" pitchFamily="18" charset="0"/>
              </a:rPr>
              <a:t>= 10.1960,8 = 19608 N/m</a:t>
            </a:r>
            <a:r>
              <a:rPr lang="en-US" sz="3200" baseline="30000">
                <a:solidFill>
                  <a:srgbClr val="000000"/>
                </a:solidFill>
                <a:latin typeface="Times New Roman" pitchFamily="18" charset="0"/>
                <a:ea typeface="Calibri" pitchFamily="34" charset="0"/>
                <a:cs typeface="Times New Roman" pitchFamily="18" charset="0"/>
              </a:rPr>
              <a:t>3</a:t>
            </a:r>
            <a:r>
              <a:rPr lang="en-US" sz="3200">
                <a:solidFill>
                  <a:srgbClr val="000000"/>
                </a:solidFill>
                <a:latin typeface="Times New Roman" pitchFamily="18" charset="0"/>
                <a:ea typeface="Calibri" pitchFamily="34" charset="0"/>
                <a:cs typeface="Times New Roman" pitchFamily="18" charset="0"/>
              </a:rPr>
              <a:t>.</a:t>
            </a:r>
            <a:r>
              <a:rPr lang="en-US" sz="3200">
                <a:latin typeface="Times New Roman" pitchFamily="18" charset="0"/>
                <a:cs typeface="Times New Roman" pitchFamily="18" charset="0"/>
              </a:rPr>
              <a:t> </a:t>
            </a:r>
          </a:p>
        </p:txBody>
      </p:sp>
      <p:sp>
        <p:nvSpPr>
          <p:cNvPr id="9" name="TextBox 8"/>
          <p:cNvSpPr txBox="1"/>
          <p:nvPr/>
        </p:nvSpPr>
        <p:spPr>
          <a:xfrm>
            <a:off x="4448629" y="145143"/>
            <a:ext cx="3294743" cy="584775"/>
          </a:xfrm>
          <a:prstGeom prst="rect">
            <a:avLst/>
          </a:prstGeom>
          <a:noFill/>
        </p:spPr>
        <p:txBody>
          <a:bodyPr wrap="square" rtlCol="0">
            <a:spAutoFit/>
          </a:bodyPr>
          <a:lstStyle/>
          <a:p>
            <a:pPr algn="ctr"/>
            <a:r>
              <a:rPr lang="en-US" sz="3200" b="1" smtClean="0">
                <a:solidFill>
                  <a:srgbClr val="FF0000"/>
                </a:solidFill>
                <a:latin typeface="Times New Roman" panose="02020603050405020304" pitchFamily="18" charset="0"/>
                <a:cs typeface="Times New Roman" panose="02020603050405020304" pitchFamily="18" charset="0"/>
              </a:rPr>
              <a:t>BÀI TẬP</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4098" name="Picture 2" descr="Gạch thẻ 2 lỗ&gt;Cong ty Co Phan Gach Ngoi Kien Giang, Gạch cẩn tường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84343" y="1707360"/>
            <a:ext cx="3207657" cy="2139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5320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slide(fromBottom)">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6"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barn(inHorizontal)">
                                      <p:cBhvr>
                                        <p:cTn id="23" dur="5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7889"/>
                                        </p:tgtEl>
                                        <p:attrNameLst>
                                          <p:attrName>style.visibility</p:attrName>
                                        </p:attrNameLst>
                                      </p:cBhvr>
                                      <p:to>
                                        <p:strVal val="visible"/>
                                      </p:to>
                                    </p:set>
                                    <p:animEffect transition="in" filter="fade">
                                      <p:cBhvr>
                                        <p:cTn id="28" dur="2000"/>
                                        <p:tgtEl>
                                          <p:spTgt spid="37889"/>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37890">
                                            <p:txEl>
                                              <p:pRg st="0" end="0"/>
                                            </p:txEl>
                                          </p:spTgt>
                                        </p:tgtEl>
                                        <p:attrNameLst>
                                          <p:attrName>style.visibility</p:attrName>
                                        </p:attrNameLst>
                                      </p:cBhvr>
                                      <p:to>
                                        <p:strVal val="visible"/>
                                      </p:to>
                                    </p:set>
                                    <p:animEffect transition="in" filter="blinds(horizontal)">
                                      <p:cBhvr>
                                        <p:cTn id="33" dur="500"/>
                                        <p:tgtEl>
                                          <p:spTgt spid="37890">
                                            <p:txEl>
                                              <p:pRg st="0" end="0"/>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37890">
                                            <p:txEl>
                                              <p:pRg st="1" end="1"/>
                                            </p:txEl>
                                          </p:spTgt>
                                        </p:tgtEl>
                                        <p:attrNameLst>
                                          <p:attrName>style.visibility</p:attrName>
                                        </p:attrNameLst>
                                      </p:cBhvr>
                                      <p:to>
                                        <p:strVal val="visible"/>
                                      </p:to>
                                    </p:set>
                                    <p:animEffect transition="in" filter="blinds(horizontal)">
                                      <p:cBhvr>
                                        <p:cTn id="36" dur="500"/>
                                        <p:tgtEl>
                                          <p:spTgt spid="3789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915;p37">
            <a:extLst>
              <a:ext uri="{FF2B5EF4-FFF2-40B4-BE49-F238E27FC236}">
                <a16:creationId xmlns:a16="http://schemas.microsoft.com/office/drawing/2014/main" xmlns="" id="{BAF64984-4238-44DE-AD12-86B3158F5B49}"/>
              </a:ext>
            </a:extLst>
          </p:cNvPr>
          <p:cNvSpPr txBox="1">
            <a:spLocks/>
          </p:cNvSpPr>
          <p:nvPr/>
        </p:nvSpPr>
        <p:spPr>
          <a:xfrm>
            <a:off x="2375718" y="182640"/>
            <a:ext cx="7741111" cy="945516"/>
          </a:xfrm>
          <a:prstGeom prst="rect">
            <a:avLst/>
          </a:prstGeom>
        </p:spPr>
        <p:txBody>
          <a:bodyPr spcFirstLastPara="1" wrap="square" lIns="137138" tIns="137138" rIns="137138" bIns="137138"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1371600">
              <a:lnSpc>
                <a:spcPct val="100000"/>
              </a:lnSpc>
            </a:pPr>
            <a:r>
              <a:rPr lang="en-US" sz="3600" b="1" dirty="0" err="1">
                <a:latin typeface="Times New Roman" panose="02020603050405020304" pitchFamily="18" charset="0"/>
                <a:cs typeface="Times New Roman" panose="02020603050405020304" pitchFamily="18" charset="0"/>
              </a:rPr>
              <a:t>Bài</a:t>
            </a:r>
            <a:r>
              <a:rPr lang="en-US" sz="3600" b="1" dirty="0">
                <a:latin typeface="Times New Roman" panose="02020603050405020304" pitchFamily="18" charset="0"/>
                <a:cs typeface="Times New Roman" panose="02020603050405020304" pitchFamily="18" charset="0"/>
              </a:rPr>
              <a:t> </a:t>
            </a:r>
            <a:r>
              <a:rPr lang="en-US" sz="3600" b="1" dirty="0" smtClean="0">
                <a:latin typeface="Times New Roman" panose="02020603050405020304" pitchFamily="18" charset="0"/>
                <a:cs typeface="Times New Roman" panose="02020603050405020304" pitchFamily="18" charset="0"/>
              </a:rPr>
              <a:t>13: </a:t>
            </a:r>
            <a:r>
              <a:rPr lang="en-US" sz="3600" b="1" dirty="0" smtClean="0">
                <a:solidFill>
                  <a:srgbClr val="FF0000"/>
                </a:solidFill>
                <a:latin typeface="Times New Roman" panose="02020603050405020304" pitchFamily="18" charset="0"/>
                <a:cs typeface="Times New Roman" panose="02020603050405020304" pitchFamily="18" charset="0"/>
              </a:rPr>
              <a:t>KHỐI LƯỢNG RIÊNG</a:t>
            </a:r>
            <a:endParaRPr lang="vi-VN" altLang="en-US" sz="3600" b="1" dirty="0">
              <a:solidFill>
                <a:srgbClr val="FF0000"/>
              </a:solidFill>
              <a:latin typeface="Times New Roman" panose="02020603050405020304" pitchFamily="18" charset="0"/>
              <a:cs typeface="Times New Roman" panose="02020603050405020304" pitchFamily="18" charset="0"/>
            </a:endParaRPr>
          </a:p>
        </p:txBody>
      </p:sp>
      <p:sp>
        <p:nvSpPr>
          <p:cNvPr id="3" name="文本框 25"/>
          <p:cNvSpPr txBox="1"/>
          <p:nvPr/>
        </p:nvSpPr>
        <p:spPr>
          <a:xfrm>
            <a:off x="877333" y="1128156"/>
            <a:ext cx="2996771" cy="584775"/>
          </a:xfrm>
          <a:prstGeom prst="rect">
            <a:avLst/>
          </a:prstGeom>
          <a:noFill/>
        </p:spPr>
        <p:txBody>
          <a:bodyPr wrap="square" rtlCol="0">
            <a:spAutoFit/>
          </a:bodyPr>
          <a:lstStyle/>
          <a:p>
            <a:pPr defTabSz="1371600"/>
            <a:r>
              <a:rPr lang="en-US" altLang="zh-CN" sz="3200" b="1" dirty="0" smtClean="0">
                <a:solidFill>
                  <a:srgbClr val="0000CC"/>
                </a:solidFill>
                <a:latin typeface="Times New Roman" panose="02020603050405020304" pitchFamily="18" charset="0"/>
                <a:ea typeface="幼圆" panose="02010509060101010101" pitchFamily="49" charset="-122"/>
                <a:cs typeface="Times New Roman" panose="02020603050405020304" pitchFamily="18" charset="0"/>
              </a:rPr>
              <a:t>I-</a:t>
            </a:r>
            <a:r>
              <a:rPr lang="vi-VN" altLang="zh-CN" sz="3200" b="1" dirty="0" smtClean="0">
                <a:solidFill>
                  <a:srgbClr val="0000CC"/>
                </a:solidFill>
                <a:latin typeface="Times New Roman" panose="02020603050405020304" pitchFamily="18" charset="0"/>
                <a:ea typeface="幼圆" panose="02010509060101010101" pitchFamily="49" charset="-122"/>
                <a:cs typeface="Times New Roman" panose="02020603050405020304" pitchFamily="18" charset="0"/>
              </a:rPr>
              <a:t> </a:t>
            </a:r>
            <a:r>
              <a:rPr lang="en-US" altLang="zh-CN" sz="3200" b="1" dirty="0" err="1" smtClean="0">
                <a:solidFill>
                  <a:srgbClr val="0000CC"/>
                </a:solidFill>
                <a:latin typeface="Times New Roman" panose="02020603050405020304" pitchFamily="18" charset="0"/>
                <a:ea typeface="幼圆" panose="02010509060101010101" pitchFamily="49" charset="-122"/>
                <a:cs typeface="Times New Roman" panose="02020603050405020304" pitchFamily="18" charset="0"/>
              </a:rPr>
              <a:t>Thí</a:t>
            </a:r>
            <a:r>
              <a:rPr lang="en-US" altLang="zh-CN" sz="3200" b="1" dirty="0" smtClean="0">
                <a:solidFill>
                  <a:srgbClr val="0000CC"/>
                </a:solidFill>
                <a:latin typeface="Times New Roman" panose="02020603050405020304" pitchFamily="18" charset="0"/>
                <a:ea typeface="幼圆" panose="02010509060101010101" pitchFamily="49" charset="-122"/>
                <a:cs typeface="Times New Roman" panose="02020603050405020304" pitchFamily="18" charset="0"/>
              </a:rPr>
              <a:t> </a:t>
            </a:r>
            <a:r>
              <a:rPr lang="en-US" altLang="zh-CN" sz="3200" b="1" dirty="0" err="1" smtClean="0">
                <a:solidFill>
                  <a:srgbClr val="0000CC"/>
                </a:solidFill>
                <a:latin typeface="Times New Roman" panose="02020603050405020304" pitchFamily="18" charset="0"/>
                <a:ea typeface="幼圆" panose="02010509060101010101" pitchFamily="49" charset="-122"/>
                <a:cs typeface="Times New Roman" panose="02020603050405020304" pitchFamily="18" charset="0"/>
              </a:rPr>
              <a:t>nghiệm</a:t>
            </a:r>
            <a:endParaRPr lang="zh-CN" altLang="en-US" sz="3200" b="1" dirty="0">
              <a:solidFill>
                <a:srgbClr val="0000CC"/>
              </a:solidFill>
              <a:latin typeface="Times New Roman" panose="02020603050405020304" pitchFamily="18" charset="0"/>
              <a:ea typeface="幼圆" panose="02010509060101010101" pitchFamily="49" charset="-122"/>
              <a:cs typeface="Times New Roman" panose="02020603050405020304" pitchFamily="18" charset="0"/>
            </a:endParaRPr>
          </a:p>
        </p:txBody>
      </p:sp>
      <p:sp>
        <p:nvSpPr>
          <p:cNvPr id="4" name="文本框 25"/>
          <p:cNvSpPr txBox="1"/>
          <p:nvPr/>
        </p:nvSpPr>
        <p:spPr>
          <a:xfrm>
            <a:off x="1133459" y="1712931"/>
            <a:ext cx="2996771" cy="584775"/>
          </a:xfrm>
          <a:prstGeom prst="rect">
            <a:avLst/>
          </a:prstGeom>
          <a:noFill/>
        </p:spPr>
        <p:txBody>
          <a:bodyPr wrap="square" rtlCol="0">
            <a:spAutoFit/>
          </a:bodyPr>
          <a:lstStyle/>
          <a:p>
            <a:pPr defTabSz="1371600"/>
            <a:r>
              <a:rPr lang="en-US" altLang="zh-CN" sz="3200" b="1" dirty="0" smtClean="0">
                <a:latin typeface="Times New Roman" panose="02020603050405020304" pitchFamily="18" charset="0"/>
                <a:ea typeface="幼圆" panose="02010509060101010101" pitchFamily="49" charset="-122"/>
                <a:cs typeface="Times New Roman" panose="02020603050405020304" pitchFamily="18" charset="0"/>
              </a:rPr>
              <a:t>1. </a:t>
            </a:r>
            <a:r>
              <a:rPr lang="en-US" altLang="zh-CN" sz="3200" b="1" dirty="0" err="1" smtClean="0">
                <a:latin typeface="Times New Roman" panose="02020603050405020304" pitchFamily="18" charset="0"/>
                <a:ea typeface="幼圆" panose="02010509060101010101" pitchFamily="49" charset="-122"/>
                <a:cs typeface="Times New Roman" panose="02020603050405020304" pitchFamily="18" charset="0"/>
              </a:rPr>
              <a:t>Thí</a:t>
            </a:r>
            <a:r>
              <a:rPr lang="en-US" altLang="zh-CN" sz="3200" b="1" dirty="0" smtClean="0">
                <a:latin typeface="Times New Roman" panose="02020603050405020304" pitchFamily="18" charset="0"/>
                <a:ea typeface="幼圆" panose="02010509060101010101" pitchFamily="49" charset="-122"/>
                <a:cs typeface="Times New Roman" panose="02020603050405020304" pitchFamily="18" charset="0"/>
              </a:rPr>
              <a:t> </a:t>
            </a:r>
            <a:r>
              <a:rPr lang="en-US" altLang="zh-CN" sz="3200" b="1" dirty="0" err="1" smtClean="0">
                <a:latin typeface="Times New Roman" panose="02020603050405020304" pitchFamily="18" charset="0"/>
                <a:ea typeface="幼圆" panose="02010509060101010101" pitchFamily="49" charset="-122"/>
                <a:cs typeface="Times New Roman" panose="02020603050405020304" pitchFamily="18" charset="0"/>
              </a:rPr>
              <a:t>nghiệm</a:t>
            </a:r>
            <a:r>
              <a:rPr lang="en-US" altLang="zh-CN" sz="3200" b="1" dirty="0" smtClean="0">
                <a:latin typeface="Times New Roman" panose="02020603050405020304" pitchFamily="18" charset="0"/>
                <a:ea typeface="幼圆" panose="02010509060101010101" pitchFamily="49" charset="-122"/>
                <a:cs typeface="Times New Roman" panose="02020603050405020304" pitchFamily="18" charset="0"/>
              </a:rPr>
              <a:t> 1</a:t>
            </a:r>
            <a:endParaRPr lang="zh-CN" altLang="en-US" sz="3200" b="1" dirty="0">
              <a:latin typeface="Times New Roman" panose="02020603050405020304" pitchFamily="18" charset="0"/>
              <a:ea typeface="幼圆" panose="02010509060101010101" pitchFamily="49" charset="-122"/>
              <a:cs typeface="Times New Roman" panose="02020603050405020304" pitchFamily="18" charset="0"/>
            </a:endParaRPr>
          </a:p>
        </p:txBody>
      </p:sp>
      <p:sp>
        <p:nvSpPr>
          <p:cNvPr id="5" name="文本框 25"/>
          <p:cNvSpPr txBox="1"/>
          <p:nvPr/>
        </p:nvSpPr>
        <p:spPr>
          <a:xfrm>
            <a:off x="1480593" y="2437693"/>
            <a:ext cx="4954074" cy="1569660"/>
          </a:xfrm>
          <a:prstGeom prst="rect">
            <a:avLst/>
          </a:prstGeom>
          <a:noFill/>
        </p:spPr>
        <p:txBody>
          <a:bodyPr wrap="square" rtlCol="0">
            <a:spAutoFit/>
          </a:bodyPr>
          <a:lstStyle/>
          <a:p>
            <a:pPr marL="457200" indent="-457200" defTabSz="1371600">
              <a:buFontTx/>
              <a:buChar char="-"/>
            </a:pPr>
            <a:r>
              <a:rPr lang="vi-VN" altLang="zh-CN" sz="3200" dirty="0" smtClean="0">
                <a:latin typeface="Times New Roman" panose="02020603050405020304" pitchFamily="18" charset="0"/>
                <a:ea typeface="幼圆" panose="02010509060101010101" pitchFamily="49" charset="-122"/>
                <a:cs typeface="Times New Roman" panose="02020603050405020304" pitchFamily="18" charset="0"/>
              </a:rPr>
              <a:t>Chuẩn bị</a:t>
            </a:r>
          </a:p>
          <a:p>
            <a:pPr marL="457200" indent="-457200" defTabSz="1371600">
              <a:buFontTx/>
              <a:buChar char="-"/>
            </a:pPr>
            <a:r>
              <a:rPr lang="vi-VN" altLang="zh-CN" sz="3200" dirty="0" smtClean="0">
                <a:latin typeface="Times New Roman" panose="02020603050405020304" pitchFamily="18" charset="0"/>
                <a:ea typeface="幼圆" panose="02010509060101010101" pitchFamily="49" charset="-122"/>
                <a:cs typeface="Times New Roman" panose="02020603050405020304" pitchFamily="18" charset="0"/>
              </a:rPr>
              <a:t>Tiến hành thí nghiệm</a:t>
            </a:r>
          </a:p>
          <a:p>
            <a:pPr defTabSz="1371600"/>
            <a:endParaRPr lang="zh-CN" altLang="en-US" sz="3200" dirty="0">
              <a:latin typeface="Times New Roman" panose="02020603050405020304" pitchFamily="18" charset="0"/>
              <a:ea typeface="幼圆" panose="02010509060101010101" pitchFamily="49" charset="-122"/>
              <a:cs typeface="Times New Roman" panose="02020603050405020304" pitchFamily="18" charset="0"/>
            </a:endParaRPr>
          </a:p>
        </p:txBody>
      </p:sp>
    </p:spTree>
    <p:extLst>
      <p:ext uri="{BB962C8B-B14F-4D97-AF65-F5344CB8AC3E}">
        <p14:creationId xmlns:p14="http://schemas.microsoft.com/office/powerpoint/2010/main" val="38113125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0"/>
            <a:ext cx="8915400" cy="1569660"/>
          </a:xfrm>
          <a:prstGeom prst="rect">
            <a:avLst/>
          </a:prstGeom>
        </p:spPr>
        <p:txBody>
          <a:bodyPr wrap="square">
            <a:spAutoFit/>
          </a:bodyPr>
          <a:lstStyle/>
          <a:p>
            <a:r>
              <a:rPr lang="vi-VN" sz="3200">
                <a:latin typeface="Times New Roman" pitchFamily="18" charset="0"/>
                <a:cs typeface="Times New Roman" pitchFamily="18" charset="0"/>
              </a:rPr>
              <a:t>Bài tập 2</a:t>
            </a:r>
            <a:r>
              <a:rPr lang="en-US" sz="3200">
                <a:latin typeface="Times New Roman" pitchFamily="18" charset="0"/>
                <a:cs typeface="Times New Roman" pitchFamily="18" charset="0"/>
              </a:rPr>
              <a:t>: Một hộp sữa ông Thọ có khối lượng 397 g và có thể tích 320 cm</a:t>
            </a:r>
            <a:r>
              <a:rPr lang="en-US" sz="3200" baseline="30000">
                <a:latin typeface="Times New Roman" pitchFamily="18" charset="0"/>
                <a:cs typeface="Times New Roman" pitchFamily="18" charset="0"/>
              </a:rPr>
              <a:t>3</a:t>
            </a:r>
            <a:r>
              <a:rPr lang="en-US" sz="3200">
                <a:latin typeface="Times New Roman" pitchFamily="18" charset="0"/>
                <a:cs typeface="Times New Roman" pitchFamily="18" charset="0"/>
              </a:rPr>
              <a:t>. Hãy tính khối lượng riêng của sữa trong hộp theo đơn vị kg/ m</a:t>
            </a:r>
            <a:r>
              <a:rPr lang="en-US" sz="3200" baseline="30000">
                <a:latin typeface="Times New Roman" pitchFamily="18" charset="0"/>
                <a:cs typeface="Times New Roman" pitchFamily="18" charset="0"/>
              </a:rPr>
              <a:t>3</a:t>
            </a:r>
            <a:r>
              <a:rPr lang="en-US" sz="3200">
                <a:latin typeface="Times New Roman" pitchFamily="18" charset="0"/>
                <a:cs typeface="Times New Roman" pitchFamily="18" charset="0"/>
              </a:rPr>
              <a:t>.</a:t>
            </a:r>
            <a:r>
              <a:rPr lang="vi-VN" sz="3200">
                <a:latin typeface="Times New Roman" pitchFamily="18" charset="0"/>
                <a:cs typeface="Times New Roman" pitchFamily="18" charset="0"/>
              </a:rPr>
              <a:t> </a:t>
            </a:r>
            <a:endParaRPr lang="en-US" sz="3200">
              <a:latin typeface="Times New Roman" pitchFamily="18" charset="0"/>
              <a:cs typeface="Times New Roman" pitchFamily="18" charset="0"/>
            </a:endParaRPr>
          </a:p>
        </p:txBody>
      </p:sp>
      <p:sp>
        <p:nvSpPr>
          <p:cNvPr id="8" name="Rectangle 7"/>
          <p:cNvSpPr/>
          <p:nvPr/>
        </p:nvSpPr>
        <p:spPr>
          <a:xfrm>
            <a:off x="4800600" y="1600201"/>
            <a:ext cx="1473480" cy="584775"/>
          </a:xfrm>
          <a:prstGeom prst="rect">
            <a:avLst/>
          </a:prstGeom>
        </p:spPr>
        <p:txBody>
          <a:bodyPr wrap="none">
            <a:spAutoFit/>
          </a:bodyPr>
          <a:lstStyle/>
          <a:p>
            <a:r>
              <a:rPr lang="vi-VN" sz="3200">
                <a:latin typeface="Times New Roman" pitchFamily="18" charset="0"/>
                <a:cs typeface="Times New Roman" pitchFamily="18" charset="0"/>
              </a:rPr>
              <a:t>Bài giải</a:t>
            </a:r>
            <a:endParaRPr lang="en-US" sz="3200"/>
          </a:p>
        </p:txBody>
      </p:sp>
      <p:sp>
        <p:nvSpPr>
          <p:cNvPr id="9" name="Rectangle 8"/>
          <p:cNvSpPr/>
          <p:nvPr/>
        </p:nvSpPr>
        <p:spPr>
          <a:xfrm>
            <a:off x="1828800" y="2209800"/>
            <a:ext cx="8534400" cy="1077218"/>
          </a:xfrm>
          <a:prstGeom prst="rect">
            <a:avLst/>
          </a:prstGeom>
        </p:spPr>
        <p:txBody>
          <a:bodyPr wrap="square">
            <a:spAutoFit/>
          </a:bodyPr>
          <a:lstStyle/>
          <a:p>
            <a:r>
              <a:rPr lang="en-US" sz="3200">
                <a:latin typeface="Times New Roman" pitchFamily="18" charset="0"/>
                <a:cs typeface="Times New Roman" pitchFamily="18" charset="0"/>
              </a:rPr>
              <a:t>Ta có: 397 g = 0,397 kg.</a:t>
            </a:r>
            <a:r>
              <a:rPr lang="vi-VN" sz="3200">
                <a:latin typeface="Times New Roman" pitchFamily="18" charset="0"/>
                <a:cs typeface="Times New Roman" pitchFamily="18" charset="0"/>
              </a:rPr>
              <a:t>                                             </a:t>
            </a:r>
            <a:r>
              <a:rPr lang="en-US" sz="3200">
                <a:latin typeface="Times New Roman" pitchFamily="18" charset="0"/>
                <a:cs typeface="Times New Roman" pitchFamily="18" charset="0"/>
              </a:rPr>
              <a:t>320 cm</a:t>
            </a:r>
            <a:r>
              <a:rPr lang="en-US" sz="3200" baseline="30000">
                <a:latin typeface="Times New Roman" pitchFamily="18" charset="0"/>
                <a:cs typeface="Times New Roman" pitchFamily="18" charset="0"/>
              </a:rPr>
              <a:t>3</a:t>
            </a:r>
            <a:r>
              <a:rPr lang="en-US" sz="3200">
                <a:latin typeface="Times New Roman" pitchFamily="18" charset="0"/>
                <a:cs typeface="Times New Roman" pitchFamily="18" charset="0"/>
              </a:rPr>
              <a:t> = 0,00032 m</a:t>
            </a:r>
            <a:r>
              <a:rPr lang="en-US" sz="3200" baseline="30000">
                <a:latin typeface="Times New Roman" pitchFamily="18" charset="0"/>
                <a:cs typeface="Times New Roman" pitchFamily="18" charset="0"/>
              </a:rPr>
              <a:t>3</a:t>
            </a:r>
            <a:r>
              <a:rPr lang="vi-VN" sz="3200">
                <a:latin typeface="Times New Roman" pitchFamily="18" charset="0"/>
                <a:cs typeface="Times New Roman" pitchFamily="18" charset="0"/>
              </a:rPr>
              <a:t> </a:t>
            </a:r>
            <a:endParaRPr lang="en-US" sz="3200">
              <a:latin typeface="Times New Roman" pitchFamily="18" charset="0"/>
              <a:cs typeface="Times New Roman" pitchFamily="18" charset="0"/>
            </a:endParaRPr>
          </a:p>
        </p:txBody>
      </p:sp>
      <p:sp>
        <p:nvSpPr>
          <p:cNvPr id="10" name="Rectangle 9"/>
          <p:cNvSpPr/>
          <p:nvPr/>
        </p:nvSpPr>
        <p:spPr>
          <a:xfrm>
            <a:off x="1752600" y="3276601"/>
            <a:ext cx="6660798" cy="584775"/>
          </a:xfrm>
          <a:prstGeom prst="rect">
            <a:avLst/>
          </a:prstGeom>
        </p:spPr>
        <p:txBody>
          <a:bodyPr wrap="none">
            <a:spAutoFit/>
          </a:bodyPr>
          <a:lstStyle/>
          <a:p>
            <a:r>
              <a:rPr lang="en-US" sz="3200">
                <a:latin typeface="Times New Roman" pitchFamily="18" charset="0"/>
                <a:cs typeface="Times New Roman" pitchFamily="18" charset="0"/>
              </a:rPr>
              <a:t>Khối lượng riêng của sữa trong hộp là: </a:t>
            </a:r>
          </a:p>
        </p:txBody>
      </p:sp>
      <p:pic>
        <p:nvPicPr>
          <p:cNvPr id="35844" name="Picture 4" descr="6JYI9Jb1PV-jzyFE6QTMIs3LK_ESFkgcIoffX6BKinOYCTvnnDfQTC072O2yDjbQvcVqDxX_CX49FpUuEz1DZYe787ta5_3EVTrliH_uLuqKAR4TiOBooilHWUmPSZnkugqp9Ng0xXl6FCq5VaxbOA"/>
          <p:cNvPicPr>
            <a:picLocks noChangeAspect="1" noChangeArrowheads="1"/>
          </p:cNvPicPr>
          <p:nvPr/>
        </p:nvPicPr>
        <p:blipFill>
          <a:blip r:embed="rId2"/>
          <a:srcRect/>
          <a:stretch>
            <a:fillRect/>
          </a:stretch>
        </p:blipFill>
        <p:spPr bwMode="auto">
          <a:xfrm>
            <a:off x="3352801" y="3886200"/>
            <a:ext cx="4750837" cy="990600"/>
          </a:xfrm>
          <a:prstGeom prst="rect">
            <a:avLst/>
          </a:prstGeom>
          <a:noFill/>
          <a:ln w="9525">
            <a:noFill/>
            <a:miter lim="800000"/>
            <a:headEnd/>
            <a:tailEnd/>
          </a:ln>
        </p:spPr>
      </p:pic>
      <p:sp>
        <p:nvSpPr>
          <p:cNvPr id="3" name="TextBox 2">
            <a:extLst>
              <a:ext uri="{FF2B5EF4-FFF2-40B4-BE49-F238E27FC236}">
                <a16:creationId xmlns="" xmlns:a16="http://schemas.microsoft.com/office/drawing/2014/main" id="{5B6E47C6-7575-5C3A-8232-6385BB248476}"/>
              </a:ext>
            </a:extLst>
          </p:cNvPr>
          <p:cNvSpPr txBox="1"/>
          <p:nvPr/>
        </p:nvSpPr>
        <p:spPr>
          <a:xfrm>
            <a:off x="2971800" y="5105400"/>
            <a:ext cx="6934200" cy="1477328"/>
          </a:xfrm>
          <a:prstGeom prst="rect">
            <a:avLst/>
          </a:prstGeom>
          <a:noFill/>
        </p:spPr>
        <p:txBody>
          <a:bodyPr wrap="square">
            <a:spAutoFit/>
          </a:bodyPr>
          <a:lstStyle/>
          <a:p>
            <a:r>
              <a:rPr lang="en-US"/>
              <a:t>Tài liệu được chia sẻ bởi Website VnTeach.Com</a:t>
            </a:r>
          </a:p>
          <a:p>
            <a:r>
              <a:rPr lang="en-US"/>
              <a:t>https://www.vnteach.com</a:t>
            </a:r>
          </a:p>
          <a:p>
            <a:r>
              <a:rPr lang="en-US"/>
              <a:t>Một sản phẩm của cộng đồng facebook Thư Viện VnTeach.Com</a:t>
            </a:r>
          </a:p>
          <a:p>
            <a:r>
              <a:rPr lang="en-US"/>
              <a:t>https://www.facebook.com/groups/vnteach/</a:t>
            </a:r>
          </a:p>
          <a:p>
            <a:r>
              <a:rPr lang="en-US"/>
              <a:t>https://www.facebook.com/groups/thuvienvnteach/</a:t>
            </a:r>
          </a:p>
        </p:txBody>
      </p:sp>
    </p:spTree>
    <p:extLst>
      <p:ext uri="{BB962C8B-B14F-4D97-AF65-F5344CB8AC3E}">
        <p14:creationId xmlns:p14="http://schemas.microsoft.com/office/powerpoint/2010/main" val="1343935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additive="base">
                                        <p:cTn id="12"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24" dur="500"/>
                                        <p:tgtEl>
                                          <p:spTgt spid="10">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6" fill="hold" nodeType="clickEffect">
                                  <p:stCondLst>
                                    <p:cond delay="0"/>
                                  </p:stCondLst>
                                  <p:childTnLst>
                                    <p:set>
                                      <p:cBhvr>
                                        <p:cTn id="28" dur="1" fill="hold">
                                          <p:stCondLst>
                                            <p:cond delay="0"/>
                                          </p:stCondLst>
                                        </p:cTn>
                                        <p:tgtEl>
                                          <p:spTgt spid="35844"/>
                                        </p:tgtEl>
                                        <p:attrNameLst>
                                          <p:attrName>style.visibility</p:attrName>
                                        </p:attrNameLst>
                                      </p:cBhvr>
                                      <p:to>
                                        <p:strVal val="visible"/>
                                      </p:to>
                                    </p:set>
                                    <p:animEffect transition="in" filter="barn(inHorizontal)">
                                      <p:cBhvr>
                                        <p:cTn id="29" dur="500"/>
                                        <p:tgtEl>
                                          <p:spTgt spid="35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0"/>
            <a:ext cx="9144000" cy="1569660"/>
          </a:xfrm>
          <a:prstGeom prst="rect">
            <a:avLst/>
          </a:prstGeom>
        </p:spPr>
        <p:txBody>
          <a:bodyPr wrap="square">
            <a:spAutoFit/>
          </a:bodyPr>
          <a:lstStyle/>
          <a:p>
            <a:r>
              <a:rPr lang="vi-VN" sz="3200" b="1">
                <a:latin typeface="Times New Roman" pitchFamily="18" charset="0"/>
                <a:cs typeface="Times New Roman" pitchFamily="18" charset="0"/>
              </a:rPr>
              <a:t>Bài tập</a:t>
            </a:r>
            <a:r>
              <a:rPr lang="en-US" sz="3200" b="1">
                <a:latin typeface="Times New Roman" pitchFamily="18" charset="0"/>
                <a:cs typeface="Times New Roman" pitchFamily="18" charset="0"/>
              </a:rPr>
              <a:t> 3:</a:t>
            </a:r>
            <a:r>
              <a:rPr lang="en-US" sz="3200">
                <a:latin typeface="Times New Roman" pitchFamily="18" charset="0"/>
                <a:cs typeface="Times New Roman" pitchFamily="18" charset="0"/>
              </a:rPr>
              <a:t> 1 kg kem giặt VISO có thể tích 900 cm</a:t>
            </a:r>
            <a:r>
              <a:rPr lang="en-US" sz="3200" baseline="30000">
                <a:latin typeface="Times New Roman" pitchFamily="18" charset="0"/>
                <a:cs typeface="Times New Roman" pitchFamily="18" charset="0"/>
              </a:rPr>
              <a:t>3</a:t>
            </a:r>
            <a:r>
              <a:rPr lang="en-US" sz="3200">
                <a:latin typeface="Times New Roman" pitchFamily="18" charset="0"/>
                <a:cs typeface="Times New Roman" pitchFamily="18" charset="0"/>
              </a:rPr>
              <a:t>. Tính khối lượng riêng của kem giặt VISO và so sánh với khối lượng riêng của nước.</a:t>
            </a:r>
            <a:r>
              <a:rPr lang="vi-VN" sz="3200">
                <a:latin typeface="Times New Roman" pitchFamily="18" charset="0"/>
                <a:cs typeface="Times New Roman" pitchFamily="18" charset="0"/>
              </a:rPr>
              <a:t>                                                                                                                   </a:t>
            </a:r>
            <a:endParaRPr lang="en-US" sz="3200">
              <a:latin typeface="Times New Roman" pitchFamily="18" charset="0"/>
              <a:cs typeface="Times New Roman" pitchFamily="18" charset="0"/>
            </a:endParaRPr>
          </a:p>
        </p:txBody>
      </p:sp>
      <p:sp>
        <p:nvSpPr>
          <p:cNvPr id="5" name="Rectangle 4"/>
          <p:cNvSpPr/>
          <p:nvPr/>
        </p:nvSpPr>
        <p:spPr>
          <a:xfrm>
            <a:off x="5105400" y="1600201"/>
            <a:ext cx="1518364" cy="584775"/>
          </a:xfrm>
          <a:prstGeom prst="rect">
            <a:avLst/>
          </a:prstGeom>
        </p:spPr>
        <p:txBody>
          <a:bodyPr wrap="none">
            <a:spAutoFit/>
          </a:bodyPr>
          <a:lstStyle/>
          <a:p>
            <a:r>
              <a:rPr lang="vi-VN" sz="3200" b="1">
                <a:latin typeface="Times New Roman" pitchFamily="18" charset="0"/>
                <a:cs typeface="Times New Roman" pitchFamily="18" charset="0"/>
              </a:rPr>
              <a:t>Bài giải</a:t>
            </a:r>
            <a:endParaRPr lang="en-US" sz="3200"/>
          </a:p>
        </p:txBody>
      </p:sp>
      <p:sp>
        <p:nvSpPr>
          <p:cNvPr id="6" name="Rectangle 5"/>
          <p:cNvSpPr/>
          <p:nvPr/>
        </p:nvSpPr>
        <p:spPr>
          <a:xfrm>
            <a:off x="1752600" y="2133601"/>
            <a:ext cx="4876848" cy="584775"/>
          </a:xfrm>
          <a:prstGeom prst="rect">
            <a:avLst/>
          </a:prstGeom>
        </p:spPr>
        <p:txBody>
          <a:bodyPr wrap="none">
            <a:spAutoFit/>
          </a:bodyPr>
          <a:lstStyle/>
          <a:p>
            <a:r>
              <a:rPr lang="en-US" sz="3200">
                <a:latin typeface="Times New Roman" pitchFamily="18" charset="0"/>
                <a:cs typeface="Times New Roman" pitchFamily="18" charset="0"/>
              </a:rPr>
              <a:t>Ta có: 900 cm</a:t>
            </a:r>
            <a:r>
              <a:rPr lang="en-US" sz="3200" baseline="30000">
                <a:latin typeface="Times New Roman" pitchFamily="18" charset="0"/>
                <a:cs typeface="Times New Roman" pitchFamily="18" charset="0"/>
              </a:rPr>
              <a:t>3</a:t>
            </a:r>
            <a:r>
              <a:rPr lang="en-US" sz="3200">
                <a:latin typeface="Times New Roman" pitchFamily="18" charset="0"/>
                <a:cs typeface="Times New Roman" pitchFamily="18" charset="0"/>
              </a:rPr>
              <a:t> = 0,0009 m</a:t>
            </a:r>
            <a:r>
              <a:rPr lang="en-US" sz="3200" baseline="30000">
                <a:latin typeface="Times New Roman" pitchFamily="18" charset="0"/>
                <a:cs typeface="Times New Roman" pitchFamily="18" charset="0"/>
              </a:rPr>
              <a:t>3</a:t>
            </a:r>
            <a:r>
              <a:rPr lang="vi-VN" sz="3200">
                <a:latin typeface="Times New Roman" pitchFamily="18" charset="0"/>
                <a:cs typeface="Times New Roman" pitchFamily="18" charset="0"/>
              </a:rPr>
              <a:t> </a:t>
            </a:r>
            <a:endParaRPr lang="en-US" sz="3200">
              <a:latin typeface="Times New Roman" pitchFamily="18" charset="0"/>
              <a:cs typeface="Times New Roman" pitchFamily="18" charset="0"/>
            </a:endParaRPr>
          </a:p>
        </p:txBody>
      </p:sp>
      <p:sp>
        <p:nvSpPr>
          <p:cNvPr id="34817" name="Rectangle 1"/>
          <p:cNvSpPr>
            <a:spLocks noChangeArrowheads="1"/>
          </p:cNvSpPr>
          <p:nvPr/>
        </p:nvSpPr>
        <p:spPr bwMode="auto">
          <a:xfrm>
            <a:off x="1752600" y="2667001"/>
            <a:ext cx="6669390"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sz="3200">
                <a:solidFill>
                  <a:srgbClr val="000000"/>
                </a:solidFill>
                <a:latin typeface="Times New Roman" pitchFamily="18" charset="0"/>
                <a:ea typeface="Times New Roman" pitchFamily="18" charset="0"/>
                <a:cs typeface="Times New Roman" pitchFamily="18" charset="0"/>
              </a:rPr>
              <a:t>Khối lượng riêng của kem giặt VISO là</a:t>
            </a:r>
            <a:endParaRPr lang="en-US" sz="3200">
              <a:latin typeface="Times New Roman" pitchFamily="18" charset="0"/>
              <a:cs typeface="Times New Roman" pitchFamily="18" charset="0"/>
            </a:endParaRPr>
          </a:p>
        </p:txBody>
      </p:sp>
      <p:pic>
        <p:nvPicPr>
          <p:cNvPr id="34818" name="Picture 2" descr="508UdKa_MFyZcvxkeOUSpWXHDjSvMxVqGDDXI7q6Hze7azLMwf78y67llmT76tlfqii22P8KPOHMC8vtkPoSp70cys1ZZdLm4xyh8xbiFQ10QL0cy29hPKfEeDRIMZWINqrvzt7r4SMg55arVsoJyQ"/>
          <p:cNvPicPr>
            <a:picLocks noChangeAspect="1" noChangeArrowheads="1"/>
          </p:cNvPicPr>
          <p:nvPr/>
        </p:nvPicPr>
        <p:blipFill>
          <a:blip r:embed="rId2"/>
          <a:srcRect/>
          <a:stretch>
            <a:fillRect/>
          </a:stretch>
        </p:blipFill>
        <p:spPr bwMode="auto">
          <a:xfrm>
            <a:off x="2971800" y="3429000"/>
            <a:ext cx="5187576" cy="1066800"/>
          </a:xfrm>
          <a:prstGeom prst="rect">
            <a:avLst/>
          </a:prstGeom>
          <a:noFill/>
          <a:ln w="9525">
            <a:noFill/>
            <a:miter lim="800000"/>
            <a:headEnd/>
            <a:tailEnd/>
          </a:ln>
        </p:spPr>
      </p:pic>
      <p:sp>
        <p:nvSpPr>
          <p:cNvPr id="9" name="Rectangle 8"/>
          <p:cNvSpPr/>
          <p:nvPr/>
        </p:nvSpPr>
        <p:spPr>
          <a:xfrm>
            <a:off x="1524000" y="4572000"/>
            <a:ext cx="9144000" cy="1077218"/>
          </a:xfrm>
          <a:prstGeom prst="rect">
            <a:avLst/>
          </a:prstGeom>
        </p:spPr>
        <p:txBody>
          <a:bodyPr wrap="square">
            <a:spAutoFit/>
          </a:bodyPr>
          <a:lstStyle/>
          <a:p>
            <a:r>
              <a:rPr lang="en-US" sz="3200">
                <a:latin typeface="Times New Roman" pitchFamily="18" charset="0"/>
                <a:cs typeface="Times New Roman" pitchFamily="18" charset="0"/>
              </a:rPr>
              <a:t>So sánh với khối lượng riêng của nước (1000 kg/m</a:t>
            </a:r>
            <a:r>
              <a:rPr lang="en-US" sz="3200" baseline="30000">
                <a:latin typeface="Times New Roman" pitchFamily="18" charset="0"/>
                <a:cs typeface="Times New Roman" pitchFamily="18" charset="0"/>
              </a:rPr>
              <a:t>3</a:t>
            </a:r>
            <a:r>
              <a:rPr lang="en-US" sz="3200">
                <a:latin typeface="Times New Roman" pitchFamily="18" charset="0"/>
                <a:cs typeface="Times New Roman" pitchFamily="18" charset="0"/>
              </a:rPr>
              <a:t>) thì khối lượng riêng của kem giặt VISO lớn hơn.</a:t>
            </a:r>
            <a:r>
              <a:rPr lang="vi-VN" sz="3200">
                <a:latin typeface="Times New Roman" pitchFamily="18" charset="0"/>
                <a:cs typeface="Times New Roman" pitchFamily="18" charset="0"/>
              </a:rPr>
              <a:t> </a:t>
            </a:r>
            <a:endParaRPr lang="en-US" sz="3200">
              <a:latin typeface="Times New Roman" pitchFamily="18" charset="0"/>
              <a:cs typeface="Times New Roman" pitchFamily="18" charset="0"/>
            </a:endParaRPr>
          </a:p>
        </p:txBody>
      </p:sp>
    </p:spTree>
    <p:extLst>
      <p:ext uri="{BB962C8B-B14F-4D97-AF65-F5344CB8AC3E}">
        <p14:creationId xmlns:p14="http://schemas.microsoft.com/office/powerpoint/2010/main" val="4271933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plus(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slide(fromBottom)">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4817">
                                            <p:txEl>
                                              <p:pRg st="0" end="0"/>
                                            </p:txEl>
                                          </p:spTgt>
                                        </p:tgtEl>
                                        <p:attrNameLst>
                                          <p:attrName>style.visibility</p:attrName>
                                        </p:attrNameLst>
                                      </p:cBhvr>
                                      <p:to>
                                        <p:strVal val="visible"/>
                                      </p:to>
                                    </p:set>
                                    <p:animEffect transition="in" filter="randombar(horizontal)">
                                      <p:cBhvr>
                                        <p:cTn id="22" dur="500"/>
                                        <p:tgtEl>
                                          <p:spTgt spid="3481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nodeType="clickEffect">
                                  <p:stCondLst>
                                    <p:cond delay="0"/>
                                  </p:stCondLst>
                                  <p:childTnLst>
                                    <p:set>
                                      <p:cBhvr>
                                        <p:cTn id="26" dur="1" fill="hold">
                                          <p:stCondLst>
                                            <p:cond delay="0"/>
                                          </p:stCondLst>
                                        </p:cTn>
                                        <p:tgtEl>
                                          <p:spTgt spid="34818"/>
                                        </p:tgtEl>
                                        <p:attrNameLst>
                                          <p:attrName>style.visibility</p:attrName>
                                        </p:attrNameLst>
                                      </p:cBhvr>
                                      <p:to>
                                        <p:strVal val="visible"/>
                                      </p:to>
                                    </p:set>
                                    <p:animEffect transition="in" filter="barn(inHorizontal)">
                                      <p:cBhvr>
                                        <p:cTn id="27" dur="500"/>
                                        <p:tgtEl>
                                          <p:spTgt spid="3481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6" fill="hold"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barn(inHorizontal)">
                                      <p:cBhvr>
                                        <p:cTn id="3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1"/>
            <a:ext cx="9144000" cy="2062103"/>
          </a:xfrm>
          <a:prstGeom prst="rect">
            <a:avLst/>
          </a:prstGeom>
        </p:spPr>
        <p:txBody>
          <a:bodyPr wrap="square">
            <a:spAutoFit/>
          </a:bodyPr>
          <a:lstStyle/>
          <a:p>
            <a:r>
              <a:rPr lang="vi-VN" sz="3200" b="1">
                <a:latin typeface="Times New Roman" pitchFamily="18" charset="0"/>
                <a:cs typeface="Times New Roman" pitchFamily="18" charset="0"/>
              </a:rPr>
              <a:t>Bài tập</a:t>
            </a:r>
            <a:r>
              <a:rPr lang="en-US" sz="3200" b="1">
                <a:latin typeface="Times New Roman" pitchFamily="18" charset="0"/>
                <a:cs typeface="Times New Roman" pitchFamily="18" charset="0"/>
              </a:rPr>
              <a:t> 4:</a:t>
            </a:r>
            <a:r>
              <a:rPr lang="en-US" sz="3200">
                <a:latin typeface="Times New Roman" pitchFamily="18" charset="0"/>
                <a:cs typeface="Times New Roman" pitchFamily="18" charset="0"/>
              </a:rPr>
              <a:t> Hòn gạch có khối lượng là 1,6 kg và thể tích 1200 cm</a:t>
            </a:r>
            <a:r>
              <a:rPr lang="en-US" sz="3200" baseline="30000">
                <a:latin typeface="Times New Roman" pitchFamily="18" charset="0"/>
                <a:cs typeface="Times New Roman" pitchFamily="18" charset="0"/>
              </a:rPr>
              <a:t>3</a:t>
            </a:r>
            <a:r>
              <a:rPr lang="en-US" sz="3200">
                <a:latin typeface="Times New Roman" pitchFamily="18" charset="0"/>
                <a:cs typeface="Times New Roman" pitchFamily="18" charset="0"/>
              </a:rPr>
              <a:t>. Hòn gạch có hai lỗ, mỗi lỗ có thể tích 192 cm</a:t>
            </a:r>
            <a:r>
              <a:rPr lang="en-US" sz="3200" baseline="30000">
                <a:latin typeface="Times New Roman" pitchFamily="18" charset="0"/>
                <a:cs typeface="Times New Roman" pitchFamily="18" charset="0"/>
              </a:rPr>
              <a:t>3</a:t>
            </a:r>
            <a:r>
              <a:rPr lang="en-US" sz="3200">
                <a:latin typeface="Times New Roman" pitchFamily="18" charset="0"/>
                <a:cs typeface="Times New Roman" pitchFamily="18" charset="0"/>
              </a:rPr>
              <a:t>. Tính khối lượng riêng và trọng lượng riêng của gạch.</a:t>
            </a:r>
            <a:endParaRPr lang="en-US" sz="3200"/>
          </a:p>
        </p:txBody>
      </p:sp>
      <p:sp>
        <p:nvSpPr>
          <p:cNvPr id="5" name="Rectangle 4"/>
          <p:cNvSpPr/>
          <p:nvPr/>
        </p:nvSpPr>
        <p:spPr>
          <a:xfrm>
            <a:off x="4800600" y="1981201"/>
            <a:ext cx="1518364" cy="584775"/>
          </a:xfrm>
          <a:prstGeom prst="rect">
            <a:avLst/>
          </a:prstGeom>
        </p:spPr>
        <p:txBody>
          <a:bodyPr wrap="none">
            <a:spAutoFit/>
          </a:bodyPr>
          <a:lstStyle/>
          <a:p>
            <a:r>
              <a:rPr lang="vi-VN" sz="3200" b="1">
                <a:latin typeface="Times New Roman" pitchFamily="18" charset="0"/>
                <a:cs typeface="Times New Roman" pitchFamily="18" charset="0"/>
              </a:rPr>
              <a:t>Bài giải</a:t>
            </a:r>
            <a:endParaRPr lang="en-US" sz="3200"/>
          </a:p>
        </p:txBody>
      </p:sp>
      <p:sp>
        <p:nvSpPr>
          <p:cNvPr id="6" name="Rectangle 5"/>
          <p:cNvSpPr/>
          <p:nvPr/>
        </p:nvSpPr>
        <p:spPr>
          <a:xfrm>
            <a:off x="1524000" y="2590801"/>
            <a:ext cx="8991600" cy="584775"/>
          </a:xfrm>
          <a:prstGeom prst="rect">
            <a:avLst/>
          </a:prstGeom>
        </p:spPr>
        <p:txBody>
          <a:bodyPr wrap="square">
            <a:spAutoFit/>
          </a:bodyPr>
          <a:lstStyle/>
          <a:p>
            <a:r>
              <a:rPr lang="en-US" sz="3200">
                <a:latin typeface="Times New Roman" pitchFamily="18" charset="0"/>
                <a:cs typeface="Times New Roman" pitchFamily="18" charset="0"/>
              </a:rPr>
              <a:t>Thế tích thực của hòn gạch là:</a:t>
            </a:r>
          </a:p>
        </p:txBody>
      </p:sp>
      <p:sp>
        <p:nvSpPr>
          <p:cNvPr id="7" name="Rectangle 6"/>
          <p:cNvSpPr/>
          <p:nvPr/>
        </p:nvSpPr>
        <p:spPr>
          <a:xfrm>
            <a:off x="1676400" y="3124201"/>
            <a:ext cx="8534400" cy="584775"/>
          </a:xfrm>
          <a:prstGeom prst="rect">
            <a:avLst/>
          </a:prstGeom>
        </p:spPr>
        <p:txBody>
          <a:bodyPr wrap="square">
            <a:spAutoFit/>
          </a:bodyPr>
          <a:lstStyle/>
          <a:p>
            <a:r>
              <a:rPr lang="en-US" sz="3200">
                <a:latin typeface="Times New Roman" pitchFamily="18" charset="0"/>
                <a:cs typeface="Times New Roman" pitchFamily="18" charset="0"/>
              </a:rPr>
              <a:t>V = 1200 – (192 . 2) = 816 (cm</a:t>
            </a:r>
            <a:r>
              <a:rPr lang="en-US" sz="3200" baseline="30000">
                <a:latin typeface="Times New Roman" pitchFamily="18" charset="0"/>
                <a:cs typeface="Times New Roman" pitchFamily="18" charset="0"/>
              </a:rPr>
              <a:t>3</a:t>
            </a:r>
            <a:r>
              <a:rPr lang="en-US" sz="3200">
                <a:latin typeface="Times New Roman" pitchFamily="18" charset="0"/>
                <a:cs typeface="Times New Roman" pitchFamily="18" charset="0"/>
              </a:rPr>
              <a:t>) = 0,000816 (m</a:t>
            </a:r>
            <a:r>
              <a:rPr lang="en-US" sz="3200" baseline="30000">
                <a:latin typeface="Times New Roman" pitchFamily="18" charset="0"/>
                <a:cs typeface="Times New Roman" pitchFamily="18" charset="0"/>
              </a:rPr>
              <a:t>3</a:t>
            </a:r>
            <a:r>
              <a:rPr lang="en-US" sz="3200">
                <a:latin typeface="Times New Roman" pitchFamily="18" charset="0"/>
                <a:cs typeface="Times New Roman" pitchFamily="18" charset="0"/>
              </a:rPr>
              <a:t>). </a:t>
            </a:r>
            <a:endParaRPr lang="en-US" sz="3200"/>
          </a:p>
        </p:txBody>
      </p:sp>
      <p:sp>
        <p:nvSpPr>
          <p:cNvPr id="8" name="Rectangle 7"/>
          <p:cNvSpPr/>
          <p:nvPr/>
        </p:nvSpPr>
        <p:spPr>
          <a:xfrm>
            <a:off x="2133600" y="3733801"/>
            <a:ext cx="4785284" cy="584775"/>
          </a:xfrm>
          <a:prstGeom prst="rect">
            <a:avLst/>
          </a:prstGeom>
        </p:spPr>
        <p:txBody>
          <a:bodyPr wrap="none">
            <a:spAutoFit/>
          </a:bodyPr>
          <a:lstStyle/>
          <a:p>
            <a:r>
              <a:rPr lang="en-US" sz="3200">
                <a:latin typeface="Times New Roman" pitchFamily="18" charset="0"/>
                <a:cs typeface="Times New Roman" pitchFamily="18" charset="0"/>
              </a:rPr>
              <a:t>Khối lượng riêng của gạch: </a:t>
            </a:r>
            <a:endParaRPr lang="en-US" sz="3200"/>
          </a:p>
        </p:txBody>
      </p:sp>
      <p:pic>
        <p:nvPicPr>
          <p:cNvPr id="37889" name="Picture 1" descr="mFAhmOhg20iaIG73ZmvRqBEWHqUVKunCxRktOzCsqwgZtbfzWhRRRV7rPV188nz6NEouOXKoY6f8-zSKAPe74wPdUREa7seTUGnpZmOo-WvbgvFCmJUspxtHWybb1j3HZ1l-P0y-qH5UHgSri6BRAw"/>
          <p:cNvPicPr>
            <a:picLocks noChangeAspect="1" noChangeArrowheads="1"/>
          </p:cNvPicPr>
          <p:nvPr/>
        </p:nvPicPr>
        <p:blipFill>
          <a:blip r:embed="rId2"/>
          <a:srcRect/>
          <a:stretch>
            <a:fillRect/>
          </a:stretch>
        </p:blipFill>
        <p:spPr bwMode="auto">
          <a:xfrm>
            <a:off x="3352800" y="4343400"/>
            <a:ext cx="4871258" cy="914400"/>
          </a:xfrm>
          <a:prstGeom prst="rect">
            <a:avLst/>
          </a:prstGeom>
          <a:noFill/>
          <a:ln w="9525">
            <a:noFill/>
            <a:miter lim="800000"/>
            <a:headEnd/>
            <a:tailEnd/>
          </a:ln>
        </p:spPr>
      </p:pic>
      <p:sp>
        <p:nvSpPr>
          <p:cNvPr id="37890" name="Rectangle 2"/>
          <p:cNvSpPr>
            <a:spLocks noChangeArrowheads="1"/>
          </p:cNvSpPr>
          <p:nvPr/>
        </p:nvSpPr>
        <p:spPr bwMode="auto">
          <a:xfrm>
            <a:off x="1524001" y="5257800"/>
            <a:ext cx="6450805" cy="107721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sz="3200">
                <a:solidFill>
                  <a:srgbClr val="000000"/>
                </a:solidFill>
                <a:latin typeface="Times New Roman" pitchFamily="18" charset="0"/>
                <a:ea typeface="Times New Roman" pitchFamily="18" charset="0"/>
                <a:cs typeface="Times New Roman" pitchFamily="18" charset="0"/>
              </a:rPr>
              <a:t>Trọng lượng riêng của gạch: </a:t>
            </a:r>
            <a:endParaRPr lang="en-US" sz="3200">
              <a:solidFill>
                <a:srgbClr val="000000"/>
              </a:solidFill>
              <a:latin typeface="Times New Roman" pitchFamily="18" charset="0"/>
              <a:ea typeface="Calibri" pitchFamily="34" charset="0"/>
              <a:cs typeface="Times New Roman" pitchFamily="18" charset="0"/>
            </a:endParaRPr>
          </a:p>
          <a:p>
            <a:pPr eaLnBrk="0" fontAlgn="base" hangingPunct="0">
              <a:spcBef>
                <a:spcPct val="0"/>
              </a:spcBef>
              <a:spcAft>
                <a:spcPct val="0"/>
              </a:spcAft>
            </a:pPr>
            <a:r>
              <a:rPr lang="en-US" sz="3200">
                <a:solidFill>
                  <a:srgbClr val="000000"/>
                </a:solidFill>
                <a:latin typeface="Times New Roman" pitchFamily="18" charset="0"/>
                <a:ea typeface="Calibri" pitchFamily="34" charset="0"/>
                <a:cs typeface="Times New Roman" pitchFamily="18" charset="0"/>
              </a:rPr>
              <a:t>d = 10.D </a:t>
            </a:r>
            <a:r>
              <a:rPr lang="vi-VN" sz="3200">
                <a:solidFill>
                  <a:srgbClr val="222222"/>
                </a:solidFill>
                <a:latin typeface="Times New Roman" pitchFamily="18" charset="0"/>
                <a:ea typeface="Calibri" pitchFamily="34" charset="0"/>
                <a:cs typeface="Times New Roman" pitchFamily="18" charset="0"/>
              </a:rPr>
              <a:t> </a:t>
            </a:r>
            <a:r>
              <a:rPr lang="en-US" sz="3200">
                <a:solidFill>
                  <a:srgbClr val="000000"/>
                </a:solidFill>
                <a:latin typeface="Times New Roman" pitchFamily="18" charset="0"/>
                <a:ea typeface="Calibri" pitchFamily="34" charset="0"/>
                <a:cs typeface="Times New Roman" pitchFamily="18" charset="0"/>
              </a:rPr>
              <a:t>= 10.1960,8 = 19608 N/m</a:t>
            </a:r>
            <a:r>
              <a:rPr lang="en-US" sz="3200" baseline="30000">
                <a:solidFill>
                  <a:srgbClr val="000000"/>
                </a:solidFill>
                <a:latin typeface="Times New Roman" pitchFamily="18" charset="0"/>
                <a:ea typeface="Calibri" pitchFamily="34" charset="0"/>
                <a:cs typeface="Times New Roman" pitchFamily="18" charset="0"/>
              </a:rPr>
              <a:t>3</a:t>
            </a:r>
            <a:r>
              <a:rPr lang="en-US" sz="3200">
                <a:solidFill>
                  <a:srgbClr val="000000"/>
                </a:solidFill>
                <a:latin typeface="Times New Roman" pitchFamily="18" charset="0"/>
                <a:ea typeface="Calibri" pitchFamily="34" charset="0"/>
                <a:cs typeface="Times New Roman" pitchFamily="18" charset="0"/>
              </a:rPr>
              <a:t>.</a:t>
            </a:r>
            <a:r>
              <a:rPr lang="en-US" sz="3200">
                <a:latin typeface="Times New Roman" pitchFamily="18" charset="0"/>
                <a:cs typeface="Times New Roman" pitchFamily="18" charset="0"/>
              </a:rPr>
              <a:t> </a:t>
            </a:r>
          </a:p>
        </p:txBody>
      </p:sp>
    </p:spTree>
    <p:extLst>
      <p:ext uri="{BB962C8B-B14F-4D97-AF65-F5344CB8AC3E}">
        <p14:creationId xmlns:p14="http://schemas.microsoft.com/office/powerpoint/2010/main" val="3455055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slide(fromBottom)">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linds(horizont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6" fill="hold"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barn(inHorizontal)">
                                      <p:cBhvr>
                                        <p:cTn id="28" dur="500"/>
                                        <p:tgtEl>
                                          <p:spTgt spid="8">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7889"/>
                                        </p:tgtEl>
                                        <p:attrNameLst>
                                          <p:attrName>style.visibility</p:attrName>
                                        </p:attrNameLst>
                                      </p:cBhvr>
                                      <p:to>
                                        <p:strVal val="visible"/>
                                      </p:to>
                                    </p:set>
                                    <p:animEffect transition="in" filter="fade">
                                      <p:cBhvr>
                                        <p:cTn id="33" dur="2000"/>
                                        <p:tgtEl>
                                          <p:spTgt spid="37889"/>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37890">
                                            <p:txEl>
                                              <p:pRg st="0" end="0"/>
                                            </p:txEl>
                                          </p:spTgt>
                                        </p:tgtEl>
                                        <p:attrNameLst>
                                          <p:attrName>style.visibility</p:attrName>
                                        </p:attrNameLst>
                                      </p:cBhvr>
                                      <p:to>
                                        <p:strVal val="visible"/>
                                      </p:to>
                                    </p:set>
                                    <p:animEffect transition="in" filter="blinds(horizontal)">
                                      <p:cBhvr>
                                        <p:cTn id="38" dur="500"/>
                                        <p:tgtEl>
                                          <p:spTgt spid="37890">
                                            <p:txEl>
                                              <p:pRg st="0" end="0"/>
                                            </p:txEl>
                                          </p:spTgt>
                                        </p:tgtEl>
                                      </p:cBhvr>
                                    </p:animEffect>
                                  </p:childTnLst>
                                </p:cTn>
                              </p:par>
                              <p:par>
                                <p:cTn id="39" presetID="3" presetClass="entr" presetSubtype="10" fill="hold" nodeType="withEffect">
                                  <p:stCondLst>
                                    <p:cond delay="0"/>
                                  </p:stCondLst>
                                  <p:childTnLst>
                                    <p:set>
                                      <p:cBhvr>
                                        <p:cTn id="40" dur="1" fill="hold">
                                          <p:stCondLst>
                                            <p:cond delay="0"/>
                                          </p:stCondLst>
                                        </p:cTn>
                                        <p:tgtEl>
                                          <p:spTgt spid="37890">
                                            <p:txEl>
                                              <p:pRg st="1" end="1"/>
                                            </p:txEl>
                                          </p:spTgt>
                                        </p:tgtEl>
                                        <p:attrNameLst>
                                          <p:attrName>style.visibility</p:attrName>
                                        </p:attrNameLst>
                                      </p:cBhvr>
                                      <p:to>
                                        <p:strVal val="visible"/>
                                      </p:to>
                                    </p:set>
                                    <p:animEffect transition="in" filter="blinds(horizontal)">
                                      <p:cBhvr>
                                        <p:cTn id="41" dur="500"/>
                                        <p:tgtEl>
                                          <p:spTgt spid="3789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1142" y="395202"/>
            <a:ext cx="11004829" cy="1754326"/>
          </a:xfrm>
          <a:prstGeom prst="rect">
            <a:avLst/>
          </a:prstGeom>
        </p:spPr>
        <p:txBody>
          <a:bodyPr wrap="square">
            <a:spAutoFit/>
          </a:bodyPr>
          <a:lstStyle/>
          <a:p>
            <a:r>
              <a:rPr lang="vi-VN" sz="3600" b="1" dirty="0">
                <a:latin typeface="Times New Roman" pitchFamily="18" charset="0"/>
                <a:cs typeface="Times New Roman" pitchFamily="18" charset="0"/>
              </a:rPr>
              <a:t>Bài tập </a:t>
            </a:r>
            <a:r>
              <a:rPr lang="en-US" sz="3600" b="1" dirty="0" smtClean="0">
                <a:latin typeface="Times New Roman" pitchFamily="18" charset="0"/>
                <a:cs typeface="Times New Roman" pitchFamily="18" charset="0"/>
              </a:rPr>
              <a:t>1: </a:t>
            </a:r>
            <a:r>
              <a:rPr lang="en-US" sz="3600" dirty="0" err="1">
                <a:latin typeface="Times New Roman" pitchFamily="18" charset="0"/>
                <a:cs typeface="Times New Roman" pitchFamily="18" charset="0"/>
              </a:rPr>
              <a:t>Một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hộp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sữa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ông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Thọ</a:t>
            </a:r>
            <a:r>
              <a:rPr lang="en-US" sz="3600" dirty="0">
                <a:latin typeface="Times New Roman" pitchFamily="18" charset="0"/>
                <a:cs typeface="Times New Roman" pitchFamily="18" charset="0"/>
              </a:rPr>
              <a:t> có </a:t>
            </a:r>
            <a:r>
              <a:rPr lang="en-US" sz="3600" dirty="0" err="1">
                <a:latin typeface="Times New Roman" pitchFamily="18" charset="0"/>
                <a:cs typeface="Times New Roman" pitchFamily="18" charset="0"/>
              </a:rPr>
              <a:t>khối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lượng</a:t>
            </a:r>
            <a:r>
              <a:rPr lang="en-US" sz="3600" dirty="0">
                <a:latin typeface="Times New Roman" pitchFamily="18" charset="0"/>
                <a:cs typeface="Times New Roman" pitchFamily="18" charset="0"/>
              </a:rPr>
              <a:t> </a:t>
            </a:r>
            <a:r>
              <a:rPr lang="en-US" sz="3600" dirty="0" smtClean="0">
                <a:latin typeface="Times New Roman" pitchFamily="18" charset="0"/>
                <a:cs typeface="Times New Roman" pitchFamily="18" charset="0"/>
              </a:rPr>
              <a:t>380 </a:t>
            </a:r>
            <a:r>
              <a:rPr lang="en-US" sz="3600" dirty="0">
                <a:latin typeface="Times New Roman" pitchFamily="18" charset="0"/>
                <a:cs typeface="Times New Roman" pitchFamily="18" charset="0"/>
              </a:rPr>
              <a:t>g </a:t>
            </a:r>
            <a:r>
              <a:rPr lang="en-US" sz="3600" dirty="0" err="1">
                <a:latin typeface="Times New Roman" pitchFamily="18" charset="0"/>
                <a:cs typeface="Times New Roman" pitchFamily="18" charset="0"/>
              </a:rPr>
              <a:t>và</a:t>
            </a:r>
            <a:r>
              <a:rPr lang="en-US" sz="3600" dirty="0">
                <a:latin typeface="Times New Roman" pitchFamily="18" charset="0"/>
                <a:cs typeface="Times New Roman" pitchFamily="18" charset="0"/>
              </a:rPr>
              <a:t> có </a:t>
            </a:r>
            <a:r>
              <a:rPr lang="en-US" sz="3600" dirty="0" err="1">
                <a:latin typeface="Times New Roman" pitchFamily="18" charset="0"/>
                <a:cs typeface="Times New Roman" pitchFamily="18" charset="0"/>
              </a:rPr>
              <a:t>thể</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tích</a:t>
            </a:r>
            <a:r>
              <a:rPr lang="en-US" sz="3600" dirty="0">
                <a:latin typeface="Times New Roman" pitchFamily="18" charset="0"/>
                <a:cs typeface="Times New Roman" pitchFamily="18" charset="0"/>
              </a:rPr>
              <a:t> 320 cm</a:t>
            </a:r>
            <a:r>
              <a:rPr lang="en-US" sz="3600" baseline="30000" dirty="0">
                <a:latin typeface="Times New Roman" pitchFamily="18" charset="0"/>
                <a:cs typeface="Times New Roman" pitchFamily="18" charset="0"/>
              </a:rPr>
              <a:t>3</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Hãy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tính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khối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lượng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riêng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sữa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trong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hộp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theo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đơn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vị</a:t>
            </a:r>
            <a:r>
              <a:rPr lang="en-US" sz="3600" dirty="0">
                <a:latin typeface="Times New Roman" pitchFamily="18" charset="0"/>
                <a:cs typeface="Times New Roman" pitchFamily="18" charset="0"/>
              </a:rPr>
              <a:t> kg/ m</a:t>
            </a:r>
            <a:r>
              <a:rPr lang="en-US" sz="3600" baseline="30000" dirty="0">
                <a:latin typeface="Times New Roman" pitchFamily="18" charset="0"/>
                <a:cs typeface="Times New Roman" pitchFamily="18" charset="0"/>
              </a:rPr>
              <a:t>3</a:t>
            </a:r>
            <a:r>
              <a:rPr lang="en-US" sz="3600" dirty="0">
                <a:latin typeface="Times New Roman" pitchFamily="18" charset="0"/>
                <a:cs typeface="Times New Roman" pitchFamily="18" charset="0"/>
              </a:rPr>
              <a:t>.</a:t>
            </a:r>
            <a:r>
              <a:rPr lang="vi-VN" sz="3600" dirty="0">
                <a:latin typeface="Times New Roman" pitchFamily="18" charset="0"/>
                <a:cs typeface="Times New Roman" pitchFamily="18" charset="0"/>
              </a:rPr>
              <a:t> </a:t>
            </a:r>
            <a:endParaRPr lang="en-US" sz="3600" dirty="0">
              <a:latin typeface="Times New Roman" pitchFamily="18" charset="0"/>
              <a:cs typeface="Times New Roman" pitchFamily="18" charset="0"/>
            </a:endParaRPr>
          </a:p>
        </p:txBody>
      </p:sp>
      <p:sp>
        <p:nvSpPr>
          <p:cNvPr id="5" name="Rectangle 4"/>
          <p:cNvSpPr/>
          <p:nvPr/>
        </p:nvSpPr>
        <p:spPr>
          <a:xfrm>
            <a:off x="681142" y="2565823"/>
            <a:ext cx="11004829" cy="1754326"/>
          </a:xfrm>
          <a:prstGeom prst="rect">
            <a:avLst/>
          </a:prstGeom>
        </p:spPr>
        <p:txBody>
          <a:bodyPr wrap="square">
            <a:spAutoFit/>
          </a:bodyPr>
          <a:lstStyle/>
          <a:p>
            <a:r>
              <a:rPr lang="vi-VN" sz="3600" b="1" dirty="0">
                <a:latin typeface="Times New Roman" pitchFamily="18" charset="0"/>
                <a:cs typeface="Times New Roman" pitchFamily="18" charset="0"/>
              </a:rPr>
              <a:t>Bài tập</a:t>
            </a:r>
            <a:r>
              <a:rPr lang="en-US" sz="3600" b="1" dirty="0">
                <a:latin typeface="Times New Roman" pitchFamily="18" charset="0"/>
                <a:cs typeface="Times New Roman" pitchFamily="18" charset="0"/>
              </a:rPr>
              <a:t> </a:t>
            </a:r>
            <a:r>
              <a:rPr lang="en-US" sz="3600" b="1" dirty="0" smtClean="0">
                <a:latin typeface="Times New Roman" pitchFamily="18" charset="0"/>
                <a:cs typeface="Times New Roman" pitchFamily="18" charset="0"/>
              </a:rPr>
              <a:t>2:</a:t>
            </a:r>
            <a:r>
              <a:rPr lang="en-US" sz="3600" dirty="0" smtClean="0">
                <a:latin typeface="Times New Roman" pitchFamily="18" charset="0"/>
                <a:cs typeface="Times New Roman" pitchFamily="18" charset="0"/>
              </a:rPr>
              <a:t> </a:t>
            </a:r>
            <a:r>
              <a:rPr lang="en-US" sz="3600" dirty="0">
                <a:latin typeface="Times New Roman" pitchFamily="18" charset="0"/>
                <a:cs typeface="Times New Roman" pitchFamily="18" charset="0"/>
              </a:rPr>
              <a:t>1 kg </a:t>
            </a:r>
            <a:r>
              <a:rPr lang="en-US" sz="3600" dirty="0" err="1" smtClean="0">
                <a:latin typeface="Times New Roman" pitchFamily="18" charset="0"/>
                <a:cs typeface="Times New Roman" pitchFamily="18" charset="0"/>
              </a:rPr>
              <a:t>bột</a:t>
            </a:r>
            <a:r>
              <a:rPr lang="en-US" sz="3600" dirty="0" smtClean="0">
                <a:latin typeface="Times New Roman" pitchFamily="18" charset="0"/>
                <a:cs typeface="Times New Roman" pitchFamily="18" charset="0"/>
              </a:rPr>
              <a:t> </a:t>
            </a:r>
            <a:r>
              <a:rPr lang="en-US" sz="3600" dirty="0" err="1">
                <a:latin typeface="Times New Roman" pitchFamily="18" charset="0"/>
                <a:cs typeface="Times New Roman" pitchFamily="18" charset="0"/>
              </a:rPr>
              <a:t>giặt</a:t>
            </a:r>
            <a:r>
              <a:rPr lang="en-US" sz="3600" dirty="0">
                <a:latin typeface="Times New Roman" pitchFamily="18" charset="0"/>
                <a:cs typeface="Times New Roman" pitchFamily="18" charset="0"/>
              </a:rPr>
              <a:t> VISO có </a:t>
            </a:r>
            <a:r>
              <a:rPr lang="en-US" sz="3600" dirty="0" err="1">
                <a:latin typeface="Times New Roman" pitchFamily="18" charset="0"/>
                <a:cs typeface="Times New Roman" pitchFamily="18" charset="0"/>
              </a:rPr>
              <a:t>thể</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tích</a:t>
            </a:r>
            <a:r>
              <a:rPr lang="en-US" sz="3600" dirty="0">
                <a:latin typeface="Times New Roman" pitchFamily="18" charset="0"/>
                <a:cs typeface="Times New Roman" pitchFamily="18" charset="0"/>
              </a:rPr>
              <a:t> 900 cm</a:t>
            </a:r>
            <a:r>
              <a:rPr lang="en-US" sz="3600" baseline="30000" dirty="0">
                <a:latin typeface="Times New Roman" pitchFamily="18" charset="0"/>
                <a:cs typeface="Times New Roman" pitchFamily="18" charset="0"/>
              </a:rPr>
              <a:t>3</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Tính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khối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lượng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riêng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bột</a:t>
            </a:r>
            <a:r>
              <a:rPr lang="en-US" sz="3600" dirty="0" smtClean="0">
                <a:latin typeface="Times New Roman" pitchFamily="18" charset="0"/>
                <a:cs typeface="Times New Roman" pitchFamily="18" charset="0"/>
              </a:rPr>
              <a:t> </a:t>
            </a:r>
            <a:r>
              <a:rPr lang="en-US" sz="3600" dirty="0" err="1">
                <a:latin typeface="Times New Roman" pitchFamily="18" charset="0"/>
                <a:cs typeface="Times New Roman" pitchFamily="18" charset="0"/>
              </a:rPr>
              <a:t>giặt</a:t>
            </a:r>
            <a:r>
              <a:rPr lang="en-US" sz="3600" dirty="0">
                <a:latin typeface="Times New Roman" pitchFamily="18" charset="0"/>
                <a:cs typeface="Times New Roman" pitchFamily="18" charset="0"/>
              </a:rPr>
              <a:t> VISO </a:t>
            </a:r>
            <a:r>
              <a:rPr lang="en-US" sz="3600" dirty="0" err="1">
                <a:latin typeface="Times New Roman" pitchFamily="18" charset="0"/>
                <a:cs typeface="Times New Roman" pitchFamily="18" charset="0"/>
              </a:rPr>
              <a:t>và</a:t>
            </a:r>
            <a:r>
              <a:rPr lang="en-US" sz="3600" dirty="0">
                <a:latin typeface="Times New Roman" pitchFamily="18" charset="0"/>
                <a:cs typeface="Times New Roman" pitchFamily="18" charset="0"/>
              </a:rPr>
              <a:t> so </a:t>
            </a:r>
            <a:r>
              <a:rPr lang="en-US" sz="3600" dirty="0" err="1">
                <a:latin typeface="Times New Roman" pitchFamily="18" charset="0"/>
                <a:cs typeface="Times New Roman" pitchFamily="18" charset="0"/>
              </a:rPr>
              <a:t>sánh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với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khối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lượng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riêng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nước</a:t>
            </a:r>
            <a:r>
              <a:rPr lang="en-US" sz="3600" dirty="0">
                <a:latin typeface="Times New Roman" pitchFamily="18" charset="0"/>
                <a:cs typeface="Times New Roman" pitchFamily="18" charset="0"/>
              </a:rPr>
              <a:t>.</a:t>
            </a:r>
            <a:r>
              <a:rPr lang="vi-VN" sz="3600" dirty="0">
                <a:latin typeface="Times New Roman" pitchFamily="18" charset="0"/>
                <a:cs typeface="Times New Roman" pitchFamily="18" charset="0"/>
              </a:rPr>
              <a:t>                                                                                                                   </a:t>
            </a:r>
            <a:endParaRPr lang="en-US" sz="3600" dirty="0">
              <a:latin typeface="Times New Roman" pitchFamily="18" charset="0"/>
              <a:cs typeface="Times New Roman" pitchFamily="18" charset="0"/>
            </a:endParaRPr>
          </a:p>
        </p:txBody>
      </p:sp>
      <p:sp>
        <p:nvSpPr>
          <p:cNvPr id="6" name="Rectangle 5"/>
          <p:cNvSpPr/>
          <p:nvPr/>
        </p:nvSpPr>
        <p:spPr>
          <a:xfrm>
            <a:off x="681142" y="4552116"/>
            <a:ext cx="11004829" cy="1754326"/>
          </a:xfrm>
          <a:prstGeom prst="rect">
            <a:avLst/>
          </a:prstGeom>
        </p:spPr>
        <p:txBody>
          <a:bodyPr wrap="square">
            <a:spAutoFit/>
          </a:bodyPr>
          <a:lstStyle/>
          <a:p>
            <a:r>
              <a:rPr lang="vi-VN" sz="3600" b="1" dirty="0">
                <a:latin typeface="Times New Roman" pitchFamily="18" charset="0"/>
                <a:cs typeface="Times New Roman" pitchFamily="18" charset="0"/>
              </a:rPr>
              <a:t>Bài tập</a:t>
            </a:r>
            <a:r>
              <a:rPr lang="en-US" sz="3600" b="1" dirty="0">
                <a:latin typeface="Times New Roman" pitchFamily="18" charset="0"/>
                <a:cs typeface="Times New Roman" pitchFamily="18" charset="0"/>
              </a:rPr>
              <a:t> </a:t>
            </a:r>
            <a:r>
              <a:rPr lang="en-US" sz="3600" b="1" dirty="0" smtClean="0">
                <a:latin typeface="Times New Roman" pitchFamily="18" charset="0"/>
                <a:cs typeface="Times New Roman" pitchFamily="18" charset="0"/>
              </a:rPr>
              <a:t>3:</a:t>
            </a:r>
            <a:r>
              <a:rPr lang="en-US" sz="3600" dirty="0" smtClean="0">
                <a:latin typeface="Times New Roman" pitchFamily="18" charset="0"/>
                <a:cs typeface="Times New Roman" pitchFamily="18" charset="0"/>
              </a:rPr>
              <a:t> </a:t>
            </a:r>
            <a:r>
              <a:rPr lang="en-US" sz="3600" dirty="0" err="1">
                <a:latin typeface="Times New Roman" pitchFamily="18" charset="0"/>
                <a:cs typeface="Times New Roman" pitchFamily="18" charset="0"/>
              </a:rPr>
              <a:t>Hòn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gạch</a:t>
            </a:r>
            <a:r>
              <a:rPr lang="en-US" sz="3600" dirty="0">
                <a:latin typeface="Times New Roman" pitchFamily="18" charset="0"/>
                <a:cs typeface="Times New Roman" pitchFamily="18" charset="0"/>
              </a:rPr>
              <a:t> có </a:t>
            </a:r>
            <a:r>
              <a:rPr lang="en-US" sz="3600" dirty="0" err="1">
                <a:latin typeface="Times New Roman" pitchFamily="18" charset="0"/>
                <a:cs typeface="Times New Roman" pitchFamily="18" charset="0"/>
              </a:rPr>
              <a:t>khối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lượng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là</a:t>
            </a:r>
            <a:r>
              <a:rPr lang="en-US" sz="3600" dirty="0">
                <a:latin typeface="Times New Roman" pitchFamily="18" charset="0"/>
                <a:cs typeface="Times New Roman" pitchFamily="18" charset="0"/>
              </a:rPr>
              <a:t> 1,6 kg </a:t>
            </a:r>
            <a:r>
              <a:rPr lang="en-US" sz="3600" dirty="0" err="1">
                <a:latin typeface="Times New Roman" pitchFamily="18" charset="0"/>
                <a:cs typeface="Times New Roman" pitchFamily="18" charset="0"/>
              </a:rPr>
              <a:t>và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thể</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tích</a:t>
            </a:r>
            <a:r>
              <a:rPr lang="en-US" sz="3600" dirty="0">
                <a:latin typeface="Times New Roman" pitchFamily="18" charset="0"/>
                <a:cs typeface="Times New Roman" pitchFamily="18" charset="0"/>
              </a:rPr>
              <a:t> 1200 cm</a:t>
            </a:r>
            <a:r>
              <a:rPr lang="en-US" sz="3600" baseline="30000" dirty="0">
                <a:latin typeface="Times New Roman" pitchFamily="18" charset="0"/>
                <a:cs typeface="Times New Roman" pitchFamily="18" charset="0"/>
              </a:rPr>
              <a:t>3</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Hòn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gạch</a:t>
            </a:r>
            <a:r>
              <a:rPr lang="en-US" sz="3600" dirty="0">
                <a:latin typeface="Times New Roman" pitchFamily="18" charset="0"/>
                <a:cs typeface="Times New Roman" pitchFamily="18" charset="0"/>
              </a:rPr>
              <a:t> có </a:t>
            </a:r>
            <a:r>
              <a:rPr lang="en-US" sz="3600" dirty="0" err="1">
                <a:latin typeface="Times New Roman" pitchFamily="18" charset="0"/>
                <a:cs typeface="Times New Roman" pitchFamily="18" charset="0"/>
              </a:rPr>
              <a:t>hai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lỗ</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mỗi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lỗ</a:t>
            </a:r>
            <a:r>
              <a:rPr lang="en-US" sz="3600" dirty="0">
                <a:latin typeface="Times New Roman" pitchFamily="18" charset="0"/>
                <a:cs typeface="Times New Roman" pitchFamily="18" charset="0"/>
              </a:rPr>
              <a:t> có </a:t>
            </a:r>
            <a:r>
              <a:rPr lang="en-US" sz="3600" dirty="0" err="1">
                <a:latin typeface="Times New Roman" pitchFamily="18" charset="0"/>
                <a:cs typeface="Times New Roman" pitchFamily="18" charset="0"/>
              </a:rPr>
              <a:t>thể</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tích</a:t>
            </a:r>
            <a:r>
              <a:rPr lang="en-US" sz="3600" dirty="0">
                <a:latin typeface="Times New Roman" pitchFamily="18" charset="0"/>
                <a:cs typeface="Times New Roman" pitchFamily="18" charset="0"/>
              </a:rPr>
              <a:t> 192 cm</a:t>
            </a:r>
            <a:r>
              <a:rPr lang="en-US" sz="3600" baseline="30000" dirty="0">
                <a:latin typeface="Times New Roman" pitchFamily="18" charset="0"/>
                <a:cs typeface="Times New Roman" pitchFamily="18" charset="0"/>
              </a:rPr>
              <a:t>3</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Tính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khối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lượng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riêng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trọng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lượng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riêng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gạch</a:t>
            </a:r>
            <a:r>
              <a:rPr lang="en-US" sz="3600" dirty="0">
                <a:latin typeface="Times New Roman" pitchFamily="18" charset="0"/>
                <a:cs typeface="Times New Roman" pitchFamily="18" charset="0"/>
              </a:rPr>
              <a:t>.</a:t>
            </a:r>
            <a:endParaRPr lang="en-US" sz="3600" dirty="0"/>
          </a:p>
        </p:txBody>
      </p:sp>
    </p:spTree>
    <p:extLst>
      <p:ext uri="{BB962C8B-B14F-4D97-AF65-F5344CB8AC3E}">
        <p14:creationId xmlns:p14="http://schemas.microsoft.com/office/powerpoint/2010/main" val="26218624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ộ hình nền &amp;quot;Hoạt hình siêu dễ thương&amp;quot; chất lượng cao cho Powerpoint"/>
          <p:cNvPicPr>
            <a:picLocks noChangeAspect="1" noChangeArrowheads="1"/>
          </p:cNvPicPr>
          <p:nvPr/>
        </p:nvPicPr>
        <p:blipFill rotWithShape="1">
          <a:blip r:embed="rId2">
            <a:extLst>
              <a:ext uri="{28A0092B-C50C-407E-A947-70E740481C1C}">
                <a14:useLocalDpi xmlns:a14="http://schemas.microsoft.com/office/drawing/2010/main" val="0"/>
              </a:ext>
            </a:extLst>
          </a:blip>
          <a:srcRect t="20577"/>
          <a:stretch>
            <a:fillRect/>
          </a:stretch>
        </p:blipFill>
        <p:spPr bwMode="auto">
          <a:xfrm>
            <a:off x="0" y="1864"/>
            <a:ext cx="12192000" cy="685613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063240" y="137160"/>
            <a:ext cx="6053328" cy="1024128"/>
          </a:xfrm>
          <a:prstGeom prst="rect">
            <a:avLst/>
          </a:prstGeom>
          <a:solidFill>
            <a:schemeClr val="bg1">
              <a:lumMod val="85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spcCol="0" rtlCol="0" anchor="ctr"/>
          <a:lstStyle/>
          <a:p>
            <a:pPr algn="ctr"/>
            <a:r>
              <a:rPr lang="en-US" sz="3200" b="1" smtClean="0">
                <a:solidFill>
                  <a:srgbClr val="C00000"/>
                </a:solidFill>
                <a:latin typeface="Times New Roman" pitchFamily="18" charset="0"/>
                <a:cs typeface="Times New Roman" pitchFamily="18" charset="0"/>
              </a:rPr>
              <a:t>NHIỆM VỤ VỀ </a:t>
            </a:r>
            <a:r>
              <a:rPr lang="en-US" sz="3200" b="1" dirty="0">
                <a:solidFill>
                  <a:srgbClr val="C00000"/>
                </a:solidFill>
                <a:latin typeface="Times New Roman" pitchFamily="18" charset="0"/>
                <a:cs typeface="Times New Roman" pitchFamily="18" charset="0"/>
              </a:rPr>
              <a:t>NHÀ</a:t>
            </a:r>
          </a:p>
        </p:txBody>
      </p:sp>
      <p:sp>
        <p:nvSpPr>
          <p:cNvPr id="2" name="TextBox 1"/>
          <p:cNvSpPr txBox="1"/>
          <p:nvPr/>
        </p:nvSpPr>
        <p:spPr>
          <a:xfrm>
            <a:off x="2220686" y="2732372"/>
            <a:ext cx="9332685" cy="2554545"/>
          </a:xfrm>
          <a:prstGeom prst="rect">
            <a:avLst/>
          </a:prstGeom>
          <a:noFill/>
        </p:spPr>
        <p:txBody>
          <a:bodyPr wrap="square" rtlCol="0">
            <a:spAutoFit/>
          </a:bodyPr>
          <a:lstStyle/>
          <a:p>
            <a:pPr marL="190510" indent="-190510">
              <a:buFont typeface="Arial" pitchFamily="34" charset="0"/>
              <a:buChar char="•"/>
            </a:pPr>
            <a:r>
              <a:rPr lang="en-US" sz="3200" dirty="0" err="1">
                <a:latin typeface="Times New Roman" pitchFamily="18" charset="0"/>
                <a:cs typeface="Times New Roman" pitchFamily="18" charset="0"/>
              </a:rPr>
              <a:t>Đo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tính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riêng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chất</a:t>
            </a:r>
            <a:r>
              <a:rPr lang="en-US" sz="3200" dirty="0">
                <a:latin typeface="Times New Roman" pitchFamily="18" charset="0"/>
                <a:cs typeface="Times New Roman" pitchFamily="18" charset="0"/>
              </a:rPr>
              <a:t> </a:t>
            </a:r>
            <a:r>
              <a:rPr lang="en-US" sz="3200">
                <a:latin typeface="Times New Roman" pitchFamily="18" charset="0"/>
                <a:cs typeface="Times New Roman" pitchFamily="18" charset="0"/>
              </a:rPr>
              <a:t>ở </a:t>
            </a:r>
            <a:r>
              <a:rPr lang="en-US" sz="3200" smtClean="0">
                <a:latin typeface="Times New Roman" pitchFamily="18" charset="0"/>
                <a:cs typeface="Times New Roman" pitchFamily="18" charset="0"/>
              </a:rPr>
              <a:t>nhà: </a:t>
            </a:r>
            <a:r>
              <a:rPr lang="en-US" sz="3200" dirty="0" err="1">
                <a:latin typeface="Times New Roman" pitchFamily="18" charset="0"/>
                <a:cs typeface="Times New Roman" pitchFamily="18" charset="0"/>
              </a:rPr>
              <a:t>thìa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nhôm</a:t>
            </a:r>
            <a:r>
              <a:rPr lang="en-US" sz="3200" dirty="0">
                <a:latin typeface="Times New Roman" pitchFamily="18" charset="0"/>
                <a:cs typeface="Times New Roman" pitchFamily="18" charset="0"/>
              </a:rPr>
              <a:t>, </a:t>
            </a:r>
            <a:r>
              <a:rPr lang="en-US" sz="3200" err="1">
                <a:latin typeface="Times New Roman" pitchFamily="18" charset="0"/>
                <a:cs typeface="Times New Roman" pitchFamily="18" charset="0"/>
              </a:rPr>
              <a:t>đũa</a:t>
            </a:r>
            <a:r>
              <a:rPr lang="en-US" sz="3200">
                <a:latin typeface="Times New Roman" pitchFamily="18" charset="0"/>
                <a:cs typeface="Times New Roman" pitchFamily="18" charset="0"/>
              </a:rPr>
              <a:t> </a:t>
            </a:r>
            <a:r>
              <a:rPr lang="en-US" sz="3200" smtClean="0">
                <a:latin typeface="Times New Roman" pitchFamily="18" charset="0"/>
                <a:cs typeface="Times New Roman" pitchFamily="18" charset="0"/>
              </a:rPr>
              <a:t>tre…</a:t>
            </a:r>
            <a:endParaRPr lang="en-US" sz="3200" dirty="0">
              <a:latin typeface="Times New Roman" pitchFamily="18" charset="0"/>
              <a:cs typeface="Times New Roman" pitchFamily="18" charset="0"/>
            </a:endParaRPr>
          </a:p>
          <a:p>
            <a:pPr marL="190510" indent="-190510">
              <a:buFont typeface="Arial" pitchFamily="34" charset="0"/>
              <a:buChar char="•"/>
            </a:pPr>
            <a:r>
              <a:rPr lang="en-US" sz="3200" dirty="0">
                <a:latin typeface="Times New Roman" pitchFamily="18" charset="0"/>
                <a:cs typeface="Times New Roman" pitchFamily="18" charset="0"/>
              </a:rPr>
              <a:t>Quay video </a:t>
            </a:r>
            <a:r>
              <a:rPr lang="en-US" sz="3200" dirty="0" err="1">
                <a:latin typeface="Times New Roman" pitchFamily="18" charset="0"/>
                <a:cs typeface="Times New Roman" pitchFamily="18" charset="0"/>
              </a:rPr>
              <a:t>kết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quả</a:t>
            </a:r>
            <a:r>
              <a:rPr lang="en-US" sz="3200" dirty="0">
                <a:latin typeface="Times New Roman" pitchFamily="18" charset="0"/>
                <a:cs typeface="Times New Roman" pitchFamily="18" charset="0"/>
              </a:rPr>
              <a:t> </a:t>
            </a:r>
            <a:r>
              <a:rPr lang="en-US" sz="3200" err="1">
                <a:latin typeface="Times New Roman" pitchFamily="18" charset="0"/>
                <a:cs typeface="Times New Roman" pitchFamily="18" charset="0"/>
              </a:rPr>
              <a:t>gửi</a:t>
            </a:r>
            <a:r>
              <a:rPr lang="en-US" sz="3200">
                <a:latin typeface="Times New Roman" pitchFamily="18" charset="0"/>
                <a:cs typeface="Times New Roman" pitchFamily="18" charset="0"/>
              </a:rPr>
              <a:t> </a:t>
            </a:r>
            <a:r>
              <a:rPr lang="en-US" sz="3200" smtClean="0">
                <a:latin typeface="Times New Roman" pitchFamily="18" charset="0"/>
                <a:cs typeface="Times New Roman" pitchFamily="18" charset="0"/>
              </a:rPr>
              <a:t>qua zalo nhóm.</a:t>
            </a:r>
            <a:endParaRPr lang="en-US" sz="3200" dirty="0">
              <a:latin typeface="Times New Roman" pitchFamily="18" charset="0"/>
              <a:cs typeface="Times New Roman" pitchFamily="18" charset="0"/>
            </a:endParaRPr>
          </a:p>
          <a:p>
            <a:pPr marL="190510" indent="-190510">
              <a:buFont typeface="Arial" pitchFamily="34" charset="0"/>
              <a:buChar char="•"/>
            </a:pP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HS </a:t>
            </a:r>
            <a:r>
              <a:rPr lang="en-US" sz="3200" dirty="0" err="1">
                <a:latin typeface="Times New Roman" pitchFamily="18" charset="0"/>
                <a:cs typeface="Times New Roman" pitchFamily="18" charset="0"/>
              </a:rPr>
              <a:t>khác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đánh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bằng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cách</a:t>
            </a:r>
            <a:r>
              <a:rPr lang="en-US" sz="3200">
                <a:latin typeface="Times New Roman" pitchFamily="18" charset="0"/>
                <a:cs typeface="Times New Roman" pitchFamily="18" charset="0"/>
              </a:rPr>
              <a:t>: </a:t>
            </a:r>
            <a:r>
              <a:rPr lang="en-US" sz="3200" smtClean="0">
                <a:latin typeface="Times New Roman" pitchFamily="18" charset="0"/>
                <a:cs typeface="Times New Roman" pitchFamily="18" charset="0"/>
              </a:rPr>
              <a:t>thả tim, đưa </a:t>
            </a:r>
            <a:r>
              <a:rPr lang="en-US" sz="3200" dirty="0">
                <a:latin typeface="Times New Roman" pitchFamily="18" charset="0"/>
                <a:cs typeface="Times New Roman" pitchFamily="18" charset="0"/>
              </a:rPr>
              <a:t>1 </a:t>
            </a:r>
            <a:r>
              <a:rPr lang="en-US" sz="3200" dirty="0" err="1">
                <a:latin typeface="Times New Roman" pitchFamily="18" charset="0"/>
                <a:cs typeface="Times New Roman" pitchFamily="18" charset="0"/>
              </a:rPr>
              <a:t>lời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khen</a:t>
            </a:r>
            <a:r>
              <a:rPr lang="en-US" sz="3200" dirty="0">
                <a:latin typeface="Times New Roman" pitchFamily="18" charset="0"/>
                <a:cs typeface="Times New Roman" pitchFamily="18" charset="0"/>
              </a:rPr>
              <a:t>, 1 </a:t>
            </a:r>
            <a:r>
              <a:rPr lang="en-US" sz="3200" dirty="0" err="1">
                <a:latin typeface="Times New Roman" pitchFamily="18" charset="0"/>
                <a:cs typeface="Times New Roman" pitchFamily="18" charset="0"/>
              </a:rPr>
              <a:t>góp</a:t>
            </a:r>
            <a:r>
              <a:rPr lang="en-US" sz="3200" dirty="0">
                <a:latin typeface="Times New Roman" pitchFamily="18" charset="0"/>
                <a:cs typeface="Times New Roman" pitchFamily="18" charset="0"/>
              </a:rPr>
              <a:t> </a:t>
            </a:r>
            <a:r>
              <a:rPr lang="en-US" sz="3200">
                <a:latin typeface="Times New Roman" pitchFamily="18" charset="0"/>
                <a:cs typeface="Times New Roman" pitchFamily="18" charset="0"/>
              </a:rPr>
              <a:t>ý</a:t>
            </a:r>
            <a:r>
              <a:rPr lang="en-US" sz="320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226688789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90562472"/>
              </p:ext>
            </p:extLst>
          </p:nvPr>
        </p:nvGraphicFramePr>
        <p:xfrm>
          <a:off x="362850" y="1291591"/>
          <a:ext cx="11190517" cy="2950464"/>
        </p:xfrm>
        <a:graphic>
          <a:graphicData uri="http://schemas.openxmlformats.org/drawingml/2006/table">
            <a:tbl>
              <a:tblPr/>
              <a:tblGrid>
                <a:gridCol w="2842997">
                  <a:extLst>
                    <a:ext uri="{9D8B030D-6E8A-4147-A177-3AD203B41FA5}">
                      <a16:colId xmlns:a16="http://schemas.microsoft.com/office/drawing/2014/main" xmlns="" val="20000"/>
                    </a:ext>
                  </a:extLst>
                </a:gridCol>
                <a:gridCol w="3048660">
                  <a:extLst>
                    <a:ext uri="{9D8B030D-6E8A-4147-A177-3AD203B41FA5}">
                      <a16:colId xmlns:a16="http://schemas.microsoft.com/office/drawing/2014/main" xmlns="" val="20001"/>
                    </a:ext>
                  </a:extLst>
                </a:gridCol>
                <a:gridCol w="2681718">
                  <a:extLst>
                    <a:ext uri="{9D8B030D-6E8A-4147-A177-3AD203B41FA5}">
                      <a16:colId xmlns:a16="http://schemas.microsoft.com/office/drawing/2014/main" xmlns="" val="20002"/>
                    </a:ext>
                  </a:extLst>
                </a:gridCol>
                <a:gridCol w="2617142">
                  <a:extLst>
                    <a:ext uri="{9D8B030D-6E8A-4147-A177-3AD203B41FA5}">
                      <a16:colId xmlns:a16="http://schemas.microsoft.com/office/drawing/2014/main" xmlns="" val="20003"/>
                    </a:ext>
                  </a:extLst>
                </a:gridCol>
              </a:tblGrid>
              <a:tr h="609600">
                <a:tc>
                  <a:txBody>
                    <a:bodyPr/>
                    <a:lstStyle/>
                    <a:p>
                      <a:pPr algn="ctr">
                        <a:lnSpc>
                          <a:spcPct val="115000"/>
                        </a:lnSpc>
                        <a:spcAft>
                          <a:spcPts val="0"/>
                        </a:spcAft>
                      </a:pPr>
                      <a:r>
                        <a:rPr lang="en-US" sz="3200" b="0" dirty="0" err="1">
                          <a:latin typeface="Times New Roman" pitchFamily="18" charset="0"/>
                          <a:ea typeface="Times New Roman"/>
                          <a:cs typeface="Times New Roman" pitchFamily="18" charset="0"/>
                        </a:rPr>
                        <a:t>Đại</a:t>
                      </a:r>
                      <a:r>
                        <a:rPr lang="en-US" sz="3200" b="0" dirty="0">
                          <a:latin typeface="Times New Roman" pitchFamily="18" charset="0"/>
                          <a:ea typeface="Times New Roman"/>
                          <a:cs typeface="Times New Roman" pitchFamily="18" charset="0"/>
                        </a:rPr>
                        <a:t> </a:t>
                      </a:r>
                      <a:r>
                        <a:rPr lang="en-US" sz="3200" b="0" dirty="0" err="1">
                          <a:latin typeface="Times New Roman" pitchFamily="18" charset="0"/>
                          <a:ea typeface="Times New Roman"/>
                          <a:cs typeface="Times New Roman" pitchFamily="18" charset="0"/>
                        </a:rPr>
                        <a:t>lượng</a:t>
                      </a:r>
                      <a:endParaRPr lang="en-US" sz="3200" b="0" dirty="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b="1">
                          <a:latin typeface="Times New Roman" pitchFamily="18" charset="0"/>
                          <a:ea typeface="Times New Roman"/>
                          <a:cs typeface="Times New Roman" pitchFamily="18" charset="0"/>
                        </a:rPr>
                        <a:t>Thỏi 1</a:t>
                      </a:r>
                      <a:endParaRPr lang="en-US" sz="320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b="1">
                          <a:latin typeface="Times New Roman" pitchFamily="18" charset="0"/>
                          <a:ea typeface="Times New Roman"/>
                          <a:cs typeface="Times New Roman" pitchFamily="18" charset="0"/>
                        </a:rPr>
                        <a:t>Thỏi 2</a:t>
                      </a:r>
                      <a:endParaRPr lang="en-US" sz="320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b="1">
                          <a:latin typeface="Times New Roman" pitchFamily="18" charset="0"/>
                          <a:ea typeface="Times New Roman"/>
                          <a:cs typeface="Times New Roman" pitchFamily="18" charset="0"/>
                        </a:rPr>
                        <a:t>Thỏi 3</a:t>
                      </a:r>
                      <a:endParaRPr lang="en-US" sz="320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0"/>
                  </a:ext>
                </a:extLst>
              </a:tr>
              <a:tr h="609600">
                <a:tc>
                  <a:txBody>
                    <a:bodyPr/>
                    <a:lstStyle/>
                    <a:p>
                      <a:pPr algn="ctr">
                        <a:lnSpc>
                          <a:spcPct val="115000"/>
                        </a:lnSpc>
                        <a:spcAft>
                          <a:spcPts val="0"/>
                        </a:spcAft>
                      </a:pPr>
                      <a:r>
                        <a:rPr lang="en-US" sz="3200" b="0" dirty="0" err="1">
                          <a:latin typeface="Times New Roman" pitchFamily="18" charset="0"/>
                          <a:ea typeface="Times New Roman"/>
                          <a:cs typeface="Times New Roman" pitchFamily="18" charset="0"/>
                        </a:rPr>
                        <a:t>Thể</a:t>
                      </a:r>
                      <a:r>
                        <a:rPr lang="en-US" sz="3200" b="0" dirty="0">
                          <a:latin typeface="Times New Roman" pitchFamily="18" charset="0"/>
                          <a:ea typeface="Times New Roman"/>
                          <a:cs typeface="Times New Roman" pitchFamily="18" charset="0"/>
                        </a:rPr>
                        <a:t> </a:t>
                      </a:r>
                      <a:r>
                        <a:rPr lang="en-US" sz="3200" b="0" dirty="0" err="1">
                          <a:latin typeface="Times New Roman" pitchFamily="18" charset="0"/>
                          <a:ea typeface="Times New Roman"/>
                          <a:cs typeface="Times New Roman" pitchFamily="18" charset="0"/>
                        </a:rPr>
                        <a:t>tích</a:t>
                      </a:r>
                      <a:endParaRPr lang="en-US" sz="3200" b="0" dirty="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15000"/>
                        </a:lnSpc>
                        <a:spcAft>
                          <a:spcPts val="0"/>
                        </a:spcAft>
                      </a:pPr>
                      <a:r>
                        <a:rPr lang="en-US" sz="3200">
                          <a:latin typeface="Times New Roman" pitchFamily="18" charset="0"/>
                          <a:ea typeface="Times New Roman"/>
                          <a:cs typeface="Times New Roman" pitchFamily="18" charset="0"/>
                        </a:rPr>
                        <a:t>V</a:t>
                      </a:r>
                      <a:r>
                        <a:rPr lang="en-US" sz="3200" baseline="-25000">
                          <a:latin typeface="Times New Roman" pitchFamily="18" charset="0"/>
                          <a:ea typeface="Times New Roman"/>
                          <a:cs typeface="Times New Roman" pitchFamily="18" charset="0"/>
                        </a:rPr>
                        <a:t>1</a:t>
                      </a:r>
                      <a:r>
                        <a:rPr lang="en-US" sz="3200">
                          <a:latin typeface="Times New Roman" pitchFamily="18" charset="0"/>
                          <a:ea typeface="Times New Roman"/>
                          <a:cs typeface="Times New Roman" pitchFamily="18" charset="0"/>
                        </a:rPr>
                        <a:t>= V = 1cm</a:t>
                      </a:r>
                      <a:r>
                        <a:rPr lang="en-US" sz="3200" baseline="30000">
                          <a:latin typeface="Times New Roman" pitchFamily="18" charset="0"/>
                          <a:ea typeface="Times New Roman"/>
                          <a:cs typeface="Times New Roman" pitchFamily="18" charset="0"/>
                        </a:rPr>
                        <a:t>3</a:t>
                      </a:r>
                      <a:endParaRPr lang="en-US" sz="320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15000"/>
                        </a:lnSpc>
                        <a:spcAft>
                          <a:spcPts val="0"/>
                        </a:spcAft>
                      </a:pPr>
                      <a:r>
                        <a:rPr lang="en-US" sz="3200">
                          <a:latin typeface="Times New Roman" pitchFamily="18" charset="0"/>
                          <a:ea typeface="Times New Roman"/>
                          <a:cs typeface="Times New Roman" pitchFamily="18" charset="0"/>
                        </a:rPr>
                        <a:t>V</a:t>
                      </a:r>
                      <a:r>
                        <a:rPr lang="en-US" sz="3200" baseline="-25000">
                          <a:latin typeface="Times New Roman" pitchFamily="18" charset="0"/>
                          <a:ea typeface="Times New Roman"/>
                          <a:cs typeface="Times New Roman" pitchFamily="18" charset="0"/>
                        </a:rPr>
                        <a:t>2</a:t>
                      </a:r>
                      <a:r>
                        <a:rPr lang="en-US" sz="3200">
                          <a:latin typeface="Times New Roman" pitchFamily="18" charset="0"/>
                          <a:ea typeface="Times New Roman"/>
                          <a:cs typeface="Times New Roman" pitchFamily="18" charset="0"/>
                        </a:rPr>
                        <a:t>= V = 1cm</a:t>
                      </a:r>
                      <a:r>
                        <a:rPr lang="en-US" sz="3200" baseline="30000">
                          <a:latin typeface="Times New Roman" pitchFamily="18" charset="0"/>
                          <a:ea typeface="Times New Roman"/>
                          <a:cs typeface="Times New Roman" pitchFamily="18" charset="0"/>
                        </a:rPr>
                        <a:t>3</a:t>
                      </a:r>
                      <a:endParaRPr lang="en-US" sz="320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15000"/>
                        </a:lnSpc>
                        <a:spcAft>
                          <a:spcPts val="0"/>
                        </a:spcAft>
                      </a:pPr>
                      <a:r>
                        <a:rPr lang="en-US" sz="3200" dirty="0">
                          <a:latin typeface="Times New Roman" pitchFamily="18" charset="0"/>
                          <a:ea typeface="Times New Roman"/>
                          <a:cs typeface="Times New Roman" pitchFamily="18" charset="0"/>
                        </a:rPr>
                        <a:t>V</a:t>
                      </a:r>
                      <a:r>
                        <a:rPr lang="en-US" sz="3200" baseline="-25000" dirty="0">
                          <a:latin typeface="Times New Roman" pitchFamily="18" charset="0"/>
                          <a:ea typeface="Times New Roman"/>
                          <a:cs typeface="Times New Roman" pitchFamily="18" charset="0"/>
                        </a:rPr>
                        <a:t>3</a:t>
                      </a:r>
                      <a:r>
                        <a:rPr lang="en-US" sz="3200" dirty="0">
                          <a:latin typeface="Times New Roman" pitchFamily="18" charset="0"/>
                          <a:ea typeface="Times New Roman"/>
                          <a:cs typeface="Times New Roman" pitchFamily="18" charset="0"/>
                        </a:rPr>
                        <a:t> =V </a:t>
                      </a:r>
                      <a:r>
                        <a:rPr lang="en-US" sz="3200" dirty="0" smtClean="0">
                          <a:latin typeface="Times New Roman" pitchFamily="18" charset="0"/>
                          <a:ea typeface="Times New Roman"/>
                          <a:cs typeface="Times New Roman" pitchFamily="18" charset="0"/>
                        </a:rPr>
                        <a:t>=</a:t>
                      </a:r>
                      <a:r>
                        <a:rPr lang="vi-VN" sz="3200" baseline="0" dirty="0" smtClean="0">
                          <a:latin typeface="Times New Roman" pitchFamily="18" charset="0"/>
                          <a:ea typeface="Times New Roman"/>
                          <a:cs typeface="Times New Roman" pitchFamily="18" charset="0"/>
                        </a:rPr>
                        <a:t> </a:t>
                      </a:r>
                      <a:r>
                        <a:rPr lang="en-US" sz="3200" dirty="0" smtClean="0">
                          <a:latin typeface="Times New Roman" pitchFamily="18" charset="0"/>
                          <a:ea typeface="Times New Roman"/>
                          <a:cs typeface="Times New Roman" pitchFamily="18" charset="0"/>
                        </a:rPr>
                        <a:t>1cm</a:t>
                      </a:r>
                      <a:r>
                        <a:rPr lang="en-US" sz="3200" baseline="30000" dirty="0" smtClean="0">
                          <a:latin typeface="Times New Roman" pitchFamily="18" charset="0"/>
                          <a:ea typeface="Times New Roman"/>
                          <a:cs typeface="Times New Roman" pitchFamily="18" charset="0"/>
                        </a:rPr>
                        <a:t>3</a:t>
                      </a:r>
                      <a:endParaRPr lang="en-US" sz="3200" dirty="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r h="609600">
                <a:tc>
                  <a:txBody>
                    <a:bodyPr/>
                    <a:lstStyle/>
                    <a:p>
                      <a:pPr algn="ctr">
                        <a:lnSpc>
                          <a:spcPct val="115000"/>
                        </a:lnSpc>
                        <a:spcAft>
                          <a:spcPts val="0"/>
                        </a:spcAft>
                      </a:pPr>
                      <a:r>
                        <a:rPr lang="en-US" sz="3200" b="0">
                          <a:latin typeface="Times New Roman" pitchFamily="18" charset="0"/>
                          <a:ea typeface="Times New Roman"/>
                          <a:cs typeface="Times New Roman" pitchFamily="18" charset="0"/>
                        </a:rPr>
                        <a:t>Khối lượng</a:t>
                      </a:r>
                      <a:endParaRPr lang="en-US" sz="3200" b="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a:latin typeface="Times New Roman" pitchFamily="18" charset="0"/>
                          <a:ea typeface="Times New Roman"/>
                          <a:cs typeface="Times New Roman" pitchFamily="18" charset="0"/>
                        </a:rPr>
                        <a:t>m</a:t>
                      </a:r>
                      <a:r>
                        <a:rPr lang="en-US" sz="3200" baseline="-25000">
                          <a:latin typeface="Times New Roman" pitchFamily="18" charset="0"/>
                          <a:ea typeface="Times New Roman"/>
                          <a:cs typeface="Times New Roman" pitchFamily="18" charset="0"/>
                        </a:rPr>
                        <a:t>1</a:t>
                      </a:r>
                      <a:r>
                        <a:rPr lang="en-US" sz="3200">
                          <a:latin typeface="Times New Roman" pitchFamily="18" charset="0"/>
                          <a:ea typeface="Times New Roman"/>
                          <a:cs typeface="Times New Roman" pitchFamily="18" charset="0"/>
                        </a:rPr>
                        <a:t> = 7,8 g</a:t>
                      </a:r>
                      <a:endParaRPr lang="en-US" sz="320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a:latin typeface="Times New Roman" pitchFamily="18" charset="0"/>
                          <a:ea typeface="Times New Roman"/>
                          <a:cs typeface="Times New Roman" pitchFamily="18" charset="0"/>
                        </a:rPr>
                        <a:t>m</a:t>
                      </a:r>
                      <a:r>
                        <a:rPr lang="en-US" sz="3200" baseline="-25000">
                          <a:latin typeface="Times New Roman" pitchFamily="18" charset="0"/>
                          <a:ea typeface="Times New Roman"/>
                          <a:cs typeface="Times New Roman" pitchFamily="18" charset="0"/>
                        </a:rPr>
                        <a:t>2</a:t>
                      </a:r>
                      <a:r>
                        <a:rPr lang="en-US" sz="3200">
                          <a:latin typeface="Times New Roman" pitchFamily="18" charset="0"/>
                          <a:ea typeface="Times New Roman"/>
                          <a:cs typeface="Times New Roman" pitchFamily="18" charset="0"/>
                        </a:rPr>
                        <a:t> = 2,7 g</a:t>
                      </a:r>
                      <a:endParaRPr lang="en-US" sz="320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200">
                          <a:latin typeface="Times New Roman" pitchFamily="18" charset="0"/>
                          <a:ea typeface="Times New Roman"/>
                          <a:cs typeface="Times New Roman" pitchFamily="18" charset="0"/>
                        </a:rPr>
                        <a:t>m</a:t>
                      </a:r>
                      <a:r>
                        <a:rPr lang="en-US" sz="3200" baseline="-25000">
                          <a:latin typeface="Times New Roman" pitchFamily="18" charset="0"/>
                          <a:ea typeface="Times New Roman"/>
                          <a:cs typeface="Times New Roman" pitchFamily="18" charset="0"/>
                        </a:rPr>
                        <a:t>3</a:t>
                      </a:r>
                      <a:r>
                        <a:rPr lang="en-US" sz="3200">
                          <a:latin typeface="Times New Roman" pitchFamily="18" charset="0"/>
                          <a:ea typeface="Times New Roman"/>
                          <a:cs typeface="Times New Roman" pitchFamily="18" charset="0"/>
                        </a:rPr>
                        <a:t> = 8,96 g</a:t>
                      </a:r>
                      <a:endParaRPr lang="en-US" sz="320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r h="609600">
                <a:tc>
                  <a:txBody>
                    <a:bodyPr/>
                    <a:lstStyle/>
                    <a:p>
                      <a:pPr algn="ctr">
                        <a:lnSpc>
                          <a:spcPct val="115000"/>
                        </a:lnSpc>
                        <a:spcAft>
                          <a:spcPts val="0"/>
                        </a:spcAft>
                      </a:pPr>
                      <a:r>
                        <a:rPr lang="en-US" sz="3200" b="0">
                          <a:latin typeface="Times New Roman" pitchFamily="18" charset="0"/>
                          <a:ea typeface="Times New Roman"/>
                          <a:cs typeface="Times New Roman" pitchFamily="18" charset="0"/>
                        </a:rPr>
                        <a:t>Tỉ số</a:t>
                      </a:r>
                      <a:endParaRPr lang="vi-VN" sz="3200" b="0">
                        <a:latin typeface="Times New Roman" pitchFamily="18" charset="0"/>
                        <a:ea typeface="Times New Roman"/>
                        <a:cs typeface="Times New Roman" pitchFamily="18" charset="0"/>
                      </a:endParaRPr>
                    </a:p>
                    <a:p>
                      <a:pPr algn="ctr">
                        <a:lnSpc>
                          <a:spcPct val="115000"/>
                        </a:lnSpc>
                        <a:spcAft>
                          <a:spcPts val="0"/>
                        </a:spcAft>
                      </a:pPr>
                      <a:r>
                        <a:rPr lang="en-US" sz="3200" b="0">
                          <a:latin typeface="Times New Roman" pitchFamily="18" charset="0"/>
                          <a:ea typeface="Times New Roman"/>
                          <a:cs typeface="Times New Roman" pitchFamily="18" charset="0"/>
                        </a:rPr>
                        <a:t> m</a:t>
                      </a:r>
                      <a:r>
                        <a:rPr lang="vi-VN" sz="3200" b="0">
                          <a:latin typeface="Times New Roman" pitchFamily="18" charset="0"/>
                          <a:ea typeface="Times New Roman"/>
                          <a:cs typeface="Times New Roman" pitchFamily="18" charset="0"/>
                        </a:rPr>
                        <a:t>/V</a:t>
                      </a:r>
                      <a:endParaRPr lang="en-US" sz="3200" b="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endParaRPr lang="en-US" sz="320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endParaRPr lang="en-US" sz="320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endParaRPr lang="en-US" sz="3200" dirty="0">
                        <a:latin typeface="Times New Roman" pitchFamily="18" charset="0"/>
                        <a:ea typeface="Calibri"/>
                        <a:cs typeface="Times New Roman" pitchFamily="18" charset="0"/>
                      </a:endParaRP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939216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descr="Top 100 hình nền powerpoint đẹp nhất 2023"/>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6628" name="AutoShape 4" descr="Top 100 hình nền powerpoint đẹp nhất 2023"/>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217" name="Rectangle 1"/>
          <p:cNvSpPr>
            <a:spLocks noChangeArrowheads="1"/>
          </p:cNvSpPr>
          <p:nvPr/>
        </p:nvSpPr>
        <p:spPr bwMode="auto">
          <a:xfrm>
            <a:off x="813143" y="101025"/>
            <a:ext cx="10565713"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sz="3200" b="1" dirty="0" err="1" smtClean="0">
                <a:solidFill>
                  <a:srgbClr val="0000CC"/>
                </a:solidFill>
                <a:latin typeface="Times New Roman" pitchFamily="18" charset="0"/>
                <a:ea typeface="Times New Roman" pitchFamily="18" charset="0"/>
                <a:cs typeface="Times New Roman" pitchFamily="18" charset="0"/>
              </a:rPr>
              <a:t>Bảng</a:t>
            </a:r>
            <a:r>
              <a:rPr lang="en-US" sz="3200" b="1" dirty="0" smtClean="0">
                <a:solidFill>
                  <a:srgbClr val="0000CC"/>
                </a:solidFill>
                <a:latin typeface="Times New Roman" pitchFamily="18" charset="0"/>
                <a:ea typeface="Times New Roman" pitchFamily="18" charset="0"/>
                <a:cs typeface="Times New Roman" pitchFamily="18" charset="0"/>
              </a:rPr>
              <a:t> 13.3. </a:t>
            </a:r>
            <a:r>
              <a:rPr lang="en-US" sz="3200" dirty="0" err="1" smtClean="0">
                <a:solidFill>
                  <a:srgbClr val="0000CC"/>
                </a:solidFill>
                <a:latin typeface="Times New Roman" pitchFamily="18" charset="0"/>
                <a:ea typeface="Times New Roman" pitchFamily="18" charset="0"/>
                <a:cs typeface="Times New Roman" pitchFamily="18" charset="0"/>
              </a:rPr>
              <a:t>Khối</a:t>
            </a:r>
            <a:r>
              <a:rPr lang="en-US" sz="3200" dirty="0" smtClean="0">
                <a:solidFill>
                  <a:srgbClr val="0000CC"/>
                </a:solidFill>
                <a:latin typeface="Times New Roman" pitchFamily="18" charset="0"/>
                <a:ea typeface="Times New Roman" pitchFamily="18" charset="0"/>
                <a:cs typeface="Times New Roman" pitchFamily="18" charset="0"/>
              </a:rPr>
              <a:t> </a:t>
            </a:r>
            <a:r>
              <a:rPr lang="en-US" sz="3200" dirty="0" err="1">
                <a:solidFill>
                  <a:srgbClr val="0000CC"/>
                </a:solidFill>
                <a:latin typeface="Times New Roman" pitchFamily="18" charset="0"/>
                <a:ea typeface="Times New Roman" pitchFamily="18" charset="0"/>
                <a:cs typeface="Times New Roman" pitchFamily="18" charset="0"/>
              </a:rPr>
              <a:t>lượng</a:t>
            </a:r>
            <a:r>
              <a:rPr lang="en-US" sz="3200" dirty="0">
                <a:solidFill>
                  <a:srgbClr val="0000CC"/>
                </a:solidFill>
                <a:latin typeface="Times New Roman" pitchFamily="18" charset="0"/>
                <a:ea typeface="Times New Roman" pitchFamily="18" charset="0"/>
                <a:cs typeface="Times New Roman" pitchFamily="18" charset="0"/>
              </a:rPr>
              <a:t> </a:t>
            </a:r>
            <a:r>
              <a:rPr lang="en-US" sz="3200" dirty="0" err="1">
                <a:solidFill>
                  <a:srgbClr val="0000CC"/>
                </a:solidFill>
                <a:latin typeface="Times New Roman" pitchFamily="18" charset="0"/>
                <a:ea typeface="Times New Roman" pitchFamily="18" charset="0"/>
                <a:cs typeface="Times New Roman" pitchFamily="18" charset="0"/>
              </a:rPr>
              <a:t>riêng</a:t>
            </a:r>
            <a:r>
              <a:rPr lang="en-US" sz="3200" dirty="0">
                <a:solidFill>
                  <a:srgbClr val="0000CC"/>
                </a:solidFill>
                <a:latin typeface="Times New Roman" pitchFamily="18" charset="0"/>
                <a:ea typeface="Times New Roman" pitchFamily="18" charset="0"/>
                <a:cs typeface="Times New Roman" pitchFamily="18" charset="0"/>
              </a:rPr>
              <a:t> </a:t>
            </a:r>
            <a:r>
              <a:rPr lang="en-US" sz="3200" dirty="0" err="1">
                <a:solidFill>
                  <a:srgbClr val="0000CC"/>
                </a:solidFill>
                <a:latin typeface="Times New Roman" pitchFamily="18" charset="0"/>
                <a:ea typeface="Times New Roman" pitchFamily="18" charset="0"/>
                <a:cs typeface="Times New Roman" pitchFamily="18" charset="0"/>
              </a:rPr>
              <a:t>của</a:t>
            </a:r>
            <a:r>
              <a:rPr lang="en-US" sz="3200" dirty="0">
                <a:solidFill>
                  <a:srgbClr val="0000CC"/>
                </a:solidFill>
                <a:latin typeface="Times New Roman" pitchFamily="18" charset="0"/>
                <a:ea typeface="Times New Roman" pitchFamily="18" charset="0"/>
                <a:cs typeface="Times New Roman" pitchFamily="18" charset="0"/>
              </a:rPr>
              <a:t> </a:t>
            </a:r>
            <a:r>
              <a:rPr lang="en-US" sz="3200" dirty="0" err="1">
                <a:solidFill>
                  <a:srgbClr val="0000CC"/>
                </a:solidFill>
                <a:latin typeface="Times New Roman" pitchFamily="18" charset="0"/>
                <a:ea typeface="Times New Roman" pitchFamily="18" charset="0"/>
                <a:cs typeface="Times New Roman" pitchFamily="18" charset="0"/>
              </a:rPr>
              <a:t>một</a:t>
            </a:r>
            <a:r>
              <a:rPr lang="en-US" sz="3200" dirty="0">
                <a:solidFill>
                  <a:srgbClr val="0000CC"/>
                </a:solidFill>
                <a:latin typeface="Times New Roman" pitchFamily="18" charset="0"/>
                <a:ea typeface="Times New Roman" pitchFamily="18" charset="0"/>
                <a:cs typeface="Times New Roman" pitchFamily="18" charset="0"/>
              </a:rPr>
              <a:t> </a:t>
            </a:r>
            <a:r>
              <a:rPr lang="en-US" sz="3200" dirty="0" err="1">
                <a:solidFill>
                  <a:srgbClr val="0000CC"/>
                </a:solidFill>
                <a:latin typeface="Times New Roman" pitchFamily="18" charset="0"/>
                <a:ea typeface="Times New Roman" pitchFamily="18" charset="0"/>
                <a:cs typeface="Times New Roman" pitchFamily="18" charset="0"/>
              </a:rPr>
              <a:t>số</a:t>
            </a:r>
            <a:r>
              <a:rPr lang="en-US" sz="3200" dirty="0">
                <a:solidFill>
                  <a:srgbClr val="0000CC"/>
                </a:solidFill>
                <a:latin typeface="Times New Roman" pitchFamily="18" charset="0"/>
                <a:ea typeface="Times New Roman" pitchFamily="18" charset="0"/>
                <a:cs typeface="Times New Roman" pitchFamily="18" charset="0"/>
              </a:rPr>
              <a:t> </a:t>
            </a:r>
            <a:r>
              <a:rPr lang="en-US" sz="3200" dirty="0" err="1">
                <a:solidFill>
                  <a:srgbClr val="0000CC"/>
                </a:solidFill>
                <a:latin typeface="Times New Roman" pitchFamily="18" charset="0"/>
                <a:ea typeface="Times New Roman" pitchFamily="18" charset="0"/>
                <a:cs typeface="Times New Roman" pitchFamily="18" charset="0"/>
              </a:rPr>
              <a:t>chất</a:t>
            </a:r>
            <a:r>
              <a:rPr lang="en-US" sz="3200" dirty="0">
                <a:solidFill>
                  <a:srgbClr val="0000CC"/>
                </a:solidFill>
                <a:latin typeface="Times New Roman" pitchFamily="18" charset="0"/>
                <a:ea typeface="Times New Roman" pitchFamily="18" charset="0"/>
                <a:cs typeface="Times New Roman" pitchFamily="18" charset="0"/>
              </a:rPr>
              <a:t> ở </a:t>
            </a:r>
            <a:r>
              <a:rPr lang="en-US" sz="3200" dirty="0" err="1">
                <a:solidFill>
                  <a:srgbClr val="0000CC"/>
                </a:solidFill>
                <a:latin typeface="Times New Roman" pitchFamily="18" charset="0"/>
                <a:ea typeface="Times New Roman" pitchFamily="18" charset="0"/>
                <a:cs typeface="Times New Roman" pitchFamily="18" charset="0"/>
              </a:rPr>
              <a:t>nhiệt</a:t>
            </a:r>
            <a:r>
              <a:rPr lang="en-US" sz="3200" dirty="0">
                <a:solidFill>
                  <a:srgbClr val="0000CC"/>
                </a:solidFill>
                <a:latin typeface="Times New Roman" pitchFamily="18" charset="0"/>
                <a:ea typeface="Times New Roman" pitchFamily="18" charset="0"/>
                <a:cs typeface="Times New Roman" pitchFamily="18" charset="0"/>
              </a:rPr>
              <a:t> </a:t>
            </a:r>
            <a:r>
              <a:rPr lang="en-US" sz="3200" dirty="0" err="1">
                <a:solidFill>
                  <a:srgbClr val="0000CC"/>
                </a:solidFill>
                <a:latin typeface="Times New Roman" pitchFamily="18" charset="0"/>
                <a:ea typeface="Times New Roman" pitchFamily="18" charset="0"/>
                <a:cs typeface="Times New Roman" pitchFamily="18" charset="0"/>
              </a:rPr>
              <a:t>độ</a:t>
            </a:r>
            <a:r>
              <a:rPr lang="en-US" sz="3200" dirty="0">
                <a:solidFill>
                  <a:srgbClr val="0000CC"/>
                </a:solidFill>
                <a:latin typeface="Times New Roman" pitchFamily="18" charset="0"/>
                <a:ea typeface="Times New Roman" pitchFamily="18" charset="0"/>
                <a:cs typeface="Times New Roman" pitchFamily="18" charset="0"/>
              </a:rPr>
              <a:t> </a:t>
            </a:r>
            <a:r>
              <a:rPr lang="en-US" sz="3200" dirty="0" err="1" smtClean="0">
                <a:solidFill>
                  <a:srgbClr val="0000CC"/>
                </a:solidFill>
                <a:latin typeface="Times New Roman" pitchFamily="18" charset="0"/>
                <a:ea typeface="Times New Roman" pitchFamily="18" charset="0"/>
                <a:cs typeface="Times New Roman" pitchFamily="18" charset="0"/>
              </a:rPr>
              <a:t>phòng</a:t>
            </a:r>
            <a:endParaRPr lang="en-US" sz="3200" dirty="0">
              <a:solidFill>
                <a:srgbClr val="0000CC"/>
              </a:solidFill>
              <a:latin typeface="Times New Roman" pitchFamily="18" charset="0"/>
              <a:cs typeface="Times New Roman" pitchFamily="18" charset="0"/>
            </a:endParaRPr>
          </a:p>
        </p:txBody>
      </p:sp>
      <p:sp>
        <p:nvSpPr>
          <p:cNvPr id="2" name="Rectangle 1"/>
          <p:cNvSpPr/>
          <p:nvPr/>
        </p:nvSpPr>
        <p:spPr>
          <a:xfrm>
            <a:off x="584273" y="5202527"/>
            <a:ext cx="9542997" cy="584775"/>
          </a:xfrm>
          <a:prstGeom prst="rect">
            <a:avLst/>
          </a:prstGeom>
        </p:spPr>
        <p:txBody>
          <a:bodyPr wrap="none">
            <a:spAutoFit/>
          </a:bodyPr>
          <a:lstStyle/>
          <a:p>
            <a:pPr algn="ctr"/>
            <a:r>
              <a:rPr lang="vi-VN" sz="3200" dirty="0">
                <a:latin typeface="+mj-lt"/>
              </a:rPr>
              <a:t>Dựa vào đại lượng nào</a:t>
            </a:r>
            <a:r>
              <a:rPr lang="vi-VN" sz="3200" dirty="0" smtClean="0">
                <a:latin typeface="+mj-lt"/>
              </a:rPr>
              <a:t>,</a:t>
            </a:r>
            <a:r>
              <a:rPr lang="en-US" sz="3200" dirty="0" smtClean="0">
                <a:latin typeface="+mj-lt"/>
              </a:rPr>
              <a:t> </a:t>
            </a:r>
            <a:r>
              <a:rPr lang="vi-VN" sz="3200" dirty="0" smtClean="0">
                <a:latin typeface="+mj-lt"/>
              </a:rPr>
              <a:t>người </a:t>
            </a:r>
            <a:r>
              <a:rPr lang="vi-VN" sz="3200" dirty="0">
                <a:latin typeface="+mj-lt"/>
              </a:rPr>
              <a:t>ta nói sắt nặng hơn nhôm?</a:t>
            </a:r>
            <a:endParaRPr lang="en-US" sz="3200" dirty="0">
              <a:latin typeface="+mj-lt"/>
            </a:endParaRPr>
          </a:p>
        </p:txBody>
      </p:sp>
      <p:sp>
        <p:nvSpPr>
          <p:cNvPr id="3" name="Rectangle 2"/>
          <p:cNvSpPr/>
          <p:nvPr/>
        </p:nvSpPr>
        <p:spPr>
          <a:xfrm>
            <a:off x="232230" y="5683600"/>
            <a:ext cx="11669484" cy="1077218"/>
          </a:xfrm>
          <a:prstGeom prst="rect">
            <a:avLst/>
          </a:prstGeom>
        </p:spPr>
        <p:txBody>
          <a:bodyPr wrap="square">
            <a:spAutoFit/>
          </a:bodyPr>
          <a:lstStyle/>
          <a:p>
            <a:pPr algn="ctr"/>
            <a:r>
              <a:rPr lang="vi-VN" sz="3200" dirty="0">
                <a:solidFill>
                  <a:srgbClr val="0000CC"/>
                </a:solidFill>
                <a:latin typeface="Times New Roman" pitchFamily="18" charset="0"/>
                <a:cs typeface="Times New Roman" pitchFamily="18" charset="0"/>
              </a:rPr>
              <a:t>Dựa vào khối lượng </a:t>
            </a:r>
            <a:r>
              <a:rPr lang="vi-VN" sz="3200" dirty="0" smtClean="0">
                <a:solidFill>
                  <a:srgbClr val="0000CC"/>
                </a:solidFill>
                <a:latin typeface="Times New Roman" pitchFamily="18" charset="0"/>
                <a:cs typeface="Times New Roman" pitchFamily="18" charset="0"/>
              </a:rPr>
              <a:t>riêng,</a:t>
            </a:r>
            <a:r>
              <a:rPr lang="en-US" sz="3200" dirty="0" smtClean="0">
                <a:solidFill>
                  <a:srgbClr val="0000CC"/>
                </a:solidFill>
                <a:latin typeface="Times New Roman" pitchFamily="18" charset="0"/>
                <a:cs typeface="Times New Roman" pitchFamily="18" charset="0"/>
              </a:rPr>
              <a:t> </a:t>
            </a:r>
            <a:r>
              <a:rPr lang="vi-VN" sz="3200" dirty="0" smtClean="0">
                <a:solidFill>
                  <a:srgbClr val="0000CC"/>
                </a:solidFill>
                <a:latin typeface="Times New Roman" pitchFamily="18" charset="0"/>
                <a:cs typeface="Times New Roman" pitchFamily="18" charset="0"/>
              </a:rPr>
              <a:t>người </a:t>
            </a:r>
            <a:r>
              <a:rPr lang="vi-VN" sz="3200" dirty="0">
                <a:solidFill>
                  <a:srgbClr val="0000CC"/>
                </a:solidFill>
                <a:latin typeface="Times New Roman" pitchFamily="18" charset="0"/>
                <a:cs typeface="Times New Roman" pitchFamily="18" charset="0"/>
              </a:rPr>
              <a:t>ta nói sắt nặng hơn nhôm.</a:t>
            </a:r>
          </a:p>
          <a:p>
            <a:pPr algn="ctr"/>
            <a:r>
              <a:rPr lang="en-US" sz="3200" dirty="0" smtClean="0">
                <a:solidFill>
                  <a:srgbClr val="0000CC"/>
                </a:solidFill>
                <a:latin typeface="Times New Roman" pitchFamily="18" charset="0"/>
                <a:cs typeface="Times New Roman" pitchFamily="18" charset="0"/>
              </a:rPr>
              <a:t>D</a:t>
            </a:r>
            <a:r>
              <a:rPr lang="vi-VN" sz="3200" baseline="-25000" dirty="0" smtClean="0">
                <a:solidFill>
                  <a:srgbClr val="0000CC"/>
                </a:solidFill>
                <a:latin typeface="Times New Roman" pitchFamily="18" charset="0"/>
                <a:cs typeface="Times New Roman" pitchFamily="18" charset="0"/>
              </a:rPr>
              <a:t>sắt</a:t>
            </a:r>
            <a:r>
              <a:rPr lang="vi-VN" sz="3200" dirty="0" smtClean="0">
                <a:solidFill>
                  <a:srgbClr val="0000CC"/>
                </a:solidFill>
                <a:latin typeface="Times New Roman" pitchFamily="18" charset="0"/>
                <a:cs typeface="Times New Roman" pitchFamily="18" charset="0"/>
              </a:rPr>
              <a:t> </a:t>
            </a:r>
            <a:r>
              <a:rPr lang="vi-VN" sz="3200" dirty="0">
                <a:solidFill>
                  <a:srgbClr val="0000CC"/>
                </a:solidFill>
                <a:latin typeface="Times New Roman" pitchFamily="18" charset="0"/>
                <a:cs typeface="Times New Roman" pitchFamily="18" charset="0"/>
              </a:rPr>
              <a:t>= 7800kg/</a:t>
            </a:r>
            <a:r>
              <a:rPr lang="en-US" sz="3200" dirty="0" smtClean="0">
                <a:solidFill>
                  <a:srgbClr val="0000CC"/>
                </a:solidFill>
                <a:latin typeface="Times New Roman" pitchFamily="18" charset="0"/>
                <a:ea typeface="Times New Roman" pitchFamily="18" charset="0"/>
                <a:cs typeface="Times New Roman" pitchFamily="18" charset="0"/>
              </a:rPr>
              <a:t>m</a:t>
            </a:r>
            <a:r>
              <a:rPr lang="en-US" sz="3200" baseline="30000" dirty="0" smtClean="0">
                <a:solidFill>
                  <a:srgbClr val="0000CC"/>
                </a:solidFill>
                <a:latin typeface="Times New Roman" pitchFamily="18" charset="0"/>
                <a:ea typeface="Times New Roman" pitchFamily="18" charset="0"/>
                <a:cs typeface="Times New Roman" pitchFamily="18" charset="0"/>
              </a:rPr>
              <a:t>3</a:t>
            </a:r>
            <a:r>
              <a:rPr lang="vi-VN" sz="3200" dirty="0" smtClean="0">
                <a:solidFill>
                  <a:srgbClr val="0000CC"/>
                </a:solidFill>
                <a:latin typeface="Times New Roman" pitchFamily="18" charset="0"/>
                <a:cs typeface="Times New Roman" pitchFamily="18" charset="0"/>
              </a:rPr>
              <a:t> </a:t>
            </a:r>
            <a:r>
              <a:rPr lang="en-US" sz="3200" dirty="0" smtClean="0">
                <a:solidFill>
                  <a:srgbClr val="0000CC"/>
                </a:solidFill>
                <a:latin typeface="Times New Roman" pitchFamily="18" charset="0"/>
                <a:cs typeface="Times New Roman" pitchFamily="18" charset="0"/>
              </a:rPr>
              <a:t>	</a:t>
            </a:r>
            <a:r>
              <a:rPr lang="en-US" sz="3200" b="1" dirty="0" smtClean="0">
                <a:solidFill>
                  <a:srgbClr val="FF0000"/>
                </a:solidFill>
                <a:latin typeface="Times New Roman" pitchFamily="18" charset="0"/>
                <a:cs typeface="Times New Roman" pitchFamily="18" charset="0"/>
              </a:rPr>
              <a:t>&gt;</a:t>
            </a:r>
            <a:r>
              <a:rPr lang="en-US" sz="3200" dirty="0" smtClean="0">
                <a:solidFill>
                  <a:srgbClr val="0000CC"/>
                </a:solidFill>
                <a:latin typeface="Times New Roman" pitchFamily="18" charset="0"/>
                <a:cs typeface="Times New Roman" pitchFamily="18" charset="0"/>
              </a:rPr>
              <a:t>	</a:t>
            </a:r>
            <a:r>
              <a:rPr lang="en-US" sz="3200" dirty="0" err="1" smtClean="0">
                <a:solidFill>
                  <a:srgbClr val="0000CC"/>
                </a:solidFill>
                <a:latin typeface="Times New Roman" pitchFamily="18" charset="0"/>
                <a:cs typeface="Times New Roman" pitchFamily="18" charset="0"/>
              </a:rPr>
              <a:t>D</a:t>
            </a:r>
            <a:r>
              <a:rPr lang="en-US" sz="3200" baseline="-25000" dirty="0" err="1" smtClean="0">
                <a:solidFill>
                  <a:srgbClr val="0000CC"/>
                </a:solidFill>
                <a:latin typeface="Times New Roman" pitchFamily="18" charset="0"/>
                <a:cs typeface="Times New Roman" pitchFamily="18" charset="0"/>
              </a:rPr>
              <a:t>nhôm</a:t>
            </a:r>
            <a:r>
              <a:rPr lang="vi-VN" sz="3200" dirty="0" smtClean="0">
                <a:solidFill>
                  <a:srgbClr val="0000CC"/>
                </a:solidFill>
                <a:latin typeface="Times New Roman" pitchFamily="18" charset="0"/>
                <a:cs typeface="Times New Roman" pitchFamily="18" charset="0"/>
              </a:rPr>
              <a:t> </a:t>
            </a:r>
            <a:r>
              <a:rPr lang="vi-VN" sz="3200" dirty="0">
                <a:solidFill>
                  <a:srgbClr val="0000CC"/>
                </a:solidFill>
                <a:latin typeface="Times New Roman" pitchFamily="18" charset="0"/>
                <a:cs typeface="Times New Roman" pitchFamily="18" charset="0"/>
              </a:rPr>
              <a:t>= 2700kg/ </a:t>
            </a:r>
            <a:r>
              <a:rPr lang="en-US" sz="3200" dirty="0">
                <a:solidFill>
                  <a:srgbClr val="0000CC"/>
                </a:solidFill>
                <a:latin typeface="Times New Roman" pitchFamily="18" charset="0"/>
                <a:ea typeface="Times New Roman" pitchFamily="18" charset="0"/>
                <a:cs typeface="Times New Roman" pitchFamily="18" charset="0"/>
              </a:rPr>
              <a:t>m</a:t>
            </a:r>
            <a:r>
              <a:rPr lang="en-US" sz="3200" baseline="30000" dirty="0">
                <a:solidFill>
                  <a:srgbClr val="0000CC"/>
                </a:solidFill>
                <a:latin typeface="Times New Roman" pitchFamily="18" charset="0"/>
                <a:ea typeface="Times New Roman" pitchFamily="18" charset="0"/>
                <a:cs typeface="Times New Roman" pitchFamily="18" charset="0"/>
              </a:rPr>
              <a:t>3</a:t>
            </a:r>
            <a:endParaRPr lang="en-US" sz="3200" dirty="0">
              <a:solidFill>
                <a:srgbClr val="0000CC"/>
              </a:solidFill>
              <a:latin typeface="Times New Roman" pitchFamily="18" charset="0"/>
              <a:cs typeface="Times New Roman" pitchFamily="18" charset="0"/>
            </a:endParaRPr>
          </a:p>
        </p:txBody>
      </p:sp>
      <p:pic>
        <p:nvPicPr>
          <p:cNvPr id="8" name="Picture 7">
            <a:extLst>
              <a:ext uri="{FF2B5EF4-FFF2-40B4-BE49-F238E27FC236}">
                <a16:creationId xmlns="" xmlns:a16="http://schemas.microsoft.com/office/drawing/2014/main" id="{40E3C8D2-5C72-9601-6331-C44E0BF7E722}"/>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584273" y="837558"/>
            <a:ext cx="11147920" cy="4364969"/>
          </a:xfrm>
          <a:prstGeom prst="rect">
            <a:avLst/>
          </a:prstGeom>
        </p:spPr>
      </p:pic>
    </p:spTree>
    <p:extLst>
      <p:ext uri="{BB962C8B-B14F-4D97-AF65-F5344CB8AC3E}">
        <p14:creationId xmlns:p14="http://schemas.microsoft.com/office/powerpoint/2010/main" val="2017377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sp>
        <p:nvSpPr>
          <p:cNvPr id="3" name="Freeform 3"/>
          <p:cNvSpPr/>
          <p:nvPr/>
        </p:nvSpPr>
        <p:spPr>
          <a:xfrm rot="-2942681">
            <a:off x="9616463" y="-2851580"/>
            <a:ext cx="4455933" cy="4237187"/>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rot="8290446">
            <a:off x="-2654406" y="4968956"/>
            <a:ext cx="5308811" cy="5048197"/>
          </a:xfrm>
          <a:custGeom>
            <a:avLst/>
            <a:gdLst/>
            <a:ahLst/>
            <a:cxnLst/>
            <a:rect l="l" t="t" r="r" b="b"/>
            <a:pathLst>
              <a:path w="7963217" h="7572296">
                <a:moveTo>
                  <a:pt x="0" y="0"/>
                </a:moveTo>
                <a:lnTo>
                  <a:pt x="7963218" y="0"/>
                </a:lnTo>
                <a:lnTo>
                  <a:pt x="7963218" y="7572296"/>
                </a:lnTo>
                <a:lnTo>
                  <a:pt x="0" y="757229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5" name="Freeform 5"/>
          <p:cNvSpPr/>
          <p:nvPr/>
        </p:nvSpPr>
        <p:spPr>
          <a:xfrm rot="-2786969">
            <a:off x="9964034" y="5055526"/>
            <a:ext cx="4455933" cy="4237187"/>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Freeform 6"/>
          <p:cNvSpPr/>
          <p:nvPr/>
        </p:nvSpPr>
        <p:spPr>
          <a:xfrm rot="-6346126">
            <a:off x="-1921682" y="-2851580"/>
            <a:ext cx="4455933" cy="4237187"/>
          </a:xfrm>
          <a:custGeom>
            <a:avLst/>
            <a:gdLst/>
            <a:ahLst/>
            <a:cxnLst/>
            <a:rect l="l" t="t" r="r" b="b"/>
            <a:pathLst>
              <a:path w="6683899" h="6355781">
                <a:moveTo>
                  <a:pt x="0" y="0"/>
                </a:moveTo>
                <a:lnTo>
                  <a:pt x="6683899" y="0"/>
                </a:lnTo>
                <a:lnTo>
                  <a:pt x="6683899" y="6355781"/>
                </a:lnTo>
                <a:lnTo>
                  <a:pt x="0" y="635578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7" name="Freeform 7"/>
          <p:cNvSpPr/>
          <p:nvPr/>
        </p:nvSpPr>
        <p:spPr>
          <a:xfrm>
            <a:off x="10352991" y="5013368"/>
            <a:ext cx="793042" cy="1029410"/>
          </a:xfrm>
          <a:custGeom>
            <a:avLst/>
            <a:gdLst/>
            <a:ahLst/>
            <a:cxnLst/>
            <a:rect l="l" t="t" r="r" b="b"/>
            <a:pathLst>
              <a:path w="1189563" h="1544115">
                <a:moveTo>
                  <a:pt x="0" y="0"/>
                </a:moveTo>
                <a:lnTo>
                  <a:pt x="1189562" y="0"/>
                </a:lnTo>
                <a:lnTo>
                  <a:pt x="1189562" y="1544114"/>
                </a:lnTo>
                <a:lnTo>
                  <a:pt x="0" y="1544114"/>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8" name="Freeform 8"/>
          <p:cNvSpPr/>
          <p:nvPr/>
        </p:nvSpPr>
        <p:spPr>
          <a:xfrm rot="443786">
            <a:off x="906043" y="5131625"/>
            <a:ext cx="2023936" cy="997249"/>
          </a:xfrm>
          <a:custGeom>
            <a:avLst/>
            <a:gdLst/>
            <a:ahLst/>
            <a:cxnLst/>
            <a:rect l="l" t="t" r="r" b="b"/>
            <a:pathLst>
              <a:path w="3035904" h="1495873">
                <a:moveTo>
                  <a:pt x="0" y="0"/>
                </a:moveTo>
                <a:lnTo>
                  <a:pt x="3035904" y="0"/>
                </a:lnTo>
                <a:lnTo>
                  <a:pt x="3035904" y="1495873"/>
                </a:lnTo>
                <a:lnTo>
                  <a:pt x="0" y="1495873"/>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0" name="Freeform 10"/>
          <p:cNvSpPr/>
          <p:nvPr/>
        </p:nvSpPr>
        <p:spPr>
          <a:xfrm rot="443786">
            <a:off x="9297159" y="376902"/>
            <a:ext cx="2023936" cy="997249"/>
          </a:xfrm>
          <a:custGeom>
            <a:avLst/>
            <a:gdLst/>
            <a:ahLst/>
            <a:cxnLst/>
            <a:rect l="l" t="t" r="r" b="b"/>
            <a:pathLst>
              <a:path w="3035904" h="1495873">
                <a:moveTo>
                  <a:pt x="0" y="0"/>
                </a:moveTo>
                <a:lnTo>
                  <a:pt x="3035904" y="0"/>
                </a:lnTo>
                <a:lnTo>
                  <a:pt x="3035904" y="1495873"/>
                </a:lnTo>
                <a:lnTo>
                  <a:pt x="0" y="1495873"/>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4" name="TextBox 14"/>
          <p:cNvSpPr txBox="1"/>
          <p:nvPr/>
        </p:nvSpPr>
        <p:spPr>
          <a:xfrm>
            <a:off x="1447672" y="1791898"/>
            <a:ext cx="9698361" cy="2462597"/>
          </a:xfrm>
          <a:prstGeom prst="rect">
            <a:avLst/>
          </a:prstGeom>
        </p:spPr>
        <p:txBody>
          <a:bodyPr wrap="square" lIns="0" tIns="0" rIns="0" bIns="0" rtlCol="0" anchor="t">
            <a:spAutoFit/>
          </a:bodyPr>
          <a:lstStyle/>
          <a:p>
            <a:pPr algn="ctr">
              <a:lnSpc>
                <a:spcPct val="150000"/>
              </a:lnSpc>
            </a:pPr>
            <a:r>
              <a:rPr lang="en-US" sz="5334" b="1">
                <a:solidFill>
                  <a:srgbClr val="102667"/>
                </a:solidFill>
                <a:latin typeface="Arial" panose="020B0604020202020204" pitchFamily="34" charset="0"/>
                <a:cs typeface="Arial" panose="020B0604020202020204" pitchFamily="34" charset="0"/>
              </a:rPr>
              <a:t>CHÀO MỪNG CÁC EM</a:t>
            </a:r>
          </a:p>
          <a:p>
            <a:pPr algn="ctr">
              <a:lnSpc>
                <a:spcPct val="150000"/>
              </a:lnSpc>
            </a:pPr>
            <a:r>
              <a:rPr lang="en-US" sz="5334" b="1">
                <a:solidFill>
                  <a:srgbClr val="102667"/>
                </a:solidFill>
                <a:latin typeface="Arial" panose="020B0604020202020204" pitchFamily="34" charset="0"/>
                <a:cs typeface="Arial" panose="020B0604020202020204" pitchFamily="34" charset="0"/>
              </a:rPr>
              <a:t> ĐẾN VỚI BÀI HỌC HÔM NAY!</a:t>
            </a:r>
          </a:p>
        </p:txBody>
      </p:sp>
    </p:spTree>
    <p:extLst>
      <p:ext uri="{BB962C8B-B14F-4D97-AF65-F5344CB8AC3E}">
        <p14:creationId xmlns:p14="http://schemas.microsoft.com/office/powerpoint/2010/main" val="3159139552"/>
      </p:ext>
    </p:extLst>
  </p:cSld>
  <p:clrMapOvr>
    <a:masterClrMapping/>
  </p:clrMapOvr>
  <p:transition spd="med">
    <p:circl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sp>
        <p:nvSpPr>
          <p:cNvPr id="2" name="Freeform 2"/>
          <p:cNvSpPr/>
          <p:nvPr/>
        </p:nvSpPr>
        <p:spPr>
          <a:xfrm rot="-2942681">
            <a:off x="9616463" y="-2851580"/>
            <a:ext cx="4455933" cy="4237187"/>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6501418">
            <a:off x="-2246643" y="5154258"/>
            <a:ext cx="7085425" cy="6737595"/>
          </a:xfrm>
          <a:custGeom>
            <a:avLst/>
            <a:gdLst/>
            <a:ahLst/>
            <a:cxnLst/>
            <a:rect l="l" t="t" r="r" b="b"/>
            <a:pathLst>
              <a:path w="10628138" h="10106393">
                <a:moveTo>
                  <a:pt x="0" y="0"/>
                </a:moveTo>
                <a:lnTo>
                  <a:pt x="10628139" y="0"/>
                </a:lnTo>
                <a:lnTo>
                  <a:pt x="10628139" y="10106393"/>
                </a:lnTo>
                <a:lnTo>
                  <a:pt x="0" y="1010639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rot="-2786969">
            <a:off x="9964034" y="5055526"/>
            <a:ext cx="4455933" cy="4237187"/>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rot="-6346126">
            <a:off x="-1921682" y="-2851580"/>
            <a:ext cx="4455933" cy="4237187"/>
          </a:xfrm>
          <a:custGeom>
            <a:avLst/>
            <a:gdLst/>
            <a:ahLst/>
            <a:cxnLst/>
            <a:rect l="l" t="t" r="r" b="b"/>
            <a:pathLst>
              <a:path w="6683899" h="6355781">
                <a:moveTo>
                  <a:pt x="0" y="0"/>
                </a:moveTo>
                <a:lnTo>
                  <a:pt x="6683899" y="0"/>
                </a:lnTo>
                <a:lnTo>
                  <a:pt x="6683899" y="6355781"/>
                </a:lnTo>
                <a:lnTo>
                  <a:pt x="0" y="635578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Freeform 6"/>
          <p:cNvSpPr/>
          <p:nvPr/>
        </p:nvSpPr>
        <p:spPr>
          <a:xfrm>
            <a:off x="328217" y="3453413"/>
            <a:ext cx="535383" cy="694955"/>
          </a:xfrm>
          <a:custGeom>
            <a:avLst/>
            <a:gdLst/>
            <a:ahLst/>
            <a:cxnLst/>
            <a:rect l="l" t="t" r="r" b="b"/>
            <a:pathLst>
              <a:path w="1189563" h="1544115">
                <a:moveTo>
                  <a:pt x="0" y="0"/>
                </a:moveTo>
                <a:lnTo>
                  <a:pt x="1189563" y="0"/>
                </a:lnTo>
                <a:lnTo>
                  <a:pt x="1189563" y="1544115"/>
                </a:lnTo>
                <a:lnTo>
                  <a:pt x="0" y="1544115"/>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7" name="Freeform 7"/>
          <p:cNvSpPr/>
          <p:nvPr/>
        </p:nvSpPr>
        <p:spPr>
          <a:xfrm rot="443786">
            <a:off x="362054" y="425768"/>
            <a:ext cx="2023936" cy="997249"/>
          </a:xfrm>
          <a:custGeom>
            <a:avLst/>
            <a:gdLst/>
            <a:ahLst/>
            <a:cxnLst/>
            <a:rect l="l" t="t" r="r" b="b"/>
            <a:pathLst>
              <a:path w="3035904" h="1495873">
                <a:moveTo>
                  <a:pt x="0" y="0"/>
                </a:moveTo>
                <a:lnTo>
                  <a:pt x="3035904" y="0"/>
                </a:lnTo>
                <a:lnTo>
                  <a:pt x="3035904" y="1495873"/>
                </a:lnTo>
                <a:lnTo>
                  <a:pt x="0" y="1495873"/>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9" name="Freeform 9"/>
          <p:cNvSpPr/>
          <p:nvPr/>
        </p:nvSpPr>
        <p:spPr>
          <a:xfrm rot="443786">
            <a:off x="9177227" y="5498480"/>
            <a:ext cx="2023936" cy="997249"/>
          </a:xfrm>
          <a:custGeom>
            <a:avLst/>
            <a:gdLst/>
            <a:ahLst/>
            <a:cxnLst/>
            <a:rect l="l" t="t" r="r" b="b"/>
            <a:pathLst>
              <a:path w="3035904" h="1495873">
                <a:moveTo>
                  <a:pt x="0" y="0"/>
                </a:moveTo>
                <a:lnTo>
                  <a:pt x="3035904" y="0"/>
                </a:lnTo>
                <a:lnTo>
                  <a:pt x="3035904" y="1495873"/>
                </a:lnTo>
                <a:lnTo>
                  <a:pt x="0" y="1495873"/>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5" name="TextBox 15"/>
          <p:cNvSpPr txBox="1"/>
          <p:nvPr/>
        </p:nvSpPr>
        <p:spPr>
          <a:xfrm>
            <a:off x="3505200" y="177270"/>
            <a:ext cx="5472339" cy="1077346"/>
          </a:xfrm>
          <a:prstGeom prst="rect">
            <a:avLst/>
          </a:prstGeom>
        </p:spPr>
        <p:txBody>
          <a:bodyPr lIns="0" tIns="0" rIns="0" bIns="0" rtlCol="0" anchor="t">
            <a:spAutoFit/>
          </a:bodyPr>
          <a:lstStyle/>
          <a:p>
            <a:pPr algn="ctr">
              <a:lnSpc>
                <a:spcPct val="150000"/>
              </a:lnSpc>
            </a:pPr>
            <a:r>
              <a:rPr lang="en-US" sz="4667" b="1">
                <a:solidFill>
                  <a:srgbClr val="102667"/>
                </a:solidFill>
                <a:latin typeface="Arial" panose="020B0604020202020204" pitchFamily="34" charset="0"/>
                <a:cs typeface="Arial" panose="020B0604020202020204" pitchFamily="34" charset="0"/>
              </a:rPr>
              <a:t>KHỞI ĐỘNG</a:t>
            </a:r>
          </a:p>
        </p:txBody>
      </p:sp>
      <p:sp>
        <p:nvSpPr>
          <p:cNvPr id="18" name="Rounded Rectangular Callout 13">
            <a:extLst>
              <a:ext uri="{FF2B5EF4-FFF2-40B4-BE49-F238E27FC236}">
                <a16:creationId xmlns="" xmlns:a16="http://schemas.microsoft.com/office/drawing/2014/main" id="{797F595B-1C5C-DC91-645C-FE9CB15A76E9}"/>
              </a:ext>
            </a:extLst>
          </p:cNvPr>
          <p:cNvSpPr/>
          <p:nvPr/>
        </p:nvSpPr>
        <p:spPr>
          <a:xfrm>
            <a:off x="1135969" y="1536331"/>
            <a:ext cx="10210800" cy="1598419"/>
          </a:xfrm>
          <a:prstGeom prst="wedgeRoundRectCallout">
            <a:avLst>
              <a:gd name="adj1" fmla="val 7397"/>
              <a:gd name="adj2" fmla="val 74162"/>
              <a:gd name="adj3" fmla="val 16667"/>
            </a:avLst>
          </a:prstGeom>
          <a:solidFill>
            <a:schemeClr val="accent2">
              <a:lumMod val="20000"/>
              <a:lumOff val="80000"/>
            </a:schemeClr>
          </a:solidFill>
          <a:ln w="38100">
            <a:solidFill>
              <a:schemeClr val="accent2">
                <a:lumMod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fr-FR" sz="1333">
              <a:solidFill>
                <a:prstClr val="white">
                  <a:lumMod val="10000"/>
                </a:prstClr>
              </a:solidFill>
            </a:endParaRPr>
          </a:p>
          <a:p>
            <a:pPr algn="just">
              <a:lnSpc>
                <a:spcPct val="150000"/>
              </a:lnSpc>
            </a:pPr>
            <a:r>
              <a:rPr lang="vi-VN" sz="2667">
                <a:solidFill>
                  <a:prstClr val="black"/>
                </a:solidFill>
              </a:rPr>
              <a:t>Trong đời sống, ta thường nói sắt nặng hơn nhôm, Nói như thế có đúng không? Làm thế nào để trả lời câu hỏi này?</a:t>
            </a:r>
            <a:endParaRPr lang="en-US" sz="2667">
              <a:solidFill>
                <a:prstClr val="black"/>
              </a:solidFill>
            </a:endParaRPr>
          </a:p>
          <a:p>
            <a:pPr algn="ctr">
              <a:lnSpc>
                <a:spcPct val="150000"/>
              </a:lnSpc>
            </a:pPr>
            <a:endParaRPr lang="en-US" sz="1200">
              <a:solidFill>
                <a:srgbClr val="8064A2">
                  <a:lumMod val="10000"/>
                </a:srgbClr>
              </a:solidFill>
            </a:endParaRPr>
          </a:p>
        </p:txBody>
      </p:sp>
      <p:pic>
        <p:nvPicPr>
          <p:cNvPr id="20" name="Picture 7">
            <a:extLst>
              <a:ext uri="{FF2B5EF4-FFF2-40B4-BE49-F238E27FC236}">
                <a16:creationId xmlns="" xmlns:a16="http://schemas.microsoft.com/office/drawing/2014/main" id="{68A883B8-C59C-01E0-6CC6-5205E44D48A2}"/>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3962401" y="3472150"/>
            <a:ext cx="3445455" cy="3208580"/>
          </a:xfrm>
          <a:prstGeom prst="rect">
            <a:avLst/>
          </a:prstGeom>
        </p:spPr>
      </p:pic>
    </p:spTree>
    <p:extLst>
      <p:ext uri="{BB962C8B-B14F-4D97-AF65-F5344CB8AC3E}">
        <p14:creationId xmlns:p14="http://schemas.microsoft.com/office/powerpoint/2010/main" val="3964714073"/>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par>
                                <p:cTn id="8" presetID="22" presetClass="entr" presetSubtype="4"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sp>
        <p:nvSpPr>
          <p:cNvPr id="2" name="Freeform 2"/>
          <p:cNvSpPr/>
          <p:nvPr/>
        </p:nvSpPr>
        <p:spPr>
          <a:xfrm rot="-2942681">
            <a:off x="9616463" y="-2851580"/>
            <a:ext cx="4455933" cy="4237187"/>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6501418">
            <a:off x="-2246643" y="5154258"/>
            <a:ext cx="7085425" cy="6737595"/>
          </a:xfrm>
          <a:custGeom>
            <a:avLst/>
            <a:gdLst/>
            <a:ahLst/>
            <a:cxnLst/>
            <a:rect l="l" t="t" r="r" b="b"/>
            <a:pathLst>
              <a:path w="10628138" h="10106393">
                <a:moveTo>
                  <a:pt x="0" y="0"/>
                </a:moveTo>
                <a:lnTo>
                  <a:pt x="10628139" y="0"/>
                </a:lnTo>
                <a:lnTo>
                  <a:pt x="10628139" y="10106393"/>
                </a:lnTo>
                <a:lnTo>
                  <a:pt x="0" y="1010639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rot="-2786969">
            <a:off x="9964034" y="5055526"/>
            <a:ext cx="4455933" cy="4237187"/>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rot="-6346126">
            <a:off x="-1921682" y="-2851580"/>
            <a:ext cx="4455933" cy="4237187"/>
          </a:xfrm>
          <a:custGeom>
            <a:avLst/>
            <a:gdLst/>
            <a:ahLst/>
            <a:cxnLst/>
            <a:rect l="l" t="t" r="r" b="b"/>
            <a:pathLst>
              <a:path w="6683899" h="6355781">
                <a:moveTo>
                  <a:pt x="0" y="0"/>
                </a:moveTo>
                <a:lnTo>
                  <a:pt x="6683899" y="0"/>
                </a:lnTo>
                <a:lnTo>
                  <a:pt x="6683899" y="6355781"/>
                </a:lnTo>
                <a:lnTo>
                  <a:pt x="0" y="635578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Freeform 6"/>
          <p:cNvSpPr/>
          <p:nvPr/>
        </p:nvSpPr>
        <p:spPr>
          <a:xfrm>
            <a:off x="10416639" y="901823"/>
            <a:ext cx="793042" cy="1029410"/>
          </a:xfrm>
          <a:custGeom>
            <a:avLst/>
            <a:gdLst/>
            <a:ahLst/>
            <a:cxnLst/>
            <a:rect l="l" t="t" r="r" b="b"/>
            <a:pathLst>
              <a:path w="1189563" h="1544115">
                <a:moveTo>
                  <a:pt x="0" y="0"/>
                </a:moveTo>
                <a:lnTo>
                  <a:pt x="1189562" y="0"/>
                </a:lnTo>
                <a:lnTo>
                  <a:pt x="1189562" y="1544115"/>
                </a:lnTo>
                <a:lnTo>
                  <a:pt x="0" y="1544115"/>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7" name="Freeform 7"/>
          <p:cNvSpPr/>
          <p:nvPr/>
        </p:nvSpPr>
        <p:spPr>
          <a:xfrm rot="443786">
            <a:off x="9426495" y="5294350"/>
            <a:ext cx="2023936" cy="997249"/>
          </a:xfrm>
          <a:custGeom>
            <a:avLst/>
            <a:gdLst/>
            <a:ahLst/>
            <a:cxnLst/>
            <a:rect l="l" t="t" r="r" b="b"/>
            <a:pathLst>
              <a:path w="3035904" h="1495873">
                <a:moveTo>
                  <a:pt x="0" y="0"/>
                </a:moveTo>
                <a:lnTo>
                  <a:pt x="3035904" y="0"/>
                </a:lnTo>
                <a:lnTo>
                  <a:pt x="3035904" y="1495872"/>
                </a:lnTo>
                <a:lnTo>
                  <a:pt x="0" y="1495872"/>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8" name="Freeform 8"/>
          <p:cNvSpPr/>
          <p:nvPr/>
        </p:nvSpPr>
        <p:spPr>
          <a:xfrm rot="443786">
            <a:off x="741569" y="5294350"/>
            <a:ext cx="2023936" cy="997249"/>
          </a:xfrm>
          <a:custGeom>
            <a:avLst/>
            <a:gdLst/>
            <a:ahLst/>
            <a:cxnLst/>
            <a:rect l="l" t="t" r="r" b="b"/>
            <a:pathLst>
              <a:path w="3035904" h="1495873">
                <a:moveTo>
                  <a:pt x="0" y="0"/>
                </a:moveTo>
                <a:lnTo>
                  <a:pt x="3035904" y="0"/>
                </a:lnTo>
                <a:lnTo>
                  <a:pt x="3035904" y="1495872"/>
                </a:lnTo>
                <a:lnTo>
                  <a:pt x="0" y="1495872"/>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9" name="Freeform 9"/>
          <p:cNvSpPr/>
          <p:nvPr/>
        </p:nvSpPr>
        <p:spPr>
          <a:xfrm rot="147184">
            <a:off x="1307309" y="1468289"/>
            <a:ext cx="10026733" cy="3138567"/>
          </a:xfrm>
          <a:custGeom>
            <a:avLst/>
            <a:gdLst/>
            <a:ahLst/>
            <a:cxnLst/>
            <a:rect l="l" t="t" r="r" b="b"/>
            <a:pathLst>
              <a:path w="10655630" h="4707851">
                <a:moveTo>
                  <a:pt x="0" y="0"/>
                </a:moveTo>
                <a:lnTo>
                  <a:pt x="10655630" y="0"/>
                </a:lnTo>
                <a:lnTo>
                  <a:pt x="10655630" y="4707851"/>
                </a:lnTo>
                <a:lnTo>
                  <a:pt x="0" y="4707851"/>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3" name="TextBox 13"/>
          <p:cNvSpPr txBox="1"/>
          <p:nvPr/>
        </p:nvSpPr>
        <p:spPr>
          <a:xfrm>
            <a:off x="2611069" y="1657310"/>
            <a:ext cx="7231579" cy="2616357"/>
          </a:xfrm>
          <a:prstGeom prst="rect">
            <a:avLst/>
          </a:prstGeom>
        </p:spPr>
        <p:txBody>
          <a:bodyPr wrap="square" lIns="0" tIns="0" rIns="0" bIns="0" rtlCol="0" anchor="t">
            <a:spAutoFit/>
          </a:bodyPr>
          <a:lstStyle/>
          <a:p>
            <a:pPr algn="ctr">
              <a:lnSpc>
                <a:spcPct val="150000"/>
              </a:lnSpc>
            </a:pPr>
            <a:r>
              <a:rPr lang="en-US" sz="5667" b="1">
                <a:solidFill>
                  <a:srgbClr val="102667"/>
                </a:solidFill>
                <a:latin typeface="Arial" panose="020B0604020202020204" pitchFamily="34" charset="0"/>
                <a:cs typeface="Arial" panose="020B0604020202020204" pitchFamily="34" charset="0"/>
              </a:rPr>
              <a:t>BÀI 13: </a:t>
            </a:r>
          </a:p>
          <a:p>
            <a:pPr algn="ctr">
              <a:lnSpc>
                <a:spcPct val="150000"/>
              </a:lnSpc>
            </a:pPr>
            <a:r>
              <a:rPr lang="en-US" sz="5667" b="1">
                <a:solidFill>
                  <a:srgbClr val="102667"/>
                </a:solidFill>
                <a:latin typeface="Arial" panose="020B0604020202020204" pitchFamily="34" charset="0"/>
                <a:cs typeface="Arial" panose="020B0604020202020204" pitchFamily="34" charset="0"/>
              </a:rPr>
              <a:t>KHỐI LƯỢNG RIÊNG</a:t>
            </a:r>
          </a:p>
        </p:txBody>
      </p:sp>
      <p:sp>
        <p:nvSpPr>
          <p:cNvPr id="14" name="Freeform 14"/>
          <p:cNvSpPr/>
          <p:nvPr/>
        </p:nvSpPr>
        <p:spPr>
          <a:xfrm>
            <a:off x="960496" y="838200"/>
            <a:ext cx="793042" cy="1029410"/>
          </a:xfrm>
          <a:custGeom>
            <a:avLst/>
            <a:gdLst/>
            <a:ahLst/>
            <a:cxnLst/>
            <a:rect l="l" t="t" r="r" b="b"/>
            <a:pathLst>
              <a:path w="1189563" h="1544115">
                <a:moveTo>
                  <a:pt x="0" y="0"/>
                </a:moveTo>
                <a:lnTo>
                  <a:pt x="1189562" y="0"/>
                </a:lnTo>
                <a:lnTo>
                  <a:pt x="1189562" y="1544115"/>
                </a:lnTo>
                <a:lnTo>
                  <a:pt x="0" y="1544115"/>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Tree>
    <p:extLst>
      <p:ext uri="{BB962C8B-B14F-4D97-AF65-F5344CB8AC3E}">
        <p14:creationId xmlns:p14="http://schemas.microsoft.com/office/powerpoint/2010/main" val="1738318639"/>
      </p:ext>
    </p:extLst>
  </p:cSld>
  <p:clrMapOvr>
    <a:masterClrMapping/>
  </p:clrMapOvr>
  <p:transition spd="med">
    <p:plu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77372" y="160338"/>
            <a:ext cx="11437257" cy="1077218"/>
          </a:xfrm>
          <a:prstGeom prst="rect">
            <a:avLst/>
          </a:prstGeom>
        </p:spPr>
        <p:txBody>
          <a:bodyPr wrap="square">
            <a:spAutoFit/>
          </a:bodyPr>
          <a:lstStyle/>
          <a:p>
            <a:r>
              <a:rPr lang="vi-VN" sz="3200" dirty="0">
                <a:latin typeface="Times New Roman" pitchFamily="18" charset="0"/>
                <a:cs typeface="Times New Roman" pitchFamily="18" charset="0"/>
              </a:rPr>
              <a:t>Chuẩn bị</a:t>
            </a:r>
            <a:r>
              <a:rPr lang="vi-VN" sz="3200">
                <a:latin typeface="Times New Roman" pitchFamily="18" charset="0"/>
                <a:cs typeface="Times New Roman" pitchFamily="18" charset="0"/>
              </a:rPr>
              <a:t>: </a:t>
            </a:r>
            <a:r>
              <a:rPr lang="en-US" sz="3200">
                <a:latin typeface="Times New Roman" pitchFamily="18" charset="0"/>
                <a:cs typeface="Times New Roman" pitchFamily="18" charset="0"/>
              </a:rPr>
              <a:t>3</a:t>
            </a:r>
            <a:r>
              <a:rPr lang="vi-VN" sz="3200" smtClean="0">
                <a:latin typeface="Times New Roman" pitchFamily="18" charset="0"/>
                <a:cs typeface="Times New Roman" pitchFamily="18" charset="0"/>
              </a:rPr>
              <a:t> </a:t>
            </a:r>
            <a:r>
              <a:rPr lang="vi-VN" sz="3200" dirty="0">
                <a:latin typeface="Times New Roman" pitchFamily="18" charset="0"/>
                <a:cs typeface="Times New Roman" pitchFamily="18" charset="0"/>
              </a:rPr>
              <a:t>thỏi sắt có thể tích lần lượt là V</a:t>
            </a:r>
            <a:r>
              <a:rPr lang="vi-VN" sz="3200" baseline="-25000" dirty="0">
                <a:latin typeface="Times New Roman" pitchFamily="18" charset="0"/>
                <a:cs typeface="Times New Roman" pitchFamily="18" charset="0"/>
              </a:rPr>
              <a:t>1</a:t>
            </a:r>
            <a:r>
              <a:rPr lang="vi-VN" sz="3200" dirty="0">
                <a:latin typeface="Times New Roman" pitchFamily="18" charset="0"/>
                <a:cs typeface="Times New Roman" pitchFamily="18" charset="0"/>
              </a:rPr>
              <a:t> = V, V</a:t>
            </a:r>
            <a:r>
              <a:rPr lang="vi-VN" sz="3200" baseline="-25000" dirty="0">
                <a:latin typeface="Times New Roman" pitchFamily="18" charset="0"/>
                <a:cs typeface="Times New Roman" pitchFamily="18" charset="0"/>
              </a:rPr>
              <a:t>2</a:t>
            </a:r>
            <a:r>
              <a:rPr lang="vi-VN" sz="3200" dirty="0">
                <a:latin typeface="Times New Roman" pitchFamily="18" charset="0"/>
                <a:cs typeface="Times New Roman" pitchFamily="18" charset="0"/>
              </a:rPr>
              <a:t> = 2V, V</a:t>
            </a:r>
            <a:r>
              <a:rPr lang="vi-VN" sz="3200" baseline="-25000" dirty="0">
                <a:latin typeface="Times New Roman" pitchFamily="18" charset="0"/>
                <a:cs typeface="Times New Roman" pitchFamily="18" charset="0"/>
              </a:rPr>
              <a:t>3</a:t>
            </a:r>
            <a:r>
              <a:rPr lang="vi-VN" sz="3200" dirty="0">
                <a:latin typeface="Times New Roman" pitchFamily="18" charset="0"/>
                <a:cs typeface="Times New Roman" pitchFamily="18" charset="0"/>
              </a:rPr>
              <a:t> = </a:t>
            </a:r>
            <a:r>
              <a:rPr lang="vi-VN" sz="3200">
                <a:latin typeface="Times New Roman" pitchFamily="18" charset="0"/>
                <a:cs typeface="Times New Roman" pitchFamily="18" charset="0"/>
              </a:rPr>
              <a:t>3V </a:t>
            </a:r>
            <a:r>
              <a:rPr lang="en-US" sz="3200" smtClean="0">
                <a:latin typeface="Times New Roman" pitchFamily="18" charset="0"/>
                <a:cs typeface="Times New Roman" pitchFamily="18" charset="0"/>
              </a:rPr>
              <a:t>và </a:t>
            </a:r>
            <a:r>
              <a:rPr lang="vi-VN" sz="3200" smtClean="0">
                <a:latin typeface="Times New Roman" pitchFamily="18" charset="0"/>
                <a:cs typeface="Times New Roman" pitchFamily="18" charset="0"/>
              </a:rPr>
              <a:t>cân </a:t>
            </a:r>
            <a:r>
              <a:rPr lang="vi-VN" sz="3200" dirty="0">
                <a:latin typeface="Times New Roman" pitchFamily="18" charset="0"/>
                <a:cs typeface="Times New Roman" pitchFamily="18" charset="0"/>
              </a:rPr>
              <a:t>điện tử.</a:t>
            </a:r>
            <a:endParaRPr lang="en-US" sz="3200" dirty="0">
              <a:latin typeface="Times New Roman" pitchFamily="18" charset="0"/>
              <a:cs typeface="Times New Roman" pitchFamily="18" charset="0"/>
            </a:endParaRPr>
          </a:p>
        </p:txBody>
      </p:sp>
      <p:pic>
        <p:nvPicPr>
          <p:cNvPr id="12290" name="Picture 2" descr="Thí nghiệm 1 Chuẩn bị: Ba thỏi sắt có thể tích lần lượt là V1 = V, V2 = 2V, V3 = 3V "/>
          <p:cNvPicPr>
            <a:picLocks noChangeAspect="1" noChangeArrowheads="1"/>
          </p:cNvPicPr>
          <p:nvPr/>
        </p:nvPicPr>
        <p:blipFill>
          <a:blip r:embed="rId2"/>
          <a:srcRect/>
          <a:stretch>
            <a:fillRect/>
          </a:stretch>
        </p:blipFill>
        <p:spPr bwMode="auto">
          <a:xfrm>
            <a:off x="377372" y="1237556"/>
            <a:ext cx="5181600" cy="4038600"/>
          </a:xfrm>
          <a:prstGeom prst="rect">
            <a:avLst/>
          </a:prstGeom>
          <a:noFill/>
        </p:spPr>
      </p:pic>
      <p:sp>
        <p:nvSpPr>
          <p:cNvPr id="16386" name="AutoShape 2" descr="Cân diện tử shinko, độ chính xác cực cao, bảo hành 1 năm"/>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388" name="AutoShape 4" descr="Cân diện tử shinko, độ chính xác cực cao, bảo hành 1 năm"/>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6390" name="Picture 6" descr="Cân diện tử shinko, độ chính xác cực cao, bảo hành 1 năm"/>
          <p:cNvPicPr>
            <a:picLocks noChangeAspect="1" noChangeArrowheads="1"/>
          </p:cNvPicPr>
          <p:nvPr/>
        </p:nvPicPr>
        <p:blipFill>
          <a:blip r:embed="rId3"/>
          <a:srcRect/>
          <a:stretch>
            <a:fillRect/>
          </a:stretch>
        </p:blipFill>
        <p:spPr bwMode="auto">
          <a:xfrm>
            <a:off x="6828973" y="1542357"/>
            <a:ext cx="3454797" cy="4606396"/>
          </a:xfrm>
          <a:prstGeom prst="rect">
            <a:avLst/>
          </a:prstGeom>
          <a:noFill/>
        </p:spPr>
      </p:pic>
    </p:spTree>
    <p:extLst>
      <p:ext uri="{BB962C8B-B14F-4D97-AF65-F5344CB8AC3E}">
        <p14:creationId xmlns:p14="http://schemas.microsoft.com/office/powerpoint/2010/main" val="918656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wheel(4)">
                                      <p:cBhvr>
                                        <p:cTn id="7" dur="500"/>
                                        <p:tgtEl>
                                          <p:spTgt spid="12290"/>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6390"/>
                                        </p:tgtEl>
                                        <p:attrNameLst>
                                          <p:attrName>style.visibility</p:attrName>
                                        </p:attrNameLst>
                                      </p:cBhvr>
                                      <p:to>
                                        <p:strVal val="visible"/>
                                      </p:to>
                                    </p:set>
                                    <p:animEffect transition="in" filter="randombar(horizontal)">
                                      <p:cBhvr>
                                        <p:cTn id="11" dur="500"/>
                                        <p:tgtEl>
                                          <p:spTgt spid="16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sp>
        <p:nvSpPr>
          <p:cNvPr id="2" name="Freeform 2"/>
          <p:cNvSpPr/>
          <p:nvPr/>
        </p:nvSpPr>
        <p:spPr>
          <a:xfrm rot="-2942681">
            <a:off x="9616463" y="-2851580"/>
            <a:ext cx="4455933" cy="4237187"/>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6501418">
            <a:off x="-2246643" y="5154258"/>
            <a:ext cx="7085425" cy="6737595"/>
          </a:xfrm>
          <a:custGeom>
            <a:avLst/>
            <a:gdLst/>
            <a:ahLst/>
            <a:cxnLst/>
            <a:rect l="l" t="t" r="r" b="b"/>
            <a:pathLst>
              <a:path w="10628138" h="10106393">
                <a:moveTo>
                  <a:pt x="0" y="0"/>
                </a:moveTo>
                <a:lnTo>
                  <a:pt x="10628139" y="0"/>
                </a:lnTo>
                <a:lnTo>
                  <a:pt x="10628139" y="10106393"/>
                </a:lnTo>
                <a:lnTo>
                  <a:pt x="0" y="1010639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rot="-2786969">
            <a:off x="9964034" y="5055526"/>
            <a:ext cx="4455933" cy="4237187"/>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rot="-6346126">
            <a:off x="-1921682" y="-2851580"/>
            <a:ext cx="4455933" cy="4237187"/>
          </a:xfrm>
          <a:custGeom>
            <a:avLst/>
            <a:gdLst/>
            <a:ahLst/>
            <a:cxnLst/>
            <a:rect l="l" t="t" r="r" b="b"/>
            <a:pathLst>
              <a:path w="6683899" h="6355781">
                <a:moveTo>
                  <a:pt x="0" y="0"/>
                </a:moveTo>
                <a:lnTo>
                  <a:pt x="6683899" y="0"/>
                </a:lnTo>
                <a:lnTo>
                  <a:pt x="6683899" y="6355781"/>
                </a:lnTo>
                <a:lnTo>
                  <a:pt x="0" y="635578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7" name="Freeform 7"/>
          <p:cNvSpPr/>
          <p:nvPr/>
        </p:nvSpPr>
        <p:spPr>
          <a:xfrm rot="443786">
            <a:off x="9426495" y="5294350"/>
            <a:ext cx="2023936" cy="997249"/>
          </a:xfrm>
          <a:custGeom>
            <a:avLst/>
            <a:gdLst/>
            <a:ahLst/>
            <a:cxnLst/>
            <a:rect l="l" t="t" r="r" b="b"/>
            <a:pathLst>
              <a:path w="3035904" h="1495873">
                <a:moveTo>
                  <a:pt x="0" y="0"/>
                </a:moveTo>
                <a:lnTo>
                  <a:pt x="3035904" y="0"/>
                </a:lnTo>
                <a:lnTo>
                  <a:pt x="3035904" y="1495872"/>
                </a:lnTo>
                <a:lnTo>
                  <a:pt x="0" y="149587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8" name="Freeform 8"/>
          <p:cNvSpPr/>
          <p:nvPr/>
        </p:nvSpPr>
        <p:spPr>
          <a:xfrm rot="443786">
            <a:off x="741569" y="5294350"/>
            <a:ext cx="2023936" cy="997249"/>
          </a:xfrm>
          <a:custGeom>
            <a:avLst/>
            <a:gdLst/>
            <a:ahLst/>
            <a:cxnLst/>
            <a:rect l="l" t="t" r="r" b="b"/>
            <a:pathLst>
              <a:path w="3035904" h="1495873">
                <a:moveTo>
                  <a:pt x="0" y="0"/>
                </a:moveTo>
                <a:lnTo>
                  <a:pt x="3035904" y="0"/>
                </a:lnTo>
                <a:lnTo>
                  <a:pt x="3035904" y="1495872"/>
                </a:lnTo>
                <a:lnTo>
                  <a:pt x="0" y="149587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4" name="TextBox 14"/>
          <p:cNvSpPr txBox="1"/>
          <p:nvPr/>
        </p:nvSpPr>
        <p:spPr>
          <a:xfrm>
            <a:off x="2941145" y="-91333"/>
            <a:ext cx="6866481" cy="1359346"/>
          </a:xfrm>
          <a:prstGeom prst="rect">
            <a:avLst/>
          </a:prstGeom>
        </p:spPr>
        <p:txBody>
          <a:bodyPr wrap="square" lIns="0" tIns="0" rIns="0" bIns="0" rtlCol="0" anchor="t">
            <a:spAutoFit/>
          </a:bodyPr>
          <a:lstStyle/>
          <a:p>
            <a:pPr algn="ctr">
              <a:lnSpc>
                <a:spcPts val="10599"/>
              </a:lnSpc>
            </a:pPr>
            <a:r>
              <a:rPr lang="en-US" sz="4667" b="1">
                <a:solidFill>
                  <a:srgbClr val="102667"/>
                </a:solidFill>
                <a:latin typeface="Arial" panose="020B0604020202020204" pitchFamily="34" charset="0"/>
                <a:cs typeface="Arial" panose="020B0604020202020204" pitchFamily="34" charset="0"/>
              </a:rPr>
              <a:t>NỘI DUNG BÀI HỌC </a:t>
            </a:r>
          </a:p>
        </p:txBody>
      </p:sp>
      <p:pic>
        <p:nvPicPr>
          <p:cNvPr id="16" name="Picture 2">
            <a:extLst>
              <a:ext uri="{FF2B5EF4-FFF2-40B4-BE49-F238E27FC236}">
                <a16:creationId xmlns="" xmlns:a16="http://schemas.microsoft.com/office/drawing/2014/main" id="{4D541B3E-F56C-01D2-5CC6-0885709C153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r="15601" b="43136"/>
          <a:stretch>
            <a:fillRect/>
          </a:stretch>
        </p:blipFill>
        <p:spPr>
          <a:xfrm flipH="1">
            <a:off x="-94426" y="2052186"/>
            <a:ext cx="5259992" cy="4701675"/>
          </a:xfrm>
          <a:prstGeom prst="rect">
            <a:avLst/>
          </a:prstGeom>
        </p:spPr>
      </p:pic>
      <p:grpSp>
        <p:nvGrpSpPr>
          <p:cNvPr id="10" name="Group 9">
            <a:extLst>
              <a:ext uri="{FF2B5EF4-FFF2-40B4-BE49-F238E27FC236}">
                <a16:creationId xmlns="" xmlns:a16="http://schemas.microsoft.com/office/drawing/2014/main" id="{438C393B-A2C7-2406-FAEA-0FABA1EE2288}"/>
              </a:ext>
            </a:extLst>
          </p:cNvPr>
          <p:cNvGrpSpPr/>
          <p:nvPr/>
        </p:nvGrpSpPr>
        <p:grpSpPr>
          <a:xfrm>
            <a:off x="4965064" y="3930960"/>
            <a:ext cx="6207895" cy="1883509"/>
            <a:chOff x="7447595" y="5896439"/>
            <a:chExt cx="9311843" cy="2825264"/>
          </a:xfrm>
        </p:grpSpPr>
        <p:sp>
          <p:nvSpPr>
            <p:cNvPr id="15" name="Freeform 9">
              <a:extLst>
                <a:ext uri="{FF2B5EF4-FFF2-40B4-BE49-F238E27FC236}">
                  <a16:creationId xmlns="" xmlns:a16="http://schemas.microsoft.com/office/drawing/2014/main" id="{A0334B96-E560-E8E5-719C-F94C24925EAC}"/>
                </a:ext>
              </a:extLst>
            </p:cNvPr>
            <p:cNvSpPr/>
            <p:nvPr/>
          </p:nvSpPr>
          <p:spPr>
            <a:xfrm rot="147184">
              <a:off x="7447595" y="5896439"/>
              <a:ext cx="9311843" cy="2825264"/>
            </a:xfrm>
            <a:custGeom>
              <a:avLst/>
              <a:gdLst/>
              <a:ahLst/>
              <a:cxnLst/>
              <a:rect l="l" t="t" r="r" b="b"/>
              <a:pathLst>
                <a:path w="10655630" h="4707851">
                  <a:moveTo>
                    <a:pt x="0" y="0"/>
                  </a:moveTo>
                  <a:lnTo>
                    <a:pt x="10655630" y="0"/>
                  </a:lnTo>
                  <a:lnTo>
                    <a:pt x="10655630" y="4707851"/>
                  </a:lnTo>
                  <a:lnTo>
                    <a:pt x="0" y="4707851"/>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21" name="TextBox 20">
              <a:extLst>
                <a:ext uri="{FF2B5EF4-FFF2-40B4-BE49-F238E27FC236}">
                  <a16:creationId xmlns="" xmlns:a16="http://schemas.microsoft.com/office/drawing/2014/main" id="{72254D95-C578-7577-0D60-175BAE81122E}"/>
                </a:ext>
              </a:extLst>
            </p:cNvPr>
            <p:cNvSpPr txBox="1"/>
            <p:nvPr/>
          </p:nvSpPr>
          <p:spPr>
            <a:xfrm>
              <a:off x="9215206" y="6243355"/>
              <a:ext cx="7189467" cy="2215992"/>
            </a:xfrm>
            <a:prstGeom prst="rect">
              <a:avLst/>
            </a:prstGeom>
            <a:noFill/>
          </p:spPr>
          <p:txBody>
            <a:bodyPr wrap="square">
              <a:spAutoFit/>
            </a:bodyPr>
            <a:lstStyle/>
            <a:p>
              <a:pPr algn="just">
                <a:lnSpc>
                  <a:spcPct val="150000"/>
                </a:lnSpc>
              </a:pPr>
              <a:r>
                <a:rPr lang="en-US" sz="3000">
                  <a:solidFill>
                    <a:prstClr val="black"/>
                  </a:solidFill>
                  <a:latin typeface="Arial" panose="020B0604020202020204" pitchFamily="34" charset="0"/>
                  <a:ea typeface="Times New Roman" panose="02020603050405020304" pitchFamily="18" charset="0"/>
                  <a:cs typeface="Arial" panose="020B0604020202020204" pitchFamily="34" charset="0"/>
                </a:rPr>
                <a:t>Khối lượng riêng, đơn vị khối lượng riêng  </a:t>
              </a:r>
              <a:endParaRPr lang="en-US" sz="300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22" name="Rectangle: Rounded Corners 21">
              <a:extLst>
                <a:ext uri="{FF2B5EF4-FFF2-40B4-BE49-F238E27FC236}">
                  <a16:creationId xmlns="" xmlns:a16="http://schemas.microsoft.com/office/drawing/2014/main" id="{C4424882-6ECA-204D-7F74-8DC7A6C528B5}"/>
                </a:ext>
              </a:extLst>
            </p:cNvPr>
            <p:cNvSpPr/>
            <p:nvPr/>
          </p:nvSpPr>
          <p:spPr>
            <a:xfrm>
              <a:off x="7800105" y="6604535"/>
              <a:ext cx="1283222" cy="1400213"/>
            </a:xfrm>
            <a:prstGeom prst="roundRect">
              <a:avLst/>
            </a:prstGeom>
            <a:solidFill>
              <a:schemeClr val="bg1"/>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334" b="1">
                  <a:solidFill>
                    <a:prstClr val="black"/>
                  </a:solidFill>
                  <a:latin typeface="Arial" panose="020B0604020202020204" pitchFamily="34" charset="0"/>
                  <a:cs typeface="Arial" panose="020B0604020202020204" pitchFamily="34" charset="0"/>
                </a:rPr>
                <a:t>2</a:t>
              </a:r>
            </a:p>
          </p:txBody>
        </p:sp>
      </p:grpSp>
      <p:grpSp>
        <p:nvGrpSpPr>
          <p:cNvPr id="6" name="Group 5">
            <a:extLst>
              <a:ext uri="{FF2B5EF4-FFF2-40B4-BE49-F238E27FC236}">
                <a16:creationId xmlns="" xmlns:a16="http://schemas.microsoft.com/office/drawing/2014/main" id="{C6F9A57A-DE23-29AA-FF4F-7CF2BD38BDEB}"/>
              </a:ext>
            </a:extLst>
          </p:cNvPr>
          <p:cNvGrpSpPr/>
          <p:nvPr/>
        </p:nvGrpSpPr>
        <p:grpSpPr>
          <a:xfrm>
            <a:off x="4965064" y="1486724"/>
            <a:ext cx="6207895" cy="1883509"/>
            <a:chOff x="7447595" y="2230086"/>
            <a:chExt cx="9311843" cy="2825264"/>
          </a:xfrm>
        </p:grpSpPr>
        <p:sp>
          <p:nvSpPr>
            <p:cNvPr id="9" name="Freeform 9"/>
            <p:cNvSpPr/>
            <p:nvPr/>
          </p:nvSpPr>
          <p:spPr>
            <a:xfrm rot="147184">
              <a:off x="7447595" y="2230086"/>
              <a:ext cx="9311843" cy="2825264"/>
            </a:xfrm>
            <a:custGeom>
              <a:avLst/>
              <a:gdLst/>
              <a:ahLst/>
              <a:cxnLst/>
              <a:rect l="l" t="t" r="r" b="b"/>
              <a:pathLst>
                <a:path w="10655630" h="4707851">
                  <a:moveTo>
                    <a:pt x="0" y="0"/>
                  </a:moveTo>
                  <a:lnTo>
                    <a:pt x="10655630" y="0"/>
                  </a:lnTo>
                  <a:lnTo>
                    <a:pt x="10655630" y="4707851"/>
                  </a:lnTo>
                  <a:lnTo>
                    <a:pt x="0" y="4707851"/>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23" name="Rectangle: Rounded Corners 22">
              <a:extLst>
                <a:ext uri="{FF2B5EF4-FFF2-40B4-BE49-F238E27FC236}">
                  <a16:creationId xmlns="" xmlns:a16="http://schemas.microsoft.com/office/drawing/2014/main" id="{0EB8CA6D-5BEB-C36F-315B-2564C7541806}"/>
                </a:ext>
              </a:extLst>
            </p:cNvPr>
            <p:cNvSpPr/>
            <p:nvPr/>
          </p:nvSpPr>
          <p:spPr>
            <a:xfrm>
              <a:off x="7800105" y="2942611"/>
              <a:ext cx="1283222" cy="1400213"/>
            </a:xfrm>
            <a:prstGeom prst="roundRect">
              <a:avLst/>
            </a:prstGeom>
            <a:solidFill>
              <a:schemeClr val="bg1"/>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334" b="1">
                  <a:solidFill>
                    <a:prstClr val="black"/>
                  </a:solidFill>
                  <a:latin typeface="Arial" panose="020B0604020202020204" pitchFamily="34" charset="0"/>
                  <a:cs typeface="Arial" panose="020B0604020202020204" pitchFamily="34" charset="0"/>
                </a:rPr>
                <a:t>1</a:t>
              </a:r>
            </a:p>
          </p:txBody>
        </p:sp>
        <p:sp>
          <p:nvSpPr>
            <p:cNvPr id="24" name="TextBox 23">
              <a:extLst>
                <a:ext uri="{FF2B5EF4-FFF2-40B4-BE49-F238E27FC236}">
                  <a16:creationId xmlns="" xmlns:a16="http://schemas.microsoft.com/office/drawing/2014/main" id="{6674A72F-7620-4471-6458-034E0BC953FB}"/>
                </a:ext>
              </a:extLst>
            </p:cNvPr>
            <p:cNvSpPr txBox="1"/>
            <p:nvPr/>
          </p:nvSpPr>
          <p:spPr>
            <a:xfrm>
              <a:off x="10058401" y="3078279"/>
              <a:ext cx="4419600" cy="1177245"/>
            </a:xfrm>
            <a:prstGeom prst="rect">
              <a:avLst/>
            </a:prstGeom>
            <a:noFill/>
          </p:spPr>
          <p:txBody>
            <a:bodyPr wrap="square" rtlCol="0">
              <a:spAutoFit/>
            </a:bodyPr>
            <a:lstStyle/>
            <a:p>
              <a:pPr algn="ctr">
                <a:lnSpc>
                  <a:spcPct val="150000"/>
                </a:lnSpc>
              </a:pPr>
              <a:r>
                <a:rPr lang="en-US" sz="3000">
                  <a:solidFill>
                    <a:prstClr val="black"/>
                  </a:solidFill>
                  <a:latin typeface="Arial" panose="020B0604020202020204" pitchFamily="34" charset="0"/>
                  <a:cs typeface="Arial" panose="020B0604020202020204" pitchFamily="34" charset="0"/>
                </a:rPr>
                <a:t>Thí nghiệm</a:t>
              </a:r>
            </a:p>
          </p:txBody>
        </p:sp>
      </p:grpSp>
    </p:spTree>
    <p:extLst>
      <p:ext uri="{BB962C8B-B14F-4D97-AF65-F5344CB8AC3E}">
        <p14:creationId xmlns:p14="http://schemas.microsoft.com/office/powerpoint/2010/main" val="1477602056"/>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sp>
        <p:nvSpPr>
          <p:cNvPr id="2" name="Freeform 2"/>
          <p:cNvSpPr/>
          <p:nvPr/>
        </p:nvSpPr>
        <p:spPr>
          <a:xfrm rot="-2942681">
            <a:off x="9616463" y="-2851580"/>
            <a:ext cx="4455933" cy="4237187"/>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rot="-6501418">
            <a:off x="-2246643" y="5154258"/>
            <a:ext cx="7085425" cy="6737595"/>
          </a:xfrm>
          <a:custGeom>
            <a:avLst/>
            <a:gdLst/>
            <a:ahLst/>
            <a:cxnLst/>
            <a:rect l="l" t="t" r="r" b="b"/>
            <a:pathLst>
              <a:path w="10628138" h="10106393">
                <a:moveTo>
                  <a:pt x="0" y="0"/>
                </a:moveTo>
                <a:lnTo>
                  <a:pt x="10628139" y="0"/>
                </a:lnTo>
                <a:lnTo>
                  <a:pt x="10628139" y="10106393"/>
                </a:lnTo>
                <a:lnTo>
                  <a:pt x="0" y="1010639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5" name="Freeform 5"/>
          <p:cNvSpPr/>
          <p:nvPr/>
        </p:nvSpPr>
        <p:spPr>
          <a:xfrm rot="-2786969">
            <a:off x="9964034" y="5055526"/>
            <a:ext cx="4455933" cy="4237187"/>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Freeform 6"/>
          <p:cNvSpPr/>
          <p:nvPr/>
        </p:nvSpPr>
        <p:spPr>
          <a:xfrm rot="-6346126">
            <a:off x="-1921682" y="-2851580"/>
            <a:ext cx="4455933" cy="4237187"/>
          </a:xfrm>
          <a:custGeom>
            <a:avLst/>
            <a:gdLst/>
            <a:ahLst/>
            <a:cxnLst/>
            <a:rect l="l" t="t" r="r" b="b"/>
            <a:pathLst>
              <a:path w="6683899" h="6355781">
                <a:moveTo>
                  <a:pt x="0" y="0"/>
                </a:moveTo>
                <a:lnTo>
                  <a:pt x="6683899" y="0"/>
                </a:lnTo>
                <a:lnTo>
                  <a:pt x="6683899" y="6355781"/>
                </a:lnTo>
                <a:lnTo>
                  <a:pt x="0" y="635578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7" name="Freeform 7"/>
          <p:cNvSpPr/>
          <p:nvPr/>
        </p:nvSpPr>
        <p:spPr>
          <a:xfrm rot="443786">
            <a:off x="9764724" y="5294350"/>
            <a:ext cx="2023936" cy="997249"/>
          </a:xfrm>
          <a:custGeom>
            <a:avLst/>
            <a:gdLst/>
            <a:ahLst/>
            <a:cxnLst/>
            <a:rect l="l" t="t" r="r" b="b"/>
            <a:pathLst>
              <a:path w="3035904" h="1495873">
                <a:moveTo>
                  <a:pt x="0" y="0"/>
                </a:moveTo>
                <a:lnTo>
                  <a:pt x="3035904" y="0"/>
                </a:lnTo>
                <a:lnTo>
                  <a:pt x="3035904" y="1495872"/>
                </a:lnTo>
                <a:lnTo>
                  <a:pt x="0" y="149587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8" name="Freeform 8"/>
          <p:cNvSpPr/>
          <p:nvPr/>
        </p:nvSpPr>
        <p:spPr>
          <a:xfrm rot="443786">
            <a:off x="741569" y="5294350"/>
            <a:ext cx="2023936" cy="997249"/>
          </a:xfrm>
          <a:custGeom>
            <a:avLst/>
            <a:gdLst/>
            <a:ahLst/>
            <a:cxnLst/>
            <a:rect l="l" t="t" r="r" b="b"/>
            <a:pathLst>
              <a:path w="3035904" h="1495873">
                <a:moveTo>
                  <a:pt x="0" y="0"/>
                </a:moveTo>
                <a:lnTo>
                  <a:pt x="3035904" y="0"/>
                </a:lnTo>
                <a:lnTo>
                  <a:pt x="3035904" y="1495872"/>
                </a:lnTo>
                <a:lnTo>
                  <a:pt x="0" y="149587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9" name="Freeform 9"/>
          <p:cNvSpPr/>
          <p:nvPr/>
        </p:nvSpPr>
        <p:spPr>
          <a:xfrm>
            <a:off x="9781067" y="689942"/>
            <a:ext cx="793042" cy="1029410"/>
          </a:xfrm>
          <a:custGeom>
            <a:avLst/>
            <a:gdLst/>
            <a:ahLst/>
            <a:cxnLst/>
            <a:rect l="l" t="t" r="r" b="b"/>
            <a:pathLst>
              <a:path w="1189563" h="1544115">
                <a:moveTo>
                  <a:pt x="0" y="0"/>
                </a:moveTo>
                <a:lnTo>
                  <a:pt x="1189562" y="0"/>
                </a:lnTo>
                <a:lnTo>
                  <a:pt x="1189562" y="1544114"/>
                </a:lnTo>
                <a:lnTo>
                  <a:pt x="0" y="1544114"/>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0" name="Freeform 10"/>
          <p:cNvSpPr/>
          <p:nvPr/>
        </p:nvSpPr>
        <p:spPr>
          <a:xfrm>
            <a:off x="1617892" y="685800"/>
            <a:ext cx="793042" cy="1029410"/>
          </a:xfrm>
          <a:custGeom>
            <a:avLst/>
            <a:gdLst/>
            <a:ahLst/>
            <a:cxnLst/>
            <a:rect l="l" t="t" r="r" b="b"/>
            <a:pathLst>
              <a:path w="1189563" h="1544115">
                <a:moveTo>
                  <a:pt x="0" y="0"/>
                </a:moveTo>
                <a:lnTo>
                  <a:pt x="1189562" y="0"/>
                </a:lnTo>
                <a:lnTo>
                  <a:pt x="1189562" y="1544115"/>
                </a:lnTo>
                <a:lnTo>
                  <a:pt x="0" y="1544115"/>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grpSp>
        <p:nvGrpSpPr>
          <p:cNvPr id="11" name="Group 10">
            <a:extLst>
              <a:ext uri="{FF2B5EF4-FFF2-40B4-BE49-F238E27FC236}">
                <a16:creationId xmlns="" xmlns:a16="http://schemas.microsoft.com/office/drawing/2014/main" id="{DD627A5D-2626-2356-85EA-F6475EB5A75A}"/>
              </a:ext>
            </a:extLst>
          </p:cNvPr>
          <p:cNvGrpSpPr/>
          <p:nvPr/>
        </p:nvGrpSpPr>
        <p:grpSpPr>
          <a:xfrm>
            <a:off x="537612" y="1992203"/>
            <a:ext cx="7612371" cy="1957615"/>
            <a:chOff x="806418" y="2988303"/>
            <a:chExt cx="11418556" cy="2936423"/>
          </a:xfrm>
        </p:grpSpPr>
        <p:sp>
          <p:nvSpPr>
            <p:cNvPr id="3" name="Freeform 3"/>
            <p:cNvSpPr/>
            <p:nvPr/>
          </p:nvSpPr>
          <p:spPr>
            <a:xfrm rot="147184">
              <a:off x="806418" y="2988303"/>
              <a:ext cx="11418556" cy="2936423"/>
            </a:xfrm>
            <a:custGeom>
              <a:avLst/>
              <a:gdLst/>
              <a:ahLst/>
              <a:cxnLst/>
              <a:rect l="l" t="t" r="r" b="b"/>
              <a:pathLst>
                <a:path w="11418556" h="5044926">
                  <a:moveTo>
                    <a:pt x="0" y="0"/>
                  </a:moveTo>
                  <a:lnTo>
                    <a:pt x="11418556" y="0"/>
                  </a:lnTo>
                  <a:lnTo>
                    <a:pt x="11418556" y="5044925"/>
                  </a:lnTo>
                  <a:lnTo>
                    <a:pt x="0" y="5044925"/>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3" name="TextBox 13"/>
            <p:cNvSpPr txBox="1"/>
            <p:nvPr/>
          </p:nvSpPr>
          <p:spPr>
            <a:xfrm>
              <a:off x="1028698" y="3656027"/>
              <a:ext cx="10304037" cy="1500701"/>
            </a:xfrm>
            <a:prstGeom prst="rect">
              <a:avLst/>
            </a:prstGeom>
          </p:spPr>
          <p:txBody>
            <a:bodyPr lIns="0" tIns="0" rIns="0" bIns="0" rtlCol="0" anchor="t">
              <a:spAutoFit/>
            </a:bodyPr>
            <a:lstStyle/>
            <a:p>
              <a:pPr algn="ctr">
                <a:lnSpc>
                  <a:spcPct val="150000"/>
                </a:lnSpc>
              </a:pPr>
              <a:r>
                <a:rPr lang="en-US" sz="4334" b="1">
                  <a:solidFill>
                    <a:srgbClr val="102667"/>
                  </a:solidFill>
                  <a:latin typeface="Arial" panose="020B0604020202020204" pitchFamily="34" charset="0"/>
                  <a:cs typeface="Arial" panose="020B0604020202020204" pitchFamily="34" charset="0"/>
                </a:rPr>
                <a:t>1. THÍ NGHIỆM</a:t>
              </a:r>
            </a:p>
          </p:txBody>
        </p:sp>
      </p:grpSp>
      <p:pic>
        <p:nvPicPr>
          <p:cNvPr id="15" name="Picture 4">
            <a:extLst>
              <a:ext uri="{FF2B5EF4-FFF2-40B4-BE49-F238E27FC236}">
                <a16:creationId xmlns="" xmlns:a16="http://schemas.microsoft.com/office/drawing/2014/main" id="{EEE21D47-305B-1D5B-AC3F-7FDEC478E882}"/>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7309278" y="1986874"/>
            <a:ext cx="4005435" cy="4778637"/>
          </a:xfrm>
          <a:prstGeom prst="rect">
            <a:avLst/>
          </a:prstGeom>
        </p:spPr>
      </p:pic>
    </p:spTree>
    <p:extLst>
      <p:ext uri="{BB962C8B-B14F-4D97-AF65-F5344CB8AC3E}">
        <p14:creationId xmlns:p14="http://schemas.microsoft.com/office/powerpoint/2010/main" val="194553668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sp>
        <p:nvSpPr>
          <p:cNvPr id="2" name="Freeform 2"/>
          <p:cNvSpPr/>
          <p:nvPr/>
        </p:nvSpPr>
        <p:spPr>
          <a:xfrm rot="-2942681">
            <a:off x="9874806" y="-2781111"/>
            <a:ext cx="4455933" cy="4237187"/>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6501418">
            <a:off x="-2836415" y="5245593"/>
            <a:ext cx="7085425" cy="6737595"/>
          </a:xfrm>
          <a:custGeom>
            <a:avLst/>
            <a:gdLst/>
            <a:ahLst/>
            <a:cxnLst/>
            <a:rect l="l" t="t" r="r" b="b"/>
            <a:pathLst>
              <a:path w="10628138" h="10106393">
                <a:moveTo>
                  <a:pt x="0" y="0"/>
                </a:moveTo>
                <a:lnTo>
                  <a:pt x="10628139" y="0"/>
                </a:lnTo>
                <a:lnTo>
                  <a:pt x="10628139" y="10106393"/>
                </a:lnTo>
                <a:lnTo>
                  <a:pt x="0" y="1010639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rot="-2786969">
            <a:off x="10291377" y="5248462"/>
            <a:ext cx="4455933" cy="4237187"/>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rot="-6346126">
            <a:off x="-2834841" y="-2878534"/>
            <a:ext cx="4455933" cy="4237187"/>
          </a:xfrm>
          <a:custGeom>
            <a:avLst/>
            <a:gdLst/>
            <a:ahLst/>
            <a:cxnLst/>
            <a:rect l="l" t="t" r="r" b="b"/>
            <a:pathLst>
              <a:path w="6683899" h="6355781">
                <a:moveTo>
                  <a:pt x="0" y="0"/>
                </a:moveTo>
                <a:lnTo>
                  <a:pt x="6683899" y="0"/>
                </a:lnTo>
                <a:lnTo>
                  <a:pt x="6683899" y="6355781"/>
                </a:lnTo>
                <a:lnTo>
                  <a:pt x="0" y="635578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9" name="Freeform 9"/>
          <p:cNvSpPr/>
          <p:nvPr/>
        </p:nvSpPr>
        <p:spPr>
          <a:xfrm>
            <a:off x="-203200" y="279400"/>
            <a:ext cx="793042" cy="1029410"/>
          </a:xfrm>
          <a:custGeom>
            <a:avLst/>
            <a:gdLst/>
            <a:ahLst/>
            <a:cxnLst/>
            <a:rect l="l" t="t" r="r" b="b"/>
            <a:pathLst>
              <a:path w="1189563" h="1544115">
                <a:moveTo>
                  <a:pt x="0" y="0"/>
                </a:moveTo>
                <a:lnTo>
                  <a:pt x="1189563" y="0"/>
                </a:lnTo>
                <a:lnTo>
                  <a:pt x="1189563" y="1544115"/>
                </a:lnTo>
                <a:lnTo>
                  <a:pt x="0" y="1544115"/>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37" name="TextBox 36">
            <a:extLst>
              <a:ext uri="{FF2B5EF4-FFF2-40B4-BE49-F238E27FC236}">
                <a16:creationId xmlns="" xmlns:a16="http://schemas.microsoft.com/office/drawing/2014/main" id="{89419BCB-C382-FCAE-EC5D-19A586B99BF0}"/>
              </a:ext>
            </a:extLst>
          </p:cNvPr>
          <p:cNvSpPr txBox="1"/>
          <p:nvPr/>
        </p:nvSpPr>
        <p:spPr>
          <a:xfrm>
            <a:off x="3403600" y="45952"/>
            <a:ext cx="6547748" cy="861967"/>
          </a:xfrm>
          <a:prstGeom prst="rect">
            <a:avLst/>
          </a:prstGeom>
          <a:noFill/>
        </p:spPr>
        <p:txBody>
          <a:bodyPr wrap="square">
            <a:spAutoFit/>
          </a:bodyPr>
          <a:lstStyle/>
          <a:p>
            <a:pPr marL="457223" indent="-457223" algn="just">
              <a:lnSpc>
                <a:spcPct val="150000"/>
              </a:lnSpc>
              <a:spcAft>
                <a:spcPts val="533"/>
              </a:spcAft>
              <a:buFont typeface="Wingdings" panose="05000000000000000000" pitchFamily="2" charset="2"/>
              <a:buChar char="v"/>
              <a:tabLst>
                <a:tab pos="1981299" algn="ctr"/>
                <a:tab pos="3962598" algn="r"/>
              </a:tabLst>
            </a:pPr>
            <a:r>
              <a:rPr lang="vi-VN" sz="3334" b="1">
                <a:solidFill>
                  <a:srgbClr val="000000"/>
                </a:solidFill>
                <a:ea typeface="Times New Roman" panose="02020603050405020304" pitchFamily="18" charset="0"/>
                <a:cs typeface="Arial" panose="020B0604020202020204" pitchFamily="34" charset="0"/>
              </a:rPr>
              <a:t>Thí nghiệm</a:t>
            </a:r>
            <a:r>
              <a:rPr lang="fr-FR" sz="3334" b="1">
                <a:solidFill>
                  <a:srgbClr val="000000"/>
                </a:solidFill>
                <a:latin typeface="Arial" panose="020B0604020202020204" pitchFamily="34" charset="0"/>
                <a:ea typeface="Times New Roman" panose="02020603050405020304" pitchFamily="18" charset="0"/>
                <a:cs typeface="Arial" panose="020B0604020202020204" pitchFamily="34" charset="0"/>
              </a:rPr>
              <a:t> 1 (SGK – tr56)</a:t>
            </a:r>
            <a:endParaRPr lang="en-US" sz="3334" b="1">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38" name="Rectangle 37">
            <a:extLst>
              <a:ext uri="{FF2B5EF4-FFF2-40B4-BE49-F238E27FC236}">
                <a16:creationId xmlns="" xmlns:a16="http://schemas.microsoft.com/office/drawing/2014/main" id="{EA09B88C-8B10-6723-35BA-84B619C1CED7}"/>
              </a:ext>
            </a:extLst>
          </p:cNvPr>
          <p:cNvSpPr/>
          <p:nvPr/>
        </p:nvSpPr>
        <p:spPr>
          <a:xfrm>
            <a:off x="0" y="1004010"/>
            <a:ext cx="2946400" cy="74859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200" b="1">
                <a:solidFill>
                  <a:srgbClr val="002060"/>
                </a:solidFill>
                <a:latin typeface="Arial" panose="020B0604020202020204" pitchFamily="34" charset="0"/>
                <a:cs typeface="Arial" panose="020B0604020202020204" pitchFamily="34" charset="0"/>
              </a:rPr>
              <a:t>Chuẩn bị</a:t>
            </a:r>
          </a:p>
        </p:txBody>
      </p:sp>
      <mc:AlternateContent xmlns:mc="http://schemas.openxmlformats.org/markup-compatibility/2006" xmlns:a14="http://schemas.microsoft.com/office/drawing/2010/main">
        <mc:Choice Requires="a14">
          <p:sp>
            <p:nvSpPr>
              <p:cNvPr id="39" name="TextBox 38">
                <a:extLst>
                  <a:ext uri="{FF2B5EF4-FFF2-40B4-BE49-F238E27FC236}">
                    <a16:creationId xmlns="" xmlns:a16="http://schemas.microsoft.com/office/drawing/2014/main" id="{EB99E0AD-083D-4E6A-76D6-DDEAD4049885}"/>
                  </a:ext>
                </a:extLst>
              </p:cNvPr>
              <p:cNvSpPr txBox="1"/>
              <p:nvPr/>
            </p:nvSpPr>
            <p:spPr>
              <a:xfrm>
                <a:off x="308737" y="2791668"/>
                <a:ext cx="5793925" cy="1939377"/>
              </a:xfrm>
              <a:prstGeom prst="rect">
                <a:avLst/>
              </a:prstGeom>
              <a:noFill/>
            </p:spPr>
            <p:txBody>
              <a:bodyPr wrap="square" rtlCol="0">
                <a:spAutoFit/>
              </a:bodyPr>
              <a:lstStyle/>
              <a:p>
                <a:pPr marL="381019" indent="-381019" algn="just">
                  <a:lnSpc>
                    <a:spcPct val="150000"/>
                  </a:lnSpc>
                  <a:buFont typeface="Arial" panose="020B0604020202020204" pitchFamily="34" charset="0"/>
                  <a:buChar char="•"/>
                </a:pPr>
                <a:r>
                  <a:rPr lang="en-US" sz="2667">
                    <a:solidFill>
                      <a:prstClr val="black"/>
                    </a:solidFill>
                    <a:latin typeface="Arial" panose="020B0604020202020204" pitchFamily="34" charset="0"/>
                    <a:cs typeface="Arial" panose="020B0604020202020204" pitchFamily="34" charset="0"/>
                  </a:rPr>
                  <a:t>Ba thỏi sắt có thể tích lần lượt là </a:t>
                </a:r>
                <a14:m>
                  <m:oMath xmlns:m="http://schemas.openxmlformats.org/officeDocument/2006/math">
                    <m:sSub>
                      <m:sSubPr>
                        <m:ctrlPr>
                          <a:rPr lang="en-US" sz="2667" i="1">
                            <a:solidFill>
                              <a:prstClr val="black"/>
                            </a:solidFill>
                            <a:latin typeface="Cambria Math" panose="02040503050406030204" pitchFamily="18" charset="0"/>
                          </a:rPr>
                        </m:ctrlPr>
                      </m:sSubPr>
                      <m:e>
                        <m:r>
                          <a:rPr lang="en-US" sz="2667" i="1">
                            <a:solidFill>
                              <a:prstClr val="black"/>
                            </a:solidFill>
                            <a:latin typeface="Cambria Math" panose="02040503050406030204" pitchFamily="18" charset="0"/>
                          </a:rPr>
                          <m:t>𝑉</m:t>
                        </m:r>
                      </m:e>
                      <m:sub>
                        <m:r>
                          <a:rPr lang="en-US" sz="2667" i="1">
                            <a:solidFill>
                              <a:prstClr val="black"/>
                            </a:solidFill>
                            <a:latin typeface="Cambria Math" panose="02040503050406030204" pitchFamily="18" charset="0"/>
                          </a:rPr>
                          <m:t>1</m:t>
                        </m:r>
                      </m:sub>
                    </m:sSub>
                    <m:r>
                      <a:rPr lang="en-US" sz="2667" i="1">
                        <a:solidFill>
                          <a:prstClr val="black"/>
                        </a:solidFill>
                        <a:latin typeface="Cambria Math" panose="02040503050406030204" pitchFamily="18" charset="0"/>
                      </a:rPr>
                      <m:t>=</m:t>
                    </m:r>
                    <m:r>
                      <a:rPr lang="en-US" sz="2667" i="1">
                        <a:solidFill>
                          <a:prstClr val="black"/>
                        </a:solidFill>
                        <a:latin typeface="Cambria Math" panose="02040503050406030204" pitchFamily="18" charset="0"/>
                      </a:rPr>
                      <m:t>𝑉</m:t>
                    </m:r>
                    <m:r>
                      <a:rPr lang="en-US" sz="2667" i="1">
                        <a:solidFill>
                          <a:prstClr val="black"/>
                        </a:solidFill>
                        <a:latin typeface="Cambria Math" panose="02040503050406030204" pitchFamily="18" charset="0"/>
                      </a:rPr>
                      <m:t>; </m:t>
                    </m:r>
                    <m:sSub>
                      <m:sSubPr>
                        <m:ctrlPr>
                          <a:rPr lang="en-US" sz="2667" i="1">
                            <a:solidFill>
                              <a:prstClr val="black"/>
                            </a:solidFill>
                            <a:latin typeface="Cambria Math" panose="02040503050406030204" pitchFamily="18" charset="0"/>
                          </a:rPr>
                        </m:ctrlPr>
                      </m:sSubPr>
                      <m:e>
                        <m:r>
                          <a:rPr lang="en-US" sz="2667" i="1">
                            <a:solidFill>
                              <a:prstClr val="black"/>
                            </a:solidFill>
                            <a:latin typeface="Cambria Math" panose="02040503050406030204" pitchFamily="18" charset="0"/>
                          </a:rPr>
                          <m:t>𝑉</m:t>
                        </m:r>
                      </m:e>
                      <m:sub>
                        <m:r>
                          <a:rPr lang="en-US" sz="2667" i="1">
                            <a:solidFill>
                              <a:prstClr val="black"/>
                            </a:solidFill>
                            <a:latin typeface="Cambria Math" panose="02040503050406030204" pitchFamily="18" charset="0"/>
                          </a:rPr>
                          <m:t>2</m:t>
                        </m:r>
                      </m:sub>
                    </m:sSub>
                    <m:r>
                      <a:rPr lang="en-US" sz="2667" i="1">
                        <a:solidFill>
                          <a:prstClr val="black"/>
                        </a:solidFill>
                        <a:latin typeface="Cambria Math" panose="02040503050406030204" pitchFamily="18" charset="0"/>
                      </a:rPr>
                      <m:t>=2</m:t>
                    </m:r>
                    <m:r>
                      <a:rPr lang="en-US" sz="2667" i="1">
                        <a:solidFill>
                          <a:prstClr val="black"/>
                        </a:solidFill>
                        <a:latin typeface="Cambria Math" panose="02040503050406030204" pitchFamily="18" charset="0"/>
                      </a:rPr>
                      <m:t>𝑉</m:t>
                    </m:r>
                  </m:oMath>
                </a14:m>
                <a:r>
                  <a:rPr lang="en-US" sz="2667">
                    <a:solidFill>
                      <a:prstClr val="black"/>
                    </a:solidFill>
                    <a:latin typeface="Arial" panose="020B0604020202020204" pitchFamily="34" charset="0"/>
                    <a:cs typeface="Arial" panose="020B0604020202020204" pitchFamily="34" charset="0"/>
                  </a:rPr>
                  <a:t>, </a:t>
                </a:r>
                <a14:m>
                  <m:oMath xmlns:m="http://schemas.openxmlformats.org/officeDocument/2006/math">
                    <m:sSub>
                      <m:sSubPr>
                        <m:ctrlPr>
                          <a:rPr lang="en-US" sz="2667" i="1">
                            <a:solidFill>
                              <a:prstClr val="black"/>
                            </a:solidFill>
                            <a:latin typeface="Cambria Math" panose="02040503050406030204" pitchFamily="18" charset="0"/>
                          </a:rPr>
                        </m:ctrlPr>
                      </m:sSubPr>
                      <m:e>
                        <m:r>
                          <a:rPr lang="en-US" sz="2667" i="1">
                            <a:solidFill>
                              <a:prstClr val="black"/>
                            </a:solidFill>
                            <a:latin typeface="Cambria Math" panose="02040503050406030204" pitchFamily="18" charset="0"/>
                          </a:rPr>
                          <m:t>𝑉</m:t>
                        </m:r>
                      </m:e>
                      <m:sub>
                        <m:r>
                          <a:rPr lang="en-US" sz="2667" i="1">
                            <a:solidFill>
                              <a:prstClr val="black"/>
                            </a:solidFill>
                            <a:latin typeface="Cambria Math" panose="02040503050406030204" pitchFamily="18" charset="0"/>
                          </a:rPr>
                          <m:t>3</m:t>
                        </m:r>
                      </m:sub>
                    </m:sSub>
                    <m:r>
                      <a:rPr lang="en-US" sz="2667">
                        <a:solidFill>
                          <a:prstClr val="black"/>
                        </a:solidFill>
                        <a:latin typeface="Cambria Math" panose="02040503050406030204" pitchFamily="18" charset="0"/>
                      </a:rPr>
                      <m:t>=3</m:t>
                    </m:r>
                    <m:r>
                      <m:rPr>
                        <m:sty m:val="p"/>
                      </m:rPr>
                      <a:rPr lang="en-US" sz="2667">
                        <a:solidFill>
                          <a:prstClr val="black"/>
                        </a:solidFill>
                        <a:latin typeface="Cambria Math" panose="02040503050406030204" pitchFamily="18" charset="0"/>
                      </a:rPr>
                      <m:t>V</m:t>
                    </m:r>
                  </m:oMath>
                </a14:m>
                <a:r>
                  <a:rPr lang="en-US" sz="2667">
                    <a:solidFill>
                      <a:prstClr val="black"/>
                    </a:solidFill>
                    <a:latin typeface="Arial" panose="020B0604020202020204" pitchFamily="34" charset="0"/>
                    <a:cs typeface="Arial" panose="020B0604020202020204" pitchFamily="34" charset="0"/>
                  </a:rPr>
                  <a:t>; </a:t>
                </a:r>
              </a:p>
              <a:p>
                <a:pPr marL="381019" indent="-381019" algn="just">
                  <a:lnSpc>
                    <a:spcPct val="150000"/>
                  </a:lnSpc>
                  <a:buFont typeface="Arial" panose="020B0604020202020204" pitchFamily="34" charset="0"/>
                  <a:buChar char="•"/>
                </a:pPr>
                <a:r>
                  <a:rPr lang="en-US" sz="2667">
                    <a:solidFill>
                      <a:prstClr val="black"/>
                    </a:solidFill>
                    <a:latin typeface="Arial" panose="020B0604020202020204" pitchFamily="34" charset="0"/>
                    <a:cs typeface="Arial" panose="020B0604020202020204" pitchFamily="34" charset="0"/>
                  </a:rPr>
                  <a:t>Cân điện tử</a:t>
                </a:r>
              </a:p>
            </p:txBody>
          </p:sp>
        </mc:Choice>
        <mc:Fallback xmlns="">
          <p:sp>
            <p:nvSpPr>
              <p:cNvPr id="39" name="TextBox 38">
                <a:extLst>
                  <a:ext uri="{FF2B5EF4-FFF2-40B4-BE49-F238E27FC236}">
                    <a16:creationId xmlns:a16="http://schemas.microsoft.com/office/drawing/2014/main" xmlns:a14="http://schemas.microsoft.com/office/drawing/2010/main" xmlns="" id="{EB99E0AD-083D-4E6A-76D6-DDEAD4049885}"/>
                  </a:ext>
                </a:extLst>
              </p:cNvPr>
              <p:cNvSpPr txBox="1">
                <a:spLocks noRot="1" noChangeAspect="1" noMove="1" noResize="1" noEditPoints="1" noAdjustHandles="1" noChangeArrowheads="1" noChangeShapeType="1" noTextEdit="1"/>
              </p:cNvSpPr>
              <p:nvPr/>
            </p:nvSpPr>
            <p:spPr>
              <a:xfrm>
                <a:off x="308737" y="2791668"/>
                <a:ext cx="5793925" cy="1939377"/>
              </a:xfrm>
              <a:prstGeom prst="rect">
                <a:avLst/>
              </a:prstGeom>
              <a:blipFill rotWithShape="0">
                <a:blip r:embed="rId8"/>
                <a:stretch>
                  <a:fillRect l="-1789" r="-2000" b="-3459"/>
                </a:stretch>
              </a:blipFill>
            </p:spPr>
            <p:txBody>
              <a:bodyPr/>
              <a:lstStyle/>
              <a:p>
                <a:r>
                  <a:rPr lang="en-US">
                    <a:noFill/>
                  </a:rPr>
                  <a:t> </a:t>
                </a:r>
              </a:p>
            </p:txBody>
          </p:sp>
        </mc:Fallback>
      </mc:AlternateContent>
      <p:pic>
        <p:nvPicPr>
          <p:cNvPr id="40" name="Picture 39">
            <a:extLst>
              <a:ext uri="{FF2B5EF4-FFF2-40B4-BE49-F238E27FC236}">
                <a16:creationId xmlns="" xmlns:a16="http://schemas.microsoft.com/office/drawing/2014/main" id="{896B4934-16A9-D2A7-02AB-DAE2300A1F8C}"/>
              </a:ext>
            </a:extLst>
          </p:cNvPr>
          <p:cNvPicPr>
            <a:picLocks noChangeAspect="1"/>
          </p:cNvPicPr>
          <p:nvPr/>
        </p:nvPicPr>
        <p:blipFill>
          <a:blip r:embed="rId9"/>
          <a:stretch>
            <a:fillRect/>
          </a:stretch>
        </p:blipFill>
        <p:spPr>
          <a:xfrm>
            <a:off x="6466857" y="1752600"/>
            <a:ext cx="4792662" cy="41316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1979873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9">
                                            <p:txEl>
                                              <p:pRg st="0" end="0"/>
                                            </p:txEl>
                                          </p:spTgt>
                                        </p:tgtEl>
                                        <p:attrNameLst>
                                          <p:attrName>style.visibility</p:attrName>
                                        </p:attrNameLst>
                                      </p:cBhvr>
                                      <p:to>
                                        <p:strVal val="visible"/>
                                      </p:to>
                                    </p:set>
                                    <p:animEffect transition="in" filter="wipe(down)">
                                      <p:cBhvr>
                                        <p:cTn id="13" dur="500"/>
                                        <p:tgtEl>
                                          <p:spTgt spid="3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9">
                                            <p:txEl>
                                              <p:pRg st="1" end="1"/>
                                            </p:txEl>
                                          </p:spTgt>
                                        </p:tgtEl>
                                        <p:attrNameLst>
                                          <p:attrName>style.visibility</p:attrName>
                                        </p:attrNameLst>
                                      </p:cBhvr>
                                      <p:to>
                                        <p:strVal val="visible"/>
                                      </p:to>
                                    </p:set>
                                    <p:animEffect transition="in" filter="wipe(down)">
                                      <p:cBhvr>
                                        <p:cTn id="18" dur="500"/>
                                        <p:tgtEl>
                                          <p:spTgt spid="3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down)">
                                      <p:cBhvr>
                                        <p:cTn id="2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sp>
        <p:nvSpPr>
          <p:cNvPr id="2" name="Freeform 2"/>
          <p:cNvSpPr/>
          <p:nvPr/>
        </p:nvSpPr>
        <p:spPr>
          <a:xfrm rot="-2942681">
            <a:off x="9874806" y="-2781111"/>
            <a:ext cx="4455933" cy="4237187"/>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6501418">
            <a:off x="-3090415" y="5607898"/>
            <a:ext cx="7085425" cy="6737595"/>
          </a:xfrm>
          <a:custGeom>
            <a:avLst/>
            <a:gdLst/>
            <a:ahLst/>
            <a:cxnLst/>
            <a:rect l="l" t="t" r="r" b="b"/>
            <a:pathLst>
              <a:path w="10628138" h="10106393">
                <a:moveTo>
                  <a:pt x="0" y="0"/>
                </a:moveTo>
                <a:lnTo>
                  <a:pt x="10628139" y="0"/>
                </a:lnTo>
                <a:lnTo>
                  <a:pt x="10628139" y="10106393"/>
                </a:lnTo>
                <a:lnTo>
                  <a:pt x="0" y="1010639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rot="-2786969">
            <a:off x="10748576" y="5405099"/>
            <a:ext cx="4455933" cy="4237187"/>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rot="-6346126">
            <a:off x="-2834841" y="-2878534"/>
            <a:ext cx="4455933" cy="4237187"/>
          </a:xfrm>
          <a:custGeom>
            <a:avLst/>
            <a:gdLst/>
            <a:ahLst/>
            <a:cxnLst/>
            <a:rect l="l" t="t" r="r" b="b"/>
            <a:pathLst>
              <a:path w="6683899" h="6355781">
                <a:moveTo>
                  <a:pt x="0" y="0"/>
                </a:moveTo>
                <a:lnTo>
                  <a:pt x="6683899" y="0"/>
                </a:lnTo>
                <a:lnTo>
                  <a:pt x="6683899" y="6355781"/>
                </a:lnTo>
                <a:lnTo>
                  <a:pt x="0" y="635578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9" name="Freeform 9"/>
          <p:cNvSpPr/>
          <p:nvPr/>
        </p:nvSpPr>
        <p:spPr>
          <a:xfrm>
            <a:off x="-203200" y="279400"/>
            <a:ext cx="793042" cy="1029410"/>
          </a:xfrm>
          <a:custGeom>
            <a:avLst/>
            <a:gdLst/>
            <a:ahLst/>
            <a:cxnLst/>
            <a:rect l="l" t="t" r="r" b="b"/>
            <a:pathLst>
              <a:path w="1189563" h="1544115">
                <a:moveTo>
                  <a:pt x="0" y="0"/>
                </a:moveTo>
                <a:lnTo>
                  <a:pt x="1189563" y="0"/>
                </a:lnTo>
                <a:lnTo>
                  <a:pt x="1189563" y="1544115"/>
                </a:lnTo>
                <a:lnTo>
                  <a:pt x="0" y="1544115"/>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37" name="TextBox 36">
            <a:extLst>
              <a:ext uri="{FF2B5EF4-FFF2-40B4-BE49-F238E27FC236}">
                <a16:creationId xmlns="" xmlns:a16="http://schemas.microsoft.com/office/drawing/2014/main" id="{89419BCB-C382-FCAE-EC5D-19A586B99BF0}"/>
              </a:ext>
            </a:extLst>
          </p:cNvPr>
          <p:cNvSpPr txBox="1"/>
          <p:nvPr/>
        </p:nvSpPr>
        <p:spPr>
          <a:xfrm>
            <a:off x="3403600" y="45952"/>
            <a:ext cx="5994400" cy="861967"/>
          </a:xfrm>
          <a:prstGeom prst="rect">
            <a:avLst/>
          </a:prstGeom>
          <a:noFill/>
        </p:spPr>
        <p:txBody>
          <a:bodyPr wrap="square">
            <a:spAutoFit/>
          </a:bodyPr>
          <a:lstStyle/>
          <a:p>
            <a:pPr marL="457223" indent="-457223" algn="just">
              <a:lnSpc>
                <a:spcPct val="150000"/>
              </a:lnSpc>
              <a:spcAft>
                <a:spcPts val="533"/>
              </a:spcAft>
              <a:buFont typeface="Wingdings" panose="05000000000000000000" pitchFamily="2" charset="2"/>
              <a:buChar char="v"/>
              <a:tabLst>
                <a:tab pos="1981299" algn="ctr"/>
                <a:tab pos="3962598" algn="r"/>
              </a:tabLst>
              <a:defRPr/>
            </a:pPr>
            <a:r>
              <a:rPr lang="vi-VN" sz="3334" b="1">
                <a:solidFill>
                  <a:srgbClr val="000000"/>
                </a:solidFill>
                <a:ea typeface="Times New Roman" panose="02020603050405020304" pitchFamily="18" charset="0"/>
                <a:cs typeface="Arial" panose="020B0604020202020204" pitchFamily="34" charset="0"/>
              </a:rPr>
              <a:t>Thí nghiệm</a:t>
            </a:r>
            <a:r>
              <a:rPr lang="fr-FR" sz="3334" b="1">
                <a:solidFill>
                  <a:srgbClr val="000000"/>
                </a:solidFill>
                <a:latin typeface="Arial" panose="020B0604020202020204" pitchFamily="34" charset="0"/>
                <a:ea typeface="Times New Roman" panose="02020603050405020304" pitchFamily="18" charset="0"/>
                <a:cs typeface="Arial" panose="020B0604020202020204" pitchFamily="34" charset="0"/>
              </a:rPr>
              <a:t> 1 (SGK – tr56)</a:t>
            </a:r>
            <a:endParaRPr lang="en-US" sz="3334" b="1">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38" name="Rectangle 37">
            <a:extLst>
              <a:ext uri="{FF2B5EF4-FFF2-40B4-BE49-F238E27FC236}">
                <a16:creationId xmlns="" xmlns:a16="http://schemas.microsoft.com/office/drawing/2014/main" id="{EA09B88C-8B10-6723-35BA-84B619C1CED7}"/>
              </a:ext>
            </a:extLst>
          </p:cNvPr>
          <p:cNvSpPr/>
          <p:nvPr/>
        </p:nvSpPr>
        <p:spPr>
          <a:xfrm>
            <a:off x="0" y="1004010"/>
            <a:ext cx="2946400" cy="74859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defRPr/>
            </a:pPr>
            <a:r>
              <a:rPr lang="en-US" sz="3200" b="1">
                <a:solidFill>
                  <a:srgbClr val="002060"/>
                </a:solidFill>
                <a:latin typeface="Arial" panose="020B0604020202020204" pitchFamily="34" charset="0"/>
                <a:cs typeface="Arial" panose="020B0604020202020204" pitchFamily="34" charset="0"/>
              </a:rPr>
              <a:t>Tiến hành</a:t>
            </a:r>
          </a:p>
        </p:txBody>
      </p:sp>
      <mc:AlternateContent xmlns:mc="http://schemas.openxmlformats.org/markup-compatibility/2006" xmlns:a14="http://schemas.microsoft.com/office/drawing/2010/main">
        <mc:Choice Requires="a14">
          <p:sp>
            <p:nvSpPr>
              <p:cNvPr id="6" name="TextBox 5">
                <a:extLst>
                  <a:ext uri="{FF2B5EF4-FFF2-40B4-BE49-F238E27FC236}">
                    <a16:creationId xmlns="" xmlns:a16="http://schemas.microsoft.com/office/drawing/2014/main" id="{C12C8FE6-6EB9-8E15-670D-7C1A0DF5D2E2}"/>
                  </a:ext>
                </a:extLst>
              </p:cNvPr>
              <p:cNvSpPr txBox="1"/>
              <p:nvPr/>
            </p:nvSpPr>
            <p:spPr>
              <a:xfrm>
                <a:off x="236815" y="1858150"/>
                <a:ext cx="4976619" cy="5225598"/>
              </a:xfrm>
              <a:prstGeom prst="rect">
                <a:avLst/>
              </a:prstGeom>
              <a:noFill/>
            </p:spPr>
            <p:txBody>
              <a:bodyPr wrap="square" rtlCol="0">
                <a:spAutoFit/>
              </a:bodyPr>
              <a:lstStyle/>
              <a:p>
                <a:pPr marL="381019" indent="-381019" algn="just">
                  <a:lnSpc>
                    <a:spcPct val="150000"/>
                  </a:lnSpc>
                  <a:buFont typeface="Arial" panose="020B0604020202020204" pitchFamily="34" charset="0"/>
                  <a:buChar char="•"/>
                </a:pPr>
                <a:r>
                  <a:rPr lang="en-US" sz="2667" b="1">
                    <a:solidFill>
                      <a:prstClr val="black"/>
                    </a:solidFill>
                    <a:latin typeface="Arial" panose="020B0604020202020204" pitchFamily="34" charset="0"/>
                    <a:cs typeface="Arial" panose="020B0604020202020204" pitchFamily="34" charset="0"/>
                  </a:rPr>
                  <a:t>Bước 1: </a:t>
                </a:r>
                <a:r>
                  <a:rPr lang="en-US" sz="2667">
                    <a:solidFill>
                      <a:prstClr val="black"/>
                    </a:solidFill>
                    <a:latin typeface="Arial" panose="020B0604020202020204" pitchFamily="34" charset="0"/>
                    <a:cs typeface="Arial" panose="020B0604020202020204" pitchFamily="34" charset="0"/>
                  </a:rPr>
                  <a:t>Dùng cân điện tử để xác định khối lượng từng thỏi sắt tương ứng </a:t>
                </a:r>
                <a14:m>
                  <m:oMath xmlns:m="http://schemas.openxmlformats.org/officeDocument/2006/math">
                    <m:sSub>
                      <m:sSubPr>
                        <m:ctrlPr>
                          <a:rPr lang="en-US" sz="2667" i="1">
                            <a:solidFill>
                              <a:prstClr val="black"/>
                            </a:solidFill>
                            <a:latin typeface="Cambria Math" panose="02040503050406030204" pitchFamily="18" charset="0"/>
                          </a:rPr>
                        </m:ctrlPr>
                      </m:sSubPr>
                      <m:e>
                        <m:r>
                          <a:rPr lang="en-US" sz="2667" i="1">
                            <a:solidFill>
                              <a:prstClr val="black"/>
                            </a:solidFill>
                            <a:latin typeface="Cambria Math" panose="02040503050406030204" pitchFamily="18" charset="0"/>
                          </a:rPr>
                          <m:t>𝑚</m:t>
                        </m:r>
                      </m:e>
                      <m:sub>
                        <m:r>
                          <a:rPr lang="en-US" sz="2667" i="1">
                            <a:solidFill>
                              <a:prstClr val="black"/>
                            </a:solidFill>
                            <a:latin typeface="Cambria Math" panose="02040503050406030204" pitchFamily="18" charset="0"/>
                          </a:rPr>
                          <m:t>1</m:t>
                        </m:r>
                      </m:sub>
                    </m:sSub>
                    <m:r>
                      <a:rPr lang="en-US" sz="2667" i="1">
                        <a:solidFill>
                          <a:prstClr val="black"/>
                        </a:solidFill>
                        <a:latin typeface="Cambria Math" panose="02040503050406030204" pitchFamily="18" charset="0"/>
                      </a:rPr>
                      <m:t>, </m:t>
                    </m:r>
                    <m:sSub>
                      <m:sSubPr>
                        <m:ctrlPr>
                          <a:rPr lang="en-US" sz="2667" i="1">
                            <a:solidFill>
                              <a:prstClr val="black"/>
                            </a:solidFill>
                            <a:latin typeface="Cambria Math" panose="02040503050406030204" pitchFamily="18" charset="0"/>
                          </a:rPr>
                        </m:ctrlPr>
                      </m:sSubPr>
                      <m:e>
                        <m:r>
                          <a:rPr lang="en-US" sz="2667" i="1">
                            <a:solidFill>
                              <a:prstClr val="black"/>
                            </a:solidFill>
                            <a:latin typeface="Cambria Math" panose="02040503050406030204" pitchFamily="18" charset="0"/>
                          </a:rPr>
                          <m:t>𝑚</m:t>
                        </m:r>
                      </m:e>
                      <m:sub>
                        <m:r>
                          <a:rPr lang="en-US" sz="2667" i="1">
                            <a:solidFill>
                              <a:prstClr val="black"/>
                            </a:solidFill>
                            <a:latin typeface="Cambria Math" panose="02040503050406030204" pitchFamily="18" charset="0"/>
                          </a:rPr>
                          <m:t>2</m:t>
                        </m:r>
                      </m:sub>
                    </m:sSub>
                    <m:r>
                      <a:rPr lang="en-US" sz="2667" i="1">
                        <a:solidFill>
                          <a:prstClr val="black"/>
                        </a:solidFill>
                        <a:latin typeface="Cambria Math" panose="02040503050406030204" pitchFamily="18" charset="0"/>
                      </a:rPr>
                      <m:t>, </m:t>
                    </m:r>
                    <m:sSub>
                      <m:sSubPr>
                        <m:ctrlPr>
                          <a:rPr lang="en-US" sz="2667" i="1">
                            <a:solidFill>
                              <a:prstClr val="black"/>
                            </a:solidFill>
                            <a:latin typeface="Cambria Math" panose="02040503050406030204" pitchFamily="18" charset="0"/>
                          </a:rPr>
                        </m:ctrlPr>
                      </m:sSubPr>
                      <m:e>
                        <m:r>
                          <a:rPr lang="en-US" sz="2667" i="1">
                            <a:solidFill>
                              <a:prstClr val="black"/>
                            </a:solidFill>
                            <a:latin typeface="Cambria Math" panose="02040503050406030204" pitchFamily="18" charset="0"/>
                          </a:rPr>
                          <m:t>𝑚</m:t>
                        </m:r>
                      </m:e>
                      <m:sub>
                        <m:r>
                          <a:rPr lang="en-US" sz="2667" i="1">
                            <a:solidFill>
                              <a:prstClr val="black"/>
                            </a:solidFill>
                            <a:latin typeface="Cambria Math" panose="02040503050406030204" pitchFamily="18" charset="0"/>
                          </a:rPr>
                          <m:t>3</m:t>
                        </m:r>
                      </m:sub>
                    </m:sSub>
                  </m:oMath>
                </a14:m>
                <a:endParaRPr lang="en-US" sz="2667">
                  <a:solidFill>
                    <a:prstClr val="black"/>
                  </a:solidFill>
                  <a:latin typeface="Arial" panose="020B0604020202020204" pitchFamily="34" charset="0"/>
                </a:endParaRPr>
              </a:p>
              <a:p>
                <a:pPr marL="381019" indent="-381019" algn="just">
                  <a:lnSpc>
                    <a:spcPct val="150000"/>
                  </a:lnSpc>
                  <a:buFont typeface="Arial" panose="020B0604020202020204" pitchFamily="34" charset="0"/>
                  <a:buChar char="•"/>
                </a:pPr>
                <a:r>
                  <a:rPr lang="en-US" sz="2667" b="1">
                    <a:solidFill>
                      <a:prstClr val="black"/>
                    </a:solidFill>
                    <a:latin typeface="Arial" panose="020B0604020202020204" pitchFamily="34" charset="0"/>
                    <a:cs typeface="Arial" panose="020B0604020202020204" pitchFamily="34" charset="0"/>
                  </a:rPr>
                  <a:t>Bước 2: </a:t>
                </a:r>
                <a:r>
                  <a:rPr lang="en-US" sz="2667">
                    <a:solidFill>
                      <a:prstClr val="black"/>
                    </a:solidFill>
                    <a:latin typeface="Arial" panose="020B0604020202020204" pitchFamily="34" charset="0"/>
                    <a:cs typeface="Arial" panose="020B0604020202020204" pitchFamily="34" charset="0"/>
                  </a:rPr>
                  <a:t>Ghi số liệu, tính tỉ số khối lượng và thể tich tương ứng </a:t>
                </a:r>
                <a14:m>
                  <m:oMath xmlns:m="http://schemas.openxmlformats.org/officeDocument/2006/math">
                    <m:f>
                      <m:fPr>
                        <m:ctrlPr>
                          <a:rPr lang="en-US" sz="2667" i="1">
                            <a:solidFill>
                              <a:prstClr val="black"/>
                            </a:solidFill>
                            <a:latin typeface="Cambria Math" panose="02040503050406030204" pitchFamily="18" charset="0"/>
                          </a:rPr>
                        </m:ctrlPr>
                      </m:fPr>
                      <m:num>
                        <m:r>
                          <a:rPr lang="en-US" sz="2667" i="1">
                            <a:solidFill>
                              <a:prstClr val="black"/>
                            </a:solidFill>
                            <a:latin typeface="Cambria Math" panose="02040503050406030204" pitchFamily="18" charset="0"/>
                          </a:rPr>
                          <m:t>𝑚</m:t>
                        </m:r>
                      </m:num>
                      <m:den>
                        <m:r>
                          <a:rPr lang="en-US" sz="2667" i="1">
                            <a:solidFill>
                              <a:prstClr val="black"/>
                            </a:solidFill>
                            <a:latin typeface="Cambria Math" panose="02040503050406030204" pitchFamily="18" charset="0"/>
                          </a:rPr>
                          <m:t>𝑉</m:t>
                        </m:r>
                      </m:den>
                    </m:f>
                    <m:r>
                      <a:rPr lang="en-US" sz="2667" i="1">
                        <a:solidFill>
                          <a:prstClr val="black"/>
                        </a:solidFill>
                        <a:latin typeface="Cambria Math" panose="02040503050406030204" pitchFamily="18" charset="0"/>
                      </a:rPr>
                      <m:t> </m:t>
                    </m:r>
                  </m:oMath>
                </a14:m>
                <a:r>
                  <a:rPr lang="en-US" sz="2667">
                    <a:solidFill>
                      <a:prstClr val="black"/>
                    </a:solidFill>
                    <a:latin typeface="Arial" panose="020B0604020202020204" pitchFamily="34" charset="0"/>
                    <a:cs typeface="Arial" panose="020B0604020202020204" pitchFamily="34" charset="0"/>
                  </a:rPr>
                  <a:t>vào vở theo mẫu sau.</a:t>
                </a:r>
              </a:p>
            </p:txBody>
          </p:sp>
        </mc:Choice>
        <mc:Fallback xmlns="">
          <p:sp>
            <p:nvSpPr>
              <p:cNvPr id="6" name="TextBox 5">
                <a:extLst>
                  <a:ext uri="{FF2B5EF4-FFF2-40B4-BE49-F238E27FC236}">
                    <a16:creationId xmlns:a16="http://schemas.microsoft.com/office/drawing/2014/main" xmlns:a14="http://schemas.microsoft.com/office/drawing/2010/main" xmlns="" id="{C12C8FE6-6EB9-8E15-670D-7C1A0DF5D2E2}"/>
                  </a:ext>
                </a:extLst>
              </p:cNvPr>
              <p:cNvSpPr txBox="1">
                <a:spLocks noRot="1" noChangeAspect="1" noMove="1" noResize="1" noEditPoints="1" noAdjustHandles="1" noChangeArrowheads="1" noChangeShapeType="1" noTextEdit="1"/>
              </p:cNvSpPr>
              <p:nvPr/>
            </p:nvSpPr>
            <p:spPr>
              <a:xfrm>
                <a:off x="236815" y="1858150"/>
                <a:ext cx="4976619" cy="5225598"/>
              </a:xfrm>
              <a:prstGeom prst="rect">
                <a:avLst/>
              </a:prstGeom>
              <a:blipFill rotWithShape="0">
                <a:blip r:embed="rId8"/>
                <a:stretch>
                  <a:fillRect l="-2083" r="-2328" b="-700"/>
                </a:stretch>
              </a:blipFill>
            </p:spPr>
            <p:txBody>
              <a:bodyPr/>
              <a:lstStyle/>
              <a:p>
                <a:r>
                  <a:rPr lang="en-US">
                    <a:noFill/>
                  </a:rPr>
                  <a:t> </a:t>
                </a:r>
              </a:p>
            </p:txBody>
          </p:sp>
        </mc:Fallback>
      </mc:AlternateContent>
      <p:graphicFrame>
        <p:nvGraphicFramePr>
          <p:cNvPr id="8" name="Table 7">
            <a:extLst>
              <a:ext uri="{FF2B5EF4-FFF2-40B4-BE49-F238E27FC236}">
                <a16:creationId xmlns="" xmlns:a16="http://schemas.microsoft.com/office/drawing/2014/main" id="{B530FC2E-E5CF-5FE9-682A-930E9299A946}"/>
              </a:ext>
            </a:extLst>
          </p:cNvPr>
          <p:cNvGraphicFramePr>
            <a:graphicFrameLocks noGrp="1"/>
          </p:cNvGraphicFramePr>
          <p:nvPr>
            <p:extLst/>
          </p:nvPr>
        </p:nvGraphicFramePr>
        <p:xfrm>
          <a:off x="5525467" y="1858150"/>
          <a:ext cx="6413064" cy="3998670"/>
        </p:xfrm>
        <a:graphic>
          <a:graphicData uri="http://schemas.openxmlformats.org/drawingml/2006/table">
            <a:tbl>
              <a:tblPr firstRow="1" firstCol="1" bandRow="1">
                <a:tableStyleId>{5C22544A-7EE6-4342-B048-85BDC9FD1C3A}</a:tableStyleId>
              </a:tblPr>
              <a:tblGrid>
                <a:gridCol w="1602189">
                  <a:extLst>
                    <a:ext uri="{9D8B030D-6E8A-4147-A177-3AD203B41FA5}">
                      <a16:colId xmlns="" xmlns:a16="http://schemas.microsoft.com/office/drawing/2014/main" val="2388397792"/>
                    </a:ext>
                  </a:extLst>
                </a:gridCol>
                <a:gridCol w="1603625">
                  <a:extLst>
                    <a:ext uri="{9D8B030D-6E8A-4147-A177-3AD203B41FA5}">
                      <a16:colId xmlns="" xmlns:a16="http://schemas.microsoft.com/office/drawing/2014/main" val="4259041944"/>
                    </a:ext>
                  </a:extLst>
                </a:gridCol>
                <a:gridCol w="1603625">
                  <a:extLst>
                    <a:ext uri="{9D8B030D-6E8A-4147-A177-3AD203B41FA5}">
                      <a16:colId xmlns="" xmlns:a16="http://schemas.microsoft.com/office/drawing/2014/main" val="1664548513"/>
                    </a:ext>
                  </a:extLst>
                </a:gridCol>
                <a:gridCol w="1603625">
                  <a:extLst>
                    <a:ext uri="{9D8B030D-6E8A-4147-A177-3AD203B41FA5}">
                      <a16:colId xmlns="" xmlns:a16="http://schemas.microsoft.com/office/drawing/2014/main" val="70992963"/>
                    </a:ext>
                  </a:extLst>
                </a:gridCol>
              </a:tblGrid>
              <a:tr h="1362798">
                <a:tc>
                  <a:txBody>
                    <a:bodyPr/>
                    <a:lstStyle/>
                    <a:p>
                      <a:pPr marL="0" marR="0" algn="ctr">
                        <a:lnSpc>
                          <a:spcPct val="150000"/>
                        </a:lnSpc>
                        <a:spcBef>
                          <a:spcPts val="0"/>
                        </a:spcBef>
                        <a:spcAft>
                          <a:spcPts val="0"/>
                        </a:spcAft>
                        <a:tabLst>
                          <a:tab pos="2971800" algn="ctr"/>
                          <a:tab pos="5943600" algn="r"/>
                        </a:tabLst>
                      </a:pPr>
                      <a:r>
                        <a:rPr lang="en-US" sz="2700">
                          <a:effectLst/>
                          <a:latin typeface="Arial" panose="020B0604020202020204" pitchFamily="34" charset="0"/>
                          <a:cs typeface="Arial" panose="020B0604020202020204" pitchFamily="34" charset="0"/>
                        </a:rPr>
                        <a:t>Đại lượng</a:t>
                      </a:r>
                      <a:endParaRPr lang="en-US" sz="2700">
                        <a:effectLst/>
                        <a:latin typeface="Arial" panose="020B0604020202020204" pitchFamily="34" charset="0"/>
                        <a:ea typeface="Calibri" panose="020F0502020204030204" pitchFamily="34" charset="0"/>
                        <a:cs typeface="Arial" panose="020B0604020202020204" pitchFamily="34" charset="0"/>
                      </a:endParaRPr>
                    </a:p>
                  </a:txBody>
                  <a:tcPr marL="45720" marR="45720" marT="0" marB="0" anchor="ctr"/>
                </a:tc>
                <a:tc>
                  <a:txBody>
                    <a:bodyPr/>
                    <a:lstStyle/>
                    <a:p>
                      <a:pPr marL="0" marR="0" algn="ctr">
                        <a:lnSpc>
                          <a:spcPct val="150000"/>
                        </a:lnSpc>
                        <a:spcBef>
                          <a:spcPts val="0"/>
                        </a:spcBef>
                        <a:spcAft>
                          <a:spcPts val="0"/>
                        </a:spcAft>
                        <a:tabLst>
                          <a:tab pos="2971800" algn="ctr"/>
                          <a:tab pos="5943600" algn="r"/>
                        </a:tabLst>
                      </a:pPr>
                      <a:r>
                        <a:rPr lang="en-US" sz="2700">
                          <a:effectLst/>
                          <a:latin typeface="Arial" panose="020B0604020202020204" pitchFamily="34" charset="0"/>
                          <a:cs typeface="Arial" panose="020B0604020202020204" pitchFamily="34" charset="0"/>
                        </a:rPr>
                        <a:t>Thỏi 1</a:t>
                      </a:r>
                      <a:endParaRPr lang="en-US" sz="2700">
                        <a:effectLst/>
                        <a:latin typeface="Arial" panose="020B0604020202020204" pitchFamily="34" charset="0"/>
                        <a:ea typeface="Calibri" panose="020F0502020204030204" pitchFamily="34" charset="0"/>
                        <a:cs typeface="Arial" panose="020B0604020202020204" pitchFamily="34" charset="0"/>
                      </a:endParaRPr>
                    </a:p>
                  </a:txBody>
                  <a:tcPr marL="45720" marR="45720" marT="0" marB="0" anchor="ctr"/>
                </a:tc>
                <a:tc>
                  <a:txBody>
                    <a:bodyPr/>
                    <a:lstStyle/>
                    <a:p>
                      <a:pPr marL="0" marR="0" algn="ctr">
                        <a:lnSpc>
                          <a:spcPct val="150000"/>
                        </a:lnSpc>
                        <a:spcBef>
                          <a:spcPts val="0"/>
                        </a:spcBef>
                        <a:spcAft>
                          <a:spcPts val="0"/>
                        </a:spcAft>
                        <a:tabLst>
                          <a:tab pos="2971800" algn="ctr"/>
                          <a:tab pos="5943600" algn="r"/>
                        </a:tabLst>
                      </a:pPr>
                      <a:r>
                        <a:rPr lang="en-US" sz="2700">
                          <a:effectLst/>
                          <a:latin typeface="Arial" panose="020B0604020202020204" pitchFamily="34" charset="0"/>
                          <a:cs typeface="Arial" panose="020B0604020202020204" pitchFamily="34" charset="0"/>
                        </a:rPr>
                        <a:t>Thỏi 2</a:t>
                      </a:r>
                      <a:endParaRPr lang="en-US" sz="2700">
                        <a:effectLst/>
                        <a:latin typeface="Arial" panose="020B0604020202020204" pitchFamily="34" charset="0"/>
                        <a:ea typeface="Calibri" panose="020F0502020204030204" pitchFamily="34" charset="0"/>
                        <a:cs typeface="Arial" panose="020B0604020202020204" pitchFamily="34" charset="0"/>
                      </a:endParaRPr>
                    </a:p>
                  </a:txBody>
                  <a:tcPr marL="45720" marR="45720" marT="0" marB="0" anchor="ctr"/>
                </a:tc>
                <a:tc>
                  <a:txBody>
                    <a:bodyPr/>
                    <a:lstStyle/>
                    <a:p>
                      <a:pPr marL="0" marR="0" algn="ctr">
                        <a:lnSpc>
                          <a:spcPct val="150000"/>
                        </a:lnSpc>
                        <a:spcBef>
                          <a:spcPts val="0"/>
                        </a:spcBef>
                        <a:spcAft>
                          <a:spcPts val="0"/>
                        </a:spcAft>
                        <a:tabLst>
                          <a:tab pos="2971800" algn="ctr"/>
                          <a:tab pos="5943600" algn="r"/>
                        </a:tabLst>
                      </a:pPr>
                      <a:r>
                        <a:rPr lang="en-US" sz="2700">
                          <a:effectLst/>
                          <a:latin typeface="Arial" panose="020B0604020202020204" pitchFamily="34" charset="0"/>
                          <a:cs typeface="Arial" panose="020B0604020202020204" pitchFamily="34" charset="0"/>
                        </a:rPr>
                        <a:t>Thỏi 3</a:t>
                      </a:r>
                      <a:endParaRPr lang="en-US" sz="2700">
                        <a:effectLst/>
                        <a:latin typeface="Arial" panose="020B0604020202020204" pitchFamily="34" charset="0"/>
                        <a:ea typeface="Calibri" panose="020F0502020204030204" pitchFamily="34" charset="0"/>
                        <a:cs typeface="Arial" panose="020B0604020202020204" pitchFamily="34" charset="0"/>
                      </a:endParaRPr>
                    </a:p>
                  </a:txBody>
                  <a:tcPr marL="45720" marR="45720" marT="0" marB="0" anchor="ctr"/>
                </a:tc>
                <a:extLst>
                  <a:ext uri="{0D108BD9-81ED-4DB2-BD59-A6C34878D82A}">
                    <a16:rowId xmlns="" xmlns:a16="http://schemas.microsoft.com/office/drawing/2014/main" val="2281613190"/>
                  </a:ext>
                </a:extLst>
              </a:tr>
              <a:tr h="636537">
                <a:tc>
                  <a:txBody>
                    <a:bodyPr/>
                    <a:lstStyle/>
                    <a:p>
                      <a:pPr marL="0" marR="0" algn="ctr">
                        <a:lnSpc>
                          <a:spcPct val="150000"/>
                        </a:lnSpc>
                        <a:spcBef>
                          <a:spcPts val="0"/>
                        </a:spcBef>
                        <a:spcAft>
                          <a:spcPts val="0"/>
                        </a:spcAft>
                        <a:tabLst>
                          <a:tab pos="2971800" algn="ctr"/>
                          <a:tab pos="5943600" algn="r"/>
                        </a:tabLst>
                      </a:pPr>
                      <a:r>
                        <a:rPr lang="en-US" sz="2700">
                          <a:effectLst/>
                          <a:latin typeface="Arial" panose="020B0604020202020204" pitchFamily="34" charset="0"/>
                          <a:cs typeface="Arial" panose="020B0604020202020204" pitchFamily="34" charset="0"/>
                        </a:rPr>
                        <a:t>Thể tích</a:t>
                      </a:r>
                      <a:endParaRPr lang="en-US" sz="2700">
                        <a:effectLst/>
                        <a:latin typeface="Arial" panose="020B0604020202020204" pitchFamily="34" charset="0"/>
                        <a:ea typeface="Calibri" panose="020F0502020204030204" pitchFamily="34" charset="0"/>
                        <a:cs typeface="Arial" panose="020B0604020202020204" pitchFamily="34" charset="0"/>
                      </a:endParaRPr>
                    </a:p>
                  </a:txBody>
                  <a:tcPr marL="45720" marR="45720" marT="0" marB="0" anchor="ctr"/>
                </a:tc>
                <a:tc>
                  <a:txBody>
                    <a:bodyPr/>
                    <a:lstStyle/>
                    <a:p>
                      <a:pPr marL="0" marR="0" algn="ctr">
                        <a:lnSpc>
                          <a:spcPct val="150000"/>
                        </a:lnSpc>
                        <a:spcBef>
                          <a:spcPts val="0"/>
                        </a:spcBef>
                        <a:spcAft>
                          <a:spcPts val="0"/>
                        </a:spcAft>
                        <a:tabLst>
                          <a:tab pos="2971800" algn="ctr"/>
                          <a:tab pos="5943600" algn="r"/>
                        </a:tabLst>
                      </a:pPr>
                      <a:r>
                        <a:rPr lang="en-US" sz="2700">
                          <a:effectLst/>
                          <a:latin typeface="Arial" panose="020B0604020202020204" pitchFamily="34" charset="0"/>
                          <a:cs typeface="Arial" panose="020B0604020202020204" pitchFamily="34" charset="0"/>
                        </a:rPr>
                        <a:t>V</a:t>
                      </a:r>
                      <a:r>
                        <a:rPr lang="en-US" sz="2700" baseline="-25000">
                          <a:effectLst/>
                          <a:latin typeface="Arial" panose="020B0604020202020204" pitchFamily="34" charset="0"/>
                          <a:cs typeface="Arial" panose="020B0604020202020204" pitchFamily="34" charset="0"/>
                        </a:rPr>
                        <a:t>1</a:t>
                      </a:r>
                      <a:r>
                        <a:rPr lang="en-US" sz="2700">
                          <a:effectLst/>
                          <a:latin typeface="Arial" panose="020B0604020202020204" pitchFamily="34" charset="0"/>
                          <a:cs typeface="Arial" panose="020B0604020202020204" pitchFamily="34" charset="0"/>
                        </a:rPr>
                        <a:t> = V </a:t>
                      </a:r>
                      <a:endParaRPr lang="en-US" sz="2700">
                        <a:effectLst/>
                        <a:latin typeface="Arial" panose="020B0604020202020204" pitchFamily="34" charset="0"/>
                        <a:ea typeface="Calibri" panose="020F0502020204030204" pitchFamily="34" charset="0"/>
                        <a:cs typeface="Arial" panose="020B0604020202020204" pitchFamily="34" charset="0"/>
                      </a:endParaRPr>
                    </a:p>
                  </a:txBody>
                  <a:tcPr marL="45720" marR="45720" marT="0" marB="0" anchor="ctr"/>
                </a:tc>
                <a:tc>
                  <a:txBody>
                    <a:bodyPr/>
                    <a:lstStyle/>
                    <a:p>
                      <a:pPr marL="0" marR="0" algn="ctr">
                        <a:lnSpc>
                          <a:spcPct val="150000"/>
                        </a:lnSpc>
                        <a:spcBef>
                          <a:spcPts val="0"/>
                        </a:spcBef>
                        <a:spcAft>
                          <a:spcPts val="0"/>
                        </a:spcAft>
                        <a:tabLst>
                          <a:tab pos="2971800" algn="ctr"/>
                          <a:tab pos="5943600" algn="r"/>
                        </a:tabLst>
                      </a:pPr>
                      <a:r>
                        <a:rPr lang="en-US" sz="2700">
                          <a:effectLst/>
                          <a:latin typeface="Arial" panose="020B0604020202020204" pitchFamily="34" charset="0"/>
                          <a:cs typeface="Arial" panose="020B0604020202020204" pitchFamily="34" charset="0"/>
                        </a:rPr>
                        <a:t>V</a:t>
                      </a:r>
                      <a:r>
                        <a:rPr lang="en-US" sz="2700" baseline="-25000">
                          <a:effectLst/>
                          <a:latin typeface="Arial" panose="020B0604020202020204" pitchFamily="34" charset="0"/>
                          <a:cs typeface="Arial" panose="020B0604020202020204" pitchFamily="34" charset="0"/>
                        </a:rPr>
                        <a:t>2</a:t>
                      </a:r>
                      <a:r>
                        <a:rPr lang="en-US" sz="2700">
                          <a:effectLst/>
                          <a:latin typeface="Arial" panose="020B0604020202020204" pitchFamily="34" charset="0"/>
                          <a:cs typeface="Arial" panose="020B0604020202020204" pitchFamily="34" charset="0"/>
                        </a:rPr>
                        <a:t> = 2V</a:t>
                      </a:r>
                      <a:endParaRPr lang="en-US" sz="2700">
                        <a:effectLst/>
                        <a:latin typeface="Arial" panose="020B0604020202020204" pitchFamily="34" charset="0"/>
                        <a:ea typeface="Calibri" panose="020F0502020204030204" pitchFamily="34" charset="0"/>
                        <a:cs typeface="Arial" panose="020B0604020202020204" pitchFamily="34" charset="0"/>
                      </a:endParaRPr>
                    </a:p>
                  </a:txBody>
                  <a:tcPr marL="45720" marR="45720" marT="0" marB="0" anchor="ctr"/>
                </a:tc>
                <a:tc>
                  <a:txBody>
                    <a:bodyPr/>
                    <a:lstStyle/>
                    <a:p>
                      <a:pPr marL="0" marR="0" algn="ctr">
                        <a:lnSpc>
                          <a:spcPct val="150000"/>
                        </a:lnSpc>
                        <a:spcBef>
                          <a:spcPts val="0"/>
                        </a:spcBef>
                        <a:spcAft>
                          <a:spcPts val="0"/>
                        </a:spcAft>
                        <a:tabLst>
                          <a:tab pos="2971800" algn="ctr"/>
                          <a:tab pos="5943600" algn="r"/>
                        </a:tabLst>
                      </a:pPr>
                      <a:r>
                        <a:rPr lang="en-US" sz="2700">
                          <a:effectLst/>
                          <a:latin typeface="Arial" panose="020B0604020202020204" pitchFamily="34" charset="0"/>
                          <a:cs typeface="Arial" panose="020B0604020202020204" pitchFamily="34" charset="0"/>
                        </a:rPr>
                        <a:t>V</a:t>
                      </a:r>
                      <a:r>
                        <a:rPr lang="en-US" sz="2700" baseline="-25000">
                          <a:effectLst/>
                          <a:latin typeface="Arial" panose="020B0604020202020204" pitchFamily="34" charset="0"/>
                          <a:cs typeface="Arial" panose="020B0604020202020204" pitchFamily="34" charset="0"/>
                        </a:rPr>
                        <a:t>3</a:t>
                      </a:r>
                      <a:r>
                        <a:rPr lang="en-US" sz="2700">
                          <a:effectLst/>
                          <a:latin typeface="Arial" panose="020B0604020202020204" pitchFamily="34" charset="0"/>
                          <a:cs typeface="Arial" panose="020B0604020202020204" pitchFamily="34" charset="0"/>
                        </a:rPr>
                        <a:t> = 3V</a:t>
                      </a:r>
                      <a:endParaRPr lang="en-US" sz="2700">
                        <a:effectLst/>
                        <a:latin typeface="Arial" panose="020B0604020202020204" pitchFamily="34" charset="0"/>
                        <a:ea typeface="Calibri" panose="020F0502020204030204" pitchFamily="34" charset="0"/>
                        <a:cs typeface="Arial" panose="020B0604020202020204" pitchFamily="34" charset="0"/>
                      </a:endParaRPr>
                    </a:p>
                  </a:txBody>
                  <a:tcPr marL="45720" marR="45720" marT="0" marB="0" anchor="ctr"/>
                </a:tc>
                <a:extLst>
                  <a:ext uri="{0D108BD9-81ED-4DB2-BD59-A6C34878D82A}">
                    <a16:rowId xmlns="" xmlns:a16="http://schemas.microsoft.com/office/drawing/2014/main" val="1920996405"/>
                  </a:ext>
                </a:extLst>
              </a:tr>
              <a:tr h="1362798">
                <a:tc>
                  <a:txBody>
                    <a:bodyPr/>
                    <a:lstStyle/>
                    <a:p>
                      <a:pPr marL="0" marR="0" algn="ctr">
                        <a:lnSpc>
                          <a:spcPct val="150000"/>
                        </a:lnSpc>
                        <a:spcBef>
                          <a:spcPts val="0"/>
                        </a:spcBef>
                        <a:spcAft>
                          <a:spcPts val="0"/>
                        </a:spcAft>
                        <a:tabLst>
                          <a:tab pos="2971800" algn="ctr"/>
                          <a:tab pos="5943600" algn="r"/>
                        </a:tabLst>
                      </a:pPr>
                      <a:r>
                        <a:rPr lang="en-US" sz="2700">
                          <a:effectLst/>
                          <a:latin typeface="Arial" panose="020B0604020202020204" pitchFamily="34" charset="0"/>
                          <a:cs typeface="Arial" panose="020B0604020202020204" pitchFamily="34" charset="0"/>
                        </a:rPr>
                        <a:t>Khối lượng</a:t>
                      </a:r>
                      <a:endParaRPr lang="en-US" sz="2700">
                        <a:effectLst/>
                        <a:latin typeface="Arial" panose="020B0604020202020204" pitchFamily="34" charset="0"/>
                        <a:ea typeface="Calibri" panose="020F0502020204030204" pitchFamily="34" charset="0"/>
                        <a:cs typeface="Arial" panose="020B0604020202020204" pitchFamily="34" charset="0"/>
                      </a:endParaRPr>
                    </a:p>
                  </a:txBody>
                  <a:tcPr marL="45720" marR="45720" marT="0" marB="0" anchor="ctr"/>
                </a:tc>
                <a:tc>
                  <a:txBody>
                    <a:bodyPr/>
                    <a:lstStyle/>
                    <a:p>
                      <a:pPr marL="0" marR="0" algn="ctr">
                        <a:lnSpc>
                          <a:spcPct val="150000"/>
                        </a:lnSpc>
                        <a:spcBef>
                          <a:spcPts val="0"/>
                        </a:spcBef>
                        <a:spcAft>
                          <a:spcPts val="0"/>
                        </a:spcAft>
                        <a:tabLst>
                          <a:tab pos="2971800" algn="ctr"/>
                          <a:tab pos="5943600" algn="r"/>
                        </a:tabLst>
                      </a:pPr>
                      <a:r>
                        <a:rPr lang="en-US" sz="2700">
                          <a:effectLst/>
                          <a:latin typeface="Arial" panose="020B0604020202020204" pitchFamily="34" charset="0"/>
                          <a:cs typeface="Arial" panose="020B0604020202020204" pitchFamily="34" charset="0"/>
                        </a:rPr>
                        <a:t>m</a:t>
                      </a:r>
                      <a:r>
                        <a:rPr lang="en-US" sz="2700" baseline="-25000">
                          <a:effectLst/>
                          <a:latin typeface="Arial" panose="020B0604020202020204" pitchFamily="34" charset="0"/>
                          <a:cs typeface="Arial" panose="020B0604020202020204" pitchFamily="34" charset="0"/>
                        </a:rPr>
                        <a:t>1</a:t>
                      </a:r>
                      <a:r>
                        <a:rPr lang="en-US" sz="2700">
                          <a:effectLst/>
                          <a:latin typeface="Arial" panose="020B0604020202020204" pitchFamily="34" charset="0"/>
                          <a:cs typeface="Arial" panose="020B0604020202020204" pitchFamily="34" charset="0"/>
                        </a:rPr>
                        <a:t> = ?</a:t>
                      </a:r>
                    </a:p>
                  </a:txBody>
                  <a:tcPr marL="45720" marR="45720" marT="0" marB="0" anchor="ctr"/>
                </a:tc>
                <a:tc>
                  <a:txBody>
                    <a:bodyPr/>
                    <a:lstStyle/>
                    <a:p>
                      <a:pPr marL="0" marR="0" algn="ctr">
                        <a:lnSpc>
                          <a:spcPct val="150000"/>
                        </a:lnSpc>
                        <a:spcBef>
                          <a:spcPts val="0"/>
                        </a:spcBef>
                        <a:spcAft>
                          <a:spcPts val="0"/>
                        </a:spcAft>
                        <a:tabLst>
                          <a:tab pos="2971800" algn="ctr"/>
                          <a:tab pos="5943600" algn="r"/>
                        </a:tabLst>
                      </a:pPr>
                      <a:r>
                        <a:rPr lang="en-US" sz="2700">
                          <a:effectLst/>
                          <a:latin typeface="Arial" panose="020B0604020202020204" pitchFamily="34" charset="0"/>
                          <a:cs typeface="Arial" panose="020B0604020202020204" pitchFamily="34" charset="0"/>
                        </a:rPr>
                        <a:t>m</a:t>
                      </a:r>
                      <a:r>
                        <a:rPr lang="en-US" sz="2700" baseline="-25000">
                          <a:effectLst/>
                          <a:latin typeface="Arial" panose="020B0604020202020204" pitchFamily="34" charset="0"/>
                          <a:cs typeface="Arial" panose="020B0604020202020204" pitchFamily="34" charset="0"/>
                        </a:rPr>
                        <a:t>2</a:t>
                      </a:r>
                      <a:r>
                        <a:rPr lang="en-US" sz="2700">
                          <a:effectLst/>
                          <a:latin typeface="Arial" panose="020B0604020202020204" pitchFamily="34" charset="0"/>
                          <a:cs typeface="Arial" panose="020B0604020202020204" pitchFamily="34" charset="0"/>
                        </a:rPr>
                        <a:t> = ?</a:t>
                      </a:r>
                      <a:endParaRPr lang="en-US" sz="2700">
                        <a:effectLst/>
                        <a:latin typeface="Arial" panose="020B0604020202020204" pitchFamily="34" charset="0"/>
                        <a:ea typeface="Calibri" panose="020F0502020204030204" pitchFamily="34" charset="0"/>
                        <a:cs typeface="Arial" panose="020B0604020202020204" pitchFamily="34" charset="0"/>
                      </a:endParaRPr>
                    </a:p>
                  </a:txBody>
                  <a:tcPr marL="45720" marR="45720" marT="0" marB="0" anchor="ctr"/>
                </a:tc>
                <a:tc>
                  <a:txBody>
                    <a:bodyPr/>
                    <a:lstStyle/>
                    <a:p>
                      <a:pPr marL="0" marR="0" algn="ctr">
                        <a:lnSpc>
                          <a:spcPct val="150000"/>
                        </a:lnSpc>
                        <a:spcBef>
                          <a:spcPts val="0"/>
                        </a:spcBef>
                        <a:spcAft>
                          <a:spcPts val="0"/>
                        </a:spcAft>
                        <a:tabLst>
                          <a:tab pos="2971800" algn="ctr"/>
                          <a:tab pos="5943600" algn="r"/>
                        </a:tabLst>
                      </a:pPr>
                      <a:r>
                        <a:rPr lang="en-US" sz="2700">
                          <a:effectLst/>
                          <a:latin typeface="Arial" panose="020B0604020202020204" pitchFamily="34" charset="0"/>
                          <a:cs typeface="Arial" panose="020B0604020202020204" pitchFamily="34" charset="0"/>
                        </a:rPr>
                        <a:t>m</a:t>
                      </a:r>
                      <a:r>
                        <a:rPr lang="en-US" sz="2700" baseline="-25000">
                          <a:effectLst/>
                          <a:latin typeface="Arial" panose="020B0604020202020204" pitchFamily="34" charset="0"/>
                          <a:cs typeface="Arial" panose="020B0604020202020204" pitchFamily="34" charset="0"/>
                        </a:rPr>
                        <a:t>3 </a:t>
                      </a:r>
                      <a:r>
                        <a:rPr lang="en-US" sz="2700">
                          <a:effectLst/>
                          <a:latin typeface="Arial" panose="020B0604020202020204" pitchFamily="34" charset="0"/>
                          <a:cs typeface="Arial" panose="020B0604020202020204" pitchFamily="34" charset="0"/>
                        </a:rPr>
                        <a:t>= ?</a:t>
                      </a:r>
                      <a:endParaRPr lang="en-US" sz="2700">
                        <a:effectLst/>
                        <a:latin typeface="Arial" panose="020B0604020202020204" pitchFamily="34" charset="0"/>
                        <a:ea typeface="Calibri" panose="020F0502020204030204" pitchFamily="34" charset="0"/>
                        <a:cs typeface="Arial" panose="020B0604020202020204" pitchFamily="34" charset="0"/>
                      </a:endParaRPr>
                    </a:p>
                  </a:txBody>
                  <a:tcPr marL="45720" marR="45720" marT="0" marB="0" anchor="ctr"/>
                </a:tc>
                <a:extLst>
                  <a:ext uri="{0D108BD9-81ED-4DB2-BD59-A6C34878D82A}">
                    <a16:rowId xmlns="" xmlns:a16="http://schemas.microsoft.com/office/drawing/2014/main" val="801564475"/>
                  </a:ext>
                </a:extLst>
              </a:tr>
              <a:tr h="636537">
                <a:tc>
                  <a:txBody>
                    <a:bodyPr/>
                    <a:lstStyle/>
                    <a:p>
                      <a:pPr marL="0" marR="0" algn="ctr">
                        <a:lnSpc>
                          <a:spcPct val="150000"/>
                        </a:lnSpc>
                        <a:spcBef>
                          <a:spcPts val="0"/>
                        </a:spcBef>
                        <a:spcAft>
                          <a:spcPts val="0"/>
                        </a:spcAft>
                        <a:tabLst>
                          <a:tab pos="2971800" algn="ctr"/>
                          <a:tab pos="5943600" algn="r"/>
                        </a:tabLst>
                      </a:pPr>
                      <a:r>
                        <a:rPr lang="en-US" sz="2700">
                          <a:effectLst/>
                          <a:latin typeface="Arial" panose="020B0604020202020204" pitchFamily="34" charset="0"/>
                          <a:cs typeface="Arial" panose="020B0604020202020204" pitchFamily="34" charset="0"/>
                        </a:rPr>
                        <a:t>Tỉ số</a:t>
                      </a:r>
                      <a:endParaRPr lang="en-US" sz="2700">
                        <a:effectLst/>
                        <a:latin typeface="Arial" panose="020B0604020202020204" pitchFamily="34" charset="0"/>
                        <a:ea typeface="Calibri" panose="020F0502020204030204" pitchFamily="34" charset="0"/>
                        <a:cs typeface="Arial" panose="020B0604020202020204" pitchFamily="34" charset="0"/>
                      </a:endParaRPr>
                    </a:p>
                  </a:txBody>
                  <a:tcPr marL="45720" marR="45720" marT="0" marB="0" anchor="ctr"/>
                </a:tc>
                <a:tc>
                  <a:txBody>
                    <a:bodyPr/>
                    <a:lstStyle/>
                    <a:p>
                      <a:pPr marL="0" marR="0" algn="ctr">
                        <a:lnSpc>
                          <a:spcPct val="150000"/>
                        </a:lnSpc>
                        <a:spcBef>
                          <a:spcPts val="0"/>
                        </a:spcBef>
                        <a:spcAft>
                          <a:spcPts val="0"/>
                        </a:spcAft>
                        <a:tabLst>
                          <a:tab pos="2971800" algn="ctr"/>
                          <a:tab pos="5943600" algn="r"/>
                        </a:tabLst>
                      </a:pPr>
                      <a:endParaRPr lang="fr-FR" sz="27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nchor="ctr"/>
                </a:tc>
                <a:tc>
                  <a:txBody>
                    <a:bodyPr/>
                    <a:lstStyle/>
                    <a:p>
                      <a:pPr marL="0" marR="0" algn="ctr">
                        <a:lnSpc>
                          <a:spcPct val="150000"/>
                        </a:lnSpc>
                        <a:spcBef>
                          <a:spcPts val="0"/>
                        </a:spcBef>
                        <a:spcAft>
                          <a:spcPts val="0"/>
                        </a:spcAft>
                        <a:tabLst>
                          <a:tab pos="2971800" algn="ctr"/>
                          <a:tab pos="5943600" algn="r"/>
                        </a:tabLst>
                      </a:pPr>
                      <a:endParaRPr lang="fr-FR" sz="27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nchor="ctr"/>
                </a:tc>
                <a:tc>
                  <a:txBody>
                    <a:bodyPr/>
                    <a:lstStyle/>
                    <a:p>
                      <a:pPr marL="0" marR="0" algn="ctr">
                        <a:lnSpc>
                          <a:spcPct val="150000"/>
                        </a:lnSpc>
                        <a:spcBef>
                          <a:spcPts val="0"/>
                        </a:spcBef>
                        <a:spcAft>
                          <a:spcPts val="0"/>
                        </a:spcAft>
                        <a:tabLst>
                          <a:tab pos="2971800" algn="ctr"/>
                          <a:tab pos="5943600" algn="r"/>
                        </a:tabLst>
                      </a:pPr>
                      <a:endParaRPr lang="fr-FR" sz="27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nchor="ctr"/>
                </a:tc>
                <a:extLst>
                  <a:ext uri="{0D108BD9-81ED-4DB2-BD59-A6C34878D82A}">
                    <a16:rowId xmlns="" xmlns:a16="http://schemas.microsoft.com/office/drawing/2014/main" val="4106059810"/>
                  </a:ext>
                </a:extLst>
              </a:tr>
            </a:tbl>
          </a:graphicData>
        </a:graphic>
      </p:graphicFrame>
    </p:spTree>
    <p:extLst>
      <p:ext uri="{BB962C8B-B14F-4D97-AF65-F5344CB8AC3E}">
        <p14:creationId xmlns:p14="http://schemas.microsoft.com/office/powerpoint/2010/main" val="164820550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wipe(down)">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wipe(down)">
                                      <p:cBhvr>
                                        <p:cTn id="18" dur="500"/>
                                        <p:tgtEl>
                                          <p:spTgt spid="6">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6"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sp>
        <p:nvSpPr>
          <p:cNvPr id="2" name="Freeform 2"/>
          <p:cNvSpPr/>
          <p:nvPr/>
        </p:nvSpPr>
        <p:spPr>
          <a:xfrm rot="-2942681">
            <a:off x="9874806" y="-2781111"/>
            <a:ext cx="4455933" cy="4237187"/>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6501418">
            <a:off x="-3090415" y="5607898"/>
            <a:ext cx="7085425" cy="6737595"/>
          </a:xfrm>
          <a:custGeom>
            <a:avLst/>
            <a:gdLst/>
            <a:ahLst/>
            <a:cxnLst/>
            <a:rect l="l" t="t" r="r" b="b"/>
            <a:pathLst>
              <a:path w="10628138" h="10106393">
                <a:moveTo>
                  <a:pt x="0" y="0"/>
                </a:moveTo>
                <a:lnTo>
                  <a:pt x="10628139" y="0"/>
                </a:lnTo>
                <a:lnTo>
                  <a:pt x="10628139" y="10106393"/>
                </a:lnTo>
                <a:lnTo>
                  <a:pt x="0" y="1010639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rot="-2786969">
            <a:off x="10748576" y="5405099"/>
            <a:ext cx="4455933" cy="4237187"/>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rot="-6346126">
            <a:off x="-2834841" y="-2878534"/>
            <a:ext cx="4455933" cy="4237187"/>
          </a:xfrm>
          <a:custGeom>
            <a:avLst/>
            <a:gdLst/>
            <a:ahLst/>
            <a:cxnLst/>
            <a:rect l="l" t="t" r="r" b="b"/>
            <a:pathLst>
              <a:path w="6683899" h="6355781">
                <a:moveTo>
                  <a:pt x="0" y="0"/>
                </a:moveTo>
                <a:lnTo>
                  <a:pt x="6683899" y="0"/>
                </a:lnTo>
                <a:lnTo>
                  <a:pt x="6683899" y="6355781"/>
                </a:lnTo>
                <a:lnTo>
                  <a:pt x="0" y="635578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9" name="Freeform 9"/>
          <p:cNvSpPr/>
          <p:nvPr/>
        </p:nvSpPr>
        <p:spPr>
          <a:xfrm>
            <a:off x="-203200" y="279400"/>
            <a:ext cx="793042" cy="1029410"/>
          </a:xfrm>
          <a:custGeom>
            <a:avLst/>
            <a:gdLst/>
            <a:ahLst/>
            <a:cxnLst/>
            <a:rect l="l" t="t" r="r" b="b"/>
            <a:pathLst>
              <a:path w="1189563" h="1544115">
                <a:moveTo>
                  <a:pt x="0" y="0"/>
                </a:moveTo>
                <a:lnTo>
                  <a:pt x="1189563" y="0"/>
                </a:lnTo>
                <a:lnTo>
                  <a:pt x="1189563" y="1544115"/>
                </a:lnTo>
                <a:lnTo>
                  <a:pt x="0" y="1544115"/>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37" name="TextBox 36">
            <a:extLst>
              <a:ext uri="{FF2B5EF4-FFF2-40B4-BE49-F238E27FC236}">
                <a16:creationId xmlns="" xmlns:a16="http://schemas.microsoft.com/office/drawing/2014/main" id="{89419BCB-C382-FCAE-EC5D-19A586B99BF0}"/>
              </a:ext>
            </a:extLst>
          </p:cNvPr>
          <p:cNvSpPr txBox="1"/>
          <p:nvPr/>
        </p:nvSpPr>
        <p:spPr>
          <a:xfrm>
            <a:off x="3403600" y="45952"/>
            <a:ext cx="6120745" cy="861967"/>
          </a:xfrm>
          <a:prstGeom prst="rect">
            <a:avLst/>
          </a:prstGeom>
          <a:noFill/>
        </p:spPr>
        <p:txBody>
          <a:bodyPr wrap="square">
            <a:spAutoFit/>
          </a:bodyPr>
          <a:lstStyle/>
          <a:p>
            <a:pPr marL="457223" indent="-457223" algn="just">
              <a:lnSpc>
                <a:spcPct val="150000"/>
              </a:lnSpc>
              <a:spcAft>
                <a:spcPts val="533"/>
              </a:spcAft>
              <a:buFont typeface="Wingdings" panose="05000000000000000000" pitchFamily="2" charset="2"/>
              <a:buChar char="v"/>
              <a:tabLst>
                <a:tab pos="1981299" algn="ctr"/>
                <a:tab pos="3962598" algn="r"/>
              </a:tabLst>
              <a:defRPr/>
            </a:pPr>
            <a:r>
              <a:rPr lang="vi-VN" sz="3334" b="1">
                <a:solidFill>
                  <a:srgbClr val="000000"/>
                </a:solidFill>
                <a:ea typeface="Times New Roman" panose="02020603050405020304" pitchFamily="18" charset="0"/>
                <a:cs typeface="Arial" panose="020B0604020202020204" pitchFamily="34" charset="0"/>
              </a:rPr>
              <a:t>Thí nghiệm</a:t>
            </a:r>
            <a:r>
              <a:rPr lang="fr-FR" sz="3334" b="1">
                <a:solidFill>
                  <a:srgbClr val="000000"/>
                </a:solidFill>
                <a:latin typeface="Arial" panose="020B0604020202020204" pitchFamily="34" charset="0"/>
                <a:ea typeface="Times New Roman" panose="02020603050405020304" pitchFamily="18" charset="0"/>
                <a:cs typeface="Arial" panose="020B0604020202020204" pitchFamily="34" charset="0"/>
              </a:rPr>
              <a:t> 1 (SGK – tr56)</a:t>
            </a:r>
            <a:endParaRPr lang="en-US" sz="3334" b="1">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7" name="Speech Bubble: Oval 6">
            <a:extLst>
              <a:ext uri="{FF2B5EF4-FFF2-40B4-BE49-F238E27FC236}">
                <a16:creationId xmlns="" xmlns:a16="http://schemas.microsoft.com/office/drawing/2014/main" id="{F7D8E60D-98B2-B5EE-24D5-4DF6AB46223C}"/>
              </a:ext>
            </a:extLst>
          </p:cNvPr>
          <p:cNvSpPr/>
          <p:nvPr/>
        </p:nvSpPr>
        <p:spPr>
          <a:xfrm>
            <a:off x="333342" y="1234900"/>
            <a:ext cx="5206583" cy="2877610"/>
          </a:xfrm>
          <a:prstGeom prst="wedgeEllipseCallout">
            <a:avLst>
              <a:gd name="adj1" fmla="val 61311"/>
              <a:gd name="adj2" fmla="val 51733"/>
            </a:avLst>
          </a:prstGeom>
          <a:solidFill>
            <a:schemeClr val="accent4">
              <a:lumMod val="60000"/>
              <a:lumOff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533"/>
              </a:spcAft>
              <a:tabLst>
                <a:tab pos="1981299" algn="ctr"/>
                <a:tab pos="3962598" algn="r"/>
              </a:tabLst>
            </a:pPr>
            <a:r>
              <a:rPr lang="vi-VN" sz="3000">
                <a:solidFill>
                  <a:prstClr val="white"/>
                </a:solidFill>
                <a:ea typeface="Calibri" panose="020F0502020204030204" pitchFamily="34" charset="0"/>
                <a:cs typeface="Times New Roman" panose="02020603050405020304" pitchFamily="18" charset="0"/>
              </a:rPr>
              <a:t>Nêu nhận xét về tỉ số khối lượng và thể tích của ba thỏi sắt </a:t>
            </a:r>
            <a:endParaRPr lang="en-US" sz="3000">
              <a:solidFill>
                <a:prstClr val="white"/>
              </a:solidFill>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 xmlns:a16="http://schemas.microsoft.com/office/drawing/2014/main" id="{F8BDA7DC-36B9-57B4-F40F-E52180CF33BA}"/>
                  </a:ext>
                </a:extLst>
              </p:cNvPr>
              <p:cNvSpPr txBox="1"/>
              <p:nvPr/>
            </p:nvSpPr>
            <p:spPr>
              <a:xfrm>
                <a:off x="6123481" y="4244742"/>
                <a:ext cx="5837836" cy="1823000"/>
              </a:xfrm>
              <a:prstGeom prst="rect">
                <a:avLst/>
              </a:prstGeom>
              <a:noFill/>
            </p:spPr>
            <p:txBody>
              <a:bodyPr wrap="square">
                <a:spAutoFit/>
              </a:bodyPr>
              <a:lstStyle/>
              <a:p>
                <a:pPr algn="just">
                  <a:lnSpc>
                    <a:spcPct val="150000"/>
                  </a:lnSpc>
                  <a:spcAft>
                    <a:spcPts val="533"/>
                  </a:spcAft>
                </a:pPr>
                <a:r>
                  <a:rPr lang="vi-VN" sz="3000">
                    <a:solidFill>
                      <a:srgbClr val="000000"/>
                    </a:solidFill>
                    <a:ea typeface="Calibri" panose="020F0502020204030204" pitchFamily="34" charset="0"/>
                    <a:cs typeface="Times New Roman" panose="02020603050405020304" pitchFamily="18" charset="0"/>
                  </a:rPr>
                  <a:t>Các vật liệu làm từ cùng một chất có tỉ số </a:t>
                </a:r>
                <a14:m>
                  <m:oMath xmlns:m="http://schemas.openxmlformats.org/officeDocument/2006/math">
                    <m:f>
                      <m:fPr>
                        <m:ctrlPr>
                          <a:rPr lang="en-US" sz="3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vi-VN" sz="3000">
                            <a:solidFill>
                              <a:srgbClr val="000000"/>
                            </a:solidFill>
                            <a:latin typeface="Cambria Math" panose="02040503050406030204" pitchFamily="18" charset="0"/>
                            <a:ea typeface="Calibri" panose="020F0502020204030204" pitchFamily="34" charset="0"/>
                            <a:cs typeface="Times New Roman" panose="02020603050405020304" pitchFamily="18" charset="0"/>
                          </a:rPr>
                          <m:t>kh</m:t>
                        </m:r>
                        <m:r>
                          <a:rPr lang="vi-VN" sz="3000">
                            <a:solidFill>
                              <a:srgbClr val="000000"/>
                            </a:solidFill>
                            <a:latin typeface="Cambria Math" panose="02040503050406030204" pitchFamily="18" charset="0"/>
                            <a:ea typeface="Calibri" panose="020F0502020204030204" pitchFamily="34" charset="0"/>
                            <a:cs typeface="Times New Roman" panose="02020603050405020304" pitchFamily="18" charset="0"/>
                          </a:rPr>
                          <m:t>ố</m:t>
                        </m:r>
                        <m:r>
                          <m:rPr>
                            <m:sty m:val="p"/>
                          </m:rPr>
                          <a:rPr lang="vi-VN" sz="3000">
                            <a:solidFill>
                              <a:srgbClr val="000000"/>
                            </a:solidFill>
                            <a:latin typeface="Cambria Math" panose="02040503050406030204" pitchFamily="18" charset="0"/>
                            <a:ea typeface="Calibri" panose="020F0502020204030204" pitchFamily="34" charset="0"/>
                            <a:cs typeface="Times New Roman" panose="02020603050405020304" pitchFamily="18" charset="0"/>
                          </a:rPr>
                          <m:t>i</m:t>
                        </m:r>
                        <m:r>
                          <a:rPr lang="vi-VN" sz="3000">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r>
                          <m:rPr>
                            <m:sty m:val="p"/>
                          </m:rPr>
                          <a:rPr lang="vi-VN" sz="3000">
                            <a:solidFill>
                              <a:srgbClr val="000000"/>
                            </a:solidFill>
                            <a:latin typeface="Cambria Math" panose="02040503050406030204" pitchFamily="18" charset="0"/>
                            <a:ea typeface="Calibri" panose="020F0502020204030204" pitchFamily="34" charset="0"/>
                            <a:cs typeface="Times New Roman" panose="02020603050405020304" pitchFamily="18" charset="0"/>
                          </a:rPr>
                          <m:t>l</m:t>
                        </m:r>
                        <m:r>
                          <a:rPr lang="vi-VN" sz="3000">
                            <a:solidFill>
                              <a:srgbClr val="000000"/>
                            </a:solidFill>
                            <a:latin typeface="Cambria Math" panose="02040503050406030204" pitchFamily="18" charset="0"/>
                            <a:ea typeface="Calibri" panose="020F0502020204030204" pitchFamily="34" charset="0"/>
                            <a:cs typeface="Times New Roman" panose="02020603050405020304" pitchFamily="18" charset="0"/>
                          </a:rPr>
                          <m:t>ượ</m:t>
                        </m:r>
                        <m:r>
                          <m:rPr>
                            <m:sty m:val="p"/>
                          </m:rPr>
                          <a:rPr lang="vi-VN" sz="3000">
                            <a:solidFill>
                              <a:srgbClr val="000000"/>
                            </a:solidFill>
                            <a:latin typeface="Cambria Math" panose="02040503050406030204" pitchFamily="18" charset="0"/>
                            <a:ea typeface="Calibri" panose="020F0502020204030204" pitchFamily="34" charset="0"/>
                            <a:cs typeface="Times New Roman" panose="02020603050405020304" pitchFamily="18" charset="0"/>
                          </a:rPr>
                          <m:t>ng</m:t>
                        </m:r>
                        <m:r>
                          <a:rPr lang="vi-VN" sz="3000">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num>
                      <m:den>
                        <m:r>
                          <m:rPr>
                            <m:sty m:val="p"/>
                          </m:rPr>
                          <a:rPr lang="vi-VN" sz="3000">
                            <a:solidFill>
                              <a:srgbClr val="000000"/>
                            </a:solidFill>
                            <a:latin typeface="Cambria Math" panose="02040503050406030204" pitchFamily="18" charset="0"/>
                            <a:ea typeface="Calibri" panose="020F0502020204030204" pitchFamily="34" charset="0"/>
                            <a:cs typeface="Times New Roman" panose="02020603050405020304" pitchFamily="18" charset="0"/>
                          </a:rPr>
                          <m:t>th</m:t>
                        </m:r>
                        <m:r>
                          <a:rPr lang="vi-VN" sz="3000">
                            <a:solidFill>
                              <a:srgbClr val="000000"/>
                            </a:solidFill>
                            <a:latin typeface="Cambria Math" panose="02040503050406030204" pitchFamily="18" charset="0"/>
                            <a:ea typeface="Calibri" panose="020F0502020204030204" pitchFamily="34" charset="0"/>
                            <a:cs typeface="Times New Roman" panose="02020603050405020304" pitchFamily="18" charset="0"/>
                          </a:rPr>
                          <m:t>ể </m:t>
                        </m:r>
                        <m:r>
                          <m:rPr>
                            <m:sty m:val="p"/>
                          </m:rPr>
                          <a:rPr lang="vi-VN" sz="3000">
                            <a:solidFill>
                              <a:srgbClr val="000000"/>
                            </a:solidFill>
                            <a:latin typeface="Cambria Math" panose="02040503050406030204" pitchFamily="18" charset="0"/>
                            <a:ea typeface="Calibri" panose="020F0502020204030204" pitchFamily="34" charset="0"/>
                            <a:cs typeface="Times New Roman" panose="02020603050405020304" pitchFamily="18" charset="0"/>
                          </a:rPr>
                          <m:t>t</m:t>
                        </m:r>
                        <m:r>
                          <a:rPr lang="vi-VN" sz="3000">
                            <a:solidFill>
                              <a:srgbClr val="000000"/>
                            </a:solidFill>
                            <a:latin typeface="Cambria Math" panose="02040503050406030204" pitchFamily="18" charset="0"/>
                            <a:ea typeface="Calibri" panose="020F0502020204030204" pitchFamily="34" charset="0"/>
                            <a:cs typeface="Times New Roman" panose="02020603050405020304" pitchFamily="18" charset="0"/>
                          </a:rPr>
                          <m:t>í</m:t>
                        </m:r>
                        <m:r>
                          <m:rPr>
                            <m:sty m:val="p"/>
                          </m:rPr>
                          <a:rPr lang="vi-VN" sz="3000">
                            <a:solidFill>
                              <a:srgbClr val="000000"/>
                            </a:solidFill>
                            <a:latin typeface="Cambria Math" panose="02040503050406030204" pitchFamily="18" charset="0"/>
                            <a:ea typeface="Calibri" panose="020F0502020204030204" pitchFamily="34" charset="0"/>
                            <a:cs typeface="Times New Roman" panose="02020603050405020304" pitchFamily="18" charset="0"/>
                          </a:rPr>
                          <m:t>ch</m:t>
                        </m:r>
                        <m:r>
                          <a:rPr lang="vi-VN" sz="3000">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den>
                    </m:f>
                  </m:oMath>
                </a14:m>
                <a:r>
                  <a:rPr lang="fr-FR" sz="3000">
                    <a:solidFill>
                      <a:srgbClr val="000000"/>
                    </a:solidFill>
                    <a:ea typeface="Calibri" panose="020F0502020204030204" pitchFamily="34" charset="0"/>
                    <a:cs typeface="Times New Roman" panose="02020603050405020304" pitchFamily="18" charset="0"/>
                  </a:rPr>
                  <a:t> xác định</a:t>
                </a:r>
                <a:endParaRPr lang="en-US" sz="3000">
                  <a:solidFill>
                    <a:prstClr val="black"/>
                  </a:solidFill>
                  <a:ea typeface="Calibri" panose="020F0502020204030204" pitchFamily="34" charset="0"/>
                  <a:cs typeface="Times New Roman" panose="02020603050405020304" pitchFamily="18" charset="0"/>
                </a:endParaRPr>
              </a:p>
            </p:txBody>
          </p:sp>
        </mc:Choice>
        <mc:Fallback xmlns="">
          <p:sp>
            <p:nvSpPr>
              <p:cNvPr id="13" name="TextBox 12">
                <a:extLst>
                  <a:ext uri="{FF2B5EF4-FFF2-40B4-BE49-F238E27FC236}">
                    <a16:creationId xmlns:a16="http://schemas.microsoft.com/office/drawing/2014/main" xmlns:a14="http://schemas.microsoft.com/office/drawing/2010/main" xmlns="" id="{F8BDA7DC-36B9-57B4-F40F-E52180CF33BA}"/>
                  </a:ext>
                </a:extLst>
              </p:cNvPr>
              <p:cNvSpPr txBox="1">
                <a:spLocks noRot="1" noChangeAspect="1" noMove="1" noResize="1" noEditPoints="1" noAdjustHandles="1" noChangeArrowheads="1" noChangeShapeType="1" noTextEdit="1"/>
              </p:cNvSpPr>
              <p:nvPr/>
            </p:nvSpPr>
            <p:spPr>
              <a:xfrm>
                <a:off x="6123481" y="4244742"/>
                <a:ext cx="5837836" cy="1823000"/>
              </a:xfrm>
              <a:prstGeom prst="rect">
                <a:avLst/>
              </a:prstGeom>
              <a:blipFill rotWithShape="0">
                <a:blip r:embed="rId8"/>
                <a:stretch>
                  <a:fillRect l="-2508" r="-2508"/>
                </a:stretch>
              </a:blipFill>
            </p:spPr>
            <p:txBody>
              <a:bodyPr/>
              <a:lstStyle/>
              <a:p>
                <a:r>
                  <a:rPr lang="en-US">
                    <a:noFill/>
                  </a:rPr>
                  <a:t> </a:t>
                </a:r>
              </a:p>
            </p:txBody>
          </p:sp>
        </mc:Fallback>
      </mc:AlternateContent>
      <p:pic>
        <p:nvPicPr>
          <p:cNvPr id="14" name="Picture 4">
            <a:extLst>
              <a:ext uri="{FF2B5EF4-FFF2-40B4-BE49-F238E27FC236}">
                <a16:creationId xmlns="" xmlns:a16="http://schemas.microsoft.com/office/drawing/2014/main" id="{B30AADB8-9687-7708-56F1-21AD877AE3A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416800" y="908006"/>
            <a:ext cx="3962400" cy="3001518"/>
          </a:xfrm>
          <a:prstGeom prst="rect">
            <a:avLst/>
          </a:prstGeom>
        </p:spPr>
      </p:pic>
    </p:spTree>
    <p:extLst>
      <p:ext uri="{BB962C8B-B14F-4D97-AF65-F5344CB8AC3E}">
        <p14:creationId xmlns:p14="http://schemas.microsoft.com/office/powerpoint/2010/main" val="706275758"/>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42" fill="hold" grpId="0"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Effect transition="in" filter="barn(outHorizontal)">
                                      <p:cBhvr>
                                        <p:cTn id="19"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sp>
        <p:nvSpPr>
          <p:cNvPr id="2" name="Freeform 2"/>
          <p:cNvSpPr/>
          <p:nvPr/>
        </p:nvSpPr>
        <p:spPr>
          <a:xfrm rot="-2942681">
            <a:off x="9616463" y="-2851580"/>
            <a:ext cx="4455933" cy="4237187"/>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6501418">
            <a:off x="-3745913" y="5702793"/>
            <a:ext cx="7085425" cy="6737595"/>
          </a:xfrm>
          <a:custGeom>
            <a:avLst/>
            <a:gdLst/>
            <a:ahLst/>
            <a:cxnLst/>
            <a:rect l="l" t="t" r="r" b="b"/>
            <a:pathLst>
              <a:path w="10628138" h="10106393">
                <a:moveTo>
                  <a:pt x="0" y="0"/>
                </a:moveTo>
                <a:lnTo>
                  <a:pt x="10628139" y="0"/>
                </a:lnTo>
                <a:lnTo>
                  <a:pt x="10628139" y="10106393"/>
                </a:lnTo>
                <a:lnTo>
                  <a:pt x="0" y="1010639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rot="-2786969">
            <a:off x="9964034" y="5055526"/>
            <a:ext cx="4455933" cy="4237187"/>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rot="-6346126">
            <a:off x="-1921682" y="-2851580"/>
            <a:ext cx="4455933" cy="4237187"/>
          </a:xfrm>
          <a:custGeom>
            <a:avLst/>
            <a:gdLst/>
            <a:ahLst/>
            <a:cxnLst/>
            <a:rect l="l" t="t" r="r" b="b"/>
            <a:pathLst>
              <a:path w="6683899" h="6355781">
                <a:moveTo>
                  <a:pt x="0" y="0"/>
                </a:moveTo>
                <a:lnTo>
                  <a:pt x="6683899" y="0"/>
                </a:lnTo>
                <a:lnTo>
                  <a:pt x="6683899" y="6355781"/>
                </a:lnTo>
                <a:lnTo>
                  <a:pt x="0" y="635578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Freeform 6"/>
          <p:cNvSpPr/>
          <p:nvPr/>
        </p:nvSpPr>
        <p:spPr>
          <a:xfrm rot="443786">
            <a:off x="9764724" y="5294350"/>
            <a:ext cx="2023936" cy="997249"/>
          </a:xfrm>
          <a:custGeom>
            <a:avLst/>
            <a:gdLst/>
            <a:ahLst/>
            <a:cxnLst/>
            <a:rect l="l" t="t" r="r" b="b"/>
            <a:pathLst>
              <a:path w="3035904" h="1495873">
                <a:moveTo>
                  <a:pt x="0" y="0"/>
                </a:moveTo>
                <a:lnTo>
                  <a:pt x="3035904" y="0"/>
                </a:lnTo>
                <a:lnTo>
                  <a:pt x="3035904" y="1495872"/>
                </a:lnTo>
                <a:lnTo>
                  <a:pt x="0" y="149587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7" name="Freeform 7"/>
          <p:cNvSpPr/>
          <p:nvPr/>
        </p:nvSpPr>
        <p:spPr>
          <a:xfrm rot="443786">
            <a:off x="-757700" y="5842885"/>
            <a:ext cx="2023936" cy="997249"/>
          </a:xfrm>
          <a:custGeom>
            <a:avLst/>
            <a:gdLst/>
            <a:ahLst/>
            <a:cxnLst/>
            <a:rect l="l" t="t" r="r" b="b"/>
            <a:pathLst>
              <a:path w="3035904" h="1495873">
                <a:moveTo>
                  <a:pt x="0" y="0"/>
                </a:moveTo>
                <a:lnTo>
                  <a:pt x="3035904" y="0"/>
                </a:lnTo>
                <a:lnTo>
                  <a:pt x="3035904" y="1495872"/>
                </a:lnTo>
                <a:lnTo>
                  <a:pt x="0" y="149587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4" name="Freeform 14"/>
          <p:cNvSpPr/>
          <p:nvPr/>
        </p:nvSpPr>
        <p:spPr>
          <a:xfrm>
            <a:off x="-203200" y="279400"/>
            <a:ext cx="793042" cy="1029410"/>
          </a:xfrm>
          <a:custGeom>
            <a:avLst/>
            <a:gdLst/>
            <a:ahLst/>
            <a:cxnLst/>
            <a:rect l="l" t="t" r="r" b="b"/>
            <a:pathLst>
              <a:path w="1189563" h="1544115">
                <a:moveTo>
                  <a:pt x="0" y="0"/>
                </a:moveTo>
                <a:lnTo>
                  <a:pt x="1189562" y="0"/>
                </a:lnTo>
                <a:lnTo>
                  <a:pt x="1189562" y="1544115"/>
                </a:lnTo>
                <a:lnTo>
                  <a:pt x="0" y="1544115"/>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grpSp>
        <p:nvGrpSpPr>
          <p:cNvPr id="8" name="Group 7">
            <a:extLst>
              <a:ext uri="{FF2B5EF4-FFF2-40B4-BE49-F238E27FC236}">
                <a16:creationId xmlns="" xmlns:a16="http://schemas.microsoft.com/office/drawing/2014/main" id="{E07EE795-F5D7-4A7F-92C9-CF6A44ED0C12}"/>
              </a:ext>
            </a:extLst>
          </p:cNvPr>
          <p:cNvGrpSpPr/>
          <p:nvPr/>
        </p:nvGrpSpPr>
        <p:grpSpPr>
          <a:xfrm>
            <a:off x="5435600" y="1308811"/>
            <a:ext cx="5943600" cy="3230611"/>
            <a:chOff x="8153400" y="1963215"/>
            <a:chExt cx="8915400" cy="4845917"/>
          </a:xfrm>
        </p:grpSpPr>
        <p:sp>
          <p:nvSpPr>
            <p:cNvPr id="15" name="Thought Bubble: Cloud 14">
              <a:extLst>
                <a:ext uri="{FF2B5EF4-FFF2-40B4-BE49-F238E27FC236}">
                  <a16:creationId xmlns="" xmlns:a16="http://schemas.microsoft.com/office/drawing/2014/main" id="{99615546-1014-784C-B800-6E08AA44DECC}"/>
                </a:ext>
              </a:extLst>
            </p:cNvPr>
            <p:cNvSpPr/>
            <p:nvPr/>
          </p:nvSpPr>
          <p:spPr>
            <a:xfrm>
              <a:off x="8153400" y="1963215"/>
              <a:ext cx="8915400" cy="4845917"/>
            </a:xfrm>
            <a:prstGeom prst="cloudCallout">
              <a:avLst>
                <a:gd name="adj1" fmla="val -61186"/>
                <a:gd name="adj2" fmla="val 47351"/>
              </a:avLst>
            </a:prstGeom>
            <a:solidFill>
              <a:schemeClr val="bg1"/>
            </a:solidFill>
            <a:ln>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prstClr val="white"/>
                </a:solidFill>
              </a:endParaRPr>
            </a:p>
          </p:txBody>
        </p:sp>
        <p:sp>
          <p:nvSpPr>
            <p:cNvPr id="18" name="TextBox 17">
              <a:extLst>
                <a:ext uri="{FF2B5EF4-FFF2-40B4-BE49-F238E27FC236}">
                  <a16:creationId xmlns="" xmlns:a16="http://schemas.microsoft.com/office/drawing/2014/main" id="{35339DBD-8079-FB46-34AE-B0A21EB60821}"/>
                </a:ext>
              </a:extLst>
            </p:cNvPr>
            <p:cNvSpPr txBox="1"/>
            <p:nvPr/>
          </p:nvSpPr>
          <p:spPr>
            <a:xfrm>
              <a:off x="9543677" y="2772776"/>
              <a:ext cx="6775385" cy="3254738"/>
            </a:xfrm>
            <a:prstGeom prst="rect">
              <a:avLst/>
            </a:prstGeom>
            <a:noFill/>
          </p:spPr>
          <p:txBody>
            <a:bodyPr wrap="square">
              <a:spAutoFit/>
            </a:bodyPr>
            <a:lstStyle/>
            <a:p>
              <a:pPr algn="just">
                <a:lnSpc>
                  <a:spcPct val="150000"/>
                </a:lnSpc>
                <a:spcAft>
                  <a:spcPts val="533"/>
                </a:spcAft>
                <a:tabLst>
                  <a:tab pos="1981299" algn="ctr"/>
                  <a:tab pos="3962598" algn="r"/>
                </a:tabLst>
              </a:pPr>
              <a:r>
                <a:rPr lang="en-US" sz="3000">
                  <a:solidFill>
                    <a:srgbClr val="000000"/>
                  </a:solidFill>
                  <a:latin typeface="Arial" panose="020B0604020202020204" pitchFamily="34" charset="0"/>
                  <a:ea typeface="Calibri" panose="020F0502020204030204" pitchFamily="34" charset="0"/>
                  <a:cs typeface="Arial" panose="020B0604020202020204" pitchFamily="34" charset="0"/>
                </a:rPr>
                <a:t>Hãy </a:t>
              </a:r>
              <a:r>
                <a:rPr lang="vi-VN" sz="3000">
                  <a:solidFill>
                    <a:srgbClr val="000000"/>
                  </a:solidFill>
                  <a:ea typeface="Calibri" panose="020F0502020204030204" pitchFamily="34" charset="0"/>
                  <a:cs typeface="Arial" panose="020B0604020202020204" pitchFamily="34" charset="0"/>
                </a:rPr>
                <a:t>dự đoán về tỉ số khối lượng và thể tích với các vật liệu khác nhau </a:t>
              </a:r>
              <a:endParaRPr lang="en-US" sz="3000">
                <a:solidFill>
                  <a:prstClr val="black"/>
                </a:solidFill>
                <a:latin typeface="Arial" panose="020B0604020202020204" pitchFamily="34" charset="0"/>
                <a:ea typeface="Calibri" panose="020F0502020204030204" pitchFamily="34" charset="0"/>
                <a:cs typeface="Arial" panose="020B0604020202020204" pitchFamily="34" charset="0"/>
              </a:endParaRPr>
            </a:p>
          </p:txBody>
        </p:sp>
      </p:grpSp>
      <p:pic>
        <p:nvPicPr>
          <p:cNvPr id="19" name="Picture 16">
            <a:extLst>
              <a:ext uri="{FF2B5EF4-FFF2-40B4-BE49-F238E27FC236}">
                <a16:creationId xmlns="" xmlns:a16="http://schemas.microsoft.com/office/drawing/2014/main" id="{DEB9980D-4F8F-BEBF-4FC8-9A8E6E8733DF}"/>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940492" y="3135280"/>
            <a:ext cx="3751920" cy="3742541"/>
          </a:xfrm>
          <a:prstGeom prst="rect">
            <a:avLst/>
          </a:prstGeom>
        </p:spPr>
      </p:pic>
      <p:sp>
        <p:nvSpPr>
          <p:cNvPr id="21" name="TextBox 20">
            <a:extLst>
              <a:ext uri="{FF2B5EF4-FFF2-40B4-BE49-F238E27FC236}">
                <a16:creationId xmlns="" xmlns:a16="http://schemas.microsoft.com/office/drawing/2014/main" id="{7959F7EC-3CC6-BDA3-C51B-308F92DB8812}"/>
              </a:ext>
            </a:extLst>
          </p:cNvPr>
          <p:cNvSpPr txBox="1"/>
          <p:nvPr/>
        </p:nvSpPr>
        <p:spPr>
          <a:xfrm>
            <a:off x="2931313" y="152884"/>
            <a:ext cx="6190144" cy="861967"/>
          </a:xfrm>
          <a:prstGeom prst="rect">
            <a:avLst/>
          </a:prstGeom>
          <a:noFill/>
        </p:spPr>
        <p:txBody>
          <a:bodyPr wrap="square">
            <a:spAutoFit/>
          </a:bodyPr>
          <a:lstStyle/>
          <a:p>
            <a:pPr marL="457223" indent="-457223" algn="just">
              <a:lnSpc>
                <a:spcPct val="150000"/>
              </a:lnSpc>
              <a:spcAft>
                <a:spcPts val="533"/>
              </a:spcAft>
              <a:buFont typeface="Wingdings" panose="05000000000000000000" pitchFamily="2" charset="2"/>
              <a:buChar char="v"/>
              <a:tabLst>
                <a:tab pos="1981299" algn="ctr"/>
                <a:tab pos="3962598" algn="r"/>
              </a:tabLst>
              <a:defRPr/>
            </a:pPr>
            <a:r>
              <a:rPr lang="vi-VN" sz="3334" b="1">
                <a:solidFill>
                  <a:srgbClr val="000000"/>
                </a:solidFill>
                <a:ea typeface="Times New Roman" panose="02020603050405020304" pitchFamily="18" charset="0"/>
                <a:cs typeface="Arial" panose="020B0604020202020204" pitchFamily="34" charset="0"/>
              </a:rPr>
              <a:t>Thí nghiệm</a:t>
            </a:r>
            <a:r>
              <a:rPr lang="fr-FR" sz="3334" b="1">
                <a:solidFill>
                  <a:srgbClr val="000000"/>
                </a:solidFill>
                <a:latin typeface="Arial" panose="020B0604020202020204" pitchFamily="34" charset="0"/>
                <a:ea typeface="Times New Roman" panose="02020603050405020304" pitchFamily="18" charset="0"/>
                <a:cs typeface="Arial" panose="020B0604020202020204" pitchFamily="34" charset="0"/>
              </a:rPr>
              <a:t> 1 (SGK – tr56)</a:t>
            </a:r>
            <a:endParaRPr lang="en-US" sz="3334" b="1">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82393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145">
                                          <p:stCondLst>
                                            <p:cond delay="0"/>
                                          </p:stCondLst>
                                        </p:cTn>
                                        <p:tgtEl>
                                          <p:spTgt spid="8"/>
                                        </p:tgtEl>
                                      </p:cBhvr>
                                    </p:animEffect>
                                    <p:anim calcmode="lin" valueType="num">
                                      <p:cBhvr>
                                        <p:cTn id="8" dur="456"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8"/>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8"/>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8"/>
                                        </p:tgtEl>
                                        <p:attrNameLst>
                                          <p:attrName>ppt_y</p:attrName>
                                        </p:attrNameLst>
                                      </p:cBhvr>
                                      <p:tavLst>
                                        <p:tav tm="0" fmla="#ppt_y-sin(pi*$)/81">
                                          <p:val>
                                            <p:fltVal val="0"/>
                                          </p:val>
                                        </p:tav>
                                        <p:tav tm="100000">
                                          <p:val>
                                            <p:fltVal val="1"/>
                                          </p:val>
                                        </p:tav>
                                      </p:tavLst>
                                    </p:anim>
                                    <p:animScale>
                                      <p:cBhvr>
                                        <p:cTn id="13" dur="7">
                                          <p:stCondLst>
                                            <p:cond delay="162"/>
                                          </p:stCondLst>
                                        </p:cTn>
                                        <p:tgtEl>
                                          <p:spTgt spid="8"/>
                                        </p:tgtEl>
                                      </p:cBhvr>
                                      <p:to x="100000" y="60000"/>
                                    </p:animScale>
                                    <p:animScale>
                                      <p:cBhvr>
                                        <p:cTn id="14" dur="41" decel="50000">
                                          <p:stCondLst>
                                            <p:cond delay="169"/>
                                          </p:stCondLst>
                                        </p:cTn>
                                        <p:tgtEl>
                                          <p:spTgt spid="8"/>
                                        </p:tgtEl>
                                      </p:cBhvr>
                                      <p:to x="100000" y="100000"/>
                                    </p:animScale>
                                    <p:animScale>
                                      <p:cBhvr>
                                        <p:cTn id="15" dur="7">
                                          <p:stCondLst>
                                            <p:cond delay="328"/>
                                          </p:stCondLst>
                                        </p:cTn>
                                        <p:tgtEl>
                                          <p:spTgt spid="8"/>
                                        </p:tgtEl>
                                      </p:cBhvr>
                                      <p:to x="100000" y="80000"/>
                                    </p:animScale>
                                    <p:animScale>
                                      <p:cBhvr>
                                        <p:cTn id="16" dur="41" decel="50000">
                                          <p:stCondLst>
                                            <p:cond delay="335"/>
                                          </p:stCondLst>
                                        </p:cTn>
                                        <p:tgtEl>
                                          <p:spTgt spid="8"/>
                                        </p:tgtEl>
                                      </p:cBhvr>
                                      <p:to x="100000" y="100000"/>
                                    </p:animScale>
                                    <p:animScale>
                                      <p:cBhvr>
                                        <p:cTn id="17" dur="7">
                                          <p:stCondLst>
                                            <p:cond delay="410"/>
                                          </p:stCondLst>
                                        </p:cTn>
                                        <p:tgtEl>
                                          <p:spTgt spid="8"/>
                                        </p:tgtEl>
                                      </p:cBhvr>
                                      <p:to x="100000" y="90000"/>
                                    </p:animScale>
                                    <p:animScale>
                                      <p:cBhvr>
                                        <p:cTn id="18" dur="41" decel="50000">
                                          <p:stCondLst>
                                            <p:cond delay="417"/>
                                          </p:stCondLst>
                                        </p:cTn>
                                        <p:tgtEl>
                                          <p:spTgt spid="8"/>
                                        </p:tgtEl>
                                      </p:cBhvr>
                                      <p:to x="100000" y="100000"/>
                                    </p:animScale>
                                    <p:animScale>
                                      <p:cBhvr>
                                        <p:cTn id="19" dur="7">
                                          <p:stCondLst>
                                            <p:cond delay="452"/>
                                          </p:stCondLst>
                                        </p:cTn>
                                        <p:tgtEl>
                                          <p:spTgt spid="8"/>
                                        </p:tgtEl>
                                      </p:cBhvr>
                                      <p:to x="100000" y="95000"/>
                                    </p:animScale>
                                    <p:animScale>
                                      <p:cBhvr>
                                        <p:cTn id="20" dur="41" decel="50000">
                                          <p:stCondLst>
                                            <p:cond delay="459"/>
                                          </p:stCondLst>
                                        </p:cTn>
                                        <p:tgtEl>
                                          <p:spTgt spid="8"/>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down)">
                                      <p:cBhvr>
                                        <p:cTn id="23" dur="145">
                                          <p:stCondLst>
                                            <p:cond delay="0"/>
                                          </p:stCondLst>
                                        </p:cTn>
                                        <p:tgtEl>
                                          <p:spTgt spid="19"/>
                                        </p:tgtEl>
                                      </p:cBhvr>
                                    </p:animEffect>
                                    <p:anim calcmode="lin" valueType="num">
                                      <p:cBhvr>
                                        <p:cTn id="24" dur="456"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25" dur="166"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26" dur="166" tmFilter="0, 0; 0.125,0.2665; 0.25,0.4; 0.375,0.465; 0.5,0.5;  0.625,0.535; 0.75,0.6; 0.875,0.7335; 1,1">
                                          <p:stCondLst>
                                            <p:cond delay="166"/>
                                          </p:stCondLst>
                                        </p:cTn>
                                        <p:tgtEl>
                                          <p:spTgt spid="19"/>
                                        </p:tgtEl>
                                        <p:attrNameLst>
                                          <p:attrName>ppt_y</p:attrName>
                                        </p:attrNameLst>
                                      </p:cBhvr>
                                      <p:tavLst>
                                        <p:tav tm="0" fmla="#ppt_y-sin(pi*$)/9">
                                          <p:val>
                                            <p:fltVal val="0"/>
                                          </p:val>
                                        </p:tav>
                                        <p:tav tm="100000">
                                          <p:val>
                                            <p:fltVal val="1"/>
                                          </p:val>
                                        </p:tav>
                                      </p:tavLst>
                                    </p:anim>
                                    <p:anim calcmode="lin" valueType="num">
                                      <p:cBhvr>
                                        <p:cTn id="27" dur="83" tmFilter="0, 0; 0.125,0.2665; 0.25,0.4; 0.375,0.465; 0.5,0.5;  0.625,0.535; 0.75,0.6; 0.875,0.7335; 1,1">
                                          <p:stCondLst>
                                            <p:cond delay="331"/>
                                          </p:stCondLst>
                                        </p:cTn>
                                        <p:tgtEl>
                                          <p:spTgt spid="19"/>
                                        </p:tgtEl>
                                        <p:attrNameLst>
                                          <p:attrName>ppt_y</p:attrName>
                                        </p:attrNameLst>
                                      </p:cBhvr>
                                      <p:tavLst>
                                        <p:tav tm="0" fmla="#ppt_y-sin(pi*$)/27">
                                          <p:val>
                                            <p:fltVal val="0"/>
                                          </p:val>
                                        </p:tav>
                                        <p:tav tm="100000">
                                          <p:val>
                                            <p:fltVal val="1"/>
                                          </p:val>
                                        </p:tav>
                                      </p:tavLst>
                                    </p:anim>
                                    <p:anim calcmode="lin" valueType="num">
                                      <p:cBhvr>
                                        <p:cTn id="28" dur="41" tmFilter="0, 0; 0.125,0.2665; 0.25,0.4; 0.375,0.465; 0.5,0.5;  0.625,0.535; 0.75,0.6; 0.875,0.7335; 1,1">
                                          <p:stCondLst>
                                            <p:cond delay="414"/>
                                          </p:stCondLst>
                                        </p:cTn>
                                        <p:tgtEl>
                                          <p:spTgt spid="19"/>
                                        </p:tgtEl>
                                        <p:attrNameLst>
                                          <p:attrName>ppt_y</p:attrName>
                                        </p:attrNameLst>
                                      </p:cBhvr>
                                      <p:tavLst>
                                        <p:tav tm="0" fmla="#ppt_y-sin(pi*$)/81">
                                          <p:val>
                                            <p:fltVal val="0"/>
                                          </p:val>
                                        </p:tav>
                                        <p:tav tm="100000">
                                          <p:val>
                                            <p:fltVal val="1"/>
                                          </p:val>
                                        </p:tav>
                                      </p:tavLst>
                                    </p:anim>
                                    <p:animScale>
                                      <p:cBhvr>
                                        <p:cTn id="29" dur="7">
                                          <p:stCondLst>
                                            <p:cond delay="162"/>
                                          </p:stCondLst>
                                        </p:cTn>
                                        <p:tgtEl>
                                          <p:spTgt spid="19"/>
                                        </p:tgtEl>
                                      </p:cBhvr>
                                      <p:to x="100000" y="60000"/>
                                    </p:animScale>
                                    <p:animScale>
                                      <p:cBhvr>
                                        <p:cTn id="30" dur="41" decel="50000">
                                          <p:stCondLst>
                                            <p:cond delay="169"/>
                                          </p:stCondLst>
                                        </p:cTn>
                                        <p:tgtEl>
                                          <p:spTgt spid="19"/>
                                        </p:tgtEl>
                                      </p:cBhvr>
                                      <p:to x="100000" y="100000"/>
                                    </p:animScale>
                                    <p:animScale>
                                      <p:cBhvr>
                                        <p:cTn id="31" dur="7">
                                          <p:stCondLst>
                                            <p:cond delay="328"/>
                                          </p:stCondLst>
                                        </p:cTn>
                                        <p:tgtEl>
                                          <p:spTgt spid="19"/>
                                        </p:tgtEl>
                                      </p:cBhvr>
                                      <p:to x="100000" y="80000"/>
                                    </p:animScale>
                                    <p:animScale>
                                      <p:cBhvr>
                                        <p:cTn id="32" dur="41" decel="50000">
                                          <p:stCondLst>
                                            <p:cond delay="335"/>
                                          </p:stCondLst>
                                        </p:cTn>
                                        <p:tgtEl>
                                          <p:spTgt spid="19"/>
                                        </p:tgtEl>
                                      </p:cBhvr>
                                      <p:to x="100000" y="100000"/>
                                    </p:animScale>
                                    <p:animScale>
                                      <p:cBhvr>
                                        <p:cTn id="33" dur="7">
                                          <p:stCondLst>
                                            <p:cond delay="410"/>
                                          </p:stCondLst>
                                        </p:cTn>
                                        <p:tgtEl>
                                          <p:spTgt spid="19"/>
                                        </p:tgtEl>
                                      </p:cBhvr>
                                      <p:to x="100000" y="90000"/>
                                    </p:animScale>
                                    <p:animScale>
                                      <p:cBhvr>
                                        <p:cTn id="34" dur="41" decel="50000">
                                          <p:stCondLst>
                                            <p:cond delay="417"/>
                                          </p:stCondLst>
                                        </p:cTn>
                                        <p:tgtEl>
                                          <p:spTgt spid="19"/>
                                        </p:tgtEl>
                                      </p:cBhvr>
                                      <p:to x="100000" y="100000"/>
                                    </p:animScale>
                                    <p:animScale>
                                      <p:cBhvr>
                                        <p:cTn id="35" dur="7">
                                          <p:stCondLst>
                                            <p:cond delay="452"/>
                                          </p:stCondLst>
                                        </p:cTn>
                                        <p:tgtEl>
                                          <p:spTgt spid="19"/>
                                        </p:tgtEl>
                                      </p:cBhvr>
                                      <p:to x="100000" y="95000"/>
                                    </p:animScale>
                                    <p:animScale>
                                      <p:cBhvr>
                                        <p:cTn id="36" dur="41" decel="50000">
                                          <p:stCondLst>
                                            <p:cond delay="459"/>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sp>
        <p:nvSpPr>
          <p:cNvPr id="2" name="Freeform 2"/>
          <p:cNvSpPr/>
          <p:nvPr/>
        </p:nvSpPr>
        <p:spPr>
          <a:xfrm rot="-2942681">
            <a:off x="9874806" y="-2781111"/>
            <a:ext cx="4455933" cy="4237187"/>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6501418">
            <a:off x="-2836415" y="5245593"/>
            <a:ext cx="7085425" cy="6737595"/>
          </a:xfrm>
          <a:custGeom>
            <a:avLst/>
            <a:gdLst/>
            <a:ahLst/>
            <a:cxnLst/>
            <a:rect l="l" t="t" r="r" b="b"/>
            <a:pathLst>
              <a:path w="10628138" h="10106393">
                <a:moveTo>
                  <a:pt x="0" y="0"/>
                </a:moveTo>
                <a:lnTo>
                  <a:pt x="10628139" y="0"/>
                </a:lnTo>
                <a:lnTo>
                  <a:pt x="10628139" y="10106393"/>
                </a:lnTo>
                <a:lnTo>
                  <a:pt x="0" y="1010639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rot="-2786969">
            <a:off x="10291377" y="5248462"/>
            <a:ext cx="4455933" cy="4237187"/>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rot="-6346126">
            <a:off x="-2834841" y="-2878534"/>
            <a:ext cx="4455933" cy="4237187"/>
          </a:xfrm>
          <a:custGeom>
            <a:avLst/>
            <a:gdLst/>
            <a:ahLst/>
            <a:cxnLst/>
            <a:rect l="l" t="t" r="r" b="b"/>
            <a:pathLst>
              <a:path w="6683899" h="6355781">
                <a:moveTo>
                  <a:pt x="0" y="0"/>
                </a:moveTo>
                <a:lnTo>
                  <a:pt x="6683899" y="0"/>
                </a:lnTo>
                <a:lnTo>
                  <a:pt x="6683899" y="6355781"/>
                </a:lnTo>
                <a:lnTo>
                  <a:pt x="0" y="635578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9" name="Freeform 9"/>
          <p:cNvSpPr/>
          <p:nvPr/>
        </p:nvSpPr>
        <p:spPr>
          <a:xfrm>
            <a:off x="-203200" y="279400"/>
            <a:ext cx="793042" cy="1029410"/>
          </a:xfrm>
          <a:custGeom>
            <a:avLst/>
            <a:gdLst/>
            <a:ahLst/>
            <a:cxnLst/>
            <a:rect l="l" t="t" r="r" b="b"/>
            <a:pathLst>
              <a:path w="1189563" h="1544115">
                <a:moveTo>
                  <a:pt x="0" y="0"/>
                </a:moveTo>
                <a:lnTo>
                  <a:pt x="1189563" y="0"/>
                </a:lnTo>
                <a:lnTo>
                  <a:pt x="1189563" y="1544115"/>
                </a:lnTo>
                <a:lnTo>
                  <a:pt x="0" y="1544115"/>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37" name="TextBox 36">
            <a:extLst>
              <a:ext uri="{FF2B5EF4-FFF2-40B4-BE49-F238E27FC236}">
                <a16:creationId xmlns="" xmlns:a16="http://schemas.microsoft.com/office/drawing/2014/main" id="{89419BCB-C382-FCAE-EC5D-19A586B99BF0}"/>
              </a:ext>
            </a:extLst>
          </p:cNvPr>
          <p:cNvSpPr txBox="1"/>
          <p:nvPr/>
        </p:nvSpPr>
        <p:spPr>
          <a:xfrm>
            <a:off x="3403600" y="45952"/>
            <a:ext cx="6547748" cy="861967"/>
          </a:xfrm>
          <a:prstGeom prst="rect">
            <a:avLst/>
          </a:prstGeom>
          <a:noFill/>
        </p:spPr>
        <p:txBody>
          <a:bodyPr wrap="square">
            <a:spAutoFit/>
          </a:bodyPr>
          <a:lstStyle/>
          <a:p>
            <a:pPr marL="457223" indent="-457223" algn="just">
              <a:lnSpc>
                <a:spcPct val="150000"/>
              </a:lnSpc>
              <a:spcAft>
                <a:spcPts val="533"/>
              </a:spcAft>
              <a:buFont typeface="Wingdings" panose="05000000000000000000" pitchFamily="2" charset="2"/>
              <a:buChar char="v"/>
              <a:tabLst>
                <a:tab pos="1981299" algn="ctr"/>
                <a:tab pos="3962598" algn="r"/>
              </a:tabLst>
              <a:defRPr/>
            </a:pPr>
            <a:r>
              <a:rPr lang="vi-VN" sz="3334" b="1">
                <a:solidFill>
                  <a:srgbClr val="000000"/>
                </a:solidFill>
                <a:ea typeface="Times New Roman" panose="02020603050405020304" pitchFamily="18" charset="0"/>
                <a:cs typeface="Arial" panose="020B0604020202020204" pitchFamily="34" charset="0"/>
              </a:rPr>
              <a:t>Thí nghiệm</a:t>
            </a:r>
            <a:r>
              <a:rPr lang="fr-FR" sz="3334" b="1">
                <a:solidFill>
                  <a:srgbClr val="000000"/>
                </a:solidFill>
                <a:latin typeface="Arial" panose="020B0604020202020204" pitchFamily="34" charset="0"/>
                <a:ea typeface="Times New Roman" panose="02020603050405020304" pitchFamily="18" charset="0"/>
                <a:cs typeface="Arial" panose="020B0604020202020204" pitchFamily="34" charset="0"/>
              </a:rPr>
              <a:t> 2 (SGK – tr57)</a:t>
            </a:r>
            <a:endParaRPr lang="en-US" sz="3334" b="1">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38" name="Rectangle 37">
            <a:extLst>
              <a:ext uri="{FF2B5EF4-FFF2-40B4-BE49-F238E27FC236}">
                <a16:creationId xmlns="" xmlns:a16="http://schemas.microsoft.com/office/drawing/2014/main" id="{EA09B88C-8B10-6723-35BA-84B619C1CED7}"/>
              </a:ext>
            </a:extLst>
          </p:cNvPr>
          <p:cNvSpPr/>
          <p:nvPr/>
        </p:nvSpPr>
        <p:spPr>
          <a:xfrm>
            <a:off x="0" y="1004010"/>
            <a:ext cx="2946400" cy="74859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defRPr/>
            </a:pPr>
            <a:r>
              <a:rPr lang="en-US" sz="3200" b="1">
                <a:solidFill>
                  <a:srgbClr val="002060"/>
                </a:solidFill>
                <a:latin typeface="Arial" panose="020B0604020202020204" pitchFamily="34" charset="0"/>
                <a:cs typeface="Arial" panose="020B0604020202020204" pitchFamily="34" charset="0"/>
              </a:rPr>
              <a:t>Chuẩn bị</a:t>
            </a:r>
          </a:p>
        </p:txBody>
      </p:sp>
      <mc:AlternateContent xmlns:mc="http://schemas.openxmlformats.org/markup-compatibility/2006" xmlns:a14="http://schemas.microsoft.com/office/drawing/2010/main">
        <mc:Choice Requires="a14">
          <p:sp>
            <p:nvSpPr>
              <p:cNvPr id="6" name="TextBox 5">
                <a:extLst>
                  <a:ext uri="{FF2B5EF4-FFF2-40B4-BE49-F238E27FC236}">
                    <a16:creationId xmlns="" xmlns:a16="http://schemas.microsoft.com/office/drawing/2014/main" id="{D8069422-FA8D-B9F6-8434-081EE6DD1171}"/>
                  </a:ext>
                </a:extLst>
              </p:cNvPr>
              <p:cNvSpPr txBox="1"/>
              <p:nvPr/>
            </p:nvSpPr>
            <p:spPr>
              <a:xfrm>
                <a:off x="1075242" y="2185775"/>
                <a:ext cx="10779479" cy="1323696"/>
              </a:xfrm>
              <a:prstGeom prst="rect">
                <a:avLst/>
              </a:prstGeom>
              <a:noFill/>
            </p:spPr>
            <p:txBody>
              <a:bodyPr wrap="square" rtlCol="0">
                <a:spAutoFit/>
              </a:bodyPr>
              <a:lstStyle/>
              <a:p>
                <a:pPr marL="381019" indent="-381019" algn="just">
                  <a:lnSpc>
                    <a:spcPct val="150000"/>
                  </a:lnSpc>
                  <a:buFont typeface="Arial" panose="020B0604020202020204" pitchFamily="34" charset="0"/>
                  <a:buChar char="•"/>
                </a:pPr>
                <a:r>
                  <a:rPr lang="en-US" sz="2667">
                    <a:solidFill>
                      <a:prstClr val="black"/>
                    </a:solidFill>
                    <a:latin typeface="Arial" panose="020B0604020202020204" pitchFamily="34" charset="0"/>
                    <a:cs typeface="Arial" panose="020B0604020202020204" pitchFamily="34" charset="0"/>
                  </a:rPr>
                  <a:t>Ba thỏi sắt, nhôm, đồng có cùng thể tích là </a:t>
                </a:r>
                <a14:m>
                  <m:oMath xmlns:m="http://schemas.openxmlformats.org/officeDocument/2006/math">
                    <m:sSub>
                      <m:sSubPr>
                        <m:ctrlPr>
                          <a:rPr lang="en-US" sz="2667" i="1">
                            <a:solidFill>
                              <a:prstClr val="black"/>
                            </a:solidFill>
                            <a:latin typeface="Cambria Math" panose="02040503050406030204" pitchFamily="18" charset="0"/>
                          </a:rPr>
                        </m:ctrlPr>
                      </m:sSubPr>
                      <m:e>
                        <m:r>
                          <a:rPr lang="en-US" sz="2667" i="1">
                            <a:solidFill>
                              <a:prstClr val="black"/>
                            </a:solidFill>
                            <a:latin typeface="Cambria Math" panose="02040503050406030204" pitchFamily="18" charset="0"/>
                          </a:rPr>
                          <m:t>𝑉</m:t>
                        </m:r>
                      </m:e>
                      <m:sub>
                        <m:r>
                          <a:rPr lang="en-US" sz="2667" i="1">
                            <a:solidFill>
                              <a:prstClr val="black"/>
                            </a:solidFill>
                            <a:latin typeface="Cambria Math" panose="02040503050406030204" pitchFamily="18" charset="0"/>
                          </a:rPr>
                          <m:t>1</m:t>
                        </m:r>
                      </m:sub>
                    </m:sSub>
                    <m:r>
                      <a:rPr lang="en-US" sz="2667" i="1">
                        <a:solidFill>
                          <a:prstClr val="black"/>
                        </a:solidFill>
                        <a:latin typeface="Cambria Math" panose="02040503050406030204" pitchFamily="18" charset="0"/>
                      </a:rPr>
                      <m:t>=</m:t>
                    </m:r>
                    <m:sSub>
                      <m:sSubPr>
                        <m:ctrlPr>
                          <a:rPr lang="en-US" sz="2667" i="1">
                            <a:solidFill>
                              <a:prstClr val="black"/>
                            </a:solidFill>
                            <a:latin typeface="Cambria Math" panose="02040503050406030204" pitchFamily="18" charset="0"/>
                          </a:rPr>
                        </m:ctrlPr>
                      </m:sSubPr>
                      <m:e>
                        <m:r>
                          <a:rPr lang="en-US" sz="2667" i="1">
                            <a:solidFill>
                              <a:prstClr val="black"/>
                            </a:solidFill>
                            <a:latin typeface="Cambria Math" panose="02040503050406030204" pitchFamily="18" charset="0"/>
                          </a:rPr>
                          <m:t>𝑉</m:t>
                        </m:r>
                      </m:e>
                      <m:sub>
                        <m:r>
                          <a:rPr lang="en-US" sz="2667" i="1">
                            <a:solidFill>
                              <a:prstClr val="black"/>
                            </a:solidFill>
                            <a:latin typeface="Cambria Math" panose="02040503050406030204" pitchFamily="18" charset="0"/>
                          </a:rPr>
                          <m:t>2</m:t>
                        </m:r>
                      </m:sub>
                    </m:sSub>
                    <m:r>
                      <a:rPr lang="en-US" sz="2667" i="1">
                        <a:solidFill>
                          <a:prstClr val="black"/>
                        </a:solidFill>
                        <a:latin typeface="Cambria Math" panose="02040503050406030204" pitchFamily="18" charset="0"/>
                      </a:rPr>
                      <m:t>=</m:t>
                    </m:r>
                    <m:sSub>
                      <m:sSubPr>
                        <m:ctrlPr>
                          <a:rPr lang="en-US" sz="2667" i="1">
                            <a:solidFill>
                              <a:prstClr val="black"/>
                            </a:solidFill>
                            <a:latin typeface="Cambria Math" panose="02040503050406030204" pitchFamily="18" charset="0"/>
                          </a:rPr>
                        </m:ctrlPr>
                      </m:sSubPr>
                      <m:e>
                        <m:r>
                          <a:rPr lang="en-US" sz="2667" i="1">
                            <a:solidFill>
                              <a:prstClr val="black"/>
                            </a:solidFill>
                            <a:latin typeface="Cambria Math" panose="02040503050406030204" pitchFamily="18" charset="0"/>
                          </a:rPr>
                          <m:t>𝑉</m:t>
                        </m:r>
                      </m:e>
                      <m:sub>
                        <m:r>
                          <a:rPr lang="en-US" sz="2667" i="1">
                            <a:solidFill>
                              <a:prstClr val="black"/>
                            </a:solidFill>
                            <a:latin typeface="Cambria Math" panose="02040503050406030204" pitchFamily="18" charset="0"/>
                          </a:rPr>
                          <m:t>3</m:t>
                        </m:r>
                      </m:sub>
                    </m:sSub>
                    <m:r>
                      <a:rPr lang="en-US" sz="2667" i="1">
                        <a:solidFill>
                          <a:prstClr val="black"/>
                        </a:solidFill>
                        <a:latin typeface="Cambria Math" panose="02040503050406030204" pitchFamily="18" charset="0"/>
                      </a:rPr>
                      <m:t>=</m:t>
                    </m:r>
                    <m:r>
                      <a:rPr lang="en-US" sz="2667" i="1">
                        <a:solidFill>
                          <a:prstClr val="black"/>
                        </a:solidFill>
                        <a:latin typeface="Cambria Math" panose="02040503050406030204" pitchFamily="18" charset="0"/>
                      </a:rPr>
                      <m:t>𝑉</m:t>
                    </m:r>
                  </m:oMath>
                </a14:m>
                <a:endParaRPr lang="en-US" sz="2667">
                  <a:solidFill>
                    <a:prstClr val="black"/>
                  </a:solidFill>
                  <a:latin typeface="Arial" panose="020B0604020202020204" pitchFamily="34" charset="0"/>
                  <a:cs typeface="Arial" panose="020B0604020202020204" pitchFamily="34" charset="0"/>
                </a:endParaRPr>
              </a:p>
              <a:p>
                <a:pPr marL="381019" indent="-381019" algn="just">
                  <a:lnSpc>
                    <a:spcPct val="150000"/>
                  </a:lnSpc>
                  <a:buFont typeface="Arial" panose="020B0604020202020204" pitchFamily="34" charset="0"/>
                  <a:buChar char="•"/>
                </a:pPr>
                <a:r>
                  <a:rPr lang="en-US" sz="2667">
                    <a:solidFill>
                      <a:prstClr val="black"/>
                    </a:solidFill>
                    <a:latin typeface="Arial" panose="020B0604020202020204" pitchFamily="34" charset="0"/>
                    <a:cs typeface="Arial" panose="020B0604020202020204" pitchFamily="34" charset="0"/>
                  </a:rPr>
                  <a:t>Cân điện tử</a:t>
                </a:r>
              </a:p>
            </p:txBody>
          </p:sp>
        </mc:Choice>
        <mc:Fallback xmlns="">
          <p:sp>
            <p:nvSpPr>
              <p:cNvPr id="6" name="TextBox 5">
                <a:extLst>
                  <a:ext uri="{FF2B5EF4-FFF2-40B4-BE49-F238E27FC236}">
                    <a16:creationId xmlns:a16="http://schemas.microsoft.com/office/drawing/2014/main" xmlns:a14="http://schemas.microsoft.com/office/drawing/2010/main" xmlns="" id="{D8069422-FA8D-B9F6-8434-081EE6DD1171}"/>
                  </a:ext>
                </a:extLst>
              </p:cNvPr>
              <p:cNvSpPr txBox="1">
                <a:spLocks noRot="1" noChangeAspect="1" noMove="1" noResize="1" noEditPoints="1" noAdjustHandles="1" noChangeArrowheads="1" noChangeShapeType="1" noTextEdit="1"/>
              </p:cNvSpPr>
              <p:nvPr/>
            </p:nvSpPr>
            <p:spPr>
              <a:xfrm>
                <a:off x="1075242" y="2185775"/>
                <a:ext cx="10779479" cy="1323696"/>
              </a:xfrm>
              <a:prstGeom prst="rect">
                <a:avLst/>
              </a:prstGeom>
              <a:blipFill rotWithShape="0">
                <a:blip r:embed="rId8"/>
                <a:stretch>
                  <a:fillRect l="-961" b="-5530"/>
                </a:stretch>
              </a:blipFill>
            </p:spPr>
            <p:txBody>
              <a:bodyPr/>
              <a:lstStyle/>
              <a:p>
                <a:r>
                  <a:rPr lang="en-US">
                    <a:noFill/>
                  </a:rPr>
                  <a:t> </a:t>
                </a:r>
              </a:p>
            </p:txBody>
          </p:sp>
        </mc:Fallback>
      </mc:AlternateContent>
      <p:pic>
        <p:nvPicPr>
          <p:cNvPr id="7" name="Picture 6">
            <a:extLst>
              <a:ext uri="{FF2B5EF4-FFF2-40B4-BE49-F238E27FC236}">
                <a16:creationId xmlns="" xmlns:a16="http://schemas.microsoft.com/office/drawing/2014/main" id="{AB6954AC-D9B7-8577-D4D8-DFF2888CA9C0}"/>
              </a:ext>
            </a:extLst>
          </p:cNvPr>
          <p:cNvPicPr>
            <a:picLocks noChangeAspect="1"/>
          </p:cNvPicPr>
          <p:nvPr/>
        </p:nvPicPr>
        <p:blipFill>
          <a:blip r:embed="rId9"/>
          <a:stretch>
            <a:fillRect/>
          </a:stretch>
        </p:blipFill>
        <p:spPr>
          <a:xfrm>
            <a:off x="3237819" y="3835565"/>
            <a:ext cx="5716363" cy="20200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2905047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6"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sp>
        <p:nvSpPr>
          <p:cNvPr id="2" name="Freeform 2"/>
          <p:cNvSpPr/>
          <p:nvPr/>
        </p:nvSpPr>
        <p:spPr>
          <a:xfrm rot="-2942681">
            <a:off x="9874806" y="-2781111"/>
            <a:ext cx="4455933" cy="4237187"/>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6501418">
            <a:off x="-3090415" y="5607898"/>
            <a:ext cx="7085425" cy="6737595"/>
          </a:xfrm>
          <a:custGeom>
            <a:avLst/>
            <a:gdLst/>
            <a:ahLst/>
            <a:cxnLst/>
            <a:rect l="l" t="t" r="r" b="b"/>
            <a:pathLst>
              <a:path w="10628138" h="10106393">
                <a:moveTo>
                  <a:pt x="0" y="0"/>
                </a:moveTo>
                <a:lnTo>
                  <a:pt x="10628139" y="0"/>
                </a:lnTo>
                <a:lnTo>
                  <a:pt x="10628139" y="10106393"/>
                </a:lnTo>
                <a:lnTo>
                  <a:pt x="0" y="1010639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rot="-2786969">
            <a:off x="10748576" y="5405099"/>
            <a:ext cx="4455933" cy="4237187"/>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rot="-6346126">
            <a:off x="-2834841" y="-2878534"/>
            <a:ext cx="4455933" cy="4237187"/>
          </a:xfrm>
          <a:custGeom>
            <a:avLst/>
            <a:gdLst/>
            <a:ahLst/>
            <a:cxnLst/>
            <a:rect l="l" t="t" r="r" b="b"/>
            <a:pathLst>
              <a:path w="6683899" h="6355781">
                <a:moveTo>
                  <a:pt x="0" y="0"/>
                </a:moveTo>
                <a:lnTo>
                  <a:pt x="6683899" y="0"/>
                </a:lnTo>
                <a:lnTo>
                  <a:pt x="6683899" y="6355781"/>
                </a:lnTo>
                <a:lnTo>
                  <a:pt x="0" y="635578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9" name="Freeform 9"/>
          <p:cNvSpPr/>
          <p:nvPr/>
        </p:nvSpPr>
        <p:spPr>
          <a:xfrm>
            <a:off x="-203200" y="279400"/>
            <a:ext cx="793042" cy="1029410"/>
          </a:xfrm>
          <a:custGeom>
            <a:avLst/>
            <a:gdLst/>
            <a:ahLst/>
            <a:cxnLst/>
            <a:rect l="l" t="t" r="r" b="b"/>
            <a:pathLst>
              <a:path w="1189563" h="1544115">
                <a:moveTo>
                  <a:pt x="0" y="0"/>
                </a:moveTo>
                <a:lnTo>
                  <a:pt x="1189563" y="0"/>
                </a:lnTo>
                <a:lnTo>
                  <a:pt x="1189563" y="1544115"/>
                </a:lnTo>
                <a:lnTo>
                  <a:pt x="0" y="1544115"/>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37" name="TextBox 36">
            <a:extLst>
              <a:ext uri="{FF2B5EF4-FFF2-40B4-BE49-F238E27FC236}">
                <a16:creationId xmlns="" xmlns:a16="http://schemas.microsoft.com/office/drawing/2014/main" id="{89419BCB-C382-FCAE-EC5D-19A586B99BF0}"/>
              </a:ext>
            </a:extLst>
          </p:cNvPr>
          <p:cNvSpPr txBox="1"/>
          <p:nvPr/>
        </p:nvSpPr>
        <p:spPr>
          <a:xfrm>
            <a:off x="3403600" y="45952"/>
            <a:ext cx="5994400" cy="861967"/>
          </a:xfrm>
          <a:prstGeom prst="rect">
            <a:avLst/>
          </a:prstGeom>
          <a:noFill/>
        </p:spPr>
        <p:txBody>
          <a:bodyPr wrap="square">
            <a:spAutoFit/>
          </a:bodyPr>
          <a:lstStyle/>
          <a:p>
            <a:pPr marL="457223" indent="-457223" algn="just">
              <a:lnSpc>
                <a:spcPct val="150000"/>
              </a:lnSpc>
              <a:spcAft>
                <a:spcPts val="533"/>
              </a:spcAft>
              <a:buFont typeface="Wingdings" panose="05000000000000000000" pitchFamily="2" charset="2"/>
              <a:buChar char="v"/>
              <a:tabLst>
                <a:tab pos="1981299" algn="ctr"/>
                <a:tab pos="3962598" algn="r"/>
              </a:tabLst>
              <a:defRPr/>
            </a:pPr>
            <a:r>
              <a:rPr lang="vi-VN" sz="3334" b="1">
                <a:solidFill>
                  <a:srgbClr val="000000"/>
                </a:solidFill>
                <a:ea typeface="Times New Roman" panose="02020603050405020304" pitchFamily="18" charset="0"/>
                <a:cs typeface="Arial" panose="020B0604020202020204" pitchFamily="34" charset="0"/>
              </a:rPr>
              <a:t>Thí nghiệm</a:t>
            </a:r>
            <a:r>
              <a:rPr lang="fr-FR" sz="3334" b="1">
                <a:solidFill>
                  <a:srgbClr val="000000"/>
                </a:solidFill>
                <a:latin typeface="Arial" panose="020B0604020202020204" pitchFamily="34" charset="0"/>
                <a:ea typeface="Times New Roman" panose="02020603050405020304" pitchFamily="18" charset="0"/>
                <a:cs typeface="Arial" panose="020B0604020202020204" pitchFamily="34" charset="0"/>
              </a:rPr>
              <a:t> 1 (SGK – tr56)</a:t>
            </a:r>
            <a:endParaRPr lang="en-US" sz="3334" b="1">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38" name="Rectangle 37">
            <a:extLst>
              <a:ext uri="{FF2B5EF4-FFF2-40B4-BE49-F238E27FC236}">
                <a16:creationId xmlns="" xmlns:a16="http://schemas.microsoft.com/office/drawing/2014/main" id="{EA09B88C-8B10-6723-35BA-84B619C1CED7}"/>
              </a:ext>
            </a:extLst>
          </p:cNvPr>
          <p:cNvSpPr/>
          <p:nvPr/>
        </p:nvSpPr>
        <p:spPr>
          <a:xfrm>
            <a:off x="0" y="1004010"/>
            <a:ext cx="2946400" cy="74859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defRPr/>
            </a:pPr>
            <a:r>
              <a:rPr lang="en-US" sz="3200" b="1">
                <a:solidFill>
                  <a:srgbClr val="002060"/>
                </a:solidFill>
                <a:latin typeface="Arial" panose="020B0604020202020204" pitchFamily="34" charset="0"/>
                <a:cs typeface="Arial" panose="020B0604020202020204" pitchFamily="34" charset="0"/>
              </a:rPr>
              <a:t>Tiến hành</a:t>
            </a:r>
          </a:p>
        </p:txBody>
      </p:sp>
      <mc:AlternateContent xmlns:mc="http://schemas.openxmlformats.org/markup-compatibility/2006" xmlns:a14="http://schemas.microsoft.com/office/drawing/2010/main">
        <mc:Choice Requires="a14">
          <p:sp>
            <p:nvSpPr>
              <p:cNvPr id="10" name="TextBox 9">
                <a:extLst>
                  <a:ext uri="{FF2B5EF4-FFF2-40B4-BE49-F238E27FC236}">
                    <a16:creationId xmlns="" xmlns:a16="http://schemas.microsoft.com/office/drawing/2014/main" id="{DDFF36F9-BF88-AA44-D71B-F8E60279C811}"/>
                  </a:ext>
                </a:extLst>
              </p:cNvPr>
              <p:cNvSpPr txBox="1"/>
              <p:nvPr/>
            </p:nvSpPr>
            <p:spPr>
              <a:xfrm>
                <a:off x="113960" y="1858150"/>
                <a:ext cx="5213132" cy="4609916"/>
              </a:xfrm>
              <a:prstGeom prst="rect">
                <a:avLst/>
              </a:prstGeom>
              <a:noFill/>
            </p:spPr>
            <p:txBody>
              <a:bodyPr wrap="square">
                <a:spAutoFit/>
              </a:bodyPr>
              <a:lstStyle/>
              <a:p>
                <a:pPr marL="381019" indent="-381019" algn="just">
                  <a:lnSpc>
                    <a:spcPct val="150000"/>
                  </a:lnSpc>
                  <a:buFont typeface="Arial" panose="020B0604020202020204" pitchFamily="34" charset="0"/>
                  <a:buChar char="•"/>
                </a:pPr>
                <a:r>
                  <a:rPr lang="en-US" sz="2667" b="1">
                    <a:solidFill>
                      <a:prstClr val="black"/>
                    </a:solidFill>
                    <a:latin typeface="Arial" panose="020B0604020202020204" pitchFamily="34" charset="0"/>
                    <a:cs typeface="Arial" panose="020B0604020202020204" pitchFamily="34" charset="0"/>
                  </a:rPr>
                  <a:t>Bước 1: </a:t>
                </a:r>
                <a:r>
                  <a:rPr lang="en-US" sz="2667">
                    <a:solidFill>
                      <a:prstClr val="black"/>
                    </a:solidFill>
                    <a:latin typeface="Arial" panose="020B0604020202020204" pitchFamily="34" charset="0"/>
                    <a:cs typeface="Arial" panose="020B0604020202020204" pitchFamily="34" charset="0"/>
                  </a:rPr>
                  <a:t>Dùng cân điện tử để xác định khối lượng của thỏi, sắt, nhôm, đồng tương ứng </a:t>
                </a:r>
                <a14:m>
                  <m:oMath xmlns:m="http://schemas.openxmlformats.org/officeDocument/2006/math">
                    <m:sSub>
                      <m:sSubPr>
                        <m:ctrlPr>
                          <a:rPr lang="en-US" sz="2667" i="1">
                            <a:solidFill>
                              <a:prstClr val="black"/>
                            </a:solidFill>
                            <a:latin typeface="Cambria Math" panose="02040503050406030204" pitchFamily="18" charset="0"/>
                          </a:rPr>
                        </m:ctrlPr>
                      </m:sSubPr>
                      <m:e>
                        <m:r>
                          <a:rPr lang="en-US" sz="2667" i="1">
                            <a:solidFill>
                              <a:prstClr val="black"/>
                            </a:solidFill>
                            <a:latin typeface="Cambria Math" panose="02040503050406030204" pitchFamily="18" charset="0"/>
                          </a:rPr>
                          <m:t>𝑚</m:t>
                        </m:r>
                      </m:e>
                      <m:sub>
                        <m:r>
                          <a:rPr lang="en-US" sz="2667" i="1">
                            <a:solidFill>
                              <a:prstClr val="black"/>
                            </a:solidFill>
                            <a:latin typeface="Cambria Math" panose="02040503050406030204" pitchFamily="18" charset="0"/>
                          </a:rPr>
                          <m:t>1</m:t>
                        </m:r>
                      </m:sub>
                    </m:sSub>
                    <m:r>
                      <a:rPr lang="en-US" sz="2667" i="1">
                        <a:solidFill>
                          <a:prstClr val="black"/>
                        </a:solidFill>
                        <a:latin typeface="Cambria Math" panose="02040503050406030204" pitchFamily="18" charset="0"/>
                      </a:rPr>
                      <m:t>, </m:t>
                    </m:r>
                    <m:sSub>
                      <m:sSubPr>
                        <m:ctrlPr>
                          <a:rPr lang="en-US" sz="2667" i="1">
                            <a:solidFill>
                              <a:prstClr val="black"/>
                            </a:solidFill>
                            <a:latin typeface="Cambria Math" panose="02040503050406030204" pitchFamily="18" charset="0"/>
                          </a:rPr>
                        </m:ctrlPr>
                      </m:sSubPr>
                      <m:e>
                        <m:r>
                          <a:rPr lang="en-US" sz="2667" i="1">
                            <a:solidFill>
                              <a:prstClr val="black"/>
                            </a:solidFill>
                            <a:latin typeface="Cambria Math" panose="02040503050406030204" pitchFamily="18" charset="0"/>
                          </a:rPr>
                          <m:t>𝑚</m:t>
                        </m:r>
                      </m:e>
                      <m:sub>
                        <m:r>
                          <a:rPr lang="en-US" sz="2667" i="1">
                            <a:solidFill>
                              <a:prstClr val="black"/>
                            </a:solidFill>
                            <a:latin typeface="Cambria Math" panose="02040503050406030204" pitchFamily="18" charset="0"/>
                          </a:rPr>
                          <m:t>2</m:t>
                        </m:r>
                      </m:sub>
                    </m:sSub>
                    <m:r>
                      <a:rPr lang="en-US" sz="2667" i="1">
                        <a:solidFill>
                          <a:prstClr val="black"/>
                        </a:solidFill>
                        <a:latin typeface="Cambria Math" panose="02040503050406030204" pitchFamily="18" charset="0"/>
                      </a:rPr>
                      <m:t>, </m:t>
                    </m:r>
                    <m:sSub>
                      <m:sSubPr>
                        <m:ctrlPr>
                          <a:rPr lang="en-US" sz="2667" i="1">
                            <a:solidFill>
                              <a:prstClr val="black"/>
                            </a:solidFill>
                            <a:latin typeface="Cambria Math" panose="02040503050406030204" pitchFamily="18" charset="0"/>
                          </a:rPr>
                        </m:ctrlPr>
                      </m:sSubPr>
                      <m:e>
                        <m:r>
                          <a:rPr lang="en-US" sz="2667" i="1">
                            <a:solidFill>
                              <a:prstClr val="black"/>
                            </a:solidFill>
                            <a:latin typeface="Cambria Math" panose="02040503050406030204" pitchFamily="18" charset="0"/>
                          </a:rPr>
                          <m:t>𝑚</m:t>
                        </m:r>
                      </m:e>
                      <m:sub>
                        <m:r>
                          <a:rPr lang="en-US" sz="2667" i="1">
                            <a:solidFill>
                              <a:prstClr val="black"/>
                            </a:solidFill>
                            <a:latin typeface="Cambria Math" panose="02040503050406030204" pitchFamily="18" charset="0"/>
                          </a:rPr>
                          <m:t>3</m:t>
                        </m:r>
                      </m:sub>
                    </m:sSub>
                  </m:oMath>
                </a14:m>
                <a:endParaRPr lang="en-US" sz="2667">
                  <a:solidFill>
                    <a:prstClr val="black"/>
                  </a:solidFill>
                  <a:latin typeface="Arial" panose="020B0604020202020204" pitchFamily="34" charset="0"/>
                  <a:cs typeface="Arial" panose="020B0604020202020204" pitchFamily="34" charset="0"/>
                </a:endParaRPr>
              </a:p>
              <a:p>
                <a:pPr marL="381019" indent="-381019" algn="just">
                  <a:lnSpc>
                    <a:spcPct val="150000"/>
                  </a:lnSpc>
                  <a:buFont typeface="Arial" panose="020B0604020202020204" pitchFamily="34" charset="0"/>
                  <a:buChar char="•"/>
                </a:pPr>
                <a:r>
                  <a:rPr lang="en-US" sz="2667" b="1">
                    <a:solidFill>
                      <a:prstClr val="black"/>
                    </a:solidFill>
                    <a:latin typeface="Arial" panose="020B0604020202020204" pitchFamily="34" charset="0"/>
                    <a:cs typeface="Arial" panose="020B0604020202020204" pitchFamily="34" charset="0"/>
                  </a:rPr>
                  <a:t>Bước 2: </a:t>
                </a:r>
                <a:r>
                  <a:rPr lang="en-US" sz="2667">
                    <a:solidFill>
                      <a:prstClr val="black"/>
                    </a:solidFill>
                    <a:latin typeface="Arial" panose="020B0604020202020204" pitchFamily="34" charset="0"/>
                    <a:cs typeface="Arial" panose="020B0604020202020204" pitchFamily="34" charset="0"/>
                  </a:rPr>
                  <a:t>Tính tỉ số giữa khối lượng và thể tích </a:t>
                </a:r>
                <a14:m>
                  <m:oMath xmlns:m="http://schemas.openxmlformats.org/officeDocument/2006/math">
                    <m:f>
                      <m:fPr>
                        <m:ctrlPr>
                          <a:rPr lang="en-US" sz="2667" i="1">
                            <a:solidFill>
                              <a:prstClr val="black"/>
                            </a:solidFill>
                            <a:latin typeface="Cambria Math" panose="02040503050406030204" pitchFamily="18" charset="0"/>
                          </a:rPr>
                        </m:ctrlPr>
                      </m:fPr>
                      <m:num>
                        <m:r>
                          <a:rPr lang="en-US" sz="2667" i="1">
                            <a:solidFill>
                              <a:prstClr val="black"/>
                            </a:solidFill>
                            <a:latin typeface="Cambria Math" panose="02040503050406030204" pitchFamily="18" charset="0"/>
                          </a:rPr>
                          <m:t>𝑚</m:t>
                        </m:r>
                      </m:num>
                      <m:den>
                        <m:r>
                          <a:rPr lang="en-US" sz="2667" i="1">
                            <a:solidFill>
                              <a:prstClr val="black"/>
                            </a:solidFill>
                            <a:latin typeface="Cambria Math" panose="02040503050406030204" pitchFamily="18" charset="0"/>
                          </a:rPr>
                          <m:t>𝑉</m:t>
                        </m:r>
                      </m:den>
                    </m:f>
                    <m:r>
                      <a:rPr lang="en-US" sz="2667" i="1">
                        <a:solidFill>
                          <a:prstClr val="black"/>
                        </a:solidFill>
                        <a:latin typeface="Cambria Math" panose="02040503050406030204" pitchFamily="18" charset="0"/>
                      </a:rPr>
                      <m:t> </m:t>
                    </m:r>
                  </m:oMath>
                </a14:m>
                <a:r>
                  <a:rPr lang="en-US" sz="2667">
                    <a:solidFill>
                      <a:prstClr val="black"/>
                    </a:solidFill>
                    <a:latin typeface="Arial" panose="020B0604020202020204" pitchFamily="34" charset="0"/>
                    <a:cs typeface="Arial" panose="020B0604020202020204" pitchFamily="34" charset="0"/>
                  </a:rPr>
                  <a:t>, ghi số liệu vào vở theo mẫu sau.</a:t>
                </a:r>
              </a:p>
            </p:txBody>
          </p:sp>
        </mc:Choice>
        <mc:Fallback xmlns="">
          <p:sp>
            <p:nvSpPr>
              <p:cNvPr id="10" name="TextBox 9">
                <a:extLst>
                  <a:ext uri="{FF2B5EF4-FFF2-40B4-BE49-F238E27FC236}">
                    <a16:creationId xmlns:a16="http://schemas.microsoft.com/office/drawing/2014/main" xmlns:a14="http://schemas.microsoft.com/office/drawing/2010/main" xmlns="" id="{DDFF36F9-BF88-AA44-D71B-F8E60279C811}"/>
                  </a:ext>
                </a:extLst>
              </p:cNvPr>
              <p:cNvSpPr txBox="1">
                <a:spLocks noRot="1" noChangeAspect="1" noMove="1" noResize="1" noEditPoints="1" noAdjustHandles="1" noChangeArrowheads="1" noChangeShapeType="1" noTextEdit="1"/>
              </p:cNvSpPr>
              <p:nvPr/>
            </p:nvSpPr>
            <p:spPr>
              <a:xfrm>
                <a:off x="113960" y="1858150"/>
                <a:ext cx="5213132" cy="4609916"/>
              </a:xfrm>
              <a:prstGeom prst="rect">
                <a:avLst/>
              </a:prstGeom>
              <a:blipFill rotWithShape="0">
                <a:blip r:embed="rId8"/>
                <a:stretch>
                  <a:fillRect l="-1988" r="-2222" b="-926"/>
                </a:stretch>
              </a:blipFill>
            </p:spPr>
            <p:txBody>
              <a:bodyPr/>
              <a:lstStyle/>
              <a:p>
                <a:r>
                  <a:rPr lang="en-US">
                    <a:noFill/>
                  </a:rPr>
                  <a:t> </a:t>
                </a:r>
              </a:p>
            </p:txBody>
          </p:sp>
        </mc:Fallback>
      </mc:AlternateContent>
      <p:graphicFrame>
        <p:nvGraphicFramePr>
          <p:cNvPr id="16" name="Table 15">
            <a:extLst>
              <a:ext uri="{FF2B5EF4-FFF2-40B4-BE49-F238E27FC236}">
                <a16:creationId xmlns="" xmlns:a16="http://schemas.microsoft.com/office/drawing/2014/main" id="{78389A3B-674B-B4FF-DDAB-964C9D98F2E3}"/>
              </a:ext>
            </a:extLst>
          </p:cNvPr>
          <p:cNvGraphicFramePr>
            <a:graphicFrameLocks noGrp="1"/>
          </p:cNvGraphicFramePr>
          <p:nvPr>
            <p:extLst/>
          </p:nvPr>
        </p:nvGraphicFramePr>
        <p:xfrm>
          <a:off x="5536435" y="2260600"/>
          <a:ext cx="6521619" cy="3661930"/>
        </p:xfrm>
        <a:graphic>
          <a:graphicData uri="http://schemas.openxmlformats.org/drawingml/2006/table">
            <a:tbl>
              <a:tblPr firstRow="1" firstCol="1" bandRow="1">
                <a:tableStyleId>{5C22544A-7EE6-4342-B048-85BDC9FD1C3A}</a:tableStyleId>
              </a:tblPr>
              <a:tblGrid>
                <a:gridCol w="1629309">
                  <a:extLst>
                    <a:ext uri="{9D8B030D-6E8A-4147-A177-3AD203B41FA5}">
                      <a16:colId xmlns="" xmlns:a16="http://schemas.microsoft.com/office/drawing/2014/main" val="3921708195"/>
                    </a:ext>
                  </a:extLst>
                </a:gridCol>
                <a:gridCol w="1630770">
                  <a:extLst>
                    <a:ext uri="{9D8B030D-6E8A-4147-A177-3AD203B41FA5}">
                      <a16:colId xmlns="" xmlns:a16="http://schemas.microsoft.com/office/drawing/2014/main" val="65689286"/>
                    </a:ext>
                  </a:extLst>
                </a:gridCol>
                <a:gridCol w="1630770">
                  <a:extLst>
                    <a:ext uri="{9D8B030D-6E8A-4147-A177-3AD203B41FA5}">
                      <a16:colId xmlns="" xmlns:a16="http://schemas.microsoft.com/office/drawing/2014/main" val="239743242"/>
                    </a:ext>
                  </a:extLst>
                </a:gridCol>
                <a:gridCol w="1630770">
                  <a:extLst>
                    <a:ext uri="{9D8B030D-6E8A-4147-A177-3AD203B41FA5}">
                      <a16:colId xmlns="" xmlns:a16="http://schemas.microsoft.com/office/drawing/2014/main" val="3277812095"/>
                    </a:ext>
                  </a:extLst>
                </a:gridCol>
              </a:tblGrid>
              <a:tr h="1219200">
                <a:tc>
                  <a:txBody>
                    <a:bodyPr/>
                    <a:lstStyle/>
                    <a:p>
                      <a:pPr marL="0" marR="0" algn="ctr">
                        <a:lnSpc>
                          <a:spcPct val="150000"/>
                        </a:lnSpc>
                        <a:spcBef>
                          <a:spcPts val="0"/>
                        </a:spcBef>
                        <a:spcAft>
                          <a:spcPts val="0"/>
                        </a:spcAft>
                        <a:tabLst>
                          <a:tab pos="2971800" algn="ctr"/>
                          <a:tab pos="5943600" algn="r"/>
                        </a:tabLst>
                      </a:pPr>
                      <a:r>
                        <a:rPr lang="en-US" sz="2700">
                          <a:effectLst/>
                          <a:latin typeface="Arial" panose="020B0604020202020204" pitchFamily="34" charset="0"/>
                          <a:cs typeface="Arial" panose="020B0604020202020204" pitchFamily="34" charset="0"/>
                        </a:rPr>
                        <a:t>Đại lượng</a:t>
                      </a:r>
                      <a:endParaRPr lang="en-US" sz="2700">
                        <a:effectLst/>
                        <a:latin typeface="Arial" panose="020B0604020202020204" pitchFamily="34" charset="0"/>
                        <a:ea typeface="Calibri" panose="020F0502020204030204" pitchFamily="34" charset="0"/>
                        <a:cs typeface="Arial" panose="020B0604020202020204" pitchFamily="34" charset="0"/>
                      </a:endParaRPr>
                    </a:p>
                  </a:txBody>
                  <a:tcPr marL="45720" marR="45720" marT="0" marB="0" anchor="ctr"/>
                </a:tc>
                <a:tc>
                  <a:txBody>
                    <a:bodyPr/>
                    <a:lstStyle/>
                    <a:p>
                      <a:pPr marL="0" marR="0" algn="ctr">
                        <a:lnSpc>
                          <a:spcPct val="150000"/>
                        </a:lnSpc>
                        <a:spcBef>
                          <a:spcPts val="0"/>
                        </a:spcBef>
                        <a:spcAft>
                          <a:spcPts val="0"/>
                        </a:spcAft>
                        <a:tabLst>
                          <a:tab pos="2971800" algn="ctr"/>
                          <a:tab pos="5943600" algn="r"/>
                        </a:tabLst>
                      </a:pPr>
                      <a:r>
                        <a:rPr lang="en-US" sz="2700">
                          <a:effectLst/>
                          <a:latin typeface="Arial" panose="020B0604020202020204" pitchFamily="34" charset="0"/>
                          <a:cs typeface="Arial" panose="020B0604020202020204" pitchFamily="34" charset="0"/>
                        </a:rPr>
                        <a:t>Thỏi sắt</a:t>
                      </a:r>
                      <a:endParaRPr lang="en-US" sz="2700">
                        <a:effectLst/>
                        <a:latin typeface="Arial" panose="020B0604020202020204" pitchFamily="34" charset="0"/>
                        <a:ea typeface="Calibri" panose="020F0502020204030204" pitchFamily="34" charset="0"/>
                        <a:cs typeface="Arial" panose="020B0604020202020204" pitchFamily="34" charset="0"/>
                      </a:endParaRPr>
                    </a:p>
                  </a:txBody>
                  <a:tcPr marL="45720" marR="45720" marT="0" marB="0" anchor="ctr"/>
                </a:tc>
                <a:tc>
                  <a:txBody>
                    <a:bodyPr/>
                    <a:lstStyle/>
                    <a:p>
                      <a:pPr marL="0" marR="0" algn="ctr">
                        <a:lnSpc>
                          <a:spcPct val="150000"/>
                        </a:lnSpc>
                        <a:spcBef>
                          <a:spcPts val="0"/>
                        </a:spcBef>
                        <a:spcAft>
                          <a:spcPts val="0"/>
                        </a:spcAft>
                        <a:tabLst>
                          <a:tab pos="2971800" algn="ctr"/>
                          <a:tab pos="5943600" algn="r"/>
                        </a:tabLst>
                      </a:pPr>
                      <a:r>
                        <a:rPr lang="en-US" sz="2700">
                          <a:effectLst/>
                          <a:latin typeface="Arial" panose="020B0604020202020204" pitchFamily="34" charset="0"/>
                          <a:cs typeface="Arial" panose="020B0604020202020204" pitchFamily="34" charset="0"/>
                        </a:rPr>
                        <a:t>Thỏi nhôm </a:t>
                      </a:r>
                      <a:endParaRPr lang="en-US" sz="2700">
                        <a:effectLst/>
                        <a:latin typeface="Arial" panose="020B0604020202020204" pitchFamily="34" charset="0"/>
                        <a:ea typeface="Calibri" panose="020F0502020204030204" pitchFamily="34" charset="0"/>
                        <a:cs typeface="Arial" panose="020B0604020202020204" pitchFamily="34" charset="0"/>
                      </a:endParaRPr>
                    </a:p>
                  </a:txBody>
                  <a:tcPr marL="45720" marR="45720" marT="0" marB="0" anchor="ctr"/>
                </a:tc>
                <a:tc>
                  <a:txBody>
                    <a:bodyPr/>
                    <a:lstStyle/>
                    <a:p>
                      <a:pPr marL="0" marR="0" algn="ctr">
                        <a:lnSpc>
                          <a:spcPct val="150000"/>
                        </a:lnSpc>
                        <a:spcBef>
                          <a:spcPts val="0"/>
                        </a:spcBef>
                        <a:spcAft>
                          <a:spcPts val="0"/>
                        </a:spcAft>
                        <a:tabLst>
                          <a:tab pos="2971800" algn="ctr"/>
                          <a:tab pos="5943600" algn="r"/>
                        </a:tabLst>
                      </a:pPr>
                      <a:r>
                        <a:rPr lang="en-US" sz="2700">
                          <a:effectLst/>
                          <a:latin typeface="Arial" panose="020B0604020202020204" pitchFamily="34" charset="0"/>
                          <a:cs typeface="Arial" panose="020B0604020202020204" pitchFamily="34" charset="0"/>
                        </a:rPr>
                        <a:t>Thỏi đồng</a:t>
                      </a:r>
                      <a:endParaRPr lang="en-US" sz="2700">
                        <a:effectLst/>
                        <a:latin typeface="Arial" panose="020B0604020202020204" pitchFamily="34" charset="0"/>
                        <a:ea typeface="Calibri" panose="020F0502020204030204" pitchFamily="34" charset="0"/>
                        <a:cs typeface="Arial" panose="020B0604020202020204" pitchFamily="34" charset="0"/>
                      </a:endParaRPr>
                    </a:p>
                  </a:txBody>
                  <a:tcPr marL="45720" marR="45720" marT="0" marB="0" anchor="ctr"/>
                </a:tc>
                <a:extLst>
                  <a:ext uri="{0D108BD9-81ED-4DB2-BD59-A6C34878D82A}">
                    <a16:rowId xmlns="" xmlns:a16="http://schemas.microsoft.com/office/drawing/2014/main" val="817067295"/>
                  </a:ext>
                </a:extLst>
              </a:tr>
              <a:tr h="613930">
                <a:tc>
                  <a:txBody>
                    <a:bodyPr/>
                    <a:lstStyle/>
                    <a:p>
                      <a:pPr marL="0" marR="0" algn="ctr">
                        <a:lnSpc>
                          <a:spcPct val="150000"/>
                        </a:lnSpc>
                        <a:spcBef>
                          <a:spcPts val="0"/>
                        </a:spcBef>
                        <a:spcAft>
                          <a:spcPts val="0"/>
                        </a:spcAft>
                        <a:tabLst>
                          <a:tab pos="2971800" algn="ctr"/>
                          <a:tab pos="5943600" algn="r"/>
                        </a:tabLst>
                      </a:pPr>
                      <a:r>
                        <a:rPr lang="en-US" sz="2700">
                          <a:effectLst/>
                          <a:latin typeface="Arial" panose="020B0604020202020204" pitchFamily="34" charset="0"/>
                          <a:cs typeface="Arial" panose="020B0604020202020204" pitchFamily="34" charset="0"/>
                        </a:rPr>
                        <a:t>Thể tích</a:t>
                      </a:r>
                      <a:endParaRPr lang="en-US" sz="2700">
                        <a:effectLst/>
                        <a:latin typeface="Arial" panose="020B0604020202020204" pitchFamily="34" charset="0"/>
                        <a:ea typeface="Calibri" panose="020F0502020204030204" pitchFamily="34" charset="0"/>
                        <a:cs typeface="Arial" panose="020B0604020202020204" pitchFamily="34" charset="0"/>
                      </a:endParaRPr>
                    </a:p>
                  </a:txBody>
                  <a:tcPr marL="45720" marR="45720" marT="0" marB="0" anchor="ctr"/>
                </a:tc>
                <a:tc>
                  <a:txBody>
                    <a:bodyPr/>
                    <a:lstStyle/>
                    <a:p>
                      <a:pPr marL="0" marR="0" algn="ctr">
                        <a:lnSpc>
                          <a:spcPct val="150000"/>
                        </a:lnSpc>
                        <a:spcBef>
                          <a:spcPts val="0"/>
                        </a:spcBef>
                        <a:spcAft>
                          <a:spcPts val="0"/>
                        </a:spcAft>
                        <a:tabLst>
                          <a:tab pos="2971800" algn="ctr"/>
                          <a:tab pos="5943600" algn="r"/>
                        </a:tabLst>
                      </a:pPr>
                      <a:r>
                        <a:rPr lang="en-US" sz="2700">
                          <a:effectLst/>
                          <a:latin typeface="Arial" panose="020B0604020202020204" pitchFamily="34" charset="0"/>
                          <a:cs typeface="Arial" panose="020B0604020202020204" pitchFamily="34" charset="0"/>
                        </a:rPr>
                        <a:t>V</a:t>
                      </a:r>
                      <a:r>
                        <a:rPr lang="en-US" sz="2700" baseline="-25000">
                          <a:effectLst/>
                          <a:latin typeface="Arial" panose="020B0604020202020204" pitchFamily="34" charset="0"/>
                          <a:cs typeface="Arial" panose="020B0604020202020204" pitchFamily="34" charset="0"/>
                        </a:rPr>
                        <a:t>1</a:t>
                      </a:r>
                      <a:r>
                        <a:rPr lang="en-US" sz="2700">
                          <a:effectLst/>
                          <a:latin typeface="Arial" panose="020B0604020202020204" pitchFamily="34" charset="0"/>
                          <a:cs typeface="Arial" panose="020B0604020202020204" pitchFamily="34" charset="0"/>
                        </a:rPr>
                        <a:t> = V </a:t>
                      </a:r>
                      <a:endParaRPr lang="en-US" sz="2700">
                        <a:effectLst/>
                        <a:latin typeface="Arial" panose="020B0604020202020204" pitchFamily="34" charset="0"/>
                        <a:ea typeface="Calibri" panose="020F0502020204030204" pitchFamily="34" charset="0"/>
                        <a:cs typeface="Arial" panose="020B0604020202020204" pitchFamily="34" charset="0"/>
                      </a:endParaRPr>
                    </a:p>
                  </a:txBody>
                  <a:tcPr marL="45720" marR="45720" marT="0" marB="0" anchor="ctr"/>
                </a:tc>
                <a:tc>
                  <a:txBody>
                    <a:bodyPr/>
                    <a:lstStyle/>
                    <a:p>
                      <a:pPr marL="0" marR="0" algn="ctr">
                        <a:lnSpc>
                          <a:spcPct val="150000"/>
                        </a:lnSpc>
                        <a:spcBef>
                          <a:spcPts val="0"/>
                        </a:spcBef>
                        <a:spcAft>
                          <a:spcPts val="0"/>
                        </a:spcAft>
                        <a:tabLst>
                          <a:tab pos="2971800" algn="ctr"/>
                          <a:tab pos="5943600" algn="r"/>
                        </a:tabLst>
                      </a:pPr>
                      <a:r>
                        <a:rPr lang="en-US" sz="2700">
                          <a:effectLst/>
                          <a:latin typeface="Arial" panose="020B0604020202020204" pitchFamily="34" charset="0"/>
                          <a:cs typeface="Arial" panose="020B0604020202020204" pitchFamily="34" charset="0"/>
                        </a:rPr>
                        <a:t>V</a:t>
                      </a:r>
                      <a:r>
                        <a:rPr lang="en-US" sz="2700" baseline="-25000">
                          <a:effectLst/>
                          <a:latin typeface="Arial" panose="020B0604020202020204" pitchFamily="34" charset="0"/>
                          <a:cs typeface="Arial" panose="020B0604020202020204" pitchFamily="34" charset="0"/>
                        </a:rPr>
                        <a:t>2</a:t>
                      </a:r>
                      <a:r>
                        <a:rPr lang="en-US" sz="2700">
                          <a:effectLst/>
                          <a:latin typeface="Arial" panose="020B0604020202020204" pitchFamily="34" charset="0"/>
                          <a:cs typeface="Arial" panose="020B0604020202020204" pitchFamily="34" charset="0"/>
                        </a:rPr>
                        <a:t> = 2V</a:t>
                      </a:r>
                      <a:endParaRPr lang="en-US" sz="2700">
                        <a:effectLst/>
                        <a:latin typeface="Arial" panose="020B0604020202020204" pitchFamily="34" charset="0"/>
                        <a:ea typeface="Calibri" panose="020F0502020204030204" pitchFamily="34" charset="0"/>
                        <a:cs typeface="Arial" panose="020B0604020202020204" pitchFamily="34" charset="0"/>
                      </a:endParaRPr>
                    </a:p>
                  </a:txBody>
                  <a:tcPr marL="45720" marR="45720" marT="0" marB="0" anchor="ctr"/>
                </a:tc>
                <a:tc>
                  <a:txBody>
                    <a:bodyPr/>
                    <a:lstStyle/>
                    <a:p>
                      <a:pPr marL="0" marR="0" algn="ctr">
                        <a:lnSpc>
                          <a:spcPct val="150000"/>
                        </a:lnSpc>
                        <a:spcBef>
                          <a:spcPts val="0"/>
                        </a:spcBef>
                        <a:spcAft>
                          <a:spcPts val="0"/>
                        </a:spcAft>
                        <a:tabLst>
                          <a:tab pos="2971800" algn="ctr"/>
                          <a:tab pos="5943600" algn="r"/>
                        </a:tabLst>
                      </a:pPr>
                      <a:r>
                        <a:rPr lang="en-US" sz="2700">
                          <a:effectLst/>
                          <a:latin typeface="Arial" panose="020B0604020202020204" pitchFamily="34" charset="0"/>
                          <a:cs typeface="Arial" panose="020B0604020202020204" pitchFamily="34" charset="0"/>
                        </a:rPr>
                        <a:t>V</a:t>
                      </a:r>
                      <a:r>
                        <a:rPr lang="en-US" sz="2700" baseline="-25000">
                          <a:effectLst/>
                          <a:latin typeface="Arial" panose="020B0604020202020204" pitchFamily="34" charset="0"/>
                          <a:cs typeface="Arial" panose="020B0604020202020204" pitchFamily="34" charset="0"/>
                        </a:rPr>
                        <a:t>3</a:t>
                      </a:r>
                      <a:r>
                        <a:rPr lang="en-US" sz="2700">
                          <a:effectLst/>
                          <a:latin typeface="Arial" panose="020B0604020202020204" pitchFamily="34" charset="0"/>
                          <a:cs typeface="Arial" panose="020B0604020202020204" pitchFamily="34" charset="0"/>
                        </a:rPr>
                        <a:t> = 3V</a:t>
                      </a:r>
                      <a:endParaRPr lang="en-US" sz="2700">
                        <a:effectLst/>
                        <a:latin typeface="Arial" panose="020B0604020202020204" pitchFamily="34" charset="0"/>
                        <a:ea typeface="Calibri" panose="020F0502020204030204" pitchFamily="34" charset="0"/>
                        <a:cs typeface="Arial" panose="020B0604020202020204" pitchFamily="34" charset="0"/>
                      </a:endParaRPr>
                    </a:p>
                  </a:txBody>
                  <a:tcPr marL="45720" marR="45720" marT="0" marB="0" anchor="ctr"/>
                </a:tc>
                <a:extLst>
                  <a:ext uri="{0D108BD9-81ED-4DB2-BD59-A6C34878D82A}">
                    <a16:rowId xmlns="" xmlns:a16="http://schemas.microsoft.com/office/drawing/2014/main" val="2454582540"/>
                  </a:ext>
                </a:extLst>
              </a:tr>
              <a:tr h="1219200">
                <a:tc>
                  <a:txBody>
                    <a:bodyPr/>
                    <a:lstStyle/>
                    <a:p>
                      <a:pPr marL="0" marR="0" algn="ctr">
                        <a:lnSpc>
                          <a:spcPct val="150000"/>
                        </a:lnSpc>
                        <a:spcBef>
                          <a:spcPts val="0"/>
                        </a:spcBef>
                        <a:spcAft>
                          <a:spcPts val="0"/>
                        </a:spcAft>
                        <a:tabLst>
                          <a:tab pos="2971800" algn="ctr"/>
                          <a:tab pos="5943600" algn="r"/>
                        </a:tabLst>
                      </a:pPr>
                      <a:r>
                        <a:rPr lang="en-US" sz="2700">
                          <a:effectLst/>
                          <a:latin typeface="Arial" panose="020B0604020202020204" pitchFamily="34" charset="0"/>
                          <a:cs typeface="Arial" panose="020B0604020202020204" pitchFamily="34" charset="0"/>
                        </a:rPr>
                        <a:t>Khối lượng</a:t>
                      </a:r>
                      <a:endParaRPr lang="en-US" sz="2700">
                        <a:effectLst/>
                        <a:latin typeface="Arial" panose="020B0604020202020204" pitchFamily="34" charset="0"/>
                        <a:ea typeface="Calibri" panose="020F0502020204030204" pitchFamily="34" charset="0"/>
                        <a:cs typeface="Arial" panose="020B0604020202020204" pitchFamily="34" charset="0"/>
                      </a:endParaRPr>
                    </a:p>
                  </a:txBody>
                  <a:tcPr marL="45720" marR="45720" marT="0" marB="0" anchor="ctr"/>
                </a:tc>
                <a:tc>
                  <a:txBody>
                    <a:bodyPr/>
                    <a:lstStyle/>
                    <a:p>
                      <a:pPr marL="0" marR="0" algn="ctr">
                        <a:lnSpc>
                          <a:spcPct val="150000"/>
                        </a:lnSpc>
                        <a:spcBef>
                          <a:spcPts val="0"/>
                        </a:spcBef>
                        <a:spcAft>
                          <a:spcPts val="0"/>
                        </a:spcAft>
                        <a:tabLst>
                          <a:tab pos="2971800" algn="ctr"/>
                          <a:tab pos="5943600" algn="r"/>
                        </a:tabLst>
                      </a:pPr>
                      <a:r>
                        <a:rPr lang="en-US" sz="2700">
                          <a:effectLst/>
                          <a:latin typeface="Arial" panose="020B0604020202020204" pitchFamily="34" charset="0"/>
                          <a:cs typeface="Arial" panose="020B0604020202020204" pitchFamily="34" charset="0"/>
                        </a:rPr>
                        <a:t>m</a:t>
                      </a:r>
                      <a:r>
                        <a:rPr lang="en-US" sz="2700" baseline="-25000">
                          <a:effectLst/>
                          <a:latin typeface="Arial" panose="020B0604020202020204" pitchFamily="34" charset="0"/>
                          <a:cs typeface="Arial" panose="020B0604020202020204" pitchFamily="34" charset="0"/>
                        </a:rPr>
                        <a:t>1</a:t>
                      </a:r>
                      <a:r>
                        <a:rPr lang="en-US" sz="2700">
                          <a:effectLst/>
                          <a:latin typeface="Arial" panose="020B0604020202020204" pitchFamily="34" charset="0"/>
                          <a:cs typeface="Arial" panose="020B0604020202020204" pitchFamily="34" charset="0"/>
                        </a:rPr>
                        <a:t> = ?</a:t>
                      </a:r>
                    </a:p>
                  </a:txBody>
                  <a:tcPr marL="45720" marR="45720" marT="0" marB="0" anchor="ctr"/>
                </a:tc>
                <a:tc>
                  <a:txBody>
                    <a:bodyPr/>
                    <a:lstStyle/>
                    <a:p>
                      <a:pPr marL="0" marR="0" algn="ctr">
                        <a:lnSpc>
                          <a:spcPct val="150000"/>
                        </a:lnSpc>
                        <a:spcBef>
                          <a:spcPts val="0"/>
                        </a:spcBef>
                        <a:spcAft>
                          <a:spcPts val="0"/>
                        </a:spcAft>
                        <a:tabLst>
                          <a:tab pos="2971800" algn="ctr"/>
                          <a:tab pos="5943600" algn="r"/>
                        </a:tabLst>
                      </a:pPr>
                      <a:r>
                        <a:rPr lang="en-US" sz="2700">
                          <a:effectLst/>
                          <a:latin typeface="Arial" panose="020B0604020202020204" pitchFamily="34" charset="0"/>
                          <a:cs typeface="Arial" panose="020B0604020202020204" pitchFamily="34" charset="0"/>
                        </a:rPr>
                        <a:t>m</a:t>
                      </a:r>
                      <a:r>
                        <a:rPr lang="en-US" sz="2700" baseline="-25000">
                          <a:effectLst/>
                          <a:latin typeface="Arial" panose="020B0604020202020204" pitchFamily="34" charset="0"/>
                          <a:cs typeface="Arial" panose="020B0604020202020204" pitchFamily="34" charset="0"/>
                        </a:rPr>
                        <a:t>2</a:t>
                      </a:r>
                      <a:r>
                        <a:rPr lang="en-US" sz="2700">
                          <a:effectLst/>
                          <a:latin typeface="Arial" panose="020B0604020202020204" pitchFamily="34" charset="0"/>
                          <a:cs typeface="Arial" panose="020B0604020202020204" pitchFamily="34" charset="0"/>
                        </a:rPr>
                        <a:t> = ?</a:t>
                      </a:r>
                      <a:endParaRPr lang="en-US" sz="2700">
                        <a:effectLst/>
                        <a:latin typeface="Arial" panose="020B0604020202020204" pitchFamily="34" charset="0"/>
                        <a:ea typeface="Calibri" panose="020F0502020204030204" pitchFamily="34" charset="0"/>
                        <a:cs typeface="Arial" panose="020B0604020202020204" pitchFamily="34" charset="0"/>
                      </a:endParaRPr>
                    </a:p>
                  </a:txBody>
                  <a:tcPr marL="45720" marR="45720" marT="0" marB="0" anchor="ctr"/>
                </a:tc>
                <a:tc>
                  <a:txBody>
                    <a:bodyPr/>
                    <a:lstStyle/>
                    <a:p>
                      <a:pPr marL="0" marR="0" algn="ctr">
                        <a:lnSpc>
                          <a:spcPct val="150000"/>
                        </a:lnSpc>
                        <a:spcBef>
                          <a:spcPts val="0"/>
                        </a:spcBef>
                        <a:spcAft>
                          <a:spcPts val="0"/>
                        </a:spcAft>
                        <a:tabLst>
                          <a:tab pos="2971800" algn="ctr"/>
                          <a:tab pos="5943600" algn="r"/>
                        </a:tabLst>
                      </a:pPr>
                      <a:r>
                        <a:rPr lang="en-US" sz="2700">
                          <a:effectLst/>
                          <a:latin typeface="Arial" panose="020B0604020202020204" pitchFamily="34" charset="0"/>
                          <a:cs typeface="Arial" panose="020B0604020202020204" pitchFamily="34" charset="0"/>
                        </a:rPr>
                        <a:t>m</a:t>
                      </a:r>
                      <a:r>
                        <a:rPr lang="en-US" sz="2700" baseline="-25000">
                          <a:effectLst/>
                          <a:latin typeface="Arial" panose="020B0604020202020204" pitchFamily="34" charset="0"/>
                          <a:cs typeface="Arial" panose="020B0604020202020204" pitchFamily="34" charset="0"/>
                        </a:rPr>
                        <a:t>3 </a:t>
                      </a:r>
                      <a:r>
                        <a:rPr lang="en-US" sz="2700">
                          <a:effectLst/>
                          <a:latin typeface="Arial" panose="020B0604020202020204" pitchFamily="34" charset="0"/>
                          <a:cs typeface="Arial" panose="020B0604020202020204" pitchFamily="34" charset="0"/>
                        </a:rPr>
                        <a:t>= ?</a:t>
                      </a:r>
                      <a:endParaRPr lang="en-US" sz="2700">
                        <a:effectLst/>
                        <a:latin typeface="Arial" panose="020B0604020202020204" pitchFamily="34" charset="0"/>
                        <a:ea typeface="Calibri" panose="020F0502020204030204" pitchFamily="34" charset="0"/>
                        <a:cs typeface="Arial" panose="020B0604020202020204" pitchFamily="34" charset="0"/>
                      </a:endParaRPr>
                    </a:p>
                  </a:txBody>
                  <a:tcPr marL="45720" marR="45720" marT="0" marB="0" anchor="ctr"/>
                </a:tc>
                <a:extLst>
                  <a:ext uri="{0D108BD9-81ED-4DB2-BD59-A6C34878D82A}">
                    <a16:rowId xmlns="" xmlns:a16="http://schemas.microsoft.com/office/drawing/2014/main" val="801522879"/>
                  </a:ext>
                </a:extLst>
              </a:tr>
              <a:tr h="609600">
                <a:tc>
                  <a:txBody>
                    <a:bodyPr/>
                    <a:lstStyle/>
                    <a:p>
                      <a:pPr marL="0" marR="0" algn="ctr">
                        <a:lnSpc>
                          <a:spcPct val="150000"/>
                        </a:lnSpc>
                        <a:spcBef>
                          <a:spcPts val="0"/>
                        </a:spcBef>
                        <a:spcAft>
                          <a:spcPts val="0"/>
                        </a:spcAft>
                        <a:tabLst>
                          <a:tab pos="2971800" algn="ctr"/>
                          <a:tab pos="5943600" algn="r"/>
                        </a:tabLst>
                      </a:pPr>
                      <a:r>
                        <a:rPr lang="en-US" sz="2700">
                          <a:effectLst/>
                          <a:latin typeface="Arial" panose="020B0604020202020204" pitchFamily="34" charset="0"/>
                          <a:cs typeface="Arial" panose="020B0604020202020204" pitchFamily="34" charset="0"/>
                        </a:rPr>
                        <a:t>Tỉ số</a:t>
                      </a:r>
                      <a:endParaRPr lang="en-US" sz="2700">
                        <a:effectLst/>
                        <a:latin typeface="Arial" panose="020B0604020202020204" pitchFamily="34" charset="0"/>
                        <a:ea typeface="Calibri" panose="020F0502020204030204" pitchFamily="34" charset="0"/>
                        <a:cs typeface="Arial" panose="020B0604020202020204" pitchFamily="34" charset="0"/>
                      </a:endParaRPr>
                    </a:p>
                  </a:txBody>
                  <a:tcPr marL="45720" marR="45720" marT="0" marB="0" anchor="ctr"/>
                </a:tc>
                <a:tc>
                  <a:txBody>
                    <a:bodyPr/>
                    <a:lstStyle/>
                    <a:p>
                      <a:pPr marL="0" marR="0" algn="ctr">
                        <a:lnSpc>
                          <a:spcPct val="150000"/>
                        </a:lnSpc>
                        <a:spcBef>
                          <a:spcPts val="0"/>
                        </a:spcBef>
                        <a:spcAft>
                          <a:spcPts val="0"/>
                        </a:spcAft>
                        <a:tabLst>
                          <a:tab pos="2971800" algn="ctr"/>
                          <a:tab pos="5943600" algn="r"/>
                        </a:tabLst>
                      </a:pPr>
                      <a:endParaRPr lang="fr-FR" sz="27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nchor="ctr"/>
                </a:tc>
                <a:tc>
                  <a:txBody>
                    <a:bodyPr/>
                    <a:lstStyle/>
                    <a:p>
                      <a:pPr marL="0" marR="0" algn="ctr">
                        <a:lnSpc>
                          <a:spcPct val="150000"/>
                        </a:lnSpc>
                        <a:spcBef>
                          <a:spcPts val="0"/>
                        </a:spcBef>
                        <a:spcAft>
                          <a:spcPts val="0"/>
                        </a:spcAft>
                        <a:tabLst>
                          <a:tab pos="2971800" algn="ctr"/>
                          <a:tab pos="5943600" algn="r"/>
                        </a:tabLst>
                      </a:pPr>
                      <a:endParaRPr lang="fr-FR" sz="27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nchor="ctr"/>
                </a:tc>
                <a:tc>
                  <a:txBody>
                    <a:bodyPr/>
                    <a:lstStyle/>
                    <a:p>
                      <a:pPr marL="0" marR="0" algn="ctr">
                        <a:lnSpc>
                          <a:spcPct val="150000"/>
                        </a:lnSpc>
                        <a:spcBef>
                          <a:spcPts val="0"/>
                        </a:spcBef>
                        <a:spcAft>
                          <a:spcPts val="0"/>
                        </a:spcAft>
                        <a:tabLst>
                          <a:tab pos="2971800" algn="ctr"/>
                          <a:tab pos="5943600" algn="r"/>
                        </a:tabLst>
                      </a:pPr>
                      <a:endParaRPr lang="fr-FR" sz="27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nchor="ctr"/>
                </a:tc>
                <a:extLst>
                  <a:ext uri="{0D108BD9-81ED-4DB2-BD59-A6C34878D82A}">
                    <a16:rowId xmlns="" xmlns:a16="http://schemas.microsoft.com/office/drawing/2014/main" val="2155793335"/>
                  </a:ext>
                </a:extLst>
              </a:tr>
            </a:tbl>
          </a:graphicData>
        </a:graphic>
      </p:graphicFrame>
    </p:spTree>
    <p:extLst>
      <p:ext uri="{BB962C8B-B14F-4D97-AF65-F5344CB8AC3E}">
        <p14:creationId xmlns:p14="http://schemas.microsoft.com/office/powerpoint/2010/main" val="2368626334"/>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0"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sp>
        <p:nvSpPr>
          <p:cNvPr id="2" name="Freeform 2"/>
          <p:cNvSpPr/>
          <p:nvPr/>
        </p:nvSpPr>
        <p:spPr>
          <a:xfrm rot="-2942681">
            <a:off x="9874806" y="-2781111"/>
            <a:ext cx="4455933" cy="4237187"/>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6501418">
            <a:off x="-3090415" y="5607898"/>
            <a:ext cx="7085425" cy="6737595"/>
          </a:xfrm>
          <a:custGeom>
            <a:avLst/>
            <a:gdLst/>
            <a:ahLst/>
            <a:cxnLst/>
            <a:rect l="l" t="t" r="r" b="b"/>
            <a:pathLst>
              <a:path w="10628138" h="10106393">
                <a:moveTo>
                  <a:pt x="0" y="0"/>
                </a:moveTo>
                <a:lnTo>
                  <a:pt x="10628139" y="0"/>
                </a:lnTo>
                <a:lnTo>
                  <a:pt x="10628139" y="10106393"/>
                </a:lnTo>
                <a:lnTo>
                  <a:pt x="0" y="1010639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rot="-2786969">
            <a:off x="10748576" y="5405099"/>
            <a:ext cx="4455933" cy="4237187"/>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rot="-6346126">
            <a:off x="-2834841" y="-2878534"/>
            <a:ext cx="4455933" cy="4237187"/>
          </a:xfrm>
          <a:custGeom>
            <a:avLst/>
            <a:gdLst/>
            <a:ahLst/>
            <a:cxnLst/>
            <a:rect l="l" t="t" r="r" b="b"/>
            <a:pathLst>
              <a:path w="6683899" h="6355781">
                <a:moveTo>
                  <a:pt x="0" y="0"/>
                </a:moveTo>
                <a:lnTo>
                  <a:pt x="6683899" y="0"/>
                </a:lnTo>
                <a:lnTo>
                  <a:pt x="6683899" y="6355781"/>
                </a:lnTo>
                <a:lnTo>
                  <a:pt x="0" y="635578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9" name="Freeform 9"/>
          <p:cNvSpPr/>
          <p:nvPr/>
        </p:nvSpPr>
        <p:spPr>
          <a:xfrm>
            <a:off x="-203200" y="279400"/>
            <a:ext cx="793042" cy="1029410"/>
          </a:xfrm>
          <a:custGeom>
            <a:avLst/>
            <a:gdLst/>
            <a:ahLst/>
            <a:cxnLst/>
            <a:rect l="l" t="t" r="r" b="b"/>
            <a:pathLst>
              <a:path w="1189563" h="1544115">
                <a:moveTo>
                  <a:pt x="0" y="0"/>
                </a:moveTo>
                <a:lnTo>
                  <a:pt x="1189563" y="0"/>
                </a:lnTo>
                <a:lnTo>
                  <a:pt x="1189563" y="1544115"/>
                </a:lnTo>
                <a:lnTo>
                  <a:pt x="0" y="1544115"/>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37" name="TextBox 36">
            <a:extLst>
              <a:ext uri="{FF2B5EF4-FFF2-40B4-BE49-F238E27FC236}">
                <a16:creationId xmlns="" xmlns:a16="http://schemas.microsoft.com/office/drawing/2014/main" id="{89419BCB-C382-FCAE-EC5D-19A586B99BF0}"/>
              </a:ext>
            </a:extLst>
          </p:cNvPr>
          <p:cNvSpPr txBox="1"/>
          <p:nvPr/>
        </p:nvSpPr>
        <p:spPr>
          <a:xfrm>
            <a:off x="3403600" y="45952"/>
            <a:ext cx="6120745" cy="861967"/>
          </a:xfrm>
          <a:prstGeom prst="rect">
            <a:avLst/>
          </a:prstGeom>
          <a:noFill/>
        </p:spPr>
        <p:txBody>
          <a:bodyPr wrap="square">
            <a:spAutoFit/>
          </a:bodyPr>
          <a:lstStyle/>
          <a:p>
            <a:pPr marL="457223" indent="-457223" algn="just">
              <a:lnSpc>
                <a:spcPct val="150000"/>
              </a:lnSpc>
              <a:spcAft>
                <a:spcPts val="533"/>
              </a:spcAft>
              <a:buFont typeface="Wingdings" panose="05000000000000000000" pitchFamily="2" charset="2"/>
              <a:buChar char="v"/>
              <a:tabLst>
                <a:tab pos="1981299" algn="ctr"/>
                <a:tab pos="3962598" algn="r"/>
              </a:tabLst>
              <a:defRPr/>
            </a:pPr>
            <a:r>
              <a:rPr lang="vi-VN" sz="3334" b="1">
                <a:solidFill>
                  <a:srgbClr val="000000"/>
                </a:solidFill>
                <a:ea typeface="Times New Roman" panose="02020603050405020304" pitchFamily="18" charset="0"/>
                <a:cs typeface="Arial" panose="020B0604020202020204" pitchFamily="34" charset="0"/>
              </a:rPr>
              <a:t>Thí nghiệm</a:t>
            </a:r>
            <a:r>
              <a:rPr lang="fr-FR" sz="3334" b="1">
                <a:solidFill>
                  <a:srgbClr val="000000"/>
                </a:solidFill>
                <a:latin typeface="Arial" panose="020B0604020202020204" pitchFamily="34" charset="0"/>
                <a:ea typeface="Times New Roman" panose="02020603050405020304" pitchFamily="18" charset="0"/>
                <a:cs typeface="Arial" panose="020B0604020202020204" pitchFamily="34" charset="0"/>
              </a:rPr>
              <a:t> 1 (SGK – tr56)</a:t>
            </a:r>
            <a:endParaRPr lang="en-US" sz="3334" b="1">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7" name="Speech Bubble: Oval 6">
            <a:extLst>
              <a:ext uri="{FF2B5EF4-FFF2-40B4-BE49-F238E27FC236}">
                <a16:creationId xmlns="" xmlns:a16="http://schemas.microsoft.com/office/drawing/2014/main" id="{F7D8E60D-98B2-B5EE-24D5-4DF6AB46223C}"/>
              </a:ext>
            </a:extLst>
          </p:cNvPr>
          <p:cNvSpPr/>
          <p:nvPr/>
        </p:nvSpPr>
        <p:spPr>
          <a:xfrm>
            <a:off x="237345" y="935542"/>
            <a:ext cx="5655455" cy="3464101"/>
          </a:xfrm>
          <a:prstGeom prst="wedgeEllipseCallout">
            <a:avLst>
              <a:gd name="adj1" fmla="val 55480"/>
              <a:gd name="adj2" fmla="val 42790"/>
            </a:avLst>
          </a:prstGeom>
          <a:solidFill>
            <a:schemeClr val="accent4">
              <a:lumMod val="60000"/>
              <a:lumOff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533"/>
              </a:spcAft>
              <a:tabLst>
                <a:tab pos="1981299" algn="ctr"/>
                <a:tab pos="3962598" algn="r"/>
              </a:tabLst>
            </a:pPr>
            <a:r>
              <a:rPr lang="vi-VN" sz="3000">
                <a:solidFill>
                  <a:prstClr val="white"/>
                </a:solidFill>
                <a:ea typeface="Calibri" panose="020F0502020204030204" pitchFamily="34" charset="0"/>
                <a:cs typeface="Times New Roman" panose="02020603050405020304" pitchFamily="18" charset="0"/>
              </a:rPr>
              <a:t>Nêu nhận xét về tỉ số khối lượng và thể tích của các thỏi sắt, nhôm, đồng  </a:t>
            </a:r>
            <a:endParaRPr lang="en-US" sz="3000">
              <a:solidFill>
                <a:prstClr val="white"/>
              </a:solidFill>
              <a:ea typeface="Calibri" panose="020F0502020204030204" pitchFamily="34" charset="0"/>
              <a:cs typeface="Times New Roman" panose="02020603050405020304" pitchFamily="18" charset="0"/>
            </a:endParaRPr>
          </a:p>
        </p:txBody>
      </p:sp>
      <p:pic>
        <p:nvPicPr>
          <p:cNvPr id="14" name="Picture 4">
            <a:extLst>
              <a:ext uri="{FF2B5EF4-FFF2-40B4-BE49-F238E27FC236}">
                <a16:creationId xmlns="" xmlns:a16="http://schemas.microsoft.com/office/drawing/2014/main" id="{B30AADB8-9687-7708-56F1-21AD877AE3A5}"/>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7416800" y="908006"/>
            <a:ext cx="3962400" cy="3001518"/>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 xmlns:a16="http://schemas.microsoft.com/office/drawing/2014/main" id="{ADC16D4F-458B-C865-F69C-147BC2509C6A}"/>
                  </a:ext>
                </a:extLst>
              </p:cNvPr>
              <p:cNvSpPr txBox="1"/>
              <p:nvPr/>
            </p:nvSpPr>
            <p:spPr>
              <a:xfrm>
                <a:off x="4927600" y="4470738"/>
                <a:ext cx="6914629" cy="1823000"/>
              </a:xfrm>
              <a:prstGeom prst="rect">
                <a:avLst/>
              </a:prstGeom>
              <a:noFill/>
            </p:spPr>
            <p:txBody>
              <a:bodyPr wrap="square">
                <a:spAutoFit/>
              </a:bodyPr>
              <a:lstStyle/>
              <a:p>
                <a:pPr algn="just">
                  <a:lnSpc>
                    <a:spcPct val="150000"/>
                  </a:lnSpc>
                  <a:spcAft>
                    <a:spcPts val="533"/>
                  </a:spcAft>
                </a:pPr>
                <a:r>
                  <a:rPr lang="fr-FR" sz="3000">
                    <a:solidFill>
                      <a:srgbClr val="000000"/>
                    </a:solidFill>
                    <a:latin typeface="Arial" panose="020B0604020202020204" pitchFamily="34" charset="0"/>
                    <a:ea typeface="Calibri" panose="020F0502020204030204" pitchFamily="34" charset="0"/>
                    <a:cs typeface="Arial" panose="020B0604020202020204" pitchFamily="34" charset="0"/>
                  </a:rPr>
                  <a:t>Các vật liệu làm từ các chất khác nhau có tỉ số </a:t>
                </a:r>
                <a14:m>
                  <m:oMath xmlns:m="http://schemas.openxmlformats.org/officeDocument/2006/math">
                    <m:f>
                      <m:fPr>
                        <m:ctrlPr>
                          <a:rPr lang="en-US" sz="3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vi-VN" sz="3000">
                            <a:solidFill>
                              <a:srgbClr val="000000"/>
                            </a:solidFill>
                            <a:latin typeface="Cambria Math" panose="02040503050406030204" pitchFamily="18" charset="0"/>
                            <a:ea typeface="Calibri" panose="020F0502020204030204" pitchFamily="34" charset="0"/>
                            <a:cs typeface="Times New Roman" panose="02020603050405020304" pitchFamily="18" charset="0"/>
                          </a:rPr>
                          <m:t>kh</m:t>
                        </m:r>
                        <m:r>
                          <a:rPr lang="vi-VN" sz="3000">
                            <a:solidFill>
                              <a:srgbClr val="000000"/>
                            </a:solidFill>
                            <a:latin typeface="Cambria Math" panose="02040503050406030204" pitchFamily="18" charset="0"/>
                            <a:ea typeface="Calibri" panose="020F0502020204030204" pitchFamily="34" charset="0"/>
                            <a:cs typeface="Times New Roman" panose="02020603050405020304" pitchFamily="18" charset="0"/>
                          </a:rPr>
                          <m:t>ố</m:t>
                        </m:r>
                        <m:r>
                          <m:rPr>
                            <m:sty m:val="p"/>
                          </m:rPr>
                          <a:rPr lang="vi-VN" sz="3000">
                            <a:solidFill>
                              <a:srgbClr val="000000"/>
                            </a:solidFill>
                            <a:latin typeface="Cambria Math" panose="02040503050406030204" pitchFamily="18" charset="0"/>
                            <a:ea typeface="Calibri" panose="020F0502020204030204" pitchFamily="34" charset="0"/>
                            <a:cs typeface="Times New Roman" panose="02020603050405020304" pitchFamily="18" charset="0"/>
                          </a:rPr>
                          <m:t>i</m:t>
                        </m:r>
                        <m:r>
                          <a:rPr lang="vi-VN" sz="3000">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r>
                          <m:rPr>
                            <m:sty m:val="p"/>
                          </m:rPr>
                          <a:rPr lang="vi-VN" sz="3000">
                            <a:solidFill>
                              <a:srgbClr val="000000"/>
                            </a:solidFill>
                            <a:latin typeface="Cambria Math" panose="02040503050406030204" pitchFamily="18" charset="0"/>
                            <a:ea typeface="Calibri" panose="020F0502020204030204" pitchFamily="34" charset="0"/>
                            <a:cs typeface="Times New Roman" panose="02020603050405020304" pitchFamily="18" charset="0"/>
                          </a:rPr>
                          <m:t>l</m:t>
                        </m:r>
                        <m:r>
                          <a:rPr lang="vi-VN" sz="3000">
                            <a:solidFill>
                              <a:srgbClr val="000000"/>
                            </a:solidFill>
                            <a:latin typeface="Cambria Math" panose="02040503050406030204" pitchFamily="18" charset="0"/>
                            <a:ea typeface="Calibri" panose="020F0502020204030204" pitchFamily="34" charset="0"/>
                            <a:cs typeface="Times New Roman" panose="02020603050405020304" pitchFamily="18" charset="0"/>
                          </a:rPr>
                          <m:t>ượ</m:t>
                        </m:r>
                        <m:r>
                          <m:rPr>
                            <m:sty m:val="p"/>
                          </m:rPr>
                          <a:rPr lang="vi-VN" sz="3000">
                            <a:solidFill>
                              <a:srgbClr val="000000"/>
                            </a:solidFill>
                            <a:latin typeface="Cambria Math" panose="02040503050406030204" pitchFamily="18" charset="0"/>
                            <a:ea typeface="Calibri" panose="020F0502020204030204" pitchFamily="34" charset="0"/>
                            <a:cs typeface="Times New Roman" panose="02020603050405020304" pitchFamily="18" charset="0"/>
                          </a:rPr>
                          <m:t>ng</m:t>
                        </m:r>
                        <m:r>
                          <a:rPr lang="vi-VN" sz="3000">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num>
                      <m:den>
                        <m:r>
                          <m:rPr>
                            <m:sty m:val="p"/>
                          </m:rPr>
                          <a:rPr lang="vi-VN" sz="3000">
                            <a:solidFill>
                              <a:srgbClr val="000000"/>
                            </a:solidFill>
                            <a:latin typeface="Cambria Math" panose="02040503050406030204" pitchFamily="18" charset="0"/>
                            <a:ea typeface="Calibri" panose="020F0502020204030204" pitchFamily="34" charset="0"/>
                            <a:cs typeface="Times New Roman" panose="02020603050405020304" pitchFamily="18" charset="0"/>
                          </a:rPr>
                          <m:t>th</m:t>
                        </m:r>
                        <m:r>
                          <a:rPr lang="vi-VN" sz="3000">
                            <a:solidFill>
                              <a:srgbClr val="000000"/>
                            </a:solidFill>
                            <a:latin typeface="Cambria Math" panose="02040503050406030204" pitchFamily="18" charset="0"/>
                            <a:ea typeface="Calibri" panose="020F0502020204030204" pitchFamily="34" charset="0"/>
                            <a:cs typeface="Times New Roman" panose="02020603050405020304" pitchFamily="18" charset="0"/>
                          </a:rPr>
                          <m:t>ể </m:t>
                        </m:r>
                        <m:r>
                          <m:rPr>
                            <m:sty m:val="p"/>
                          </m:rPr>
                          <a:rPr lang="vi-VN" sz="3000">
                            <a:solidFill>
                              <a:srgbClr val="000000"/>
                            </a:solidFill>
                            <a:latin typeface="Cambria Math" panose="02040503050406030204" pitchFamily="18" charset="0"/>
                            <a:ea typeface="Calibri" panose="020F0502020204030204" pitchFamily="34" charset="0"/>
                            <a:cs typeface="Times New Roman" panose="02020603050405020304" pitchFamily="18" charset="0"/>
                          </a:rPr>
                          <m:t>t</m:t>
                        </m:r>
                        <m:r>
                          <a:rPr lang="vi-VN" sz="3000">
                            <a:solidFill>
                              <a:srgbClr val="000000"/>
                            </a:solidFill>
                            <a:latin typeface="Cambria Math" panose="02040503050406030204" pitchFamily="18" charset="0"/>
                            <a:ea typeface="Calibri" panose="020F0502020204030204" pitchFamily="34" charset="0"/>
                            <a:cs typeface="Times New Roman" panose="02020603050405020304" pitchFamily="18" charset="0"/>
                          </a:rPr>
                          <m:t>í</m:t>
                        </m:r>
                        <m:r>
                          <m:rPr>
                            <m:sty m:val="p"/>
                          </m:rPr>
                          <a:rPr lang="vi-VN" sz="3000">
                            <a:solidFill>
                              <a:srgbClr val="000000"/>
                            </a:solidFill>
                            <a:latin typeface="Cambria Math" panose="02040503050406030204" pitchFamily="18" charset="0"/>
                            <a:ea typeface="Calibri" panose="020F0502020204030204" pitchFamily="34" charset="0"/>
                            <a:cs typeface="Times New Roman" panose="02020603050405020304" pitchFamily="18" charset="0"/>
                          </a:rPr>
                          <m:t>ch</m:t>
                        </m:r>
                        <m:r>
                          <a:rPr lang="vi-VN" sz="3000">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den>
                    </m:f>
                  </m:oMath>
                </a14:m>
                <a:r>
                  <a:rPr lang="fr-FR" sz="3000">
                    <a:solidFill>
                      <a:srgbClr val="000000"/>
                    </a:solidFill>
                    <a:latin typeface="Arial" panose="020B0604020202020204" pitchFamily="34" charset="0"/>
                    <a:ea typeface="Calibri" panose="020F0502020204030204" pitchFamily="34" charset="0"/>
                    <a:cs typeface="Arial" panose="020B0604020202020204" pitchFamily="34" charset="0"/>
                  </a:rPr>
                  <a:t> khác nhau</a:t>
                </a:r>
                <a:endParaRPr lang="en-US" sz="300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1" name="TextBox 10">
                <a:extLst>
                  <a:ext uri="{FF2B5EF4-FFF2-40B4-BE49-F238E27FC236}">
                    <a16:creationId xmlns:a16="http://schemas.microsoft.com/office/drawing/2014/main" xmlns:a14="http://schemas.microsoft.com/office/drawing/2010/main" xmlns="" id="{ADC16D4F-458B-C865-F69C-147BC2509C6A}"/>
                  </a:ext>
                </a:extLst>
              </p:cNvPr>
              <p:cNvSpPr txBox="1">
                <a:spLocks noRot="1" noChangeAspect="1" noMove="1" noResize="1" noEditPoints="1" noAdjustHandles="1" noChangeArrowheads="1" noChangeShapeType="1" noTextEdit="1"/>
              </p:cNvSpPr>
              <p:nvPr/>
            </p:nvSpPr>
            <p:spPr>
              <a:xfrm>
                <a:off x="4927600" y="4470738"/>
                <a:ext cx="6914629" cy="1823000"/>
              </a:xfrm>
              <a:prstGeom prst="rect">
                <a:avLst/>
              </a:prstGeom>
              <a:blipFill rotWithShape="0">
                <a:blip r:embed="rId10"/>
                <a:stretch>
                  <a:fillRect l="-2026" r="-2026"/>
                </a:stretch>
              </a:blipFill>
            </p:spPr>
            <p:txBody>
              <a:bodyPr/>
              <a:lstStyle/>
              <a:p>
                <a:r>
                  <a:rPr lang="en-US">
                    <a:noFill/>
                  </a:rPr>
                  <a:t> </a:t>
                </a:r>
              </a:p>
            </p:txBody>
          </p:sp>
        </mc:Fallback>
      </mc:AlternateContent>
    </p:spTree>
    <p:extLst>
      <p:ext uri="{BB962C8B-B14F-4D97-AF65-F5344CB8AC3E}">
        <p14:creationId xmlns:p14="http://schemas.microsoft.com/office/powerpoint/2010/main" val="3420383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sp>
        <p:nvSpPr>
          <p:cNvPr id="2" name="Freeform 2"/>
          <p:cNvSpPr/>
          <p:nvPr/>
        </p:nvSpPr>
        <p:spPr>
          <a:xfrm rot="-2942681">
            <a:off x="9616463" y="-2851580"/>
            <a:ext cx="4455933" cy="4237187"/>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6501418">
            <a:off x="-3671831" y="5422378"/>
            <a:ext cx="7085425" cy="6737595"/>
          </a:xfrm>
          <a:custGeom>
            <a:avLst/>
            <a:gdLst/>
            <a:ahLst/>
            <a:cxnLst/>
            <a:rect l="l" t="t" r="r" b="b"/>
            <a:pathLst>
              <a:path w="10628138" h="10106393">
                <a:moveTo>
                  <a:pt x="0" y="0"/>
                </a:moveTo>
                <a:lnTo>
                  <a:pt x="10628139" y="0"/>
                </a:lnTo>
                <a:lnTo>
                  <a:pt x="10628139" y="10106393"/>
                </a:lnTo>
                <a:lnTo>
                  <a:pt x="0" y="1010639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rot="-2786969">
            <a:off x="10812435" y="5331323"/>
            <a:ext cx="4455933" cy="4237187"/>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rot="-6346126">
            <a:off x="-1921682" y="-2851580"/>
            <a:ext cx="4455933" cy="4237187"/>
          </a:xfrm>
          <a:custGeom>
            <a:avLst/>
            <a:gdLst/>
            <a:ahLst/>
            <a:cxnLst/>
            <a:rect l="l" t="t" r="r" b="b"/>
            <a:pathLst>
              <a:path w="6683899" h="6355781">
                <a:moveTo>
                  <a:pt x="0" y="0"/>
                </a:moveTo>
                <a:lnTo>
                  <a:pt x="6683899" y="0"/>
                </a:lnTo>
                <a:lnTo>
                  <a:pt x="6683899" y="6355781"/>
                </a:lnTo>
                <a:lnTo>
                  <a:pt x="0" y="635578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Freeform 6"/>
          <p:cNvSpPr/>
          <p:nvPr/>
        </p:nvSpPr>
        <p:spPr>
          <a:xfrm rot="-4603285">
            <a:off x="10714793" y="2946372"/>
            <a:ext cx="2023936" cy="997249"/>
          </a:xfrm>
          <a:custGeom>
            <a:avLst/>
            <a:gdLst/>
            <a:ahLst/>
            <a:cxnLst/>
            <a:rect l="l" t="t" r="r" b="b"/>
            <a:pathLst>
              <a:path w="3035904" h="1495873">
                <a:moveTo>
                  <a:pt x="0" y="0"/>
                </a:moveTo>
                <a:lnTo>
                  <a:pt x="3035904" y="0"/>
                </a:lnTo>
                <a:lnTo>
                  <a:pt x="3035904" y="1495872"/>
                </a:lnTo>
                <a:lnTo>
                  <a:pt x="0" y="149587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7" name="Freeform 7"/>
          <p:cNvSpPr/>
          <p:nvPr/>
        </p:nvSpPr>
        <p:spPr>
          <a:xfrm rot="-5011348">
            <a:off x="-482203" y="3221661"/>
            <a:ext cx="2023936" cy="997249"/>
          </a:xfrm>
          <a:custGeom>
            <a:avLst/>
            <a:gdLst/>
            <a:ahLst/>
            <a:cxnLst/>
            <a:rect l="l" t="t" r="r" b="b"/>
            <a:pathLst>
              <a:path w="3035904" h="1495873">
                <a:moveTo>
                  <a:pt x="0" y="0"/>
                </a:moveTo>
                <a:lnTo>
                  <a:pt x="3035904" y="0"/>
                </a:lnTo>
                <a:lnTo>
                  <a:pt x="3035904" y="1495873"/>
                </a:lnTo>
                <a:lnTo>
                  <a:pt x="0" y="1495873"/>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9" name="TextBox 9"/>
          <p:cNvSpPr txBox="1"/>
          <p:nvPr/>
        </p:nvSpPr>
        <p:spPr>
          <a:xfrm>
            <a:off x="2057423" y="690862"/>
            <a:ext cx="8741751" cy="1539268"/>
          </a:xfrm>
          <a:prstGeom prst="rect">
            <a:avLst/>
          </a:prstGeom>
        </p:spPr>
        <p:txBody>
          <a:bodyPr lIns="0" tIns="0" rIns="0" bIns="0" rtlCol="0" anchor="t">
            <a:spAutoFit/>
          </a:bodyPr>
          <a:lstStyle/>
          <a:p>
            <a:pPr algn="ctr">
              <a:lnSpc>
                <a:spcPct val="150000"/>
              </a:lnSpc>
            </a:pPr>
            <a:r>
              <a:rPr lang="en-US" sz="3334" b="1">
                <a:solidFill>
                  <a:srgbClr val="102667"/>
                </a:solidFill>
                <a:latin typeface="Arial" panose="020B0604020202020204" pitchFamily="34" charset="0"/>
                <a:cs typeface="Arial" panose="020B0604020202020204" pitchFamily="34" charset="0"/>
              </a:rPr>
              <a:t>Nhận xét về mối liên hệ giữa khối lượng và thể tích của vật</a:t>
            </a:r>
          </a:p>
        </p:txBody>
      </p:sp>
      <p:sp>
        <p:nvSpPr>
          <p:cNvPr id="22" name="TextBox 22"/>
          <p:cNvSpPr txBox="1"/>
          <p:nvPr/>
        </p:nvSpPr>
        <p:spPr>
          <a:xfrm>
            <a:off x="8308762" y="2967038"/>
            <a:ext cx="1496730" cy="346249"/>
          </a:xfrm>
          <a:prstGeom prst="rect">
            <a:avLst/>
          </a:prstGeom>
        </p:spPr>
        <p:txBody>
          <a:bodyPr lIns="0" tIns="0" rIns="0" bIns="0" rtlCol="0" anchor="t">
            <a:spAutoFit/>
          </a:bodyPr>
          <a:lstStyle/>
          <a:p>
            <a:pPr algn="ctr">
              <a:lnSpc>
                <a:spcPts val="2670"/>
              </a:lnSpc>
            </a:pPr>
            <a:endParaRPr sz="1200">
              <a:solidFill>
                <a:prstClr val="black"/>
              </a:solidFill>
            </a:endParaRPr>
          </a:p>
        </p:txBody>
      </p:sp>
      <p:grpSp>
        <p:nvGrpSpPr>
          <p:cNvPr id="8" name="Group 7">
            <a:extLst>
              <a:ext uri="{FF2B5EF4-FFF2-40B4-BE49-F238E27FC236}">
                <a16:creationId xmlns="" xmlns:a16="http://schemas.microsoft.com/office/drawing/2014/main" id="{B242985C-E60A-A0F5-65B3-735712244D98}"/>
              </a:ext>
            </a:extLst>
          </p:cNvPr>
          <p:cNvGrpSpPr/>
          <p:nvPr/>
        </p:nvGrpSpPr>
        <p:grpSpPr>
          <a:xfrm>
            <a:off x="1139371" y="2310801"/>
            <a:ext cx="4753429" cy="2470827"/>
            <a:chOff x="1709056" y="3466202"/>
            <a:chExt cx="7130143" cy="3706240"/>
          </a:xfrm>
        </p:grpSpPr>
        <p:grpSp>
          <p:nvGrpSpPr>
            <p:cNvPr id="11" name="Group 11"/>
            <p:cNvGrpSpPr/>
            <p:nvPr/>
          </p:nvGrpSpPr>
          <p:grpSpPr>
            <a:xfrm>
              <a:off x="1709056" y="3466202"/>
              <a:ext cx="7130143" cy="3706240"/>
              <a:chOff x="0" y="0"/>
              <a:chExt cx="980710" cy="976129"/>
            </a:xfrm>
          </p:grpSpPr>
          <p:sp>
            <p:nvSpPr>
              <p:cNvPr id="12" name="Freeform 12"/>
              <p:cNvSpPr/>
              <p:nvPr/>
            </p:nvSpPr>
            <p:spPr>
              <a:xfrm>
                <a:off x="0" y="0"/>
                <a:ext cx="980710" cy="976129"/>
              </a:xfrm>
              <a:custGeom>
                <a:avLst/>
                <a:gdLst/>
                <a:ahLst/>
                <a:cxnLst/>
                <a:rect l="l" t="t" r="r" b="b"/>
                <a:pathLst>
                  <a:path w="980710" h="976129">
                    <a:moveTo>
                      <a:pt x="106036" y="0"/>
                    </a:moveTo>
                    <a:lnTo>
                      <a:pt x="874674" y="0"/>
                    </a:lnTo>
                    <a:cubicBezTo>
                      <a:pt x="933236" y="0"/>
                      <a:pt x="980710" y="47474"/>
                      <a:pt x="980710" y="106036"/>
                    </a:cubicBezTo>
                    <a:lnTo>
                      <a:pt x="980710" y="870093"/>
                    </a:lnTo>
                    <a:cubicBezTo>
                      <a:pt x="980710" y="898216"/>
                      <a:pt x="969538" y="925186"/>
                      <a:pt x="949653" y="945072"/>
                    </a:cubicBezTo>
                    <a:cubicBezTo>
                      <a:pt x="929767" y="964957"/>
                      <a:pt x="902797" y="976129"/>
                      <a:pt x="874674" y="976129"/>
                    </a:cubicBezTo>
                    <a:lnTo>
                      <a:pt x="106036" y="976129"/>
                    </a:lnTo>
                    <a:cubicBezTo>
                      <a:pt x="47474" y="976129"/>
                      <a:pt x="0" y="928655"/>
                      <a:pt x="0" y="870093"/>
                    </a:cubicBezTo>
                    <a:lnTo>
                      <a:pt x="0" y="106036"/>
                    </a:lnTo>
                    <a:cubicBezTo>
                      <a:pt x="0" y="47474"/>
                      <a:pt x="47474" y="0"/>
                      <a:pt x="106036" y="0"/>
                    </a:cubicBezTo>
                    <a:close/>
                  </a:path>
                </a:pathLst>
              </a:custGeom>
              <a:solidFill>
                <a:srgbClr val="ED9194"/>
              </a:solidFill>
            </p:spPr>
          </p:sp>
          <p:sp>
            <p:nvSpPr>
              <p:cNvPr id="13" name="TextBox 13"/>
              <p:cNvSpPr txBox="1"/>
              <p:nvPr/>
            </p:nvSpPr>
            <p:spPr>
              <a:xfrm>
                <a:off x="0" y="-38100"/>
                <a:ext cx="812800" cy="850900"/>
              </a:xfrm>
              <a:prstGeom prst="rect">
                <a:avLst/>
              </a:prstGeom>
            </p:spPr>
            <p:txBody>
              <a:bodyPr lIns="33867" tIns="33867" rIns="33867" bIns="33867" rtlCol="0" anchor="ctr"/>
              <a:lstStyle/>
              <a:p>
                <a:pPr algn="ctr">
                  <a:lnSpc>
                    <a:spcPts val="1773"/>
                  </a:lnSpc>
                </a:pPr>
                <a:endParaRPr sz="1200">
                  <a:solidFill>
                    <a:prstClr val="black"/>
                  </a:solidFill>
                </a:endParaRPr>
              </a:p>
            </p:txBody>
          </p:sp>
        </p:grpSp>
        <mc:AlternateContent xmlns:mc="http://schemas.openxmlformats.org/markup-compatibility/2006" xmlns:a14="http://schemas.microsoft.com/office/drawing/2010/main">
          <mc:Choice Requires="a14">
            <p:sp>
              <p:nvSpPr>
                <p:cNvPr id="32" name="TextBox 31">
                  <a:extLst>
                    <a:ext uri="{FF2B5EF4-FFF2-40B4-BE49-F238E27FC236}">
                      <a16:creationId xmlns="" xmlns:a16="http://schemas.microsoft.com/office/drawing/2014/main" id="{E42B468F-63FB-7C2A-A2FF-7EF4C04FD28B}"/>
                    </a:ext>
                  </a:extLst>
                </p:cNvPr>
                <p:cNvSpPr txBox="1"/>
                <p:nvPr/>
              </p:nvSpPr>
              <p:spPr>
                <a:xfrm>
                  <a:off x="2285999" y="3705707"/>
                  <a:ext cx="5950063" cy="3369384"/>
                </a:xfrm>
                <a:prstGeom prst="rect">
                  <a:avLst/>
                </a:prstGeom>
                <a:noFill/>
              </p:spPr>
              <p:txBody>
                <a:bodyPr wrap="square">
                  <a:spAutoFit/>
                </a:bodyPr>
                <a:lstStyle/>
                <a:p>
                  <a:pPr algn="just">
                    <a:lnSpc>
                      <a:spcPct val="150000"/>
                    </a:lnSpc>
                    <a:spcAft>
                      <a:spcPts val="533"/>
                    </a:spcAft>
                  </a:pPr>
                  <a:r>
                    <a:rPr lang="vi-VN" sz="2667">
                      <a:solidFill>
                        <a:prstClr val="white"/>
                      </a:solidFill>
                      <a:ea typeface="Calibri" panose="020F0502020204030204" pitchFamily="34" charset="0"/>
                      <a:cs typeface="Times New Roman" panose="02020603050405020304" pitchFamily="18" charset="0"/>
                    </a:rPr>
                    <a:t>Các vật liệu làm từ cùng một chất có tỉ số </a:t>
                  </a:r>
                  <a14:m>
                    <m:oMath xmlns:m="http://schemas.openxmlformats.org/officeDocument/2006/math">
                      <m:f>
                        <m:fPr>
                          <m:ctrlPr>
                            <a:rPr lang="en-US" sz="2667"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vi-VN" sz="2667">
                              <a:solidFill>
                                <a:prstClr val="white"/>
                              </a:solidFill>
                              <a:latin typeface="Cambria Math" panose="02040503050406030204" pitchFamily="18" charset="0"/>
                              <a:ea typeface="Calibri" panose="020F0502020204030204" pitchFamily="34" charset="0"/>
                              <a:cs typeface="Times New Roman" panose="02020603050405020304" pitchFamily="18" charset="0"/>
                            </a:rPr>
                            <m:t>kh</m:t>
                          </m:r>
                          <m:r>
                            <a:rPr lang="vi-VN" sz="2667">
                              <a:solidFill>
                                <a:prstClr val="white"/>
                              </a:solidFill>
                              <a:latin typeface="Cambria Math" panose="02040503050406030204" pitchFamily="18" charset="0"/>
                              <a:ea typeface="Calibri" panose="020F0502020204030204" pitchFamily="34" charset="0"/>
                              <a:cs typeface="Times New Roman" panose="02020603050405020304" pitchFamily="18" charset="0"/>
                            </a:rPr>
                            <m:t>ố</m:t>
                          </m:r>
                          <m:r>
                            <m:rPr>
                              <m:sty m:val="p"/>
                            </m:rPr>
                            <a:rPr lang="vi-VN" sz="2667">
                              <a:solidFill>
                                <a:prstClr val="white"/>
                              </a:solidFill>
                              <a:latin typeface="Cambria Math" panose="02040503050406030204" pitchFamily="18" charset="0"/>
                              <a:ea typeface="Calibri" panose="020F0502020204030204" pitchFamily="34" charset="0"/>
                              <a:cs typeface="Times New Roman" panose="02020603050405020304" pitchFamily="18" charset="0"/>
                            </a:rPr>
                            <m:t>i</m:t>
                          </m:r>
                          <m:r>
                            <a:rPr lang="vi-VN" sz="2667">
                              <a:solidFill>
                                <a:prstClr val="white"/>
                              </a:solidFill>
                              <a:latin typeface="Cambria Math" panose="02040503050406030204" pitchFamily="18" charset="0"/>
                              <a:ea typeface="Calibri" panose="020F0502020204030204" pitchFamily="34" charset="0"/>
                              <a:cs typeface="Times New Roman" panose="02020603050405020304" pitchFamily="18" charset="0"/>
                            </a:rPr>
                            <m:t> </m:t>
                          </m:r>
                          <m:r>
                            <m:rPr>
                              <m:sty m:val="p"/>
                            </m:rPr>
                            <a:rPr lang="vi-VN" sz="2667">
                              <a:solidFill>
                                <a:prstClr val="white"/>
                              </a:solidFill>
                              <a:latin typeface="Cambria Math" panose="02040503050406030204" pitchFamily="18" charset="0"/>
                              <a:ea typeface="Calibri" panose="020F0502020204030204" pitchFamily="34" charset="0"/>
                              <a:cs typeface="Times New Roman" panose="02020603050405020304" pitchFamily="18" charset="0"/>
                            </a:rPr>
                            <m:t>l</m:t>
                          </m:r>
                          <m:r>
                            <a:rPr lang="vi-VN" sz="2667">
                              <a:solidFill>
                                <a:prstClr val="white"/>
                              </a:solidFill>
                              <a:latin typeface="Cambria Math" panose="02040503050406030204" pitchFamily="18" charset="0"/>
                              <a:ea typeface="Calibri" panose="020F0502020204030204" pitchFamily="34" charset="0"/>
                              <a:cs typeface="Times New Roman" panose="02020603050405020304" pitchFamily="18" charset="0"/>
                            </a:rPr>
                            <m:t>ượ</m:t>
                          </m:r>
                          <m:r>
                            <m:rPr>
                              <m:sty m:val="p"/>
                            </m:rPr>
                            <a:rPr lang="vi-VN" sz="2667">
                              <a:solidFill>
                                <a:prstClr val="white"/>
                              </a:solidFill>
                              <a:latin typeface="Cambria Math" panose="02040503050406030204" pitchFamily="18" charset="0"/>
                              <a:ea typeface="Calibri" panose="020F0502020204030204" pitchFamily="34" charset="0"/>
                              <a:cs typeface="Times New Roman" panose="02020603050405020304" pitchFamily="18" charset="0"/>
                            </a:rPr>
                            <m:t>ng</m:t>
                          </m:r>
                          <m:r>
                            <a:rPr lang="vi-VN" sz="2667">
                              <a:solidFill>
                                <a:prstClr val="white"/>
                              </a:solidFill>
                              <a:latin typeface="Cambria Math" panose="02040503050406030204" pitchFamily="18" charset="0"/>
                              <a:ea typeface="Calibri" panose="020F0502020204030204" pitchFamily="34" charset="0"/>
                              <a:cs typeface="Times New Roman" panose="02020603050405020304" pitchFamily="18" charset="0"/>
                            </a:rPr>
                            <m:t> </m:t>
                          </m:r>
                        </m:num>
                        <m:den>
                          <m:r>
                            <m:rPr>
                              <m:sty m:val="p"/>
                            </m:rPr>
                            <a:rPr lang="vi-VN" sz="2667">
                              <a:solidFill>
                                <a:prstClr val="white"/>
                              </a:solidFill>
                              <a:latin typeface="Cambria Math" panose="02040503050406030204" pitchFamily="18" charset="0"/>
                              <a:ea typeface="Calibri" panose="020F0502020204030204" pitchFamily="34" charset="0"/>
                              <a:cs typeface="Times New Roman" panose="02020603050405020304" pitchFamily="18" charset="0"/>
                            </a:rPr>
                            <m:t>th</m:t>
                          </m:r>
                          <m:r>
                            <a:rPr lang="vi-VN" sz="2667">
                              <a:solidFill>
                                <a:prstClr val="white"/>
                              </a:solidFill>
                              <a:latin typeface="Cambria Math" panose="02040503050406030204" pitchFamily="18" charset="0"/>
                              <a:ea typeface="Calibri" panose="020F0502020204030204" pitchFamily="34" charset="0"/>
                              <a:cs typeface="Times New Roman" panose="02020603050405020304" pitchFamily="18" charset="0"/>
                            </a:rPr>
                            <m:t>ể </m:t>
                          </m:r>
                          <m:r>
                            <m:rPr>
                              <m:sty m:val="p"/>
                            </m:rPr>
                            <a:rPr lang="vi-VN" sz="2667">
                              <a:solidFill>
                                <a:prstClr val="white"/>
                              </a:solidFill>
                              <a:latin typeface="Cambria Math" panose="02040503050406030204" pitchFamily="18" charset="0"/>
                              <a:ea typeface="Calibri" panose="020F0502020204030204" pitchFamily="34" charset="0"/>
                              <a:cs typeface="Times New Roman" panose="02020603050405020304" pitchFamily="18" charset="0"/>
                            </a:rPr>
                            <m:t>t</m:t>
                          </m:r>
                          <m:r>
                            <a:rPr lang="vi-VN" sz="2667">
                              <a:solidFill>
                                <a:prstClr val="white"/>
                              </a:solidFill>
                              <a:latin typeface="Cambria Math" panose="02040503050406030204" pitchFamily="18" charset="0"/>
                              <a:ea typeface="Calibri" panose="020F0502020204030204" pitchFamily="34" charset="0"/>
                              <a:cs typeface="Times New Roman" panose="02020603050405020304" pitchFamily="18" charset="0"/>
                            </a:rPr>
                            <m:t>í</m:t>
                          </m:r>
                          <m:r>
                            <m:rPr>
                              <m:sty m:val="p"/>
                            </m:rPr>
                            <a:rPr lang="vi-VN" sz="2667">
                              <a:solidFill>
                                <a:prstClr val="white"/>
                              </a:solidFill>
                              <a:latin typeface="Cambria Math" panose="02040503050406030204" pitchFamily="18" charset="0"/>
                              <a:ea typeface="Calibri" panose="020F0502020204030204" pitchFamily="34" charset="0"/>
                              <a:cs typeface="Times New Roman" panose="02020603050405020304" pitchFamily="18" charset="0"/>
                            </a:rPr>
                            <m:t>ch</m:t>
                          </m:r>
                          <m:r>
                            <a:rPr lang="vi-VN" sz="2667">
                              <a:solidFill>
                                <a:prstClr val="white"/>
                              </a:solidFill>
                              <a:latin typeface="Cambria Math" panose="02040503050406030204" pitchFamily="18" charset="0"/>
                              <a:ea typeface="Calibri" panose="020F0502020204030204" pitchFamily="34" charset="0"/>
                              <a:cs typeface="Times New Roman" panose="02020603050405020304" pitchFamily="18" charset="0"/>
                            </a:rPr>
                            <m:t> </m:t>
                          </m:r>
                        </m:den>
                      </m:f>
                    </m:oMath>
                  </a14:m>
                  <a:r>
                    <a:rPr lang="fr-FR" sz="2667">
                      <a:solidFill>
                        <a:prstClr val="white"/>
                      </a:solidFill>
                      <a:ea typeface="Calibri" panose="020F0502020204030204" pitchFamily="34" charset="0"/>
                      <a:cs typeface="Times New Roman" panose="02020603050405020304" pitchFamily="18" charset="0"/>
                    </a:rPr>
                    <a:t> xác định</a:t>
                  </a:r>
                  <a:endParaRPr lang="en-US" sz="2667">
                    <a:solidFill>
                      <a:prstClr val="white"/>
                    </a:solidFill>
                    <a:ea typeface="Calibri" panose="020F0502020204030204" pitchFamily="34" charset="0"/>
                    <a:cs typeface="Times New Roman" panose="02020603050405020304" pitchFamily="18" charset="0"/>
                  </a:endParaRPr>
                </a:p>
              </p:txBody>
            </p:sp>
          </mc:Choice>
          <mc:Fallback xmlns="">
            <p:sp>
              <p:nvSpPr>
                <p:cNvPr id="32" name="TextBox 31">
                  <a:extLst>
                    <a:ext uri="{FF2B5EF4-FFF2-40B4-BE49-F238E27FC236}">
                      <a16:creationId xmlns:a16="http://schemas.microsoft.com/office/drawing/2014/main" xmlns:a14="http://schemas.microsoft.com/office/drawing/2010/main" xmlns="" id="{E42B468F-63FB-7C2A-A2FF-7EF4C04FD28B}"/>
                    </a:ext>
                  </a:extLst>
                </p:cNvPr>
                <p:cNvSpPr txBox="1">
                  <a:spLocks noRot="1" noChangeAspect="1" noMove="1" noResize="1" noEditPoints="1" noAdjustHandles="1" noChangeArrowheads="1" noChangeShapeType="1" noTextEdit="1"/>
                </p:cNvSpPr>
                <p:nvPr/>
              </p:nvSpPr>
              <p:spPr>
                <a:xfrm>
                  <a:off x="2285999" y="3705707"/>
                  <a:ext cx="5950063" cy="3369384"/>
                </a:xfrm>
                <a:prstGeom prst="rect">
                  <a:avLst/>
                </a:prstGeom>
                <a:blipFill rotWithShape="0">
                  <a:blip r:embed="rId8"/>
                  <a:stretch>
                    <a:fillRect l="-2919" r="-2919"/>
                  </a:stretch>
                </a:blipFill>
              </p:spPr>
              <p:txBody>
                <a:bodyPr/>
                <a:lstStyle/>
                <a:p>
                  <a:r>
                    <a:rPr lang="en-US">
                      <a:noFill/>
                    </a:rPr>
                    <a:t> </a:t>
                  </a:r>
                </a:p>
              </p:txBody>
            </p:sp>
          </mc:Fallback>
        </mc:AlternateContent>
      </p:grpSp>
      <p:grpSp>
        <p:nvGrpSpPr>
          <p:cNvPr id="10" name="Group 9">
            <a:extLst>
              <a:ext uri="{FF2B5EF4-FFF2-40B4-BE49-F238E27FC236}">
                <a16:creationId xmlns="" xmlns:a16="http://schemas.microsoft.com/office/drawing/2014/main" id="{BEAB3933-8509-1CB3-EC45-057C88FA1B49}"/>
              </a:ext>
            </a:extLst>
          </p:cNvPr>
          <p:cNvGrpSpPr/>
          <p:nvPr/>
        </p:nvGrpSpPr>
        <p:grpSpPr>
          <a:xfrm>
            <a:off x="6096000" y="2310801"/>
            <a:ext cx="5080000" cy="2470827"/>
            <a:chOff x="9144000" y="3466202"/>
            <a:chExt cx="7620000" cy="3706240"/>
          </a:xfrm>
        </p:grpSpPr>
        <p:grpSp>
          <p:nvGrpSpPr>
            <p:cNvPr id="17" name="Group 17"/>
            <p:cNvGrpSpPr/>
            <p:nvPr/>
          </p:nvGrpSpPr>
          <p:grpSpPr>
            <a:xfrm>
              <a:off x="9144000" y="3466202"/>
              <a:ext cx="7620000" cy="3706240"/>
              <a:chOff x="0" y="0"/>
              <a:chExt cx="980710" cy="976129"/>
            </a:xfrm>
          </p:grpSpPr>
          <p:sp>
            <p:nvSpPr>
              <p:cNvPr id="18" name="Freeform 18"/>
              <p:cNvSpPr/>
              <p:nvPr/>
            </p:nvSpPr>
            <p:spPr>
              <a:xfrm>
                <a:off x="0" y="0"/>
                <a:ext cx="980710" cy="976129"/>
              </a:xfrm>
              <a:custGeom>
                <a:avLst/>
                <a:gdLst/>
                <a:ahLst/>
                <a:cxnLst/>
                <a:rect l="l" t="t" r="r" b="b"/>
                <a:pathLst>
                  <a:path w="980710" h="976129">
                    <a:moveTo>
                      <a:pt x="106036" y="0"/>
                    </a:moveTo>
                    <a:lnTo>
                      <a:pt x="874674" y="0"/>
                    </a:lnTo>
                    <a:cubicBezTo>
                      <a:pt x="933236" y="0"/>
                      <a:pt x="980710" y="47474"/>
                      <a:pt x="980710" y="106036"/>
                    </a:cubicBezTo>
                    <a:lnTo>
                      <a:pt x="980710" y="870093"/>
                    </a:lnTo>
                    <a:cubicBezTo>
                      <a:pt x="980710" y="898216"/>
                      <a:pt x="969538" y="925186"/>
                      <a:pt x="949653" y="945072"/>
                    </a:cubicBezTo>
                    <a:cubicBezTo>
                      <a:pt x="929767" y="964957"/>
                      <a:pt x="902797" y="976129"/>
                      <a:pt x="874674" y="976129"/>
                    </a:cubicBezTo>
                    <a:lnTo>
                      <a:pt x="106036" y="976129"/>
                    </a:lnTo>
                    <a:cubicBezTo>
                      <a:pt x="47474" y="976129"/>
                      <a:pt x="0" y="928655"/>
                      <a:pt x="0" y="870093"/>
                    </a:cubicBezTo>
                    <a:lnTo>
                      <a:pt x="0" y="106036"/>
                    </a:lnTo>
                    <a:cubicBezTo>
                      <a:pt x="0" y="47474"/>
                      <a:pt x="47474" y="0"/>
                      <a:pt x="106036" y="0"/>
                    </a:cubicBezTo>
                    <a:close/>
                  </a:path>
                </a:pathLst>
              </a:custGeom>
              <a:solidFill>
                <a:srgbClr val="ED9194"/>
              </a:solidFill>
            </p:spPr>
          </p:sp>
          <p:sp>
            <p:nvSpPr>
              <p:cNvPr id="19" name="TextBox 19"/>
              <p:cNvSpPr txBox="1"/>
              <p:nvPr/>
            </p:nvSpPr>
            <p:spPr>
              <a:xfrm>
                <a:off x="0" y="-38100"/>
                <a:ext cx="812800" cy="850900"/>
              </a:xfrm>
              <a:prstGeom prst="rect">
                <a:avLst/>
              </a:prstGeom>
            </p:spPr>
            <p:txBody>
              <a:bodyPr lIns="33867" tIns="33867" rIns="33867" bIns="33867" rtlCol="0" anchor="ctr"/>
              <a:lstStyle/>
              <a:p>
                <a:pPr algn="ctr">
                  <a:lnSpc>
                    <a:spcPts val="1773"/>
                  </a:lnSpc>
                </a:pPr>
                <a:endParaRPr sz="1200">
                  <a:solidFill>
                    <a:prstClr val="black"/>
                  </a:solidFill>
                </a:endParaRPr>
              </a:p>
            </p:txBody>
          </p:sp>
        </p:grpSp>
        <mc:AlternateContent xmlns:mc="http://schemas.openxmlformats.org/markup-compatibility/2006" xmlns:a14="http://schemas.microsoft.com/office/drawing/2010/main">
          <mc:Choice Requires="a14">
            <p:sp>
              <p:nvSpPr>
                <p:cNvPr id="35" name="TextBox 34">
                  <a:extLst>
                    <a:ext uri="{FF2B5EF4-FFF2-40B4-BE49-F238E27FC236}">
                      <a16:creationId xmlns="" xmlns:a16="http://schemas.microsoft.com/office/drawing/2014/main" id="{DF11FAD5-19C5-85D8-77E4-8AA93D572D26}"/>
                    </a:ext>
                  </a:extLst>
                </p:cNvPr>
                <p:cNvSpPr txBox="1"/>
                <p:nvPr/>
              </p:nvSpPr>
              <p:spPr>
                <a:xfrm>
                  <a:off x="9472628" y="3737144"/>
                  <a:ext cx="7011305" cy="3369384"/>
                </a:xfrm>
                <a:prstGeom prst="rect">
                  <a:avLst/>
                </a:prstGeom>
                <a:noFill/>
              </p:spPr>
              <p:txBody>
                <a:bodyPr wrap="square">
                  <a:spAutoFit/>
                </a:bodyPr>
                <a:lstStyle/>
                <a:p>
                  <a:pPr algn="just">
                    <a:lnSpc>
                      <a:spcPct val="150000"/>
                    </a:lnSpc>
                  </a:pPr>
                  <a:r>
                    <a:rPr lang="fr-FR" sz="2667">
                      <a:solidFill>
                        <a:prstClr val="white"/>
                      </a:solidFill>
                      <a:latin typeface="Arial" panose="020B0604020202020204" pitchFamily="34" charset="0"/>
                      <a:ea typeface="Calibri" panose="020F0502020204030204" pitchFamily="34" charset="0"/>
                      <a:cs typeface="Arial" panose="020B0604020202020204" pitchFamily="34" charset="0"/>
                    </a:rPr>
                    <a:t>Các vật liệu làm từ các chất khác nhau có tỉ số </a:t>
                  </a:r>
                  <a14:m>
                    <m:oMath xmlns:m="http://schemas.openxmlformats.org/officeDocument/2006/math">
                      <m:f>
                        <m:fPr>
                          <m:ctrlPr>
                            <a:rPr lang="en-US" sz="2667"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vi-VN" sz="2667">
                              <a:solidFill>
                                <a:prstClr val="white"/>
                              </a:solidFill>
                              <a:latin typeface="Cambria Math" panose="02040503050406030204" pitchFamily="18" charset="0"/>
                              <a:ea typeface="Calibri" panose="020F0502020204030204" pitchFamily="34" charset="0"/>
                              <a:cs typeface="Times New Roman" panose="02020603050405020304" pitchFamily="18" charset="0"/>
                            </a:rPr>
                            <m:t>kh</m:t>
                          </m:r>
                          <m:r>
                            <a:rPr lang="vi-VN" sz="2667">
                              <a:solidFill>
                                <a:prstClr val="white"/>
                              </a:solidFill>
                              <a:latin typeface="Cambria Math" panose="02040503050406030204" pitchFamily="18" charset="0"/>
                              <a:ea typeface="Calibri" panose="020F0502020204030204" pitchFamily="34" charset="0"/>
                              <a:cs typeface="Times New Roman" panose="02020603050405020304" pitchFamily="18" charset="0"/>
                            </a:rPr>
                            <m:t>ố</m:t>
                          </m:r>
                          <m:r>
                            <m:rPr>
                              <m:sty m:val="p"/>
                            </m:rPr>
                            <a:rPr lang="vi-VN" sz="2667">
                              <a:solidFill>
                                <a:prstClr val="white"/>
                              </a:solidFill>
                              <a:latin typeface="Cambria Math" panose="02040503050406030204" pitchFamily="18" charset="0"/>
                              <a:ea typeface="Calibri" panose="020F0502020204030204" pitchFamily="34" charset="0"/>
                              <a:cs typeface="Times New Roman" panose="02020603050405020304" pitchFamily="18" charset="0"/>
                            </a:rPr>
                            <m:t>i</m:t>
                          </m:r>
                          <m:r>
                            <a:rPr lang="vi-VN" sz="2667">
                              <a:solidFill>
                                <a:prstClr val="white"/>
                              </a:solidFill>
                              <a:latin typeface="Cambria Math" panose="02040503050406030204" pitchFamily="18" charset="0"/>
                              <a:ea typeface="Calibri" panose="020F0502020204030204" pitchFamily="34" charset="0"/>
                              <a:cs typeface="Times New Roman" panose="02020603050405020304" pitchFamily="18" charset="0"/>
                            </a:rPr>
                            <m:t> </m:t>
                          </m:r>
                          <m:r>
                            <m:rPr>
                              <m:sty m:val="p"/>
                            </m:rPr>
                            <a:rPr lang="vi-VN" sz="2667">
                              <a:solidFill>
                                <a:prstClr val="white"/>
                              </a:solidFill>
                              <a:latin typeface="Cambria Math" panose="02040503050406030204" pitchFamily="18" charset="0"/>
                              <a:ea typeface="Calibri" panose="020F0502020204030204" pitchFamily="34" charset="0"/>
                              <a:cs typeface="Times New Roman" panose="02020603050405020304" pitchFamily="18" charset="0"/>
                            </a:rPr>
                            <m:t>l</m:t>
                          </m:r>
                          <m:r>
                            <a:rPr lang="vi-VN" sz="2667">
                              <a:solidFill>
                                <a:prstClr val="white"/>
                              </a:solidFill>
                              <a:latin typeface="Cambria Math" panose="02040503050406030204" pitchFamily="18" charset="0"/>
                              <a:ea typeface="Calibri" panose="020F0502020204030204" pitchFamily="34" charset="0"/>
                              <a:cs typeface="Times New Roman" panose="02020603050405020304" pitchFamily="18" charset="0"/>
                            </a:rPr>
                            <m:t>ượ</m:t>
                          </m:r>
                          <m:r>
                            <m:rPr>
                              <m:sty m:val="p"/>
                            </m:rPr>
                            <a:rPr lang="vi-VN" sz="2667">
                              <a:solidFill>
                                <a:prstClr val="white"/>
                              </a:solidFill>
                              <a:latin typeface="Cambria Math" panose="02040503050406030204" pitchFamily="18" charset="0"/>
                              <a:ea typeface="Calibri" panose="020F0502020204030204" pitchFamily="34" charset="0"/>
                              <a:cs typeface="Times New Roman" panose="02020603050405020304" pitchFamily="18" charset="0"/>
                            </a:rPr>
                            <m:t>ng</m:t>
                          </m:r>
                          <m:r>
                            <a:rPr lang="vi-VN" sz="2667">
                              <a:solidFill>
                                <a:prstClr val="white"/>
                              </a:solidFill>
                              <a:latin typeface="Cambria Math" panose="02040503050406030204" pitchFamily="18" charset="0"/>
                              <a:ea typeface="Calibri" panose="020F0502020204030204" pitchFamily="34" charset="0"/>
                              <a:cs typeface="Times New Roman" panose="02020603050405020304" pitchFamily="18" charset="0"/>
                            </a:rPr>
                            <m:t> </m:t>
                          </m:r>
                        </m:num>
                        <m:den>
                          <m:r>
                            <m:rPr>
                              <m:sty m:val="p"/>
                            </m:rPr>
                            <a:rPr lang="vi-VN" sz="2667">
                              <a:solidFill>
                                <a:prstClr val="white"/>
                              </a:solidFill>
                              <a:latin typeface="Cambria Math" panose="02040503050406030204" pitchFamily="18" charset="0"/>
                              <a:ea typeface="Calibri" panose="020F0502020204030204" pitchFamily="34" charset="0"/>
                              <a:cs typeface="Times New Roman" panose="02020603050405020304" pitchFamily="18" charset="0"/>
                            </a:rPr>
                            <m:t>th</m:t>
                          </m:r>
                          <m:r>
                            <a:rPr lang="vi-VN" sz="2667">
                              <a:solidFill>
                                <a:prstClr val="white"/>
                              </a:solidFill>
                              <a:latin typeface="Cambria Math" panose="02040503050406030204" pitchFamily="18" charset="0"/>
                              <a:ea typeface="Calibri" panose="020F0502020204030204" pitchFamily="34" charset="0"/>
                              <a:cs typeface="Times New Roman" panose="02020603050405020304" pitchFamily="18" charset="0"/>
                            </a:rPr>
                            <m:t>ể </m:t>
                          </m:r>
                          <m:r>
                            <m:rPr>
                              <m:sty m:val="p"/>
                            </m:rPr>
                            <a:rPr lang="vi-VN" sz="2667">
                              <a:solidFill>
                                <a:prstClr val="white"/>
                              </a:solidFill>
                              <a:latin typeface="Cambria Math" panose="02040503050406030204" pitchFamily="18" charset="0"/>
                              <a:ea typeface="Calibri" panose="020F0502020204030204" pitchFamily="34" charset="0"/>
                              <a:cs typeface="Times New Roman" panose="02020603050405020304" pitchFamily="18" charset="0"/>
                            </a:rPr>
                            <m:t>t</m:t>
                          </m:r>
                          <m:r>
                            <a:rPr lang="vi-VN" sz="2667">
                              <a:solidFill>
                                <a:prstClr val="white"/>
                              </a:solidFill>
                              <a:latin typeface="Cambria Math" panose="02040503050406030204" pitchFamily="18" charset="0"/>
                              <a:ea typeface="Calibri" panose="020F0502020204030204" pitchFamily="34" charset="0"/>
                              <a:cs typeface="Times New Roman" panose="02020603050405020304" pitchFamily="18" charset="0"/>
                            </a:rPr>
                            <m:t>í</m:t>
                          </m:r>
                          <m:r>
                            <m:rPr>
                              <m:sty m:val="p"/>
                            </m:rPr>
                            <a:rPr lang="vi-VN" sz="2667">
                              <a:solidFill>
                                <a:prstClr val="white"/>
                              </a:solidFill>
                              <a:latin typeface="Cambria Math" panose="02040503050406030204" pitchFamily="18" charset="0"/>
                              <a:ea typeface="Calibri" panose="020F0502020204030204" pitchFamily="34" charset="0"/>
                              <a:cs typeface="Times New Roman" panose="02020603050405020304" pitchFamily="18" charset="0"/>
                            </a:rPr>
                            <m:t>ch</m:t>
                          </m:r>
                          <m:r>
                            <a:rPr lang="vi-VN" sz="2667">
                              <a:solidFill>
                                <a:prstClr val="white"/>
                              </a:solidFill>
                              <a:latin typeface="Cambria Math" panose="02040503050406030204" pitchFamily="18" charset="0"/>
                              <a:ea typeface="Calibri" panose="020F0502020204030204" pitchFamily="34" charset="0"/>
                              <a:cs typeface="Times New Roman" panose="02020603050405020304" pitchFamily="18" charset="0"/>
                            </a:rPr>
                            <m:t> </m:t>
                          </m:r>
                        </m:den>
                      </m:f>
                    </m:oMath>
                  </a14:m>
                  <a:r>
                    <a:rPr lang="fr-FR" sz="2667">
                      <a:solidFill>
                        <a:prstClr val="white"/>
                      </a:solidFill>
                      <a:latin typeface="Arial" panose="020B0604020202020204" pitchFamily="34" charset="0"/>
                      <a:ea typeface="Calibri" panose="020F0502020204030204" pitchFamily="34" charset="0"/>
                      <a:cs typeface="Arial" panose="020B0604020202020204" pitchFamily="34" charset="0"/>
                    </a:rPr>
                    <a:t> khác nhau</a:t>
                  </a:r>
                  <a:endParaRPr lang="en-US" sz="2667">
                    <a:solidFill>
                      <a:prstClr val="white"/>
                    </a:solidFill>
                    <a:latin typeface="Arial" panose="020B0604020202020204" pitchFamily="34" charset="0"/>
                    <a:cs typeface="Arial" panose="020B0604020202020204" pitchFamily="34" charset="0"/>
                  </a:endParaRPr>
                </a:p>
              </p:txBody>
            </p:sp>
          </mc:Choice>
          <mc:Fallback xmlns="">
            <p:sp>
              <p:nvSpPr>
                <p:cNvPr id="35" name="TextBox 34">
                  <a:extLst>
                    <a:ext uri="{FF2B5EF4-FFF2-40B4-BE49-F238E27FC236}">
                      <a16:creationId xmlns:a16="http://schemas.microsoft.com/office/drawing/2014/main" xmlns:a14="http://schemas.microsoft.com/office/drawing/2010/main" xmlns="" id="{DF11FAD5-19C5-85D8-77E4-8AA93D572D26}"/>
                    </a:ext>
                  </a:extLst>
                </p:cNvPr>
                <p:cNvSpPr txBox="1">
                  <a:spLocks noRot="1" noChangeAspect="1" noMove="1" noResize="1" noEditPoints="1" noAdjustHandles="1" noChangeArrowheads="1" noChangeShapeType="1" noTextEdit="1"/>
                </p:cNvSpPr>
                <p:nvPr/>
              </p:nvSpPr>
              <p:spPr>
                <a:xfrm>
                  <a:off x="9472628" y="3737144"/>
                  <a:ext cx="7011305" cy="3369384"/>
                </a:xfrm>
                <a:prstGeom prst="rect">
                  <a:avLst/>
                </a:prstGeom>
                <a:blipFill rotWithShape="0">
                  <a:blip r:embed="rId9"/>
                  <a:stretch>
                    <a:fillRect l="-2477" r="-2477" b="-2989"/>
                  </a:stretch>
                </a:blipFill>
              </p:spPr>
              <p:txBody>
                <a:bodyPr/>
                <a:lstStyle/>
                <a:p>
                  <a:r>
                    <a:rPr lang="en-US">
                      <a:noFill/>
                    </a:rPr>
                    <a:t> </a:t>
                  </a:r>
                </a:p>
              </p:txBody>
            </p:sp>
          </mc:Fallback>
        </mc:AlternateContent>
      </p:grpSp>
      <p:pic>
        <p:nvPicPr>
          <p:cNvPr id="36" name="Picture 23">
            <a:extLst>
              <a:ext uri="{FF2B5EF4-FFF2-40B4-BE49-F238E27FC236}">
                <a16:creationId xmlns="" xmlns:a16="http://schemas.microsoft.com/office/drawing/2014/main" id="{094EEB89-FB60-9E91-203C-AF9E03BBD7EA}"/>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a:xfrm>
            <a:off x="2946975" y="4573955"/>
            <a:ext cx="6057582" cy="2294309"/>
          </a:xfrm>
          <a:prstGeom prst="rect">
            <a:avLst/>
          </a:prstGeom>
        </p:spPr>
      </p:pic>
    </p:spTree>
    <p:extLst>
      <p:ext uri="{BB962C8B-B14F-4D97-AF65-F5344CB8AC3E}">
        <p14:creationId xmlns:p14="http://schemas.microsoft.com/office/powerpoint/2010/main" val="2117359635"/>
      </p:ext>
    </p:extLst>
  </p:cSld>
  <p:clrMapOvr>
    <a:masterClrMapping/>
  </p:clrMapOvr>
  <p:transition spd="med">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descr="Top 300 hình nền Powerpoint đẹp chuyên nghiệp chất lừ nhất 2023 - Thế Giới  Táo Khuyết"/>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154786" y="160338"/>
            <a:ext cx="2295993" cy="584775"/>
          </a:xfrm>
          <a:prstGeom prst="rect">
            <a:avLst/>
          </a:prstGeom>
        </p:spPr>
        <p:txBody>
          <a:bodyPr wrap="square">
            <a:spAutoFit/>
          </a:bodyPr>
          <a:lstStyle/>
          <a:p>
            <a:r>
              <a:rPr lang="en-US" sz="3200" b="1" dirty="0" err="1">
                <a:latin typeface="Times New Roman" pitchFamily="18" charset="0"/>
                <a:cs typeface="Times New Roman" pitchFamily="18" charset="0"/>
              </a:rPr>
              <a:t>Tiến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hành</a:t>
            </a:r>
            <a:r>
              <a:rPr lang="en-US" sz="3200" b="1" dirty="0">
                <a:latin typeface="Times New Roman" pitchFamily="18" charset="0"/>
                <a:cs typeface="Times New Roman" pitchFamily="18" charset="0"/>
              </a:rPr>
              <a:t>:</a:t>
            </a:r>
          </a:p>
        </p:txBody>
      </p:sp>
      <p:sp>
        <p:nvSpPr>
          <p:cNvPr id="5" name="Rectangle 4"/>
          <p:cNvSpPr/>
          <p:nvPr/>
        </p:nvSpPr>
        <p:spPr>
          <a:xfrm>
            <a:off x="682171" y="671280"/>
            <a:ext cx="11190516" cy="1077218"/>
          </a:xfrm>
          <a:prstGeom prst="rect">
            <a:avLst/>
          </a:prstGeom>
        </p:spPr>
        <p:txBody>
          <a:bodyPr wrap="square">
            <a:spAutoFit/>
          </a:bodyPr>
          <a:lstStyle/>
          <a:p>
            <a:pPr algn="just"/>
            <a:r>
              <a:rPr lang="vi-VN" sz="3200" dirty="0">
                <a:latin typeface="Times New Roman" pitchFamily="18" charset="0"/>
                <a:cs typeface="Times New Roman" pitchFamily="18" charset="0"/>
              </a:rPr>
              <a:t>Bước 1: Dùng cân điện tử để xác định khối lượng từng thỏi sắt tương ứng m</a:t>
            </a:r>
            <a:r>
              <a:rPr lang="vi-VN" sz="3200" baseline="-25000" dirty="0">
                <a:latin typeface="Times New Roman" pitchFamily="18" charset="0"/>
                <a:cs typeface="Times New Roman" pitchFamily="18" charset="0"/>
              </a:rPr>
              <a:t>1</a:t>
            </a:r>
            <a:r>
              <a:rPr lang="vi-VN" sz="3200" dirty="0">
                <a:latin typeface="Times New Roman" pitchFamily="18" charset="0"/>
                <a:cs typeface="Times New Roman" pitchFamily="18" charset="0"/>
              </a:rPr>
              <a:t>, m</a:t>
            </a:r>
            <a:r>
              <a:rPr lang="vi-VN" sz="3200" baseline="-25000" dirty="0">
                <a:latin typeface="Times New Roman" pitchFamily="18" charset="0"/>
                <a:cs typeface="Times New Roman" pitchFamily="18" charset="0"/>
              </a:rPr>
              <a:t>2</a:t>
            </a:r>
            <a:r>
              <a:rPr lang="vi-VN" sz="3200" dirty="0">
                <a:latin typeface="Times New Roman" pitchFamily="18" charset="0"/>
                <a:cs typeface="Times New Roman" pitchFamily="18" charset="0"/>
              </a:rPr>
              <a:t>, m</a:t>
            </a:r>
            <a:r>
              <a:rPr lang="vi-VN" sz="3200" baseline="-25000" dirty="0">
                <a:latin typeface="Times New Roman" pitchFamily="18" charset="0"/>
                <a:cs typeface="Times New Roman" pitchFamily="18" charset="0"/>
              </a:rPr>
              <a:t>3</a:t>
            </a:r>
            <a:r>
              <a:rPr lang="vi-VN" sz="3200" dirty="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6" name="Rectangle 5"/>
          <p:cNvSpPr/>
          <p:nvPr/>
        </p:nvSpPr>
        <p:spPr>
          <a:xfrm>
            <a:off x="682171" y="1687278"/>
            <a:ext cx="11190516" cy="1077218"/>
          </a:xfrm>
          <a:prstGeom prst="rect">
            <a:avLst/>
          </a:prstGeom>
        </p:spPr>
        <p:txBody>
          <a:bodyPr wrap="square">
            <a:spAutoFit/>
          </a:bodyPr>
          <a:lstStyle/>
          <a:p>
            <a:pPr algn="just"/>
            <a:r>
              <a:rPr lang="vi-VN" sz="3200" dirty="0">
                <a:latin typeface="Times New Roman" pitchFamily="18" charset="0"/>
                <a:cs typeface="Times New Roman" pitchFamily="18" charset="0"/>
              </a:rPr>
              <a:t>Bước 2: Ghi số liệu, tính tỉ số khối lượng và thể </a:t>
            </a:r>
            <a:r>
              <a:rPr lang="vi-VN" sz="3200">
                <a:latin typeface="Times New Roman" pitchFamily="18" charset="0"/>
                <a:cs typeface="Times New Roman" pitchFamily="18" charset="0"/>
              </a:rPr>
              <a:t>tích </a:t>
            </a:r>
            <a:r>
              <a:rPr lang="vi-VN" sz="3200" smtClean="0">
                <a:latin typeface="Times New Roman" pitchFamily="18" charset="0"/>
                <a:cs typeface="Times New Roman" pitchFamily="18" charset="0"/>
              </a:rPr>
              <a:t>tương</a:t>
            </a:r>
            <a:r>
              <a:rPr lang="en-US" sz="3200">
                <a:latin typeface="Times New Roman" pitchFamily="18" charset="0"/>
                <a:cs typeface="Times New Roman" pitchFamily="18" charset="0"/>
              </a:rPr>
              <a:t> </a:t>
            </a:r>
            <a:r>
              <a:rPr lang="vi-VN" sz="3200" smtClean="0">
                <a:latin typeface="Times New Roman" pitchFamily="18" charset="0"/>
                <a:cs typeface="Times New Roman" pitchFamily="18" charset="0"/>
              </a:rPr>
              <a:t>ứng</a:t>
            </a:r>
            <a:r>
              <a:rPr lang="vi-VN" sz="3200">
                <a:latin typeface="Times New Roman" pitchFamily="18" charset="0"/>
                <a:cs typeface="Times New Roman" pitchFamily="18" charset="0"/>
              </a:rPr>
              <a:t> </a:t>
            </a:r>
            <a:r>
              <a:rPr lang="vi-VN" sz="3200" smtClean="0">
                <a:latin typeface="Times New Roman" pitchFamily="18" charset="0"/>
                <a:cs typeface="Times New Roman" pitchFamily="18" charset="0"/>
              </a:rPr>
              <a:t>vào </a:t>
            </a:r>
            <a:r>
              <a:rPr lang="en-US" sz="3200" smtClean="0">
                <a:latin typeface="Times New Roman" pitchFamily="18" charset="0"/>
                <a:cs typeface="Times New Roman" pitchFamily="18" charset="0"/>
              </a:rPr>
              <a:t>bảng 13.1.</a:t>
            </a:r>
            <a:endParaRPr lang="en-US" sz="3200" dirty="0">
              <a:latin typeface="Times New Roman" pitchFamily="18" charset="0"/>
              <a:cs typeface="Times New Roman" pitchFamily="18" charset="0"/>
            </a:endParaRPr>
          </a:p>
        </p:txBody>
      </p:sp>
      <p:sp>
        <p:nvSpPr>
          <p:cNvPr id="7" name="Rectangle 6"/>
          <p:cNvSpPr/>
          <p:nvPr/>
        </p:nvSpPr>
        <p:spPr>
          <a:xfrm>
            <a:off x="1074057" y="2706906"/>
            <a:ext cx="10290629" cy="584775"/>
          </a:xfrm>
          <a:prstGeom prst="rect">
            <a:avLst/>
          </a:prstGeom>
        </p:spPr>
        <p:txBody>
          <a:bodyPr wrap="square">
            <a:spAutoFit/>
          </a:bodyPr>
          <a:lstStyle/>
          <a:p>
            <a:r>
              <a:rPr lang="vi-VN" sz="3200" b="1" dirty="0">
                <a:solidFill>
                  <a:srgbClr val="0000CC"/>
                </a:solidFill>
                <a:latin typeface="Times New Roman" pitchFamily="18" charset="0"/>
                <a:cs typeface="Times New Roman" pitchFamily="18" charset="0"/>
              </a:rPr>
              <a:t>Bảng 13.1.</a:t>
            </a:r>
            <a:r>
              <a:rPr lang="vi-VN" sz="3200" dirty="0">
                <a:solidFill>
                  <a:srgbClr val="0000CC"/>
                </a:solidFill>
                <a:latin typeface="Times New Roman" pitchFamily="18" charset="0"/>
                <a:cs typeface="Times New Roman" pitchFamily="18" charset="0"/>
              </a:rPr>
              <a:t> Tỉ số giữa khối lượng và thể tích của ba thỏi sắt</a:t>
            </a:r>
            <a:endParaRPr lang="en-US" sz="3200" dirty="0">
              <a:solidFill>
                <a:srgbClr val="0000CC"/>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graphicFrame>
            <p:nvGraphicFramePr>
              <p:cNvPr id="9" name="Table 8"/>
              <p:cNvGraphicFramePr>
                <a:graphicFrameLocks noGrp="1"/>
              </p:cNvGraphicFramePr>
              <p:nvPr>
                <p:extLst>
                  <p:ext uri="{D42A27DB-BD31-4B8C-83A1-F6EECF244321}">
                    <p14:modId xmlns:p14="http://schemas.microsoft.com/office/powerpoint/2010/main" val="1400177012"/>
                  </p:ext>
                </p:extLst>
              </p:nvPr>
            </p:nvGraphicFramePr>
            <p:xfrm>
              <a:off x="1752600" y="3356428"/>
              <a:ext cx="8763000" cy="2533784"/>
            </p:xfrm>
            <a:graphic>
              <a:graphicData uri="http://schemas.openxmlformats.org/drawingml/2006/table">
                <a:tbl>
                  <a:tblPr firstRow="1" bandRow="1">
                    <a:tableStyleId>{2D5ABB26-0587-4C30-8999-92F81FD0307C}</a:tableStyleId>
                  </a:tblPr>
                  <a:tblGrid>
                    <a:gridCol w="2190750">
                      <a:extLst>
                        <a:ext uri="{9D8B030D-6E8A-4147-A177-3AD203B41FA5}">
                          <a16:colId xmlns:a16="http://schemas.microsoft.com/office/drawing/2014/main" xmlns="" val="20000"/>
                        </a:ext>
                      </a:extLst>
                    </a:gridCol>
                    <a:gridCol w="2190750">
                      <a:extLst>
                        <a:ext uri="{9D8B030D-6E8A-4147-A177-3AD203B41FA5}">
                          <a16:colId xmlns:a16="http://schemas.microsoft.com/office/drawing/2014/main" xmlns="" val="20001"/>
                        </a:ext>
                      </a:extLst>
                    </a:gridCol>
                    <a:gridCol w="2190750">
                      <a:extLst>
                        <a:ext uri="{9D8B030D-6E8A-4147-A177-3AD203B41FA5}">
                          <a16:colId xmlns:a16="http://schemas.microsoft.com/office/drawing/2014/main" xmlns="" val="20002"/>
                        </a:ext>
                      </a:extLst>
                    </a:gridCol>
                    <a:gridCol w="2190750">
                      <a:extLst>
                        <a:ext uri="{9D8B030D-6E8A-4147-A177-3AD203B41FA5}">
                          <a16:colId xmlns:a16="http://schemas.microsoft.com/office/drawing/2014/main" xmlns="" val="20003"/>
                        </a:ext>
                      </a:extLst>
                    </a:gridCol>
                  </a:tblGrid>
                  <a:tr h="35923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800" b="1" dirty="0">
                              <a:latin typeface="+mj-lt"/>
                            </a:rPr>
                            <a:t>Đại </a:t>
                          </a:r>
                          <a:r>
                            <a:rPr lang="vi-VN" sz="2800" b="1" dirty="0" smtClean="0">
                              <a:latin typeface="+mj-lt"/>
                            </a:rPr>
                            <a:t>lượng</a:t>
                          </a:r>
                          <a:endParaRPr lang="en-US" b="1"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a:latin typeface="Times New Roman" panose="02020603050405020304" pitchFamily="18" charset="0"/>
                              <a:cs typeface="Times New Roman" panose="02020603050405020304" pitchFamily="18" charset="0"/>
                            </a:rPr>
                            <a:t>Thỏi 1</a:t>
                          </a:r>
                          <a:endParaRPr lang="en-US" sz="2800" b="1">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a:latin typeface="Times New Roman" panose="02020603050405020304" pitchFamily="18" charset="0"/>
                              <a:cs typeface="Times New Roman" panose="02020603050405020304" pitchFamily="18" charset="0"/>
                            </a:rPr>
                            <a:t>Thỏi </a:t>
                          </a:r>
                          <a:r>
                            <a:rPr lang="vi-VN" sz="2800" b="1">
                              <a:latin typeface="Times New Roman" panose="02020603050405020304" pitchFamily="18" charset="0"/>
                              <a:cs typeface="Times New Roman" panose="02020603050405020304" pitchFamily="18" charset="0"/>
                            </a:rPr>
                            <a:t>2</a:t>
                          </a:r>
                          <a:endParaRPr lang="en-US" sz="2800" b="1">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a:latin typeface="Times New Roman" panose="02020603050405020304" pitchFamily="18" charset="0"/>
                              <a:cs typeface="Times New Roman" panose="02020603050405020304" pitchFamily="18" charset="0"/>
                            </a:rPr>
                            <a:t>Thỏi </a:t>
                          </a:r>
                          <a:r>
                            <a:rPr lang="vi-VN" sz="2800" b="1" smtClean="0">
                              <a:latin typeface="Times New Roman" panose="02020603050405020304" pitchFamily="18" charset="0"/>
                              <a:cs typeface="Times New Roman" panose="02020603050405020304" pitchFamily="18" charset="0"/>
                            </a:rPr>
                            <a:t>3</a:t>
                          </a:r>
                          <a:endParaRPr lang="en-US" sz="2800" b="1">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643303">
                    <a:tc>
                      <a:txBody>
                        <a:bodyPr/>
                        <a:lstStyle/>
                        <a:p>
                          <a:pPr algn="ctr"/>
                          <a:r>
                            <a:rPr lang="en-US" sz="2800" b="1" dirty="0" err="1">
                              <a:latin typeface="Times New Roman" panose="02020603050405020304" pitchFamily="18" charset="0"/>
                              <a:cs typeface="Times New Roman" panose="02020603050405020304" pitchFamily="18" charset="0"/>
                            </a:rPr>
                            <a:t>Thể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tích</a:t>
                          </a:r>
                          <a:endParaRPr lang="en-US" sz="2800" b="1" dirty="0">
                            <a:solidFill>
                              <a:srgbClr val="000000"/>
                            </a:solidFill>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Times New Roman" panose="02020603050405020304" pitchFamily="18" charset="0"/>
                              <a:cs typeface="Times New Roman" panose="02020603050405020304" pitchFamily="18" charset="0"/>
                            </a:rPr>
                            <a:t>V</a:t>
                          </a:r>
                          <a:r>
                            <a:rPr lang="en-US" sz="2800" baseline="-25000" dirty="0">
                              <a:latin typeface="Times New Roman" panose="02020603050405020304" pitchFamily="18" charset="0"/>
                              <a:cs typeface="Times New Roman" panose="02020603050405020304" pitchFamily="18" charset="0"/>
                            </a:rPr>
                            <a:t>1</a:t>
                          </a:r>
                          <a:r>
                            <a:rPr lang="en-US" sz="2800" dirty="0">
                              <a:latin typeface="Times New Roman" panose="02020603050405020304" pitchFamily="18" charset="0"/>
                              <a:cs typeface="Times New Roman" panose="02020603050405020304" pitchFamily="18" charset="0"/>
                            </a:rPr>
                            <a:t> = V</a:t>
                          </a:r>
                          <a:endParaRPr lang="en-US" sz="2800" dirty="0">
                            <a:solidFill>
                              <a:srgbClr val="000000"/>
                            </a:solidFill>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Times New Roman" panose="02020603050405020304" pitchFamily="18" charset="0"/>
                              <a:cs typeface="Times New Roman" panose="02020603050405020304" pitchFamily="18" charset="0"/>
                            </a:rPr>
                            <a:t>V</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 2V</a:t>
                          </a:r>
                          <a:endParaRPr lang="en-US" sz="2800" dirty="0">
                            <a:solidFill>
                              <a:srgbClr val="000000"/>
                            </a:solidFill>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Times New Roman" panose="02020603050405020304" pitchFamily="18" charset="0"/>
                              <a:cs typeface="Times New Roman" panose="02020603050405020304" pitchFamily="18" charset="0"/>
                            </a:rPr>
                            <a:t>V</a:t>
                          </a:r>
                          <a:r>
                            <a:rPr lang="en-US" sz="2800" baseline="-25000" dirty="0">
                              <a:latin typeface="Times New Roman" panose="02020603050405020304" pitchFamily="18" charset="0"/>
                              <a:cs typeface="Times New Roman" panose="02020603050405020304" pitchFamily="18" charset="0"/>
                            </a:rPr>
                            <a:t>3</a:t>
                          </a:r>
                          <a:r>
                            <a:rPr lang="en-US" sz="2800" dirty="0">
                              <a:latin typeface="Times New Roman" panose="02020603050405020304" pitchFamily="18" charset="0"/>
                              <a:cs typeface="Times New Roman" panose="02020603050405020304" pitchFamily="18" charset="0"/>
                            </a:rPr>
                            <a:t> = 3V</a:t>
                          </a:r>
                          <a:endParaRPr lang="en-US" sz="2800" dirty="0">
                            <a:solidFill>
                              <a:srgbClr val="000000"/>
                            </a:solidFill>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643303">
                    <a:tc>
                      <a:txBody>
                        <a:bodyPr/>
                        <a:lstStyle/>
                        <a:p>
                          <a:pPr algn="ctr"/>
                          <a:r>
                            <a:rPr lang="vi-VN" sz="2800" b="1" dirty="0">
                              <a:latin typeface="Times New Roman" panose="02020603050405020304" pitchFamily="18" charset="0"/>
                              <a:cs typeface="Times New Roman" panose="02020603050405020304" pitchFamily="18" charset="0"/>
                            </a:rPr>
                            <a:t>Khối lượng</a:t>
                          </a:r>
                          <a:endParaRPr lang="vi-VN" sz="2800" b="1" dirty="0">
                            <a:solidFill>
                              <a:srgbClr val="000000"/>
                            </a:solidFill>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a:latin typeface="Times New Roman" panose="02020603050405020304" pitchFamily="18" charset="0"/>
                              <a:cs typeface="Times New Roman" panose="02020603050405020304" pitchFamily="18" charset="0"/>
                            </a:rPr>
                            <a:t>m</a:t>
                          </a:r>
                          <a:r>
                            <a:rPr lang="en-US" sz="2800" baseline="-25000">
                              <a:latin typeface="Times New Roman" panose="02020603050405020304" pitchFamily="18" charset="0"/>
                              <a:cs typeface="Times New Roman" panose="02020603050405020304" pitchFamily="18" charset="0"/>
                            </a:rPr>
                            <a:t>1</a:t>
                          </a:r>
                          <a:r>
                            <a:rPr lang="en-US" sz="2800">
                              <a:latin typeface="Times New Roman" panose="02020603050405020304" pitchFamily="18" charset="0"/>
                              <a:cs typeface="Times New Roman" panose="02020603050405020304" pitchFamily="18" charset="0"/>
                            </a:rPr>
                            <a:t> = ?</a:t>
                          </a:r>
                          <a:endParaRPr lang="en-US" sz="2800">
                            <a:solidFill>
                              <a:srgbClr val="000000"/>
                            </a:solidFill>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Times New Roman" panose="02020603050405020304" pitchFamily="18" charset="0"/>
                              <a:cs typeface="Times New Roman" panose="02020603050405020304" pitchFamily="18" charset="0"/>
                            </a:rPr>
                            <a:t>m</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 ?</a:t>
                          </a:r>
                          <a:endParaRPr lang="en-US" sz="2800" dirty="0">
                            <a:solidFill>
                              <a:srgbClr val="000000"/>
                            </a:solidFill>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Times New Roman" panose="02020603050405020304" pitchFamily="18" charset="0"/>
                              <a:cs typeface="Times New Roman" panose="02020603050405020304" pitchFamily="18" charset="0"/>
                            </a:rPr>
                            <a:t>m</a:t>
                          </a:r>
                          <a:r>
                            <a:rPr lang="en-US" sz="2800" baseline="-25000" dirty="0">
                              <a:latin typeface="Times New Roman" panose="02020603050405020304" pitchFamily="18" charset="0"/>
                              <a:cs typeface="Times New Roman" panose="02020603050405020304" pitchFamily="18" charset="0"/>
                            </a:rPr>
                            <a:t>3</a:t>
                          </a:r>
                          <a:r>
                            <a:rPr lang="en-US" sz="2800" dirty="0">
                              <a:latin typeface="Times New Roman" panose="02020603050405020304" pitchFamily="18" charset="0"/>
                              <a:cs typeface="Times New Roman" panose="02020603050405020304" pitchFamily="18" charset="0"/>
                            </a:rPr>
                            <a:t> = ?</a:t>
                          </a:r>
                          <a:endParaRPr lang="en-US" sz="2800" dirty="0">
                            <a:solidFill>
                              <a:srgbClr val="000000"/>
                            </a:solidFill>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729018">
                    <a:tc>
                      <a:txBody>
                        <a:bodyPr/>
                        <a:lstStyle/>
                        <a:p>
                          <a:pPr algn="ctr"/>
                          <a:r>
                            <a:rPr lang="en-US" sz="2800" b="1" dirty="0" smtClean="0">
                              <a:latin typeface="Times New Roman" panose="02020603050405020304" pitchFamily="18" charset="0"/>
                              <a:cs typeface="Times New Roman" panose="02020603050405020304" pitchFamily="18" charset="0"/>
                            </a:rPr>
                            <a:t>Tỉ</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a:t>
                          </a:r>
                          <a:r>
                            <a:rPr lang="en-US" sz="2800" b="1">
                              <a:latin typeface="Times New Roman" panose="02020603050405020304" pitchFamily="18" charset="0"/>
                              <a:cs typeface="Times New Roman" panose="02020603050405020304" pitchFamily="18" charset="0"/>
                            </a:rPr>
                            <a:t> </a:t>
                          </a:r>
                          <a14:m>
                            <m:oMath xmlns:m="http://schemas.openxmlformats.org/officeDocument/2006/math">
                              <m:f>
                                <m:fPr>
                                  <m:ctrlPr>
                                    <a:rPr lang="en-US" sz="2800" b="1" i="1" smtClean="0">
                                      <a:latin typeface="Cambria Math" panose="02040503050406030204" pitchFamily="18" charset="0"/>
                                    </a:rPr>
                                  </m:ctrlPr>
                                </m:fPr>
                                <m:num>
                                  <m:r>
                                    <a:rPr lang="en-US" sz="2800" b="1" i="1" smtClean="0">
                                      <a:latin typeface="Cambria Math" panose="02040503050406030204" pitchFamily="18" charset="0"/>
                                    </a:rPr>
                                    <m:t>𝐦</m:t>
                                  </m:r>
                                </m:num>
                                <m:den>
                                  <m:r>
                                    <a:rPr lang="en-US" sz="2800" b="1" i="1" smtClean="0">
                                      <a:latin typeface="Cambria Math" panose="02040503050406030204" pitchFamily="18" charset="0"/>
                                    </a:rPr>
                                    <m:t>𝐕</m:t>
                                  </m:r>
                                </m:den>
                              </m:f>
                            </m:oMath>
                          </a14:m>
                          <a:endParaRPr lang="en-US" sz="2800" b="1" dirty="0">
                            <a:solidFill>
                              <a:srgbClr val="000000"/>
                            </a:solidFill>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 xmlns:m="http://schemas.openxmlformats.org/officeDocument/2006/math">
                              <m:f>
                                <m:fPr>
                                  <m:ctrlPr>
                                    <a:rPr lang="vi-VN" sz="2800" i="1" smtClean="0">
                                      <a:latin typeface="Cambria Math" panose="02040503050406030204" pitchFamily="18" charset="0"/>
                                    </a:rPr>
                                  </m:ctrlPr>
                                </m:fPr>
                                <m:num>
                                  <m:sSub>
                                    <m:sSubPr>
                                      <m:ctrlPr>
                                        <a:rPr lang="vi-VN" sz="2800" i="1" smtClean="0">
                                          <a:latin typeface="Cambria Math" panose="02040503050406030204" pitchFamily="18" charset="0"/>
                                        </a:rPr>
                                      </m:ctrlPr>
                                    </m:sSubPr>
                                    <m:e>
                                      <m:r>
                                        <a:rPr lang="en-US" sz="2800" smtClean="0">
                                          <a:latin typeface="Cambria Math" panose="02040503050406030204" pitchFamily="18" charset="0"/>
                                        </a:rPr>
                                        <m:t>𝑚</m:t>
                                      </m:r>
                                    </m:e>
                                    <m:sub>
                                      <m:r>
                                        <a:rPr lang="en-US" sz="2800" smtClean="0">
                                          <a:latin typeface="Cambria Math" panose="02040503050406030204" pitchFamily="18" charset="0"/>
                                        </a:rPr>
                                        <m:t>1</m:t>
                                      </m:r>
                                    </m:sub>
                                  </m:sSub>
                                </m:num>
                                <m:den>
                                  <m:sSub>
                                    <m:sSubPr>
                                      <m:ctrlPr>
                                        <a:rPr lang="vi-VN" sz="2800" i="1" smtClean="0">
                                          <a:latin typeface="Cambria Math" panose="02040503050406030204" pitchFamily="18" charset="0"/>
                                        </a:rPr>
                                      </m:ctrlPr>
                                    </m:sSubPr>
                                    <m:e>
                                      <m:r>
                                        <a:rPr lang="en-US" sz="2800" smtClean="0">
                                          <a:latin typeface="Cambria Math" panose="02040503050406030204" pitchFamily="18" charset="0"/>
                                        </a:rPr>
                                        <m:t>𝑉</m:t>
                                      </m:r>
                                    </m:e>
                                    <m:sub>
                                      <m:r>
                                        <a:rPr lang="en-US" sz="2800" smtClean="0">
                                          <a:latin typeface="Cambria Math" panose="02040503050406030204" pitchFamily="18" charset="0"/>
                                        </a:rPr>
                                        <m:t>1</m:t>
                                      </m:r>
                                    </m:sub>
                                  </m:sSub>
                                </m:den>
                              </m:f>
                            </m:oMath>
                          </a14:m>
                          <a:r>
                            <a:rPr lang="en-US" sz="2800" dirty="0" smtClean="0">
                              <a:latin typeface="Times New Roman" panose="02020603050405020304" pitchFamily="18" charset="0"/>
                              <a:cs typeface="Times New Roman" panose="02020603050405020304" pitchFamily="18" charset="0"/>
                            </a:rPr>
                            <a:t>=?</a:t>
                          </a:r>
                          <a:endParaRPr lang="en-US" sz="2800" dirty="0">
                            <a:solidFill>
                              <a:srgbClr val="000000"/>
                            </a:solidFill>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 xmlns:m="http://schemas.openxmlformats.org/officeDocument/2006/math">
                              <m:f>
                                <m:fPr>
                                  <m:ctrlPr>
                                    <a:rPr lang="vi-VN" sz="2800" i="1" smtClean="0">
                                      <a:latin typeface="Cambria Math" panose="02040503050406030204" pitchFamily="18" charset="0"/>
                                    </a:rPr>
                                  </m:ctrlPr>
                                </m:fPr>
                                <m:num>
                                  <m:sSub>
                                    <m:sSubPr>
                                      <m:ctrlPr>
                                        <a:rPr lang="vi-VN" sz="2800" i="1" smtClean="0">
                                          <a:latin typeface="Cambria Math" panose="02040503050406030204" pitchFamily="18" charset="0"/>
                                        </a:rPr>
                                      </m:ctrlPr>
                                    </m:sSubPr>
                                    <m:e>
                                      <m:r>
                                        <a:rPr lang="en-US" sz="2800" smtClean="0">
                                          <a:latin typeface="Cambria Math" panose="02040503050406030204" pitchFamily="18" charset="0"/>
                                        </a:rPr>
                                        <m:t>𝑚</m:t>
                                      </m:r>
                                    </m:e>
                                    <m:sub>
                                      <m:r>
                                        <a:rPr lang="en-US" sz="2800" smtClean="0">
                                          <a:latin typeface="Cambria Math" panose="02040503050406030204" pitchFamily="18" charset="0"/>
                                        </a:rPr>
                                        <m:t>2</m:t>
                                      </m:r>
                                    </m:sub>
                                  </m:sSub>
                                </m:num>
                                <m:den>
                                  <m:sSub>
                                    <m:sSubPr>
                                      <m:ctrlPr>
                                        <a:rPr lang="vi-VN" sz="2800" i="1" smtClean="0">
                                          <a:latin typeface="Cambria Math" panose="02040503050406030204" pitchFamily="18" charset="0"/>
                                        </a:rPr>
                                      </m:ctrlPr>
                                    </m:sSubPr>
                                    <m:e>
                                      <m:r>
                                        <a:rPr lang="en-US" sz="2800" smtClean="0">
                                          <a:latin typeface="Cambria Math" panose="02040503050406030204" pitchFamily="18" charset="0"/>
                                        </a:rPr>
                                        <m:t>𝑉</m:t>
                                      </m:r>
                                    </m:e>
                                    <m:sub>
                                      <m:r>
                                        <a:rPr lang="en-US" sz="2800" smtClean="0">
                                          <a:latin typeface="Cambria Math" panose="02040503050406030204" pitchFamily="18" charset="0"/>
                                        </a:rPr>
                                        <m:t>2</m:t>
                                      </m:r>
                                    </m:sub>
                                  </m:sSub>
                                </m:den>
                              </m:f>
                            </m:oMath>
                          </a14:m>
                          <a:r>
                            <a:rPr lang="en-US" sz="2800" smtClean="0">
                              <a:latin typeface="Times New Roman" panose="02020603050405020304" pitchFamily="18" charset="0"/>
                              <a:cs typeface="Times New Roman" panose="02020603050405020304" pitchFamily="18" charset="0"/>
                            </a:rPr>
                            <a:t>=?</a:t>
                          </a:r>
                          <a:endParaRPr lang="en-US" sz="2800" dirty="0">
                            <a:solidFill>
                              <a:srgbClr val="000000"/>
                            </a:solidFill>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 xmlns:m="http://schemas.openxmlformats.org/officeDocument/2006/math">
                              <m:f>
                                <m:fPr>
                                  <m:ctrlPr>
                                    <a:rPr lang="vi-VN" sz="2800" i="1" smtClean="0">
                                      <a:latin typeface="Cambria Math" panose="02040503050406030204" pitchFamily="18" charset="0"/>
                                    </a:rPr>
                                  </m:ctrlPr>
                                </m:fPr>
                                <m:num>
                                  <m:sSub>
                                    <m:sSubPr>
                                      <m:ctrlPr>
                                        <a:rPr lang="vi-VN" sz="2800" i="1" smtClean="0">
                                          <a:latin typeface="Cambria Math" panose="02040503050406030204" pitchFamily="18" charset="0"/>
                                        </a:rPr>
                                      </m:ctrlPr>
                                    </m:sSubPr>
                                    <m:e>
                                      <m:r>
                                        <a:rPr lang="en-US" sz="2800" smtClean="0">
                                          <a:latin typeface="Cambria Math" panose="02040503050406030204" pitchFamily="18" charset="0"/>
                                        </a:rPr>
                                        <m:t>𝑚</m:t>
                                      </m:r>
                                    </m:e>
                                    <m:sub>
                                      <m:r>
                                        <a:rPr lang="en-US" sz="2800" smtClean="0">
                                          <a:latin typeface="Cambria Math" panose="02040503050406030204" pitchFamily="18" charset="0"/>
                                        </a:rPr>
                                        <m:t>3</m:t>
                                      </m:r>
                                    </m:sub>
                                  </m:sSub>
                                </m:num>
                                <m:den>
                                  <m:sSub>
                                    <m:sSubPr>
                                      <m:ctrlPr>
                                        <a:rPr lang="vi-VN" sz="2800" i="1" smtClean="0">
                                          <a:latin typeface="Cambria Math" panose="02040503050406030204" pitchFamily="18" charset="0"/>
                                        </a:rPr>
                                      </m:ctrlPr>
                                    </m:sSubPr>
                                    <m:e>
                                      <m:r>
                                        <a:rPr lang="en-US" sz="2800" smtClean="0">
                                          <a:latin typeface="Cambria Math" panose="02040503050406030204" pitchFamily="18" charset="0"/>
                                        </a:rPr>
                                        <m:t>𝑉</m:t>
                                      </m:r>
                                    </m:e>
                                    <m:sub>
                                      <m:r>
                                        <a:rPr lang="en-US" sz="2800" smtClean="0">
                                          <a:latin typeface="Cambria Math" panose="02040503050406030204" pitchFamily="18" charset="0"/>
                                        </a:rPr>
                                        <m:t>3</m:t>
                                      </m:r>
                                    </m:sub>
                                  </m:sSub>
                                </m:den>
                              </m:f>
                            </m:oMath>
                          </a14:m>
                          <a:r>
                            <a:rPr lang="en-US" sz="2800" dirty="0" smtClean="0">
                              <a:latin typeface="Times New Roman" panose="02020603050405020304" pitchFamily="18" charset="0"/>
                              <a:cs typeface="Times New Roman" panose="02020603050405020304" pitchFamily="18" charset="0"/>
                            </a:rPr>
                            <a:t>=?</a:t>
                          </a:r>
                          <a:endParaRPr lang="en-US" sz="2800" dirty="0">
                            <a:solidFill>
                              <a:srgbClr val="000000"/>
                            </a:solidFill>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mc:Choice>
        <mc:Fallback xmlns="">
          <p:graphicFrame>
            <p:nvGraphicFramePr>
              <p:cNvPr id="9" name="Table 8"/>
              <p:cNvGraphicFramePr>
                <a:graphicFrameLocks noGrp="1"/>
              </p:cNvGraphicFramePr>
              <p:nvPr>
                <p:extLst>
                  <p:ext uri="{D42A27DB-BD31-4B8C-83A1-F6EECF244321}">
                    <p14:modId xmlns:p14="http://schemas.microsoft.com/office/powerpoint/2010/main" val="1400177012"/>
                  </p:ext>
                </p:extLst>
              </p:nvPr>
            </p:nvGraphicFramePr>
            <p:xfrm>
              <a:off x="1752600" y="3356428"/>
              <a:ext cx="8763000" cy="2533784"/>
            </p:xfrm>
            <a:graphic>
              <a:graphicData uri="http://schemas.openxmlformats.org/drawingml/2006/table">
                <a:tbl>
                  <a:tblPr firstRow="1" bandRow="1">
                    <a:tableStyleId>{2D5ABB26-0587-4C30-8999-92F81FD0307C}</a:tableStyleId>
                  </a:tblPr>
                  <a:tblGrid>
                    <a:gridCol w="2190750">
                      <a:extLst>
                        <a:ext uri="{9D8B030D-6E8A-4147-A177-3AD203B41FA5}">
                          <a16:colId xmlns:a16="http://schemas.microsoft.com/office/drawing/2014/main" val="20000"/>
                        </a:ext>
                      </a:extLst>
                    </a:gridCol>
                    <a:gridCol w="2190750">
                      <a:extLst>
                        <a:ext uri="{9D8B030D-6E8A-4147-A177-3AD203B41FA5}">
                          <a16:colId xmlns:a16="http://schemas.microsoft.com/office/drawing/2014/main" val="20001"/>
                        </a:ext>
                      </a:extLst>
                    </a:gridCol>
                    <a:gridCol w="2190750">
                      <a:extLst>
                        <a:ext uri="{9D8B030D-6E8A-4147-A177-3AD203B41FA5}">
                          <a16:colId xmlns:a16="http://schemas.microsoft.com/office/drawing/2014/main" val="20002"/>
                        </a:ext>
                      </a:extLst>
                    </a:gridCol>
                    <a:gridCol w="2190750">
                      <a:extLst>
                        <a:ext uri="{9D8B030D-6E8A-4147-A177-3AD203B41FA5}">
                          <a16:colId xmlns:a16="http://schemas.microsoft.com/office/drawing/2014/main" val="20003"/>
                        </a:ext>
                      </a:extLst>
                    </a:gridCol>
                  </a:tblGrid>
                  <a:tr h="5181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800" b="1">
                              <a:latin typeface="+mj-lt"/>
                            </a:rPr>
                            <a:t>Đại </a:t>
                          </a:r>
                          <a:r>
                            <a:rPr lang="vi-VN" sz="2800" b="1" smtClean="0">
                              <a:latin typeface="+mj-lt"/>
                            </a:rPr>
                            <a:t>lượng</a:t>
                          </a:r>
                          <a:endParaRPr lang="en-US" b="1">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a:latin typeface="Times New Roman" panose="02020603050405020304" pitchFamily="18" charset="0"/>
                              <a:cs typeface="Times New Roman" panose="02020603050405020304" pitchFamily="18" charset="0"/>
                            </a:rPr>
                            <a:t>Thỏi 1</a:t>
                          </a:r>
                          <a:endParaRPr lang="en-US" sz="2800" b="1">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a:latin typeface="Times New Roman" panose="02020603050405020304" pitchFamily="18" charset="0"/>
                              <a:cs typeface="Times New Roman" panose="02020603050405020304" pitchFamily="18" charset="0"/>
                            </a:rPr>
                            <a:t>Thỏi </a:t>
                          </a:r>
                          <a:r>
                            <a:rPr lang="vi-VN" sz="2800" b="1">
                              <a:latin typeface="Times New Roman" panose="02020603050405020304" pitchFamily="18" charset="0"/>
                              <a:cs typeface="Times New Roman" panose="02020603050405020304" pitchFamily="18" charset="0"/>
                            </a:rPr>
                            <a:t>2</a:t>
                          </a:r>
                          <a:endParaRPr lang="en-US" sz="2800" b="1">
                            <a:solidFill>
                              <a:srgbClr val="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a:latin typeface="Times New Roman" panose="02020603050405020304" pitchFamily="18" charset="0"/>
                              <a:cs typeface="Times New Roman" panose="02020603050405020304" pitchFamily="18" charset="0"/>
                            </a:rPr>
                            <a:t>Thỏi </a:t>
                          </a:r>
                          <a:r>
                            <a:rPr lang="vi-VN" sz="2800" b="1" smtClean="0">
                              <a:latin typeface="Times New Roman" panose="02020603050405020304" pitchFamily="18" charset="0"/>
                              <a:cs typeface="Times New Roman" panose="02020603050405020304" pitchFamily="18" charset="0"/>
                            </a:rPr>
                            <a:t>3</a:t>
                          </a:r>
                          <a:endParaRPr lang="en-US" sz="2800" b="1">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43303">
                    <a:tc>
                      <a:txBody>
                        <a:bodyPr/>
                        <a:lstStyle/>
                        <a:p>
                          <a:pPr algn="ctr"/>
                          <a:r>
                            <a:rPr lang="en-US" sz="2800" b="1" dirty="0" err="1">
                              <a:latin typeface="Times New Roman" panose="02020603050405020304" pitchFamily="18" charset="0"/>
                              <a:cs typeface="Times New Roman" panose="02020603050405020304" pitchFamily="18" charset="0"/>
                            </a:rPr>
                            <a:t>Thể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tích</a:t>
                          </a:r>
                          <a:endParaRPr lang="en-US" sz="2800" b="1" dirty="0">
                            <a:solidFill>
                              <a:srgbClr val="000000"/>
                            </a:solidFill>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Times New Roman" panose="02020603050405020304" pitchFamily="18" charset="0"/>
                              <a:cs typeface="Times New Roman" panose="02020603050405020304" pitchFamily="18" charset="0"/>
                            </a:rPr>
                            <a:t>V</a:t>
                          </a:r>
                          <a:r>
                            <a:rPr lang="en-US" sz="2800" baseline="-25000" dirty="0">
                              <a:latin typeface="Times New Roman" panose="02020603050405020304" pitchFamily="18" charset="0"/>
                              <a:cs typeface="Times New Roman" panose="02020603050405020304" pitchFamily="18" charset="0"/>
                            </a:rPr>
                            <a:t>1</a:t>
                          </a:r>
                          <a:r>
                            <a:rPr lang="en-US" sz="2800" dirty="0">
                              <a:latin typeface="Times New Roman" panose="02020603050405020304" pitchFamily="18" charset="0"/>
                              <a:cs typeface="Times New Roman" panose="02020603050405020304" pitchFamily="18" charset="0"/>
                            </a:rPr>
                            <a:t> = V</a:t>
                          </a:r>
                          <a:endParaRPr lang="en-US" sz="2800" dirty="0">
                            <a:solidFill>
                              <a:srgbClr val="000000"/>
                            </a:solidFill>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Times New Roman" panose="02020603050405020304" pitchFamily="18" charset="0"/>
                              <a:cs typeface="Times New Roman" panose="02020603050405020304" pitchFamily="18" charset="0"/>
                            </a:rPr>
                            <a:t>V</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 2V</a:t>
                          </a:r>
                          <a:endParaRPr lang="en-US" sz="2800" dirty="0">
                            <a:solidFill>
                              <a:srgbClr val="000000"/>
                            </a:solidFill>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Times New Roman" panose="02020603050405020304" pitchFamily="18" charset="0"/>
                              <a:cs typeface="Times New Roman" panose="02020603050405020304" pitchFamily="18" charset="0"/>
                            </a:rPr>
                            <a:t>V</a:t>
                          </a:r>
                          <a:r>
                            <a:rPr lang="en-US" sz="2800" baseline="-25000" dirty="0">
                              <a:latin typeface="Times New Roman" panose="02020603050405020304" pitchFamily="18" charset="0"/>
                              <a:cs typeface="Times New Roman" panose="02020603050405020304" pitchFamily="18" charset="0"/>
                            </a:rPr>
                            <a:t>3</a:t>
                          </a:r>
                          <a:r>
                            <a:rPr lang="en-US" sz="2800" dirty="0">
                              <a:latin typeface="Times New Roman" panose="02020603050405020304" pitchFamily="18" charset="0"/>
                              <a:cs typeface="Times New Roman" panose="02020603050405020304" pitchFamily="18" charset="0"/>
                            </a:rPr>
                            <a:t> = 3V</a:t>
                          </a:r>
                          <a:endParaRPr lang="en-US" sz="2800" dirty="0">
                            <a:solidFill>
                              <a:srgbClr val="000000"/>
                            </a:solidFill>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43303">
                    <a:tc>
                      <a:txBody>
                        <a:bodyPr/>
                        <a:lstStyle/>
                        <a:p>
                          <a:pPr algn="ctr"/>
                          <a:r>
                            <a:rPr lang="vi-VN" sz="2800" b="1" dirty="0">
                              <a:latin typeface="Times New Roman" panose="02020603050405020304" pitchFamily="18" charset="0"/>
                              <a:cs typeface="Times New Roman" panose="02020603050405020304" pitchFamily="18" charset="0"/>
                            </a:rPr>
                            <a:t>Khối lượng</a:t>
                          </a:r>
                          <a:endParaRPr lang="vi-VN" sz="2800" b="1" dirty="0">
                            <a:solidFill>
                              <a:srgbClr val="000000"/>
                            </a:solidFill>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a:latin typeface="Times New Roman" panose="02020603050405020304" pitchFamily="18" charset="0"/>
                              <a:cs typeface="Times New Roman" panose="02020603050405020304" pitchFamily="18" charset="0"/>
                            </a:rPr>
                            <a:t>m</a:t>
                          </a:r>
                          <a:r>
                            <a:rPr lang="en-US" sz="2800" baseline="-25000">
                              <a:latin typeface="Times New Roman" panose="02020603050405020304" pitchFamily="18" charset="0"/>
                              <a:cs typeface="Times New Roman" panose="02020603050405020304" pitchFamily="18" charset="0"/>
                            </a:rPr>
                            <a:t>1</a:t>
                          </a:r>
                          <a:r>
                            <a:rPr lang="en-US" sz="2800">
                              <a:latin typeface="Times New Roman" panose="02020603050405020304" pitchFamily="18" charset="0"/>
                              <a:cs typeface="Times New Roman" panose="02020603050405020304" pitchFamily="18" charset="0"/>
                            </a:rPr>
                            <a:t> = ?</a:t>
                          </a:r>
                          <a:endParaRPr lang="en-US" sz="2800">
                            <a:solidFill>
                              <a:srgbClr val="000000"/>
                            </a:solidFill>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Times New Roman" panose="02020603050405020304" pitchFamily="18" charset="0"/>
                              <a:cs typeface="Times New Roman" panose="02020603050405020304" pitchFamily="18" charset="0"/>
                            </a:rPr>
                            <a:t>m</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 ?</a:t>
                          </a:r>
                          <a:endParaRPr lang="en-US" sz="2800" dirty="0">
                            <a:solidFill>
                              <a:srgbClr val="000000"/>
                            </a:solidFill>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Times New Roman" panose="02020603050405020304" pitchFamily="18" charset="0"/>
                              <a:cs typeface="Times New Roman" panose="02020603050405020304" pitchFamily="18" charset="0"/>
                            </a:rPr>
                            <a:t>m</a:t>
                          </a:r>
                          <a:r>
                            <a:rPr lang="en-US" sz="2800" baseline="-25000" dirty="0">
                              <a:latin typeface="Times New Roman" panose="02020603050405020304" pitchFamily="18" charset="0"/>
                              <a:cs typeface="Times New Roman" panose="02020603050405020304" pitchFamily="18" charset="0"/>
                            </a:rPr>
                            <a:t>3</a:t>
                          </a:r>
                          <a:r>
                            <a:rPr lang="en-US" sz="2800" dirty="0">
                              <a:latin typeface="Times New Roman" panose="02020603050405020304" pitchFamily="18" charset="0"/>
                              <a:cs typeface="Times New Roman" panose="02020603050405020304" pitchFamily="18" charset="0"/>
                            </a:rPr>
                            <a:t> = ?</a:t>
                          </a:r>
                          <a:endParaRPr lang="en-US" sz="2800" dirty="0">
                            <a:solidFill>
                              <a:srgbClr val="000000"/>
                            </a:solidFill>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729018">
                    <a:tc>
                      <a:txBody>
                        <a:bodyPr/>
                        <a:lstStyle/>
                        <a:p>
                          <a:endParaRPr lang="en-US"/>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78" t="-256667" r="-300278" b="-5000"/>
                          </a:stretch>
                        </a:blipFill>
                      </a:tcPr>
                    </a:tc>
                    <a:tc>
                      <a:txBody>
                        <a:bodyPr/>
                        <a:lstStyle/>
                        <a:p>
                          <a:endParaRPr lang="en-US"/>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0557" t="-256667" r="-201114" b="-5000"/>
                          </a:stretch>
                        </a:blipFill>
                      </a:tcPr>
                    </a:tc>
                    <a:tc>
                      <a:txBody>
                        <a:bodyPr/>
                        <a:lstStyle/>
                        <a:p>
                          <a:endParaRPr lang="en-US"/>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00000" t="-256667" r="-100556" b="-5000"/>
                          </a:stretch>
                        </a:blipFill>
                      </a:tcPr>
                    </a:tc>
                    <a:tc>
                      <a:txBody>
                        <a:bodyPr/>
                        <a:lstStyle/>
                        <a:p>
                          <a:endParaRPr lang="en-US"/>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300836" t="-256667" r="-836" b="-5000"/>
                          </a:stretch>
                        </a:blipFill>
                      </a:tcPr>
                    </a:tc>
                    <a:extLst>
                      <a:ext uri="{0D108BD9-81ED-4DB2-BD59-A6C34878D82A}">
                        <a16:rowId xmlns:a16="http://schemas.microsoft.com/office/drawing/2014/main" val="10003"/>
                      </a:ext>
                    </a:extLst>
                  </a:tr>
                </a:tbl>
              </a:graphicData>
            </a:graphic>
          </p:graphicFrame>
        </mc:Fallback>
      </mc:AlternateContent>
    </p:spTree>
    <p:extLst>
      <p:ext uri="{BB962C8B-B14F-4D97-AF65-F5344CB8AC3E}">
        <p14:creationId xmlns:p14="http://schemas.microsoft.com/office/powerpoint/2010/main" val="1493875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Horizontal)">
                                      <p:cBhvr>
                                        <p:cTn id="12" dur="500"/>
                                        <p:tgtEl>
                                          <p:spTgt spid="6">
                                            <p:txEl>
                                              <p:pRg st="0" end="0"/>
                                            </p:txEl>
                                          </p:spTgt>
                                        </p:tgtEl>
                                      </p:cBhvr>
                                    </p:animEffect>
                                  </p:childTnLst>
                                </p:cTn>
                              </p:par>
                            </p:childTnLst>
                          </p:cTn>
                        </p:par>
                        <p:par>
                          <p:cTn id="13" fill="hold">
                            <p:stCondLst>
                              <p:cond delay="500"/>
                            </p:stCondLst>
                            <p:childTnLst>
                              <p:par>
                                <p:cTn id="14" presetID="1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plus(in)">
                                      <p:cBhvr>
                                        <p:cTn id="16" dur="2000"/>
                                        <p:tgtEl>
                                          <p:spTgt spid="7"/>
                                        </p:tgtEl>
                                      </p:cBhvr>
                                    </p:animEffect>
                                  </p:childTnLst>
                                </p:cTn>
                              </p:par>
                            </p:childTnLst>
                          </p:cTn>
                        </p:par>
                        <p:par>
                          <p:cTn id="17" fill="hold">
                            <p:stCondLst>
                              <p:cond delay="2500"/>
                            </p:stCondLst>
                            <p:childTnLst>
                              <p:par>
                                <p:cTn id="18" presetID="3" presetClass="entr" presetSubtype="1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linds(horizontal)">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sp>
        <p:nvSpPr>
          <p:cNvPr id="2" name="Freeform 2"/>
          <p:cNvSpPr/>
          <p:nvPr/>
        </p:nvSpPr>
        <p:spPr>
          <a:xfrm rot="-2942681">
            <a:off x="9616463" y="-2851580"/>
            <a:ext cx="4455933" cy="4237187"/>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rot="-6501418">
            <a:off x="-2246643" y="5154258"/>
            <a:ext cx="7085425" cy="6737595"/>
          </a:xfrm>
          <a:custGeom>
            <a:avLst/>
            <a:gdLst/>
            <a:ahLst/>
            <a:cxnLst/>
            <a:rect l="l" t="t" r="r" b="b"/>
            <a:pathLst>
              <a:path w="10628138" h="10106393">
                <a:moveTo>
                  <a:pt x="0" y="0"/>
                </a:moveTo>
                <a:lnTo>
                  <a:pt x="10628139" y="0"/>
                </a:lnTo>
                <a:lnTo>
                  <a:pt x="10628139" y="10106393"/>
                </a:lnTo>
                <a:lnTo>
                  <a:pt x="0" y="1010639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5" name="Freeform 5"/>
          <p:cNvSpPr/>
          <p:nvPr/>
        </p:nvSpPr>
        <p:spPr>
          <a:xfrm rot="-2786969">
            <a:off x="10307316" y="5197661"/>
            <a:ext cx="4455933" cy="4237187"/>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Freeform 6"/>
          <p:cNvSpPr/>
          <p:nvPr/>
        </p:nvSpPr>
        <p:spPr>
          <a:xfrm rot="-6346126">
            <a:off x="-1921682" y="-2851580"/>
            <a:ext cx="4455933" cy="4237187"/>
          </a:xfrm>
          <a:custGeom>
            <a:avLst/>
            <a:gdLst/>
            <a:ahLst/>
            <a:cxnLst/>
            <a:rect l="l" t="t" r="r" b="b"/>
            <a:pathLst>
              <a:path w="6683899" h="6355781">
                <a:moveTo>
                  <a:pt x="0" y="0"/>
                </a:moveTo>
                <a:lnTo>
                  <a:pt x="6683899" y="0"/>
                </a:lnTo>
                <a:lnTo>
                  <a:pt x="6683899" y="6355781"/>
                </a:lnTo>
                <a:lnTo>
                  <a:pt x="0" y="635578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7" name="Freeform 7"/>
          <p:cNvSpPr/>
          <p:nvPr/>
        </p:nvSpPr>
        <p:spPr>
          <a:xfrm rot="443786">
            <a:off x="10246017" y="5307258"/>
            <a:ext cx="2023936" cy="997249"/>
          </a:xfrm>
          <a:custGeom>
            <a:avLst/>
            <a:gdLst/>
            <a:ahLst/>
            <a:cxnLst/>
            <a:rect l="l" t="t" r="r" b="b"/>
            <a:pathLst>
              <a:path w="3035904" h="1495873">
                <a:moveTo>
                  <a:pt x="0" y="0"/>
                </a:moveTo>
                <a:lnTo>
                  <a:pt x="3035904" y="0"/>
                </a:lnTo>
                <a:lnTo>
                  <a:pt x="3035904" y="1495872"/>
                </a:lnTo>
                <a:lnTo>
                  <a:pt x="0" y="149587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8" name="Freeform 8"/>
          <p:cNvSpPr/>
          <p:nvPr/>
        </p:nvSpPr>
        <p:spPr>
          <a:xfrm rot="443786">
            <a:off x="741569" y="5294350"/>
            <a:ext cx="2023936" cy="997249"/>
          </a:xfrm>
          <a:custGeom>
            <a:avLst/>
            <a:gdLst/>
            <a:ahLst/>
            <a:cxnLst/>
            <a:rect l="l" t="t" r="r" b="b"/>
            <a:pathLst>
              <a:path w="3035904" h="1495873">
                <a:moveTo>
                  <a:pt x="0" y="0"/>
                </a:moveTo>
                <a:lnTo>
                  <a:pt x="3035904" y="0"/>
                </a:lnTo>
                <a:lnTo>
                  <a:pt x="3035904" y="1495872"/>
                </a:lnTo>
                <a:lnTo>
                  <a:pt x="0" y="149587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0" name="Freeform 10"/>
          <p:cNvSpPr/>
          <p:nvPr/>
        </p:nvSpPr>
        <p:spPr>
          <a:xfrm>
            <a:off x="152400" y="440276"/>
            <a:ext cx="793042" cy="1029410"/>
          </a:xfrm>
          <a:custGeom>
            <a:avLst/>
            <a:gdLst/>
            <a:ahLst/>
            <a:cxnLst/>
            <a:rect l="l" t="t" r="r" b="b"/>
            <a:pathLst>
              <a:path w="1189563" h="1544115">
                <a:moveTo>
                  <a:pt x="0" y="0"/>
                </a:moveTo>
                <a:lnTo>
                  <a:pt x="1189562" y="0"/>
                </a:lnTo>
                <a:lnTo>
                  <a:pt x="1189562" y="1544115"/>
                </a:lnTo>
                <a:lnTo>
                  <a:pt x="0" y="1544115"/>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grpSp>
        <p:nvGrpSpPr>
          <p:cNvPr id="9" name="Group 8">
            <a:extLst>
              <a:ext uri="{FF2B5EF4-FFF2-40B4-BE49-F238E27FC236}">
                <a16:creationId xmlns="" xmlns:a16="http://schemas.microsoft.com/office/drawing/2014/main" id="{A40EF855-E622-B742-B783-F269075A2725}"/>
              </a:ext>
            </a:extLst>
          </p:cNvPr>
          <p:cNvGrpSpPr/>
          <p:nvPr/>
        </p:nvGrpSpPr>
        <p:grpSpPr>
          <a:xfrm>
            <a:off x="269997" y="1355375"/>
            <a:ext cx="8356444" cy="3533668"/>
            <a:chOff x="404995" y="2033062"/>
            <a:chExt cx="12534666" cy="5300502"/>
          </a:xfrm>
        </p:grpSpPr>
        <p:sp>
          <p:nvSpPr>
            <p:cNvPr id="3" name="Freeform 3"/>
            <p:cNvSpPr/>
            <p:nvPr/>
          </p:nvSpPr>
          <p:spPr>
            <a:xfrm rot="147184">
              <a:off x="567190" y="2033062"/>
              <a:ext cx="12372471" cy="5300502"/>
            </a:xfrm>
            <a:custGeom>
              <a:avLst/>
              <a:gdLst/>
              <a:ahLst/>
              <a:cxnLst/>
              <a:rect l="l" t="t" r="r" b="b"/>
              <a:pathLst>
                <a:path w="11418556" h="5044926">
                  <a:moveTo>
                    <a:pt x="0" y="0"/>
                  </a:moveTo>
                  <a:lnTo>
                    <a:pt x="11418556" y="0"/>
                  </a:lnTo>
                  <a:lnTo>
                    <a:pt x="11418556" y="5044925"/>
                  </a:lnTo>
                  <a:lnTo>
                    <a:pt x="0" y="5044925"/>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3" name="TextBox 13"/>
            <p:cNvSpPr txBox="1"/>
            <p:nvPr/>
          </p:nvSpPr>
          <p:spPr>
            <a:xfrm>
              <a:off x="404995" y="3148560"/>
              <a:ext cx="12049149" cy="3001398"/>
            </a:xfrm>
            <a:prstGeom prst="rect">
              <a:avLst/>
            </a:prstGeom>
          </p:spPr>
          <p:txBody>
            <a:bodyPr wrap="square" lIns="0" tIns="0" rIns="0" bIns="0" rtlCol="0" anchor="t">
              <a:spAutoFit/>
            </a:bodyPr>
            <a:lstStyle/>
            <a:p>
              <a:pPr algn="ctr">
                <a:lnSpc>
                  <a:spcPct val="150000"/>
                </a:lnSpc>
                <a:defRPr/>
              </a:pPr>
              <a:r>
                <a:rPr lang="en-US" sz="4334" b="1">
                  <a:solidFill>
                    <a:srgbClr val="102667"/>
                  </a:solidFill>
                  <a:latin typeface="Arial" panose="020B0604020202020204" pitchFamily="34" charset="0"/>
                  <a:cs typeface="Arial" panose="020B0604020202020204" pitchFamily="34" charset="0"/>
                </a:rPr>
                <a:t>2. KHỐI LƯỢNG RIÊNG,</a:t>
              </a:r>
            </a:p>
            <a:p>
              <a:pPr algn="ctr">
                <a:lnSpc>
                  <a:spcPct val="150000"/>
                </a:lnSpc>
                <a:defRPr/>
              </a:pPr>
              <a:r>
                <a:rPr lang="en-US" sz="4334" b="1">
                  <a:solidFill>
                    <a:srgbClr val="102667"/>
                  </a:solidFill>
                  <a:latin typeface="Arial" panose="020B0604020202020204" pitchFamily="34" charset="0"/>
                  <a:cs typeface="Arial" panose="020B0604020202020204" pitchFamily="34" charset="0"/>
                </a:rPr>
                <a:t> ĐƠN VỊ KHỐI LƯỢNG RIÊNG</a:t>
              </a:r>
            </a:p>
          </p:txBody>
        </p:sp>
      </p:grpSp>
      <p:pic>
        <p:nvPicPr>
          <p:cNvPr id="15" name="Picture 4">
            <a:extLst>
              <a:ext uri="{FF2B5EF4-FFF2-40B4-BE49-F238E27FC236}">
                <a16:creationId xmlns="" xmlns:a16="http://schemas.microsoft.com/office/drawing/2014/main" id="{EEE21D47-305B-1D5B-AC3F-7FDEC478E882}"/>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7838994" y="2147663"/>
            <a:ext cx="4005435" cy="4778637"/>
          </a:xfrm>
          <a:prstGeom prst="rect">
            <a:avLst/>
          </a:prstGeom>
        </p:spPr>
      </p:pic>
    </p:spTree>
    <p:extLst>
      <p:ext uri="{BB962C8B-B14F-4D97-AF65-F5344CB8AC3E}">
        <p14:creationId xmlns:p14="http://schemas.microsoft.com/office/powerpoint/2010/main" val="1603984270"/>
      </p:ext>
    </p:extLst>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sp>
        <p:nvSpPr>
          <p:cNvPr id="2" name="Freeform 2"/>
          <p:cNvSpPr/>
          <p:nvPr/>
        </p:nvSpPr>
        <p:spPr>
          <a:xfrm rot="-2942681">
            <a:off x="10078006" y="-2984311"/>
            <a:ext cx="4455933" cy="4237187"/>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rot="-6501418">
            <a:off x="-3700015" y="5347193"/>
            <a:ext cx="7085425" cy="6737595"/>
          </a:xfrm>
          <a:custGeom>
            <a:avLst/>
            <a:gdLst/>
            <a:ahLst/>
            <a:cxnLst/>
            <a:rect l="l" t="t" r="r" b="b"/>
            <a:pathLst>
              <a:path w="10628138" h="10106393">
                <a:moveTo>
                  <a:pt x="0" y="0"/>
                </a:moveTo>
                <a:lnTo>
                  <a:pt x="10628139" y="0"/>
                </a:lnTo>
                <a:lnTo>
                  <a:pt x="10628139" y="10106393"/>
                </a:lnTo>
                <a:lnTo>
                  <a:pt x="0" y="1010639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5" name="Freeform 5"/>
          <p:cNvSpPr/>
          <p:nvPr/>
        </p:nvSpPr>
        <p:spPr>
          <a:xfrm rot="-2786969">
            <a:off x="10748576" y="5233055"/>
            <a:ext cx="4455933" cy="4237187"/>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Freeform 6"/>
          <p:cNvSpPr/>
          <p:nvPr/>
        </p:nvSpPr>
        <p:spPr>
          <a:xfrm rot="-6346126">
            <a:off x="-2174441" y="-2984311"/>
            <a:ext cx="4455933" cy="4237187"/>
          </a:xfrm>
          <a:custGeom>
            <a:avLst/>
            <a:gdLst/>
            <a:ahLst/>
            <a:cxnLst/>
            <a:rect l="l" t="t" r="r" b="b"/>
            <a:pathLst>
              <a:path w="6683899" h="6355781">
                <a:moveTo>
                  <a:pt x="0" y="0"/>
                </a:moveTo>
                <a:lnTo>
                  <a:pt x="6683899" y="0"/>
                </a:lnTo>
                <a:lnTo>
                  <a:pt x="6683899" y="6355781"/>
                </a:lnTo>
                <a:lnTo>
                  <a:pt x="0" y="635578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9" name="Freeform 9"/>
          <p:cNvSpPr/>
          <p:nvPr/>
        </p:nvSpPr>
        <p:spPr>
          <a:xfrm>
            <a:off x="11074400" y="330200"/>
            <a:ext cx="793042" cy="1029410"/>
          </a:xfrm>
          <a:custGeom>
            <a:avLst/>
            <a:gdLst/>
            <a:ahLst/>
            <a:cxnLst/>
            <a:rect l="l" t="t" r="r" b="b"/>
            <a:pathLst>
              <a:path w="1189563" h="1544115">
                <a:moveTo>
                  <a:pt x="0" y="0"/>
                </a:moveTo>
                <a:lnTo>
                  <a:pt x="1189562" y="0"/>
                </a:lnTo>
                <a:lnTo>
                  <a:pt x="1189562" y="1544114"/>
                </a:lnTo>
                <a:lnTo>
                  <a:pt x="0" y="1544114"/>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0" name="Freeform 10"/>
          <p:cNvSpPr/>
          <p:nvPr/>
        </p:nvSpPr>
        <p:spPr>
          <a:xfrm>
            <a:off x="203200" y="431800"/>
            <a:ext cx="793042" cy="1029410"/>
          </a:xfrm>
          <a:custGeom>
            <a:avLst/>
            <a:gdLst/>
            <a:ahLst/>
            <a:cxnLst/>
            <a:rect l="l" t="t" r="r" b="b"/>
            <a:pathLst>
              <a:path w="1189563" h="1544115">
                <a:moveTo>
                  <a:pt x="0" y="0"/>
                </a:moveTo>
                <a:lnTo>
                  <a:pt x="1189562" y="0"/>
                </a:lnTo>
                <a:lnTo>
                  <a:pt x="1189562" y="1544115"/>
                </a:lnTo>
                <a:lnTo>
                  <a:pt x="0" y="1544115"/>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mc:AlternateContent xmlns:mc="http://schemas.openxmlformats.org/markup-compatibility/2006" xmlns:a14="http://schemas.microsoft.com/office/drawing/2010/main">
        <mc:Choice Requires="a14">
          <p:sp>
            <p:nvSpPr>
              <p:cNvPr id="17" name="TextBox 16">
                <a:extLst>
                  <a:ext uri="{FF2B5EF4-FFF2-40B4-BE49-F238E27FC236}">
                    <a16:creationId xmlns="" xmlns:a16="http://schemas.microsoft.com/office/drawing/2014/main" id="{5A960DD9-900A-87AB-5839-AAF4258C8272}"/>
                  </a:ext>
                </a:extLst>
              </p:cNvPr>
              <p:cNvSpPr txBox="1"/>
              <p:nvPr/>
            </p:nvSpPr>
            <p:spPr>
              <a:xfrm>
                <a:off x="1135575" y="710771"/>
                <a:ext cx="9502702" cy="5174237"/>
              </a:xfrm>
              <a:prstGeom prst="rect">
                <a:avLst/>
              </a:prstGeom>
              <a:noFill/>
            </p:spPr>
            <p:txBody>
              <a:bodyPr wrap="square">
                <a:spAutoFit/>
              </a:bodyPr>
              <a:lstStyle/>
              <a:p>
                <a:pPr marL="457223" indent="-457223" algn="just">
                  <a:lnSpc>
                    <a:spcPct val="150000"/>
                  </a:lnSpc>
                  <a:buFont typeface="Wingdings" panose="05000000000000000000" pitchFamily="2" charset="2"/>
                  <a:buChar char="q"/>
                </a:pPr>
                <a:r>
                  <a:rPr lang="vi-VN" sz="3000" b="1">
                    <a:solidFill>
                      <a:srgbClr val="000000"/>
                    </a:solidFill>
                    <a:ea typeface="Times New Roman" panose="02020603050405020304" pitchFamily="18" charset="0"/>
                    <a:cs typeface="Times New Roman" panose="02020603050405020304" pitchFamily="18" charset="0"/>
                  </a:rPr>
                  <a:t>Định nghĩa: </a:t>
                </a:r>
                <a:r>
                  <a:rPr lang="vi-VN" sz="3000">
                    <a:solidFill>
                      <a:srgbClr val="000000"/>
                    </a:solidFill>
                    <a:ea typeface="Times New Roman" panose="02020603050405020304" pitchFamily="18" charset="0"/>
                    <a:cs typeface="Times New Roman" panose="02020603050405020304" pitchFamily="18" charset="0"/>
                  </a:rPr>
                  <a:t>Khối lượng riêng của một chất cho ta biết khối lượng của một đơn vị thể tích chất đó </a:t>
                </a:r>
                <a:endParaRPr lang="en-US" sz="3000">
                  <a:solidFill>
                    <a:prstClr val="black"/>
                  </a:solidFill>
                  <a:ea typeface="Times New Roman" panose="02020603050405020304" pitchFamily="18" charset="0"/>
                  <a:cs typeface="Times New Roman" panose="02020603050405020304" pitchFamily="18" charset="0"/>
                </a:endParaRPr>
              </a:p>
              <a:p>
                <a:pPr marL="457223" indent="-457223" algn="just">
                  <a:lnSpc>
                    <a:spcPct val="150000"/>
                  </a:lnSpc>
                  <a:buFont typeface="Wingdings" panose="05000000000000000000" pitchFamily="2" charset="2"/>
                  <a:buChar char="q"/>
                </a:pPr>
                <a:r>
                  <a:rPr lang="vi-VN" sz="3000" b="1">
                    <a:solidFill>
                      <a:srgbClr val="000000"/>
                    </a:solidFill>
                    <a:ea typeface="Times New Roman" panose="02020603050405020304" pitchFamily="18" charset="0"/>
                    <a:cs typeface="Times New Roman" panose="02020603050405020304" pitchFamily="18" charset="0"/>
                  </a:rPr>
                  <a:t>Công thức </a:t>
                </a:r>
                <a:r>
                  <a:rPr lang="vi-VN" sz="3000">
                    <a:solidFill>
                      <a:srgbClr val="000000"/>
                    </a:solidFill>
                    <a:ea typeface="Times New Roman" panose="02020603050405020304" pitchFamily="18" charset="0"/>
                    <a:cs typeface="Times New Roman" panose="02020603050405020304" pitchFamily="18" charset="0"/>
                  </a:rPr>
                  <a:t>xác định khối lượng riêng: </a:t>
                </a:r>
                <a14:m>
                  <m:oMath xmlns:m="http://schemas.openxmlformats.org/officeDocument/2006/math">
                    <m:r>
                      <a:rPr lang="vi-VN" sz="3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𝐷</m:t>
                    </m:r>
                    <m:r>
                      <a:rPr lang="vi-VN" sz="3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vi-VN" sz="3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𝑚</m:t>
                        </m:r>
                      </m:num>
                      <m:den>
                        <m:r>
                          <a:rPr lang="vi-VN" sz="3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𝑉</m:t>
                        </m:r>
                      </m:den>
                    </m:f>
                  </m:oMath>
                </a14:m>
                <a:endParaRPr lang="en-US" sz="3000">
                  <a:solidFill>
                    <a:prstClr val="black"/>
                  </a:solidFill>
                  <a:ea typeface="Times New Roman" panose="02020603050405020304" pitchFamily="18" charset="0"/>
                  <a:cs typeface="Times New Roman" panose="02020603050405020304" pitchFamily="18" charset="0"/>
                </a:endParaRPr>
              </a:p>
              <a:p>
                <a:pPr marL="457223" indent="-457223" algn="just">
                  <a:lnSpc>
                    <a:spcPct val="150000"/>
                  </a:lnSpc>
                  <a:buFont typeface="Wingdings" panose="05000000000000000000" pitchFamily="2" charset="2"/>
                  <a:buChar char="q"/>
                </a:pPr>
                <a:r>
                  <a:rPr lang="vi-VN" sz="3000" b="1">
                    <a:solidFill>
                      <a:srgbClr val="000000"/>
                    </a:solidFill>
                    <a:ea typeface="Times New Roman" panose="02020603050405020304" pitchFamily="18" charset="0"/>
                    <a:cs typeface="Times New Roman" panose="02020603050405020304" pitchFamily="18" charset="0"/>
                  </a:rPr>
                  <a:t>Đơn vị </a:t>
                </a:r>
                <a:r>
                  <a:rPr lang="vi-VN" sz="3000">
                    <a:solidFill>
                      <a:srgbClr val="000000"/>
                    </a:solidFill>
                    <a:ea typeface="Times New Roman" panose="02020603050405020304" pitchFamily="18" charset="0"/>
                    <a:cs typeface="Times New Roman" panose="02020603050405020304" pitchFamily="18" charset="0"/>
                  </a:rPr>
                  <a:t>thường dùng đo khối lượng riêng là kg/m</a:t>
                </a:r>
                <a:r>
                  <a:rPr lang="vi-VN" sz="3000" baseline="30000">
                    <a:solidFill>
                      <a:srgbClr val="000000"/>
                    </a:solidFill>
                    <a:ea typeface="Times New Roman" panose="02020603050405020304" pitchFamily="18" charset="0"/>
                    <a:cs typeface="Times New Roman" panose="02020603050405020304" pitchFamily="18" charset="0"/>
                  </a:rPr>
                  <a:t>3</a:t>
                </a:r>
                <a:r>
                  <a:rPr lang="vi-VN" sz="3000">
                    <a:solidFill>
                      <a:srgbClr val="000000"/>
                    </a:solidFill>
                    <a:ea typeface="Times New Roman" panose="02020603050405020304" pitchFamily="18" charset="0"/>
                    <a:cs typeface="Times New Roman" panose="02020603050405020304" pitchFamily="18" charset="0"/>
                  </a:rPr>
                  <a:t> hoặc g/cm</a:t>
                </a:r>
                <a:r>
                  <a:rPr lang="vi-VN" sz="3000" baseline="30000">
                    <a:solidFill>
                      <a:srgbClr val="000000"/>
                    </a:solidFill>
                    <a:ea typeface="Times New Roman" panose="02020603050405020304" pitchFamily="18" charset="0"/>
                    <a:cs typeface="Times New Roman" panose="02020603050405020304" pitchFamily="18" charset="0"/>
                  </a:rPr>
                  <a:t>3</a:t>
                </a:r>
                <a:r>
                  <a:rPr lang="vi-VN" sz="3000">
                    <a:solidFill>
                      <a:srgbClr val="000000"/>
                    </a:solidFill>
                    <a:ea typeface="Times New Roman" panose="02020603050405020304" pitchFamily="18" charset="0"/>
                    <a:cs typeface="Times New Roman" panose="02020603050405020304" pitchFamily="18" charset="0"/>
                  </a:rPr>
                  <a:t> hay g/mL</a:t>
                </a:r>
                <a:endParaRPr lang="en-US" sz="3000">
                  <a:solidFill>
                    <a:prstClr val="black"/>
                  </a:solidFill>
                  <a:ea typeface="Calibri" panose="020F0502020204030204" pitchFamily="34" charset="0"/>
                  <a:cs typeface="Times New Roman" panose="02020603050405020304" pitchFamily="18" charset="0"/>
                </a:endParaRPr>
              </a:p>
              <a:p>
                <a:pPr marL="152408" algn="just">
                  <a:lnSpc>
                    <a:spcPct val="150000"/>
                  </a:lnSpc>
                </a:pPr>
                <a:r>
                  <a:rPr lang="nl-NL" sz="3000">
                    <a:solidFill>
                      <a:srgbClr val="000000"/>
                    </a:solidFill>
                    <a:ea typeface="Times New Roman" panose="02020603050405020304" pitchFamily="18" charset="0"/>
                    <a:cs typeface="Times New Roman" panose="02020603050405020304" pitchFamily="18" charset="0"/>
                  </a:rPr>
                  <a:t>1 kg/m</a:t>
                </a:r>
                <a:r>
                  <a:rPr lang="nl-NL" sz="3000" baseline="30000">
                    <a:solidFill>
                      <a:srgbClr val="000000"/>
                    </a:solidFill>
                    <a:ea typeface="Times New Roman" panose="02020603050405020304" pitchFamily="18" charset="0"/>
                    <a:cs typeface="Times New Roman" panose="02020603050405020304" pitchFamily="18" charset="0"/>
                  </a:rPr>
                  <a:t>3</a:t>
                </a:r>
                <a:r>
                  <a:rPr lang="nl-NL" sz="3000">
                    <a:solidFill>
                      <a:srgbClr val="000000"/>
                    </a:solidFill>
                    <a:ea typeface="Times New Roman" panose="02020603050405020304" pitchFamily="18" charset="0"/>
                    <a:cs typeface="Times New Roman" panose="02020603050405020304" pitchFamily="18" charset="0"/>
                  </a:rPr>
                  <a:t> = 0,001 g/cm</a:t>
                </a:r>
                <a:r>
                  <a:rPr lang="nl-NL" sz="3000" baseline="30000">
                    <a:solidFill>
                      <a:srgbClr val="000000"/>
                    </a:solidFill>
                    <a:ea typeface="Times New Roman" panose="02020603050405020304" pitchFamily="18" charset="0"/>
                    <a:cs typeface="Times New Roman" panose="02020603050405020304" pitchFamily="18" charset="0"/>
                  </a:rPr>
                  <a:t>3</a:t>
                </a:r>
                <a:endParaRPr lang="en-US" sz="3000">
                  <a:solidFill>
                    <a:prstClr val="black"/>
                  </a:solidFill>
                  <a:ea typeface="Calibri" panose="020F0502020204030204" pitchFamily="34" charset="0"/>
                  <a:cs typeface="Times New Roman" panose="02020603050405020304" pitchFamily="18" charset="0"/>
                </a:endParaRPr>
              </a:p>
              <a:p>
                <a:pPr marL="152408" algn="just">
                  <a:lnSpc>
                    <a:spcPct val="150000"/>
                  </a:lnSpc>
                </a:pPr>
                <a:r>
                  <a:rPr lang="nl-NL" sz="3000">
                    <a:solidFill>
                      <a:srgbClr val="000000"/>
                    </a:solidFill>
                    <a:ea typeface="Times New Roman" panose="02020603050405020304" pitchFamily="18" charset="0"/>
                    <a:cs typeface="Times New Roman" panose="02020603050405020304" pitchFamily="18" charset="0"/>
                  </a:rPr>
                  <a:t>1 g/cm</a:t>
                </a:r>
                <a:r>
                  <a:rPr lang="nl-NL" sz="3000" baseline="30000">
                    <a:solidFill>
                      <a:srgbClr val="000000"/>
                    </a:solidFill>
                    <a:ea typeface="Times New Roman" panose="02020603050405020304" pitchFamily="18" charset="0"/>
                    <a:cs typeface="Times New Roman" panose="02020603050405020304" pitchFamily="18" charset="0"/>
                  </a:rPr>
                  <a:t>3</a:t>
                </a:r>
                <a:r>
                  <a:rPr lang="nl-NL" sz="3000">
                    <a:solidFill>
                      <a:srgbClr val="000000"/>
                    </a:solidFill>
                    <a:ea typeface="Times New Roman" panose="02020603050405020304" pitchFamily="18" charset="0"/>
                    <a:cs typeface="Times New Roman" panose="02020603050405020304" pitchFamily="18" charset="0"/>
                  </a:rPr>
                  <a:t> = 1 g/mL</a:t>
                </a:r>
                <a:endParaRPr lang="en-US" sz="3000">
                  <a:solidFill>
                    <a:prstClr val="black"/>
                  </a:solidFill>
                  <a:ea typeface="Calibri" panose="020F0502020204030204" pitchFamily="34" charset="0"/>
                  <a:cs typeface="Times New Roman" panose="02020603050405020304" pitchFamily="18" charset="0"/>
                </a:endParaRPr>
              </a:p>
            </p:txBody>
          </p:sp>
        </mc:Choice>
        <mc:Fallback xmlns="">
          <p:sp>
            <p:nvSpPr>
              <p:cNvPr id="17" name="TextBox 16">
                <a:extLst>
                  <a:ext uri="{FF2B5EF4-FFF2-40B4-BE49-F238E27FC236}">
                    <a16:creationId xmlns:a16="http://schemas.microsoft.com/office/drawing/2014/main" xmlns:a14="http://schemas.microsoft.com/office/drawing/2010/main" xmlns="" id="{5A960DD9-900A-87AB-5839-AAF4258C8272}"/>
                  </a:ext>
                </a:extLst>
              </p:cNvPr>
              <p:cNvSpPr txBox="1">
                <a:spLocks noRot="1" noChangeAspect="1" noMove="1" noResize="1" noEditPoints="1" noAdjustHandles="1" noChangeArrowheads="1" noChangeShapeType="1" noTextEdit="1"/>
              </p:cNvSpPr>
              <p:nvPr/>
            </p:nvSpPr>
            <p:spPr>
              <a:xfrm>
                <a:off x="1135575" y="710771"/>
                <a:ext cx="9502702" cy="5174237"/>
              </a:xfrm>
              <a:prstGeom prst="rect">
                <a:avLst/>
              </a:prstGeom>
              <a:blipFill rotWithShape="0">
                <a:blip r:embed="rId8"/>
                <a:stretch>
                  <a:fillRect l="-1283" r="-1539" b="-1415"/>
                </a:stretch>
              </a:blipFill>
            </p:spPr>
            <p:txBody>
              <a:bodyPr/>
              <a:lstStyle/>
              <a:p>
                <a:r>
                  <a:rPr lang="en-US">
                    <a:noFill/>
                  </a:rPr>
                  <a:t> </a:t>
                </a:r>
              </a:p>
            </p:txBody>
          </p:sp>
        </mc:Fallback>
      </mc:AlternateContent>
      <p:pic>
        <p:nvPicPr>
          <p:cNvPr id="18" name="Picture 15">
            <a:extLst>
              <a:ext uri="{FF2B5EF4-FFF2-40B4-BE49-F238E27FC236}">
                <a16:creationId xmlns="" xmlns:a16="http://schemas.microsoft.com/office/drawing/2014/main" id="{D5E533AC-86AA-D918-D219-110F62ADF280}"/>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4521200" y="4393453"/>
            <a:ext cx="7560812" cy="2466715"/>
          </a:xfrm>
          <a:prstGeom prst="rect">
            <a:avLst/>
          </a:prstGeom>
        </p:spPr>
      </p:pic>
    </p:spTree>
    <p:extLst>
      <p:ext uri="{BB962C8B-B14F-4D97-AF65-F5344CB8AC3E}">
        <p14:creationId xmlns:p14="http://schemas.microsoft.com/office/powerpoint/2010/main" val="3277820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down)">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wipe(down)">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wipe(down)">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7">
                                            <p:txEl>
                                              <p:pRg st="3" end="3"/>
                                            </p:txEl>
                                          </p:spTgt>
                                        </p:tgtEl>
                                        <p:attrNameLst>
                                          <p:attrName>style.visibility</p:attrName>
                                        </p:attrNameLst>
                                      </p:cBhvr>
                                      <p:to>
                                        <p:strVal val="visible"/>
                                      </p:to>
                                    </p:set>
                                    <p:animEffect transition="in" filter="wipe(down)">
                                      <p:cBhvr>
                                        <p:cTn id="22" dur="500"/>
                                        <p:tgtEl>
                                          <p:spTgt spid="1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7">
                                            <p:txEl>
                                              <p:pRg st="4" end="4"/>
                                            </p:txEl>
                                          </p:spTgt>
                                        </p:tgtEl>
                                        <p:attrNameLst>
                                          <p:attrName>style.visibility</p:attrName>
                                        </p:attrNameLst>
                                      </p:cBhvr>
                                      <p:to>
                                        <p:strVal val="visible"/>
                                      </p:to>
                                    </p:set>
                                    <p:animEffect transition="in" filter="wipe(down)">
                                      <p:cBhvr>
                                        <p:cTn id="27" dur="500"/>
                                        <p:tgtEl>
                                          <p:spTgt spid="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sp>
        <p:nvSpPr>
          <p:cNvPr id="2" name="Freeform 2"/>
          <p:cNvSpPr/>
          <p:nvPr/>
        </p:nvSpPr>
        <p:spPr>
          <a:xfrm rot="-2942681">
            <a:off x="10078006" y="-2984311"/>
            <a:ext cx="4455933" cy="4237187"/>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rot="-6501418">
            <a:off x="-3700015" y="5347193"/>
            <a:ext cx="7085425" cy="6737595"/>
          </a:xfrm>
          <a:custGeom>
            <a:avLst/>
            <a:gdLst/>
            <a:ahLst/>
            <a:cxnLst/>
            <a:rect l="l" t="t" r="r" b="b"/>
            <a:pathLst>
              <a:path w="10628138" h="10106393">
                <a:moveTo>
                  <a:pt x="0" y="0"/>
                </a:moveTo>
                <a:lnTo>
                  <a:pt x="10628139" y="0"/>
                </a:lnTo>
                <a:lnTo>
                  <a:pt x="10628139" y="10106393"/>
                </a:lnTo>
                <a:lnTo>
                  <a:pt x="0" y="1010639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5" name="Freeform 5"/>
          <p:cNvSpPr/>
          <p:nvPr/>
        </p:nvSpPr>
        <p:spPr>
          <a:xfrm rot="-2786969">
            <a:off x="10748576" y="5233055"/>
            <a:ext cx="4455933" cy="4237187"/>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Freeform 6"/>
          <p:cNvSpPr/>
          <p:nvPr/>
        </p:nvSpPr>
        <p:spPr>
          <a:xfrm rot="-6346126">
            <a:off x="-2174441" y="-2984311"/>
            <a:ext cx="4455933" cy="4237187"/>
          </a:xfrm>
          <a:custGeom>
            <a:avLst/>
            <a:gdLst/>
            <a:ahLst/>
            <a:cxnLst/>
            <a:rect l="l" t="t" r="r" b="b"/>
            <a:pathLst>
              <a:path w="6683899" h="6355781">
                <a:moveTo>
                  <a:pt x="0" y="0"/>
                </a:moveTo>
                <a:lnTo>
                  <a:pt x="6683899" y="0"/>
                </a:lnTo>
                <a:lnTo>
                  <a:pt x="6683899" y="6355781"/>
                </a:lnTo>
                <a:lnTo>
                  <a:pt x="0" y="635578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9" name="Freeform 9"/>
          <p:cNvSpPr/>
          <p:nvPr/>
        </p:nvSpPr>
        <p:spPr>
          <a:xfrm>
            <a:off x="11074400" y="330200"/>
            <a:ext cx="793042" cy="1029410"/>
          </a:xfrm>
          <a:custGeom>
            <a:avLst/>
            <a:gdLst/>
            <a:ahLst/>
            <a:cxnLst/>
            <a:rect l="l" t="t" r="r" b="b"/>
            <a:pathLst>
              <a:path w="1189563" h="1544115">
                <a:moveTo>
                  <a:pt x="0" y="0"/>
                </a:moveTo>
                <a:lnTo>
                  <a:pt x="1189562" y="0"/>
                </a:lnTo>
                <a:lnTo>
                  <a:pt x="1189562" y="1544114"/>
                </a:lnTo>
                <a:lnTo>
                  <a:pt x="0" y="1544114"/>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0" name="Freeform 10"/>
          <p:cNvSpPr/>
          <p:nvPr/>
        </p:nvSpPr>
        <p:spPr>
          <a:xfrm>
            <a:off x="203200" y="431800"/>
            <a:ext cx="793042" cy="1029410"/>
          </a:xfrm>
          <a:custGeom>
            <a:avLst/>
            <a:gdLst/>
            <a:ahLst/>
            <a:cxnLst/>
            <a:rect l="l" t="t" r="r" b="b"/>
            <a:pathLst>
              <a:path w="1189563" h="1544115">
                <a:moveTo>
                  <a:pt x="0" y="0"/>
                </a:moveTo>
                <a:lnTo>
                  <a:pt x="1189562" y="0"/>
                </a:lnTo>
                <a:lnTo>
                  <a:pt x="1189562" y="1544115"/>
                </a:lnTo>
                <a:lnTo>
                  <a:pt x="0" y="1544115"/>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pic>
        <p:nvPicPr>
          <p:cNvPr id="3" name="Picture 2">
            <a:extLst>
              <a:ext uri="{FF2B5EF4-FFF2-40B4-BE49-F238E27FC236}">
                <a16:creationId xmlns="" xmlns:a16="http://schemas.microsoft.com/office/drawing/2014/main" id="{40E3C8D2-5C72-9601-6331-C44E0BF7E722}"/>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25000"/>
                    </a14:imgEffect>
                  </a14:imgLayer>
                </a14:imgProps>
              </a:ext>
            </a:extLst>
          </a:blip>
          <a:stretch>
            <a:fillRect/>
          </a:stretch>
        </p:blipFill>
        <p:spPr>
          <a:xfrm>
            <a:off x="4050863" y="2314702"/>
            <a:ext cx="7431947" cy="2993899"/>
          </a:xfrm>
          <a:prstGeom prst="rect">
            <a:avLst/>
          </a:prstGeom>
        </p:spPr>
      </p:pic>
      <p:sp>
        <p:nvSpPr>
          <p:cNvPr id="7" name="Rectangle: Rounded Corners 6">
            <a:extLst>
              <a:ext uri="{FF2B5EF4-FFF2-40B4-BE49-F238E27FC236}">
                <a16:creationId xmlns="" xmlns:a16="http://schemas.microsoft.com/office/drawing/2014/main" id="{0E311588-76D0-77E7-B264-2C0D3031D5C6}"/>
              </a:ext>
            </a:extLst>
          </p:cNvPr>
          <p:cNvSpPr/>
          <p:nvPr/>
        </p:nvSpPr>
        <p:spPr>
          <a:xfrm>
            <a:off x="1127365" y="609571"/>
            <a:ext cx="9970353" cy="11176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60116" algn="ctr">
              <a:lnSpc>
                <a:spcPct val="150000"/>
              </a:lnSpc>
            </a:pPr>
            <a:r>
              <a:rPr lang="en-US" sz="3000">
                <a:solidFill>
                  <a:srgbClr val="000000"/>
                </a:solidFill>
                <a:latin typeface="Arial" panose="020B0604020202020204" pitchFamily="34" charset="0"/>
                <a:ea typeface="Times New Roman" panose="02020603050405020304" pitchFamily="18" charset="0"/>
                <a:cs typeface="Arial" panose="020B0604020202020204" pitchFamily="34" charset="0"/>
              </a:rPr>
              <a:t>Bảng khối lượng riêng của một số chất ở nhiệt độ phòng </a:t>
            </a:r>
            <a:endParaRPr lang="en-US" sz="3000">
              <a:solidFill>
                <a:prstClr val="white"/>
              </a:solidFill>
              <a:latin typeface="Arial" panose="020B0604020202020204" pitchFamily="34" charset="0"/>
              <a:ea typeface="Calibri" panose="020F0502020204030204" pitchFamily="34" charset="0"/>
              <a:cs typeface="Arial" panose="020B0604020202020204" pitchFamily="34" charset="0"/>
            </a:endParaRPr>
          </a:p>
        </p:txBody>
      </p:sp>
      <p:pic>
        <p:nvPicPr>
          <p:cNvPr id="11" name="Picture 6">
            <a:extLst>
              <a:ext uri="{FF2B5EF4-FFF2-40B4-BE49-F238E27FC236}">
                <a16:creationId xmlns="" xmlns:a16="http://schemas.microsoft.com/office/drawing/2014/main" id="{DA953886-7835-F1E8-EE96-9B5187EA9864}"/>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a:xfrm flipH="1">
            <a:off x="863601" y="2030806"/>
            <a:ext cx="2962067" cy="4777528"/>
          </a:xfrm>
          <a:prstGeom prst="rect">
            <a:avLst/>
          </a:prstGeom>
        </p:spPr>
      </p:pic>
    </p:spTree>
    <p:extLst>
      <p:ext uri="{BB962C8B-B14F-4D97-AF65-F5344CB8AC3E}">
        <p14:creationId xmlns:p14="http://schemas.microsoft.com/office/powerpoint/2010/main" val="359557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300" fill="hold"/>
                                        <p:tgtEl>
                                          <p:spTgt spid="11"/>
                                        </p:tgtEl>
                                        <p:attrNameLst>
                                          <p:attrName>ppt_x</p:attrName>
                                        </p:attrNameLst>
                                      </p:cBhvr>
                                      <p:tavLst>
                                        <p:tav tm="0">
                                          <p:val>
                                            <p:strVal val="#ppt_x"/>
                                          </p:val>
                                        </p:tav>
                                        <p:tav tm="100000">
                                          <p:val>
                                            <p:strVal val="#ppt_x"/>
                                          </p:val>
                                        </p:tav>
                                      </p:tavLst>
                                    </p:anim>
                                    <p:anim calcmode="lin" valueType="num">
                                      <p:cBhvr additive="base">
                                        <p:cTn id="8" dur="3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sp>
        <p:nvSpPr>
          <p:cNvPr id="2" name="Freeform 2"/>
          <p:cNvSpPr/>
          <p:nvPr/>
        </p:nvSpPr>
        <p:spPr>
          <a:xfrm rot="-2942681">
            <a:off x="10484407" y="-3085911"/>
            <a:ext cx="4455933" cy="4237187"/>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6501418">
            <a:off x="-4905200" y="5550393"/>
            <a:ext cx="7085425" cy="6737595"/>
          </a:xfrm>
          <a:custGeom>
            <a:avLst/>
            <a:gdLst/>
            <a:ahLst/>
            <a:cxnLst/>
            <a:rect l="l" t="t" r="r" b="b"/>
            <a:pathLst>
              <a:path w="10628138" h="10106393">
                <a:moveTo>
                  <a:pt x="0" y="0"/>
                </a:moveTo>
                <a:lnTo>
                  <a:pt x="10628139" y="0"/>
                </a:lnTo>
                <a:lnTo>
                  <a:pt x="10628139" y="10106393"/>
                </a:lnTo>
                <a:lnTo>
                  <a:pt x="0" y="1010639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rot="-2786969">
            <a:off x="10240577" y="5304675"/>
            <a:ext cx="4455933" cy="4237187"/>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rot="-6346126">
            <a:off x="-1921682" y="-2851580"/>
            <a:ext cx="4455933" cy="4237187"/>
          </a:xfrm>
          <a:custGeom>
            <a:avLst/>
            <a:gdLst/>
            <a:ahLst/>
            <a:cxnLst/>
            <a:rect l="l" t="t" r="r" b="b"/>
            <a:pathLst>
              <a:path w="6683899" h="6355781">
                <a:moveTo>
                  <a:pt x="0" y="0"/>
                </a:moveTo>
                <a:lnTo>
                  <a:pt x="6683899" y="0"/>
                </a:lnTo>
                <a:lnTo>
                  <a:pt x="6683899" y="6355781"/>
                </a:lnTo>
                <a:lnTo>
                  <a:pt x="0" y="635578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3" name="Line Callout 1 (Border and Accent Bar) 3">
            <a:extLst>
              <a:ext uri="{FF2B5EF4-FFF2-40B4-BE49-F238E27FC236}">
                <a16:creationId xmlns="" xmlns:a16="http://schemas.microsoft.com/office/drawing/2014/main" id="{2E40281C-A181-5F53-AD0C-C204539DB211}"/>
              </a:ext>
            </a:extLst>
          </p:cNvPr>
          <p:cNvSpPr/>
          <p:nvPr/>
        </p:nvSpPr>
        <p:spPr>
          <a:xfrm>
            <a:off x="791610" y="736600"/>
            <a:ext cx="4318000" cy="660400"/>
          </a:xfrm>
          <a:prstGeom prst="accentBorderCallout1">
            <a:avLst>
              <a:gd name="adj1" fmla="val 18750"/>
              <a:gd name="adj2" fmla="val -3127"/>
              <a:gd name="adj3" fmla="val 17954"/>
              <a:gd name="adj4" fmla="val -17509"/>
            </a:avLst>
          </a:prstGeom>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000" err="1">
                <a:solidFill>
                  <a:prstClr val="white"/>
                </a:solidFill>
                <a:latin typeface="Arial" panose="020B0604020202020204" pitchFamily="34" charset="0"/>
                <a:cs typeface="Arial" panose="020B0604020202020204" pitchFamily="34" charset="0"/>
              </a:rPr>
              <a:t>Thảo</a:t>
            </a:r>
            <a:r>
              <a:rPr lang="en-US" sz="3000">
                <a:solidFill>
                  <a:prstClr val="white"/>
                </a:solidFill>
                <a:latin typeface="Arial" panose="020B0604020202020204" pitchFamily="34" charset="0"/>
                <a:cs typeface="Arial" panose="020B0604020202020204" pitchFamily="34" charset="0"/>
              </a:rPr>
              <a:t> luận nhóm đôi </a:t>
            </a:r>
            <a:endParaRPr lang="en-US" sz="3000" dirty="0">
              <a:solidFill>
                <a:prstClr val="white"/>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 xmlns:a16="http://schemas.microsoft.com/office/drawing/2014/main" id="{1316359A-2DA4-3F79-2533-C5C0DAAD8946}"/>
              </a:ext>
            </a:extLst>
          </p:cNvPr>
          <p:cNvSpPr txBox="1"/>
          <p:nvPr/>
        </p:nvSpPr>
        <p:spPr>
          <a:xfrm>
            <a:off x="6471368" y="1587043"/>
            <a:ext cx="5596029" cy="1939377"/>
          </a:xfrm>
          <a:prstGeom prst="rect">
            <a:avLst/>
          </a:prstGeom>
          <a:noFill/>
        </p:spPr>
        <p:txBody>
          <a:bodyPr wrap="square">
            <a:spAutoFit/>
          </a:bodyPr>
          <a:lstStyle/>
          <a:p>
            <a:pPr algn="just">
              <a:lnSpc>
                <a:spcPct val="150000"/>
              </a:lnSpc>
            </a:pPr>
            <a:r>
              <a:rPr lang="vi-VN" sz="2667">
                <a:solidFill>
                  <a:prstClr val="black"/>
                </a:solidFill>
                <a:ea typeface="Times New Roman" panose="02020603050405020304" pitchFamily="18" charset="0"/>
                <a:cs typeface="Times New Roman" panose="02020603050405020304" pitchFamily="18" charset="0"/>
              </a:rPr>
              <a:t>Để so sánh vật liệu này nặng hơn hay nhẹ hơn vật liệu kia, ta cần dựa vào khối lượng riêng của chúng </a:t>
            </a:r>
            <a:endParaRPr lang="en-US" sz="2667">
              <a:solidFill>
                <a:prstClr val="black"/>
              </a:solidFill>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2" name="TextBox 21">
                <a:extLst>
                  <a:ext uri="{FF2B5EF4-FFF2-40B4-BE49-F238E27FC236}">
                    <a16:creationId xmlns="" xmlns:a16="http://schemas.microsoft.com/office/drawing/2014/main" id="{5DAEE954-E67F-7115-7A68-BE22B3298B06}"/>
                  </a:ext>
                </a:extLst>
              </p:cNvPr>
              <p:cNvSpPr txBox="1"/>
              <p:nvPr/>
            </p:nvSpPr>
            <p:spPr>
              <a:xfrm>
                <a:off x="6658399" y="4099664"/>
                <a:ext cx="4926117" cy="1864036"/>
              </a:xfrm>
              <a:prstGeom prst="rect">
                <a:avLst/>
              </a:prstGeom>
              <a:noFill/>
            </p:spPr>
            <p:txBody>
              <a:bodyPr wrap="square">
                <a:spAutoFit/>
              </a:bodyPr>
              <a:lstStyle/>
              <a:p>
                <a:pPr algn="just">
                  <a:lnSpc>
                    <a:spcPct val="150000"/>
                  </a:lnSpc>
                </a:pPr>
                <a:r>
                  <a:rPr lang="vi-VN" sz="2667">
                    <a:solidFill>
                      <a:prstClr val="black"/>
                    </a:solidFill>
                    <a:ea typeface="Times New Roman" panose="02020603050405020304" pitchFamily="18" charset="0"/>
                    <a:cs typeface="Times New Roman" panose="02020603050405020304" pitchFamily="18" charset="0"/>
                  </a:rPr>
                  <a:t>Khối lượng riêng của gang là: </a:t>
                </a:r>
                <a:endParaRPr lang="en-US" sz="2667">
                  <a:solidFill>
                    <a:prstClr val="black"/>
                  </a:solidFill>
                  <a:ea typeface="Calibri" panose="020F0502020204030204" pitchFamily="34" charset="0"/>
                  <a:cs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r>
                        <a:rPr lang="en-US" sz="2667"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𝐷</m:t>
                      </m:r>
                      <m:r>
                        <a:rPr lang="en-US" sz="2667"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667"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667"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𝑚</m:t>
                          </m:r>
                        </m:num>
                        <m:den>
                          <m:r>
                            <a:rPr lang="en-US" sz="2667"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𝑉</m:t>
                          </m:r>
                        </m:den>
                      </m:f>
                      <m:r>
                        <a:rPr lang="en-US" sz="2667"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667"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667"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210</m:t>
                          </m:r>
                        </m:num>
                        <m:den>
                          <m:r>
                            <a:rPr lang="en-US" sz="2667"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2 . 3 . 5</m:t>
                          </m:r>
                        </m:den>
                      </m:f>
                      <m:r>
                        <a:rPr lang="en-US" sz="2667"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=7(</m:t>
                      </m:r>
                      <m:r>
                        <a:rPr lang="en-US" sz="2667"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𝑔</m:t>
                      </m:r>
                      <m:r>
                        <a:rPr lang="en-US" sz="2667"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sz="2667"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𝑐</m:t>
                      </m:r>
                      <m:sSup>
                        <m:sSupPr>
                          <m:ctrlPr>
                            <a:rPr lang="en-US" sz="2667"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2667"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𝑚</m:t>
                          </m:r>
                        </m:e>
                        <m:sup>
                          <m:r>
                            <a:rPr lang="en-US" sz="2667"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3</m:t>
                          </m:r>
                        </m:sup>
                      </m:sSup>
                      <m:r>
                        <a:rPr lang="en-US" sz="2667"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n-US" sz="2667">
                  <a:solidFill>
                    <a:prstClr val="black"/>
                  </a:solidFill>
                  <a:ea typeface="Calibri" panose="020F0502020204030204" pitchFamily="34" charset="0"/>
                  <a:cs typeface="Times New Roman" panose="02020603050405020304" pitchFamily="18" charset="0"/>
                </a:endParaRPr>
              </a:p>
            </p:txBody>
          </p:sp>
        </mc:Choice>
        <mc:Fallback xmlns="">
          <p:sp>
            <p:nvSpPr>
              <p:cNvPr id="22" name="TextBox 21">
                <a:extLst>
                  <a:ext uri="{FF2B5EF4-FFF2-40B4-BE49-F238E27FC236}">
                    <a16:creationId xmlns:a16="http://schemas.microsoft.com/office/drawing/2014/main" xmlns:a14="http://schemas.microsoft.com/office/drawing/2010/main" xmlns="" id="{5DAEE954-E67F-7115-7A68-BE22B3298B06}"/>
                  </a:ext>
                </a:extLst>
              </p:cNvPr>
              <p:cNvSpPr txBox="1">
                <a:spLocks noRot="1" noChangeAspect="1" noMove="1" noResize="1" noEditPoints="1" noAdjustHandles="1" noChangeArrowheads="1" noChangeShapeType="1" noTextEdit="1"/>
              </p:cNvSpPr>
              <p:nvPr/>
            </p:nvSpPr>
            <p:spPr>
              <a:xfrm>
                <a:off x="6658399" y="4099664"/>
                <a:ext cx="4926117" cy="1864036"/>
              </a:xfrm>
              <a:prstGeom prst="rect">
                <a:avLst/>
              </a:prstGeom>
              <a:blipFill rotWithShape="0">
                <a:blip r:embed="rId6"/>
                <a:stretch>
                  <a:fillRect l="-2351"/>
                </a:stretch>
              </a:blipFill>
            </p:spPr>
            <p:txBody>
              <a:bodyPr/>
              <a:lstStyle/>
              <a:p>
                <a:r>
                  <a:rPr lang="en-US">
                    <a:noFill/>
                  </a:rPr>
                  <a:t> </a:t>
                </a:r>
              </a:p>
            </p:txBody>
          </p:sp>
        </mc:Fallback>
      </mc:AlternateContent>
      <p:sp>
        <p:nvSpPr>
          <p:cNvPr id="23" name="Arrow: Right 22">
            <a:extLst>
              <a:ext uri="{FF2B5EF4-FFF2-40B4-BE49-F238E27FC236}">
                <a16:creationId xmlns="" xmlns:a16="http://schemas.microsoft.com/office/drawing/2014/main" id="{BB088041-D1C0-B207-F9FC-7B3D0F134C7E}"/>
              </a:ext>
            </a:extLst>
          </p:cNvPr>
          <p:cNvSpPr/>
          <p:nvPr/>
        </p:nvSpPr>
        <p:spPr>
          <a:xfrm>
            <a:off x="5740400" y="4615325"/>
            <a:ext cx="660400" cy="609600"/>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prstClr val="white"/>
              </a:solidFill>
            </a:endParaRPr>
          </a:p>
        </p:txBody>
      </p:sp>
      <p:sp>
        <p:nvSpPr>
          <p:cNvPr id="24" name="Arrow: Right 23">
            <a:extLst>
              <a:ext uri="{FF2B5EF4-FFF2-40B4-BE49-F238E27FC236}">
                <a16:creationId xmlns="" xmlns:a16="http://schemas.microsoft.com/office/drawing/2014/main" id="{3BA92CD0-EBF7-427C-13E0-CFEDAE886033}"/>
              </a:ext>
            </a:extLst>
          </p:cNvPr>
          <p:cNvSpPr/>
          <p:nvPr/>
        </p:nvSpPr>
        <p:spPr>
          <a:xfrm>
            <a:off x="5740400" y="2338296"/>
            <a:ext cx="660400" cy="609600"/>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prstClr val="white"/>
              </a:solidFill>
            </a:endParaRPr>
          </a:p>
        </p:txBody>
      </p:sp>
      <p:sp>
        <p:nvSpPr>
          <p:cNvPr id="25" name="Rectangle 24">
            <a:extLst>
              <a:ext uri="{FF2B5EF4-FFF2-40B4-BE49-F238E27FC236}">
                <a16:creationId xmlns="" xmlns:a16="http://schemas.microsoft.com/office/drawing/2014/main" id="{5B717DDC-8FD1-1131-2013-14C2156B9562}"/>
              </a:ext>
            </a:extLst>
          </p:cNvPr>
          <p:cNvSpPr/>
          <p:nvPr/>
        </p:nvSpPr>
        <p:spPr>
          <a:xfrm>
            <a:off x="124604" y="1646810"/>
            <a:ext cx="5471425" cy="12700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667">
                <a:solidFill>
                  <a:srgbClr val="000000"/>
                </a:solidFill>
                <a:latin typeface="Arial" panose="020B0604020202020204" pitchFamily="34" charset="0"/>
                <a:ea typeface="Times New Roman" panose="02020603050405020304" pitchFamily="18" charset="0"/>
                <a:cs typeface="Arial" panose="020B0604020202020204" pitchFamily="34" charset="0"/>
              </a:rPr>
              <a:t>1. Dựa vào đại lượng nào, người ta nói sắt nặng hơn nhôm? </a:t>
            </a:r>
            <a:endParaRPr lang="en-US" sz="2667">
              <a:solidFill>
                <a:prstClr val="white"/>
              </a:solidFill>
              <a:latin typeface="Arial" panose="020B0604020202020204" pitchFamily="34" charset="0"/>
              <a:cs typeface="Arial" panose="020B0604020202020204" pitchFamily="34" charset="0"/>
            </a:endParaRPr>
          </a:p>
        </p:txBody>
      </p:sp>
      <p:sp>
        <p:nvSpPr>
          <p:cNvPr id="27" name="Rectangle 26">
            <a:extLst>
              <a:ext uri="{FF2B5EF4-FFF2-40B4-BE49-F238E27FC236}">
                <a16:creationId xmlns="" xmlns:a16="http://schemas.microsoft.com/office/drawing/2014/main" id="{2E957203-D213-1FFA-46DB-EACD98073FFB}"/>
              </a:ext>
            </a:extLst>
          </p:cNvPr>
          <p:cNvSpPr/>
          <p:nvPr/>
        </p:nvSpPr>
        <p:spPr>
          <a:xfrm>
            <a:off x="124604" y="3166621"/>
            <a:ext cx="5471425" cy="350701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667">
                <a:solidFill>
                  <a:srgbClr val="000000"/>
                </a:solidFill>
                <a:latin typeface="Arial" panose="020B0604020202020204" pitchFamily="34" charset="0"/>
                <a:ea typeface="Times New Roman" panose="02020603050405020304" pitchFamily="18" charset="0"/>
                <a:cs typeface="Arial" panose="020B0604020202020204" pitchFamily="34" charset="0"/>
              </a:rPr>
              <a:t>2. Một khối gang hình chữ nhật có chiều dài các cạnh tương ứng là 2cm, 3cm, 5cm và có khối lượng 210g. Hãy tính khối lượng riêng của gang </a:t>
            </a:r>
            <a:endParaRPr lang="en-US" sz="2667">
              <a:solidFill>
                <a:prstClr val="white"/>
              </a:solidFill>
              <a:latin typeface="Arial" panose="020B0604020202020204" pitchFamily="34" charset="0"/>
              <a:cs typeface="Arial" panose="020B0604020202020204" pitchFamily="34" charset="0"/>
            </a:endParaRPr>
          </a:p>
        </p:txBody>
      </p:sp>
      <p:pic>
        <p:nvPicPr>
          <p:cNvPr id="29" name="Picture 17">
            <a:extLst>
              <a:ext uri="{FF2B5EF4-FFF2-40B4-BE49-F238E27FC236}">
                <a16:creationId xmlns="" xmlns:a16="http://schemas.microsoft.com/office/drawing/2014/main" id="{166285DD-7BA8-041E-0BE8-06BCF2B4F6E2}"/>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9286023" y="328253"/>
            <a:ext cx="2286000" cy="1176251"/>
          </a:xfrm>
          <a:prstGeom prst="rect">
            <a:avLst/>
          </a:prstGeom>
        </p:spPr>
      </p:pic>
    </p:spTree>
    <p:extLst>
      <p:ext uri="{BB962C8B-B14F-4D97-AF65-F5344CB8AC3E}">
        <p14:creationId xmlns:p14="http://schemas.microsoft.com/office/powerpoint/2010/main" val="1702413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ppt_x</p:attrName>
                                        </p:attrNameLst>
                                      </p:cBhvr>
                                      <p:tavLst>
                                        <p:tav tm="0">
                                          <p:val>
                                            <p:strVal val="#ppt_x-#ppt_w/2"/>
                                          </p:val>
                                        </p:tav>
                                        <p:tav tm="100000">
                                          <p:val>
                                            <p:strVal val="#ppt_x"/>
                                          </p:val>
                                        </p:tav>
                                      </p:tavLst>
                                    </p:anim>
                                    <p:anim calcmode="lin" valueType="num">
                                      <p:cBhvr>
                                        <p:cTn id="8" dur="500" fill="hold"/>
                                        <p:tgtEl>
                                          <p:spTgt spid="13"/>
                                        </p:tgtEl>
                                        <p:attrNameLst>
                                          <p:attrName>ppt_y</p:attrName>
                                        </p:attrNameLst>
                                      </p:cBhvr>
                                      <p:tavLst>
                                        <p:tav tm="0">
                                          <p:val>
                                            <p:strVal val="#ppt_y"/>
                                          </p:val>
                                        </p:tav>
                                        <p:tav tm="100000">
                                          <p:val>
                                            <p:strVal val="#ppt_y"/>
                                          </p:val>
                                        </p:tav>
                                      </p:tavLst>
                                    </p:anim>
                                    <p:anim calcmode="lin" valueType="num">
                                      <p:cBhvr>
                                        <p:cTn id="9" dur="500" fill="hold"/>
                                        <p:tgtEl>
                                          <p:spTgt spid="13"/>
                                        </p:tgtEl>
                                        <p:attrNameLst>
                                          <p:attrName>ppt_w</p:attrName>
                                        </p:attrNameLst>
                                      </p:cBhvr>
                                      <p:tavLst>
                                        <p:tav tm="0">
                                          <p:val>
                                            <p:fltVal val="0"/>
                                          </p:val>
                                        </p:tav>
                                        <p:tav tm="100000">
                                          <p:val>
                                            <p:strVal val="#ppt_w"/>
                                          </p:val>
                                        </p:tav>
                                      </p:tavLst>
                                    </p:anim>
                                    <p:anim calcmode="lin" valueType="num">
                                      <p:cBhvr>
                                        <p:cTn id="10" dur="500" fill="hold"/>
                                        <p:tgtEl>
                                          <p:spTgt spid="13"/>
                                        </p:tgtEl>
                                        <p:attrNameLst>
                                          <p:attrName>ppt_h</p:attrName>
                                        </p:attrNameLst>
                                      </p:cBhvr>
                                      <p:tavLst>
                                        <p:tav tm="0">
                                          <p:val>
                                            <p:strVal val="#ppt_h"/>
                                          </p:val>
                                        </p:tav>
                                        <p:tav tm="100000">
                                          <p:val>
                                            <p:strVal val="#ppt_h"/>
                                          </p:val>
                                        </p:tav>
                                      </p:tavLst>
                                    </p:anim>
                                  </p:childTnLst>
                                </p:cTn>
                              </p:par>
                              <p:par>
                                <p:cTn id="11" presetID="42"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anim calcmode="lin" valueType="num">
                                      <p:cBhvr>
                                        <p:cTn id="14" dur="500" fill="hold"/>
                                        <p:tgtEl>
                                          <p:spTgt spid="29"/>
                                        </p:tgtEl>
                                        <p:attrNameLst>
                                          <p:attrName>ppt_x</p:attrName>
                                        </p:attrNameLst>
                                      </p:cBhvr>
                                      <p:tavLst>
                                        <p:tav tm="0">
                                          <p:val>
                                            <p:strVal val="#ppt_x"/>
                                          </p:val>
                                        </p:tav>
                                        <p:tav tm="100000">
                                          <p:val>
                                            <p:strVal val="#ppt_x"/>
                                          </p:val>
                                        </p:tav>
                                      </p:tavLst>
                                    </p:anim>
                                    <p:anim calcmode="lin" valueType="num">
                                      <p:cBhvr>
                                        <p:cTn id="15" dur="5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0-#ppt_w/2"/>
                                          </p:val>
                                        </p:tav>
                                        <p:tav tm="100000">
                                          <p:val>
                                            <p:strVal val="#ppt_x"/>
                                          </p:val>
                                        </p:tav>
                                      </p:tavLst>
                                    </p:anim>
                                    <p:anim calcmode="lin" valueType="num">
                                      <p:cBhvr additive="base">
                                        <p:cTn id="21" dur="500" fill="hold"/>
                                        <p:tgtEl>
                                          <p:spTgt spid="25"/>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500" fill="hold"/>
                                        <p:tgtEl>
                                          <p:spTgt spid="27"/>
                                        </p:tgtEl>
                                        <p:attrNameLst>
                                          <p:attrName>ppt_x</p:attrName>
                                        </p:attrNameLst>
                                      </p:cBhvr>
                                      <p:tavLst>
                                        <p:tav tm="0">
                                          <p:val>
                                            <p:strVal val="0-#ppt_w/2"/>
                                          </p:val>
                                        </p:tav>
                                        <p:tav tm="100000">
                                          <p:val>
                                            <p:strVal val="#ppt_x"/>
                                          </p:val>
                                        </p:tav>
                                      </p:tavLst>
                                    </p:anim>
                                    <p:anim calcmode="lin" valueType="num">
                                      <p:cBhvr additive="base">
                                        <p:cTn id="25"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p:cTn id="30" dur="500" fill="hold"/>
                                        <p:tgtEl>
                                          <p:spTgt spid="24"/>
                                        </p:tgtEl>
                                        <p:attrNameLst>
                                          <p:attrName>ppt_w</p:attrName>
                                        </p:attrNameLst>
                                      </p:cBhvr>
                                      <p:tavLst>
                                        <p:tav tm="0">
                                          <p:val>
                                            <p:fltVal val="0"/>
                                          </p:val>
                                        </p:tav>
                                        <p:tav tm="100000">
                                          <p:val>
                                            <p:strVal val="#ppt_w"/>
                                          </p:val>
                                        </p:tav>
                                      </p:tavLst>
                                    </p:anim>
                                    <p:anim calcmode="lin" valueType="num">
                                      <p:cBhvr>
                                        <p:cTn id="31" dur="500" fill="hold"/>
                                        <p:tgtEl>
                                          <p:spTgt spid="24"/>
                                        </p:tgtEl>
                                        <p:attrNameLst>
                                          <p:attrName>ppt_h</p:attrName>
                                        </p:attrNameLst>
                                      </p:cBhvr>
                                      <p:tavLst>
                                        <p:tav tm="0">
                                          <p:val>
                                            <p:fltVal val="0"/>
                                          </p:val>
                                        </p:tav>
                                        <p:tav tm="100000">
                                          <p:val>
                                            <p:strVal val="#ppt_h"/>
                                          </p:val>
                                        </p:tav>
                                      </p:tavLst>
                                    </p:anim>
                                    <p:animEffect transition="in" filter="fade">
                                      <p:cBhvr>
                                        <p:cTn id="32" dur="500"/>
                                        <p:tgtEl>
                                          <p:spTgt spid="24"/>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p:cTn id="42" dur="500" fill="hold"/>
                                        <p:tgtEl>
                                          <p:spTgt spid="23"/>
                                        </p:tgtEl>
                                        <p:attrNameLst>
                                          <p:attrName>ppt_w</p:attrName>
                                        </p:attrNameLst>
                                      </p:cBhvr>
                                      <p:tavLst>
                                        <p:tav tm="0">
                                          <p:val>
                                            <p:fltVal val="0"/>
                                          </p:val>
                                        </p:tav>
                                        <p:tav tm="100000">
                                          <p:val>
                                            <p:strVal val="#ppt_w"/>
                                          </p:val>
                                        </p:tav>
                                      </p:tavLst>
                                    </p:anim>
                                    <p:anim calcmode="lin" valueType="num">
                                      <p:cBhvr>
                                        <p:cTn id="43" dur="500" fill="hold"/>
                                        <p:tgtEl>
                                          <p:spTgt spid="23"/>
                                        </p:tgtEl>
                                        <p:attrNameLst>
                                          <p:attrName>ppt_h</p:attrName>
                                        </p:attrNameLst>
                                      </p:cBhvr>
                                      <p:tavLst>
                                        <p:tav tm="0">
                                          <p:val>
                                            <p:fltVal val="0"/>
                                          </p:val>
                                        </p:tav>
                                        <p:tav tm="100000">
                                          <p:val>
                                            <p:strVal val="#ppt_h"/>
                                          </p:val>
                                        </p:tav>
                                      </p:tavLst>
                                    </p:anim>
                                    <p:animEffect transition="in" filter="fade">
                                      <p:cBhvr>
                                        <p:cTn id="44" dur="500"/>
                                        <p:tgtEl>
                                          <p:spTgt spid="2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500" fill="hold"/>
                                        <p:tgtEl>
                                          <p:spTgt spid="22"/>
                                        </p:tgtEl>
                                        <p:attrNameLst>
                                          <p:attrName>ppt_w</p:attrName>
                                        </p:attrNameLst>
                                      </p:cBhvr>
                                      <p:tavLst>
                                        <p:tav tm="0">
                                          <p:val>
                                            <p:fltVal val="0"/>
                                          </p:val>
                                        </p:tav>
                                        <p:tav tm="100000">
                                          <p:val>
                                            <p:strVal val="#ppt_w"/>
                                          </p:val>
                                        </p:tav>
                                      </p:tavLst>
                                    </p:anim>
                                    <p:anim calcmode="lin" valueType="num">
                                      <p:cBhvr>
                                        <p:cTn id="48" dur="500" fill="hold"/>
                                        <p:tgtEl>
                                          <p:spTgt spid="22"/>
                                        </p:tgtEl>
                                        <p:attrNameLst>
                                          <p:attrName>ppt_h</p:attrName>
                                        </p:attrNameLst>
                                      </p:cBhvr>
                                      <p:tavLst>
                                        <p:tav tm="0">
                                          <p:val>
                                            <p:fltVal val="0"/>
                                          </p:val>
                                        </p:tav>
                                        <p:tav tm="100000">
                                          <p:val>
                                            <p:strVal val="#ppt_h"/>
                                          </p:val>
                                        </p:tav>
                                      </p:tavLst>
                                    </p:anim>
                                    <p:animEffect transition="in" filter="fade">
                                      <p:cBhvr>
                                        <p:cTn id="4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9" grpId="0"/>
      <p:bldP spid="22" grpId="0"/>
      <p:bldP spid="23" grpId="0" animBg="1"/>
      <p:bldP spid="24" grpId="0" animBg="1"/>
      <p:bldP spid="25" grpId="0" animBg="1"/>
      <p:bldP spid="2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sp>
        <p:nvSpPr>
          <p:cNvPr id="2" name="Freeform 2"/>
          <p:cNvSpPr/>
          <p:nvPr/>
        </p:nvSpPr>
        <p:spPr>
          <a:xfrm rot="-2942681">
            <a:off x="9616463" y="-2851580"/>
            <a:ext cx="4455933" cy="4237187"/>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6501418">
            <a:off x="-2793326" y="5550394"/>
            <a:ext cx="7085425" cy="6737595"/>
          </a:xfrm>
          <a:custGeom>
            <a:avLst/>
            <a:gdLst/>
            <a:ahLst/>
            <a:cxnLst/>
            <a:rect l="l" t="t" r="r" b="b"/>
            <a:pathLst>
              <a:path w="10628138" h="10106393">
                <a:moveTo>
                  <a:pt x="0" y="0"/>
                </a:moveTo>
                <a:lnTo>
                  <a:pt x="10628139" y="0"/>
                </a:lnTo>
                <a:lnTo>
                  <a:pt x="10628139" y="10106393"/>
                </a:lnTo>
                <a:lnTo>
                  <a:pt x="0" y="1010639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rot="-2786969">
            <a:off x="10952484" y="5307029"/>
            <a:ext cx="4455933" cy="4237187"/>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rot="-6346126">
            <a:off x="-1921682" y="-2851580"/>
            <a:ext cx="4455933" cy="4237187"/>
          </a:xfrm>
          <a:custGeom>
            <a:avLst/>
            <a:gdLst/>
            <a:ahLst/>
            <a:cxnLst/>
            <a:rect l="l" t="t" r="r" b="b"/>
            <a:pathLst>
              <a:path w="6683899" h="6355781">
                <a:moveTo>
                  <a:pt x="0" y="0"/>
                </a:moveTo>
                <a:lnTo>
                  <a:pt x="6683899" y="0"/>
                </a:lnTo>
                <a:lnTo>
                  <a:pt x="6683899" y="6355781"/>
                </a:lnTo>
                <a:lnTo>
                  <a:pt x="0" y="635578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Freeform 6"/>
          <p:cNvSpPr/>
          <p:nvPr/>
        </p:nvSpPr>
        <p:spPr>
          <a:xfrm rot="-10530937">
            <a:off x="5323179" y="476819"/>
            <a:ext cx="1344396" cy="404123"/>
          </a:xfrm>
          <a:custGeom>
            <a:avLst/>
            <a:gdLst/>
            <a:ahLst/>
            <a:cxnLst/>
            <a:rect l="l" t="t" r="r" b="b"/>
            <a:pathLst>
              <a:path w="3035904" h="1495873">
                <a:moveTo>
                  <a:pt x="0" y="0"/>
                </a:moveTo>
                <a:lnTo>
                  <a:pt x="3035904" y="0"/>
                </a:lnTo>
                <a:lnTo>
                  <a:pt x="3035904" y="1495873"/>
                </a:lnTo>
                <a:lnTo>
                  <a:pt x="0" y="1495873"/>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0" name="TextBox 10"/>
          <p:cNvSpPr txBox="1"/>
          <p:nvPr/>
        </p:nvSpPr>
        <p:spPr>
          <a:xfrm>
            <a:off x="4013349" y="892653"/>
            <a:ext cx="3964056" cy="846514"/>
          </a:xfrm>
          <a:prstGeom prst="rect">
            <a:avLst/>
          </a:prstGeom>
        </p:spPr>
        <p:txBody>
          <a:bodyPr lIns="0" tIns="0" rIns="0" bIns="0" rtlCol="0" anchor="t">
            <a:spAutoFit/>
          </a:bodyPr>
          <a:lstStyle/>
          <a:p>
            <a:pPr algn="ctr">
              <a:lnSpc>
                <a:spcPct val="150000"/>
              </a:lnSpc>
            </a:pPr>
            <a:r>
              <a:rPr lang="en-US" sz="3667" b="1">
                <a:solidFill>
                  <a:srgbClr val="102667"/>
                </a:solidFill>
                <a:latin typeface="Arial" panose="020B0604020202020204" pitchFamily="34" charset="0"/>
                <a:cs typeface="Arial" panose="020B0604020202020204" pitchFamily="34" charset="0"/>
              </a:rPr>
              <a:t>EM CÓ BIẾT</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 xmlns:a16="http://schemas.microsoft.com/office/drawing/2014/main" id="{6CECE785-E7E5-51FD-7CC8-3005A4A4F0CE}"/>
                  </a:ext>
                </a:extLst>
              </p:cNvPr>
              <p:cNvSpPr txBox="1"/>
              <p:nvPr/>
            </p:nvSpPr>
            <p:spPr>
              <a:xfrm>
                <a:off x="1270000" y="1634481"/>
                <a:ext cx="10147281" cy="5288435"/>
              </a:xfrm>
              <a:prstGeom prst="rect">
                <a:avLst/>
              </a:prstGeom>
              <a:noFill/>
            </p:spPr>
            <p:txBody>
              <a:bodyPr wrap="square">
                <a:spAutoFit/>
              </a:bodyPr>
              <a:lstStyle/>
              <a:p>
                <a:pPr marL="228611" marR="60116" indent="-228611" algn="just">
                  <a:lnSpc>
                    <a:spcPct val="150000"/>
                  </a:lnSpc>
                  <a:buFont typeface="Symbol" panose="05050102010706020507" pitchFamily="18" charset="2"/>
                  <a:buChar char=""/>
                </a:pPr>
                <a:r>
                  <a:rPr lang="en-US" sz="2667">
                    <a:solidFill>
                      <a:srgbClr val="000000"/>
                    </a:solidFill>
                    <a:latin typeface="Arial" panose="020B0604020202020204" pitchFamily="34" charset="0"/>
                    <a:ea typeface="Times New Roman" panose="02020603050405020304" pitchFamily="18" charset="0"/>
                    <a:cs typeface="Arial" panose="020B0604020202020204" pitchFamily="34" charset="0"/>
                  </a:rPr>
                  <a:t>Ngoài đại lượng khối lượng riêng của một chất, người ta còn sử dụng đại lượng khác là trọng lượng riêng. Trọng lượng riêng của một mét khối một chất gọi là trọng lượng riêng d của chất đó </a:t>
                </a:r>
                <a:endParaRPr lang="en-US" sz="2667">
                  <a:solidFill>
                    <a:prstClr val="black"/>
                  </a:solidFill>
                  <a:latin typeface="Arial" panose="020B0604020202020204" pitchFamily="34" charset="0"/>
                  <a:ea typeface="Calibri" panose="020F0502020204030204" pitchFamily="34" charset="0"/>
                  <a:cs typeface="Arial" panose="020B0604020202020204" pitchFamily="34" charset="0"/>
                </a:endParaRPr>
              </a:p>
              <a:p>
                <a:pPr marL="228611" marR="60116" indent="-228611" algn="just">
                  <a:lnSpc>
                    <a:spcPct val="150000"/>
                  </a:lnSpc>
                  <a:buFont typeface="Symbol" panose="05050102010706020507" pitchFamily="18" charset="2"/>
                  <a:buChar char=""/>
                </a:pPr>
                <a:r>
                  <a:rPr lang="en-US" sz="2667">
                    <a:solidFill>
                      <a:srgbClr val="000000"/>
                    </a:solidFill>
                    <a:latin typeface="Arial" panose="020B0604020202020204" pitchFamily="34" charset="0"/>
                    <a:ea typeface="Times New Roman" panose="02020603050405020304" pitchFamily="18" charset="0"/>
                    <a:cs typeface="Arial" panose="020B0604020202020204" pitchFamily="34" charset="0"/>
                  </a:rPr>
                  <a:t>Công thức tính trọng lượng riêng: </a:t>
                </a:r>
                <a14:m>
                  <m:oMath xmlns:m="http://schemas.openxmlformats.org/officeDocument/2006/math">
                    <m:r>
                      <m:rPr>
                        <m:sty m:val="p"/>
                      </m:rPr>
                      <a:rPr lang="en-US" sz="2667">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d</m:t>
                    </m:r>
                    <m:r>
                      <a:rPr lang="en-US" sz="2667">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667"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en-US" sz="2667">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P</m:t>
                        </m:r>
                      </m:num>
                      <m:den>
                        <m:r>
                          <m:rPr>
                            <m:sty m:val="p"/>
                          </m:rPr>
                          <a:rPr lang="en-US" sz="2667">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V</m:t>
                        </m:r>
                      </m:den>
                    </m:f>
                  </m:oMath>
                </a14:m>
                <a:endParaRPr lang="en-US" sz="2667">
                  <a:solidFill>
                    <a:prstClr val="black"/>
                  </a:solidFill>
                  <a:latin typeface="Arial" panose="020B0604020202020204" pitchFamily="34" charset="0"/>
                  <a:ea typeface="Calibri" panose="020F0502020204030204" pitchFamily="34" charset="0"/>
                  <a:cs typeface="Arial" panose="020B0604020202020204" pitchFamily="34" charset="0"/>
                </a:endParaRPr>
              </a:p>
              <a:p>
                <a:pPr marR="60116" algn="just">
                  <a:lnSpc>
                    <a:spcPct val="150000"/>
                  </a:lnSpc>
                </a:pPr>
                <a:r>
                  <a:rPr lang="en-US" sz="2667">
                    <a:solidFill>
                      <a:srgbClr val="000000"/>
                    </a:solidFill>
                    <a:latin typeface="Arial" panose="020B0604020202020204" pitchFamily="34" charset="0"/>
                    <a:ea typeface="Times New Roman" panose="02020603050405020304" pitchFamily="18" charset="0"/>
                    <a:cs typeface="Arial" panose="020B0604020202020204" pitchFamily="34" charset="0"/>
                  </a:rPr>
                  <a:t>Trong đó: P là trọng lượng (N) </a:t>
                </a:r>
                <a:endParaRPr lang="en-US" sz="2667">
                  <a:solidFill>
                    <a:prstClr val="black"/>
                  </a:solidFill>
                  <a:latin typeface="Arial" panose="020B0604020202020204" pitchFamily="34" charset="0"/>
                  <a:ea typeface="Calibri" panose="020F0502020204030204" pitchFamily="34" charset="0"/>
                  <a:cs typeface="Arial" panose="020B0604020202020204" pitchFamily="34" charset="0"/>
                </a:endParaRPr>
              </a:p>
              <a:p>
                <a:pPr marR="60116" algn="just">
                  <a:lnSpc>
                    <a:spcPct val="150000"/>
                  </a:lnSpc>
                </a:pPr>
                <a:r>
                  <a:rPr lang="en-US" sz="2667">
                    <a:solidFill>
                      <a:srgbClr val="000000"/>
                    </a:solidFill>
                    <a:latin typeface="Arial" panose="020B0604020202020204" pitchFamily="34" charset="0"/>
                    <a:ea typeface="Times New Roman" panose="02020603050405020304" pitchFamily="18" charset="0"/>
                    <a:cs typeface="Arial" panose="020B0604020202020204" pitchFamily="34" charset="0"/>
                  </a:rPr>
                  <a:t>                 V là thể tích (m</a:t>
                </a:r>
                <a:r>
                  <a:rPr lang="en-US" sz="2667" baseline="30000">
                    <a:solidFill>
                      <a:srgbClr val="000000"/>
                    </a:solidFill>
                    <a:latin typeface="Arial" panose="020B0604020202020204" pitchFamily="34" charset="0"/>
                    <a:ea typeface="Times New Roman" panose="02020603050405020304" pitchFamily="18" charset="0"/>
                    <a:cs typeface="Arial" panose="020B0604020202020204" pitchFamily="34" charset="0"/>
                  </a:rPr>
                  <a:t>3</a:t>
                </a:r>
                <a:r>
                  <a:rPr lang="en-US" sz="2667">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2667">
                  <a:solidFill>
                    <a:prstClr val="black"/>
                  </a:solidFill>
                  <a:latin typeface="Arial" panose="020B0604020202020204" pitchFamily="34" charset="0"/>
                  <a:ea typeface="Calibri" panose="020F0502020204030204" pitchFamily="34" charset="0"/>
                  <a:cs typeface="Arial" panose="020B0604020202020204" pitchFamily="34" charset="0"/>
                </a:endParaRPr>
              </a:p>
              <a:p>
                <a:pPr marL="228611" marR="60116" indent="-228611" algn="just">
                  <a:lnSpc>
                    <a:spcPct val="150000"/>
                  </a:lnSpc>
                  <a:buFont typeface="Symbol" panose="05050102010706020507" pitchFamily="18" charset="2"/>
                  <a:buChar char=""/>
                </a:pPr>
                <a:r>
                  <a:rPr lang="en-US" sz="2667">
                    <a:solidFill>
                      <a:srgbClr val="000000"/>
                    </a:solidFill>
                    <a:latin typeface="Arial" panose="020B0604020202020204" pitchFamily="34" charset="0"/>
                    <a:ea typeface="Times New Roman" panose="02020603050405020304" pitchFamily="18" charset="0"/>
                    <a:cs typeface="Arial" panose="020B0604020202020204" pitchFamily="34" charset="0"/>
                  </a:rPr>
                  <a:t>Đơn vị của trọng lượng riêng là N/m</a:t>
                </a:r>
                <a:r>
                  <a:rPr lang="en-US" sz="2667" baseline="30000">
                    <a:solidFill>
                      <a:srgbClr val="000000"/>
                    </a:solidFill>
                    <a:latin typeface="Arial" panose="020B0604020202020204" pitchFamily="34" charset="0"/>
                    <a:ea typeface="Times New Roman" panose="02020603050405020304" pitchFamily="18" charset="0"/>
                    <a:cs typeface="Arial" panose="020B0604020202020204" pitchFamily="34" charset="0"/>
                  </a:rPr>
                  <a:t>3</a:t>
                </a:r>
                <a:r>
                  <a:rPr lang="en-US" sz="2667">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2667">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5" name="TextBox 14">
                <a:extLst>
                  <a:ext uri="{FF2B5EF4-FFF2-40B4-BE49-F238E27FC236}">
                    <a16:creationId xmlns:a16="http://schemas.microsoft.com/office/drawing/2014/main" xmlns:a14="http://schemas.microsoft.com/office/drawing/2010/main" xmlns="" id="{6CECE785-E7E5-51FD-7CC8-3005A4A4F0CE}"/>
                  </a:ext>
                </a:extLst>
              </p:cNvPr>
              <p:cNvSpPr txBox="1">
                <a:spLocks noRot="1" noChangeAspect="1" noMove="1" noResize="1" noEditPoints="1" noAdjustHandles="1" noChangeArrowheads="1" noChangeShapeType="1" noTextEdit="1"/>
              </p:cNvSpPr>
              <p:nvPr/>
            </p:nvSpPr>
            <p:spPr>
              <a:xfrm>
                <a:off x="1270000" y="1634481"/>
                <a:ext cx="10147281" cy="5288435"/>
              </a:xfrm>
              <a:prstGeom prst="rect">
                <a:avLst/>
              </a:prstGeom>
              <a:blipFill rotWithShape="0">
                <a:blip r:embed="rId8"/>
                <a:stretch>
                  <a:fillRect l="-1141" r="-480" b="-691"/>
                </a:stretch>
              </a:blipFill>
            </p:spPr>
            <p:txBody>
              <a:bodyPr/>
              <a:lstStyle/>
              <a:p>
                <a:r>
                  <a:rPr lang="en-US">
                    <a:noFill/>
                  </a:rPr>
                  <a:t> </a:t>
                </a:r>
              </a:p>
            </p:txBody>
          </p:sp>
        </mc:Fallback>
      </mc:AlternateContent>
      <p:pic>
        <p:nvPicPr>
          <p:cNvPr id="16" name="Picture 2" descr="https://o.remove.bg/downloads/c0ce8f5b-d8f7-40b4-9ede-bb3ceb72ef96/image-removebg-preview.png">
            <a:extLst>
              <a:ext uri="{FF2B5EF4-FFF2-40B4-BE49-F238E27FC236}">
                <a16:creationId xmlns="" xmlns:a16="http://schemas.microsoft.com/office/drawing/2014/main" id="{6C828844-55C2-58C5-0301-8CF2350EBD0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8201656" y="3315268"/>
            <a:ext cx="3816503" cy="3816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912924"/>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barn(outVertical)">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barn(outVertical)">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barn(outVertical)">
                                      <p:cBhvr>
                                        <p:cTn id="17" dur="500"/>
                                        <p:tgtEl>
                                          <p:spTgt spid="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15">
                                            <p:txEl>
                                              <p:pRg st="3" end="3"/>
                                            </p:txEl>
                                          </p:spTgt>
                                        </p:tgtEl>
                                        <p:attrNameLst>
                                          <p:attrName>style.visibility</p:attrName>
                                        </p:attrNameLst>
                                      </p:cBhvr>
                                      <p:to>
                                        <p:strVal val="visible"/>
                                      </p:to>
                                    </p:set>
                                    <p:animEffect transition="in" filter="barn(outVertical)">
                                      <p:cBhvr>
                                        <p:cTn id="22" dur="500"/>
                                        <p:tgtEl>
                                          <p:spTgt spid="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grpId="0" nodeType="clickEffect">
                                  <p:stCondLst>
                                    <p:cond delay="0"/>
                                  </p:stCondLst>
                                  <p:childTnLst>
                                    <p:set>
                                      <p:cBhvr>
                                        <p:cTn id="26" dur="1" fill="hold">
                                          <p:stCondLst>
                                            <p:cond delay="0"/>
                                          </p:stCondLst>
                                        </p:cTn>
                                        <p:tgtEl>
                                          <p:spTgt spid="15">
                                            <p:txEl>
                                              <p:pRg st="4" end="4"/>
                                            </p:txEl>
                                          </p:spTgt>
                                        </p:tgtEl>
                                        <p:attrNameLst>
                                          <p:attrName>style.visibility</p:attrName>
                                        </p:attrNameLst>
                                      </p:cBhvr>
                                      <p:to>
                                        <p:strVal val="visible"/>
                                      </p:to>
                                    </p:set>
                                    <p:animEffect transition="in" filter="barn(outVertical)">
                                      <p:cBhvr>
                                        <p:cTn id="27"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sp>
        <p:nvSpPr>
          <p:cNvPr id="2" name="Freeform 2"/>
          <p:cNvSpPr/>
          <p:nvPr/>
        </p:nvSpPr>
        <p:spPr>
          <a:xfrm rot="-2942681">
            <a:off x="9616463" y="-2851580"/>
            <a:ext cx="4455933" cy="4237187"/>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6501418">
            <a:off x="-3745913" y="5702793"/>
            <a:ext cx="7085425" cy="6737595"/>
          </a:xfrm>
          <a:custGeom>
            <a:avLst/>
            <a:gdLst/>
            <a:ahLst/>
            <a:cxnLst/>
            <a:rect l="l" t="t" r="r" b="b"/>
            <a:pathLst>
              <a:path w="10628138" h="10106393">
                <a:moveTo>
                  <a:pt x="0" y="0"/>
                </a:moveTo>
                <a:lnTo>
                  <a:pt x="10628139" y="0"/>
                </a:lnTo>
                <a:lnTo>
                  <a:pt x="10628139" y="10106393"/>
                </a:lnTo>
                <a:lnTo>
                  <a:pt x="0" y="1010639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rot="-2786969">
            <a:off x="9964034" y="5055526"/>
            <a:ext cx="4455933" cy="4237187"/>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rot="-6346126">
            <a:off x="-1921682" y="-2851580"/>
            <a:ext cx="4455933" cy="4237187"/>
          </a:xfrm>
          <a:custGeom>
            <a:avLst/>
            <a:gdLst/>
            <a:ahLst/>
            <a:cxnLst/>
            <a:rect l="l" t="t" r="r" b="b"/>
            <a:pathLst>
              <a:path w="6683899" h="6355781">
                <a:moveTo>
                  <a:pt x="0" y="0"/>
                </a:moveTo>
                <a:lnTo>
                  <a:pt x="6683899" y="0"/>
                </a:lnTo>
                <a:lnTo>
                  <a:pt x="6683899" y="6355781"/>
                </a:lnTo>
                <a:lnTo>
                  <a:pt x="0" y="635578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Freeform 6"/>
          <p:cNvSpPr/>
          <p:nvPr/>
        </p:nvSpPr>
        <p:spPr>
          <a:xfrm rot="443786">
            <a:off x="9764724" y="5294350"/>
            <a:ext cx="2023936" cy="997249"/>
          </a:xfrm>
          <a:custGeom>
            <a:avLst/>
            <a:gdLst/>
            <a:ahLst/>
            <a:cxnLst/>
            <a:rect l="l" t="t" r="r" b="b"/>
            <a:pathLst>
              <a:path w="3035904" h="1495873">
                <a:moveTo>
                  <a:pt x="0" y="0"/>
                </a:moveTo>
                <a:lnTo>
                  <a:pt x="3035904" y="0"/>
                </a:lnTo>
                <a:lnTo>
                  <a:pt x="3035904" y="1495872"/>
                </a:lnTo>
                <a:lnTo>
                  <a:pt x="0" y="149587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7" name="Freeform 7"/>
          <p:cNvSpPr/>
          <p:nvPr/>
        </p:nvSpPr>
        <p:spPr>
          <a:xfrm rot="443786">
            <a:off x="-757700" y="5842885"/>
            <a:ext cx="2023936" cy="997249"/>
          </a:xfrm>
          <a:custGeom>
            <a:avLst/>
            <a:gdLst/>
            <a:ahLst/>
            <a:cxnLst/>
            <a:rect l="l" t="t" r="r" b="b"/>
            <a:pathLst>
              <a:path w="3035904" h="1495873">
                <a:moveTo>
                  <a:pt x="0" y="0"/>
                </a:moveTo>
                <a:lnTo>
                  <a:pt x="3035904" y="0"/>
                </a:lnTo>
                <a:lnTo>
                  <a:pt x="3035904" y="1495872"/>
                </a:lnTo>
                <a:lnTo>
                  <a:pt x="0" y="149587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4" name="Freeform 14"/>
          <p:cNvSpPr/>
          <p:nvPr/>
        </p:nvSpPr>
        <p:spPr>
          <a:xfrm>
            <a:off x="-203200" y="279400"/>
            <a:ext cx="793042" cy="1029410"/>
          </a:xfrm>
          <a:custGeom>
            <a:avLst/>
            <a:gdLst/>
            <a:ahLst/>
            <a:cxnLst/>
            <a:rect l="l" t="t" r="r" b="b"/>
            <a:pathLst>
              <a:path w="1189563" h="1544115">
                <a:moveTo>
                  <a:pt x="0" y="0"/>
                </a:moveTo>
                <a:lnTo>
                  <a:pt x="1189562" y="0"/>
                </a:lnTo>
                <a:lnTo>
                  <a:pt x="1189562" y="1544115"/>
                </a:lnTo>
                <a:lnTo>
                  <a:pt x="0" y="1544115"/>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8" name="Rectangle: Rounded Corners 7">
            <a:extLst>
              <a:ext uri="{FF2B5EF4-FFF2-40B4-BE49-F238E27FC236}">
                <a16:creationId xmlns="" xmlns:a16="http://schemas.microsoft.com/office/drawing/2014/main" id="{D567DAAE-36E7-6164-8764-0DBBB061FCAF}"/>
              </a:ext>
            </a:extLst>
          </p:cNvPr>
          <p:cNvSpPr/>
          <p:nvPr/>
        </p:nvSpPr>
        <p:spPr>
          <a:xfrm>
            <a:off x="4470400" y="525659"/>
            <a:ext cx="3454400" cy="972941"/>
          </a:xfrm>
          <a:prstGeom prst="roundRect">
            <a:avLst/>
          </a:prstGeom>
          <a:solidFill>
            <a:schemeClr val="accent1">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667" b="1">
                <a:solidFill>
                  <a:prstClr val="white"/>
                </a:solidFill>
                <a:latin typeface="Arial" panose="020B0604020202020204" pitchFamily="34" charset="0"/>
                <a:cs typeface="Arial" panose="020B0604020202020204" pitchFamily="34" charset="0"/>
              </a:rPr>
              <a:t>TỔNG KẾT</a:t>
            </a:r>
          </a:p>
        </p:txBody>
      </p:sp>
      <mc:AlternateContent xmlns:mc="http://schemas.openxmlformats.org/markup-compatibility/2006" xmlns:a14="http://schemas.microsoft.com/office/drawing/2010/main">
        <mc:Choice Requires="a14">
          <p:sp>
            <p:nvSpPr>
              <p:cNvPr id="9" name="Rounded Rectangular Callout 9">
                <a:extLst>
                  <a:ext uri="{FF2B5EF4-FFF2-40B4-BE49-F238E27FC236}">
                    <a16:creationId xmlns="" xmlns:a16="http://schemas.microsoft.com/office/drawing/2014/main" id="{D5E6A9BE-B498-4EA0-F45E-BA8FF141599B}"/>
                  </a:ext>
                </a:extLst>
              </p:cNvPr>
              <p:cNvSpPr/>
              <p:nvPr/>
            </p:nvSpPr>
            <p:spPr>
              <a:xfrm>
                <a:off x="1117600" y="1855540"/>
                <a:ext cx="9748603" cy="1805593"/>
              </a:xfrm>
              <a:prstGeom prst="wedgeRoundRectCallout">
                <a:avLst>
                  <a:gd name="adj1" fmla="val -15347"/>
                  <a:gd name="adj2" fmla="val 48884"/>
                  <a:gd name="adj3" fmla="val 16667"/>
                </a:avLst>
              </a:prstGeom>
              <a:solidFill>
                <a:schemeClr val="bg1"/>
              </a:solidFill>
              <a:ln w="57150">
                <a:solidFill>
                  <a:schemeClr val="accent5">
                    <a:lumMod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667">
                    <a:solidFill>
                      <a:prstClr val="black"/>
                    </a:solidFill>
                  </a:rPr>
                  <a:t>Khối lượng riêng của một chất được xác định bằng khối lượng của một đơn vị thể tích chất đó </a:t>
                </a:r>
                <a:r>
                  <a:rPr lang="en-US" sz="2667">
                    <a:solidFill>
                      <a:prstClr val="black"/>
                    </a:solidFill>
                  </a:rPr>
                  <a:t>: </a:t>
                </a:r>
                <a14:m>
                  <m:oMath xmlns:m="http://schemas.openxmlformats.org/officeDocument/2006/math">
                    <m:r>
                      <m:rPr>
                        <m:sty m:val="p"/>
                      </m:rPr>
                      <a:rPr lang="vi-VN" sz="2667">
                        <a:solidFill>
                          <a:prstClr val="black"/>
                        </a:solidFill>
                        <a:latin typeface="Cambria Math" panose="02040503050406030204" pitchFamily="18" charset="0"/>
                      </a:rPr>
                      <m:t>D</m:t>
                    </m:r>
                    <m:r>
                      <a:rPr lang="vi-VN" sz="2667">
                        <a:solidFill>
                          <a:prstClr val="black"/>
                        </a:solidFill>
                        <a:latin typeface="Cambria Math" panose="02040503050406030204" pitchFamily="18" charset="0"/>
                      </a:rPr>
                      <m:t>=</m:t>
                    </m:r>
                    <m:f>
                      <m:fPr>
                        <m:ctrlPr>
                          <a:rPr lang="en-US" sz="2667" i="1">
                            <a:solidFill>
                              <a:prstClr val="black"/>
                            </a:solidFill>
                            <a:latin typeface="Cambria Math" panose="02040503050406030204" pitchFamily="18" charset="0"/>
                          </a:rPr>
                        </m:ctrlPr>
                      </m:fPr>
                      <m:num>
                        <m:r>
                          <m:rPr>
                            <m:sty m:val="p"/>
                          </m:rPr>
                          <a:rPr lang="vi-VN" sz="2667">
                            <a:solidFill>
                              <a:prstClr val="black"/>
                            </a:solidFill>
                            <a:latin typeface="Cambria Math" panose="02040503050406030204" pitchFamily="18" charset="0"/>
                          </a:rPr>
                          <m:t>m</m:t>
                        </m:r>
                      </m:num>
                      <m:den>
                        <m:r>
                          <m:rPr>
                            <m:sty m:val="p"/>
                          </m:rPr>
                          <a:rPr lang="vi-VN" sz="2667">
                            <a:solidFill>
                              <a:prstClr val="black"/>
                            </a:solidFill>
                            <a:latin typeface="Cambria Math" panose="02040503050406030204" pitchFamily="18" charset="0"/>
                          </a:rPr>
                          <m:t>V</m:t>
                        </m:r>
                      </m:den>
                    </m:f>
                  </m:oMath>
                </a14:m>
                <a:endParaRPr lang="en-US" sz="2667">
                  <a:solidFill>
                    <a:prstClr val="black"/>
                  </a:solidFill>
                </a:endParaRPr>
              </a:p>
            </p:txBody>
          </p:sp>
        </mc:Choice>
        <mc:Fallback xmlns="">
          <p:sp>
            <p:nvSpPr>
              <p:cNvPr id="9" name="Rounded Rectangular Callout 9">
                <a:extLst>
                  <a:ext uri="{FF2B5EF4-FFF2-40B4-BE49-F238E27FC236}">
                    <a16:creationId xmlns:a16="http://schemas.microsoft.com/office/drawing/2014/main" xmlns:a14="http://schemas.microsoft.com/office/drawing/2010/main" xmlns="" id="{D5E6A9BE-B498-4EA0-F45E-BA8FF141599B}"/>
                  </a:ext>
                </a:extLst>
              </p:cNvPr>
              <p:cNvSpPr>
                <a:spLocks noRot="1" noChangeAspect="1" noMove="1" noResize="1" noEditPoints="1" noAdjustHandles="1" noChangeArrowheads="1" noChangeShapeType="1" noTextEdit="1"/>
              </p:cNvSpPr>
              <p:nvPr/>
            </p:nvSpPr>
            <p:spPr>
              <a:xfrm>
                <a:off x="1117600" y="1855540"/>
                <a:ext cx="9748603" cy="1805593"/>
              </a:xfrm>
              <a:prstGeom prst="wedgeRoundRectCallout">
                <a:avLst>
                  <a:gd name="adj1" fmla="val -15347"/>
                  <a:gd name="adj2" fmla="val 48884"/>
                  <a:gd name="adj3" fmla="val 16667"/>
                </a:avLst>
              </a:prstGeom>
              <a:blipFill rotWithShape="0">
                <a:blip r:embed="rId10"/>
                <a:stretch>
                  <a:fillRect/>
                </a:stretch>
              </a:blipFill>
              <a:ln w="57150">
                <a:solidFill>
                  <a:schemeClr val="accent5">
                    <a:lumMod val="50000"/>
                  </a:schemeClr>
                </a:solidFill>
                <a:prstDash val="sysDash"/>
              </a:ln>
              <a:effectLst/>
            </p:spPr>
            <p:txBody>
              <a:bodyPr/>
              <a:lstStyle/>
              <a:p>
                <a:r>
                  <a:rPr lang="en-US">
                    <a:noFill/>
                  </a:rPr>
                  <a:t> </a:t>
                </a:r>
              </a:p>
            </p:txBody>
          </p:sp>
        </mc:Fallback>
      </mc:AlternateContent>
      <p:sp>
        <p:nvSpPr>
          <p:cNvPr id="11" name="Rounded Rectangular Callout 9">
            <a:extLst>
              <a:ext uri="{FF2B5EF4-FFF2-40B4-BE49-F238E27FC236}">
                <a16:creationId xmlns="" xmlns:a16="http://schemas.microsoft.com/office/drawing/2014/main" id="{B9A736B6-E8E0-B8E8-6A2D-9FB2B1ED18D0}"/>
              </a:ext>
            </a:extLst>
          </p:cNvPr>
          <p:cNvSpPr/>
          <p:nvPr/>
        </p:nvSpPr>
        <p:spPr>
          <a:xfrm>
            <a:off x="1117601" y="4018389"/>
            <a:ext cx="9753599" cy="2510671"/>
          </a:xfrm>
          <a:prstGeom prst="wedgeRoundRectCallout">
            <a:avLst>
              <a:gd name="adj1" fmla="val -15347"/>
              <a:gd name="adj2" fmla="val 48884"/>
              <a:gd name="adj3" fmla="val 16667"/>
            </a:avLst>
          </a:prstGeom>
          <a:solidFill>
            <a:schemeClr val="bg1"/>
          </a:solidFill>
          <a:ln w="57150">
            <a:solidFill>
              <a:schemeClr val="accent5">
                <a:lumMod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667">
                <a:solidFill>
                  <a:prstClr val="black"/>
                </a:solidFill>
              </a:rPr>
              <a:t>Đơn vị thường dùng đo khối lượng riêng là kg/m</a:t>
            </a:r>
            <a:r>
              <a:rPr lang="vi-VN" sz="2667" baseline="30000">
                <a:solidFill>
                  <a:prstClr val="black"/>
                </a:solidFill>
              </a:rPr>
              <a:t>3</a:t>
            </a:r>
            <a:r>
              <a:rPr lang="vi-VN" sz="2667">
                <a:solidFill>
                  <a:prstClr val="black"/>
                </a:solidFill>
              </a:rPr>
              <a:t> hoặc g/cm</a:t>
            </a:r>
            <a:r>
              <a:rPr lang="vi-VN" sz="2667" baseline="30000">
                <a:solidFill>
                  <a:prstClr val="black"/>
                </a:solidFill>
              </a:rPr>
              <a:t>3</a:t>
            </a:r>
            <a:r>
              <a:rPr lang="vi-VN" sz="2667">
                <a:solidFill>
                  <a:prstClr val="black"/>
                </a:solidFill>
              </a:rPr>
              <a:t> hay g/mL</a:t>
            </a:r>
            <a:endParaRPr lang="en-US" sz="2667">
              <a:solidFill>
                <a:prstClr val="black"/>
              </a:solidFill>
            </a:endParaRPr>
          </a:p>
          <a:p>
            <a:pPr algn="just">
              <a:lnSpc>
                <a:spcPct val="150000"/>
              </a:lnSpc>
            </a:pPr>
            <a:r>
              <a:rPr lang="nl-NL" sz="2667">
                <a:solidFill>
                  <a:prstClr val="black"/>
                </a:solidFill>
              </a:rPr>
              <a:t>1 kg/m</a:t>
            </a:r>
            <a:r>
              <a:rPr lang="nl-NL" sz="2667" baseline="30000">
                <a:solidFill>
                  <a:prstClr val="black"/>
                </a:solidFill>
              </a:rPr>
              <a:t>3</a:t>
            </a:r>
            <a:r>
              <a:rPr lang="nl-NL" sz="2667">
                <a:solidFill>
                  <a:prstClr val="black"/>
                </a:solidFill>
              </a:rPr>
              <a:t> = 0,001 g/cm</a:t>
            </a:r>
            <a:r>
              <a:rPr lang="nl-NL" sz="2667" baseline="30000">
                <a:solidFill>
                  <a:prstClr val="black"/>
                </a:solidFill>
              </a:rPr>
              <a:t>3</a:t>
            </a:r>
            <a:endParaRPr lang="en-US" sz="2667">
              <a:solidFill>
                <a:prstClr val="black"/>
              </a:solidFill>
            </a:endParaRPr>
          </a:p>
          <a:p>
            <a:pPr algn="just">
              <a:lnSpc>
                <a:spcPct val="150000"/>
              </a:lnSpc>
            </a:pPr>
            <a:r>
              <a:rPr lang="nl-NL" sz="2667">
                <a:solidFill>
                  <a:prstClr val="black"/>
                </a:solidFill>
              </a:rPr>
              <a:t>1 g/cm</a:t>
            </a:r>
            <a:r>
              <a:rPr lang="nl-NL" sz="2667" baseline="30000">
                <a:solidFill>
                  <a:prstClr val="black"/>
                </a:solidFill>
              </a:rPr>
              <a:t>3</a:t>
            </a:r>
            <a:r>
              <a:rPr lang="nl-NL" sz="2667">
                <a:solidFill>
                  <a:prstClr val="black"/>
                </a:solidFill>
              </a:rPr>
              <a:t> = 1 g/mL</a:t>
            </a:r>
            <a:endParaRPr lang="en-US" sz="2667">
              <a:solidFill>
                <a:prstClr val="black"/>
              </a:solidFill>
            </a:endParaRPr>
          </a:p>
        </p:txBody>
      </p:sp>
    </p:spTree>
    <p:extLst>
      <p:ext uri="{BB962C8B-B14F-4D97-AF65-F5344CB8AC3E}">
        <p14:creationId xmlns:p14="http://schemas.microsoft.com/office/powerpoint/2010/main" val="2327263203"/>
      </p:ext>
    </p:extLst>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 xmlns:a16="http://schemas.microsoft.com/office/drawing/2014/main" id="{72FAB428-B261-9BF8-84AD-1BDD66EC48DD}"/>
              </a:ext>
            </a:extLst>
          </p:cNvPr>
          <p:cNvCxnSpPr/>
          <p:nvPr/>
        </p:nvCxnSpPr>
        <p:spPr>
          <a:xfrm>
            <a:off x="0" y="3579251"/>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 xmlns:a16="http://schemas.microsoft.com/office/drawing/2014/main" id="{C7B0FE9C-F303-49FF-B30D-C4457E06642A}"/>
              </a:ext>
            </a:extLst>
          </p:cNvPr>
          <p:cNvCxnSpPr/>
          <p:nvPr/>
        </p:nvCxnSpPr>
        <p:spPr>
          <a:xfrm>
            <a:off x="0" y="5526957"/>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5" name="bang c">
            <a:extLst>
              <a:ext uri="{FF2B5EF4-FFF2-40B4-BE49-F238E27FC236}">
                <a16:creationId xmlns="" xmlns:a16="http://schemas.microsoft.com/office/drawing/2014/main" id="{D0E6AFB4-275F-4728-9A13-27E00F9EA3A2}"/>
              </a:ext>
            </a:extLst>
          </p:cNvPr>
          <p:cNvSpPr/>
          <p:nvPr/>
        </p:nvSpPr>
        <p:spPr>
          <a:xfrm flipH="1">
            <a:off x="804610" y="4705251"/>
            <a:ext cx="5249773" cy="164592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en-US">
              <a:solidFill>
                <a:prstClr val="white"/>
              </a:solidFill>
            </a:endParaRPr>
          </a:p>
        </p:txBody>
      </p:sp>
      <p:sp>
        <p:nvSpPr>
          <p:cNvPr id="16" name="bang b">
            <a:extLst>
              <a:ext uri="{FF2B5EF4-FFF2-40B4-BE49-F238E27FC236}">
                <a16:creationId xmlns="" xmlns:a16="http://schemas.microsoft.com/office/drawing/2014/main" id="{CA2E0476-BE10-4768-BE1B-A9C0072703C2}"/>
              </a:ext>
            </a:extLst>
          </p:cNvPr>
          <p:cNvSpPr/>
          <p:nvPr/>
        </p:nvSpPr>
        <p:spPr>
          <a:xfrm flipH="1">
            <a:off x="6135896" y="2753699"/>
            <a:ext cx="5249773" cy="164592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en-US">
              <a:solidFill>
                <a:prstClr val="white"/>
              </a:solidFill>
            </a:endParaRPr>
          </a:p>
        </p:txBody>
      </p:sp>
      <p:sp>
        <p:nvSpPr>
          <p:cNvPr id="32" name="bang d">
            <a:extLst>
              <a:ext uri="{FF2B5EF4-FFF2-40B4-BE49-F238E27FC236}">
                <a16:creationId xmlns="" xmlns:a16="http://schemas.microsoft.com/office/drawing/2014/main" id="{A6F11D1C-4D08-4BAF-9A3D-4AC673B9036B}"/>
              </a:ext>
            </a:extLst>
          </p:cNvPr>
          <p:cNvSpPr/>
          <p:nvPr/>
        </p:nvSpPr>
        <p:spPr>
          <a:xfrm flipH="1">
            <a:off x="6135896" y="4702183"/>
            <a:ext cx="5249773" cy="164592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en-US">
              <a:solidFill>
                <a:prstClr val="white"/>
              </a:solidFill>
            </a:endParaRPr>
          </a:p>
        </p:txBody>
      </p:sp>
      <p:sp>
        <p:nvSpPr>
          <p:cNvPr id="25" name="cau hoi c">
            <a:extLst>
              <a:ext uri="{FF2B5EF4-FFF2-40B4-BE49-F238E27FC236}">
                <a16:creationId xmlns="" xmlns:a16="http://schemas.microsoft.com/office/drawing/2014/main" id="{9897B1B9-EB78-41AF-AC33-1E8F7714B11F}"/>
              </a:ext>
            </a:extLst>
          </p:cNvPr>
          <p:cNvSpPr txBox="1"/>
          <p:nvPr/>
        </p:nvSpPr>
        <p:spPr>
          <a:xfrm>
            <a:off x="1004929" y="4968613"/>
            <a:ext cx="4650419" cy="1246495"/>
          </a:xfrm>
          <a:prstGeom prst="rect">
            <a:avLst/>
          </a:prstGeom>
          <a:noFill/>
        </p:spPr>
        <p:txBody>
          <a:bodyPr wrap="square" rtlCol="0">
            <a:spAutoFit/>
          </a:bodyPr>
          <a:lstStyle/>
          <a:p>
            <a:pPr marL="342917" indent="-342917" algn="just" defTabSz="914446">
              <a:lnSpc>
                <a:spcPct val="150000"/>
              </a:lnSpc>
              <a:buClr>
                <a:prstClr val="white"/>
              </a:buClr>
              <a:buFont typeface="Wingdings" panose="05000000000000000000" pitchFamily="2" charset="2"/>
              <a:buChar char="w"/>
              <a:defRPr/>
            </a:pPr>
            <a:r>
              <a:rPr lang="en-US" sz="2500">
                <a:solidFill>
                  <a:srgbClr val="FFC000"/>
                </a:solidFill>
                <a:latin typeface="Arial" panose="020B0604020202020204" pitchFamily="34" charset="0"/>
                <a:ea typeface="Tahoma" panose="020B0604030504040204" pitchFamily="34" charset="0"/>
                <a:cs typeface="Arial" panose="020B0604020202020204" pitchFamily="34" charset="0"/>
              </a:rPr>
              <a:t>C. </a:t>
            </a:r>
            <a:r>
              <a:rPr lang="vi-VN" sz="2500">
                <a:solidFill>
                  <a:prstClr val="white"/>
                </a:solidFill>
                <a:cs typeface="Arial" panose="020B0604020202020204" pitchFamily="34" charset="0"/>
              </a:rPr>
              <a:t>Cần dùng một cái cân và bình chia độ</a:t>
            </a:r>
            <a:endParaRPr lang="en-US" sz="2500">
              <a:solidFill>
                <a:prstClr val="white"/>
              </a:solidFill>
              <a:latin typeface="Arial" panose="020B0604020202020204" pitchFamily="34" charset="0"/>
              <a:cs typeface="Arial" panose="020B0604020202020204" pitchFamily="34" charset="0"/>
            </a:endParaRPr>
          </a:p>
        </p:txBody>
      </p:sp>
      <p:sp>
        <p:nvSpPr>
          <p:cNvPr id="27" name="cau hoi b">
            <a:extLst>
              <a:ext uri="{FF2B5EF4-FFF2-40B4-BE49-F238E27FC236}">
                <a16:creationId xmlns="" xmlns:a16="http://schemas.microsoft.com/office/drawing/2014/main" id="{D96707EC-5A82-4050-B897-6DBAB63AC957}"/>
              </a:ext>
            </a:extLst>
          </p:cNvPr>
          <p:cNvSpPr txBox="1"/>
          <p:nvPr/>
        </p:nvSpPr>
        <p:spPr>
          <a:xfrm>
            <a:off x="6335088" y="3379197"/>
            <a:ext cx="4650419" cy="477054"/>
          </a:xfrm>
          <a:prstGeom prst="rect">
            <a:avLst/>
          </a:prstGeom>
          <a:noFill/>
        </p:spPr>
        <p:txBody>
          <a:bodyPr wrap="square" rtlCol="0">
            <a:spAutoFit/>
          </a:bodyPr>
          <a:lstStyle/>
          <a:p>
            <a:pPr marL="342917" indent="-342917" defTabSz="914446">
              <a:buClr>
                <a:prstClr val="white"/>
              </a:buClr>
              <a:buFont typeface="Wingdings" panose="05000000000000000000" pitchFamily="2" charset="2"/>
              <a:buChar char="w"/>
              <a:defRPr/>
            </a:pPr>
            <a:r>
              <a:rPr lang="en-US" sz="2500">
                <a:solidFill>
                  <a:srgbClr val="FFC000"/>
                </a:solidFill>
                <a:latin typeface="Arial" panose="020B0604020202020204" pitchFamily="34" charset="0"/>
                <a:ea typeface="Tahoma" panose="020B0604030504040204" pitchFamily="34" charset="0"/>
                <a:cs typeface="Arial" panose="020B0604020202020204" pitchFamily="34" charset="0"/>
              </a:rPr>
              <a:t>B. </a:t>
            </a:r>
            <a:r>
              <a:rPr lang="vi-VN" sz="2500">
                <a:solidFill>
                  <a:prstClr val="white"/>
                </a:solidFill>
                <a:cs typeface="Arial" panose="020B0604020202020204" pitchFamily="34" charset="0"/>
              </a:rPr>
              <a:t>Chỉ cần dùng một lực kế</a:t>
            </a:r>
            <a:endParaRPr lang="en-US" sz="2500">
              <a:solidFill>
                <a:prstClr val="white"/>
              </a:solidFill>
              <a:latin typeface="Arial" panose="020B0604020202020204" pitchFamily="34" charset="0"/>
              <a:cs typeface="Arial" panose="020B0604020202020204" pitchFamily="34" charset="0"/>
            </a:endParaRPr>
          </a:p>
        </p:txBody>
      </p:sp>
      <p:sp>
        <p:nvSpPr>
          <p:cNvPr id="31" name="bang a">
            <a:extLst>
              <a:ext uri="{FF2B5EF4-FFF2-40B4-BE49-F238E27FC236}">
                <a16:creationId xmlns="" xmlns:a16="http://schemas.microsoft.com/office/drawing/2014/main" id="{8DD63B39-09F3-4F04-83CD-408FC7619A90}"/>
              </a:ext>
            </a:extLst>
          </p:cNvPr>
          <p:cNvSpPr/>
          <p:nvPr/>
        </p:nvSpPr>
        <p:spPr>
          <a:xfrm flipH="1">
            <a:off x="806333" y="2753699"/>
            <a:ext cx="5249773" cy="164592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en-US">
              <a:solidFill>
                <a:prstClr val="white"/>
              </a:solidFill>
            </a:endParaRPr>
          </a:p>
        </p:txBody>
      </p:sp>
      <p:sp>
        <p:nvSpPr>
          <p:cNvPr id="33" name="cau hoi a">
            <a:extLst>
              <a:ext uri="{FF2B5EF4-FFF2-40B4-BE49-F238E27FC236}">
                <a16:creationId xmlns="" xmlns:a16="http://schemas.microsoft.com/office/drawing/2014/main" id="{9B5DABB8-849A-4D2D-930C-9CA07BFC5BDE}"/>
              </a:ext>
            </a:extLst>
          </p:cNvPr>
          <p:cNvSpPr txBox="1"/>
          <p:nvPr/>
        </p:nvSpPr>
        <p:spPr>
          <a:xfrm>
            <a:off x="1085315" y="3199013"/>
            <a:ext cx="4650419" cy="669414"/>
          </a:xfrm>
          <a:prstGeom prst="rect">
            <a:avLst/>
          </a:prstGeom>
          <a:noFill/>
        </p:spPr>
        <p:txBody>
          <a:bodyPr wrap="square" rtlCol="0">
            <a:spAutoFit/>
          </a:bodyPr>
          <a:lstStyle/>
          <a:p>
            <a:pPr marL="342917" indent="-342917" algn="just" defTabSz="914446">
              <a:lnSpc>
                <a:spcPct val="150000"/>
              </a:lnSpc>
              <a:buClr>
                <a:prstClr val="white"/>
              </a:buClr>
              <a:buFont typeface="Wingdings" panose="05000000000000000000" pitchFamily="2" charset="2"/>
              <a:buChar char="w"/>
              <a:defRPr/>
            </a:pPr>
            <a:r>
              <a:rPr lang="en-US" sz="2500">
                <a:solidFill>
                  <a:srgbClr val="FFC000"/>
                </a:solidFill>
                <a:latin typeface="Arial" panose="020B0604020202020204" pitchFamily="34" charset="0"/>
                <a:ea typeface="Tahoma" panose="020B0604030504040204" pitchFamily="34" charset="0"/>
                <a:cs typeface="Arial" panose="020B0604020202020204" pitchFamily="34" charset="0"/>
              </a:rPr>
              <a:t>A. </a:t>
            </a:r>
            <a:r>
              <a:rPr lang="vi-VN" sz="2500">
                <a:solidFill>
                  <a:prstClr val="white"/>
                </a:solidFill>
                <a:cs typeface="Arial" panose="020B0604020202020204" pitchFamily="34" charset="0"/>
              </a:rPr>
              <a:t>Chỉ cần dùng một cái cân</a:t>
            </a:r>
            <a:endParaRPr lang="en-US" sz="2500">
              <a:solidFill>
                <a:prstClr val="white"/>
              </a:solidFill>
              <a:latin typeface="Arial" panose="020B0604020202020204" pitchFamily="34" charset="0"/>
              <a:cs typeface="Arial" panose="020B0604020202020204" pitchFamily="34" charset="0"/>
            </a:endParaRPr>
          </a:p>
        </p:txBody>
      </p:sp>
      <p:sp>
        <p:nvSpPr>
          <p:cNvPr id="34" name="cau hoi d">
            <a:extLst>
              <a:ext uri="{FF2B5EF4-FFF2-40B4-BE49-F238E27FC236}">
                <a16:creationId xmlns="" xmlns:a16="http://schemas.microsoft.com/office/drawing/2014/main" id="{42A746A3-96B8-42A5-8EFA-A104DB6B2F69}"/>
              </a:ext>
            </a:extLst>
          </p:cNvPr>
          <p:cNvSpPr txBox="1"/>
          <p:nvPr/>
        </p:nvSpPr>
        <p:spPr>
          <a:xfrm>
            <a:off x="6335088" y="5012872"/>
            <a:ext cx="4650419" cy="1246495"/>
          </a:xfrm>
          <a:prstGeom prst="rect">
            <a:avLst/>
          </a:prstGeom>
          <a:noFill/>
        </p:spPr>
        <p:txBody>
          <a:bodyPr wrap="square" rtlCol="0">
            <a:spAutoFit/>
          </a:bodyPr>
          <a:lstStyle/>
          <a:p>
            <a:pPr marL="342917" indent="-342917" algn="just" defTabSz="914446">
              <a:lnSpc>
                <a:spcPct val="150000"/>
              </a:lnSpc>
              <a:buClr>
                <a:prstClr val="white"/>
              </a:buClr>
              <a:buFont typeface="Wingdings" panose="05000000000000000000" pitchFamily="2" charset="2"/>
              <a:buChar char="w"/>
              <a:defRPr/>
            </a:pPr>
            <a:r>
              <a:rPr lang="en-US" sz="2500">
                <a:solidFill>
                  <a:srgbClr val="FFC000"/>
                </a:solidFill>
                <a:latin typeface="Arial" panose="020B0604020202020204" pitchFamily="34" charset="0"/>
                <a:ea typeface="Tahoma" panose="020B0604030504040204" pitchFamily="34" charset="0"/>
                <a:cs typeface="Arial" panose="020B0604020202020204" pitchFamily="34" charset="0"/>
              </a:rPr>
              <a:t>D. </a:t>
            </a:r>
            <a:r>
              <a:rPr lang="vi-VN" sz="2500">
                <a:solidFill>
                  <a:prstClr val="white"/>
                </a:solidFill>
                <a:cs typeface="Arial" panose="020B0604020202020204" pitchFamily="34" charset="0"/>
              </a:rPr>
              <a:t>Chỉ cần dùng một bình chia độ.</a:t>
            </a:r>
            <a:endParaRPr lang="en-US" sz="2500">
              <a:solidFill>
                <a:prstClr val="white"/>
              </a:solidFill>
              <a:latin typeface="Arial" panose="020B0604020202020204" pitchFamily="34" charset="0"/>
              <a:cs typeface="Arial" panose="020B0604020202020204" pitchFamily="34" charset="0"/>
            </a:endParaRPr>
          </a:p>
        </p:txBody>
      </p:sp>
      <p:pic>
        <p:nvPicPr>
          <p:cNvPr id="38" name="Question">
            <a:hlinkClick r:id="" action="ppaction://media"/>
            <a:extLst>
              <a:ext uri="{FF2B5EF4-FFF2-40B4-BE49-F238E27FC236}">
                <a16:creationId xmlns=""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2192001" y="863860"/>
            <a:ext cx="487363" cy="487363"/>
          </a:xfrm>
          <a:prstGeom prst="rect">
            <a:avLst/>
          </a:prstGeom>
        </p:spPr>
      </p:pic>
      <p:pic>
        <p:nvPicPr>
          <p:cNvPr id="39" name="Final Answer">
            <a:hlinkClick r:id="" action="ppaction://media"/>
            <a:extLst>
              <a:ext uri="{FF2B5EF4-FFF2-40B4-BE49-F238E27FC236}">
                <a16:creationId xmlns=""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2192001" y="1478694"/>
            <a:ext cx="487363" cy="487363"/>
          </a:xfrm>
          <a:prstGeom prst="rect">
            <a:avLst/>
          </a:prstGeom>
        </p:spPr>
      </p:pic>
      <p:pic>
        <p:nvPicPr>
          <p:cNvPr id="40" name="Win">
            <a:hlinkClick r:id="" action="ppaction://media"/>
            <a:extLst>
              <a:ext uri="{FF2B5EF4-FFF2-40B4-BE49-F238E27FC236}">
                <a16:creationId xmlns=""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12202905" y="2074156"/>
            <a:ext cx="487363" cy="487363"/>
          </a:xfrm>
          <a:prstGeom prst="rect">
            <a:avLst/>
          </a:prstGeom>
        </p:spPr>
      </p:pic>
      <p:pic>
        <p:nvPicPr>
          <p:cNvPr id="41" name="Lose">
            <a:hlinkClick r:id="" action="ppaction://media"/>
            <a:extLst>
              <a:ext uri="{FF2B5EF4-FFF2-40B4-BE49-F238E27FC236}">
                <a16:creationId xmlns=""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0"/>
          <a:stretch>
            <a:fillRect/>
          </a:stretch>
        </p:blipFill>
        <p:spPr>
          <a:xfrm>
            <a:off x="12202905" y="2630412"/>
            <a:ext cx="487363" cy="487363"/>
          </a:xfrm>
          <a:prstGeom prst="rect">
            <a:avLst/>
          </a:prstGeom>
        </p:spPr>
      </p:pic>
      <p:grpSp>
        <p:nvGrpSpPr>
          <p:cNvPr id="2" name="Group 1">
            <a:extLst>
              <a:ext uri="{FF2B5EF4-FFF2-40B4-BE49-F238E27FC236}">
                <a16:creationId xmlns="" xmlns:a16="http://schemas.microsoft.com/office/drawing/2014/main" id="{EAF09476-B736-7B90-A5FE-CABF0B031E34}"/>
              </a:ext>
            </a:extLst>
          </p:cNvPr>
          <p:cNvGrpSpPr/>
          <p:nvPr/>
        </p:nvGrpSpPr>
        <p:grpSpPr>
          <a:xfrm>
            <a:off x="0" y="919557"/>
            <a:ext cx="12192000" cy="1503072"/>
            <a:chOff x="0" y="2959512"/>
            <a:chExt cx="12192000" cy="1503072"/>
          </a:xfrm>
        </p:grpSpPr>
        <p:cxnSp>
          <p:nvCxnSpPr>
            <p:cNvPr id="3" name="Straight Connector 2">
              <a:extLst>
                <a:ext uri="{FF2B5EF4-FFF2-40B4-BE49-F238E27FC236}">
                  <a16:creationId xmlns="" xmlns:a16="http://schemas.microsoft.com/office/drawing/2014/main" id="{04C44CA4-5FF9-9D42-E2AE-80BCAC7FECEC}"/>
                </a:ext>
              </a:extLst>
            </p:cNvPr>
            <p:cNvCxnSpPr/>
            <p:nvPr/>
          </p:nvCxnSpPr>
          <p:spPr>
            <a:xfrm>
              <a:off x="0" y="372059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 name="Freeform: Shape 3">
              <a:extLst>
                <a:ext uri="{FF2B5EF4-FFF2-40B4-BE49-F238E27FC236}">
                  <a16:creationId xmlns="" xmlns:a16="http://schemas.microsoft.com/office/drawing/2014/main" id="{3F1361D2-0C26-0A60-DD60-0EFBA20FF807}"/>
                </a:ext>
              </a:extLst>
            </p:cNvPr>
            <p:cNvSpPr/>
            <p:nvPr/>
          </p:nvSpPr>
          <p:spPr>
            <a:xfrm flipH="1">
              <a:off x="659905" y="2959512"/>
              <a:ext cx="10872190" cy="150307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lnSpc>
                  <a:spcPct val="150000"/>
                </a:lnSpc>
              </a:pPr>
              <a:endParaRPr lang="en-US">
                <a:solidFill>
                  <a:prstClr val="white"/>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 xmlns:a16="http://schemas.microsoft.com/office/drawing/2014/main" id="{D6F9231C-745A-B4B1-34CF-D7E806677433}"/>
                </a:ext>
              </a:extLst>
            </p:cNvPr>
            <p:cNvSpPr txBox="1"/>
            <p:nvPr/>
          </p:nvSpPr>
          <p:spPr>
            <a:xfrm>
              <a:off x="1286609" y="3129841"/>
              <a:ext cx="9383697" cy="1246495"/>
            </a:xfrm>
            <a:prstGeom prst="rect">
              <a:avLst/>
            </a:prstGeom>
            <a:noFill/>
          </p:spPr>
          <p:txBody>
            <a:bodyPr wrap="square" rtlCol="0">
              <a:spAutoFit/>
            </a:bodyPr>
            <a:lstStyle/>
            <a:p>
              <a:pPr algn="just" defTabSz="914446">
                <a:lnSpc>
                  <a:spcPct val="150000"/>
                </a:lnSpc>
              </a:pPr>
              <a:r>
                <a:rPr lang="en-US" sz="2500" b="1">
                  <a:solidFill>
                    <a:prstClr val="white"/>
                  </a:solidFill>
                  <a:latin typeface="Arial" panose="020B0604020202020204" pitchFamily="34" charset="0"/>
                  <a:cs typeface="Arial" panose="020B0604020202020204" pitchFamily="34" charset="0"/>
                </a:rPr>
                <a:t>Câu hỏi 1: </a:t>
              </a:r>
              <a:r>
                <a:rPr lang="vi-VN" sz="2500">
                  <a:solidFill>
                    <a:prstClr val="white"/>
                  </a:solidFill>
                  <a:ea typeface="Times New Roman" panose="02020603050405020304" pitchFamily="18" charset="0"/>
                  <a:cs typeface="Arial" panose="020B0604020202020204" pitchFamily="34" charset="0"/>
                </a:rPr>
                <a:t>Muốn đo khối lượng riêng của quả cầu bằng sắt người ta dùng những dụng cụ gì?</a:t>
              </a:r>
              <a:endParaRPr lang="en-US" sz="250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2027187233"/>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38"/>
                </p:tgtEl>
              </p:cMediaNode>
            </p:audio>
            <p:seq concurrent="1" nextAc="seek">
              <p:cTn id="28" restart="whenNotActive" fill="hold" evtFilter="cancelBubble" nodeType="interactiveSeq">
                <p:stCondLst>
                  <p:cond evt="onClick" delay="0">
                    <p:tgtEl>
                      <p:spTgt spid="25"/>
                    </p:tgtEl>
                  </p:cond>
                </p:stCondLst>
                <p:endSync evt="end" delay="0">
                  <p:rtn val="all"/>
                </p:endSync>
                <p:childTnLst>
                  <p:par>
                    <p:cTn id="29" fill="hold">
                      <p:stCondLst>
                        <p:cond delay="0"/>
                      </p:stCondLst>
                      <p:childTnLst>
                        <p:par>
                          <p:cTn id="30" fill="hold">
                            <p:stCondLst>
                              <p:cond delay="0"/>
                            </p:stCondLst>
                            <p:childTnLst>
                              <p:par>
                                <p:cTn id="31" presetID="24" presetClass="emph" presetSubtype="0" fill="hold" grpId="1" nodeType="clickEffect">
                                  <p:stCondLst>
                                    <p:cond delay="0"/>
                                  </p:stCondLst>
                                  <p:childTnLst>
                                    <p:animClr clrSpc="hsl" dir="cw">
                                      <p:cBhvr override="childStyle">
                                        <p:cTn id="32" dur="500" fill="hold"/>
                                        <p:tgtEl>
                                          <p:spTgt spid="25"/>
                                        </p:tgtEl>
                                        <p:attrNameLst>
                                          <p:attrName>style.color</p:attrName>
                                        </p:attrNameLst>
                                      </p:cBhvr>
                                      <p:by>
                                        <p:hsl h="0" s="-12549" l="-25098"/>
                                      </p:by>
                                    </p:animClr>
                                    <p:animClr clrSpc="hsl" dir="cw">
                                      <p:cBhvr>
                                        <p:cTn id="33" dur="500" fill="hold"/>
                                        <p:tgtEl>
                                          <p:spTgt spid="25"/>
                                        </p:tgtEl>
                                        <p:attrNameLst>
                                          <p:attrName>fillcolor</p:attrName>
                                        </p:attrNameLst>
                                      </p:cBhvr>
                                      <p:by>
                                        <p:hsl h="0" s="-12549" l="-25098"/>
                                      </p:by>
                                    </p:animClr>
                                    <p:animClr clrSpc="hsl" dir="cw">
                                      <p:cBhvr>
                                        <p:cTn id="34" dur="500" fill="hold"/>
                                        <p:tgtEl>
                                          <p:spTgt spid="25"/>
                                        </p:tgtEl>
                                        <p:attrNameLst>
                                          <p:attrName>stroke.color</p:attrName>
                                        </p:attrNameLst>
                                      </p:cBhvr>
                                      <p:by>
                                        <p:hsl h="0" s="-12549" l="-25098"/>
                                      </p:by>
                                    </p:animClr>
                                    <p:set>
                                      <p:cBhvr>
                                        <p:cTn id="35" dur="500" fill="hold"/>
                                        <p:tgtEl>
                                          <p:spTgt spid="25"/>
                                        </p:tgtEl>
                                        <p:attrNameLst>
                                          <p:attrName>fill.type</p:attrName>
                                        </p:attrNameLst>
                                      </p:cBhvr>
                                      <p:to>
                                        <p:strVal val="solid"/>
                                      </p:to>
                                    </p:set>
                                  </p:childTnLst>
                                </p:cTn>
                              </p:par>
                              <p:par>
                                <p:cTn id="36" presetID="19" presetClass="emph" presetSubtype="0" fill="hold" grpId="0" nodeType="withEffect">
                                  <p:stCondLst>
                                    <p:cond delay="0"/>
                                  </p:stCondLst>
                                  <p:childTnLst>
                                    <p:animClr clrSpc="rgb" dir="cw">
                                      <p:cBhvr override="childStyle">
                                        <p:cTn id="37" dur="500" fill="hold"/>
                                        <p:tgtEl>
                                          <p:spTgt spid="15"/>
                                        </p:tgtEl>
                                        <p:attrNameLst>
                                          <p:attrName>style.color</p:attrName>
                                        </p:attrNameLst>
                                      </p:cBhvr>
                                      <p:to>
                                        <a:srgbClr val="FFC000"/>
                                      </p:to>
                                    </p:animClr>
                                    <p:animClr clrSpc="rgb" dir="cw">
                                      <p:cBhvr>
                                        <p:cTn id="38" dur="500" fill="hold"/>
                                        <p:tgtEl>
                                          <p:spTgt spid="15"/>
                                        </p:tgtEl>
                                        <p:attrNameLst>
                                          <p:attrName>fillcolor</p:attrName>
                                        </p:attrNameLst>
                                      </p:cBhvr>
                                      <p:to>
                                        <a:srgbClr val="FFC000"/>
                                      </p:to>
                                    </p:animClr>
                                    <p:set>
                                      <p:cBhvr>
                                        <p:cTn id="39" dur="500" fill="hold"/>
                                        <p:tgtEl>
                                          <p:spTgt spid="15"/>
                                        </p:tgtEl>
                                        <p:attrNameLst>
                                          <p:attrName>fill.type</p:attrName>
                                        </p:attrNameLst>
                                      </p:cBhvr>
                                      <p:to>
                                        <p:strVal val="solid"/>
                                      </p:to>
                                    </p:set>
                                    <p:set>
                                      <p:cBhvr>
                                        <p:cTn id="40" dur="500" fill="hold"/>
                                        <p:tgtEl>
                                          <p:spTgt spid="15"/>
                                        </p:tgtEl>
                                        <p:attrNameLst>
                                          <p:attrName>fill.on</p:attrName>
                                        </p:attrNameLst>
                                      </p:cBhvr>
                                      <p:to>
                                        <p:strVal val="true"/>
                                      </p:to>
                                    </p:set>
                                  </p:childTnLst>
                                </p:cTn>
                              </p:par>
                              <p:par>
                                <p:cTn id="41" presetID="1" presetClass="mediacall" presetSubtype="0" fill="hold" nodeType="withEffect">
                                  <p:stCondLst>
                                    <p:cond delay="0"/>
                                  </p:stCondLst>
                                  <p:childTnLst>
                                    <p:cmd type="call" cmd="playFrom(0.0)">
                                      <p:cBhvr>
                                        <p:cTn id="42" dur="20218" fill="hold"/>
                                        <p:tgtEl>
                                          <p:spTgt spid="39"/>
                                        </p:tgtEl>
                                      </p:cBhvr>
                                    </p:cmd>
                                  </p:childTnLst>
                                </p:cTn>
                              </p:par>
                              <p:par>
                                <p:cTn id="43" presetID="3" presetClass="mediacall" presetSubtype="0" fill="hold" nodeType="withEffect">
                                  <p:stCondLst>
                                    <p:cond delay="0"/>
                                  </p:stCondLst>
                                  <p:childTnLst>
                                    <p:cmd type="call" cmd="stop">
                                      <p:cBhvr>
                                        <p:cTn id="44" dur="1" fill="hold"/>
                                        <p:tgtEl>
                                          <p:spTgt spid="38"/>
                                        </p:tgtEl>
                                      </p:cBhvr>
                                    </p:cmd>
                                  </p:childTnLst>
                                </p:cTn>
                              </p:par>
                              <p:par>
                                <p:cTn id="45" presetID="19" presetClass="emph" presetSubtype="0" repeatCount="4000" fill="hold" grpId="1" nodeType="withEffect">
                                  <p:stCondLst>
                                    <p:cond delay="3000"/>
                                  </p:stCondLst>
                                  <p:childTnLst>
                                    <p:animClr clrSpc="rgb" dir="cw">
                                      <p:cBhvr override="childStyle">
                                        <p:cTn id="46" dur="500" fill="hold"/>
                                        <p:tgtEl>
                                          <p:spTgt spid="15"/>
                                        </p:tgtEl>
                                        <p:attrNameLst>
                                          <p:attrName>style.color</p:attrName>
                                        </p:attrNameLst>
                                      </p:cBhvr>
                                      <p:to>
                                        <a:srgbClr val="92D050"/>
                                      </p:to>
                                    </p:animClr>
                                    <p:animClr clrSpc="rgb" dir="cw">
                                      <p:cBhvr>
                                        <p:cTn id="47" dur="500" fill="hold"/>
                                        <p:tgtEl>
                                          <p:spTgt spid="15"/>
                                        </p:tgtEl>
                                        <p:attrNameLst>
                                          <p:attrName>fillcolor</p:attrName>
                                        </p:attrNameLst>
                                      </p:cBhvr>
                                      <p:to>
                                        <a:srgbClr val="92D050"/>
                                      </p:to>
                                    </p:animClr>
                                    <p:set>
                                      <p:cBhvr>
                                        <p:cTn id="48" dur="500" fill="hold"/>
                                        <p:tgtEl>
                                          <p:spTgt spid="15"/>
                                        </p:tgtEl>
                                        <p:attrNameLst>
                                          <p:attrName>fill.type</p:attrName>
                                        </p:attrNameLst>
                                      </p:cBhvr>
                                      <p:to>
                                        <p:strVal val="solid"/>
                                      </p:to>
                                    </p:set>
                                    <p:set>
                                      <p:cBhvr>
                                        <p:cTn id="49" dur="500" fill="hold"/>
                                        <p:tgtEl>
                                          <p:spTgt spid="15"/>
                                        </p:tgtEl>
                                        <p:attrNameLst>
                                          <p:attrName>fill.on</p:attrName>
                                        </p:attrNameLst>
                                      </p:cBhvr>
                                      <p:to>
                                        <p:strVal val="true"/>
                                      </p:to>
                                    </p:set>
                                  </p:childTnLst>
                                </p:cTn>
                              </p:par>
                              <p:par>
                                <p:cTn id="50" presetID="1" presetClass="mediacall" presetSubtype="0" fill="hold" nodeType="withEffect">
                                  <p:stCondLst>
                                    <p:cond delay="3000"/>
                                  </p:stCondLst>
                                  <p:childTnLst>
                                    <p:cmd type="call" cmd="playFrom(0.0)">
                                      <p:cBhvr>
                                        <p:cTn id="51" dur="7732" fill="hold"/>
                                        <p:tgtEl>
                                          <p:spTgt spid="40"/>
                                        </p:tgtEl>
                                      </p:cBhvr>
                                    </p:cmd>
                                  </p:childTnLst>
                                </p:cTn>
                              </p:par>
                              <p:par>
                                <p:cTn id="52" presetID="3" presetClass="mediacall" presetSubtype="0" fill="hold" nodeType="withEffect">
                                  <p:stCondLst>
                                    <p:cond delay="3000"/>
                                  </p:stCondLst>
                                  <p:childTnLst>
                                    <p:cmd type="call" cmd="stop">
                                      <p:cBhvr>
                                        <p:cTn id="53" dur="1" fill="hold"/>
                                        <p:tgtEl>
                                          <p:spTgt spid="39"/>
                                        </p:tgtEl>
                                      </p:cBhvr>
                                    </p:cmd>
                                  </p:childTnLst>
                                </p:cTn>
                              </p:par>
                              <p:par>
                                <p:cTn id="54" presetID="24" presetClass="emph" presetSubtype="0" fill="hold" grpId="2" nodeType="withEffect">
                                  <p:stCondLst>
                                    <p:cond delay="3000"/>
                                  </p:stCondLst>
                                  <p:childTnLst>
                                    <p:animClr clrSpc="hsl" dir="cw">
                                      <p:cBhvr override="childStyle">
                                        <p:cTn id="55" dur="500" fill="hold"/>
                                        <p:tgtEl>
                                          <p:spTgt spid="25"/>
                                        </p:tgtEl>
                                        <p:attrNameLst>
                                          <p:attrName>style.color</p:attrName>
                                        </p:attrNameLst>
                                      </p:cBhvr>
                                      <p:by>
                                        <p:hsl h="0" s="-12549" l="-25098"/>
                                      </p:by>
                                    </p:animClr>
                                    <p:animClr clrSpc="hsl" dir="cw">
                                      <p:cBhvr>
                                        <p:cTn id="56" dur="500" fill="hold"/>
                                        <p:tgtEl>
                                          <p:spTgt spid="25"/>
                                        </p:tgtEl>
                                        <p:attrNameLst>
                                          <p:attrName>fillcolor</p:attrName>
                                        </p:attrNameLst>
                                      </p:cBhvr>
                                      <p:by>
                                        <p:hsl h="0" s="-12549" l="-25098"/>
                                      </p:by>
                                    </p:animClr>
                                    <p:animClr clrSpc="hsl" dir="cw">
                                      <p:cBhvr>
                                        <p:cTn id="57" dur="500" fill="hold"/>
                                        <p:tgtEl>
                                          <p:spTgt spid="25"/>
                                        </p:tgtEl>
                                        <p:attrNameLst>
                                          <p:attrName>stroke.color</p:attrName>
                                        </p:attrNameLst>
                                      </p:cBhvr>
                                      <p:by>
                                        <p:hsl h="0" s="-12549" l="-25098"/>
                                      </p:by>
                                    </p:animClr>
                                    <p:set>
                                      <p:cBhvr>
                                        <p:cTn id="58"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59" restart="whenNotActive" fill="hold" evtFilter="cancelBubble" nodeType="interactiveSeq">
                <p:stCondLst>
                  <p:cond evt="onClick" delay="0">
                    <p:tgtEl>
                      <p:spTgt spid="33"/>
                    </p:tgtEl>
                  </p:cond>
                </p:stCondLst>
                <p:endSync evt="end" delay="0">
                  <p:rtn val="all"/>
                </p:endSync>
                <p:childTnLst>
                  <p:par>
                    <p:cTn id="60" fill="hold">
                      <p:stCondLst>
                        <p:cond delay="0"/>
                      </p:stCondLst>
                      <p:childTnLst>
                        <p:par>
                          <p:cTn id="61" fill="hold">
                            <p:stCondLst>
                              <p:cond delay="0"/>
                            </p:stCondLst>
                            <p:childTnLst>
                              <p:par>
                                <p:cTn id="62" presetID="24" presetClass="emph" presetSubtype="0" fill="hold" grpId="1" nodeType="clickEffect">
                                  <p:stCondLst>
                                    <p:cond delay="0"/>
                                  </p:stCondLst>
                                  <p:childTnLst>
                                    <p:animClr clrSpc="hsl" dir="cw">
                                      <p:cBhvr override="childStyle">
                                        <p:cTn id="63" dur="500" fill="hold"/>
                                        <p:tgtEl>
                                          <p:spTgt spid="33"/>
                                        </p:tgtEl>
                                        <p:attrNameLst>
                                          <p:attrName>style.color</p:attrName>
                                        </p:attrNameLst>
                                      </p:cBhvr>
                                      <p:by>
                                        <p:hsl h="0" s="-12549" l="-25098"/>
                                      </p:by>
                                    </p:animClr>
                                    <p:animClr clrSpc="hsl" dir="cw">
                                      <p:cBhvr>
                                        <p:cTn id="64" dur="500" fill="hold"/>
                                        <p:tgtEl>
                                          <p:spTgt spid="33"/>
                                        </p:tgtEl>
                                        <p:attrNameLst>
                                          <p:attrName>fillcolor</p:attrName>
                                        </p:attrNameLst>
                                      </p:cBhvr>
                                      <p:by>
                                        <p:hsl h="0" s="-12549" l="-25098"/>
                                      </p:by>
                                    </p:animClr>
                                    <p:animClr clrSpc="hsl" dir="cw">
                                      <p:cBhvr>
                                        <p:cTn id="65" dur="500" fill="hold"/>
                                        <p:tgtEl>
                                          <p:spTgt spid="33"/>
                                        </p:tgtEl>
                                        <p:attrNameLst>
                                          <p:attrName>stroke.color</p:attrName>
                                        </p:attrNameLst>
                                      </p:cBhvr>
                                      <p:by>
                                        <p:hsl h="0" s="-12549" l="-25098"/>
                                      </p:by>
                                    </p:animClr>
                                    <p:set>
                                      <p:cBhvr>
                                        <p:cTn id="66" dur="500" fill="hold"/>
                                        <p:tgtEl>
                                          <p:spTgt spid="33"/>
                                        </p:tgtEl>
                                        <p:attrNameLst>
                                          <p:attrName>fill.type</p:attrName>
                                        </p:attrNameLst>
                                      </p:cBhvr>
                                      <p:to>
                                        <p:strVal val="solid"/>
                                      </p:to>
                                    </p:set>
                                  </p:childTnLst>
                                </p:cTn>
                              </p:par>
                              <p:par>
                                <p:cTn id="67" presetID="19" presetClass="emph" presetSubtype="0" fill="hold" grpId="0" nodeType="withEffect">
                                  <p:stCondLst>
                                    <p:cond delay="0"/>
                                  </p:stCondLst>
                                  <p:childTnLst>
                                    <p:animClr clrSpc="rgb" dir="cw">
                                      <p:cBhvr override="childStyle">
                                        <p:cTn id="68" dur="500" fill="hold"/>
                                        <p:tgtEl>
                                          <p:spTgt spid="31"/>
                                        </p:tgtEl>
                                        <p:attrNameLst>
                                          <p:attrName>style.color</p:attrName>
                                        </p:attrNameLst>
                                      </p:cBhvr>
                                      <p:to>
                                        <a:srgbClr val="FFC000"/>
                                      </p:to>
                                    </p:animClr>
                                    <p:animClr clrSpc="rgb" dir="cw">
                                      <p:cBhvr>
                                        <p:cTn id="69" dur="500" fill="hold"/>
                                        <p:tgtEl>
                                          <p:spTgt spid="31"/>
                                        </p:tgtEl>
                                        <p:attrNameLst>
                                          <p:attrName>fillcolor</p:attrName>
                                        </p:attrNameLst>
                                      </p:cBhvr>
                                      <p:to>
                                        <a:srgbClr val="FFC000"/>
                                      </p:to>
                                    </p:animClr>
                                    <p:set>
                                      <p:cBhvr>
                                        <p:cTn id="70" dur="500" fill="hold"/>
                                        <p:tgtEl>
                                          <p:spTgt spid="31"/>
                                        </p:tgtEl>
                                        <p:attrNameLst>
                                          <p:attrName>fill.type</p:attrName>
                                        </p:attrNameLst>
                                      </p:cBhvr>
                                      <p:to>
                                        <p:strVal val="solid"/>
                                      </p:to>
                                    </p:set>
                                    <p:set>
                                      <p:cBhvr>
                                        <p:cTn id="71" dur="500" fill="hold"/>
                                        <p:tgtEl>
                                          <p:spTgt spid="31"/>
                                        </p:tgtEl>
                                        <p:attrNameLst>
                                          <p:attrName>fill.on</p:attrName>
                                        </p:attrNameLst>
                                      </p:cBhvr>
                                      <p:to>
                                        <p:strVal val="true"/>
                                      </p:to>
                                    </p:set>
                                  </p:childTnLst>
                                </p:cTn>
                              </p:par>
                              <p:par>
                                <p:cTn id="72" presetID="1" presetClass="mediacall" presetSubtype="0" fill="hold" nodeType="withEffect">
                                  <p:stCondLst>
                                    <p:cond delay="0"/>
                                  </p:stCondLst>
                                  <p:childTnLst>
                                    <p:cmd type="call" cmd="playFrom(0.0)">
                                      <p:cBhvr>
                                        <p:cTn id="73" dur="20218" fill="hold"/>
                                        <p:tgtEl>
                                          <p:spTgt spid="39"/>
                                        </p:tgtEl>
                                      </p:cBhvr>
                                    </p:cmd>
                                  </p:childTnLst>
                                </p:cTn>
                              </p:par>
                              <p:par>
                                <p:cTn id="74" presetID="3" presetClass="mediacall" presetSubtype="0" fill="hold" nodeType="withEffect">
                                  <p:stCondLst>
                                    <p:cond delay="0"/>
                                  </p:stCondLst>
                                  <p:childTnLst>
                                    <p:cmd type="call" cmd="stop">
                                      <p:cBhvr>
                                        <p:cTn id="75" dur="1" fill="hold"/>
                                        <p:tgtEl>
                                          <p:spTgt spid="38"/>
                                        </p:tgtEl>
                                      </p:cBhvr>
                                    </p:cmd>
                                  </p:childTnLst>
                                </p:cTn>
                              </p:par>
                              <p:par>
                                <p:cTn id="76" presetID="19" presetClass="emph" presetSubtype="0" fill="hold" grpId="1" nodeType="withEffect">
                                  <p:stCondLst>
                                    <p:cond delay="3000"/>
                                  </p:stCondLst>
                                  <p:childTnLst>
                                    <p:animClr clrSpc="rgb" dir="cw">
                                      <p:cBhvr override="childStyle">
                                        <p:cTn id="77" dur="500" fill="hold"/>
                                        <p:tgtEl>
                                          <p:spTgt spid="31"/>
                                        </p:tgtEl>
                                        <p:attrNameLst>
                                          <p:attrName>style.color</p:attrName>
                                        </p:attrNameLst>
                                      </p:cBhvr>
                                      <p:to>
                                        <a:srgbClr val="FF0000"/>
                                      </p:to>
                                    </p:animClr>
                                    <p:animClr clrSpc="rgb" dir="cw">
                                      <p:cBhvr>
                                        <p:cTn id="78" dur="500" fill="hold"/>
                                        <p:tgtEl>
                                          <p:spTgt spid="31"/>
                                        </p:tgtEl>
                                        <p:attrNameLst>
                                          <p:attrName>fillcolor</p:attrName>
                                        </p:attrNameLst>
                                      </p:cBhvr>
                                      <p:to>
                                        <a:srgbClr val="FF0000"/>
                                      </p:to>
                                    </p:animClr>
                                    <p:set>
                                      <p:cBhvr>
                                        <p:cTn id="79" dur="500" fill="hold"/>
                                        <p:tgtEl>
                                          <p:spTgt spid="31"/>
                                        </p:tgtEl>
                                        <p:attrNameLst>
                                          <p:attrName>fill.type</p:attrName>
                                        </p:attrNameLst>
                                      </p:cBhvr>
                                      <p:to>
                                        <p:strVal val="solid"/>
                                      </p:to>
                                    </p:set>
                                    <p:set>
                                      <p:cBhvr>
                                        <p:cTn id="80" dur="500" fill="hold"/>
                                        <p:tgtEl>
                                          <p:spTgt spid="31"/>
                                        </p:tgtEl>
                                        <p:attrNameLst>
                                          <p:attrName>fill.on</p:attrName>
                                        </p:attrNameLst>
                                      </p:cBhvr>
                                      <p:to>
                                        <p:strVal val="true"/>
                                      </p:to>
                                    </p:set>
                                  </p:childTnLst>
                                </p:cTn>
                              </p:par>
                              <p:par>
                                <p:cTn id="81" presetID="19" presetClass="emph" presetSubtype="0" repeatCount="4000" fill="hold" grpId="2" nodeType="withEffect">
                                  <p:stCondLst>
                                    <p:cond delay="3000"/>
                                  </p:stCondLst>
                                  <p:childTnLst>
                                    <p:animClr clrSpc="rgb" dir="cw">
                                      <p:cBhvr override="childStyle">
                                        <p:cTn id="82" dur="500" fill="hold"/>
                                        <p:tgtEl>
                                          <p:spTgt spid="15"/>
                                        </p:tgtEl>
                                        <p:attrNameLst>
                                          <p:attrName>style.color</p:attrName>
                                        </p:attrNameLst>
                                      </p:cBhvr>
                                      <p:to>
                                        <a:srgbClr val="92D050"/>
                                      </p:to>
                                    </p:animClr>
                                    <p:animClr clrSpc="rgb" dir="cw">
                                      <p:cBhvr>
                                        <p:cTn id="83" dur="500" fill="hold"/>
                                        <p:tgtEl>
                                          <p:spTgt spid="15"/>
                                        </p:tgtEl>
                                        <p:attrNameLst>
                                          <p:attrName>fillcolor</p:attrName>
                                        </p:attrNameLst>
                                      </p:cBhvr>
                                      <p:to>
                                        <a:srgbClr val="92D050"/>
                                      </p:to>
                                    </p:animClr>
                                    <p:set>
                                      <p:cBhvr>
                                        <p:cTn id="84" dur="500" fill="hold"/>
                                        <p:tgtEl>
                                          <p:spTgt spid="15"/>
                                        </p:tgtEl>
                                        <p:attrNameLst>
                                          <p:attrName>fill.type</p:attrName>
                                        </p:attrNameLst>
                                      </p:cBhvr>
                                      <p:to>
                                        <p:strVal val="solid"/>
                                      </p:to>
                                    </p:set>
                                    <p:set>
                                      <p:cBhvr>
                                        <p:cTn id="85" dur="500" fill="hold"/>
                                        <p:tgtEl>
                                          <p:spTgt spid="15"/>
                                        </p:tgtEl>
                                        <p:attrNameLst>
                                          <p:attrName>fill.on</p:attrName>
                                        </p:attrNameLst>
                                      </p:cBhvr>
                                      <p:to>
                                        <p:strVal val="true"/>
                                      </p:to>
                                    </p:set>
                                  </p:childTnLst>
                                </p:cTn>
                              </p:par>
                              <p:par>
                                <p:cTn id="86" presetID="1" presetClass="mediacall" presetSubtype="0" fill="hold" nodeType="withEffect">
                                  <p:stCondLst>
                                    <p:cond delay="3000"/>
                                  </p:stCondLst>
                                  <p:childTnLst>
                                    <p:cmd type="call" cmd="playFrom(0.0)">
                                      <p:cBhvr>
                                        <p:cTn id="87" dur="5903" fill="hold"/>
                                        <p:tgtEl>
                                          <p:spTgt spid="41"/>
                                        </p:tgtEl>
                                      </p:cBhvr>
                                    </p:cmd>
                                  </p:childTnLst>
                                </p:cTn>
                              </p:par>
                              <p:par>
                                <p:cTn id="88" presetID="3" presetClass="mediacall" presetSubtype="0" fill="hold" nodeType="withEffect">
                                  <p:stCondLst>
                                    <p:cond delay="3000"/>
                                  </p:stCondLst>
                                  <p:childTnLst>
                                    <p:cmd type="call" cmd="stop">
                                      <p:cBhvr>
                                        <p:cTn id="89" dur="1" fill="hold"/>
                                        <p:tgtEl>
                                          <p:spTgt spid="39"/>
                                        </p:tgtEl>
                                      </p:cBhvr>
                                    </p:cmd>
                                  </p:childTnLst>
                                </p:cTn>
                              </p:par>
                              <p:par>
                                <p:cTn id="90" presetID="30" presetClass="emph" presetSubtype="0" fill="hold" grpId="2" nodeType="withEffect">
                                  <p:stCondLst>
                                    <p:cond delay="3000"/>
                                  </p:stCondLst>
                                  <p:childTnLst>
                                    <p:animClr clrSpc="hsl" dir="cw">
                                      <p:cBhvr override="childStyle">
                                        <p:cTn id="91" dur="500" fill="hold"/>
                                        <p:tgtEl>
                                          <p:spTgt spid="33"/>
                                        </p:tgtEl>
                                        <p:attrNameLst>
                                          <p:attrName>style.color</p:attrName>
                                        </p:attrNameLst>
                                      </p:cBhvr>
                                      <p:by>
                                        <p:hsl h="0" s="12549" l="25098"/>
                                      </p:by>
                                    </p:animClr>
                                    <p:animClr clrSpc="hsl" dir="cw">
                                      <p:cBhvr>
                                        <p:cTn id="92" dur="500" fill="hold"/>
                                        <p:tgtEl>
                                          <p:spTgt spid="33"/>
                                        </p:tgtEl>
                                        <p:attrNameLst>
                                          <p:attrName>fillcolor</p:attrName>
                                        </p:attrNameLst>
                                      </p:cBhvr>
                                      <p:by>
                                        <p:hsl h="0" s="12549" l="25098"/>
                                      </p:by>
                                    </p:animClr>
                                    <p:animClr clrSpc="hsl" dir="cw">
                                      <p:cBhvr>
                                        <p:cTn id="93" dur="500" fill="hold"/>
                                        <p:tgtEl>
                                          <p:spTgt spid="33"/>
                                        </p:tgtEl>
                                        <p:attrNameLst>
                                          <p:attrName>stroke.color</p:attrName>
                                        </p:attrNameLst>
                                      </p:cBhvr>
                                      <p:by>
                                        <p:hsl h="0" s="12549" l="25098"/>
                                      </p:by>
                                    </p:animClr>
                                    <p:set>
                                      <p:cBhvr>
                                        <p:cTn id="94" dur="500" fill="hold"/>
                                        <p:tgtEl>
                                          <p:spTgt spid="33"/>
                                        </p:tgtEl>
                                        <p:attrNameLst>
                                          <p:attrName>fill.type</p:attrName>
                                        </p:attrNameLst>
                                      </p:cBhvr>
                                      <p:to>
                                        <p:strVal val="solid"/>
                                      </p:to>
                                    </p:set>
                                  </p:childTnLst>
                                </p:cTn>
                              </p:par>
                              <p:par>
                                <p:cTn id="95" presetID="24" presetClass="emph" presetSubtype="0" fill="hold" grpId="3" nodeType="withEffect">
                                  <p:stCondLst>
                                    <p:cond delay="3000"/>
                                  </p:stCondLst>
                                  <p:childTnLst>
                                    <p:animClr clrSpc="hsl" dir="cw">
                                      <p:cBhvr override="childStyle">
                                        <p:cTn id="96" dur="500" fill="hold"/>
                                        <p:tgtEl>
                                          <p:spTgt spid="25"/>
                                        </p:tgtEl>
                                        <p:attrNameLst>
                                          <p:attrName>style.color</p:attrName>
                                        </p:attrNameLst>
                                      </p:cBhvr>
                                      <p:by>
                                        <p:hsl h="0" s="-12549" l="-25098"/>
                                      </p:by>
                                    </p:animClr>
                                    <p:animClr clrSpc="hsl" dir="cw">
                                      <p:cBhvr>
                                        <p:cTn id="97" dur="500" fill="hold"/>
                                        <p:tgtEl>
                                          <p:spTgt spid="25"/>
                                        </p:tgtEl>
                                        <p:attrNameLst>
                                          <p:attrName>fillcolor</p:attrName>
                                        </p:attrNameLst>
                                      </p:cBhvr>
                                      <p:by>
                                        <p:hsl h="0" s="-12549" l="-25098"/>
                                      </p:by>
                                    </p:animClr>
                                    <p:animClr clrSpc="hsl" dir="cw">
                                      <p:cBhvr>
                                        <p:cTn id="98" dur="500" fill="hold"/>
                                        <p:tgtEl>
                                          <p:spTgt spid="25"/>
                                        </p:tgtEl>
                                        <p:attrNameLst>
                                          <p:attrName>stroke.color</p:attrName>
                                        </p:attrNameLst>
                                      </p:cBhvr>
                                      <p:by>
                                        <p:hsl h="0" s="-12549" l="-25098"/>
                                      </p:by>
                                    </p:animClr>
                                    <p:set>
                                      <p:cBhvr>
                                        <p:cTn id="99"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0" restart="whenNotActive" fill="hold" evtFilter="cancelBubble" nodeType="interactiveSeq">
                <p:stCondLst>
                  <p:cond evt="onClick" delay="0">
                    <p:tgtEl>
                      <p:spTgt spid="27"/>
                    </p:tgtEl>
                  </p:cond>
                </p:stCondLst>
                <p:endSync evt="end" delay="0">
                  <p:rtn val="all"/>
                </p:endSync>
                <p:childTnLst>
                  <p:par>
                    <p:cTn id="101" fill="hold">
                      <p:stCondLst>
                        <p:cond delay="0"/>
                      </p:stCondLst>
                      <p:childTnLst>
                        <p:par>
                          <p:cTn id="102" fill="hold">
                            <p:stCondLst>
                              <p:cond delay="0"/>
                            </p:stCondLst>
                            <p:childTnLst>
                              <p:par>
                                <p:cTn id="103" presetID="24" presetClass="emph" presetSubtype="0" fill="hold" grpId="1" nodeType="clickEffect">
                                  <p:stCondLst>
                                    <p:cond delay="0"/>
                                  </p:stCondLst>
                                  <p:childTnLst>
                                    <p:animClr clrSpc="hsl" dir="cw">
                                      <p:cBhvr override="childStyle">
                                        <p:cTn id="104" dur="500" fill="hold"/>
                                        <p:tgtEl>
                                          <p:spTgt spid="27"/>
                                        </p:tgtEl>
                                        <p:attrNameLst>
                                          <p:attrName>style.color</p:attrName>
                                        </p:attrNameLst>
                                      </p:cBhvr>
                                      <p:by>
                                        <p:hsl h="0" s="-12549" l="-25098"/>
                                      </p:by>
                                    </p:animClr>
                                    <p:animClr clrSpc="hsl" dir="cw">
                                      <p:cBhvr>
                                        <p:cTn id="105" dur="500" fill="hold"/>
                                        <p:tgtEl>
                                          <p:spTgt spid="27"/>
                                        </p:tgtEl>
                                        <p:attrNameLst>
                                          <p:attrName>fillcolor</p:attrName>
                                        </p:attrNameLst>
                                      </p:cBhvr>
                                      <p:by>
                                        <p:hsl h="0" s="-12549" l="-25098"/>
                                      </p:by>
                                    </p:animClr>
                                    <p:animClr clrSpc="hsl" dir="cw">
                                      <p:cBhvr>
                                        <p:cTn id="106" dur="500" fill="hold"/>
                                        <p:tgtEl>
                                          <p:spTgt spid="27"/>
                                        </p:tgtEl>
                                        <p:attrNameLst>
                                          <p:attrName>stroke.color</p:attrName>
                                        </p:attrNameLst>
                                      </p:cBhvr>
                                      <p:by>
                                        <p:hsl h="0" s="-12549" l="-25098"/>
                                      </p:by>
                                    </p:animClr>
                                    <p:set>
                                      <p:cBhvr>
                                        <p:cTn id="107" dur="500" fill="hold"/>
                                        <p:tgtEl>
                                          <p:spTgt spid="27"/>
                                        </p:tgtEl>
                                        <p:attrNameLst>
                                          <p:attrName>fill.type</p:attrName>
                                        </p:attrNameLst>
                                      </p:cBhvr>
                                      <p:to>
                                        <p:strVal val="solid"/>
                                      </p:to>
                                    </p:set>
                                  </p:childTnLst>
                                </p:cTn>
                              </p:par>
                              <p:par>
                                <p:cTn id="108" presetID="19" presetClass="emph" presetSubtype="0" fill="hold" grpId="0" nodeType="withEffect">
                                  <p:stCondLst>
                                    <p:cond delay="0"/>
                                  </p:stCondLst>
                                  <p:childTnLst>
                                    <p:animClr clrSpc="rgb" dir="cw">
                                      <p:cBhvr override="childStyle">
                                        <p:cTn id="109" dur="500" fill="hold"/>
                                        <p:tgtEl>
                                          <p:spTgt spid="16"/>
                                        </p:tgtEl>
                                        <p:attrNameLst>
                                          <p:attrName>style.color</p:attrName>
                                        </p:attrNameLst>
                                      </p:cBhvr>
                                      <p:to>
                                        <a:srgbClr val="FFC000"/>
                                      </p:to>
                                    </p:animClr>
                                    <p:animClr clrSpc="rgb" dir="cw">
                                      <p:cBhvr>
                                        <p:cTn id="110" dur="500" fill="hold"/>
                                        <p:tgtEl>
                                          <p:spTgt spid="16"/>
                                        </p:tgtEl>
                                        <p:attrNameLst>
                                          <p:attrName>fillcolor</p:attrName>
                                        </p:attrNameLst>
                                      </p:cBhvr>
                                      <p:to>
                                        <a:srgbClr val="FFC000"/>
                                      </p:to>
                                    </p:animClr>
                                    <p:set>
                                      <p:cBhvr>
                                        <p:cTn id="111" dur="500" fill="hold"/>
                                        <p:tgtEl>
                                          <p:spTgt spid="16"/>
                                        </p:tgtEl>
                                        <p:attrNameLst>
                                          <p:attrName>fill.type</p:attrName>
                                        </p:attrNameLst>
                                      </p:cBhvr>
                                      <p:to>
                                        <p:strVal val="solid"/>
                                      </p:to>
                                    </p:set>
                                    <p:set>
                                      <p:cBhvr>
                                        <p:cTn id="112" dur="500" fill="hold"/>
                                        <p:tgtEl>
                                          <p:spTgt spid="16"/>
                                        </p:tgtEl>
                                        <p:attrNameLst>
                                          <p:attrName>fill.on</p:attrName>
                                        </p:attrNameLst>
                                      </p:cBhvr>
                                      <p:to>
                                        <p:strVal val="true"/>
                                      </p:to>
                                    </p:set>
                                  </p:childTnLst>
                                </p:cTn>
                              </p:par>
                              <p:par>
                                <p:cTn id="113" presetID="1" presetClass="mediacall" presetSubtype="0" fill="hold" nodeType="withEffect">
                                  <p:stCondLst>
                                    <p:cond delay="0"/>
                                  </p:stCondLst>
                                  <p:childTnLst>
                                    <p:cmd type="call" cmd="playFrom(0.0)">
                                      <p:cBhvr>
                                        <p:cTn id="114" dur="20218" fill="hold"/>
                                        <p:tgtEl>
                                          <p:spTgt spid="39"/>
                                        </p:tgtEl>
                                      </p:cBhvr>
                                    </p:cmd>
                                  </p:childTnLst>
                                </p:cTn>
                              </p:par>
                              <p:par>
                                <p:cTn id="115" presetID="3" presetClass="mediacall" presetSubtype="0" fill="hold" nodeType="withEffect">
                                  <p:stCondLst>
                                    <p:cond delay="0"/>
                                  </p:stCondLst>
                                  <p:childTnLst>
                                    <p:cmd type="call" cmd="stop">
                                      <p:cBhvr>
                                        <p:cTn id="116" dur="1" fill="hold"/>
                                        <p:tgtEl>
                                          <p:spTgt spid="38"/>
                                        </p:tgtEl>
                                      </p:cBhvr>
                                    </p:cmd>
                                  </p:childTnLst>
                                </p:cTn>
                              </p:par>
                              <p:par>
                                <p:cTn id="117" presetID="19" presetClass="emph" presetSubtype="0" fill="hold" grpId="1" nodeType="withEffect">
                                  <p:stCondLst>
                                    <p:cond delay="3500"/>
                                  </p:stCondLst>
                                  <p:childTnLst>
                                    <p:animClr clrSpc="rgb" dir="cw">
                                      <p:cBhvr override="childStyle">
                                        <p:cTn id="118" dur="500" fill="hold"/>
                                        <p:tgtEl>
                                          <p:spTgt spid="16"/>
                                        </p:tgtEl>
                                        <p:attrNameLst>
                                          <p:attrName>style.color</p:attrName>
                                        </p:attrNameLst>
                                      </p:cBhvr>
                                      <p:to>
                                        <a:srgbClr val="FF0000"/>
                                      </p:to>
                                    </p:animClr>
                                    <p:animClr clrSpc="rgb" dir="cw">
                                      <p:cBhvr>
                                        <p:cTn id="119" dur="500" fill="hold"/>
                                        <p:tgtEl>
                                          <p:spTgt spid="16"/>
                                        </p:tgtEl>
                                        <p:attrNameLst>
                                          <p:attrName>fillcolor</p:attrName>
                                        </p:attrNameLst>
                                      </p:cBhvr>
                                      <p:to>
                                        <a:srgbClr val="FF0000"/>
                                      </p:to>
                                    </p:animClr>
                                    <p:set>
                                      <p:cBhvr>
                                        <p:cTn id="120" dur="500" fill="hold"/>
                                        <p:tgtEl>
                                          <p:spTgt spid="16"/>
                                        </p:tgtEl>
                                        <p:attrNameLst>
                                          <p:attrName>fill.type</p:attrName>
                                        </p:attrNameLst>
                                      </p:cBhvr>
                                      <p:to>
                                        <p:strVal val="solid"/>
                                      </p:to>
                                    </p:set>
                                    <p:set>
                                      <p:cBhvr>
                                        <p:cTn id="121" dur="500" fill="hold"/>
                                        <p:tgtEl>
                                          <p:spTgt spid="16"/>
                                        </p:tgtEl>
                                        <p:attrNameLst>
                                          <p:attrName>fill.on</p:attrName>
                                        </p:attrNameLst>
                                      </p:cBhvr>
                                      <p:to>
                                        <p:strVal val="true"/>
                                      </p:to>
                                    </p:set>
                                  </p:childTnLst>
                                </p:cTn>
                              </p:par>
                              <p:par>
                                <p:cTn id="122" presetID="19" presetClass="emph" presetSubtype="0" repeatCount="4000" fill="hold" grpId="3" nodeType="withEffect">
                                  <p:stCondLst>
                                    <p:cond delay="3500"/>
                                  </p:stCondLst>
                                  <p:childTnLst>
                                    <p:animClr clrSpc="rgb" dir="cw">
                                      <p:cBhvr override="childStyle">
                                        <p:cTn id="123" dur="500" fill="hold"/>
                                        <p:tgtEl>
                                          <p:spTgt spid="15"/>
                                        </p:tgtEl>
                                        <p:attrNameLst>
                                          <p:attrName>style.color</p:attrName>
                                        </p:attrNameLst>
                                      </p:cBhvr>
                                      <p:to>
                                        <a:srgbClr val="92D050"/>
                                      </p:to>
                                    </p:animClr>
                                    <p:animClr clrSpc="rgb" dir="cw">
                                      <p:cBhvr>
                                        <p:cTn id="124" dur="500" fill="hold"/>
                                        <p:tgtEl>
                                          <p:spTgt spid="15"/>
                                        </p:tgtEl>
                                        <p:attrNameLst>
                                          <p:attrName>fillcolor</p:attrName>
                                        </p:attrNameLst>
                                      </p:cBhvr>
                                      <p:to>
                                        <a:srgbClr val="92D050"/>
                                      </p:to>
                                    </p:animClr>
                                    <p:set>
                                      <p:cBhvr>
                                        <p:cTn id="125" dur="500" fill="hold"/>
                                        <p:tgtEl>
                                          <p:spTgt spid="15"/>
                                        </p:tgtEl>
                                        <p:attrNameLst>
                                          <p:attrName>fill.type</p:attrName>
                                        </p:attrNameLst>
                                      </p:cBhvr>
                                      <p:to>
                                        <p:strVal val="solid"/>
                                      </p:to>
                                    </p:set>
                                    <p:set>
                                      <p:cBhvr>
                                        <p:cTn id="126" dur="500" fill="hold"/>
                                        <p:tgtEl>
                                          <p:spTgt spid="15"/>
                                        </p:tgtEl>
                                        <p:attrNameLst>
                                          <p:attrName>fill.on</p:attrName>
                                        </p:attrNameLst>
                                      </p:cBhvr>
                                      <p:to>
                                        <p:strVal val="true"/>
                                      </p:to>
                                    </p:set>
                                  </p:childTnLst>
                                </p:cTn>
                              </p:par>
                              <p:par>
                                <p:cTn id="127" presetID="1" presetClass="mediacall" presetSubtype="0" fill="hold" nodeType="withEffect">
                                  <p:stCondLst>
                                    <p:cond delay="3500"/>
                                  </p:stCondLst>
                                  <p:childTnLst>
                                    <p:cmd type="call" cmd="playFrom(0.0)">
                                      <p:cBhvr>
                                        <p:cTn id="128" dur="5903" fill="hold"/>
                                        <p:tgtEl>
                                          <p:spTgt spid="41"/>
                                        </p:tgtEl>
                                      </p:cBhvr>
                                    </p:cmd>
                                  </p:childTnLst>
                                </p:cTn>
                              </p:par>
                              <p:par>
                                <p:cTn id="129" presetID="3" presetClass="mediacall" presetSubtype="0" fill="hold" nodeType="withEffect">
                                  <p:stCondLst>
                                    <p:cond delay="3500"/>
                                  </p:stCondLst>
                                  <p:childTnLst>
                                    <p:cmd type="call" cmd="stop">
                                      <p:cBhvr>
                                        <p:cTn id="130" dur="1" fill="hold"/>
                                        <p:tgtEl>
                                          <p:spTgt spid="39"/>
                                        </p:tgtEl>
                                      </p:cBhvr>
                                    </p:cmd>
                                  </p:childTnLst>
                                </p:cTn>
                              </p:par>
                              <p:par>
                                <p:cTn id="131" presetID="30" presetClass="emph" presetSubtype="0" fill="hold" grpId="2" nodeType="withEffect">
                                  <p:stCondLst>
                                    <p:cond delay="3500"/>
                                  </p:stCondLst>
                                  <p:childTnLst>
                                    <p:animClr clrSpc="hsl" dir="cw">
                                      <p:cBhvr override="childStyle">
                                        <p:cTn id="132" dur="500" fill="hold"/>
                                        <p:tgtEl>
                                          <p:spTgt spid="27"/>
                                        </p:tgtEl>
                                        <p:attrNameLst>
                                          <p:attrName>style.color</p:attrName>
                                        </p:attrNameLst>
                                      </p:cBhvr>
                                      <p:by>
                                        <p:hsl h="0" s="12549" l="25098"/>
                                      </p:by>
                                    </p:animClr>
                                    <p:animClr clrSpc="hsl" dir="cw">
                                      <p:cBhvr>
                                        <p:cTn id="133" dur="500" fill="hold"/>
                                        <p:tgtEl>
                                          <p:spTgt spid="27"/>
                                        </p:tgtEl>
                                        <p:attrNameLst>
                                          <p:attrName>fillcolor</p:attrName>
                                        </p:attrNameLst>
                                      </p:cBhvr>
                                      <p:by>
                                        <p:hsl h="0" s="12549" l="25098"/>
                                      </p:by>
                                    </p:animClr>
                                    <p:animClr clrSpc="hsl" dir="cw">
                                      <p:cBhvr>
                                        <p:cTn id="134" dur="500" fill="hold"/>
                                        <p:tgtEl>
                                          <p:spTgt spid="27"/>
                                        </p:tgtEl>
                                        <p:attrNameLst>
                                          <p:attrName>stroke.color</p:attrName>
                                        </p:attrNameLst>
                                      </p:cBhvr>
                                      <p:by>
                                        <p:hsl h="0" s="12549" l="25098"/>
                                      </p:by>
                                    </p:animClr>
                                    <p:set>
                                      <p:cBhvr>
                                        <p:cTn id="135" dur="500" fill="hold"/>
                                        <p:tgtEl>
                                          <p:spTgt spid="27"/>
                                        </p:tgtEl>
                                        <p:attrNameLst>
                                          <p:attrName>fill.type</p:attrName>
                                        </p:attrNameLst>
                                      </p:cBhvr>
                                      <p:to>
                                        <p:strVal val="solid"/>
                                      </p:to>
                                    </p:set>
                                  </p:childTnLst>
                                </p:cTn>
                              </p:par>
                              <p:par>
                                <p:cTn id="136" presetID="24" presetClass="emph" presetSubtype="0" fill="hold" grpId="4" nodeType="withEffect">
                                  <p:stCondLst>
                                    <p:cond delay="3500"/>
                                  </p:stCondLst>
                                  <p:childTnLst>
                                    <p:animClr clrSpc="hsl" dir="cw">
                                      <p:cBhvr override="childStyle">
                                        <p:cTn id="137" dur="500" fill="hold"/>
                                        <p:tgtEl>
                                          <p:spTgt spid="25"/>
                                        </p:tgtEl>
                                        <p:attrNameLst>
                                          <p:attrName>style.color</p:attrName>
                                        </p:attrNameLst>
                                      </p:cBhvr>
                                      <p:by>
                                        <p:hsl h="0" s="-12549" l="-25098"/>
                                      </p:by>
                                    </p:animClr>
                                    <p:animClr clrSpc="hsl" dir="cw">
                                      <p:cBhvr>
                                        <p:cTn id="138" dur="500" fill="hold"/>
                                        <p:tgtEl>
                                          <p:spTgt spid="25"/>
                                        </p:tgtEl>
                                        <p:attrNameLst>
                                          <p:attrName>fillcolor</p:attrName>
                                        </p:attrNameLst>
                                      </p:cBhvr>
                                      <p:by>
                                        <p:hsl h="0" s="-12549" l="-25098"/>
                                      </p:by>
                                    </p:animClr>
                                    <p:animClr clrSpc="hsl" dir="cw">
                                      <p:cBhvr>
                                        <p:cTn id="139" dur="500" fill="hold"/>
                                        <p:tgtEl>
                                          <p:spTgt spid="25"/>
                                        </p:tgtEl>
                                        <p:attrNameLst>
                                          <p:attrName>stroke.color</p:attrName>
                                        </p:attrNameLst>
                                      </p:cBhvr>
                                      <p:by>
                                        <p:hsl h="0" s="-12549" l="-25098"/>
                                      </p:by>
                                    </p:animClr>
                                    <p:set>
                                      <p:cBhvr>
                                        <p:cTn id="140"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1" restart="whenNotActive" fill="hold" evtFilter="cancelBubble" nodeType="interactiveSeq">
                <p:stCondLst>
                  <p:cond evt="onClick" delay="0">
                    <p:tgtEl>
                      <p:spTgt spid="34"/>
                    </p:tgtEl>
                  </p:cond>
                </p:stCondLst>
                <p:endSync evt="end" delay="0">
                  <p:rtn val="all"/>
                </p:endSync>
                <p:childTnLst>
                  <p:par>
                    <p:cTn id="142" fill="hold">
                      <p:stCondLst>
                        <p:cond delay="0"/>
                      </p:stCondLst>
                      <p:childTnLst>
                        <p:par>
                          <p:cTn id="143" fill="hold">
                            <p:stCondLst>
                              <p:cond delay="0"/>
                            </p:stCondLst>
                            <p:childTnLst>
                              <p:par>
                                <p:cTn id="144" presetID="24" presetClass="emph" presetSubtype="0" fill="hold" grpId="1" nodeType="clickEffect">
                                  <p:stCondLst>
                                    <p:cond delay="0"/>
                                  </p:stCondLst>
                                  <p:childTnLst>
                                    <p:animClr clrSpc="hsl" dir="cw">
                                      <p:cBhvr override="childStyle">
                                        <p:cTn id="145" dur="500" fill="hold"/>
                                        <p:tgtEl>
                                          <p:spTgt spid="34"/>
                                        </p:tgtEl>
                                        <p:attrNameLst>
                                          <p:attrName>style.color</p:attrName>
                                        </p:attrNameLst>
                                      </p:cBhvr>
                                      <p:by>
                                        <p:hsl h="0" s="-12549" l="-25098"/>
                                      </p:by>
                                    </p:animClr>
                                    <p:animClr clrSpc="hsl" dir="cw">
                                      <p:cBhvr>
                                        <p:cTn id="146" dur="500" fill="hold"/>
                                        <p:tgtEl>
                                          <p:spTgt spid="34"/>
                                        </p:tgtEl>
                                        <p:attrNameLst>
                                          <p:attrName>fillcolor</p:attrName>
                                        </p:attrNameLst>
                                      </p:cBhvr>
                                      <p:by>
                                        <p:hsl h="0" s="-12549" l="-25098"/>
                                      </p:by>
                                    </p:animClr>
                                    <p:animClr clrSpc="hsl" dir="cw">
                                      <p:cBhvr>
                                        <p:cTn id="147" dur="500" fill="hold"/>
                                        <p:tgtEl>
                                          <p:spTgt spid="34"/>
                                        </p:tgtEl>
                                        <p:attrNameLst>
                                          <p:attrName>stroke.color</p:attrName>
                                        </p:attrNameLst>
                                      </p:cBhvr>
                                      <p:by>
                                        <p:hsl h="0" s="-12549" l="-25098"/>
                                      </p:by>
                                    </p:animClr>
                                    <p:set>
                                      <p:cBhvr>
                                        <p:cTn id="148" dur="500" fill="hold"/>
                                        <p:tgtEl>
                                          <p:spTgt spid="34"/>
                                        </p:tgtEl>
                                        <p:attrNameLst>
                                          <p:attrName>fill.type</p:attrName>
                                        </p:attrNameLst>
                                      </p:cBhvr>
                                      <p:to>
                                        <p:strVal val="solid"/>
                                      </p:to>
                                    </p:set>
                                  </p:childTnLst>
                                </p:cTn>
                              </p:par>
                              <p:par>
                                <p:cTn id="149" presetID="19" presetClass="emph" presetSubtype="0" fill="hold" grpId="0" nodeType="withEffect">
                                  <p:stCondLst>
                                    <p:cond delay="0"/>
                                  </p:stCondLst>
                                  <p:childTnLst>
                                    <p:animClr clrSpc="rgb" dir="cw">
                                      <p:cBhvr override="childStyle">
                                        <p:cTn id="150" dur="500" fill="hold"/>
                                        <p:tgtEl>
                                          <p:spTgt spid="32"/>
                                        </p:tgtEl>
                                        <p:attrNameLst>
                                          <p:attrName>style.color</p:attrName>
                                        </p:attrNameLst>
                                      </p:cBhvr>
                                      <p:to>
                                        <a:schemeClr val="accent2"/>
                                      </p:to>
                                    </p:animClr>
                                    <p:animClr clrSpc="rgb" dir="cw">
                                      <p:cBhvr>
                                        <p:cTn id="151" dur="500" fill="hold"/>
                                        <p:tgtEl>
                                          <p:spTgt spid="32"/>
                                        </p:tgtEl>
                                        <p:attrNameLst>
                                          <p:attrName>fillcolor</p:attrName>
                                        </p:attrNameLst>
                                      </p:cBhvr>
                                      <p:to>
                                        <a:schemeClr val="accent2"/>
                                      </p:to>
                                    </p:animClr>
                                    <p:set>
                                      <p:cBhvr>
                                        <p:cTn id="152" dur="500" fill="hold"/>
                                        <p:tgtEl>
                                          <p:spTgt spid="32"/>
                                        </p:tgtEl>
                                        <p:attrNameLst>
                                          <p:attrName>fill.type</p:attrName>
                                        </p:attrNameLst>
                                      </p:cBhvr>
                                      <p:to>
                                        <p:strVal val="solid"/>
                                      </p:to>
                                    </p:set>
                                    <p:set>
                                      <p:cBhvr>
                                        <p:cTn id="153" dur="500" fill="hold"/>
                                        <p:tgtEl>
                                          <p:spTgt spid="32"/>
                                        </p:tgtEl>
                                        <p:attrNameLst>
                                          <p:attrName>fill.on</p:attrName>
                                        </p:attrNameLst>
                                      </p:cBhvr>
                                      <p:to>
                                        <p:strVal val="true"/>
                                      </p:to>
                                    </p:set>
                                  </p:childTnLst>
                                </p:cTn>
                              </p:par>
                              <p:par>
                                <p:cTn id="154" presetID="1" presetClass="mediacall" presetSubtype="0" fill="hold" nodeType="withEffect">
                                  <p:stCondLst>
                                    <p:cond delay="0"/>
                                  </p:stCondLst>
                                  <p:childTnLst>
                                    <p:cmd type="call" cmd="playFrom(0.0)">
                                      <p:cBhvr>
                                        <p:cTn id="155" dur="20218" fill="hold"/>
                                        <p:tgtEl>
                                          <p:spTgt spid="39"/>
                                        </p:tgtEl>
                                      </p:cBhvr>
                                    </p:cmd>
                                  </p:childTnLst>
                                </p:cTn>
                              </p:par>
                              <p:par>
                                <p:cTn id="156" presetID="3" presetClass="mediacall" presetSubtype="0" fill="hold" nodeType="withEffect">
                                  <p:stCondLst>
                                    <p:cond delay="0"/>
                                  </p:stCondLst>
                                  <p:childTnLst>
                                    <p:cmd type="call" cmd="stop">
                                      <p:cBhvr>
                                        <p:cTn id="157" dur="1" fill="hold"/>
                                        <p:tgtEl>
                                          <p:spTgt spid="38"/>
                                        </p:tgtEl>
                                      </p:cBhvr>
                                    </p:cmd>
                                  </p:childTnLst>
                                </p:cTn>
                              </p:par>
                              <p:par>
                                <p:cTn id="158" presetID="19" presetClass="emph" presetSubtype="0" fill="hold" grpId="1" nodeType="withEffect">
                                  <p:stCondLst>
                                    <p:cond delay="3000"/>
                                  </p:stCondLst>
                                  <p:childTnLst>
                                    <p:animClr clrSpc="rgb" dir="cw">
                                      <p:cBhvr override="childStyle">
                                        <p:cTn id="159" dur="500" fill="hold"/>
                                        <p:tgtEl>
                                          <p:spTgt spid="32"/>
                                        </p:tgtEl>
                                        <p:attrNameLst>
                                          <p:attrName>style.color</p:attrName>
                                        </p:attrNameLst>
                                      </p:cBhvr>
                                      <p:to>
                                        <a:srgbClr val="FF0000"/>
                                      </p:to>
                                    </p:animClr>
                                    <p:animClr clrSpc="rgb" dir="cw">
                                      <p:cBhvr>
                                        <p:cTn id="160" dur="500" fill="hold"/>
                                        <p:tgtEl>
                                          <p:spTgt spid="32"/>
                                        </p:tgtEl>
                                        <p:attrNameLst>
                                          <p:attrName>fillcolor</p:attrName>
                                        </p:attrNameLst>
                                      </p:cBhvr>
                                      <p:to>
                                        <a:srgbClr val="FF0000"/>
                                      </p:to>
                                    </p:animClr>
                                    <p:set>
                                      <p:cBhvr>
                                        <p:cTn id="161" dur="500" fill="hold"/>
                                        <p:tgtEl>
                                          <p:spTgt spid="32"/>
                                        </p:tgtEl>
                                        <p:attrNameLst>
                                          <p:attrName>fill.type</p:attrName>
                                        </p:attrNameLst>
                                      </p:cBhvr>
                                      <p:to>
                                        <p:strVal val="solid"/>
                                      </p:to>
                                    </p:set>
                                    <p:set>
                                      <p:cBhvr>
                                        <p:cTn id="162" dur="500" fill="hold"/>
                                        <p:tgtEl>
                                          <p:spTgt spid="32"/>
                                        </p:tgtEl>
                                        <p:attrNameLst>
                                          <p:attrName>fill.on</p:attrName>
                                        </p:attrNameLst>
                                      </p:cBhvr>
                                      <p:to>
                                        <p:strVal val="true"/>
                                      </p:to>
                                    </p:set>
                                  </p:childTnLst>
                                </p:cTn>
                              </p:par>
                              <p:par>
                                <p:cTn id="163" presetID="19" presetClass="emph" presetSubtype="0" repeatCount="4000" fill="hold" grpId="4" nodeType="withEffect">
                                  <p:stCondLst>
                                    <p:cond delay="3000"/>
                                  </p:stCondLst>
                                  <p:childTnLst>
                                    <p:animClr clrSpc="rgb" dir="cw">
                                      <p:cBhvr override="childStyle">
                                        <p:cTn id="164" dur="500" fill="hold"/>
                                        <p:tgtEl>
                                          <p:spTgt spid="15"/>
                                        </p:tgtEl>
                                        <p:attrNameLst>
                                          <p:attrName>style.color</p:attrName>
                                        </p:attrNameLst>
                                      </p:cBhvr>
                                      <p:to>
                                        <a:srgbClr val="92D050"/>
                                      </p:to>
                                    </p:animClr>
                                    <p:animClr clrSpc="rgb" dir="cw">
                                      <p:cBhvr>
                                        <p:cTn id="165" dur="500" fill="hold"/>
                                        <p:tgtEl>
                                          <p:spTgt spid="15"/>
                                        </p:tgtEl>
                                        <p:attrNameLst>
                                          <p:attrName>fillcolor</p:attrName>
                                        </p:attrNameLst>
                                      </p:cBhvr>
                                      <p:to>
                                        <a:srgbClr val="92D050"/>
                                      </p:to>
                                    </p:animClr>
                                    <p:set>
                                      <p:cBhvr>
                                        <p:cTn id="166" dur="500" fill="hold"/>
                                        <p:tgtEl>
                                          <p:spTgt spid="15"/>
                                        </p:tgtEl>
                                        <p:attrNameLst>
                                          <p:attrName>fill.type</p:attrName>
                                        </p:attrNameLst>
                                      </p:cBhvr>
                                      <p:to>
                                        <p:strVal val="solid"/>
                                      </p:to>
                                    </p:set>
                                    <p:set>
                                      <p:cBhvr>
                                        <p:cTn id="167" dur="500" fill="hold"/>
                                        <p:tgtEl>
                                          <p:spTgt spid="15"/>
                                        </p:tgtEl>
                                        <p:attrNameLst>
                                          <p:attrName>fill.on</p:attrName>
                                        </p:attrNameLst>
                                      </p:cBhvr>
                                      <p:to>
                                        <p:strVal val="true"/>
                                      </p:to>
                                    </p:set>
                                  </p:childTnLst>
                                </p:cTn>
                              </p:par>
                              <p:par>
                                <p:cTn id="168" presetID="1" presetClass="mediacall" presetSubtype="0" fill="hold" nodeType="withEffect">
                                  <p:stCondLst>
                                    <p:cond delay="3000"/>
                                  </p:stCondLst>
                                  <p:childTnLst>
                                    <p:cmd type="call" cmd="playFrom(0.0)">
                                      <p:cBhvr>
                                        <p:cTn id="169" dur="5903" fill="hold"/>
                                        <p:tgtEl>
                                          <p:spTgt spid="41"/>
                                        </p:tgtEl>
                                      </p:cBhvr>
                                    </p:cmd>
                                  </p:childTnLst>
                                </p:cTn>
                              </p:par>
                              <p:par>
                                <p:cTn id="170" presetID="3" presetClass="mediacall" presetSubtype="0" fill="hold" nodeType="withEffect">
                                  <p:stCondLst>
                                    <p:cond delay="3000"/>
                                  </p:stCondLst>
                                  <p:childTnLst>
                                    <p:cmd type="call" cmd="stop">
                                      <p:cBhvr>
                                        <p:cTn id="171" dur="1" fill="hold"/>
                                        <p:tgtEl>
                                          <p:spTgt spid="39"/>
                                        </p:tgtEl>
                                      </p:cBhvr>
                                    </p:cmd>
                                  </p:childTnLst>
                                </p:cTn>
                              </p:par>
                              <p:par>
                                <p:cTn id="172" presetID="30" presetClass="emph" presetSubtype="0" fill="hold" grpId="2" nodeType="withEffect">
                                  <p:stCondLst>
                                    <p:cond delay="3000"/>
                                  </p:stCondLst>
                                  <p:childTnLst>
                                    <p:animClr clrSpc="hsl" dir="cw">
                                      <p:cBhvr override="childStyle">
                                        <p:cTn id="173" dur="500" fill="hold"/>
                                        <p:tgtEl>
                                          <p:spTgt spid="34"/>
                                        </p:tgtEl>
                                        <p:attrNameLst>
                                          <p:attrName>style.color</p:attrName>
                                        </p:attrNameLst>
                                      </p:cBhvr>
                                      <p:by>
                                        <p:hsl h="0" s="12549" l="25098"/>
                                      </p:by>
                                    </p:animClr>
                                    <p:animClr clrSpc="hsl" dir="cw">
                                      <p:cBhvr>
                                        <p:cTn id="174" dur="500" fill="hold"/>
                                        <p:tgtEl>
                                          <p:spTgt spid="34"/>
                                        </p:tgtEl>
                                        <p:attrNameLst>
                                          <p:attrName>fillcolor</p:attrName>
                                        </p:attrNameLst>
                                      </p:cBhvr>
                                      <p:by>
                                        <p:hsl h="0" s="12549" l="25098"/>
                                      </p:by>
                                    </p:animClr>
                                    <p:animClr clrSpc="hsl" dir="cw">
                                      <p:cBhvr>
                                        <p:cTn id="175" dur="500" fill="hold"/>
                                        <p:tgtEl>
                                          <p:spTgt spid="34"/>
                                        </p:tgtEl>
                                        <p:attrNameLst>
                                          <p:attrName>stroke.color</p:attrName>
                                        </p:attrNameLst>
                                      </p:cBhvr>
                                      <p:by>
                                        <p:hsl h="0" s="12549" l="25098"/>
                                      </p:by>
                                    </p:animClr>
                                    <p:set>
                                      <p:cBhvr>
                                        <p:cTn id="176" dur="500" fill="hold"/>
                                        <p:tgtEl>
                                          <p:spTgt spid="34"/>
                                        </p:tgtEl>
                                        <p:attrNameLst>
                                          <p:attrName>fill.type</p:attrName>
                                        </p:attrNameLst>
                                      </p:cBhvr>
                                      <p:to>
                                        <p:strVal val="solid"/>
                                      </p:to>
                                    </p:set>
                                  </p:childTnLst>
                                </p:cTn>
                              </p:par>
                              <p:par>
                                <p:cTn id="177" presetID="24" presetClass="emph" presetSubtype="0" fill="hold" grpId="5" nodeType="withEffect">
                                  <p:stCondLst>
                                    <p:cond delay="3000"/>
                                  </p:stCondLst>
                                  <p:childTnLst>
                                    <p:animClr clrSpc="hsl" dir="cw">
                                      <p:cBhvr override="childStyle">
                                        <p:cTn id="178" dur="500" fill="hold"/>
                                        <p:tgtEl>
                                          <p:spTgt spid="25"/>
                                        </p:tgtEl>
                                        <p:attrNameLst>
                                          <p:attrName>style.color</p:attrName>
                                        </p:attrNameLst>
                                      </p:cBhvr>
                                      <p:by>
                                        <p:hsl h="0" s="-12549" l="-25098"/>
                                      </p:by>
                                    </p:animClr>
                                    <p:animClr clrSpc="hsl" dir="cw">
                                      <p:cBhvr>
                                        <p:cTn id="179" dur="500" fill="hold"/>
                                        <p:tgtEl>
                                          <p:spTgt spid="25"/>
                                        </p:tgtEl>
                                        <p:attrNameLst>
                                          <p:attrName>fillcolor</p:attrName>
                                        </p:attrNameLst>
                                      </p:cBhvr>
                                      <p:by>
                                        <p:hsl h="0" s="-12549" l="-25098"/>
                                      </p:by>
                                    </p:animClr>
                                    <p:animClr clrSpc="hsl" dir="cw">
                                      <p:cBhvr>
                                        <p:cTn id="180" dur="500" fill="hold"/>
                                        <p:tgtEl>
                                          <p:spTgt spid="25"/>
                                        </p:tgtEl>
                                        <p:attrNameLst>
                                          <p:attrName>stroke.color</p:attrName>
                                        </p:attrNameLst>
                                      </p:cBhvr>
                                      <p:by>
                                        <p:hsl h="0" s="-12549" l="-25098"/>
                                      </p:by>
                                    </p:animClr>
                                    <p:set>
                                      <p:cBhvr>
                                        <p:cTn id="181"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2" fill="hold" display="0">
                  <p:stCondLst>
                    <p:cond delay="indefinite"/>
                  </p:stCondLst>
                  <p:endCondLst>
                    <p:cond evt="onStopAudio" delay="0">
                      <p:tgtEl>
                        <p:sldTgt/>
                      </p:tgtEl>
                    </p:cond>
                  </p:endCondLst>
                </p:cTn>
                <p:tgtEl>
                  <p:spTgt spid="39"/>
                </p:tgtEl>
              </p:cMediaNode>
            </p:audio>
            <p:audio>
              <p:cMediaNode vol="80000">
                <p:cTn id="183" fill="hold" display="0">
                  <p:stCondLst>
                    <p:cond delay="indefinite"/>
                  </p:stCondLst>
                  <p:endCondLst>
                    <p:cond evt="onStopAudio" delay="0">
                      <p:tgtEl>
                        <p:sldTgt/>
                      </p:tgtEl>
                    </p:cond>
                  </p:endCondLst>
                </p:cTn>
                <p:tgtEl>
                  <p:spTgt spid="40"/>
                </p:tgtEl>
              </p:cMediaNode>
            </p:audio>
            <p:audio>
              <p:cMediaNode vol="80000">
                <p:cTn id="184" fill="hold" display="0">
                  <p:stCondLst>
                    <p:cond delay="indefinite"/>
                  </p:stCondLst>
                  <p:endCondLst>
                    <p:cond evt="onStopAudio" delay="0">
                      <p:tgtEl>
                        <p:sldTgt/>
                      </p:tgtEl>
                    </p:cond>
                  </p:endCondLst>
                </p:cTn>
                <p:tgtEl>
                  <p:spTgt spid="41"/>
                </p:tgtEl>
              </p:cMediaNode>
            </p:audio>
          </p:childTnLst>
        </p:cTn>
      </p:par>
    </p:tnLst>
    <p:bldLst>
      <p:bldP spid="15" grpId="0" animBg="1"/>
      <p:bldP spid="15" grpId="1" animBg="1"/>
      <p:bldP spid="15" grpId="2" animBg="1"/>
      <p:bldP spid="15" grpId="3" animBg="1"/>
      <p:bldP spid="15" grpId="4" animBg="1"/>
      <p:bldP spid="16" grpId="0" animBg="1"/>
      <p:bldP spid="16" grpId="1" animBg="1"/>
      <p:bldP spid="32" grpId="0" animBg="1"/>
      <p:bldP spid="32" grpId="1" animBg="1"/>
      <p:bldP spid="25" grpId="0"/>
      <p:bldP spid="25" grpId="1"/>
      <p:bldP spid="25" grpId="2"/>
      <p:bldP spid="25" grpId="3"/>
      <p:bldP spid="25" grpId="4"/>
      <p:bldP spid="25" grpId="5"/>
      <p:bldP spid="27" grpId="0"/>
      <p:bldP spid="27" grpId="1"/>
      <p:bldP spid="27" grpId="2"/>
      <p:bldP spid="31" grpId="0" animBg="1"/>
      <p:bldP spid="31" grpId="1" animBg="1"/>
      <p:bldP spid="33" grpId="0"/>
      <p:bldP spid="33" grpId="1"/>
      <p:bldP spid="33" grpId="2"/>
      <p:bldP spid="34" grpId="0"/>
      <p:bldP spid="34" grpId="1"/>
      <p:bldP spid="34" grpId="2"/>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 xmlns:a16="http://schemas.microsoft.com/office/drawing/2014/main" id="{C7B0FE9C-F303-49FF-B30D-C4457E06642A}"/>
              </a:ext>
            </a:extLst>
          </p:cNvPr>
          <p:cNvCxnSpPr/>
          <p:nvPr/>
        </p:nvCxnSpPr>
        <p:spPr>
          <a:xfrm>
            <a:off x="0" y="54164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 xmlns:a16="http://schemas.microsoft.com/office/drawing/2014/main" id="{2F7D700C-B032-496C-9680-57633EB31182}"/>
              </a:ext>
            </a:extLst>
          </p:cNvPr>
          <p:cNvCxnSpPr/>
          <p:nvPr/>
        </p:nvCxnSpPr>
        <p:spPr>
          <a:xfrm>
            <a:off x="0" y="3608619"/>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5" name="bang b">
            <a:extLst>
              <a:ext uri="{FF2B5EF4-FFF2-40B4-BE49-F238E27FC236}">
                <a16:creationId xmlns="" xmlns:a16="http://schemas.microsoft.com/office/drawing/2014/main" id="{D0E6AFB4-275F-4728-9A13-27E00F9EA3A2}"/>
              </a:ext>
            </a:extLst>
          </p:cNvPr>
          <p:cNvSpPr/>
          <p:nvPr/>
        </p:nvSpPr>
        <p:spPr>
          <a:xfrm flipH="1">
            <a:off x="6096000" y="2778901"/>
            <a:ext cx="5248656" cy="164592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en-US">
              <a:solidFill>
                <a:prstClr val="white"/>
              </a:solidFill>
            </a:endParaRPr>
          </a:p>
        </p:txBody>
      </p:sp>
      <p:sp>
        <p:nvSpPr>
          <p:cNvPr id="16" name="bang c">
            <a:extLst>
              <a:ext uri="{FF2B5EF4-FFF2-40B4-BE49-F238E27FC236}">
                <a16:creationId xmlns="" xmlns:a16="http://schemas.microsoft.com/office/drawing/2014/main" id="{CA2E0476-BE10-4768-BE1B-A9C0072703C2}"/>
              </a:ext>
            </a:extLst>
          </p:cNvPr>
          <p:cNvSpPr/>
          <p:nvPr/>
        </p:nvSpPr>
        <p:spPr>
          <a:xfrm flipH="1">
            <a:off x="766437" y="4601177"/>
            <a:ext cx="5248656" cy="164592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en-US">
              <a:solidFill>
                <a:prstClr val="white"/>
              </a:solidFill>
            </a:endParaRPr>
          </a:p>
        </p:txBody>
      </p:sp>
      <p:sp>
        <p:nvSpPr>
          <p:cNvPr id="32" name="bang d">
            <a:extLst>
              <a:ext uri="{FF2B5EF4-FFF2-40B4-BE49-F238E27FC236}">
                <a16:creationId xmlns="" xmlns:a16="http://schemas.microsoft.com/office/drawing/2014/main" id="{A6F11D1C-4D08-4BAF-9A3D-4AC673B9036B}"/>
              </a:ext>
            </a:extLst>
          </p:cNvPr>
          <p:cNvSpPr/>
          <p:nvPr/>
        </p:nvSpPr>
        <p:spPr>
          <a:xfrm flipH="1">
            <a:off x="6096000" y="4601177"/>
            <a:ext cx="5248656" cy="164592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en-US">
              <a:solidFill>
                <a:prstClr val="white"/>
              </a:solidFill>
            </a:endParaRPr>
          </a:p>
        </p:txBody>
      </p:sp>
      <p:sp>
        <p:nvSpPr>
          <p:cNvPr id="25" name="cau hoi b">
            <a:extLst>
              <a:ext uri="{FF2B5EF4-FFF2-40B4-BE49-F238E27FC236}">
                <a16:creationId xmlns="" xmlns:a16="http://schemas.microsoft.com/office/drawing/2014/main" id="{9897B1B9-EB78-41AF-AC33-1E8F7714B11F}"/>
              </a:ext>
            </a:extLst>
          </p:cNvPr>
          <p:cNvSpPr txBox="1"/>
          <p:nvPr/>
        </p:nvSpPr>
        <p:spPr>
          <a:xfrm>
            <a:off x="6395119" y="3061109"/>
            <a:ext cx="4650419" cy="1246495"/>
          </a:xfrm>
          <a:prstGeom prst="rect">
            <a:avLst/>
          </a:prstGeom>
          <a:noFill/>
        </p:spPr>
        <p:txBody>
          <a:bodyPr wrap="square" rtlCol="0">
            <a:spAutoFit/>
          </a:bodyPr>
          <a:lstStyle/>
          <a:p>
            <a:pPr marL="342917" indent="-342917" algn="just" defTabSz="914446">
              <a:lnSpc>
                <a:spcPct val="150000"/>
              </a:lnSpc>
              <a:buClr>
                <a:prstClr val="white"/>
              </a:buClr>
              <a:buFont typeface="Wingdings" panose="05000000000000000000" pitchFamily="2" charset="2"/>
              <a:buChar char="w"/>
              <a:defRPr/>
            </a:pPr>
            <a:r>
              <a:rPr lang="en-US" sz="2500">
                <a:solidFill>
                  <a:srgbClr val="FFC000"/>
                </a:solidFill>
                <a:latin typeface="Arial" panose="020B0604020202020204" pitchFamily="34" charset="0"/>
                <a:ea typeface="Tahoma" panose="020B0604030504040204" pitchFamily="34" charset="0"/>
                <a:cs typeface="Arial" panose="020B0604020202020204" pitchFamily="34" charset="0"/>
              </a:rPr>
              <a:t>B. </a:t>
            </a:r>
            <a:r>
              <a:rPr lang="vi-VN" sz="2500">
                <a:solidFill>
                  <a:prstClr val="white"/>
                </a:solidFill>
                <a:cs typeface="Arial" panose="020B0604020202020204" pitchFamily="34" charset="0"/>
              </a:rPr>
              <a:t>Khối lượng riêng của nước giảm.</a:t>
            </a:r>
            <a:endParaRPr lang="en-US" sz="2500">
              <a:solidFill>
                <a:prstClr val="white"/>
              </a:solidFill>
              <a:latin typeface="Arial" panose="020B0604020202020204" pitchFamily="34" charset="0"/>
              <a:cs typeface="Arial" panose="020B0604020202020204" pitchFamily="34" charset="0"/>
            </a:endParaRPr>
          </a:p>
        </p:txBody>
      </p:sp>
      <p:sp>
        <p:nvSpPr>
          <p:cNvPr id="27" name="cau hoi c">
            <a:extLst>
              <a:ext uri="{FF2B5EF4-FFF2-40B4-BE49-F238E27FC236}">
                <a16:creationId xmlns="" xmlns:a16="http://schemas.microsoft.com/office/drawing/2014/main" id="{D96707EC-5A82-4050-B897-6DBAB63AC957}"/>
              </a:ext>
            </a:extLst>
          </p:cNvPr>
          <p:cNvSpPr txBox="1"/>
          <p:nvPr/>
        </p:nvSpPr>
        <p:spPr>
          <a:xfrm>
            <a:off x="1065555" y="4873870"/>
            <a:ext cx="4650419" cy="1246495"/>
          </a:xfrm>
          <a:prstGeom prst="rect">
            <a:avLst/>
          </a:prstGeom>
          <a:noFill/>
        </p:spPr>
        <p:txBody>
          <a:bodyPr wrap="square" rtlCol="0">
            <a:spAutoFit/>
          </a:bodyPr>
          <a:lstStyle/>
          <a:p>
            <a:pPr marL="342917" indent="-342917" algn="just" defTabSz="914446">
              <a:lnSpc>
                <a:spcPct val="150000"/>
              </a:lnSpc>
              <a:buClr>
                <a:prstClr val="white"/>
              </a:buClr>
              <a:buFont typeface="Wingdings" panose="05000000000000000000" pitchFamily="2" charset="2"/>
              <a:buChar char="w"/>
              <a:defRPr/>
            </a:pPr>
            <a:r>
              <a:rPr lang="en-US" sz="2500">
                <a:solidFill>
                  <a:srgbClr val="FFC000"/>
                </a:solidFill>
                <a:latin typeface="Arial" panose="020B0604020202020204" pitchFamily="34" charset="0"/>
                <a:ea typeface="Tahoma" panose="020B0604030504040204" pitchFamily="34" charset="0"/>
                <a:cs typeface="Arial" panose="020B0604020202020204" pitchFamily="34" charset="0"/>
              </a:rPr>
              <a:t>C. </a:t>
            </a:r>
            <a:r>
              <a:rPr lang="vi-VN" sz="2500">
                <a:solidFill>
                  <a:prstClr val="white"/>
                </a:solidFill>
              </a:rPr>
              <a:t>Khối lượng riêng của nước không thay đổi.</a:t>
            </a:r>
            <a:endParaRPr lang="en-US" sz="2500">
              <a:solidFill>
                <a:prstClr val="white"/>
              </a:solidFill>
            </a:endParaRPr>
          </a:p>
        </p:txBody>
      </p:sp>
      <p:sp>
        <p:nvSpPr>
          <p:cNvPr id="31" name="bang a">
            <a:extLst>
              <a:ext uri="{FF2B5EF4-FFF2-40B4-BE49-F238E27FC236}">
                <a16:creationId xmlns="" xmlns:a16="http://schemas.microsoft.com/office/drawing/2014/main" id="{8DD63B39-09F3-4F04-83CD-408FC7619A90}"/>
              </a:ext>
            </a:extLst>
          </p:cNvPr>
          <p:cNvSpPr/>
          <p:nvPr/>
        </p:nvSpPr>
        <p:spPr>
          <a:xfrm flipH="1">
            <a:off x="766437" y="2773279"/>
            <a:ext cx="5248656" cy="164592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en-US">
              <a:solidFill>
                <a:prstClr val="white"/>
              </a:solidFill>
            </a:endParaRPr>
          </a:p>
        </p:txBody>
      </p:sp>
      <p:sp>
        <p:nvSpPr>
          <p:cNvPr id="33" name="cau hoi a">
            <a:extLst>
              <a:ext uri="{FF2B5EF4-FFF2-40B4-BE49-F238E27FC236}">
                <a16:creationId xmlns="" xmlns:a16="http://schemas.microsoft.com/office/drawing/2014/main" id="{9B5DABB8-849A-4D2D-930C-9CA07BFC5BDE}"/>
              </a:ext>
            </a:extLst>
          </p:cNvPr>
          <p:cNvSpPr txBox="1"/>
          <p:nvPr/>
        </p:nvSpPr>
        <p:spPr>
          <a:xfrm>
            <a:off x="1065556" y="3041512"/>
            <a:ext cx="4650419" cy="1246495"/>
          </a:xfrm>
          <a:prstGeom prst="rect">
            <a:avLst/>
          </a:prstGeom>
          <a:noFill/>
        </p:spPr>
        <p:txBody>
          <a:bodyPr wrap="square" rtlCol="0">
            <a:spAutoFit/>
          </a:bodyPr>
          <a:lstStyle/>
          <a:p>
            <a:pPr marL="342917" indent="-342917" algn="just" defTabSz="914446">
              <a:lnSpc>
                <a:spcPct val="150000"/>
              </a:lnSpc>
              <a:buClr>
                <a:prstClr val="white"/>
              </a:buClr>
              <a:buFont typeface="Wingdings" panose="05000000000000000000" pitchFamily="2" charset="2"/>
              <a:buChar char="w"/>
              <a:defRPr/>
            </a:pPr>
            <a:r>
              <a:rPr lang="en-US" sz="2500">
                <a:solidFill>
                  <a:srgbClr val="FFC000"/>
                </a:solidFill>
                <a:latin typeface="Arial" panose="020B0604020202020204" pitchFamily="34" charset="0"/>
                <a:ea typeface="Tahoma" panose="020B0604030504040204" pitchFamily="34" charset="0"/>
                <a:cs typeface="Arial" panose="020B0604020202020204" pitchFamily="34" charset="0"/>
              </a:rPr>
              <a:t>A. </a:t>
            </a:r>
            <a:r>
              <a:rPr lang="vi-VN" sz="2500">
                <a:solidFill>
                  <a:prstClr val="white"/>
                </a:solidFill>
              </a:rPr>
              <a:t>Khối lượng riêng của nước tăng.</a:t>
            </a:r>
            <a:endParaRPr lang="en-US" sz="2500">
              <a:solidFill>
                <a:prstClr val="white"/>
              </a:solidFill>
            </a:endParaRPr>
          </a:p>
        </p:txBody>
      </p:sp>
      <p:sp>
        <p:nvSpPr>
          <p:cNvPr id="34" name="cau hoi d">
            <a:extLst>
              <a:ext uri="{FF2B5EF4-FFF2-40B4-BE49-F238E27FC236}">
                <a16:creationId xmlns="" xmlns:a16="http://schemas.microsoft.com/office/drawing/2014/main" id="{42A746A3-96B8-42A5-8EFA-A104DB6B2F69}"/>
              </a:ext>
            </a:extLst>
          </p:cNvPr>
          <p:cNvSpPr txBox="1"/>
          <p:nvPr/>
        </p:nvSpPr>
        <p:spPr>
          <a:xfrm>
            <a:off x="6314211" y="4547968"/>
            <a:ext cx="4650419" cy="1823576"/>
          </a:xfrm>
          <a:prstGeom prst="rect">
            <a:avLst/>
          </a:prstGeom>
          <a:noFill/>
        </p:spPr>
        <p:txBody>
          <a:bodyPr wrap="square" rtlCol="0">
            <a:spAutoFit/>
          </a:bodyPr>
          <a:lstStyle/>
          <a:p>
            <a:pPr marL="342917" indent="-342917" algn="just" defTabSz="914446">
              <a:lnSpc>
                <a:spcPct val="150000"/>
              </a:lnSpc>
              <a:buClr>
                <a:prstClr val="white"/>
              </a:buClr>
              <a:buFont typeface="Wingdings" panose="05000000000000000000" pitchFamily="2" charset="2"/>
              <a:buChar char="w"/>
              <a:defRPr/>
            </a:pPr>
            <a:r>
              <a:rPr lang="en-US" sz="2500">
                <a:solidFill>
                  <a:srgbClr val="FFC000"/>
                </a:solidFill>
                <a:latin typeface="Arial" panose="020B0604020202020204" pitchFamily="34" charset="0"/>
                <a:ea typeface="Tahoma" panose="020B0604030504040204" pitchFamily="34" charset="0"/>
                <a:cs typeface="Arial" panose="020B0604020202020204" pitchFamily="34" charset="0"/>
              </a:rPr>
              <a:t>D. </a:t>
            </a:r>
            <a:r>
              <a:rPr lang="vi-VN" sz="2500">
                <a:solidFill>
                  <a:prstClr val="white"/>
                </a:solidFill>
                <a:cs typeface="Arial" panose="020B0604020202020204" pitchFamily="34" charset="0"/>
              </a:rPr>
              <a:t>Khối lượng riêng của nước lúc đầu giảm sau đó mới tăng.</a:t>
            </a:r>
            <a:endParaRPr lang="en-US" sz="2500">
              <a:solidFill>
                <a:prstClr val="white"/>
              </a:solidFill>
              <a:latin typeface="Arial" panose="020B0604020202020204" pitchFamily="34" charset="0"/>
              <a:cs typeface="Arial" panose="020B0604020202020204" pitchFamily="34" charset="0"/>
            </a:endParaRPr>
          </a:p>
        </p:txBody>
      </p:sp>
      <p:pic>
        <p:nvPicPr>
          <p:cNvPr id="38" name="Question">
            <a:hlinkClick r:id="" action="ppaction://media"/>
            <a:extLst>
              <a:ext uri="{FF2B5EF4-FFF2-40B4-BE49-F238E27FC236}">
                <a16:creationId xmlns=""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2192001" y="863860"/>
            <a:ext cx="487363" cy="487363"/>
          </a:xfrm>
          <a:prstGeom prst="rect">
            <a:avLst/>
          </a:prstGeom>
        </p:spPr>
      </p:pic>
      <p:pic>
        <p:nvPicPr>
          <p:cNvPr id="39" name="Final Answer">
            <a:hlinkClick r:id="" action="ppaction://media"/>
            <a:extLst>
              <a:ext uri="{FF2B5EF4-FFF2-40B4-BE49-F238E27FC236}">
                <a16:creationId xmlns=""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2192001" y="1478694"/>
            <a:ext cx="487363" cy="487363"/>
          </a:xfrm>
          <a:prstGeom prst="rect">
            <a:avLst/>
          </a:prstGeom>
        </p:spPr>
      </p:pic>
      <p:pic>
        <p:nvPicPr>
          <p:cNvPr id="40" name="Win">
            <a:hlinkClick r:id="" action="ppaction://media"/>
            <a:extLst>
              <a:ext uri="{FF2B5EF4-FFF2-40B4-BE49-F238E27FC236}">
                <a16:creationId xmlns=""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12202905" y="2074156"/>
            <a:ext cx="487363" cy="487363"/>
          </a:xfrm>
          <a:prstGeom prst="rect">
            <a:avLst/>
          </a:prstGeom>
        </p:spPr>
      </p:pic>
      <p:pic>
        <p:nvPicPr>
          <p:cNvPr id="41" name="Lose">
            <a:hlinkClick r:id="" action="ppaction://media"/>
            <a:extLst>
              <a:ext uri="{FF2B5EF4-FFF2-40B4-BE49-F238E27FC236}">
                <a16:creationId xmlns=""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0"/>
          <a:stretch>
            <a:fillRect/>
          </a:stretch>
        </p:blipFill>
        <p:spPr>
          <a:xfrm>
            <a:off x="12202905" y="2630412"/>
            <a:ext cx="487363" cy="487363"/>
          </a:xfrm>
          <a:prstGeom prst="rect">
            <a:avLst/>
          </a:prstGeom>
        </p:spPr>
      </p:pic>
      <p:grpSp>
        <p:nvGrpSpPr>
          <p:cNvPr id="2" name="Group 1">
            <a:extLst>
              <a:ext uri="{FF2B5EF4-FFF2-40B4-BE49-F238E27FC236}">
                <a16:creationId xmlns="" xmlns:a16="http://schemas.microsoft.com/office/drawing/2014/main" id="{29CB5D6F-1A97-C703-EAE9-FB419FB67541}"/>
              </a:ext>
            </a:extLst>
          </p:cNvPr>
          <p:cNvGrpSpPr/>
          <p:nvPr/>
        </p:nvGrpSpPr>
        <p:grpSpPr>
          <a:xfrm>
            <a:off x="0" y="919557"/>
            <a:ext cx="12192000" cy="1503072"/>
            <a:chOff x="0" y="2959512"/>
            <a:chExt cx="12192000" cy="1503072"/>
          </a:xfrm>
        </p:grpSpPr>
        <p:cxnSp>
          <p:nvCxnSpPr>
            <p:cNvPr id="3" name="Straight Connector 2">
              <a:extLst>
                <a:ext uri="{FF2B5EF4-FFF2-40B4-BE49-F238E27FC236}">
                  <a16:creationId xmlns="" xmlns:a16="http://schemas.microsoft.com/office/drawing/2014/main" id="{1009C2EB-5E81-36D8-F382-120568BF2045}"/>
                </a:ext>
              </a:extLst>
            </p:cNvPr>
            <p:cNvCxnSpPr/>
            <p:nvPr/>
          </p:nvCxnSpPr>
          <p:spPr>
            <a:xfrm>
              <a:off x="0" y="372059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 name="Freeform: Shape 3">
              <a:extLst>
                <a:ext uri="{FF2B5EF4-FFF2-40B4-BE49-F238E27FC236}">
                  <a16:creationId xmlns="" xmlns:a16="http://schemas.microsoft.com/office/drawing/2014/main" id="{319D13CF-544A-45E8-B297-0751B35381B9}"/>
                </a:ext>
              </a:extLst>
            </p:cNvPr>
            <p:cNvSpPr/>
            <p:nvPr/>
          </p:nvSpPr>
          <p:spPr>
            <a:xfrm flipH="1">
              <a:off x="659905" y="2959512"/>
              <a:ext cx="10872190" cy="150307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lnSpc>
                  <a:spcPct val="150000"/>
                </a:lnSpc>
              </a:pPr>
              <a:endParaRPr lang="en-US">
                <a:solidFill>
                  <a:prstClr val="white"/>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 xmlns:a16="http://schemas.microsoft.com/office/drawing/2014/main" id="{A4EE0E97-7F07-7032-CEE2-0217FA6FA4CC}"/>
                </a:ext>
              </a:extLst>
            </p:cNvPr>
            <p:cNvSpPr txBox="1"/>
            <p:nvPr/>
          </p:nvSpPr>
          <p:spPr>
            <a:xfrm>
              <a:off x="1323244" y="3101716"/>
              <a:ext cx="9383697" cy="1246495"/>
            </a:xfrm>
            <a:prstGeom prst="rect">
              <a:avLst/>
            </a:prstGeom>
            <a:noFill/>
          </p:spPr>
          <p:txBody>
            <a:bodyPr wrap="square" rtlCol="0">
              <a:spAutoFit/>
            </a:bodyPr>
            <a:lstStyle/>
            <a:p>
              <a:pPr algn="just" defTabSz="914446">
                <a:lnSpc>
                  <a:spcPct val="150000"/>
                </a:lnSpc>
              </a:pPr>
              <a:r>
                <a:rPr lang="en-US" sz="2500" b="1">
                  <a:solidFill>
                    <a:prstClr val="white"/>
                  </a:solidFill>
                  <a:latin typeface="Arial" panose="020B0604020202020204" pitchFamily="34" charset="0"/>
                  <a:cs typeface="Arial" panose="020B0604020202020204" pitchFamily="34" charset="0"/>
                </a:rPr>
                <a:t>Câu hỏi </a:t>
              </a:r>
              <a:r>
                <a:rPr lang="vi-VN" sz="2500" b="1">
                  <a:solidFill>
                    <a:prstClr val="white"/>
                  </a:solidFill>
                  <a:cs typeface="Arial" panose="020B0604020202020204" pitchFamily="34" charset="0"/>
                </a:rPr>
                <a:t>2</a:t>
              </a:r>
              <a:r>
                <a:rPr lang="en-US" sz="2500" b="1">
                  <a:solidFill>
                    <a:prstClr val="white"/>
                  </a:solidFill>
                  <a:latin typeface="Arial" panose="020B0604020202020204" pitchFamily="34" charset="0"/>
                  <a:cs typeface="Arial" panose="020B0604020202020204" pitchFamily="34" charset="0"/>
                </a:rPr>
                <a:t>: </a:t>
              </a:r>
              <a:r>
                <a:rPr lang="vi-VN" sz="2500">
                  <a:solidFill>
                    <a:prstClr val="white"/>
                  </a:solidFill>
                  <a:ea typeface="Times New Roman" panose="02020603050405020304" pitchFamily="18" charset="0"/>
                  <a:cs typeface="Arial" panose="020B0604020202020204" pitchFamily="34" charset="0"/>
                </a:rPr>
                <a:t>Hiện tượng nào sau đây xảy ra đối với khối lượng riêng của nước khi đun nước trong một bình thủy tinh?</a:t>
              </a:r>
              <a:endParaRPr lang="en-US" sz="250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964360600"/>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38"/>
                </p:tgtEl>
              </p:cMediaNode>
            </p:audio>
            <p:seq concurrent="1" nextAc="seek">
              <p:cTn id="28" restart="whenNotActive" fill="hold" evtFilter="cancelBubble" nodeType="interactiveSeq">
                <p:stCondLst>
                  <p:cond evt="onClick" delay="0">
                    <p:tgtEl>
                      <p:spTgt spid="25"/>
                    </p:tgtEl>
                  </p:cond>
                </p:stCondLst>
                <p:endSync evt="end" delay="0">
                  <p:rtn val="all"/>
                </p:endSync>
                <p:childTnLst>
                  <p:par>
                    <p:cTn id="29" fill="hold">
                      <p:stCondLst>
                        <p:cond delay="0"/>
                      </p:stCondLst>
                      <p:childTnLst>
                        <p:par>
                          <p:cTn id="30" fill="hold">
                            <p:stCondLst>
                              <p:cond delay="0"/>
                            </p:stCondLst>
                            <p:childTnLst>
                              <p:par>
                                <p:cTn id="31" presetID="24" presetClass="emph" presetSubtype="0" fill="hold" grpId="1" nodeType="clickEffect">
                                  <p:stCondLst>
                                    <p:cond delay="0"/>
                                  </p:stCondLst>
                                  <p:childTnLst>
                                    <p:animClr clrSpc="hsl" dir="cw">
                                      <p:cBhvr override="childStyle">
                                        <p:cTn id="32" dur="500" fill="hold"/>
                                        <p:tgtEl>
                                          <p:spTgt spid="25"/>
                                        </p:tgtEl>
                                        <p:attrNameLst>
                                          <p:attrName>style.color</p:attrName>
                                        </p:attrNameLst>
                                      </p:cBhvr>
                                      <p:by>
                                        <p:hsl h="0" s="-12549" l="-25098"/>
                                      </p:by>
                                    </p:animClr>
                                    <p:animClr clrSpc="hsl" dir="cw">
                                      <p:cBhvr>
                                        <p:cTn id="33" dur="500" fill="hold"/>
                                        <p:tgtEl>
                                          <p:spTgt spid="25"/>
                                        </p:tgtEl>
                                        <p:attrNameLst>
                                          <p:attrName>fillcolor</p:attrName>
                                        </p:attrNameLst>
                                      </p:cBhvr>
                                      <p:by>
                                        <p:hsl h="0" s="-12549" l="-25098"/>
                                      </p:by>
                                    </p:animClr>
                                    <p:animClr clrSpc="hsl" dir="cw">
                                      <p:cBhvr>
                                        <p:cTn id="34" dur="500" fill="hold"/>
                                        <p:tgtEl>
                                          <p:spTgt spid="25"/>
                                        </p:tgtEl>
                                        <p:attrNameLst>
                                          <p:attrName>stroke.color</p:attrName>
                                        </p:attrNameLst>
                                      </p:cBhvr>
                                      <p:by>
                                        <p:hsl h="0" s="-12549" l="-25098"/>
                                      </p:by>
                                    </p:animClr>
                                    <p:set>
                                      <p:cBhvr>
                                        <p:cTn id="35" dur="500" fill="hold"/>
                                        <p:tgtEl>
                                          <p:spTgt spid="25"/>
                                        </p:tgtEl>
                                        <p:attrNameLst>
                                          <p:attrName>fill.type</p:attrName>
                                        </p:attrNameLst>
                                      </p:cBhvr>
                                      <p:to>
                                        <p:strVal val="solid"/>
                                      </p:to>
                                    </p:set>
                                  </p:childTnLst>
                                </p:cTn>
                              </p:par>
                              <p:par>
                                <p:cTn id="36" presetID="19" presetClass="emph" presetSubtype="0" fill="hold" grpId="0" nodeType="withEffect">
                                  <p:stCondLst>
                                    <p:cond delay="0"/>
                                  </p:stCondLst>
                                  <p:childTnLst>
                                    <p:animClr clrSpc="rgb" dir="cw">
                                      <p:cBhvr override="childStyle">
                                        <p:cTn id="37" dur="500" fill="hold"/>
                                        <p:tgtEl>
                                          <p:spTgt spid="15"/>
                                        </p:tgtEl>
                                        <p:attrNameLst>
                                          <p:attrName>style.color</p:attrName>
                                        </p:attrNameLst>
                                      </p:cBhvr>
                                      <p:to>
                                        <a:srgbClr val="FFC000"/>
                                      </p:to>
                                    </p:animClr>
                                    <p:animClr clrSpc="rgb" dir="cw">
                                      <p:cBhvr>
                                        <p:cTn id="38" dur="500" fill="hold"/>
                                        <p:tgtEl>
                                          <p:spTgt spid="15"/>
                                        </p:tgtEl>
                                        <p:attrNameLst>
                                          <p:attrName>fillcolor</p:attrName>
                                        </p:attrNameLst>
                                      </p:cBhvr>
                                      <p:to>
                                        <a:srgbClr val="FFC000"/>
                                      </p:to>
                                    </p:animClr>
                                    <p:set>
                                      <p:cBhvr>
                                        <p:cTn id="39" dur="500" fill="hold"/>
                                        <p:tgtEl>
                                          <p:spTgt spid="15"/>
                                        </p:tgtEl>
                                        <p:attrNameLst>
                                          <p:attrName>fill.type</p:attrName>
                                        </p:attrNameLst>
                                      </p:cBhvr>
                                      <p:to>
                                        <p:strVal val="solid"/>
                                      </p:to>
                                    </p:set>
                                    <p:set>
                                      <p:cBhvr>
                                        <p:cTn id="40" dur="500" fill="hold"/>
                                        <p:tgtEl>
                                          <p:spTgt spid="15"/>
                                        </p:tgtEl>
                                        <p:attrNameLst>
                                          <p:attrName>fill.on</p:attrName>
                                        </p:attrNameLst>
                                      </p:cBhvr>
                                      <p:to>
                                        <p:strVal val="true"/>
                                      </p:to>
                                    </p:set>
                                  </p:childTnLst>
                                </p:cTn>
                              </p:par>
                              <p:par>
                                <p:cTn id="41" presetID="1" presetClass="mediacall" presetSubtype="0" fill="hold" nodeType="withEffect">
                                  <p:stCondLst>
                                    <p:cond delay="0"/>
                                  </p:stCondLst>
                                  <p:childTnLst>
                                    <p:cmd type="call" cmd="playFrom(0.0)">
                                      <p:cBhvr>
                                        <p:cTn id="42" dur="20218" fill="hold"/>
                                        <p:tgtEl>
                                          <p:spTgt spid="39"/>
                                        </p:tgtEl>
                                      </p:cBhvr>
                                    </p:cmd>
                                  </p:childTnLst>
                                </p:cTn>
                              </p:par>
                              <p:par>
                                <p:cTn id="43" presetID="3" presetClass="mediacall" presetSubtype="0" fill="hold" nodeType="withEffect">
                                  <p:stCondLst>
                                    <p:cond delay="0"/>
                                  </p:stCondLst>
                                  <p:childTnLst>
                                    <p:cmd type="call" cmd="stop">
                                      <p:cBhvr>
                                        <p:cTn id="44" dur="1" fill="hold"/>
                                        <p:tgtEl>
                                          <p:spTgt spid="38"/>
                                        </p:tgtEl>
                                      </p:cBhvr>
                                    </p:cmd>
                                  </p:childTnLst>
                                </p:cTn>
                              </p:par>
                              <p:par>
                                <p:cTn id="45" presetID="19" presetClass="emph" presetSubtype="0" repeatCount="4000" fill="hold" grpId="1" nodeType="withEffect">
                                  <p:stCondLst>
                                    <p:cond delay="3000"/>
                                  </p:stCondLst>
                                  <p:childTnLst>
                                    <p:animClr clrSpc="rgb" dir="cw">
                                      <p:cBhvr override="childStyle">
                                        <p:cTn id="46" dur="500" fill="hold"/>
                                        <p:tgtEl>
                                          <p:spTgt spid="15"/>
                                        </p:tgtEl>
                                        <p:attrNameLst>
                                          <p:attrName>style.color</p:attrName>
                                        </p:attrNameLst>
                                      </p:cBhvr>
                                      <p:to>
                                        <a:srgbClr val="92D050"/>
                                      </p:to>
                                    </p:animClr>
                                    <p:animClr clrSpc="rgb" dir="cw">
                                      <p:cBhvr>
                                        <p:cTn id="47" dur="500" fill="hold"/>
                                        <p:tgtEl>
                                          <p:spTgt spid="15"/>
                                        </p:tgtEl>
                                        <p:attrNameLst>
                                          <p:attrName>fillcolor</p:attrName>
                                        </p:attrNameLst>
                                      </p:cBhvr>
                                      <p:to>
                                        <a:srgbClr val="92D050"/>
                                      </p:to>
                                    </p:animClr>
                                    <p:set>
                                      <p:cBhvr>
                                        <p:cTn id="48" dur="500" fill="hold"/>
                                        <p:tgtEl>
                                          <p:spTgt spid="15"/>
                                        </p:tgtEl>
                                        <p:attrNameLst>
                                          <p:attrName>fill.type</p:attrName>
                                        </p:attrNameLst>
                                      </p:cBhvr>
                                      <p:to>
                                        <p:strVal val="solid"/>
                                      </p:to>
                                    </p:set>
                                    <p:set>
                                      <p:cBhvr>
                                        <p:cTn id="49" dur="500" fill="hold"/>
                                        <p:tgtEl>
                                          <p:spTgt spid="15"/>
                                        </p:tgtEl>
                                        <p:attrNameLst>
                                          <p:attrName>fill.on</p:attrName>
                                        </p:attrNameLst>
                                      </p:cBhvr>
                                      <p:to>
                                        <p:strVal val="true"/>
                                      </p:to>
                                    </p:set>
                                  </p:childTnLst>
                                </p:cTn>
                              </p:par>
                              <p:par>
                                <p:cTn id="50" presetID="1" presetClass="mediacall" presetSubtype="0" fill="hold" nodeType="withEffect">
                                  <p:stCondLst>
                                    <p:cond delay="3000"/>
                                  </p:stCondLst>
                                  <p:childTnLst>
                                    <p:cmd type="call" cmd="playFrom(0.0)">
                                      <p:cBhvr>
                                        <p:cTn id="51" dur="7732" fill="hold"/>
                                        <p:tgtEl>
                                          <p:spTgt spid="40"/>
                                        </p:tgtEl>
                                      </p:cBhvr>
                                    </p:cmd>
                                  </p:childTnLst>
                                </p:cTn>
                              </p:par>
                              <p:par>
                                <p:cTn id="52" presetID="3" presetClass="mediacall" presetSubtype="0" fill="hold" nodeType="withEffect">
                                  <p:stCondLst>
                                    <p:cond delay="3000"/>
                                  </p:stCondLst>
                                  <p:childTnLst>
                                    <p:cmd type="call" cmd="stop">
                                      <p:cBhvr>
                                        <p:cTn id="53" dur="1" fill="hold"/>
                                        <p:tgtEl>
                                          <p:spTgt spid="39"/>
                                        </p:tgtEl>
                                      </p:cBhvr>
                                    </p:cmd>
                                  </p:childTnLst>
                                </p:cTn>
                              </p:par>
                              <p:par>
                                <p:cTn id="54" presetID="24" presetClass="emph" presetSubtype="0" fill="hold" grpId="2" nodeType="withEffect">
                                  <p:stCondLst>
                                    <p:cond delay="3000"/>
                                  </p:stCondLst>
                                  <p:childTnLst>
                                    <p:animClr clrSpc="hsl" dir="cw">
                                      <p:cBhvr override="childStyle">
                                        <p:cTn id="55" dur="500" fill="hold"/>
                                        <p:tgtEl>
                                          <p:spTgt spid="25"/>
                                        </p:tgtEl>
                                        <p:attrNameLst>
                                          <p:attrName>style.color</p:attrName>
                                        </p:attrNameLst>
                                      </p:cBhvr>
                                      <p:by>
                                        <p:hsl h="0" s="-12549" l="-25098"/>
                                      </p:by>
                                    </p:animClr>
                                    <p:animClr clrSpc="hsl" dir="cw">
                                      <p:cBhvr>
                                        <p:cTn id="56" dur="500" fill="hold"/>
                                        <p:tgtEl>
                                          <p:spTgt spid="25"/>
                                        </p:tgtEl>
                                        <p:attrNameLst>
                                          <p:attrName>fillcolor</p:attrName>
                                        </p:attrNameLst>
                                      </p:cBhvr>
                                      <p:by>
                                        <p:hsl h="0" s="-12549" l="-25098"/>
                                      </p:by>
                                    </p:animClr>
                                    <p:animClr clrSpc="hsl" dir="cw">
                                      <p:cBhvr>
                                        <p:cTn id="57" dur="500" fill="hold"/>
                                        <p:tgtEl>
                                          <p:spTgt spid="25"/>
                                        </p:tgtEl>
                                        <p:attrNameLst>
                                          <p:attrName>stroke.color</p:attrName>
                                        </p:attrNameLst>
                                      </p:cBhvr>
                                      <p:by>
                                        <p:hsl h="0" s="-12549" l="-25098"/>
                                      </p:by>
                                    </p:animClr>
                                    <p:set>
                                      <p:cBhvr>
                                        <p:cTn id="58"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59" restart="whenNotActive" fill="hold" evtFilter="cancelBubble" nodeType="interactiveSeq">
                <p:stCondLst>
                  <p:cond evt="onClick" delay="0">
                    <p:tgtEl>
                      <p:spTgt spid="33"/>
                    </p:tgtEl>
                  </p:cond>
                </p:stCondLst>
                <p:endSync evt="end" delay="0">
                  <p:rtn val="all"/>
                </p:endSync>
                <p:childTnLst>
                  <p:par>
                    <p:cTn id="60" fill="hold">
                      <p:stCondLst>
                        <p:cond delay="0"/>
                      </p:stCondLst>
                      <p:childTnLst>
                        <p:par>
                          <p:cTn id="61" fill="hold">
                            <p:stCondLst>
                              <p:cond delay="0"/>
                            </p:stCondLst>
                            <p:childTnLst>
                              <p:par>
                                <p:cTn id="62" presetID="24" presetClass="emph" presetSubtype="0" fill="hold" grpId="1" nodeType="clickEffect">
                                  <p:stCondLst>
                                    <p:cond delay="0"/>
                                  </p:stCondLst>
                                  <p:childTnLst>
                                    <p:animClr clrSpc="hsl" dir="cw">
                                      <p:cBhvr override="childStyle">
                                        <p:cTn id="63" dur="500" fill="hold"/>
                                        <p:tgtEl>
                                          <p:spTgt spid="33"/>
                                        </p:tgtEl>
                                        <p:attrNameLst>
                                          <p:attrName>style.color</p:attrName>
                                        </p:attrNameLst>
                                      </p:cBhvr>
                                      <p:by>
                                        <p:hsl h="0" s="-12549" l="-25098"/>
                                      </p:by>
                                    </p:animClr>
                                    <p:animClr clrSpc="hsl" dir="cw">
                                      <p:cBhvr>
                                        <p:cTn id="64" dur="500" fill="hold"/>
                                        <p:tgtEl>
                                          <p:spTgt spid="33"/>
                                        </p:tgtEl>
                                        <p:attrNameLst>
                                          <p:attrName>fillcolor</p:attrName>
                                        </p:attrNameLst>
                                      </p:cBhvr>
                                      <p:by>
                                        <p:hsl h="0" s="-12549" l="-25098"/>
                                      </p:by>
                                    </p:animClr>
                                    <p:animClr clrSpc="hsl" dir="cw">
                                      <p:cBhvr>
                                        <p:cTn id="65" dur="500" fill="hold"/>
                                        <p:tgtEl>
                                          <p:spTgt spid="33"/>
                                        </p:tgtEl>
                                        <p:attrNameLst>
                                          <p:attrName>stroke.color</p:attrName>
                                        </p:attrNameLst>
                                      </p:cBhvr>
                                      <p:by>
                                        <p:hsl h="0" s="-12549" l="-25098"/>
                                      </p:by>
                                    </p:animClr>
                                    <p:set>
                                      <p:cBhvr>
                                        <p:cTn id="66" dur="500" fill="hold"/>
                                        <p:tgtEl>
                                          <p:spTgt spid="33"/>
                                        </p:tgtEl>
                                        <p:attrNameLst>
                                          <p:attrName>fill.type</p:attrName>
                                        </p:attrNameLst>
                                      </p:cBhvr>
                                      <p:to>
                                        <p:strVal val="solid"/>
                                      </p:to>
                                    </p:set>
                                  </p:childTnLst>
                                </p:cTn>
                              </p:par>
                              <p:par>
                                <p:cTn id="67" presetID="19" presetClass="emph" presetSubtype="0" fill="hold" grpId="0" nodeType="withEffect">
                                  <p:stCondLst>
                                    <p:cond delay="0"/>
                                  </p:stCondLst>
                                  <p:childTnLst>
                                    <p:animClr clrSpc="rgb" dir="cw">
                                      <p:cBhvr override="childStyle">
                                        <p:cTn id="68" dur="500" fill="hold"/>
                                        <p:tgtEl>
                                          <p:spTgt spid="31"/>
                                        </p:tgtEl>
                                        <p:attrNameLst>
                                          <p:attrName>style.color</p:attrName>
                                        </p:attrNameLst>
                                      </p:cBhvr>
                                      <p:to>
                                        <a:srgbClr val="FFC000"/>
                                      </p:to>
                                    </p:animClr>
                                    <p:animClr clrSpc="rgb" dir="cw">
                                      <p:cBhvr>
                                        <p:cTn id="69" dur="500" fill="hold"/>
                                        <p:tgtEl>
                                          <p:spTgt spid="31"/>
                                        </p:tgtEl>
                                        <p:attrNameLst>
                                          <p:attrName>fillcolor</p:attrName>
                                        </p:attrNameLst>
                                      </p:cBhvr>
                                      <p:to>
                                        <a:srgbClr val="FFC000"/>
                                      </p:to>
                                    </p:animClr>
                                    <p:set>
                                      <p:cBhvr>
                                        <p:cTn id="70" dur="500" fill="hold"/>
                                        <p:tgtEl>
                                          <p:spTgt spid="31"/>
                                        </p:tgtEl>
                                        <p:attrNameLst>
                                          <p:attrName>fill.type</p:attrName>
                                        </p:attrNameLst>
                                      </p:cBhvr>
                                      <p:to>
                                        <p:strVal val="solid"/>
                                      </p:to>
                                    </p:set>
                                    <p:set>
                                      <p:cBhvr>
                                        <p:cTn id="71" dur="500" fill="hold"/>
                                        <p:tgtEl>
                                          <p:spTgt spid="31"/>
                                        </p:tgtEl>
                                        <p:attrNameLst>
                                          <p:attrName>fill.on</p:attrName>
                                        </p:attrNameLst>
                                      </p:cBhvr>
                                      <p:to>
                                        <p:strVal val="true"/>
                                      </p:to>
                                    </p:set>
                                  </p:childTnLst>
                                </p:cTn>
                              </p:par>
                              <p:par>
                                <p:cTn id="72" presetID="1" presetClass="mediacall" presetSubtype="0" fill="hold" nodeType="withEffect">
                                  <p:stCondLst>
                                    <p:cond delay="0"/>
                                  </p:stCondLst>
                                  <p:childTnLst>
                                    <p:cmd type="call" cmd="playFrom(0.0)">
                                      <p:cBhvr>
                                        <p:cTn id="73" dur="20218" fill="hold"/>
                                        <p:tgtEl>
                                          <p:spTgt spid="39"/>
                                        </p:tgtEl>
                                      </p:cBhvr>
                                    </p:cmd>
                                  </p:childTnLst>
                                </p:cTn>
                              </p:par>
                              <p:par>
                                <p:cTn id="74" presetID="3" presetClass="mediacall" presetSubtype="0" fill="hold" nodeType="withEffect">
                                  <p:stCondLst>
                                    <p:cond delay="0"/>
                                  </p:stCondLst>
                                  <p:childTnLst>
                                    <p:cmd type="call" cmd="stop">
                                      <p:cBhvr>
                                        <p:cTn id="75" dur="1" fill="hold"/>
                                        <p:tgtEl>
                                          <p:spTgt spid="38"/>
                                        </p:tgtEl>
                                      </p:cBhvr>
                                    </p:cmd>
                                  </p:childTnLst>
                                </p:cTn>
                              </p:par>
                              <p:par>
                                <p:cTn id="76" presetID="19" presetClass="emph" presetSubtype="0" fill="hold" grpId="1" nodeType="withEffect">
                                  <p:stCondLst>
                                    <p:cond delay="3000"/>
                                  </p:stCondLst>
                                  <p:childTnLst>
                                    <p:animClr clrSpc="rgb" dir="cw">
                                      <p:cBhvr override="childStyle">
                                        <p:cTn id="77" dur="500" fill="hold"/>
                                        <p:tgtEl>
                                          <p:spTgt spid="31"/>
                                        </p:tgtEl>
                                        <p:attrNameLst>
                                          <p:attrName>style.color</p:attrName>
                                        </p:attrNameLst>
                                      </p:cBhvr>
                                      <p:to>
                                        <a:srgbClr val="FF0000"/>
                                      </p:to>
                                    </p:animClr>
                                    <p:animClr clrSpc="rgb" dir="cw">
                                      <p:cBhvr>
                                        <p:cTn id="78" dur="500" fill="hold"/>
                                        <p:tgtEl>
                                          <p:spTgt spid="31"/>
                                        </p:tgtEl>
                                        <p:attrNameLst>
                                          <p:attrName>fillcolor</p:attrName>
                                        </p:attrNameLst>
                                      </p:cBhvr>
                                      <p:to>
                                        <a:srgbClr val="FF0000"/>
                                      </p:to>
                                    </p:animClr>
                                    <p:set>
                                      <p:cBhvr>
                                        <p:cTn id="79" dur="500" fill="hold"/>
                                        <p:tgtEl>
                                          <p:spTgt spid="31"/>
                                        </p:tgtEl>
                                        <p:attrNameLst>
                                          <p:attrName>fill.type</p:attrName>
                                        </p:attrNameLst>
                                      </p:cBhvr>
                                      <p:to>
                                        <p:strVal val="solid"/>
                                      </p:to>
                                    </p:set>
                                    <p:set>
                                      <p:cBhvr>
                                        <p:cTn id="80" dur="500" fill="hold"/>
                                        <p:tgtEl>
                                          <p:spTgt spid="31"/>
                                        </p:tgtEl>
                                        <p:attrNameLst>
                                          <p:attrName>fill.on</p:attrName>
                                        </p:attrNameLst>
                                      </p:cBhvr>
                                      <p:to>
                                        <p:strVal val="true"/>
                                      </p:to>
                                    </p:set>
                                  </p:childTnLst>
                                </p:cTn>
                              </p:par>
                              <p:par>
                                <p:cTn id="81" presetID="19" presetClass="emph" presetSubtype="0" repeatCount="4000" fill="hold" grpId="2" nodeType="withEffect">
                                  <p:stCondLst>
                                    <p:cond delay="3000"/>
                                  </p:stCondLst>
                                  <p:childTnLst>
                                    <p:animClr clrSpc="rgb" dir="cw">
                                      <p:cBhvr override="childStyle">
                                        <p:cTn id="82" dur="500" fill="hold"/>
                                        <p:tgtEl>
                                          <p:spTgt spid="15"/>
                                        </p:tgtEl>
                                        <p:attrNameLst>
                                          <p:attrName>style.color</p:attrName>
                                        </p:attrNameLst>
                                      </p:cBhvr>
                                      <p:to>
                                        <a:srgbClr val="92D050"/>
                                      </p:to>
                                    </p:animClr>
                                    <p:animClr clrSpc="rgb" dir="cw">
                                      <p:cBhvr>
                                        <p:cTn id="83" dur="500" fill="hold"/>
                                        <p:tgtEl>
                                          <p:spTgt spid="15"/>
                                        </p:tgtEl>
                                        <p:attrNameLst>
                                          <p:attrName>fillcolor</p:attrName>
                                        </p:attrNameLst>
                                      </p:cBhvr>
                                      <p:to>
                                        <a:srgbClr val="92D050"/>
                                      </p:to>
                                    </p:animClr>
                                    <p:set>
                                      <p:cBhvr>
                                        <p:cTn id="84" dur="500" fill="hold"/>
                                        <p:tgtEl>
                                          <p:spTgt spid="15"/>
                                        </p:tgtEl>
                                        <p:attrNameLst>
                                          <p:attrName>fill.type</p:attrName>
                                        </p:attrNameLst>
                                      </p:cBhvr>
                                      <p:to>
                                        <p:strVal val="solid"/>
                                      </p:to>
                                    </p:set>
                                    <p:set>
                                      <p:cBhvr>
                                        <p:cTn id="85" dur="500" fill="hold"/>
                                        <p:tgtEl>
                                          <p:spTgt spid="15"/>
                                        </p:tgtEl>
                                        <p:attrNameLst>
                                          <p:attrName>fill.on</p:attrName>
                                        </p:attrNameLst>
                                      </p:cBhvr>
                                      <p:to>
                                        <p:strVal val="true"/>
                                      </p:to>
                                    </p:set>
                                  </p:childTnLst>
                                </p:cTn>
                              </p:par>
                              <p:par>
                                <p:cTn id="86" presetID="1" presetClass="mediacall" presetSubtype="0" fill="hold" nodeType="withEffect">
                                  <p:stCondLst>
                                    <p:cond delay="3000"/>
                                  </p:stCondLst>
                                  <p:childTnLst>
                                    <p:cmd type="call" cmd="playFrom(0.0)">
                                      <p:cBhvr>
                                        <p:cTn id="87" dur="5903" fill="hold"/>
                                        <p:tgtEl>
                                          <p:spTgt spid="41"/>
                                        </p:tgtEl>
                                      </p:cBhvr>
                                    </p:cmd>
                                  </p:childTnLst>
                                </p:cTn>
                              </p:par>
                              <p:par>
                                <p:cTn id="88" presetID="3" presetClass="mediacall" presetSubtype="0" fill="hold" nodeType="withEffect">
                                  <p:stCondLst>
                                    <p:cond delay="3000"/>
                                  </p:stCondLst>
                                  <p:childTnLst>
                                    <p:cmd type="call" cmd="stop">
                                      <p:cBhvr>
                                        <p:cTn id="89" dur="1" fill="hold"/>
                                        <p:tgtEl>
                                          <p:spTgt spid="39"/>
                                        </p:tgtEl>
                                      </p:cBhvr>
                                    </p:cmd>
                                  </p:childTnLst>
                                </p:cTn>
                              </p:par>
                              <p:par>
                                <p:cTn id="90" presetID="30" presetClass="emph" presetSubtype="0" fill="hold" grpId="2" nodeType="withEffect">
                                  <p:stCondLst>
                                    <p:cond delay="3000"/>
                                  </p:stCondLst>
                                  <p:childTnLst>
                                    <p:animClr clrSpc="hsl" dir="cw">
                                      <p:cBhvr override="childStyle">
                                        <p:cTn id="91" dur="500" fill="hold"/>
                                        <p:tgtEl>
                                          <p:spTgt spid="33"/>
                                        </p:tgtEl>
                                        <p:attrNameLst>
                                          <p:attrName>style.color</p:attrName>
                                        </p:attrNameLst>
                                      </p:cBhvr>
                                      <p:by>
                                        <p:hsl h="0" s="12549" l="25098"/>
                                      </p:by>
                                    </p:animClr>
                                    <p:animClr clrSpc="hsl" dir="cw">
                                      <p:cBhvr>
                                        <p:cTn id="92" dur="500" fill="hold"/>
                                        <p:tgtEl>
                                          <p:spTgt spid="33"/>
                                        </p:tgtEl>
                                        <p:attrNameLst>
                                          <p:attrName>fillcolor</p:attrName>
                                        </p:attrNameLst>
                                      </p:cBhvr>
                                      <p:by>
                                        <p:hsl h="0" s="12549" l="25098"/>
                                      </p:by>
                                    </p:animClr>
                                    <p:animClr clrSpc="hsl" dir="cw">
                                      <p:cBhvr>
                                        <p:cTn id="93" dur="500" fill="hold"/>
                                        <p:tgtEl>
                                          <p:spTgt spid="33"/>
                                        </p:tgtEl>
                                        <p:attrNameLst>
                                          <p:attrName>stroke.color</p:attrName>
                                        </p:attrNameLst>
                                      </p:cBhvr>
                                      <p:by>
                                        <p:hsl h="0" s="12549" l="25098"/>
                                      </p:by>
                                    </p:animClr>
                                    <p:set>
                                      <p:cBhvr>
                                        <p:cTn id="94" dur="500" fill="hold"/>
                                        <p:tgtEl>
                                          <p:spTgt spid="33"/>
                                        </p:tgtEl>
                                        <p:attrNameLst>
                                          <p:attrName>fill.type</p:attrName>
                                        </p:attrNameLst>
                                      </p:cBhvr>
                                      <p:to>
                                        <p:strVal val="solid"/>
                                      </p:to>
                                    </p:set>
                                  </p:childTnLst>
                                </p:cTn>
                              </p:par>
                              <p:par>
                                <p:cTn id="95" presetID="24" presetClass="emph" presetSubtype="0" fill="hold" grpId="3" nodeType="withEffect">
                                  <p:stCondLst>
                                    <p:cond delay="3000"/>
                                  </p:stCondLst>
                                  <p:childTnLst>
                                    <p:animClr clrSpc="hsl" dir="cw">
                                      <p:cBhvr override="childStyle">
                                        <p:cTn id="96" dur="500" fill="hold"/>
                                        <p:tgtEl>
                                          <p:spTgt spid="25"/>
                                        </p:tgtEl>
                                        <p:attrNameLst>
                                          <p:attrName>style.color</p:attrName>
                                        </p:attrNameLst>
                                      </p:cBhvr>
                                      <p:by>
                                        <p:hsl h="0" s="-12549" l="-25098"/>
                                      </p:by>
                                    </p:animClr>
                                    <p:animClr clrSpc="hsl" dir="cw">
                                      <p:cBhvr>
                                        <p:cTn id="97" dur="500" fill="hold"/>
                                        <p:tgtEl>
                                          <p:spTgt spid="25"/>
                                        </p:tgtEl>
                                        <p:attrNameLst>
                                          <p:attrName>fillcolor</p:attrName>
                                        </p:attrNameLst>
                                      </p:cBhvr>
                                      <p:by>
                                        <p:hsl h="0" s="-12549" l="-25098"/>
                                      </p:by>
                                    </p:animClr>
                                    <p:animClr clrSpc="hsl" dir="cw">
                                      <p:cBhvr>
                                        <p:cTn id="98" dur="500" fill="hold"/>
                                        <p:tgtEl>
                                          <p:spTgt spid="25"/>
                                        </p:tgtEl>
                                        <p:attrNameLst>
                                          <p:attrName>stroke.color</p:attrName>
                                        </p:attrNameLst>
                                      </p:cBhvr>
                                      <p:by>
                                        <p:hsl h="0" s="-12549" l="-25098"/>
                                      </p:by>
                                    </p:animClr>
                                    <p:set>
                                      <p:cBhvr>
                                        <p:cTn id="99"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0" restart="whenNotActive" fill="hold" evtFilter="cancelBubble" nodeType="interactiveSeq">
                <p:stCondLst>
                  <p:cond evt="onClick" delay="0">
                    <p:tgtEl>
                      <p:spTgt spid="27"/>
                    </p:tgtEl>
                  </p:cond>
                </p:stCondLst>
                <p:endSync evt="end" delay="0">
                  <p:rtn val="all"/>
                </p:endSync>
                <p:childTnLst>
                  <p:par>
                    <p:cTn id="101" fill="hold">
                      <p:stCondLst>
                        <p:cond delay="0"/>
                      </p:stCondLst>
                      <p:childTnLst>
                        <p:par>
                          <p:cTn id="102" fill="hold">
                            <p:stCondLst>
                              <p:cond delay="0"/>
                            </p:stCondLst>
                            <p:childTnLst>
                              <p:par>
                                <p:cTn id="103" presetID="24" presetClass="emph" presetSubtype="0" fill="hold" grpId="1" nodeType="clickEffect">
                                  <p:stCondLst>
                                    <p:cond delay="0"/>
                                  </p:stCondLst>
                                  <p:childTnLst>
                                    <p:animClr clrSpc="hsl" dir="cw">
                                      <p:cBhvr override="childStyle">
                                        <p:cTn id="104" dur="500" fill="hold"/>
                                        <p:tgtEl>
                                          <p:spTgt spid="27"/>
                                        </p:tgtEl>
                                        <p:attrNameLst>
                                          <p:attrName>style.color</p:attrName>
                                        </p:attrNameLst>
                                      </p:cBhvr>
                                      <p:by>
                                        <p:hsl h="0" s="-12549" l="-25098"/>
                                      </p:by>
                                    </p:animClr>
                                    <p:animClr clrSpc="hsl" dir="cw">
                                      <p:cBhvr>
                                        <p:cTn id="105" dur="500" fill="hold"/>
                                        <p:tgtEl>
                                          <p:spTgt spid="27"/>
                                        </p:tgtEl>
                                        <p:attrNameLst>
                                          <p:attrName>fillcolor</p:attrName>
                                        </p:attrNameLst>
                                      </p:cBhvr>
                                      <p:by>
                                        <p:hsl h="0" s="-12549" l="-25098"/>
                                      </p:by>
                                    </p:animClr>
                                    <p:animClr clrSpc="hsl" dir="cw">
                                      <p:cBhvr>
                                        <p:cTn id="106" dur="500" fill="hold"/>
                                        <p:tgtEl>
                                          <p:spTgt spid="27"/>
                                        </p:tgtEl>
                                        <p:attrNameLst>
                                          <p:attrName>stroke.color</p:attrName>
                                        </p:attrNameLst>
                                      </p:cBhvr>
                                      <p:by>
                                        <p:hsl h="0" s="-12549" l="-25098"/>
                                      </p:by>
                                    </p:animClr>
                                    <p:set>
                                      <p:cBhvr>
                                        <p:cTn id="107" dur="500" fill="hold"/>
                                        <p:tgtEl>
                                          <p:spTgt spid="27"/>
                                        </p:tgtEl>
                                        <p:attrNameLst>
                                          <p:attrName>fill.type</p:attrName>
                                        </p:attrNameLst>
                                      </p:cBhvr>
                                      <p:to>
                                        <p:strVal val="solid"/>
                                      </p:to>
                                    </p:set>
                                  </p:childTnLst>
                                </p:cTn>
                              </p:par>
                              <p:par>
                                <p:cTn id="108" presetID="19" presetClass="emph" presetSubtype="0" fill="hold" grpId="0" nodeType="withEffect">
                                  <p:stCondLst>
                                    <p:cond delay="0"/>
                                  </p:stCondLst>
                                  <p:childTnLst>
                                    <p:animClr clrSpc="rgb" dir="cw">
                                      <p:cBhvr override="childStyle">
                                        <p:cTn id="109" dur="500" fill="hold"/>
                                        <p:tgtEl>
                                          <p:spTgt spid="16"/>
                                        </p:tgtEl>
                                        <p:attrNameLst>
                                          <p:attrName>style.color</p:attrName>
                                        </p:attrNameLst>
                                      </p:cBhvr>
                                      <p:to>
                                        <a:srgbClr val="FFC000"/>
                                      </p:to>
                                    </p:animClr>
                                    <p:animClr clrSpc="rgb" dir="cw">
                                      <p:cBhvr>
                                        <p:cTn id="110" dur="500" fill="hold"/>
                                        <p:tgtEl>
                                          <p:spTgt spid="16"/>
                                        </p:tgtEl>
                                        <p:attrNameLst>
                                          <p:attrName>fillcolor</p:attrName>
                                        </p:attrNameLst>
                                      </p:cBhvr>
                                      <p:to>
                                        <a:srgbClr val="FFC000"/>
                                      </p:to>
                                    </p:animClr>
                                    <p:set>
                                      <p:cBhvr>
                                        <p:cTn id="111" dur="500" fill="hold"/>
                                        <p:tgtEl>
                                          <p:spTgt spid="16"/>
                                        </p:tgtEl>
                                        <p:attrNameLst>
                                          <p:attrName>fill.type</p:attrName>
                                        </p:attrNameLst>
                                      </p:cBhvr>
                                      <p:to>
                                        <p:strVal val="solid"/>
                                      </p:to>
                                    </p:set>
                                    <p:set>
                                      <p:cBhvr>
                                        <p:cTn id="112" dur="500" fill="hold"/>
                                        <p:tgtEl>
                                          <p:spTgt spid="16"/>
                                        </p:tgtEl>
                                        <p:attrNameLst>
                                          <p:attrName>fill.on</p:attrName>
                                        </p:attrNameLst>
                                      </p:cBhvr>
                                      <p:to>
                                        <p:strVal val="true"/>
                                      </p:to>
                                    </p:set>
                                  </p:childTnLst>
                                </p:cTn>
                              </p:par>
                              <p:par>
                                <p:cTn id="113" presetID="1" presetClass="mediacall" presetSubtype="0" fill="hold" nodeType="withEffect">
                                  <p:stCondLst>
                                    <p:cond delay="0"/>
                                  </p:stCondLst>
                                  <p:childTnLst>
                                    <p:cmd type="call" cmd="playFrom(0.0)">
                                      <p:cBhvr>
                                        <p:cTn id="114" dur="20218" fill="hold"/>
                                        <p:tgtEl>
                                          <p:spTgt spid="39"/>
                                        </p:tgtEl>
                                      </p:cBhvr>
                                    </p:cmd>
                                  </p:childTnLst>
                                </p:cTn>
                              </p:par>
                              <p:par>
                                <p:cTn id="115" presetID="3" presetClass="mediacall" presetSubtype="0" fill="hold" nodeType="withEffect">
                                  <p:stCondLst>
                                    <p:cond delay="0"/>
                                  </p:stCondLst>
                                  <p:childTnLst>
                                    <p:cmd type="call" cmd="stop">
                                      <p:cBhvr>
                                        <p:cTn id="116" dur="1" fill="hold"/>
                                        <p:tgtEl>
                                          <p:spTgt spid="38"/>
                                        </p:tgtEl>
                                      </p:cBhvr>
                                    </p:cmd>
                                  </p:childTnLst>
                                </p:cTn>
                              </p:par>
                              <p:par>
                                <p:cTn id="117" presetID="19" presetClass="emph" presetSubtype="0" fill="hold" grpId="1" nodeType="withEffect">
                                  <p:stCondLst>
                                    <p:cond delay="3500"/>
                                  </p:stCondLst>
                                  <p:childTnLst>
                                    <p:animClr clrSpc="rgb" dir="cw">
                                      <p:cBhvr override="childStyle">
                                        <p:cTn id="118" dur="500" fill="hold"/>
                                        <p:tgtEl>
                                          <p:spTgt spid="16"/>
                                        </p:tgtEl>
                                        <p:attrNameLst>
                                          <p:attrName>style.color</p:attrName>
                                        </p:attrNameLst>
                                      </p:cBhvr>
                                      <p:to>
                                        <a:srgbClr val="FF0000"/>
                                      </p:to>
                                    </p:animClr>
                                    <p:animClr clrSpc="rgb" dir="cw">
                                      <p:cBhvr>
                                        <p:cTn id="119" dur="500" fill="hold"/>
                                        <p:tgtEl>
                                          <p:spTgt spid="16"/>
                                        </p:tgtEl>
                                        <p:attrNameLst>
                                          <p:attrName>fillcolor</p:attrName>
                                        </p:attrNameLst>
                                      </p:cBhvr>
                                      <p:to>
                                        <a:srgbClr val="FF0000"/>
                                      </p:to>
                                    </p:animClr>
                                    <p:set>
                                      <p:cBhvr>
                                        <p:cTn id="120" dur="500" fill="hold"/>
                                        <p:tgtEl>
                                          <p:spTgt spid="16"/>
                                        </p:tgtEl>
                                        <p:attrNameLst>
                                          <p:attrName>fill.type</p:attrName>
                                        </p:attrNameLst>
                                      </p:cBhvr>
                                      <p:to>
                                        <p:strVal val="solid"/>
                                      </p:to>
                                    </p:set>
                                    <p:set>
                                      <p:cBhvr>
                                        <p:cTn id="121" dur="500" fill="hold"/>
                                        <p:tgtEl>
                                          <p:spTgt spid="16"/>
                                        </p:tgtEl>
                                        <p:attrNameLst>
                                          <p:attrName>fill.on</p:attrName>
                                        </p:attrNameLst>
                                      </p:cBhvr>
                                      <p:to>
                                        <p:strVal val="true"/>
                                      </p:to>
                                    </p:set>
                                  </p:childTnLst>
                                </p:cTn>
                              </p:par>
                              <p:par>
                                <p:cTn id="122" presetID="19" presetClass="emph" presetSubtype="0" repeatCount="4000" fill="hold" grpId="3" nodeType="withEffect">
                                  <p:stCondLst>
                                    <p:cond delay="3500"/>
                                  </p:stCondLst>
                                  <p:childTnLst>
                                    <p:animClr clrSpc="rgb" dir="cw">
                                      <p:cBhvr override="childStyle">
                                        <p:cTn id="123" dur="500" fill="hold"/>
                                        <p:tgtEl>
                                          <p:spTgt spid="15"/>
                                        </p:tgtEl>
                                        <p:attrNameLst>
                                          <p:attrName>style.color</p:attrName>
                                        </p:attrNameLst>
                                      </p:cBhvr>
                                      <p:to>
                                        <a:srgbClr val="92D050"/>
                                      </p:to>
                                    </p:animClr>
                                    <p:animClr clrSpc="rgb" dir="cw">
                                      <p:cBhvr>
                                        <p:cTn id="124" dur="500" fill="hold"/>
                                        <p:tgtEl>
                                          <p:spTgt spid="15"/>
                                        </p:tgtEl>
                                        <p:attrNameLst>
                                          <p:attrName>fillcolor</p:attrName>
                                        </p:attrNameLst>
                                      </p:cBhvr>
                                      <p:to>
                                        <a:srgbClr val="92D050"/>
                                      </p:to>
                                    </p:animClr>
                                    <p:set>
                                      <p:cBhvr>
                                        <p:cTn id="125" dur="500" fill="hold"/>
                                        <p:tgtEl>
                                          <p:spTgt spid="15"/>
                                        </p:tgtEl>
                                        <p:attrNameLst>
                                          <p:attrName>fill.type</p:attrName>
                                        </p:attrNameLst>
                                      </p:cBhvr>
                                      <p:to>
                                        <p:strVal val="solid"/>
                                      </p:to>
                                    </p:set>
                                    <p:set>
                                      <p:cBhvr>
                                        <p:cTn id="126" dur="500" fill="hold"/>
                                        <p:tgtEl>
                                          <p:spTgt spid="15"/>
                                        </p:tgtEl>
                                        <p:attrNameLst>
                                          <p:attrName>fill.on</p:attrName>
                                        </p:attrNameLst>
                                      </p:cBhvr>
                                      <p:to>
                                        <p:strVal val="true"/>
                                      </p:to>
                                    </p:set>
                                  </p:childTnLst>
                                </p:cTn>
                              </p:par>
                              <p:par>
                                <p:cTn id="127" presetID="1" presetClass="mediacall" presetSubtype="0" fill="hold" nodeType="withEffect">
                                  <p:stCondLst>
                                    <p:cond delay="3500"/>
                                  </p:stCondLst>
                                  <p:childTnLst>
                                    <p:cmd type="call" cmd="playFrom(0.0)">
                                      <p:cBhvr>
                                        <p:cTn id="128" dur="5903" fill="hold"/>
                                        <p:tgtEl>
                                          <p:spTgt spid="41"/>
                                        </p:tgtEl>
                                      </p:cBhvr>
                                    </p:cmd>
                                  </p:childTnLst>
                                </p:cTn>
                              </p:par>
                              <p:par>
                                <p:cTn id="129" presetID="3" presetClass="mediacall" presetSubtype="0" fill="hold" nodeType="withEffect">
                                  <p:stCondLst>
                                    <p:cond delay="3500"/>
                                  </p:stCondLst>
                                  <p:childTnLst>
                                    <p:cmd type="call" cmd="stop">
                                      <p:cBhvr>
                                        <p:cTn id="130" dur="1" fill="hold"/>
                                        <p:tgtEl>
                                          <p:spTgt spid="39"/>
                                        </p:tgtEl>
                                      </p:cBhvr>
                                    </p:cmd>
                                  </p:childTnLst>
                                </p:cTn>
                              </p:par>
                              <p:par>
                                <p:cTn id="131" presetID="30" presetClass="emph" presetSubtype="0" fill="hold" grpId="2" nodeType="withEffect">
                                  <p:stCondLst>
                                    <p:cond delay="3500"/>
                                  </p:stCondLst>
                                  <p:childTnLst>
                                    <p:animClr clrSpc="hsl" dir="cw">
                                      <p:cBhvr override="childStyle">
                                        <p:cTn id="132" dur="500" fill="hold"/>
                                        <p:tgtEl>
                                          <p:spTgt spid="27"/>
                                        </p:tgtEl>
                                        <p:attrNameLst>
                                          <p:attrName>style.color</p:attrName>
                                        </p:attrNameLst>
                                      </p:cBhvr>
                                      <p:by>
                                        <p:hsl h="0" s="12549" l="25098"/>
                                      </p:by>
                                    </p:animClr>
                                    <p:animClr clrSpc="hsl" dir="cw">
                                      <p:cBhvr>
                                        <p:cTn id="133" dur="500" fill="hold"/>
                                        <p:tgtEl>
                                          <p:spTgt spid="27"/>
                                        </p:tgtEl>
                                        <p:attrNameLst>
                                          <p:attrName>fillcolor</p:attrName>
                                        </p:attrNameLst>
                                      </p:cBhvr>
                                      <p:by>
                                        <p:hsl h="0" s="12549" l="25098"/>
                                      </p:by>
                                    </p:animClr>
                                    <p:animClr clrSpc="hsl" dir="cw">
                                      <p:cBhvr>
                                        <p:cTn id="134" dur="500" fill="hold"/>
                                        <p:tgtEl>
                                          <p:spTgt spid="27"/>
                                        </p:tgtEl>
                                        <p:attrNameLst>
                                          <p:attrName>stroke.color</p:attrName>
                                        </p:attrNameLst>
                                      </p:cBhvr>
                                      <p:by>
                                        <p:hsl h="0" s="12549" l="25098"/>
                                      </p:by>
                                    </p:animClr>
                                    <p:set>
                                      <p:cBhvr>
                                        <p:cTn id="135" dur="500" fill="hold"/>
                                        <p:tgtEl>
                                          <p:spTgt spid="27"/>
                                        </p:tgtEl>
                                        <p:attrNameLst>
                                          <p:attrName>fill.type</p:attrName>
                                        </p:attrNameLst>
                                      </p:cBhvr>
                                      <p:to>
                                        <p:strVal val="solid"/>
                                      </p:to>
                                    </p:set>
                                  </p:childTnLst>
                                </p:cTn>
                              </p:par>
                              <p:par>
                                <p:cTn id="136" presetID="24" presetClass="emph" presetSubtype="0" fill="hold" grpId="4" nodeType="withEffect">
                                  <p:stCondLst>
                                    <p:cond delay="3500"/>
                                  </p:stCondLst>
                                  <p:childTnLst>
                                    <p:animClr clrSpc="hsl" dir="cw">
                                      <p:cBhvr override="childStyle">
                                        <p:cTn id="137" dur="500" fill="hold"/>
                                        <p:tgtEl>
                                          <p:spTgt spid="25"/>
                                        </p:tgtEl>
                                        <p:attrNameLst>
                                          <p:attrName>style.color</p:attrName>
                                        </p:attrNameLst>
                                      </p:cBhvr>
                                      <p:by>
                                        <p:hsl h="0" s="-12549" l="-25098"/>
                                      </p:by>
                                    </p:animClr>
                                    <p:animClr clrSpc="hsl" dir="cw">
                                      <p:cBhvr>
                                        <p:cTn id="138" dur="500" fill="hold"/>
                                        <p:tgtEl>
                                          <p:spTgt spid="25"/>
                                        </p:tgtEl>
                                        <p:attrNameLst>
                                          <p:attrName>fillcolor</p:attrName>
                                        </p:attrNameLst>
                                      </p:cBhvr>
                                      <p:by>
                                        <p:hsl h="0" s="-12549" l="-25098"/>
                                      </p:by>
                                    </p:animClr>
                                    <p:animClr clrSpc="hsl" dir="cw">
                                      <p:cBhvr>
                                        <p:cTn id="139" dur="500" fill="hold"/>
                                        <p:tgtEl>
                                          <p:spTgt spid="25"/>
                                        </p:tgtEl>
                                        <p:attrNameLst>
                                          <p:attrName>stroke.color</p:attrName>
                                        </p:attrNameLst>
                                      </p:cBhvr>
                                      <p:by>
                                        <p:hsl h="0" s="-12549" l="-25098"/>
                                      </p:by>
                                    </p:animClr>
                                    <p:set>
                                      <p:cBhvr>
                                        <p:cTn id="140"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1" restart="whenNotActive" fill="hold" evtFilter="cancelBubble" nodeType="interactiveSeq">
                <p:stCondLst>
                  <p:cond evt="onClick" delay="0">
                    <p:tgtEl>
                      <p:spTgt spid="34"/>
                    </p:tgtEl>
                  </p:cond>
                </p:stCondLst>
                <p:endSync evt="end" delay="0">
                  <p:rtn val="all"/>
                </p:endSync>
                <p:childTnLst>
                  <p:par>
                    <p:cTn id="142" fill="hold">
                      <p:stCondLst>
                        <p:cond delay="0"/>
                      </p:stCondLst>
                      <p:childTnLst>
                        <p:par>
                          <p:cTn id="143" fill="hold">
                            <p:stCondLst>
                              <p:cond delay="0"/>
                            </p:stCondLst>
                            <p:childTnLst>
                              <p:par>
                                <p:cTn id="144" presetID="24" presetClass="emph" presetSubtype="0" fill="hold" grpId="1" nodeType="clickEffect">
                                  <p:stCondLst>
                                    <p:cond delay="0"/>
                                  </p:stCondLst>
                                  <p:childTnLst>
                                    <p:animClr clrSpc="hsl" dir="cw">
                                      <p:cBhvr override="childStyle">
                                        <p:cTn id="145" dur="500" fill="hold"/>
                                        <p:tgtEl>
                                          <p:spTgt spid="34"/>
                                        </p:tgtEl>
                                        <p:attrNameLst>
                                          <p:attrName>style.color</p:attrName>
                                        </p:attrNameLst>
                                      </p:cBhvr>
                                      <p:by>
                                        <p:hsl h="0" s="-12549" l="-25098"/>
                                      </p:by>
                                    </p:animClr>
                                    <p:animClr clrSpc="hsl" dir="cw">
                                      <p:cBhvr>
                                        <p:cTn id="146" dur="500" fill="hold"/>
                                        <p:tgtEl>
                                          <p:spTgt spid="34"/>
                                        </p:tgtEl>
                                        <p:attrNameLst>
                                          <p:attrName>fillcolor</p:attrName>
                                        </p:attrNameLst>
                                      </p:cBhvr>
                                      <p:by>
                                        <p:hsl h="0" s="-12549" l="-25098"/>
                                      </p:by>
                                    </p:animClr>
                                    <p:animClr clrSpc="hsl" dir="cw">
                                      <p:cBhvr>
                                        <p:cTn id="147" dur="500" fill="hold"/>
                                        <p:tgtEl>
                                          <p:spTgt spid="34"/>
                                        </p:tgtEl>
                                        <p:attrNameLst>
                                          <p:attrName>stroke.color</p:attrName>
                                        </p:attrNameLst>
                                      </p:cBhvr>
                                      <p:by>
                                        <p:hsl h="0" s="-12549" l="-25098"/>
                                      </p:by>
                                    </p:animClr>
                                    <p:set>
                                      <p:cBhvr>
                                        <p:cTn id="148" dur="500" fill="hold"/>
                                        <p:tgtEl>
                                          <p:spTgt spid="34"/>
                                        </p:tgtEl>
                                        <p:attrNameLst>
                                          <p:attrName>fill.type</p:attrName>
                                        </p:attrNameLst>
                                      </p:cBhvr>
                                      <p:to>
                                        <p:strVal val="solid"/>
                                      </p:to>
                                    </p:set>
                                  </p:childTnLst>
                                </p:cTn>
                              </p:par>
                              <p:par>
                                <p:cTn id="149" presetID="19" presetClass="emph" presetSubtype="0" fill="hold" grpId="0" nodeType="withEffect">
                                  <p:stCondLst>
                                    <p:cond delay="0"/>
                                  </p:stCondLst>
                                  <p:childTnLst>
                                    <p:animClr clrSpc="rgb" dir="cw">
                                      <p:cBhvr override="childStyle">
                                        <p:cTn id="150" dur="500" fill="hold"/>
                                        <p:tgtEl>
                                          <p:spTgt spid="32"/>
                                        </p:tgtEl>
                                        <p:attrNameLst>
                                          <p:attrName>style.color</p:attrName>
                                        </p:attrNameLst>
                                      </p:cBhvr>
                                      <p:to>
                                        <a:schemeClr val="accent2"/>
                                      </p:to>
                                    </p:animClr>
                                    <p:animClr clrSpc="rgb" dir="cw">
                                      <p:cBhvr>
                                        <p:cTn id="151" dur="500" fill="hold"/>
                                        <p:tgtEl>
                                          <p:spTgt spid="32"/>
                                        </p:tgtEl>
                                        <p:attrNameLst>
                                          <p:attrName>fillcolor</p:attrName>
                                        </p:attrNameLst>
                                      </p:cBhvr>
                                      <p:to>
                                        <a:schemeClr val="accent2"/>
                                      </p:to>
                                    </p:animClr>
                                    <p:set>
                                      <p:cBhvr>
                                        <p:cTn id="152" dur="500" fill="hold"/>
                                        <p:tgtEl>
                                          <p:spTgt spid="32"/>
                                        </p:tgtEl>
                                        <p:attrNameLst>
                                          <p:attrName>fill.type</p:attrName>
                                        </p:attrNameLst>
                                      </p:cBhvr>
                                      <p:to>
                                        <p:strVal val="solid"/>
                                      </p:to>
                                    </p:set>
                                    <p:set>
                                      <p:cBhvr>
                                        <p:cTn id="153" dur="500" fill="hold"/>
                                        <p:tgtEl>
                                          <p:spTgt spid="32"/>
                                        </p:tgtEl>
                                        <p:attrNameLst>
                                          <p:attrName>fill.on</p:attrName>
                                        </p:attrNameLst>
                                      </p:cBhvr>
                                      <p:to>
                                        <p:strVal val="true"/>
                                      </p:to>
                                    </p:set>
                                  </p:childTnLst>
                                </p:cTn>
                              </p:par>
                              <p:par>
                                <p:cTn id="154" presetID="1" presetClass="mediacall" presetSubtype="0" fill="hold" nodeType="withEffect">
                                  <p:stCondLst>
                                    <p:cond delay="0"/>
                                  </p:stCondLst>
                                  <p:childTnLst>
                                    <p:cmd type="call" cmd="playFrom(0.0)">
                                      <p:cBhvr>
                                        <p:cTn id="155" dur="20218" fill="hold"/>
                                        <p:tgtEl>
                                          <p:spTgt spid="39"/>
                                        </p:tgtEl>
                                      </p:cBhvr>
                                    </p:cmd>
                                  </p:childTnLst>
                                </p:cTn>
                              </p:par>
                              <p:par>
                                <p:cTn id="156" presetID="3" presetClass="mediacall" presetSubtype="0" fill="hold" nodeType="withEffect">
                                  <p:stCondLst>
                                    <p:cond delay="0"/>
                                  </p:stCondLst>
                                  <p:childTnLst>
                                    <p:cmd type="call" cmd="stop">
                                      <p:cBhvr>
                                        <p:cTn id="157" dur="1" fill="hold"/>
                                        <p:tgtEl>
                                          <p:spTgt spid="38"/>
                                        </p:tgtEl>
                                      </p:cBhvr>
                                    </p:cmd>
                                  </p:childTnLst>
                                </p:cTn>
                              </p:par>
                              <p:par>
                                <p:cTn id="158" presetID="19" presetClass="emph" presetSubtype="0" fill="hold" grpId="1" nodeType="withEffect">
                                  <p:stCondLst>
                                    <p:cond delay="3000"/>
                                  </p:stCondLst>
                                  <p:childTnLst>
                                    <p:animClr clrSpc="rgb" dir="cw">
                                      <p:cBhvr override="childStyle">
                                        <p:cTn id="159" dur="500" fill="hold"/>
                                        <p:tgtEl>
                                          <p:spTgt spid="32"/>
                                        </p:tgtEl>
                                        <p:attrNameLst>
                                          <p:attrName>style.color</p:attrName>
                                        </p:attrNameLst>
                                      </p:cBhvr>
                                      <p:to>
                                        <a:srgbClr val="FF0000"/>
                                      </p:to>
                                    </p:animClr>
                                    <p:animClr clrSpc="rgb" dir="cw">
                                      <p:cBhvr>
                                        <p:cTn id="160" dur="500" fill="hold"/>
                                        <p:tgtEl>
                                          <p:spTgt spid="32"/>
                                        </p:tgtEl>
                                        <p:attrNameLst>
                                          <p:attrName>fillcolor</p:attrName>
                                        </p:attrNameLst>
                                      </p:cBhvr>
                                      <p:to>
                                        <a:srgbClr val="FF0000"/>
                                      </p:to>
                                    </p:animClr>
                                    <p:set>
                                      <p:cBhvr>
                                        <p:cTn id="161" dur="500" fill="hold"/>
                                        <p:tgtEl>
                                          <p:spTgt spid="32"/>
                                        </p:tgtEl>
                                        <p:attrNameLst>
                                          <p:attrName>fill.type</p:attrName>
                                        </p:attrNameLst>
                                      </p:cBhvr>
                                      <p:to>
                                        <p:strVal val="solid"/>
                                      </p:to>
                                    </p:set>
                                    <p:set>
                                      <p:cBhvr>
                                        <p:cTn id="162" dur="500" fill="hold"/>
                                        <p:tgtEl>
                                          <p:spTgt spid="32"/>
                                        </p:tgtEl>
                                        <p:attrNameLst>
                                          <p:attrName>fill.on</p:attrName>
                                        </p:attrNameLst>
                                      </p:cBhvr>
                                      <p:to>
                                        <p:strVal val="true"/>
                                      </p:to>
                                    </p:set>
                                  </p:childTnLst>
                                </p:cTn>
                              </p:par>
                              <p:par>
                                <p:cTn id="163" presetID="19" presetClass="emph" presetSubtype="0" repeatCount="4000" fill="hold" grpId="4" nodeType="withEffect">
                                  <p:stCondLst>
                                    <p:cond delay="3000"/>
                                  </p:stCondLst>
                                  <p:childTnLst>
                                    <p:animClr clrSpc="rgb" dir="cw">
                                      <p:cBhvr override="childStyle">
                                        <p:cTn id="164" dur="500" fill="hold"/>
                                        <p:tgtEl>
                                          <p:spTgt spid="15"/>
                                        </p:tgtEl>
                                        <p:attrNameLst>
                                          <p:attrName>style.color</p:attrName>
                                        </p:attrNameLst>
                                      </p:cBhvr>
                                      <p:to>
                                        <a:srgbClr val="92D050"/>
                                      </p:to>
                                    </p:animClr>
                                    <p:animClr clrSpc="rgb" dir="cw">
                                      <p:cBhvr>
                                        <p:cTn id="165" dur="500" fill="hold"/>
                                        <p:tgtEl>
                                          <p:spTgt spid="15"/>
                                        </p:tgtEl>
                                        <p:attrNameLst>
                                          <p:attrName>fillcolor</p:attrName>
                                        </p:attrNameLst>
                                      </p:cBhvr>
                                      <p:to>
                                        <a:srgbClr val="92D050"/>
                                      </p:to>
                                    </p:animClr>
                                    <p:set>
                                      <p:cBhvr>
                                        <p:cTn id="166" dur="500" fill="hold"/>
                                        <p:tgtEl>
                                          <p:spTgt spid="15"/>
                                        </p:tgtEl>
                                        <p:attrNameLst>
                                          <p:attrName>fill.type</p:attrName>
                                        </p:attrNameLst>
                                      </p:cBhvr>
                                      <p:to>
                                        <p:strVal val="solid"/>
                                      </p:to>
                                    </p:set>
                                    <p:set>
                                      <p:cBhvr>
                                        <p:cTn id="167" dur="500" fill="hold"/>
                                        <p:tgtEl>
                                          <p:spTgt spid="15"/>
                                        </p:tgtEl>
                                        <p:attrNameLst>
                                          <p:attrName>fill.on</p:attrName>
                                        </p:attrNameLst>
                                      </p:cBhvr>
                                      <p:to>
                                        <p:strVal val="true"/>
                                      </p:to>
                                    </p:set>
                                  </p:childTnLst>
                                </p:cTn>
                              </p:par>
                              <p:par>
                                <p:cTn id="168" presetID="1" presetClass="mediacall" presetSubtype="0" fill="hold" nodeType="withEffect">
                                  <p:stCondLst>
                                    <p:cond delay="3000"/>
                                  </p:stCondLst>
                                  <p:childTnLst>
                                    <p:cmd type="call" cmd="playFrom(0.0)">
                                      <p:cBhvr>
                                        <p:cTn id="169" dur="5903" fill="hold"/>
                                        <p:tgtEl>
                                          <p:spTgt spid="41"/>
                                        </p:tgtEl>
                                      </p:cBhvr>
                                    </p:cmd>
                                  </p:childTnLst>
                                </p:cTn>
                              </p:par>
                              <p:par>
                                <p:cTn id="170" presetID="3" presetClass="mediacall" presetSubtype="0" fill="hold" nodeType="withEffect">
                                  <p:stCondLst>
                                    <p:cond delay="3000"/>
                                  </p:stCondLst>
                                  <p:childTnLst>
                                    <p:cmd type="call" cmd="stop">
                                      <p:cBhvr>
                                        <p:cTn id="171" dur="1" fill="hold"/>
                                        <p:tgtEl>
                                          <p:spTgt spid="39"/>
                                        </p:tgtEl>
                                      </p:cBhvr>
                                    </p:cmd>
                                  </p:childTnLst>
                                </p:cTn>
                              </p:par>
                              <p:par>
                                <p:cTn id="172" presetID="30" presetClass="emph" presetSubtype="0" fill="hold" grpId="2" nodeType="withEffect">
                                  <p:stCondLst>
                                    <p:cond delay="3000"/>
                                  </p:stCondLst>
                                  <p:childTnLst>
                                    <p:animClr clrSpc="hsl" dir="cw">
                                      <p:cBhvr override="childStyle">
                                        <p:cTn id="173" dur="500" fill="hold"/>
                                        <p:tgtEl>
                                          <p:spTgt spid="34"/>
                                        </p:tgtEl>
                                        <p:attrNameLst>
                                          <p:attrName>style.color</p:attrName>
                                        </p:attrNameLst>
                                      </p:cBhvr>
                                      <p:by>
                                        <p:hsl h="0" s="12549" l="25098"/>
                                      </p:by>
                                    </p:animClr>
                                    <p:animClr clrSpc="hsl" dir="cw">
                                      <p:cBhvr>
                                        <p:cTn id="174" dur="500" fill="hold"/>
                                        <p:tgtEl>
                                          <p:spTgt spid="34"/>
                                        </p:tgtEl>
                                        <p:attrNameLst>
                                          <p:attrName>fillcolor</p:attrName>
                                        </p:attrNameLst>
                                      </p:cBhvr>
                                      <p:by>
                                        <p:hsl h="0" s="12549" l="25098"/>
                                      </p:by>
                                    </p:animClr>
                                    <p:animClr clrSpc="hsl" dir="cw">
                                      <p:cBhvr>
                                        <p:cTn id="175" dur="500" fill="hold"/>
                                        <p:tgtEl>
                                          <p:spTgt spid="34"/>
                                        </p:tgtEl>
                                        <p:attrNameLst>
                                          <p:attrName>stroke.color</p:attrName>
                                        </p:attrNameLst>
                                      </p:cBhvr>
                                      <p:by>
                                        <p:hsl h="0" s="12549" l="25098"/>
                                      </p:by>
                                    </p:animClr>
                                    <p:set>
                                      <p:cBhvr>
                                        <p:cTn id="176" dur="500" fill="hold"/>
                                        <p:tgtEl>
                                          <p:spTgt spid="34"/>
                                        </p:tgtEl>
                                        <p:attrNameLst>
                                          <p:attrName>fill.type</p:attrName>
                                        </p:attrNameLst>
                                      </p:cBhvr>
                                      <p:to>
                                        <p:strVal val="solid"/>
                                      </p:to>
                                    </p:set>
                                  </p:childTnLst>
                                </p:cTn>
                              </p:par>
                              <p:par>
                                <p:cTn id="177" presetID="24" presetClass="emph" presetSubtype="0" fill="hold" grpId="5" nodeType="withEffect">
                                  <p:stCondLst>
                                    <p:cond delay="3000"/>
                                  </p:stCondLst>
                                  <p:childTnLst>
                                    <p:animClr clrSpc="hsl" dir="cw">
                                      <p:cBhvr override="childStyle">
                                        <p:cTn id="178" dur="500" fill="hold"/>
                                        <p:tgtEl>
                                          <p:spTgt spid="25"/>
                                        </p:tgtEl>
                                        <p:attrNameLst>
                                          <p:attrName>style.color</p:attrName>
                                        </p:attrNameLst>
                                      </p:cBhvr>
                                      <p:by>
                                        <p:hsl h="0" s="-12549" l="-25098"/>
                                      </p:by>
                                    </p:animClr>
                                    <p:animClr clrSpc="hsl" dir="cw">
                                      <p:cBhvr>
                                        <p:cTn id="179" dur="500" fill="hold"/>
                                        <p:tgtEl>
                                          <p:spTgt spid="25"/>
                                        </p:tgtEl>
                                        <p:attrNameLst>
                                          <p:attrName>fillcolor</p:attrName>
                                        </p:attrNameLst>
                                      </p:cBhvr>
                                      <p:by>
                                        <p:hsl h="0" s="-12549" l="-25098"/>
                                      </p:by>
                                    </p:animClr>
                                    <p:animClr clrSpc="hsl" dir="cw">
                                      <p:cBhvr>
                                        <p:cTn id="180" dur="500" fill="hold"/>
                                        <p:tgtEl>
                                          <p:spTgt spid="25"/>
                                        </p:tgtEl>
                                        <p:attrNameLst>
                                          <p:attrName>stroke.color</p:attrName>
                                        </p:attrNameLst>
                                      </p:cBhvr>
                                      <p:by>
                                        <p:hsl h="0" s="-12549" l="-25098"/>
                                      </p:by>
                                    </p:animClr>
                                    <p:set>
                                      <p:cBhvr>
                                        <p:cTn id="181"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2" fill="hold" display="0">
                  <p:stCondLst>
                    <p:cond delay="indefinite"/>
                  </p:stCondLst>
                  <p:endCondLst>
                    <p:cond evt="onStopAudio" delay="0">
                      <p:tgtEl>
                        <p:sldTgt/>
                      </p:tgtEl>
                    </p:cond>
                  </p:endCondLst>
                </p:cTn>
                <p:tgtEl>
                  <p:spTgt spid="39"/>
                </p:tgtEl>
              </p:cMediaNode>
            </p:audio>
            <p:audio>
              <p:cMediaNode vol="80000">
                <p:cTn id="183" fill="hold" display="0">
                  <p:stCondLst>
                    <p:cond delay="indefinite"/>
                  </p:stCondLst>
                  <p:endCondLst>
                    <p:cond evt="onStopAudio" delay="0">
                      <p:tgtEl>
                        <p:sldTgt/>
                      </p:tgtEl>
                    </p:cond>
                  </p:endCondLst>
                </p:cTn>
                <p:tgtEl>
                  <p:spTgt spid="40"/>
                </p:tgtEl>
              </p:cMediaNode>
            </p:audio>
            <p:audio>
              <p:cMediaNode vol="80000">
                <p:cTn id="184" fill="hold" display="0">
                  <p:stCondLst>
                    <p:cond delay="indefinite"/>
                  </p:stCondLst>
                  <p:endCondLst>
                    <p:cond evt="onStopAudio" delay="0">
                      <p:tgtEl>
                        <p:sldTgt/>
                      </p:tgtEl>
                    </p:cond>
                  </p:endCondLst>
                </p:cTn>
                <p:tgtEl>
                  <p:spTgt spid="41"/>
                </p:tgtEl>
              </p:cMediaNode>
            </p:audio>
          </p:childTnLst>
        </p:cTn>
      </p:par>
    </p:tnLst>
    <p:bldLst>
      <p:bldP spid="15" grpId="0" animBg="1"/>
      <p:bldP spid="15" grpId="1" animBg="1"/>
      <p:bldP spid="15" grpId="2" animBg="1"/>
      <p:bldP spid="15" grpId="3" animBg="1"/>
      <p:bldP spid="15" grpId="4" animBg="1"/>
      <p:bldP spid="16" grpId="0" animBg="1"/>
      <p:bldP spid="16" grpId="1" animBg="1"/>
      <p:bldP spid="32" grpId="0" animBg="1"/>
      <p:bldP spid="32" grpId="1" animBg="1"/>
      <p:bldP spid="25" grpId="0"/>
      <p:bldP spid="25" grpId="1"/>
      <p:bldP spid="25" grpId="2"/>
      <p:bldP spid="25" grpId="3"/>
      <p:bldP spid="25" grpId="4"/>
      <p:bldP spid="25" grpId="5"/>
      <p:bldP spid="27" grpId="0"/>
      <p:bldP spid="27" grpId="1"/>
      <p:bldP spid="27" grpId="2"/>
      <p:bldP spid="31" grpId="0" animBg="1"/>
      <p:bldP spid="31" grpId="1" animBg="1"/>
      <p:bldP spid="33" grpId="0"/>
      <p:bldP spid="33" grpId="1"/>
      <p:bldP spid="33" grpId="2"/>
      <p:bldP spid="34" grpId="0"/>
      <p:bldP spid="34" grpId="1"/>
      <p:bldP spid="34" grpId="2"/>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 xmlns:a16="http://schemas.microsoft.com/office/drawing/2014/main" id="{C7B0FE9C-F303-49FF-B30D-C4457E06642A}"/>
              </a:ext>
            </a:extLst>
          </p:cNvPr>
          <p:cNvCxnSpPr/>
          <p:nvPr/>
        </p:nvCxnSpPr>
        <p:spPr>
          <a:xfrm>
            <a:off x="0" y="5526953"/>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 xmlns:a16="http://schemas.microsoft.com/office/drawing/2014/main" id="{2F7D700C-B032-496C-9680-57633EB31182}"/>
              </a:ext>
            </a:extLst>
          </p:cNvPr>
          <p:cNvCxnSpPr/>
          <p:nvPr/>
        </p:nvCxnSpPr>
        <p:spPr>
          <a:xfrm>
            <a:off x="0" y="3568421"/>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 xmlns:a16="http://schemas.microsoft.com/office/drawing/2014/main" id="{9648F814-784E-ECE6-2A65-FA2425C81B2F}"/>
              </a:ext>
            </a:extLst>
          </p:cNvPr>
          <p:cNvGrpSpPr/>
          <p:nvPr/>
        </p:nvGrpSpPr>
        <p:grpSpPr>
          <a:xfrm>
            <a:off x="0" y="919557"/>
            <a:ext cx="12192000" cy="1503072"/>
            <a:chOff x="0" y="2959512"/>
            <a:chExt cx="12192000" cy="1503072"/>
          </a:xfrm>
        </p:grpSpPr>
        <p:cxnSp>
          <p:nvCxnSpPr>
            <p:cNvPr id="21" name="Straight Connector 20">
              <a:extLst>
                <a:ext uri="{FF2B5EF4-FFF2-40B4-BE49-F238E27FC236}">
                  <a16:creationId xmlns="" xmlns:a16="http://schemas.microsoft.com/office/drawing/2014/main" id="{B4199134-2609-4E66-A329-2863BCCC5133}"/>
                </a:ext>
              </a:extLst>
            </p:cNvPr>
            <p:cNvCxnSpPr/>
            <p:nvPr/>
          </p:nvCxnSpPr>
          <p:spPr>
            <a:xfrm>
              <a:off x="0" y="372059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 xmlns:a16="http://schemas.microsoft.com/office/drawing/2014/main" id="{2254BD6F-C222-4EBF-A18A-FDA724EC8AEA}"/>
                </a:ext>
              </a:extLst>
            </p:cNvPr>
            <p:cNvSpPr/>
            <p:nvPr/>
          </p:nvSpPr>
          <p:spPr>
            <a:xfrm flipH="1">
              <a:off x="659905" y="2959512"/>
              <a:ext cx="10872190" cy="150307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lnSpc>
                  <a:spcPct val="150000"/>
                </a:lnSpc>
              </a:pPr>
              <a:endParaRPr lang="en-US">
                <a:solidFill>
                  <a:prstClr val="white"/>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 xmlns:a16="http://schemas.microsoft.com/office/drawing/2014/main" id="{4605F6AC-8356-4661-B6A4-309609CF4CCF}"/>
                </a:ext>
              </a:extLst>
            </p:cNvPr>
            <p:cNvSpPr txBox="1"/>
            <p:nvPr/>
          </p:nvSpPr>
          <p:spPr>
            <a:xfrm>
              <a:off x="1363136" y="3132970"/>
              <a:ext cx="9383697" cy="1246495"/>
            </a:xfrm>
            <a:prstGeom prst="rect">
              <a:avLst/>
            </a:prstGeom>
            <a:noFill/>
          </p:spPr>
          <p:txBody>
            <a:bodyPr wrap="square" rtlCol="0">
              <a:spAutoFit/>
            </a:bodyPr>
            <a:lstStyle/>
            <a:p>
              <a:pPr algn="just" defTabSz="914446">
                <a:lnSpc>
                  <a:spcPct val="150000"/>
                </a:lnSpc>
              </a:pPr>
              <a:r>
                <a:rPr lang="en-US" sz="2500" b="1">
                  <a:solidFill>
                    <a:prstClr val="white"/>
                  </a:solidFill>
                  <a:latin typeface="Arial" panose="020B0604020202020204" pitchFamily="34" charset="0"/>
                  <a:cs typeface="Arial" panose="020B0604020202020204" pitchFamily="34" charset="0"/>
                </a:rPr>
                <a:t>Câu hỏi 3: </a:t>
              </a:r>
              <a:r>
                <a:rPr lang="vi-VN" sz="2500">
                  <a:solidFill>
                    <a:prstClr val="white"/>
                  </a:solidFill>
                  <a:ea typeface="Times New Roman" panose="02020603050405020304" pitchFamily="18" charset="0"/>
                  <a:cs typeface="Arial" panose="020B0604020202020204" pitchFamily="34" charset="0"/>
                </a:rPr>
                <a:t>Một vật bằng sắt có khối lượng riêng là 7800kh/m</a:t>
              </a:r>
              <a:r>
                <a:rPr lang="vi-VN" sz="2500" baseline="30000">
                  <a:solidFill>
                    <a:prstClr val="white"/>
                  </a:solidFill>
                  <a:ea typeface="Times New Roman" panose="02020603050405020304" pitchFamily="18" charset="0"/>
                  <a:cs typeface="Arial" panose="020B0604020202020204" pitchFamily="34" charset="0"/>
                </a:rPr>
                <a:t>3</a:t>
              </a:r>
              <a:r>
                <a:rPr lang="vi-VN" sz="2500">
                  <a:solidFill>
                    <a:prstClr val="white"/>
                  </a:solidFill>
                  <a:ea typeface="Times New Roman" panose="02020603050405020304" pitchFamily="18" charset="0"/>
                  <a:cs typeface="Arial" panose="020B0604020202020204" pitchFamily="34" charset="0"/>
                </a:rPr>
                <a:t>; thể tích 50dm</a:t>
              </a:r>
              <a:r>
                <a:rPr lang="vi-VN" sz="2500" baseline="30000">
                  <a:solidFill>
                    <a:prstClr val="white"/>
                  </a:solidFill>
                  <a:ea typeface="Times New Roman" panose="02020603050405020304" pitchFamily="18" charset="0"/>
                  <a:cs typeface="Arial" panose="020B0604020202020204" pitchFamily="34" charset="0"/>
                </a:rPr>
                <a:t>3</a:t>
              </a:r>
              <a:r>
                <a:rPr lang="vi-VN" sz="2500">
                  <a:solidFill>
                    <a:prstClr val="white"/>
                  </a:solidFill>
                  <a:ea typeface="Times New Roman" panose="02020603050405020304" pitchFamily="18" charset="0"/>
                  <a:cs typeface="Arial" panose="020B0604020202020204" pitchFamily="34" charset="0"/>
                </a:rPr>
                <a:t>.Khối lượng của vật là:</a:t>
              </a:r>
              <a:endParaRPr lang="en-US" sz="250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sp>
        <p:nvSpPr>
          <p:cNvPr id="15" name="bang a">
            <a:extLst>
              <a:ext uri="{FF2B5EF4-FFF2-40B4-BE49-F238E27FC236}">
                <a16:creationId xmlns="" xmlns:a16="http://schemas.microsoft.com/office/drawing/2014/main" id="{D0E6AFB4-275F-4728-9A13-27E00F9EA3A2}"/>
              </a:ext>
            </a:extLst>
          </p:cNvPr>
          <p:cNvSpPr/>
          <p:nvPr/>
        </p:nvSpPr>
        <p:spPr>
          <a:xfrm flipH="1">
            <a:off x="806329" y="2753251"/>
            <a:ext cx="5248656" cy="164592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lnSpc>
                <a:spcPct val="150000"/>
              </a:lnSpc>
            </a:pPr>
            <a:endParaRPr lang="en-US">
              <a:solidFill>
                <a:prstClr val="white"/>
              </a:solidFill>
              <a:latin typeface="Arial" panose="020B0604020202020204" pitchFamily="34" charset="0"/>
              <a:cs typeface="Arial" panose="020B0604020202020204" pitchFamily="34" charset="0"/>
            </a:endParaRPr>
          </a:p>
        </p:txBody>
      </p:sp>
      <p:sp>
        <p:nvSpPr>
          <p:cNvPr id="16" name="bang c">
            <a:extLst>
              <a:ext uri="{FF2B5EF4-FFF2-40B4-BE49-F238E27FC236}">
                <a16:creationId xmlns="" xmlns:a16="http://schemas.microsoft.com/office/drawing/2014/main" id="{CA2E0476-BE10-4768-BE1B-A9C0072703C2}"/>
              </a:ext>
            </a:extLst>
          </p:cNvPr>
          <p:cNvSpPr/>
          <p:nvPr/>
        </p:nvSpPr>
        <p:spPr>
          <a:xfrm flipH="1">
            <a:off x="806329" y="4701733"/>
            <a:ext cx="5248656" cy="164592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lnSpc>
                <a:spcPct val="150000"/>
              </a:lnSpc>
            </a:pPr>
            <a:endParaRPr lang="en-US">
              <a:solidFill>
                <a:prstClr val="white"/>
              </a:solidFill>
              <a:latin typeface="Arial" panose="020B0604020202020204" pitchFamily="34" charset="0"/>
              <a:cs typeface="Arial" panose="020B0604020202020204" pitchFamily="34" charset="0"/>
            </a:endParaRPr>
          </a:p>
        </p:txBody>
      </p:sp>
      <p:sp>
        <p:nvSpPr>
          <p:cNvPr id="25" name="dap an a">
            <a:extLst>
              <a:ext uri="{FF2B5EF4-FFF2-40B4-BE49-F238E27FC236}">
                <a16:creationId xmlns="" xmlns:a16="http://schemas.microsoft.com/office/drawing/2014/main" id="{9897B1B9-EB78-41AF-AC33-1E8F7714B11F}"/>
              </a:ext>
            </a:extLst>
          </p:cNvPr>
          <p:cNvSpPr txBox="1"/>
          <p:nvPr/>
        </p:nvSpPr>
        <p:spPr>
          <a:xfrm>
            <a:off x="894994" y="3284151"/>
            <a:ext cx="4650419" cy="669414"/>
          </a:xfrm>
          <a:prstGeom prst="rect">
            <a:avLst/>
          </a:prstGeom>
          <a:noFill/>
        </p:spPr>
        <p:txBody>
          <a:bodyPr wrap="square" rtlCol="0">
            <a:spAutoFit/>
          </a:bodyPr>
          <a:lstStyle/>
          <a:p>
            <a:pPr marL="342917" indent="-342917" algn="ctr" defTabSz="914446">
              <a:lnSpc>
                <a:spcPct val="150000"/>
              </a:lnSpc>
              <a:buClr>
                <a:prstClr val="white"/>
              </a:buClr>
              <a:buFont typeface="Wingdings" panose="05000000000000000000" pitchFamily="2" charset="2"/>
              <a:buChar char=""/>
            </a:pPr>
            <a:r>
              <a:rPr lang="en-US" sz="2500">
                <a:solidFill>
                  <a:srgbClr val="FFC000"/>
                </a:solidFill>
                <a:latin typeface="Arial" panose="020B0604020202020204" pitchFamily="34" charset="0"/>
                <a:ea typeface="Tahoma" panose="020B0604030504040204" pitchFamily="34" charset="0"/>
                <a:cs typeface="Arial" panose="020B0604020202020204" pitchFamily="34" charset="0"/>
              </a:rPr>
              <a:t>A. </a:t>
            </a:r>
            <a:r>
              <a:rPr lang="en-US" sz="2500">
                <a:solidFill>
                  <a:prstClr val="white"/>
                </a:solidFill>
                <a:latin typeface="Arial" panose="020B0604020202020204" pitchFamily="34" charset="0"/>
                <a:ea typeface="Tahoma" panose="020B0604030504040204" pitchFamily="34" charset="0"/>
                <a:cs typeface="Arial" panose="020B0604020202020204" pitchFamily="34" charset="0"/>
              </a:rPr>
              <a:t>390 kg</a:t>
            </a:r>
          </a:p>
        </p:txBody>
      </p:sp>
      <p:sp>
        <p:nvSpPr>
          <p:cNvPr id="27" name="dap an c">
            <a:extLst>
              <a:ext uri="{FF2B5EF4-FFF2-40B4-BE49-F238E27FC236}">
                <a16:creationId xmlns="" xmlns:a16="http://schemas.microsoft.com/office/drawing/2014/main" id="{D96707EC-5A82-4050-B897-6DBAB63AC957}"/>
              </a:ext>
            </a:extLst>
          </p:cNvPr>
          <p:cNvSpPr txBox="1"/>
          <p:nvPr/>
        </p:nvSpPr>
        <p:spPr>
          <a:xfrm>
            <a:off x="894994" y="5211097"/>
            <a:ext cx="4650419" cy="669414"/>
          </a:xfrm>
          <a:prstGeom prst="rect">
            <a:avLst/>
          </a:prstGeom>
          <a:noFill/>
        </p:spPr>
        <p:txBody>
          <a:bodyPr wrap="square" rtlCol="0">
            <a:spAutoFit/>
          </a:bodyPr>
          <a:lstStyle/>
          <a:p>
            <a:pPr marL="342917" indent="-342917" algn="ctr" defTabSz="914446">
              <a:lnSpc>
                <a:spcPct val="150000"/>
              </a:lnSpc>
              <a:buClr>
                <a:prstClr val="white"/>
              </a:buClr>
              <a:buFont typeface="Wingdings" panose="05000000000000000000" pitchFamily="2" charset="2"/>
              <a:buChar char="w"/>
            </a:pPr>
            <a:r>
              <a:rPr lang="en-US" sz="2500">
                <a:solidFill>
                  <a:srgbClr val="FFC000"/>
                </a:solidFill>
                <a:latin typeface="Arial" panose="020B0604020202020204" pitchFamily="34" charset="0"/>
                <a:ea typeface="Tahoma" panose="020B0604030504040204" pitchFamily="34" charset="0"/>
                <a:cs typeface="Arial" panose="020B0604020202020204" pitchFamily="34" charset="0"/>
              </a:rPr>
              <a:t>C. </a:t>
            </a:r>
            <a:r>
              <a:rPr lang="en-US" sz="2500">
                <a:solidFill>
                  <a:prstClr val="white"/>
                </a:solidFill>
                <a:latin typeface="Arial" panose="020B0604020202020204" pitchFamily="34" charset="0"/>
                <a:ea typeface="Tahoma" panose="020B0604030504040204" pitchFamily="34" charset="0"/>
                <a:cs typeface="Arial" panose="020B0604020202020204" pitchFamily="34" charset="0"/>
              </a:rPr>
              <a:t>390 000 kg</a:t>
            </a:r>
          </a:p>
        </p:txBody>
      </p:sp>
      <p:sp>
        <p:nvSpPr>
          <p:cNvPr id="31" name="bang b">
            <a:extLst>
              <a:ext uri="{FF2B5EF4-FFF2-40B4-BE49-F238E27FC236}">
                <a16:creationId xmlns="" xmlns:a16="http://schemas.microsoft.com/office/drawing/2014/main" id="{8DD63B39-09F3-4F04-83CD-408FC7619A90}"/>
              </a:ext>
            </a:extLst>
          </p:cNvPr>
          <p:cNvSpPr/>
          <p:nvPr/>
        </p:nvSpPr>
        <p:spPr>
          <a:xfrm flipH="1">
            <a:off x="6135892" y="2753251"/>
            <a:ext cx="5248656" cy="164592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lnSpc>
                <a:spcPct val="150000"/>
              </a:lnSpc>
            </a:pPr>
            <a:endParaRPr lang="en-US">
              <a:solidFill>
                <a:prstClr val="white"/>
              </a:solidFill>
              <a:latin typeface="Arial" panose="020B0604020202020204" pitchFamily="34" charset="0"/>
              <a:cs typeface="Arial" panose="020B0604020202020204" pitchFamily="34" charset="0"/>
            </a:endParaRPr>
          </a:p>
        </p:txBody>
      </p:sp>
      <p:sp>
        <p:nvSpPr>
          <p:cNvPr id="32" name="bang d">
            <a:extLst>
              <a:ext uri="{FF2B5EF4-FFF2-40B4-BE49-F238E27FC236}">
                <a16:creationId xmlns="" xmlns:a16="http://schemas.microsoft.com/office/drawing/2014/main" id="{A6F11D1C-4D08-4BAF-9A3D-4AC673B9036B}"/>
              </a:ext>
            </a:extLst>
          </p:cNvPr>
          <p:cNvSpPr/>
          <p:nvPr/>
        </p:nvSpPr>
        <p:spPr>
          <a:xfrm flipH="1">
            <a:off x="6135892" y="4701733"/>
            <a:ext cx="5248656" cy="164592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lnSpc>
                <a:spcPct val="150000"/>
              </a:lnSpc>
            </a:pPr>
            <a:endParaRPr lang="en-US">
              <a:solidFill>
                <a:prstClr val="white"/>
              </a:solidFill>
              <a:latin typeface="Arial" panose="020B0604020202020204" pitchFamily="34" charset="0"/>
              <a:cs typeface="Arial" panose="020B0604020202020204" pitchFamily="34" charset="0"/>
            </a:endParaRPr>
          </a:p>
        </p:txBody>
      </p:sp>
      <p:sp>
        <p:nvSpPr>
          <p:cNvPr id="33" name="dap an b">
            <a:extLst>
              <a:ext uri="{FF2B5EF4-FFF2-40B4-BE49-F238E27FC236}">
                <a16:creationId xmlns="" xmlns:a16="http://schemas.microsoft.com/office/drawing/2014/main" id="{9B5DABB8-849A-4D2D-930C-9CA07BFC5BDE}"/>
              </a:ext>
            </a:extLst>
          </p:cNvPr>
          <p:cNvSpPr txBox="1"/>
          <p:nvPr/>
        </p:nvSpPr>
        <p:spPr>
          <a:xfrm>
            <a:off x="6224557" y="3284151"/>
            <a:ext cx="4650419" cy="669414"/>
          </a:xfrm>
          <a:prstGeom prst="rect">
            <a:avLst/>
          </a:prstGeom>
          <a:noFill/>
        </p:spPr>
        <p:txBody>
          <a:bodyPr wrap="square" rtlCol="0">
            <a:spAutoFit/>
          </a:bodyPr>
          <a:lstStyle/>
          <a:p>
            <a:pPr marL="342917" indent="-342917" algn="ctr" defTabSz="914446">
              <a:lnSpc>
                <a:spcPct val="150000"/>
              </a:lnSpc>
              <a:buClr>
                <a:prstClr val="white"/>
              </a:buClr>
              <a:buFont typeface="Wingdings" panose="05000000000000000000" pitchFamily="2" charset="2"/>
              <a:buChar char="w"/>
            </a:pPr>
            <a:r>
              <a:rPr lang="en-US" sz="2500">
                <a:solidFill>
                  <a:srgbClr val="FFC000"/>
                </a:solidFill>
                <a:latin typeface="Arial" panose="020B0604020202020204" pitchFamily="34" charset="0"/>
                <a:ea typeface="Tahoma" panose="020B0604030504040204" pitchFamily="34" charset="0"/>
                <a:cs typeface="Arial" panose="020B0604020202020204" pitchFamily="34" charset="0"/>
              </a:rPr>
              <a:t>B.  </a:t>
            </a:r>
            <a:r>
              <a:rPr lang="en-US" sz="2500">
                <a:solidFill>
                  <a:prstClr val="white"/>
                </a:solidFill>
                <a:latin typeface="Arial" panose="020B0604020202020204" pitchFamily="34" charset="0"/>
                <a:ea typeface="Tahoma" panose="020B0604030504040204" pitchFamily="34" charset="0"/>
                <a:cs typeface="Arial" panose="020B0604020202020204" pitchFamily="34" charset="0"/>
              </a:rPr>
              <a:t>312 kg</a:t>
            </a:r>
          </a:p>
        </p:txBody>
      </p:sp>
      <p:sp>
        <p:nvSpPr>
          <p:cNvPr id="34" name="dap an d">
            <a:extLst>
              <a:ext uri="{FF2B5EF4-FFF2-40B4-BE49-F238E27FC236}">
                <a16:creationId xmlns="" xmlns:a16="http://schemas.microsoft.com/office/drawing/2014/main" id="{42A746A3-96B8-42A5-8EFA-A104DB6B2F69}"/>
              </a:ext>
            </a:extLst>
          </p:cNvPr>
          <p:cNvSpPr txBox="1"/>
          <p:nvPr/>
        </p:nvSpPr>
        <p:spPr>
          <a:xfrm>
            <a:off x="6224557" y="5211097"/>
            <a:ext cx="4650419" cy="669414"/>
          </a:xfrm>
          <a:prstGeom prst="rect">
            <a:avLst/>
          </a:prstGeom>
          <a:noFill/>
        </p:spPr>
        <p:txBody>
          <a:bodyPr wrap="square" rtlCol="0">
            <a:spAutoFit/>
          </a:bodyPr>
          <a:lstStyle/>
          <a:p>
            <a:pPr marL="342917" indent="-342917" algn="ctr" defTabSz="914446">
              <a:lnSpc>
                <a:spcPct val="150000"/>
              </a:lnSpc>
              <a:buClr>
                <a:prstClr val="white"/>
              </a:buClr>
              <a:buFont typeface="Wingdings" panose="05000000000000000000" pitchFamily="2" charset="2"/>
              <a:buChar char="w"/>
            </a:pPr>
            <a:r>
              <a:rPr lang="en-US" sz="2500">
                <a:solidFill>
                  <a:srgbClr val="FFC000"/>
                </a:solidFill>
                <a:latin typeface="Arial" panose="020B0604020202020204" pitchFamily="34" charset="0"/>
                <a:ea typeface="Tahoma" panose="020B0604030504040204" pitchFamily="34" charset="0"/>
                <a:cs typeface="Arial" panose="020B0604020202020204" pitchFamily="34" charset="0"/>
              </a:rPr>
              <a:t>D. </a:t>
            </a:r>
            <a:r>
              <a:rPr lang="en-US" sz="2500">
                <a:solidFill>
                  <a:prstClr val="white"/>
                </a:solidFill>
                <a:latin typeface="Arial" panose="020B0604020202020204" pitchFamily="34" charset="0"/>
                <a:ea typeface="Tahoma" panose="020B0604030504040204" pitchFamily="34" charset="0"/>
                <a:cs typeface="Arial" panose="020B0604020202020204" pitchFamily="34" charset="0"/>
              </a:rPr>
              <a:t>156 kg</a:t>
            </a:r>
          </a:p>
        </p:txBody>
      </p:sp>
      <p:pic>
        <p:nvPicPr>
          <p:cNvPr id="38" name="Question">
            <a:hlinkClick r:id="" action="ppaction://media"/>
            <a:extLst>
              <a:ext uri="{FF2B5EF4-FFF2-40B4-BE49-F238E27FC236}">
                <a16:creationId xmlns=""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2192001" y="863860"/>
            <a:ext cx="487363" cy="487363"/>
          </a:xfrm>
          <a:prstGeom prst="rect">
            <a:avLst/>
          </a:prstGeom>
        </p:spPr>
      </p:pic>
      <p:pic>
        <p:nvPicPr>
          <p:cNvPr id="39" name="Final Answer">
            <a:hlinkClick r:id="" action="ppaction://media"/>
            <a:extLst>
              <a:ext uri="{FF2B5EF4-FFF2-40B4-BE49-F238E27FC236}">
                <a16:creationId xmlns=""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2192001" y="1478694"/>
            <a:ext cx="487363" cy="487363"/>
          </a:xfrm>
          <a:prstGeom prst="rect">
            <a:avLst/>
          </a:prstGeom>
        </p:spPr>
      </p:pic>
      <p:pic>
        <p:nvPicPr>
          <p:cNvPr id="40" name="Win">
            <a:hlinkClick r:id="" action="ppaction://media"/>
            <a:extLst>
              <a:ext uri="{FF2B5EF4-FFF2-40B4-BE49-F238E27FC236}">
                <a16:creationId xmlns=""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12202905" y="2074156"/>
            <a:ext cx="487363" cy="487363"/>
          </a:xfrm>
          <a:prstGeom prst="rect">
            <a:avLst/>
          </a:prstGeom>
        </p:spPr>
      </p:pic>
      <p:pic>
        <p:nvPicPr>
          <p:cNvPr id="41" name="Lose">
            <a:hlinkClick r:id="" action="ppaction://media"/>
            <a:extLst>
              <a:ext uri="{FF2B5EF4-FFF2-40B4-BE49-F238E27FC236}">
                <a16:creationId xmlns=""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0"/>
          <a:stretch>
            <a:fillRect/>
          </a:stretch>
        </p:blipFill>
        <p:spPr>
          <a:xfrm>
            <a:off x="12202905" y="2630412"/>
            <a:ext cx="487363" cy="487363"/>
          </a:xfrm>
          <a:prstGeom prst="rect">
            <a:avLst/>
          </a:prstGeom>
        </p:spPr>
      </p:pic>
    </p:spTree>
    <p:extLst>
      <p:ext uri="{BB962C8B-B14F-4D97-AF65-F5344CB8AC3E}">
        <p14:creationId xmlns:p14="http://schemas.microsoft.com/office/powerpoint/2010/main" val="2468278665"/>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38"/>
                </p:tgtEl>
              </p:cMediaNode>
            </p:audio>
            <p:seq concurrent="1" nextAc="seek">
              <p:cTn id="28" restart="whenNotActive" fill="hold" evtFilter="cancelBubble" nodeType="interactiveSeq">
                <p:stCondLst>
                  <p:cond evt="onClick" delay="0">
                    <p:tgtEl>
                      <p:spTgt spid="25"/>
                    </p:tgtEl>
                  </p:cond>
                </p:stCondLst>
                <p:endSync evt="end" delay="0">
                  <p:rtn val="all"/>
                </p:endSync>
                <p:childTnLst>
                  <p:par>
                    <p:cTn id="29" fill="hold">
                      <p:stCondLst>
                        <p:cond delay="0"/>
                      </p:stCondLst>
                      <p:childTnLst>
                        <p:par>
                          <p:cTn id="30" fill="hold">
                            <p:stCondLst>
                              <p:cond delay="0"/>
                            </p:stCondLst>
                            <p:childTnLst>
                              <p:par>
                                <p:cTn id="31" presetID="24" presetClass="emph" presetSubtype="0" fill="hold" grpId="1" nodeType="clickEffect">
                                  <p:stCondLst>
                                    <p:cond delay="0"/>
                                  </p:stCondLst>
                                  <p:childTnLst>
                                    <p:animClr clrSpc="hsl" dir="cw">
                                      <p:cBhvr override="childStyle">
                                        <p:cTn id="32" dur="500" fill="hold"/>
                                        <p:tgtEl>
                                          <p:spTgt spid="25"/>
                                        </p:tgtEl>
                                        <p:attrNameLst>
                                          <p:attrName>style.color</p:attrName>
                                        </p:attrNameLst>
                                      </p:cBhvr>
                                      <p:by>
                                        <p:hsl h="0" s="-12549" l="-25098"/>
                                      </p:by>
                                    </p:animClr>
                                    <p:animClr clrSpc="hsl" dir="cw">
                                      <p:cBhvr>
                                        <p:cTn id="33" dur="500" fill="hold"/>
                                        <p:tgtEl>
                                          <p:spTgt spid="25"/>
                                        </p:tgtEl>
                                        <p:attrNameLst>
                                          <p:attrName>fillcolor</p:attrName>
                                        </p:attrNameLst>
                                      </p:cBhvr>
                                      <p:by>
                                        <p:hsl h="0" s="-12549" l="-25098"/>
                                      </p:by>
                                    </p:animClr>
                                    <p:animClr clrSpc="hsl" dir="cw">
                                      <p:cBhvr>
                                        <p:cTn id="34" dur="500" fill="hold"/>
                                        <p:tgtEl>
                                          <p:spTgt spid="25"/>
                                        </p:tgtEl>
                                        <p:attrNameLst>
                                          <p:attrName>stroke.color</p:attrName>
                                        </p:attrNameLst>
                                      </p:cBhvr>
                                      <p:by>
                                        <p:hsl h="0" s="-12549" l="-25098"/>
                                      </p:by>
                                    </p:animClr>
                                    <p:set>
                                      <p:cBhvr>
                                        <p:cTn id="35" dur="500" fill="hold"/>
                                        <p:tgtEl>
                                          <p:spTgt spid="25"/>
                                        </p:tgtEl>
                                        <p:attrNameLst>
                                          <p:attrName>fill.type</p:attrName>
                                        </p:attrNameLst>
                                      </p:cBhvr>
                                      <p:to>
                                        <p:strVal val="solid"/>
                                      </p:to>
                                    </p:set>
                                  </p:childTnLst>
                                </p:cTn>
                              </p:par>
                              <p:par>
                                <p:cTn id="36" presetID="19" presetClass="emph" presetSubtype="0" fill="hold" grpId="0" nodeType="withEffect">
                                  <p:stCondLst>
                                    <p:cond delay="0"/>
                                  </p:stCondLst>
                                  <p:childTnLst>
                                    <p:animClr clrSpc="rgb" dir="cw">
                                      <p:cBhvr override="childStyle">
                                        <p:cTn id="37" dur="500" fill="hold"/>
                                        <p:tgtEl>
                                          <p:spTgt spid="15"/>
                                        </p:tgtEl>
                                        <p:attrNameLst>
                                          <p:attrName>style.color</p:attrName>
                                        </p:attrNameLst>
                                      </p:cBhvr>
                                      <p:to>
                                        <a:srgbClr val="FFC000"/>
                                      </p:to>
                                    </p:animClr>
                                    <p:animClr clrSpc="rgb" dir="cw">
                                      <p:cBhvr>
                                        <p:cTn id="38" dur="500" fill="hold"/>
                                        <p:tgtEl>
                                          <p:spTgt spid="15"/>
                                        </p:tgtEl>
                                        <p:attrNameLst>
                                          <p:attrName>fillcolor</p:attrName>
                                        </p:attrNameLst>
                                      </p:cBhvr>
                                      <p:to>
                                        <a:srgbClr val="FFC000"/>
                                      </p:to>
                                    </p:animClr>
                                    <p:set>
                                      <p:cBhvr>
                                        <p:cTn id="39" dur="500" fill="hold"/>
                                        <p:tgtEl>
                                          <p:spTgt spid="15"/>
                                        </p:tgtEl>
                                        <p:attrNameLst>
                                          <p:attrName>fill.type</p:attrName>
                                        </p:attrNameLst>
                                      </p:cBhvr>
                                      <p:to>
                                        <p:strVal val="solid"/>
                                      </p:to>
                                    </p:set>
                                    <p:set>
                                      <p:cBhvr>
                                        <p:cTn id="40" dur="500" fill="hold"/>
                                        <p:tgtEl>
                                          <p:spTgt spid="15"/>
                                        </p:tgtEl>
                                        <p:attrNameLst>
                                          <p:attrName>fill.on</p:attrName>
                                        </p:attrNameLst>
                                      </p:cBhvr>
                                      <p:to>
                                        <p:strVal val="true"/>
                                      </p:to>
                                    </p:set>
                                  </p:childTnLst>
                                </p:cTn>
                              </p:par>
                              <p:par>
                                <p:cTn id="41" presetID="1" presetClass="mediacall" presetSubtype="0" fill="hold" nodeType="withEffect">
                                  <p:stCondLst>
                                    <p:cond delay="0"/>
                                  </p:stCondLst>
                                  <p:childTnLst>
                                    <p:cmd type="call" cmd="playFrom(0.0)">
                                      <p:cBhvr>
                                        <p:cTn id="42" dur="20218" fill="hold"/>
                                        <p:tgtEl>
                                          <p:spTgt spid="39"/>
                                        </p:tgtEl>
                                      </p:cBhvr>
                                    </p:cmd>
                                  </p:childTnLst>
                                </p:cTn>
                              </p:par>
                              <p:par>
                                <p:cTn id="43" presetID="3" presetClass="mediacall" presetSubtype="0" fill="hold" nodeType="withEffect">
                                  <p:stCondLst>
                                    <p:cond delay="0"/>
                                  </p:stCondLst>
                                  <p:childTnLst>
                                    <p:cmd type="call" cmd="stop">
                                      <p:cBhvr>
                                        <p:cTn id="44" dur="1" fill="hold"/>
                                        <p:tgtEl>
                                          <p:spTgt spid="38"/>
                                        </p:tgtEl>
                                      </p:cBhvr>
                                    </p:cmd>
                                  </p:childTnLst>
                                </p:cTn>
                              </p:par>
                              <p:par>
                                <p:cTn id="45" presetID="19" presetClass="emph" presetSubtype="0" repeatCount="4000" fill="hold" grpId="1" nodeType="withEffect">
                                  <p:stCondLst>
                                    <p:cond delay="3000"/>
                                  </p:stCondLst>
                                  <p:childTnLst>
                                    <p:animClr clrSpc="rgb" dir="cw">
                                      <p:cBhvr override="childStyle">
                                        <p:cTn id="46" dur="500" fill="hold"/>
                                        <p:tgtEl>
                                          <p:spTgt spid="15"/>
                                        </p:tgtEl>
                                        <p:attrNameLst>
                                          <p:attrName>style.color</p:attrName>
                                        </p:attrNameLst>
                                      </p:cBhvr>
                                      <p:to>
                                        <a:srgbClr val="92D050"/>
                                      </p:to>
                                    </p:animClr>
                                    <p:animClr clrSpc="rgb" dir="cw">
                                      <p:cBhvr>
                                        <p:cTn id="47" dur="500" fill="hold"/>
                                        <p:tgtEl>
                                          <p:spTgt spid="15"/>
                                        </p:tgtEl>
                                        <p:attrNameLst>
                                          <p:attrName>fillcolor</p:attrName>
                                        </p:attrNameLst>
                                      </p:cBhvr>
                                      <p:to>
                                        <a:srgbClr val="92D050"/>
                                      </p:to>
                                    </p:animClr>
                                    <p:set>
                                      <p:cBhvr>
                                        <p:cTn id="48" dur="500" fill="hold"/>
                                        <p:tgtEl>
                                          <p:spTgt spid="15"/>
                                        </p:tgtEl>
                                        <p:attrNameLst>
                                          <p:attrName>fill.type</p:attrName>
                                        </p:attrNameLst>
                                      </p:cBhvr>
                                      <p:to>
                                        <p:strVal val="solid"/>
                                      </p:to>
                                    </p:set>
                                    <p:set>
                                      <p:cBhvr>
                                        <p:cTn id="49" dur="500" fill="hold"/>
                                        <p:tgtEl>
                                          <p:spTgt spid="15"/>
                                        </p:tgtEl>
                                        <p:attrNameLst>
                                          <p:attrName>fill.on</p:attrName>
                                        </p:attrNameLst>
                                      </p:cBhvr>
                                      <p:to>
                                        <p:strVal val="true"/>
                                      </p:to>
                                    </p:set>
                                  </p:childTnLst>
                                </p:cTn>
                              </p:par>
                              <p:par>
                                <p:cTn id="50" presetID="1" presetClass="mediacall" presetSubtype="0" fill="hold" nodeType="withEffect">
                                  <p:stCondLst>
                                    <p:cond delay="3000"/>
                                  </p:stCondLst>
                                  <p:childTnLst>
                                    <p:cmd type="call" cmd="playFrom(0.0)">
                                      <p:cBhvr>
                                        <p:cTn id="51" dur="7732" fill="hold"/>
                                        <p:tgtEl>
                                          <p:spTgt spid="40"/>
                                        </p:tgtEl>
                                      </p:cBhvr>
                                    </p:cmd>
                                  </p:childTnLst>
                                </p:cTn>
                              </p:par>
                              <p:par>
                                <p:cTn id="52" presetID="3" presetClass="mediacall" presetSubtype="0" fill="hold" nodeType="withEffect">
                                  <p:stCondLst>
                                    <p:cond delay="3000"/>
                                  </p:stCondLst>
                                  <p:childTnLst>
                                    <p:cmd type="call" cmd="stop">
                                      <p:cBhvr>
                                        <p:cTn id="53" dur="1" fill="hold"/>
                                        <p:tgtEl>
                                          <p:spTgt spid="39"/>
                                        </p:tgtEl>
                                      </p:cBhvr>
                                    </p:cmd>
                                  </p:childTnLst>
                                </p:cTn>
                              </p:par>
                              <p:par>
                                <p:cTn id="54" presetID="24" presetClass="emph" presetSubtype="0" fill="hold" grpId="2" nodeType="withEffect">
                                  <p:stCondLst>
                                    <p:cond delay="3000"/>
                                  </p:stCondLst>
                                  <p:childTnLst>
                                    <p:animClr clrSpc="hsl" dir="cw">
                                      <p:cBhvr override="childStyle">
                                        <p:cTn id="55" dur="500" fill="hold"/>
                                        <p:tgtEl>
                                          <p:spTgt spid="25"/>
                                        </p:tgtEl>
                                        <p:attrNameLst>
                                          <p:attrName>style.color</p:attrName>
                                        </p:attrNameLst>
                                      </p:cBhvr>
                                      <p:by>
                                        <p:hsl h="0" s="-12549" l="-25098"/>
                                      </p:by>
                                    </p:animClr>
                                    <p:animClr clrSpc="hsl" dir="cw">
                                      <p:cBhvr>
                                        <p:cTn id="56" dur="500" fill="hold"/>
                                        <p:tgtEl>
                                          <p:spTgt spid="25"/>
                                        </p:tgtEl>
                                        <p:attrNameLst>
                                          <p:attrName>fillcolor</p:attrName>
                                        </p:attrNameLst>
                                      </p:cBhvr>
                                      <p:by>
                                        <p:hsl h="0" s="-12549" l="-25098"/>
                                      </p:by>
                                    </p:animClr>
                                    <p:animClr clrSpc="hsl" dir="cw">
                                      <p:cBhvr>
                                        <p:cTn id="57" dur="500" fill="hold"/>
                                        <p:tgtEl>
                                          <p:spTgt spid="25"/>
                                        </p:tgtEl>
                                        <p:attrNameLst>
                                          <p:attrName>stroke.color</p:attrName>
                                        </p:attrNameLst>
                                      </p:cBhvr>
                                      <p:by>
                                        <p:hsl h="0" s="-12549" l="-25098"/>
                                      </p:by>
                                    </p:animClr>
                                    <p:set>
                                      <p:cBhvr>
                                        <p:cTn id="58"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59" restart="whenNotActive" fill="hold" evtFilter="cancelBubble" nodeType="interactiveSeq">
                <p:stCondLst>
                  <p:cond evt="onClick" delay="0">
                    <p:tgtEl>
                      <p:spTgt spid="33"/>
                    </p:tgtEl>
                  </p:cond>
                </p:stCondLst>
                <p:endSync evt="end" delay="0">
                  <p:rtn val="all"/>
                </p:endSync>
                <p:childTnLst>
                  <p:par>
                    <p:cTn id="60" fill="hold">
                      <p:stCondLst>
                        <p:cond delay="0"/>
                      </p:stCondLst>
                      <p:childTnLst>
                        <p:par>
                          <p:cTn id="61" fill="hold">
                            <p:stCondLst>
                              <p:cond delay="0"/>
                            </p:stCondLst>
                            <p:childTnLst>
                              <p:par>
                                <p:cTn id="62" presetID="24" presetClass="emph" presetSubtype="0" fill="hold" grpId="1" nodeType="clickEffect">
                                  <p:stCondLst>
                                    <p:cond delay="0"/>
                                  </p:stCondLst>
                                  <p:childTnLst>
                                    <p:animClr clrSpc="hsl" dir="cw">
                                      <p:cBhvr override="childStyle">
                                        <p:cTn id="63" dur="500" fill="hold"/>
                                        <p:tgtEl>
                                          <p:spTgt spid="33"/>
                                        </p:tgtEl>
                                        <p:attrNameLst>
                                          <p:attrName>style.color</p:attrName>
                                        </p:attrNameLst>
                                      </p:cBhvr>
                                      <p:by>
                                        <p:hsl h="0" s="-12549" l="-25098"/>
                                      </p:by>
                                    </p:animClr>
                                    <p:animClr clrSpc="hsl" dir="cw">
                                      <p:cBhvr>
                                        <p:cTn id="64" dur="500" fill="hold"/>
                                        <p:tgtEl>
                                          <p:spTgt spid="33"/>
                                        </p:tgtEl>
                                        <p:attrNameLst>
                                          <p:attrName>fillcolor</p:attrName>
                                        </p:attrNameLst>
                                      </p:cBhvr>
                                      <p:by>
                                        <p:hsl h="0" s="-12549" l="-25098"/>
                                      </p:by>
                                    </p:animClr>
                                    <p:animClr clrSpc="hsl" dir="cw">
                                      <p:cBhvr>
                                        <p:cTn id="65" dur="500" fill="hold"/>
                                        <p:tgtEl>
                                          <p:spTgt spid="33"/>
                                        </p:tgtEl>
                                        <p:attrNameLst>
                                          <p:attrName>stroke.color</p:attrName>
                                        </p:attrNameLst>
                                      </p:cBhvr>
                                      <p:by>
                                        <p:hsl h="0" s="-12549" l="-25098"/>
                                      </p:by>
                                    </p:animClr>
                                    <p:set>
                                      <p:cBhvr>
                                        <p:cTn id="66" dur="500" fill="hold"/>
                                        <p:tgtEl>
                                          <p:spTgt spid="33"/>
                                        </p:tgtEl>
                                        <p:attrNameLst>
                                          <p:attrName>fill.type</p:attrName>
                                        </p:attrNameLst>
                                      </p:cBhvr>
                                      <p:to>
                                        <p:strVal val="solid"/>
                                      </p:to>
                                    </p:set>
                                  </p:childTnLst>
                                </p:cTn>
                              </p:par>
                              <p:par>
                                <p:cTn id="67" presetID="19" presetClass="emph" presetSubtype="0" fill="hold" grpId="0" nodeType="withEffect">
                                  <p:stCondLst>
                                    <p:cond delay="0"/>
                                  </p:stCondLst>
                                  <p:childTnLst>
                                    <p:animClr clrSpc="rgb" dir="cw">
                                      <p:cBhvr override="childStyle">
                                        <p:cTn id="68" dur="500" fill="hold"/>
                                        <p:tgtEl>
                                          <p:spTgt spid="31"/>
                                        </p:tgtEl>
                                        <p:attrNameLst>
                                          <p:attrName>style.color</p:attrName>
                                        </p:attrNameLst>
                                      </p:cBhvr>
                                      <p:to>
                                        <a:srgbClr val="FFC000"/>
                                      </p:to>
                                    </p:animClr>
                                    <p:animClr clrSpc="rgb" dir="cw">
                                      <p:cBhvr>
                                        <p:cTn id="69" dur="500" fill="hold"/>
                                        <p:tgtEl>
                                          <p:spTgt spid="31"/>
                                        </p:tgtEl>
                                        <p:attrNameLst>
                                          <p:attrName>fillcolor</p:attrName>
                                        </p:attrNameLst>
                                      </p:cBhvr>
                                      <p:to>
                                        <a:srgbClr val="FFC000"/>
                                      </p:to>
                                    </p:animClr>
                                    <p:set>
                                      <p:cBhvr>
                                        <p:cTn id="70" dur="500" fill="hold"/>
                                        <p:tgtEl>
                                          <p:spTgt spid="31"/>
                                        </p:tgtEl>
                                        <p:attrNameLst>
                                          <p:attrName>fill.type</p:attrName>
                                        </p:attrNameLst>
                                      </p:cBhvr>
                                      <p:to>
                                        <p:strVal val="solid"/>
                                      </p:to>
                                    </p:set>
                                    <p:set>
                                      <p:cBhvr>
                                        <p:cTn id="71" dur="500" fill="hold"/>
                                        <p:tgtEl>
                                          <p:spTgt spid="31"/>
                                        </p:tgtEl>
                                        <p:attrNameLst>
                                          <p:attrName>fill.on</p:attrName>
                                        </p:attrNameLst>
                                      </p:cBhvr>
                                      <p:to>
                                        <p:strVal val="true"/>
                                      </p:to>
                                    </p:set>
                                  </p:childTnLst>
                                </p:cTn>
                              </p:par>
                              <p:par>
                                <p:cTn id="72" presetID="1" presetClass="mediacall" presetSubtype="0" fill="hold" nodeType="withEffect">
                                  <p:stCondLst>
                                    <p:cond delay="0"/>
                                  </p:stCondLst>
                                  <p:childTnLst>
                                    <p:cmd type="call" cmd="playFrom(0.0)">
                                      <p:cBhvr>
                                        <p:cTn id="73" dur="20218" fill="hold"/>
                                        <p:tgtEl>
                                          <p:spTgt spid="39"/>
                                        </p:tgtEl>
                                      </p:cBhvr>
                                    </p:cmd>
                                  </p:childTnLst>
                                </p:cTn>
                              </p:par>
                              <p:par>
                                <p:cTn id="74" presetID="3" presetClass="mediacall" presetSubtype="0" fill="hold" nodeType="withEffect">
                                  <p:stCondLst>
                                    <p:cond delay="0"/>
                                  </p:stCondLst>
                                  <p:childTnLst>
                                    <p:cmd type="call" cmd="stop">
                                      <p:cBhvr>
                                        <p:cTn id="75" dur="1" fill="hold"/>
                                        <p:tgtEl>
                                          <p:spTgt spid="38"/>
                                        </p:tgtEl>
                                      </p:cBhvr>
                                    </p:cmd>
                                  </p:childTnLst>
                                </p:cTn>
                              </p:par>
                              <p:par>
                                <p:cTn id="76" presetID="19" presetClass="emph" presetSubtype="0" fill="hold" grpId="1" nodeType="withEffect">
                                  <p:stCondLst>
                                    <p:cond delay="3000"/>
                                  </p:stCondLst>
                                  <p:childTnLst>
                                    <p:animClr clrSpc="rgb" dir="cw">
                                      <p:cBhvr override="childStyle">
                                        <p:cTn id="77" dur="500" fill="hold"/>
                                        <p:tgtEl>
                                          <p:spTgt spid="31"/>
                                        </p:tgtEl>
                                        <p:attrNameLst>
                                          <p:attrName>style.color</p:attrName>
                                        </p:attrNameLst>
                                      </p:cBhvr>
                                      <p:to>
                                        <a:srgbClr val="FF0000"/>
                                      </p:to>
                                    </p:animClr>
                                    <p:animClr clrSpc="rgb" dir="cw">
                                      <p:cBhvr>
                                        <p:cTn id="78" dur="500" fill="hold"/>
                                        <p:tgtEl>
                                          <p:spTgt spid="31"/>
                                        </p:tgtEl>
                                        <p:attrNameLst>
                                          <p:attrName>fillcolor</p:attrName>
                                        </p:attrNameLst>
                                      </p:cBhvr>
                                      <p:to>
                                        <a:srgbClr val="FF0000"/>
                                      </p:to>
                                    </p:animClr>
                                    <p:set>
                                      <p:cBhvr>
                                        <p:cTn id="79" dur="500" fill="hold"/>
                                        <p:tgtEl>
                                          <p:spTgt spid="31"/>
                                        </p:tgtEl>
                                        <p:attrNameLst>
                                          <p:attrName>fill.type</p:attrName>
                                        </p:attrNameLst>
                                      </p:cBhvr>
                                      <p:to>
                                        <p:strVal val="solid"/>
                                      </p:to>
                                    </p:set>
                                    <p:set>
                                      <p:cBhvr>
                                        <p:cTn id="80" dur="500" fill="hold"/>
                                        <p:tgtEl>
                                          <p:spTgt spid="31"/>
                                        </p:tgtEl>
                                        <p:attrNameLst>
                                          <p:attrName>fill.on</p:attrName>
                                        </p:attrNameLst>
                                      </p:cBhvr>
                                      <p:to>
                                        <p:strVal val="true"/>
                                      </p:to>
                                    </p:set>
                                  </p:childTnLst>
                                </p:cTn>
                              </p:par>
                              <p:par>
                                <p:cTn id="81" presetID="19" presetClass="emph" presetSubtype="0" repeatCount="4000" fill="hold" grpId="2" nodeType="withEffect">
                                  <p:stCondLst>
                                    <p:cond delay="3000"/>
                                  </p:stCondLst>
                                  <p:childTnLst>
                                    <p:animClr clrSpc="rgb" dir="cw">
                                      <p:cBhvr override="childStyle">
                                        <p:cTn id="82" dur="500" fill="hold"/>
                                        <p:tgtEl>
                                          <p:spTgt spid="15"/>
                                        </p:tgtEl>
                                        <p:attrNameLst>
                                          <p:attrName>style.color</p:attrName>
                                        </p:attrNameLst>
                                      </p:cBhvr>
                                      <p:to>
                                        <a:srgbClr val="92D050"/>
                                      </p:to>
                                    </p:animClr>
                                    <p:animClr clrSpc="rgb" dir="cw">
                                      <p:cBhvr>
                                        <p:cTn id="83" dur="500" fill="hold"/>
                                        <p:tgtEl>
                                          <p:spTgt spid="15"/>
                                        </p:tgtEl>
                                        <p:attrNameLst>
                                          <p:attrName>fillcolor</p:attrName>
                                        </p:attrNameLst>
                                      </p:cBhvr>
                                      <p:to>
                                        <a:srgbClr val="92D050"/>
                                      </p:to>
                                    </p:animClr>
                                    <p:set>
                                      <p:cBhvr>
                                        <p:cTn id="84" dur="500" fill="hold"/>
                                        <p:tgtEl>
                                          <p:spTgt spid="15"/>
                                        </p:tgtEl>
                                        <p:attrNameLst>
                                          <p:attrName>fill.type</p:attrName>
                                        </p:attrNameLst>
                                      </p:cBhvr>
                                      <p:to>
                                        <p:strVal val="solid"/>
                                      </p:to>
                                    </p:set>
                                    <p:set>
                                      <p:cBhvr>
                                        <p:cTn id="85" dur="500" fill="hold"/>
                                        <p:tgtEl>
                                          <p:spTgt spid="15"/>
                                        </p:tgtEl>
                                        <p:attrNameLst>
                                          <p:attrName>fill.on</p:attrName>
                                        </p:attrNameLst>
                                      </p:cBhvr>
                                      <p:to>
                                        <p:strVal val="true"/>
                                      </p:to>
                                    </p:set>
                                  </p:childTnLst>
                                </p:cTn>
                              </p:par>
                              <p:par>
                                <p:cTn id="86" presetID="1" presetClass="mediacall" presetSubtype="0" fill="hold" nodeType="withEffect">
                                  <p:stCondLst>
                                    <p:cond delay="3000"/>
                                  </p:stCondLst>
                                  <p:childTnLst>
                                    <p:cmd type="call" cmd="playFrom(0.0)">
                                      <p:cBhvr>
                                        <p:cTn id="87" dur="5903" fill="hold"/>
                                        <p:tgtEl>
                                          <p:spTgt spid="41"/>
                                        </p:tgtEl>
                                      </p:cBhvr>
                                    </p:cmd>
                                  </p:childTnLst>
                                </p:cTn>
                              </p:par>
                              <p:par>
                                <p:cTn id="88" presetID="3" presetClass="mediacall" presetSubtype="0" fill="hold" nodeType="withEffect">
                                  <p:stCondLst>
                                    <p:cond delay="3000"/>
                                  </p:stCondLst>
                                  <p:childTnLst>
                                    <p:cmd type="call" cmd="stop">
                                      <p:cBhvr>
                                        <p:cTn id="89" dur="1" fill="hold"/>
                                        <p:tgtEl>
                                          <p:spTgt spid="39"/>
                                        </p:tgtEl>
                                      </p:cBhvr>
                                    </p:cmd>
                                  </p:childTnLst>
                                </p:cTn>
                              </p:par>
                              <p:par>
                                <p:cTn id="90" presetID="30" presetClass="emph" presetSubtype="0" fill="hold" grpId="2" nodeType="withEffect">
                                  <p:stCondLst>
                                    <p:cond delay="3000"/>
                                  </p:stCondLst>
                                  <p:childTnLst>
                                    <p:animClr clrSpc="hsl" dir="cw">
                                      <p:cBhvr override="childStyle">
                                        <p:cTn id="91" dur="500" fill="hold"/>
                                        <p:tgtEl>
                                          <p:spTgt spid="33"/>
                                        </p:tgtEl>
                                        <p:attrNameLst>
                                          <p:attrName>style.color</p:attrName>
                                        </p:attrNameLst>
                                      </p:cBhvr>
                                      <p:by>
                                        <p:hsl h="0" s="12549" l="25098"/>
                                      </p:by>
                                    </p:animClr>
                                    <p:animClr clrSpc="hsl" dir="cw">
                                      <p:cBhvr>
                                        <p:cTn id="92" dur="500" fill="hold"/>
                                        <p:tgtEl>
                                          <p:spTgt spid="33"/>
                                        </p:tgtEl>
                                        <p:attrNameLst>
                                          <p:attrName>fillcolor</p:attrName>
                                        </p:attrNameLst>
                                      </p:cBhvr>
                                      <p:by>
                                        <p:hsl h="0" s="12549" l="25098"/>
                                      </p:by>
                                    </p:animClr>
                                    <p:animClr clrSpc="hsl" dir="cw">
                                      <p:cBhvr>
                                        <p:cTn id="93" dur="500" fill="hold"/>
                                        <p:tgtEl>
                                          <p:spTgt spid="33"/>
                                        </p:tgtEl>
                                        <p:attrNameLst>
                                          <p:attrName>stroke.color</p:attrName>
                                        </p:attrNameLst>
                                      </p:cBhvr>
                                      <p:by>
                                        <p:hsl h="0" s="12549" l="25098"/>
                                      </p:by>
                                    </p:animClr>
                                    <p:set>
                                      <p:cBhvr>
                                        <p:cTn id="94" dur="500" fill="hold"/>
                                        <p:tgtEl>
                                          <p:spTgt spid="33"/>
                                        </p:tgtEl>
                                        <p:attrNameLst>
                                          <p:attrName>fill.type</p:attrName>
                                        </p:attrNameLst>
                                      </p:cBhvr>
                                      <p:to>
                                        <p:strVal val="solid"/>
                                      </p:to>
                                    </p:set>
                                  </p:childTnLst>
                                </p:cTn>
                              </p:par>
                              <p:par>
                                <p:cTn id="95" presetID="24" presetClass="emph" presetSubtype="0" fill="hold" grpId="3" nodeType="withEffect">
                                  <p:stCondLst>
                                    <p:cond delay="3000"/>
                                  </p:stCondLst>
                                  <p:childTnLst>
                                    <p:animClr clrSpc="hsl" dir="cw">
                                      <p:cBhvr override="childStyle">
                                        <p:cTn id="96" dur="500" fill="hold"/>
                                        <p:tgtEl>
                                          <p:spTgt spid="25"/>
                                        </p:tgtEl>
                                        <p:attrNameLst>
                                          <p:attrName>style.color</p:attrName>
                                        </p:attrNameLst>
                                      </p:cBhvr>
                                      <p:by>
                                        <p:hsl h="0" s="-12549" l="-25098"/>
                                      </p:by>
                                    </p:animClr>
                                    <p:animClr clrSpc="hsl" dir="cw">
                                      <p:cBhvr>
                                        <p:cTn id="97" dur="500" fill="hold"/>
                                        <p:tgtEl>
                                          <p:spTgt spid="25"/>
                                        </p:tgtEl>
                                        <p:attrNameLst>
                                          <p:attrName>fillcolor</p:attrName>
                                        </p:attrNameLst>
                                      </p:cBhvr>
                                      <p:by>
                                        <p:hsl h="0" s="-12549" l="-25098"/>
                                      </p:by>
                                    </p:animClr>
                                    <p:animClr clrSpc="hsl" dir="cw">
                                      <p:cBhvr>
                                        <p:cTn id="98" dur="500" fill="hold"/>
                                        <p:tgtEl>
                                          <p:spTgt spid="25"/>
                                        </p:tgtEl>
                                        <p:attrNameLst>
                                          <p:attrName>stroke.color</p:attrName>
                                        </p:attrNameLst>
                                      </p:cBhvr>
                                      <p:by>
                                        <p:hsl h="0" s="-12549" l="-25098"/>
                                      </p:by>
                                    </p:animClr>
                                    <p:set>
                                      <p:cBhvr>
                                        <p:cTn id="99"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0" restart="whenNotActive" fill="hold" evtFilter="cancelBubble" nodeType="interactiveSeq">
                <p:stCondLst>
                  <p:cond evt="onClick" delay="0">
                    <p:tgtEl>
                      <p:spTgt spid="27"/>
                    </p:tgtEl>
                  </p:cond>
                </p:stCondLst>
                <p:endSync evt="end" delay="0">
                  <p:rtn val="all"/>
                </p:endSync>
                <p:childTnLst>
                  <p:par>
                    <p:cTn id="101" fill="hold">
                      <p:stCondLst>
                        <p:cond delay="0"/>
                      </p:stCondLst>
                      <p:childTnLst>
                        <p:par>
                          <p:cTn id="102" fill="hold">
                            <p:stCondLst>
                              <p:cond delay="0"/>
                            </p:stCondLst>
                            <p:childTnLst>
                              <p:par>
                                <p:cTn id="103" presetID="24" presetClass="emph" presetSubtype="0" fill="hold" grpId="1" nodeType="clickEffect">
                                  <p:stCondLst>
                                    <p:cond delay="0"/>
                                  </p:stCondLst>
                                  <p:childTnLst>
                                    <p:animClr clrSpc="hsl" dir="cw">
                                      <p:cBhvr override="childStyle">
                                        <p:cTn id="104" dur="500" fill="hold"/>
                                        <p:tgtEl>
                                          <p:spTgt spid="27"/>
                                        </p:tgtEl>
                                        <p:attrNameLst>
                                          <p:attrName>style.color</p:attrName>
                                        </p:attrNameLst>
                                      </p:cBhvr>
                                      <p:by>
                                        <p:hsl h="0" s="-12549" l="-25098"/>
                                      </p:by>
                                    </p:animClr>
                                    <p:animClr clrSpc="hsl" dir="cw">
                                      <p:cBhvr>
                                        <p:cTn id="105" dur="500" fill="hold"/>
                                        <p:tgtEl>
                                          <p:spTgt spid="27"/>
                                        </p:tgtEl>
                                        <p:attrNameLst>
                                          <p:attrName>fillcolor</p:attrName>
                                        </p:attrNameLst>
                                      </p:cBhvr>
                                      <p:by>
                                        <p:hsl h="0" s="-12549" l="-25098"/>
                                      </p:by>
                                    </p:animClr>
                                    <p:animClr clrSpc="hsl" dir="cw">
                                      <p:cBhvr>
                                        <p:cTn id="106" dur="500" fill="hold"/>
                                        <p:tgtEl>
                                          <p:spTgt spid="27"/>
                                        </p:tgtEl>
                                        <p:attrNameLst>
                                          <p:attrName>stroke.color</p:attrName>
                                        </p:attrNameLst>
                                      </p:cBhvr>
                                      <p:by>
                                        <p:hsl h="0" s="-12549" l="-25098"/>
                                      </p:by>
                                    </p:animClr>
                                    <p:set>
                                      <p:cBhvr>
                                        <p:cTn id="107" dur="500" fill="hold"/>
                                        <p:tgtEl>
                                          <p:spTgt spid="27"/>
                                        </p:tgtEl>
                                        <p:attrNameLst>
                                          <p:attrName>fill.type</p:attrName>
                                        </p:attrNameLst>
                                      </p:cBhvr>
                                      <p:to>
                                        <p:strVal val="solid"/>
                                      </p:to>
                                    </p:set>
                                  </p:childTnLst>
                                </p:cTn>
                              </p:par>
                              <p:par>
                                <p:cTn id="108" presetID="19" presetClass="emph" presetSubtype="0" fill="hold" grpId="0" nodeType="withEffect">
                                  <p:stCondLst>
                                    <p:cond delay="0"/>
                                  </p:stCondLst>
                                  <p:childTnLst>
                                    <p:animClr clrSpc="rgb" dir="cw">
                                      <p:cBhvr override="childStyle">
                                        <p:cTn id="109" dur="500" fill="hold"/>
                                        <p:tgtEl>
                                          <p:spTgt spid="16"/>
                                        </p:tgtEl>
                                        <p:attrNameLst>
                                          <p:attrName>style.color</p:attrName>
                                        </p:attrNameLst>
                                      </p:cBhvr>
                                      <p:to>
                                        <a:srgbClr val="FFC000"/>
                                      </p:to>
                                    </p:animClr>
                                    <p:animClr clrSpc="rgb" dir="cw">
                                      <p:cBhvr>
                                        <p:cTn id="110" dur="500" fill="hold"/>
                                        <p:tgtEl>
                                          <p:spTgt spid="16"/>
                                        </p:tgtEl>
                                        <p:attrNameLst>
                                          <p:attrName>fillcolor</p:attrName>
                                        </p:attrNameLst>
                                      </p:cBhvr>
                                      <p:to>
                                        <a:srgbClr val="FFC000"/>
                                      </p:to>
                                    </p:animClr>
                                    <p:set>
                                      <p:cBhvr>
                                        <p:cTn id="111" dur="500" fill="hold"/>
                                        <p:tgtEl>
                                          <p:spTgt spid="16"/>
                                        </p:tgtEl>
                                        <p:attrNameLst>
                                          <p:attrName>fill.type</p:attrName>
                                        </p:attrNameLst>
                                      </p:cBhvr>
                                      <p:to>
                                        <p:strVal val="solid"/>
                                      </p:to>
                                    </p:set>
                                    <p:set>
                                      <p:cBhvr>
                                        <p:cTn id="112" dur="500" fill="hold"/>
                                        <p:tgtEl>
                                          <p:spTgt spid="16"/>
                                        </p:tgtEl>
                                        <p:attrNameLst>
                                          <p:attrName>fill.on</p:attrName>
                                        </p:attrNameLst>
                                      </p:cBhvr>
                                      <p:to>
                                        <p:strVal val="true"/>
                                      </p:to>
                                    </p:set>
                                  </p:childTnLst>
                                </p:cTn>
                              </p:par>
                              <p:par>
                                <p:cTn id="113" presetID="1" presetClass="mediacall" presetSubtype="0" fill="hold" nodeType="withEffect">
                                  <p:stCondLst>
                                    <p:cond delay="0"/>
                                  </p:stCondLst>
                                  <p:childTnLst>
                                    <p:cmd type="call" cmd="playFrom(0.0)">
                                      <p:cBhvr>
                                        <p:cTn id="114" dur="20218" fill="hold"/>
                                        <p:tgtEl>
                                          <p:spTgt spid="39"/>
                                        </p:tgtEl>
                                      </p:cBhvr>
                                    </p:cmd>
                                  </p:childTnLst>
                                </p:cTn>
                              </p:par>
                              <p:par>
                                <p:cTn id="115" presetID="3" presetClass="mediacall" presetSubtype="0" fill="hold" nodeType="withEffect">
                                  <p:stCondLst>
                                    <p:cond delay="0"/>
                                  </p:stCondLst>
                                  <p:childTnLst>
                                    <p:cmd type="call" cmd="stop">
                                      <p:cBhvr>
                                        <p:cTn id="116" dur="1" fill="hold"/>
                                        <p:tgtEl>
                                          <p:spTgt spid="38"/>
                                        </p:tgtEl>
                                      </p:cBhvr>
                                    </p:cmd>
                                  </p:childTnLst>
                                </p:cTn>
                              </p:par>
                              <p:par>
                                <p:cTn id="117" presetID="19" presetClass="emph" presetSubtype="0" fill="hold" grpId="1" nodeType="withEffect">
                                  <p:stCondLst>
                                    <p:cond delay="3500"/>
                                  </p:stCondLst>
                                  <p:childTnLst>
                                    <p:animClr clrSpc="rgb" dir="cw">
                                      <p:cBhvr override="childStyle">
                                        <p:cTn id="118" dur="500" fill="hold"/>
                                        <p:tgtEl>
                                          <p:spTgt spid="16"/>
                                        </p:tgtEl>
                                        <p:attrNameLst>
                                          <p:attrName>style.color</p:attrName>
                                        </p:attrNameLst>
                                      </p:cBhvr>
                                      <p:to>
                                        <a:srgbClr val="FF0000"/>
                                      </p:to>
                                    </p:animClr>
                                    <p:animClr clrSpc="rgb" dir="cw">
                                      <p:cBhvr>
                                        <p:cTn id="119" dur="500" fill="hold"/>
                                        <p:tgtEl>
                                          <p:spTgt spid="16"/>
                                        </p:tgtEl>
                                        <p:attrNameLst>
                                          <p:attrName>fillcolor</p:attrName>
                                        </p:attrNameLst>
                                      </p:cBhvr>
                                      <p:to>
                                        <a:srgbClr val="FF0000"/>
                                      </p:to>
                                    </p:animClr>
                                    <p:set>
                                      <p:cBhvr>
                                        <p:cTn id="120" dur="500" fill="hold"/>
                                        <p:tgtEl>
                                          <p:spTgt spid="16"/>
                                        </p:tgtEl>
                                        <p:attrNameLst>
                                          <p:attrName>fill.type</p:attrName>
                                        </p:attrNameLst>
                                      </p:cBhvr>
                                      <p:to>
                                        <p:strVal val="solid"/>
                                      </p:to>
                                    </p:set>
                                    <p:set>
                                      <p:cBhvr>
                                        <p:cTn id="121" dur="500" fill="hold"/>
                                        <p:tgtEl>
                                          <p:spTgt spid="16"/>
                                        </p:tgtEl>
                                        <p:attrNameLst>
                                          <p:attrName>fill.on</p:attrName>
                                        </p:attrNameLst>
                                      </p:cBhvr>
                                      <p:to>
                                        <p:strVal val="true"/>
                                      </p:to>
                                    </p:set>
                                  </p:childTnLst>
                                </p:cTn>
                              </p:par>
                              <p:par>
                                <p:cTn id="122" presetID="19" presetClass="emph" presetSubtype="0" repeatCount="4000" fill="hold" grpId="3" nodeType="withEffect">
                                  <p:stCondLst>
                                    <p:cond delay="3500"/>
                                  </p:stCondLst>
                                  <p:childTnLst>
                                    <p:animClr clrSpc="rgb" dir="cw">
                                      <p:cBhvr override="childStyle">
                                        <p:cTn id="123" dur="500" fill="hold"/>
                                        <p:tgtEl>
                                          <p:spTgt spid="15"/>
                                        </p:tgtEl>
                                        <p:attrNameLst>
                                          <p:attrName>style.color</p:attrName>
                                        </p:attrNameLst>
                                      </p:cBhvr>
                                      <p:to>
                                        <a:srgbClr val="92D050"/>
                                      </p:to>
                                    </p:animClr>
                                    <p:animClr clrSpc="rgb" dir="cw">
                                      <p:cBhvr>
                                        <p:cTn id="124" dur="500" fill="hold"/>
                                        <p:tgtEl>
                                          <p:spTgt spid="15"/>
                                        </p:tgtEl>
                                        <p:attrNameLst>
                                          <p:attrName>fillcolor</p:attrName>
                                        </p:attrNameLst>
                                      </p:cBhvr>
                                      <p:to>
                                        <a:srgbClr val="92D050"/>
                                      </p:to>
                                    </p:animClr>
                                    <p:set>
                                      <p:cBhvr>
                                        <p:cTn id="125" dur="500" fill="hold"/>
                                        <p:tgtEl>
                                          <p:spTgt spid="15"/>
                                        </p:tgtEl>
                                        <p:attrNameLst>
                                          <p:attrName>fill.type</p:attrName>
                                        </p:attrNameLst>
                                      </p:cBhvr>
                                      <p:to>
                                        <p:strVal val="solid"/>
                                      </p:to>
                                    </p:set>
                                    <p:set>
                                      <p:cBhvr>
                                        <p:cTn id="126" dur="500" fill="hold"/>
                                        <p:tgtEl>
                                          <p:spTgt spid="15"/>
                                        </p:tgtEl>
                                        <p:attrNameLst>
                                          <p:attrName>fill.on</p:attrName>
                                        </p:attrNameLst>
                                      </p:cBhvr>
                                      <p:to>
                                        <p:strVal val="true"/>
                                      </p:to>
                                    </p:set>
                                  </p:childTnLst>
                                </p:cTn>
                              </p:par>
                              <p:par>
                                <p:cTn id="127" presetID="1" presetClass="mediacall" presetSubtype="0" fill="hold" nodeType="withEffect">
                                  <p:stCondLst>
                                    <p:cond delay="3500"/>
                                  </p:stCondLst>
                                  <p:childTnLst>
                                    <p:cmd type="call" cmd="playFrom(0.0)">
                                      <p:cBhvr>
                                        <p:cTn id="128" dur="5903" fill="hold"/>
                                        <p:tgtEl>
                                          <p:spTgt spid="41"/>
                                        </p:tgtEl>
                                      </p:cBhvr>
                                    </p:cmd>
                                  </p:childTnLst>
                                </p:cTn>
                              </p:par>
                              <p:par>
                                <p:cTn id="129" presetID="3" presetClass="mediacall" presetSubtype="0" fill="hold" nodeType="withEffect">
                                  <p:stCondLst>
                                    <p:cond delay="3500"/>
                                  </p:stCondLst>
                                  <p:childTnLst>
                                    <p:cmd type="call" cmd="stop">
                                      <p:cBhvr>
                                        <p:cTn id="130" dur="1" fill="hold"/>
                                        <p:tgtEl>
                                          <p:spTgt spid="39"/>
                                        </p:tgtEl>
                                      </p:cBhvr>
                                    </p:cmd>
                                  </p:childTnLst>
                                </p:cTn>
                              </p:par>
                              <p:par>
                                <p:cTn id="131" presetID="30" presetClass="emph" presetSubtype="0" fill="hold" grpId="2" nodeType="withEffect">
                                  <p:stCondLst>
                                    <p:cond delay="3500"/>
                                  </p:stCondLst>
                                  <p:childTnLst>
                                    <p:animClr clrSpc="hsl" dir="cw">
                                      <p:cBhvr override="childStyle">
                                        <p:cTn id="132" dur="500" fill="hold"/>
                                        <p:tgtEl>
                                          <p:spTgt spid="27"/>
                                        </p:tgtEl>
                                        <p:attrNameLst>
                                          <p:attrName>style.color</p:attrName>
                                        </p:attrNameLst>
                                      </p:cBhvr>
                                      <p:by>
                                        <p:hsl h="0" s="12549" l="25098"/>
                                      </p:by>
                                    </p:animClr>
                                    <p:animClr clrSpc="hsl" dir="cw">
                                      <p:cBhvr>
                                        <p:cTn id="133" dur="500" fill="hold"/>
                                        <p:tgtEl>
                                          <p:spTgt spid="27"/>
                                        </p:tgtEl>
                                        <p:attrNameLst>
                                          <p:attrName>fillcolor</p:attrName>
                                        </p:attrNameLst>
                                      </p:cBhvr>
                                      <p:by>
                                        <p:hsl h="0" s="12549" l="25098"/>
                                      </p:by>
                                    </p:animClr>
                                    <p:animClr clrSpc="hsl" dir="cw">
                                      <p:cBhvr>
                                        <p:cTn id="134" dur="500" fill="hold"/>
                                        <p:tgtEl>
                                          <p:spTgt spid="27"/>
                                        </p:tgtEl>
                                        <p:attrNameLst>
                                          <p:attrName>stroke.color</p:attrName>
                                        </p:attrNameLst>
                                      </p:cBhvr>
                                      <p:by>
                                        <p:hsl h="0" s="12549" l="25098"/>
                                      </p:by>
                                    </p:animClr>
                                    <p:set>
                                      <p:cBhvr>
                                        <p:cTn id="135" dur="500" fill="hold"/>
                                        <p:tgtEl>
                                          <p:spTgt spid="27"/>
                                        </p:tgtEl>
                                        <p:attrNameLst>
                                          <p:attrName>fill.type</p:attrName>
                                        </p:attrNameLst>
                                      </p:cBhvr>
                                      <p:to>
                                        <p:strVal val="solid"/>
                                      </p:to>
                                    </p:set>
                                  </p:childTnLst>
                                </p:cTn>
                              </p:par>
                              <p:par>
                                <p:cTn id="136" presetID="24" presetClass="emph" presetSubtype="0" fill="hold" grpId="4" nodeType="withEffect">
                                  <p:stCondLst>
                                    <p:cond delay="3500"/>
                                  </p:stCondLst>
                                  <p:childTnLst>
                                    <p:animClr clrSpc="hsl" dir="cw">
                                      <p:cBhvr override="childStyle">
                                        <p:cTn id="137" dur="500" fill="hold"/>
                                        <p:tgtEl>
                                          <p:spTgt spid="25"/>
                                        </p:tgtEl>
                                        <p:attrNameLst>
                                          <p:attrName>style.color</p:attrName>
                                        </p:attrNameLst>
                                      </p:cBhvr>
                                      <p:by>
                                        <p:hsl h="0" s="-12549" l="-25098"/>
                                      </p:by>
                                    </p:animClr>
                                    <p:animClr clrSpc="hsl" dir="cw">
                                      <p:cBhvr>
                                        <p:cTn id="138" dur="500" fill="hold"/>
                                        <p:tgtEl>
                                          <p:spTgt spid="25"/>
                                        </p:tgtEl>
                                        <p:attrNameLst>
                                          <p:attrName>fillcolor</p:attrName>
                                        </p:attrNameLst>
                                      </p:cBhvr>
                                      <p:by>
                                        <p:hsl h="0" s="-12549" l="-25098"/>
                                      </p:by>
                                    </p:animClr>
                                    <p:animClr clrSpc="hsl" dir="cw">
                                      <p:cBhvr>
                                        <p:cTn id="139" dur="500" fill="hold"/>
                                        <p:tgtEl>
                                          <p:spTgt spid="25"/>
                                        </p:tgtEl>
                                        <p:attrNameLst>
                                          <p:attrName>stroke.color</p:attrName>
                                        </p:attrNameLst>
                                      </p:cBhvr>
                                      <p:by>
                                        <p:hsl h="0" s="-12549" l="-25098"/>
                                      </p:by>
                                    </p:animClr>
                                    <p:set>
                                      <p:cBhvr>
                                        <p:cTn id="140"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1" restart="whenNotActive" fill="hold" evtFilter="cancelBubble" nodeType="interactiveSeq">
                <p:stCondLst>
                  <p:cond evt="onClick" delay="0">
                    <p:tgtEl>
                      <p:spTgt spid="34"/>
                    </p:tgtEl>
                  </p:cond>
                </p:stCondLst>
                <p:endSync evt="end" delay="0">
                  <p:rtn val="all"/>
                </p:endSync>
                <p:childTnLst>
                  <p:par>
                    <p:cTn id="142" fill="hold">
                      <p:stCondLst>
                        <p:cond delay="0"/>
                      </p:stCondLst>
                      <p:childTnLst>
                        <p:par>
                          <p:cTn id="143" fill="hold">
                            <p:stCondLst>
                              <p:cond delay="0"/>
                            </p:stCondLst>
                            <p:childTnLst>
                              <p:par>
                                <p:cTn id="144" presetID="24" presetClass="emph" presetSubtype="0" fill="hold" grpId="1" nodeType="clickEffect">
                                  <p:stCondLst>
                                    <p:cond delay="0"/>
                                  </p:stCondLst>
                                  <p:childTnLst>
                                    <p:animClr clrSpc="hsl" dir="cw">
                                      <p:cBhvr override="childStyle">
                                        <p:cTn id="145" dur="500" fill="hold"/>
                                        <p:tgtEl>
                                          <p:spTgt spid="34"/>
                                        </p:tgtEl>
                                        <p:attrNameLst>
                                          <p:attrName>style.color</p:attrName>
                                        </p:attrNameLst>
                                      </p:cBhvr>
                                      <p:by>
                                        <p:hsl h="0" s="-12549" l="-25098"/>
                                      </p:by>
                                    </p:animClr>
                                    <p:animClr clrSpc="hsl" dir="cw">
                                      <p:cBhvr>
                                        <p:cTn id="146" dur="500" fill="hold"/>
                                        <p:tgtEl>
                                          <p:spTgt spid="34"/>
                                        </p:tgtEl>
                                        <p:attrNameLst>
                                          <p:attrName>fillcolor</p:attrName>
                                        </p:attrNameLst>
                                      </p:cBhvr>
                                      <p:by>
                                        <p:hsl h="0" s="-12549" l="-25098"/>
                                      </p:by>
                                    </p:animClr>
                                    <p:animClr clrSpc="hsl" dir="cw">
                                      <p:cBhvr>
                                        <p:cTn id="147" dur="500" fill="hold"/>
                                        <p:tgtEl>
                                          <p:spTgt spid="34"/>
                                        </p:tgtEl>
                                        <p:attrNameLst>
                                          <p:attrName>stroke.color</p:attrName>
                                        </p:attrNameLst>
                                      </p:cBhvr>
                                      <p:by>
                                        <p:hsl h="0" s="-12549" l="-25098"/>
                                      </p:by>
                                    </p:animClr>
                                    <p:set>
                                      <p:cBhvr>
                                        <p:cTn id="148" dur="500" fill="hold"/>
                                        <p:tgtEl>
                                          <p:spTgt spid="34"/>
                                        </p:tgtEl>
                                        <p:attrNameLst>
                                          <p:attrName>fill.type</p:attrName>
                                        </p:attrNameLst>
                                      </p:cBhvr>
                                      <p:to>
                                        <p:strVal val="solid"/>
                                      </p:to>
                                    </p:set>
                                  </p:childTnLst>
                                </p:cTn>
                              </p:par>
                              <p:par>
                                <p:cTn id="149" presetID="19" presetClass="emph" presetSubtype="0" fill="hold" grpId="0" nodeType="withEffect">
                                  <p:stCondLst>
                                    <p:cond delay="0"/>
                                  </p:stCondLst>
                                  <p:childTnLst>
                                    <p:animClr clrSpc="rgb" dir="cw">
                                      <p:cBhvr override="childStyle">
                                        <p:cTn id="150" dur="500" fill="hold"/>
                                        <p:tgtEl>
                                          <p:spTgt spid="32"/>
                                        </p:tgtEl>
                                        <p:attrNameLst>
                                          <p:attrName>style.color</p:attrName>
                                        </p:attrNameLst>
                                      </p:cBhvr>
                                      <p:to>
                                        <a:schemeClr val="accent2"/>
                                      </p:to>
                                    </p:animClr>
                                    <p:animClr clrSpc="rgb" dir="cw">
                                      <p:cBhvr>
                                        <p:cTn id="151" dur="500" fill="hold"/>
                                        <p:tgtEl>
                                          <p:spTgt spid="32"/>
                                        </p:tgtEl>
                                        <p:attrNameLst>
                                          <p:attrName>fillcolor</p:attrName>
                                        </p:attrNameLst>
                                      </p:cBhvr>
                                      <p:to>
                                        <a:schemeClr val="accent2"/>
                                      </p:to>
                                    </p:animClr>
                                    <p:set>
                                      <p:cBhvr>
                                        <p:cTn id="152" dur="500" fill="hold"/>
                                        <p:tgtEl>
                                          <p:spTgt spid="32"/>
                                        </p:tgtEl>
                                        <p:attrNameLst>
                                          <p:attrName>fill.type</p:attrName>
                                        </p:attrNameLst>
                                      </p:cBhvr>
                                      <p:to>
                                        <p:strVal val="solid"/>
                                      </p:to>
                                    </p:set>
                                    <p:set>
                                      <p:cBhvr>
                                        <p:cTn id="153" dur="500" fill="hold"/>
                                        <p:tgtEl>
                                          <p:spTgt spid="32"/>
                                        </p:tgtEl>
                                        <p:attrNameLst>
                                          <p:attrName>fill.on</p:attrName>
                                        </p:attrNameLst>
                                      </p:cBhvr>
                                      <p:to>
                                        <p:strVal val="true"/>
                                      </p:to>
                                    </p:set>
                                  </p:childTnLst>
                                </p:cTn>
                              </p:par>
                              <p:par>
                                <p:cTn id="154" presetID="1" presetClass="mediacall" presetSubtype="0" fill="hold" nodeType="withEffect">
                                  <p:stCondLst>
                                    <p:cond delay="0"/>
                                  </p:stCondLst>
                                  <p:childTnLst>
                                    <p:cmd type="call" cmd="playFrom(0.0)">
                                      <p:cBhvr>
                                        <p:cTn id="155" dur="20218" fill="hold"/>
                                        <p:tgtEl>
                                          <p:spTgt spid="39"/>
                                        </p:tgtEl>
                                      </p:cBhvr>
                                    </p:cmd>
                                  </p:childTnLst>
                                </p:cTn>
                              </p:par>
                              <p:par>
                                <p:cTn id="156" presetID="3" presetClass="mediacall" presetSubtype="0" fill="hold" nodeType="withEffect">
                                  <p:stCondLst>
                                    <p:cond delay="0"/>
                                  </p:stCondLst>
                                  <p:childTnLst>
                                    <p:cmd type="call" cmd="stop">
                                      <p:cBhvr>
                                        <p:cTn id="157" dur="1" fill="hold"/>
                                        <p:tgtEl>
                                          <p:spTgt spid="38"/>
                                        </p:tgtEl>
                                      </p:cBhvr>
                                    </p:cmd>
                                  </p:childTnLst>
                                </p:cTn>
                              </p:par>
                              <p:par>
                                <p:cTn id="158" presetID="19" presetClass="emph" presetSubtype="0" fill="hold" grpId="1" nodeType="withEffect">
                                  <p:stCondLst>
                                    <p:cond delay="3000"/>
                                  </p:stCondLst>
                                  <p:childTnLst>
                                    <p:animClr clrSpc="rgb" dir="cw">
                                      <p:cBhvr override="childStyle">
                                        <p:cTn id="159" dur="500" fill="hold"/>
                                        <p:tgtEl>
                                          <p:spTgt spid="32"/>
                                        </p:tgtEl>
                                        <p:attrNameLst>
                                          <p:attrName>style.color</p:attrName>
                                        </p:attrNameLst>
                                      </p:cBhvr>
                                      <p:to>
                                        <a:srgbClr val="FF0000"/>
                                      </p:to>
                                    </p:animClr>
                                    <p:animClr clrSpc="rgb" dir="cw">
                                      <p:cBhvr>
                                        <p:cTn id="160" dur="500" fill="hold"/>
                                        <p:tgtEl>
                                          <p:spTgt spid="32"/>
                                        </p:tgtEl>
                                        <p:attrNameLst>
                                          <p:attrName>fillcolor</p:attrName>
                                        </p:attrNameLst>
                                      </p:cBhvr>
                                      <p:to>
                                        <a:srgbClr val="FF0000"/>
                                      </p:to>
                                    </p:animClr>
                                    <p:set>
                                      <p:cBhvr>
                                        <p:cTn id="161" dur="500" fill="hold"/>
                                        <p:tgtEl>
                                          <p:spTgt spid="32"/>
                                        </p:tgtEl>
                                        <p:attrNameLst>
                                          <p:attrName>fill.type</p:attrName>
                                        </p:attrNameLst>
                                      </p:cBhvr>
                                      <p:to>
                                        <p:strVal val="solid"/>
                                      </p:to>
                                    </p:set>
                                    <p:set>
                                      <p:cBhvr>
                                        <p:cTn id="162" dur="500" fill="hold"/>
                                        <p:tgtEl>
                                          <p:spTgt spid="32"/>
                                        </p:tgtEl>
                                        <p:attrNameLst>
                                          <p:attrName>fill.on</p:attrName>
                                        </p:attrNameLst>
                                      </p:cBhvr>
                                      <p:to>
                                        <p:strVal val="true"/>
                                      </p:to>
                                    </p:set>
                                  </p:childTnLst>
                                </p:cTn>
                              </p:par>
                              <p:par>
                                <p:cTn id="163" presetID="19" presetClass="emph" presetSubtype="0" repeatCount="4000" fill="hold" grpId="4" nodeType="withEffect">
                                  <p:stCondLst>
                                    <p:cond delay="3000"/>
                                  </p:stCondLst>
                                  <p:childTnLst>
                                    <p:animClr clrSpc="rgb" dir="cw">
                                      <p:cBhvr override="childStyle">
                                        <p:cTn id="164" dur="500" fill="hold"/>
                                        <p:tgtEl>
                                          <p:spTgt spid="15"/>
                                        </p:tgtEl>
                                        <p:attrNameLst>
                                          <p:attrName>style.color</p:attrName>
                                        </p:attrNameLst>
                                      </p:cBhvr>
                                      <p:to>
                                        <a:srgbClr val="92D050"/>
                                      </p:to>
                                    </p:animClr>
                                    <p:animClr clrSpc="rgb" dir="cw">
                                      <p:cBhvr>
                                        <p:cTn id="165" dur="500" fill="hold"/>
                                        <p:tgtEl>
                                          <p:spTgt spid="15"/>
                                        </p:tgtEl>
                                        <p:attrNameLst>
                                          <p:attrName>fillcolor</p:attrName>
                                        </p:attrNameLst>
                                      </p:cBhvr>
                                      <p:to>
                                        <a:srgbClr val="92D050"/>
                                      </p:to>
                                    </p:animClr>
                                    <p:set>
                                      <p:cBhvr>
                                        <p:cTn id="166" dur="500" fill="hold"/>
                                        <p:tgtEl>
                                          <p:spTgt spid="15"/>
                                        </p:tgtEl>
                                        <p:attrNameLst>
                                          <p:attrName>fill.type</p:attrName>
                                        </p:attrNameLst>
                                      </p:cBhvr>
                                      <p:to>
                                        <p:strVal val="solid"/>
                                      </p:to>
                                    </p:set>
                                    <p:set>
                                      <p:cBhvr>
                                        <p:cTn id="167" dur="500" fill="hold"/>
                                        <p:tgtEl>
                                          <p:spTgt spid="15"/>
                                        </p:tgtEl>
                                        <p:attrNameLst>
                                          <p:attrName>fill.on</p:attrName>
                                        </p:attrNameLst>
                                      </p:cBhvr>
                                      <p:to>
                                        <p:strVal val="true"/>
                                      </p:to>
                                    </p:set>
                                  </p:childTnLst>
                                </p:cTn>
                              </p:par>
                              <p:par>
                                <p:cTn id="168" presetID="1" presetClass="mediacall" presetSubtype="0" fill="hold" nodeType="withEffect">
                                  <p:stCondLst>
                                    <p:cond delay="3000"/>
                                  </p:stCondLst>
                                  <p:childTnLst>
                                    <p:cmd type="call" cmd="playFrom(0.0)">
                                      <p:cBhvr>
                                        <p:cTn id="169" dur="5903" fill="hold"/>
                                        <p:tgtEl>
                                          <p:spTgt spid="41"/>
                                        </p:tgtEl>
                                      </p:cBhvr>
                                    </p:cmd>
                                  </p:childTnLst>
                                </p:cTn>
                              </p:par>
                              <p:par>
                                <p:cTn id="170" presetID="3" presetClass="mediacall" presetSubtype="0" fill="hold" nodeType="withEffect">
                                  <p:stCondLst>
                                    <p:cond delay="3000"/>
                                  </p:stCondLst>
                                  <p:childTnLst>
                                    <p:cmd type="call" cmd="stop">
                                      <p:cBhvr>
                                        <p:cTn id="171" dur="1" fill="hold"/>
                                        <p:tgtEl>
                                          <p:spTgt spid="39"/>
                                        </p:tgtEl>
                                      </p:cBhvr>
                                    </p:cmd>
                                  </p:childTnLst>
                                </p:cTn>
                              </p:par>
                              <p:par>
                                <p:cTn id="172" presetID="30" presetClass="emph" presetSubtype="0" fill="hold" grpId="2" nodeType="withEffect">
                                  <p:stCondLst>
                                    <p:cond delay="3000"/>
                                  </p:stCondLst>
                                  <p:childTnLst>
                                    <p:animClr clrSpc="hsl" dir="cw">
                                      <p:cBhvr override="childStyle">
                                        <p:cTn id="173" dur="500" fill="hold"/>
                                        <p:tgtEl>
                                          <p:spTgt spid="34"/>
                                        </p:tgtEl>
                                        <p:attrNameLst>
                                          <p:attrName>style.color</p:attrName>
                                        </p:attrNameLst>
                                      </p:cBhvr>
                                      <p:by>
                                        <p:hsl h="0" s="12549" l="25098"/>
                                      </p:by>
                                    </p:animClr>
                                    <p:animClr clrSpc="hsl" dir="cw">
                                      <p:cBhvr>
                                        <p:cTn id="174" dur="500" fill="hold"/>
                                        <p:tgtEl>
                                          <p:spTgt spid="34"/>
                                        </p:tgtEl>
                                        <p:attrNameLst>
                                          <p:attrName>fillcolor</p:attrName>
                                        </p:attrNameLst>
                                      </p:cBhvr>
                                      <p:by>
                                        <p:hsl h="0" s="12549" l="25098"/>
                                      </p:by>
                                    </p:animClr>
                                    <p:animClr clrSpc="hsl" dir="cw">
                                      <p:cBhvr>
                                        <p:cTn id="175" dur="500" fill="hold"/>
                                        <p:tgtEl>
                                          <p:spTgt spid="34"/>
                                        </p:tgtEl>
                                        <p:attrNameLst>
                                          <p:attrName>stroke.color</p:attrName>
                                        </p:attrNameLst>
                                      </p:cBhvr>
                                      <p:by>
                                        <p:hsl h="0" s="12549" l="25098"/>
                                      </p:by>
                                    </p:animClr>
                                    <p:set>
                                      <p:cBhvr>
                                        <p:cTn id="176" dur="500" fill="hold"/>
                                        <p:tgtEl>
                                          <p:spTgt spid="34"/>
                                        </p:tgtEl>
                                        <p:attrNameLst>
                                          <p:attrName>fill.type</p:attrName>
                                        </p:attrNameLst>
                                      </p:cBhvr>
                                      <p:to>
                                        <p:strVal val="solid"/>
                                      </p:to>
                                    </p:set>
                                  </p:childTnLst>
                                </p:cTn>
                              </p:par>
                              <p:par>
                                <p:cTn id="177" presetID="24" presetClass="emph" presetSubtype="0" fill="hold" grpId="5" nodeType="withEffect">
                                  <p:stCondLst>
                                    <p:cond delay="3000"/>
                                  </p:stCondLst>
                                  <p:childTnLst>
                                    <p:animClr clrSpc="hsl" dir="cw">
                                      <p:cBhvr override="childStyle">
                                        <p:cTn id="178" dur="500" fill="hold"/>
                                        <p:tgtEl>
                                          <p:spTgt spid="25"/>
                                        </p:tgtEl>
                                        <p:attrNameLst>
                                          <p:attrName>style.color</p:attrName>
                                        </p:attrNameLst>
                                      </p:cBhvr>
                                      <p:by>
                                        <p:hsl h="0" s="-12549" l="-25098"/>
                                      </p:by>
                                    </p:animClr>
                                    <p:animClr clrSpc="hsl" dir="cw">
                                      <p:cBhvr>
                                        <p:cTn id="179" dur="500" fill="hold"/>
                                        <p:tgtEl>
                                          <p:spTgt spid="25"/>
                                        </p:tgtEl>
                                        <p:attrNameLst>
                                          <p:attrName>fillcolor</p:attrName>
                                        </p:attrNameLst>
                                      </p:cBhvr>
                                      <p:by>
                                        <p:hsl h="0" s="-12549" l="-25098"/>
                                      </p:by>
                                    </p:animClr>
                                    <p:animClr clrSpc="hsl" dir="cw">
                                      <p:cBhvr>
                                        <p:cTn id="180" dur="500" fill="hold"/>
                                        <p:tgtEl>
                                          <p:spTgt spid="25"/>
                                        </p:tgtEl>
                                        <p:attrNameLst>
                                          <p:attrName>stroke.color</p:attrName>
                                        </p:attrNameLst>
                                      </p:cBhvr>
                                      <p:by>
                                        <p:hsl h="0" s="-12549" l="-25098"/>
                                      </p:by>
                                    </p:animClr>
                                    <p:set>
                                      <p:cBhvr>
                                        <p:cTn id="181"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2" fill="hold" display="0">
                  <p:stCondLst>
                    <p:cond delay="indefinite"/>
                  </p:stCondLst>
                  <p:endCondLst>
                    <p:cond evt="onStopAudio" delay="0">
                      <p:tgtEl>
                        <p:sldTgt/>
                      </p:tgtEl>
                    </p:cond>
                  </p:endCondLst>
                </p:cTn>
                <p:tgtEl>
                  <p:spTgt spid="39"/>
                </p:tgtEl>
              </p:cMediaNode>
            </p:audio>
            <p:audio>
              <p:cMediaNode vol="80000">
                <p:cTn id="183" fill="hold" display="0">
                  <p:stCondLst>
                    <p:cond delay="indefinite"/>
                  </p:stCondLst>
                  <p:endCondLst>
                    <p:cond evt="onStopAudio" delay="0">
                      <p:tgtEl>
                        <p:sldTgt/>
                      </p:tgtEl>
                    </p:cond>
                  </p:endCondLst>
                </p:cTn>
                <p:tgtEl>
                  <p:spTgt spid="40"/>
                </p:tgtEl>
              </p:cMediaNode>
            </p:audio>
            <p:audio>
              <p:cMediaNode vol="80000">
                <p:cTn id="184" fill="hold" display="0">
                  <p:stCondLst>
                    <p:cond delay="indefinite"/>
                  </p:stCondLst>
                  <p:endCondLst>
                    <p:cond evt="onStopAudio" delay="0">
                      <p:tgtEl>
                        <p:sldTgt/>
                      </p:tgtEl>
                    </p:cond>
                  </p:endCondLst>
                </p:cTn>
                <p:tgtEl>
                  <p:spTgt spid="41"/>
                </p:tgtEl>
              </p:cMediaNode>
            </p:audio>
          </p:childTnLst>
        </p:cTn>
      </p:par>
    </p:tnLst>
    <p:bldLst>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 xmlns:a16="http://schemas.microsoft.com/office/drawing/2014/main" id="{72FAB428-B261-9BF8-84AD-1BDD66EC48DD}"/>
              </a:ext>
            </a:extLst>
          </p:cNvPr>
          <p:cNvCxnSpPr/>
          <p:nvPr/>
        </p:nvCxnSpPr>
        <p:spPr>
          <a:xfrm>
            <a:off x="0" y="3579251"/>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 xmlns:a16="http://schemas.microsoft.com/office/drawing/2014/main" id="{C7B0FE9C-F303-49FF-B30D-C4457E06642A}"/>
              </a:ext>
            </a:extLst>
          </p:cNvPr>
          <p:cNvCxnSpPr/>
          <p:nvPr/>
        </p:nvCxnSpPr>
        <p:spPr>
          <a:xfrm>
            <a:off x="0" y="5526957"/>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5" name="bang c">
            <a:extLst>
              <a:ext uri="{FF2B5EF4-FFF2-40B4-BE49-F238E27FC236}">
                <a16:creationId xmlns="" xmlns:a16="http://schemas.microsoft.com/office/drawing/2014/main" id="{D0E6AFB4-275F-4728-9A13-27E00F9EA3A2}"/>
              </a:ext>
            </a:extLst>
          </p:cNvPr>
          <p:cNvSpPr/>
          <p:nvPr/>
        </p:nvSpPr>
        <p:spPr>
          <a:xfrm flipH="1">
            <a:off x="804610" y="4705251"/>
            <a:ext cx="5249773" cy="164592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en-US">
              <a:solidFill>
                <a:prstClr val="white"/>
              </a:solidFill>
            </a:endParaRPr>
          </a:p>
        </p:txBody>
      </p:sp>
      <p:sp>
        <p:nvSpPr>
          <p:cNvPr id="16" name="bang b">
            <a:extLst>
              <a:ext uri="{FF2B5EF4-FFF2-40B4-BE49-F238E27FC236}">
                <a16:creationId xmlns="" xmlns:a16="http://schemas.microsoft.com/office/drawing/2014/main" id="{CA2E0476-BE10-4768-BE1B-A9C0072703C2}"/>
              </a:ext>
            </a:extLst>
          </p:cNvPr>
          <p:cNvSpPr/>
          <p:nvPr/>
        </p:nvSpPr>
        <p:spPr>
          <a:xfrm flipH="1">
            <a:off x="6135896" y="2753699"/>
            <a:ext cx="5249773" cy="164592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en-US">
              <a:solidFill>
                <a:prstClr val="white"/>
              </a:solidFill>
            </a:endParaRPr>
          </a:p>
        </p:txBody>
      </p:sp>
      <p:sp>
        <p:nvSpPr>
          <p:cNvPr id="32" name="bang d">
            <a:extLst>
              <a:ext uri="{FF2B5EF4-FFF2-40B4-BE49-F238E27FC236}">
                <a16:creationId xmlns="" xmlns:a16="http://schemas.microsoft.com/office/drawing/2014/main" id="{A6F11D1C-4D08-4BAF-9A3D-4AC673B9036B}"/>
              </a:ext>
            </a:extLst>
          </p:cNvPr>
          <p:cNvSpPr/>
          <p:nvPr/>
        </p:nvSpPr>
        <p:spPr>
          <a:xfrm flipH="1">
            <a:off x="6135896" y="4702183"/>
            <a:ext cx="5249773" cy="164592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en-US">
              <a:solidFill>
                <a:prstClr val="white"/>
              </a:solidFill>
            </a:endParaRPr>
          </a:p>
        </p:txBody>
      </p:sp>
      <p:sp>
        <p:nvSpPr>
          <p:cNvPr id="25" name="cau hoi c">
            <a:extLst>
              <a:ext uri="{FF2B5EF4-FFF2-40B4-BE49-F238E27FC236}">
                <a16:creationId xmlns="" xmlns:a16="http://schemas.microsoft.com/office/drawing/2014/main" id="{9897B1B9-EB78-41AF-AC33-1E8F7714B11F}"/>
              </a:ext>
            </a:extLst>
          </p:cNvPr>
          <p:cNvSpPr txBox="1"/>
          <p:nvPr/>
        </p:nvSpPr>
        <p:spPr>
          <a:xfrm>
            <a:off x="923416" y="5359254"/>
            <a:ext cx="4650419" cy="477054"/>
          </a:xfrm>
          <a:prstGeom prst="rect">
            <a:avLst/>
          </a:prstGeom>
          <a:noFill/>
        </p:spPr>
        <p:txBody>
          <a:bodyPr wrap="square" rtlCol="0">
            <a:spAutoFit/>
          </a:bodyPr>
          <a:lstStyle/>
          <a:p>
            <a:pPr marL="342917" indent="-342917" algn="ctr" defTabSz="914446">
              <a:buClr>
                <a:prstClr val="white"/>
              </a:buClr>
              <a:buFont typeface="Wingdings" panose="05000000000000000000" pitchFamily="2" charset="2"/>
              <a:buChar char="w"/>
              <a:defRPr/>
            </a:pPr>
            <a:r>
              <a:rPr lang="en-US" sz="2500">
                <a:solidFill>
                  <a:srgbClr val="FFC000"/>
                </a:solidFill>
                <a:latin typeface="Arial" panose="020B0604020202020204" pitchFamily="34" charset="0"/>
                <a:ea typeface="Tahoma" panose="020B0604030504040204" pitchFamily="34" charset="0"/>
                <a:cs typeface="Arial" panose="020B0604020202020204" pitchFamily="34" charset="0"/>
              </a:rPr>
              <a:t>C. </a:t>
            </a:r>
            <a:r>
              <a:rPr lang="vi-VN" sz="2500">
                <a:solidFill>
                  <a:prstClr val="white"/>
                </a:solidFill>
                <a:cs typeface="Arial" panose="020B0604020202020204" pitchFamily="34" charset="0"/>
              </a:rPr>
              <a:t>2700kg/m</a:t>
            </a:r>
            <a:r>
              <a:rPr lang="vi-VN" sz="2500" baseline="30000">
                <a:solidFill>
                  <a:prstClr val="white"/>
                </a:solidFill>
                <a:cs typeface="Arial" panose="020B0604020202020204" pitchFamily="34" charset="0"/>
              </a:rPr>
              <a:t>3</a:t>
            </a:r>
            <a:r>
              <a:rPr lang="vi-VN" sz="2500">
                <a:solidFill>
                  <a:prstClr val="white"/>
                </a:solidFill>
                <a:cs typeface="Arial" panose="020B0604020202020204" pitchFamily="34" charset="0"/>
              </a:rPr>
              <a:t>	</a:t>
            </a:r>
            <a:endParaRPr lang="en-US" sz="2500">
              <a:solidFill>
                <a:prstClr val="white"/>
              </a:solidFill>
              <a:latin typeface="Arial" panose="020B0604020202020204" pitchFamily="34" charset="0"/>
              <a:ea typeface="Tahoma" panose="020B0604030504040204" pitchFamily="34" charset="0"/>
              <a:cs typeface="Arial" panose="020B0604020202020204" pitchFamily="34" charset="0"/>
            </a:endParaRPr>
          </a:p>
        </p:txBody>
      </p:sp>
      <p:sp>
        <p:nvSpPr>
          <p:cNvPr id="27" name="cau hoi b">
            <a:extLst>
              <a:ext uri="{FF2B5EF4-FFF2-40B4-BE49-F238E27FC236}">
                <a16:creationId xmlns="" xmlns:a16="http://schemas.microsoft.com/office/drawing/2014/main" id="{D96707EC-5A82-4050-B897-6DBAB63AC957}"/>
              </a:ext>
            </a:extLst>
          </p:cNvPr>
          <p:cNvSpPr txBox="1"/>
          <p:nvPr/>
        </p:nvSpPr>
        <p:spPr>
          <a:xfrm>
            <a:off x="6335088" y="3379196"/>
            <a:ext cx="4650419" cy="477054"/>
          </a:xfrm>
          <a:prstGeom prst="rect">
            <a:avLst/>
          </a:prstGeom>
          <a:noFill/>
        </p:spPr>
        <p:txBody>
          <a:bodyPr wrap="square" rtlCol="0">
            <a:spAutoFit/>
          </a:bodyPr>
          <a:lstStyle/>
          <a:p>
            <a:pPr marL="342917" indent="-342917" algn="ctr" defTabSz="914446">
              <a:buClr>
                <a:prstClr val="white"/>
              </a:buClr>
              <a:buFont typeface="Wingdings" panose="05000000000000000000" pitchFamily="2" charset="2"/>
              <a:buChar char="w"/>
              <a:defRPr/>
            </a:pPr>
            <a:r>
              <a:rPr lang="en-US" sz="2500">
                <a:solidFill>
                  <a:srgbClr val="FFC000"/>
                </a:solidFill>
                <a:latin typeface="Arial" panose="020B0604020202020204" pitchFamily="34" charset="0"/>
                <a:ea typeface="Tahoma" panose="020B0604030504040204" pitchFamily="34" charset="0"/>
                <a:cs typeface="Arial" panose="020B0604020202020204" pitchFamily="34" charset="0"/>
              </a:rPr>
              <a:t>B. </a:t>
            </a:r>
            <a:r>
              <a:rPr lang="en-US" sz="2500">
                <a:solidFill>
                  <a:prstClr val="white"/>
                </a:solidFill>
                <a:latin typeface="Arial" panose="020B0604020202020204" pitchFamily="34" charset="0"/>
                <a:ea typeface="Tahoma" panose="020B0604030504040204" pitchFamily="34" charset="0"/>
                <a:cs typeface="Arial" panose="020B0604020202020204" pitchFamily="34" charset="0"/>
              </a:rPr>
              <a:t>2700 N</a:t>
            </a:r>
          </a:p>
        </p:txBody>
      </p:sp>
      <p:sp>
        <p:nvSpPr>
          <p:cNvPr id="31" name="bang a">
            <a:extLst>
              <a:ext uri="{FF2B5EF4-FFF2-40B4-BE49-F238E27FC236}">
                <a16:creationId xmlns="" xmlns:a16="http://schemas.microsoft.com/office/drawing/2014/main" id="{8DD63B39-09F3-4F04-83CD-408FC7619A90}"/>
              </a:ext>
            </a:extLst>
          </p:cNvPr>
          <p:cNvSpPr/>
          <p:nvPr/>
        </p:nvSpPr>
        <p:spPr>
          <a:xfrm flipH="1">
            <a:off x="806333" y="2753699"/>
            <a:ext cx="5249773" cy="164592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en-US">
              <a:solidFill>
                <a:prstClr val="white"/>
              </a:solidFill>
            </a:endParaRPr>
          </a:p>
        </p:txBody>
      </p:sp>
      <p:sp>
        <p:nvSpPr>
          <p:cNvPr id="33" name="cau hoi a">
            <a:extLst>
              <a:ext uri="{FF2B5EF4-FFF2-40B4-BE49-F238E27FC236}">
                <a16:creationId xmlns="" xmlns:a16="http://schemas.microsoft.com/office/drawing/2014/main" id="{9B5DABB8-849A-4D2D-930C-9CA07BFC5BDE}"/>
              </a:ext>
            </a:extLst>
          </p:cNvPr>
          <p:cNvSpPr txBox="1"/>
          <p:nvPr/>
        </p:nvSpPr>
        <p:spPr>
          <a:xfrm>
            <a:off x="1005525" y="3379196"/>
            <a:ext cx="4650419" cy="669414"/>
          </a:xfrm>
          <a:prstGeom prst="rect">
            <a:avLst/>
          </a:prstGeom>
          <a:noFill/>
        </p:spPr>
        <p:txBody>
          <a:bodyPr wrap="square" rtlCol="0">
            <a:spAutoFit/>
          </a:bodyPr>
          <a:lstStyle/>
          <a:p>
            <a:pPr marL="342917" indent="-342917" algn="ctr" defTabSz="914446">
              <a:lnSpc>
                <a:spcPct val="150000"/>
              </a:lnSpc>
              <a:buClr>
                <a:prstClr val="white"/>
              </a:buClr>
              <a:buFont typeface="Wingdings" panose="05000000000000000000" pitchFamily="2" charset="2"/>
              <a:buChar char="w"/>
              <a:defRPr/>
            </a:pPr>
            <a:r>
              <a:rPr lang="en-US" sz="2500">
                <a:solidFill>
                  <a:srgbClr val="FFC000"/>
                </a:solidFill>
                <a:latin typeface="Arial" panose="020B0604020202020204" pitchFamily="34" charset="0"/>
                <a:ea typeface="Tahoma" panose="020B0604030504040204" pitchFamily="34" charset="0"/>
                <a:cs typeface="Arial" panose="020B0604020202020204" pitchFamily="34" charset="0"/>
              </a:rPr>
              <a:t>A. </a:t>
            </a:r>
            <a:r>
              <a:rPr lang="vi-VN" sz="2500">
                <a:solidFill>
                  <a:prstClr val="white"/>
                </a:solidFill>
                <a:cs typeface="Arial" panose="020B0604020202020204" pitchFamily="34" charset="0"/>
              </a:rPr>
              <a:t>1300,6kg/m</a:t>
            </a:r>
            <a:r>
              <a:rPr lang="vi-VN" sz="2500" baseline="30000">
                <a:solidFill>
                  <a:prstClr val="white"/>
                </a:solidFill>
                <a:cs typeface="Arial" panose="020B0604020202020204" pitchFamily="34" charset="0"/>
              </a:rPr>
              <a:t>3</a:t>
            </a:r>
            <a:endParaRPr lang="en-US" sz="2500">
              <a:solidFill>
                <a:prstClr val="white"/>
              </a:solidFill>
              <a:latin typeface="Arial" panose="020B0604020202020204" pitchFamily="34" charset="0"/>
              <a:ea typeface="Tahoma" panose="020B0604030504040204" pitchFamily="34" charset="0"/>
              <a:cs typeface="Arial" panose="020B0604020202020204" pitchFamily="34" charset="0"/>
            </a:endParaRPr>
          </a:p>
        </p:txBody>
      </p:sp>
      <p:sp>
        <p:nvSpPr>
          <p:cNvPr id="34" name="cau hoi d">
            <a:extLst>
              <a:ext uri="{FF2B5EF4-FFF2-40B4-BE49-F238E27FC236}">
                <a16:creationId xmlns="" xmlns:a16="http://schemas.microsoft.com/office/drawing/2014/main" id="{42A746A3-96B8-42A5-8EFA-A104DB6B2F69}"/>
              </a:ext>
            </a:extLst>
          </p:cNvPr>
          <p:cNvSpPr txBox="1"/>
          <p:nvPr/>
        </p:nvSpPr>
        <p:spPr>
          <a:xfrm>
            <a:off x="6254702" y="5356186"/>
            <a:ext cx="4650419" cy="477054"/>
          </a:xfrm>
          <a:prstGeom prst="rect">
            <a:avLst/>
          </a:prstGeom>
          <a:noFill/>
        </p:spPr>
        <p:txBody>
          <a:bodyPr wrap="square" rtlCol="0">
            <a:spAutoFit/>
          </a:bodyPr>
          <a:lstStyle/>
          <a:p>
            <a:pPr marL="342917" indent="-342917" algn="ctr" defTabSz="914446">
              <a:buClr>
                <a:prstClr val="white"/>
              </a:buClr>
              <a:buFont typeface="Wingdings" panose="05000000000000000000" pitchFamily="2" charset="2"/>
              <a:buChar char="w"/>
              <a:defRPr/>
            </a:pPr>
            <a:r>
              <a:rPr lang="en-US" sz="2500">
                <a:solidFill>
                  <a:srgbClr val="FFC000"/>
                </a:solidFill>
                <a:latin typeface="Arial" panose="020B0604020202020204" pitchFamily="34" charset="0"/>
                <a:ea typeface="Tahoma" panose="020B0604030504040204" pitchFamily="34" charset="0"/>
                <a:cs typeface="Arial" panose="020B0604020202020204" pitchFamily="34" charset="0"/>
              </a:rPr>
              <a:t>D. </a:t>
            </a:r>
            <a:r>
              <a:rPr lang="vi-VN" sz="2500">
                <a:solidFill>
                  <a:prstClr val="white"/>
                </a:solidFill>
                <a:cs typeface="Arial" panose="020B0604020202020204" pitchFamily="34" charset="0"/>
              </a:rPr>
              <a:t>2700N/m</a:t>
            </a:r>
            <a:r>
              <a:rPr lang="vi-VN" sz="2500" baseline="30000">
                <a:solidFill>
                  <a:prstClr val="white"/>
                </a:solidFill>
                <a:cs typeface="Arial" panose="020B0604020202020204" pitchFamily="34" charset="0"/>
              </a:rPr>
              <a:t>3</a:t>
            </a:r>
            <a:endParaRPr lang="en-US" sz="2500">
              <a:solidFill>
                <a:prstClr val="white"/>
              </a:solidFill>
              <a:latin typeface="Arial" panose="020B0604020202020204" pitchFamily="34" charset="0"/>
              <a:ea typeface="Tahoma" panose="020B0604030504040204" pitchFamily="34" charset="0"/>
              <a:cs typeface="Arial" panose="020B0604020202020204" pitchFamily="34" charset="0"/>
            </a:endParaRPr>
          </a:p>
        </p:txBody>
      </p:sp>
      <p:pic>
        <p:nvPicPr>
          <p:cNvPr id="38" name="Question">
            <a:hlinkClick r:id="" action="ppaction://media"/>
            <a:extLst>
              <a:ext uri="{FF2B5EF4-FFF2-40B4-BE49-F238E27FC236}">
                <a16:creationId xmlns=""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2192001" y="863860"/>
            <a:ext cx="487363" cy="487363"/>
          </a:xfrm>
          <a:prstGeom prst="rect">
            <a:avLst/>
          </a:prstGeom>
        </p:spPr>
      </p:pic>
      <p:pic>
        <p:nvPicPr>
          <p:cNvPr id="39" name="Final Answer">
            <a:hlinkClick r:id="" action="ppaction://media"/>
            <a:extLst>
              <a:ext uri="{FF2B5EF4-FFF2-40B4-BE49-F238E27FC236}">
                <a16:creationId xmlns=""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2192001" y="1478694"/>
            <a:ext cx="487363" cy="487363"/>
          </a:xfrm>
          <a:prstGeom prst="rect">
            <a:avLst/>
          </a:prstGeom>
        </p:spPr>
      </p:pic>
      <p:pic>
        <p:nvPicPr>
          <p:cNvPr id="40" name="Win">
            <a:hlinkClick r:id="" action="ppaction://media"/>
            <a:extLst>
              <a:ext uri="{FF2B5EF4-FFF2-40B4-BE49-F238E27FC236}">
                <a16:creationId xmlns=""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12202905" y="2074156"/>
            <a:ext cx="487363" cy="487363"/>
          </a:xfrm>
          <a:prstGeom prst="rect">
            <a:avLst/>
          </a:prstGeom>
        </p:spPr>
      </p:pic>
      <p:pic>
        <p:nvPicPr>
          <p:cNvPr id="41" name="Lose">
            <a:hlinkClick r:id="" action="ppaction://media"/>
            <a:extLst>
              <a:ext uri="{FF2B5EF4-FFF2-40B4-BE49-F238E27FC236}">
                <a16:creationId xmlns=""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0"/>
          <a:stretch>
            <a:fillRect/>
          </a:stretch>
        </p:blipFill>
        <p:spPr>
          <a:xfrm>
            <a:off x="12202905" y="2630412"/>
            <a:ext cx="487363" cy="487363"/>
          </a:xfrm>
          <a:prstGeom prst="rect">
            <a:avLst/>
          </a:prstGeom>
        </p:spPr>
      </p:pic>
      <p:grpSp>
        <p:nvGrpSpPr>
          <p:cNvPr id="2" name="Group 1">
            <a:extLst>
              <a:ext uri="{FF2B5EF4-FFF2-40B4-BE49-F238E27FC236}">
                <a16:creationId xmlns="" xmlns:a16="http://schemas.microsoft.com/office/drawing/2014/main" id="{EAF09476-B736-7B90-A5FE-CABF0B031E34}"/>
              </a:ext>
            </a:extLst>
          </p:cNvPr>
          <p:cNvGrpSpPr/>
          <p:nvPr/>
        </p:nvGrpSpPr>
        <p:grpSpPr>
          <a:xfrm>
            <a:off x="0" y="919557"/>
            <a:ext cx="12192000" cy="1503072"/>
            <a:chOff x="0" y="2959512"/>
            <a:chExt cx="12192000" cy="1503072"/>
          </a:xfrm>
        </p:grpSpPr>
        <p:cxnSp>
          <p:nvCxnSpPr>
            <p:cNvPr id="3" name="Straight Connector 2">
              <a:extLst>
                <a:ext uri="{FF2B5EF4-FFF2-40B4-BE49-F238E27FC236}">
                  <a16:creationId xmlns="" xmlns:a16="http://schemas.microsoft.com/office/drawing/2014/main" id="{04C44CA4-5FF9-9D42-E2AE-80BCAC7FECEC}"/>
                </a:ext>
              </a:extLst>
            </p:cNvPr>
            <p:cNvCxnSpPr/>
            <p:nvPr/>
          </p:nvCxnSpPr>
          <p:spPr>
            <a:xfrm>
              <a:off x="0" y="372059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 name="Freeform: Shape 3">
              <a:extLst>
                <a:ext uri="{FF2B5EF4-FFF2-40B4-BE49-F238E27FC236}">
                  <a16:creationId xmlns="" xmlns:a16="http://schemas.microsoft.com/office/drawing/2014/main" id="{3F1361D2-0C26-0A60-DD60-0EFBA20FF807}"/>
                </a:ext>
              </a:extLst>
            </p:cNvPr>
            <p:cNvSpPr/>
            <p:nvPr/>
          </p:nvSpPr>
          <p:spPr>
            <a:xfrm flipH="1">
              <a:off x="659905" y="2959512"/>
              <a:ext cx="10872190" cy="150307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lnSpc>
                  <a:spcPct val="150000"/>
                </a:lnSpc>
              </a:pPr>
              <a:endParaRPr lang="en-US">
                <a:solidFill>
                  <a:prstClr val="white"/>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 xmlns:a16="http://schemas.microsoft.com/office/drawing/2014/main" id="{D6F9231C-745A-B4B1-34CF-D7E806677433}"/>
                </a:ext>
              </a:extLst>
            </p:cNvPr>
            <p:cNvSpPr txBox="1"/>
            <p:nvPr/>
          </p:nvSpPr>
          <p:spPr>
            <a:xfrm>
              <a:off x="1231191" y="3367227"/>
              <a:ext cx="9383697" cy="669414"/>
            </a:xfrm>
            <a:prstGeom prst="rect">
              <a:avLst/>
            </a:prstGeom>
            <a:noFill/>
          </p:spPr>
          <p:txBody>
            <a:bodyPr wrap="square" rtlCol="0">
              <a:spAutoFit/>
            </a:bodyPr>
            <a:lstStyle/>
            <a:p>
              <a:pPr algn="ctr" defTabSz="914446">
                <a:lnSpc>
                  <a:spcPct val="150000"/>
                </a:lnSpc>
              </a:pPr>
              <a:r>
                <a:rPr lang="en-US" sz="2500" b="1">
                  <a:solidFill>
                    <a:prstClr val="white"/>
                  </a:solidFill>
                  <a:latin typeface="Arial" panose="020B0604020202020204" pitchFamily="34" charset="0"/>
                  <a:cs typeface="Arial" panose="020B0604020202020204" pitchFamily="34" charset="0"/>
                </a:rPr>
                <a:t>Câu hỏi 4: </a:t>
              </a:r>
              <a:r>
                <a:rPr lang="vi-VN" sz="2500">
                  <a:solidFill>
                    <a:prstClr val="white"/>
                  </a:solidFill>
                  <a:ea typeface="Times New Roman" panose="02020603050405020304" pitchFamily="18" charset="0"/>
                  <a:cs typeface="Arial" panose="020B0604020202020204" pitchFamily="34" charset="0"/>
                </a:rPr>
                <a:t>Khối lượng riêng của nhôm là bao nhiêu?</a:t>
              </a:r>
              <a:endParaRPr lang="en-US" sz="250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2319680465"/>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38"/>
                </p:tgtEl>
              </p:cMediaNode>
            </p:audio>
            <p:seq concurrent="1" nextAc="seek">
              <p:cTn id="28" restart="whenNotActive" fill="hold" evtFilter="cancelBubble" nodeType="interactiveSeq">
                <p:stCondLst>
                  <p:cond evt="onClick" delay="0">
                    <p:tgtEl>
                      <p:spTgt spid="25"/>
                    </p:tgtEl>
                  </p:cond>
                </p:stCondLst>
                <p:endSync evt="end" delay="0">
                  <p:rtn val="all"/>
                </p:endSync>
                <p:childTnLst>
                  <p:par>
                    <p:cTn id="29" fill="hold">
                      <p:stCondLst>
                        <p:cond delay="0"/>
                      </p:stCondLst>
                      <p:childTnLst>
                        <p:par>
                          <p:cTn id="30" fill="hold">
                            <p:stCondLst>
                              <p:cond delay="0"/>
                            </p:stCondLst>
                            <p:childTnLst>
                              <p:par>
                                <p:cTn id="31" presetID="24" presetClass="emph" presetSubtype="0" fill="hold" grpId="1" nodeType="clickEffect">
                                  <p:stCondLst>
                                    <p:cond delay="0"/>
                                  </p:stCondLst>
                                  <p:childTnLst>
                                    <p:animClr clrSpc="hsl" dir="cw">
                                      <p:cBhvr override="childStyle">
                                        <p:cTn id="32" dur="500" fill="hold"/>
                                        <p:tgtEl>
                                          <p:spTgt spid="25"/>
                                        </p:tgtEl>
                                        <p:attrNameLst>
                                          <p:attrName>style.color</p:attrName>
                                        </p:attrNameLst>
                                      </p:cBhvr>
                                      <p:by>
                                        <p:hsl h="0" s="-12549" l="-25098"/>
                                      </p:by>
                                    </p:animClr>
                                    <p:animClr clrSpc="hsl" dir="cw">
                                      <p:cBhvr>
                                        <p:cTn id="33" dur="500" fill="hold"/>
                                        <p:tgtEl>
                                          <p:spTgt spid="25"/>
                                        </p:tgtEl>
                                        <p:attrNameLst>
                                          <p:attrName>fillcolor</p:attrName>
                                        </p:attrNameLst>
                                      </p:cBhvr>
                                      <p:by>
                                        <p:hsl h="0" s="-12549" l="-25098"/>
                                      </p:by>
                                    </p:animClr>
                                    <p:animClr clrSpc="hsl" dir="cw">
                                      <p:cBhvr>
                                        <p:cTn id="34" dur="500" fill="hold"/>
                                        <p:tgtEl>
                                          <p:spTgt spid="25"/>
                                        </p:tgtEl>
                                        <p:attrNameLst>
                                          <p:attrName>stroke.color</p:attrName>
                                        </p:attrNameLst>
                                      </p:cBhvr>
                                      <p:by>
                                        <p:hsl h="0" s="-12549" l="-25098"/>
                                      </p:by>
                                    </p:animClr>
                                    <p:set>
                                      <p:cBhvr>
                                        <p:cTn id="35" dur="500" fill="hold"/>
                                        <p:tgtEl>
                                          <p:spTgt spid="25"/>
                                        </p:tgtEl>
                                        <p:attrNameLst>
                                          <p:attrName>fill.type</p:attrName>
                                        </p:attrNameLst>
                                      </p:cBhvr>
                                      <p:to>
                                        <p:strVal val="solid"/>
                                      </p:to>
                                    </p:set>
                                  </p:childTnLst>
                                </p:cTn>
                              </p:par>
                              <p:par>
                                <p:cTn id="36" presetID="19" presetClass="emph" presetSubtype="0" fill="hold" grpId="0" nodeType="withEffect">
                                  <p:stCondLst>
                                    <p:cond delay="0"/>
                                  </p:stCondLst>
                                  <p:childTnLst>
                                    <p:animClr clrSpc="rgb" dir="cw">
                                      <p:cBhvr override="childStyle">
                                        <p:cTn id="37" dur="500" fill="hold"/>
                                        <p:tgtEl>
                                          <p:spTgt spid="15"/>
                                        </p:tgtEl>
                                        <p:attrNameLst>
                                          <p:attrName>style.color</p:attrName>
                                        </p:attrNameLst>
                                      </p:cBhvr>
                                      <p:to>
                                        <a:srgbClr val="FFC000"/>
                                      </p:to>
                                    </p:animClr>
                                    <p:animClr clrSpc="rgb" dir="cw">
                                      <p:cBhvr>
                                        <p:cTn id="38" dur="500" fill="hold"/>
                                        <p:tgtEl>
                                          <p:spTgt spid="15"/>
                                        </p:tgtEl>
                                        <p:attrNameLst>
                                          <p:attrName>fillcolor</p:attrName>
                                        </p:attrNameLst>
                                      </p:cBhvr>
                                      <p:to>
                                        <a:srgbClr val="FFC000"/>
                                      </p:to>
                                    </p:animClr>
                                    <p:set>
                                      <p:cBhvr>
                                        <p:cTn id="39" dur="500" fill="hold"/>
                                        <p:tgtEl>
                                          <p:spTgt spid="15"/>
                                        </p:tgtEl>
                                        <p:attrNameLst>
                                          <p:attrName>fill.type</p:attrName>
                                        </p:attrNameLst>
                                      </p:cBhvr>
                                      <p:to>
                                        <p:strVal val="solid"/>
                                      </p:to>
                                    </p:set>
                                    <p:set>
                                      <p:cBhvr>
                                        <p:cTn id="40" dur="500" fill="hold"/>
                                        <p:tgtEl>
                                          <p:spTgt spid="15"/>
                                        </p:tgtEl>
                                        <p:attrNameLst>
                                          <p:attrName>fill.on</p:attrName>
                                        </p:attrNameLst>
                                      </p:cBhvr>
                                      <p:to>
                                        <p:strVal val="true"/>
                                      </p:to>
                                    </p:set>
                                  </p:childTnLst>
                                </p:cTn>
                              </p:par>
                              <p:par>
                                <p:cTn id="41" presetID="1" presetClass="mediacall" presetSubtype="0" fill="hold" nodeType="withEffect">
                                  <p:stCondLst>
                                    <p:cond delay="0"/>
                                  </p:stCondLst>
                                  <p:childTnLst>
                                    <p:cmd type="call" cmd="playFrom(0.0)">
                                      <p:cBhvr>
                                        <p:cTn id="42" dur="20218" fill="hold"/>
                                        <p:tgtEl>
                                          <p:spTgt spid="39"/>
                                        </p:tgtEl>
                                      </p:cBhvr>
                                    </p:cmd>
                                  </p:childTnLst>
                                </p:cTn>
                              </p:par>
                              <p:par>
                                <p:cTn id="43" presetID="3" presetClass="mediacall" presetSubtype="0" fill="hold" nodeType="withEffect">
                                  <p:stCondLst>
                                    <p:cond delay="0"/>
                                  </p:stCondLst>
                                  <p:childTnLst>
                                    <p:cmd type="call" cmd="stop">
                                      <p:cBhvr>
                                        <p:cTn id="44" dur="1" fill="hold"/>
                                        <p:tgtEl>
                                          <p:spTgt spid="38"/>
                                        </p:tgtEl>
                                      </p:cBhvr>
                                    </p:cmd>
                                  </p:childTnLst>
                                </p:cTn>
                              </p:par>
                              <p:par>
                                <p:cTn id="45" presetID="19" presetClass="emph" presetSubtype="0" repeatCount="4000" fill="hold" grpId="1" nodeType="withEffect">
                                  <p:stCondLst>
                                    <p:cond delay="3000"/>
                                  </p:stCondLst>
                                  <p:childTnLst>
                                    <p:animClr clrSpc="rgb" dir="cw">
                                      <p:cBhvr override="childStyle">
                                        <p:cTn id="46" dur="500" fill="hold"/>
                                        <p:tgtEl>
                                          <p:spTgt spid="15"/>
                                        </p:tgtEl>
                                        <p:attrNameLst>
                                          <p:attrName>style.color</p:attrName>
                                        </p:attrNameLst>
                                      </p:cBhvr>
                                      <p:to>
                                        <a:srgbClr val="92D050"/>
                                      </p:to>
                                    </p:animClr>
                                    <p:animClr clrSpc="rgb" dir="cw">
                                      <p:cBhvr>
                                        <p:cTn id="47" dur="500" fill="hold"/>
                                        <p:tgtEl>
                                          <p:spTgt spid="15"/>
                                        </p:tgtEl>
                                        <p:attrNameLst>
                                          <p:attrName>fillcolor</p:attrName>
                                        </p:attrNameLst>
                                      </p:cBhvr>
                                      <p:to>
                                        <a:srgbClr val="92D050"/>
                                      </p:to>
                                    </p:animClr>
                                    <p:set>
                                      <p:cBhvr>
                                        <p:cTn id="48" dur="500" fill="hold"/>
                                        <p:tgtEl>
                                          <p:spTgt spid="15"/>
                                        </p:tgtEl>
                                        <p:attrNameLst>
                                          <p:attrName>fill.type</p:attrName>
                                        </p:attrNameLst>
                                      </p:cBhvr>
                                      <p:to>
                                        <p:strVal val="solid"/>
                                      </p:to>
                                    </p:set>
                                    <p:set>
                                      <p:cBhvr>
                                        <p:cTn id="49" dur="500" fill="hold"/>
                                        <p:tgtEl>
                                          <p:spTgt spid="15"/>
                                        </p:tgtEl>
                                        <p:attrNameLst>
                                          <p:attrName>fill.on</p:attrName>
                                        </p:attrNameLst>
                                      </p:cBhvr>
                                      <p:to>
                                        <p:strVal val="true"/>
                                      </p:to>
                                    </p:set>
                                  </p:childTnLst>
                                </p:cTn>
                              </p:par>
                              <p:par>
                                <p:cTn id="50" presetID="1" presetClass="mediacall" presetSubtype="0" fill="hold" nodeType="withEffect">
                                  <p:stCondLst>
                                    <p:cond delay="3000"/>
                                  </p:stCondLst>
                                  <p:childTnLst>
                                    <p:cmd type="call" cmd="playFrom(0.0)">
                                      <p:cBhvr>
                                        <p:cTn id="51" dur="7732" fill="hold"/>
                                        <p:tgtEl>
                                          <p:spTgt spid="40"/>
                                        </p:tgtEl>
                                      </p:cBhvr>
                                    </p:cmd>
                                  </p:childTnLst>
                                </p:cTn>
                              </p:par>
                              <p:par>
                                <p:cTn id="52" presetID="3" presetClass="mediacall" presetSubtype="0" fill="hold" nodeType="withEffect">
                                  <p:stCondLst>
                                    <p:cond delay="3000"/>
                                  </p:stCondLst>
                                  <p:childTnLst>
                                    <p:cmd type="call" cmd="stop">
                                      <p:cBhvr>
                                        <p:cTn id="53" dur="1" fill="hold"/>
                                        <p:tgtEl>
                                          <p:spTgt spid="39"/>
                                        </p:tgtEl>
                                      </p:cBhvr>
                                    </p:cmd>
                                  </p:childTnLst>
                                </p:cTn>
                              </p:par>
                              <p:par>
                                <p:cTn id="54" presetID="24" presetClass="emph" presetSubtype="0" fill="hold" grpId="2" nodeType="withEffect">
                                  <p:stCondLst>
                                    <p:cond delay="3000"/>
                                  </p:stCondLst>
                                  <p:childTnLst>
                                    <p:animClr clrSpc="hsl" dir="cw">
                                      <p:cBhvr override="childStyle">
                                        <p:cTn id="55" dur="500" fill="hold"/>
                                        <p:tgtEl>
                                          <p:spTgt spid="25"/>
                                        </p:tgtEl>
                                        <p:attrNameLst>
                                          <p:attrName>style.color</p:attrName>
                                        </p:attrNameLst>
                                      </p:cBhvr>
                                      <p:by>
                                        <p:hsl h="0" s="-12549" l="-25098"/>
                                      </p:by>
                                    </p:animClr>
                                    <p:animClr clrSpc="hsl" dir="cw">
                                      <p:cBhvr>
                                        <p:cTn id="56" dur="500" fill="hold"/>
                                        <p:tgtEl>
                                          <p:spTgt spid="25"/>
                                        </p:tgtEl>
                                        <p:attrNameLst>
                                          <p:attrName>fillcolor</p:attrName>
                                        </p:attrNameLst>
                                      </p:cBhvr>
                                      <p:by>
                                        <p:hsl h="0" s="-12549" l="-25098"/>
                                      </p:by>
                                    </p:animClr>
                                    <p:animClr clrSpc="hsl" dir="cw">
                                      <p:cBhvr>
                                        <p:cTn id="57" dur="500" fill="hold"/>
                                        <p:tgtEl>
                                          <p:spTgt spid="25"/>
                                        </p:tgtEl>
                                        <p:attrNameLst>
                                          <p:attrName>stroke.color</p:attrName>
                                        </p:attrNameLst>
                                      </p:cBhvr>
                                      <p:by>
                                        <p:hsl h="0" s="-12549" l="-25098"/>
                                      </p:by>
                                    </p:animClr>
                                    <p:set>
                                      <p:cBhvr>
                                        <p:cTn id="58"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59" restart="whenNotActive" fill="hold" evtFilter="cancelBubble" nodeType="interactiveSeq">
                <p:stCondLst>
                  <p:cond evt="onClick" delay="0">
                    <p:tgtEl>
                      <p:spTgt spid="33"/>
                    </p:tgtEl>
                  </p:cond>
                </p:stCondLst>
                <p:endSync evt="end" delay="0">
                  <p:rtn val="all"/>
                </p:endSync>
                <p:childTnLst>
                  <p:par>
                    <p:cTn id="60" fill="hold">
                      <p:stCondLst>
                        <p:cond delay="0"/>
                      </p:stCondLst>
                      <p:childTnLst>
                        <p:par>
                          <p:cTn id="61" fill="hold">
                            <p:stCondLst>
                              <p:cond delay="0"/>
                            </p:stCondLst>
                            <p:childTnLst>
                              <p:par>
                                <p:cTn id="62" presetID="24" presetClass="emph" presetSubtype="0" fill="hold" grpId="1" nodeType="clickEffect">
                                  <p:stCondLst>
                                    <p:cond delay="0"/>
                                  </p:stCondLst>
                                  <p:childTnLst>
                                    <p:animClr clrSpc="hsl" dir="cw">
                                      <p:cBhvr override="childStyle">
                                        <p:cTn id="63" dur="500" fill="hold"/>
                                        <p:tgtEl>
                                          <p:spTgt spid="33"/>
                                        </p:tgtEl>
                                        <p:attrNameLst>
                                          <p:attrName>style.color</p:attrName>
                                        </p:attrNameLst>
                                      </p:cBhvr>
                                      <p:by>
                                        <p:hsl h="0" s="-12549" l="-25098"/>
                                      </p:by>
                                    </p:animClr>
                                    <p:animClr clrSpc="hsl" dir="cw">
                                      <p:cBhvr>
                                        <p:cTn id="64" dur="500" fill="hold"/>
                                        <p:tgtEl>
                                          <p:spTgt spid="33"/>
                                        </p:tgtEl>
                                        <p:attrNameLst>
                                          <p:attrName>fillcolor</p:attrName>
                                        </p:attrNameLst>
                                      </p:cBhvr>
                                      <p:by>
                                        <p:hsl h="0" s="-12549" l="-25098"/>
                                      </p:by>
                                    </p:animClr>
                                    <p:animClr clrSpc="hsl" dir="cw">
                                      <p:cBhvr>
                                        <p:cTn id="65" dur="500" fill="hold"/>
                                        <p:tgtEl>
                                          <p:spTgt spid="33"/>
                                        </p:tgtEl>
                                        <p:attrNameLst>
                                          <p:attrName>stroke.color</p:attrName>
                                        </p:attrNameLst>
                                      </p:cBhvr>
                                      <p:by>
                                        <p:hsl h="0" s="-12549" l="-25098"/>
                                      </p:by>
                                    </p:animClr>
                                    <p:set>
                                      <p:cBhvr>
                                        <p:cTn id="66" dur="500" fill="hold"/>
                                        <p:tgtEl>
                                          <p:spTgt spid="33"/>
                                        </p:tgtEl>
                                        <p:attrNameLst>
                                          <p:attrName>fill.type</p:attrName>
                                        </p:attrNameLst>
                                      </p:cBhvr>
                                      <p:to>
                                        <p:strVal val="solid"/>
                                      </p:to>
                                    </p:set>
                                  </p:childTnLst>
                                </p:cTn>
                              </p:par>
                              <p:par>
                                <p:cTn id="67" presetID="19" presetClass="emph" presetSubtype="0" fill="hold" grpId="0" nodeType="withEffect">
                                  <p:stCondLst>
                                    <p:cond delay="0"/>
                                  </p:stCondLst>
                                  <p:childTnLst>
                                    <p:animClr clrSpc="rgb" dir="cw">
                                      <p:cBhvr override="childStyle">
                                        <p:cTn id="68" dur="500" fill="hold"/>
                                        <p:tgtEl>
                                          <p:spTgt spid="31"/>
                                        </p:tgtEl>
                                        <p:attrNameLst>
                                          <p:attrName>style.color</p:attrName>
                                        </p:attrNameLst>
                                      </p:cBhvr>
                                      <p:to>
                                        <a:srgbClr val="FFC000"/>
                                      </p:to>
                                    </p:animClr>
                                    <p:animClr clrSpc="rgb" dir="cw">
                                      <p:cBhvr>
                                        <p:cTn id="69" dur="500" fill="hold"/>
                                        <p:tgtEl>
                                          <p:spTgt spid="31"/>
                                        </p:tgtEl>
                                        <p:attrNameLst>
                                          <p:attrName>fillcolor</p:attrName>
                                        </p:attrNameLst>
                                      </p:cBhvr>
                                      <p:to>
                                        <a:srgbClr val="FFC000"/>
                                      </p:to>
                                    </p:animClr>
                                    <p:set>
                                      <p:cBhvr>
                                        <p:cTn id="70" dur="500" fill="hold"/>
                                        <p:tgtEl>
                                          <p:spTgt spid="31"/>
                                        </p:tgtEl>
                                        <p:attrNameLst>
                                          <p:attrName>fill.type</p:attrName>
                                        </p:attrNameLst>
                                      </p:cBhvr>
                                      <p:to>
                                        <p:strVal val="solid"/>
                                      </p:to>
                                    </p:set>
                                    <p:set>
                                      <p:cBhvr>
                                        <p:cTn id="71" dur="500" fill="hold"/>
                                        <p:tgtEl>
                                          <p:spTgt spid="31"/>
                                        </p:tgtEl>
                                        <p:attrNameLst>
                                          <p:attrName>fill.on</p:attrName>
                                        </p:attrNameLst>
                                      </p:cBhvr>
                                      <p:to>
                                        <p:strVal val="true"/>
                                      </p:to>
                                    </p:set>
                                  </p:childTnLst>
                                </p:cTn>
                              </p:par>
                              <p:par>
                                <p:cTn id="72" presetID="1" presetClass="mediacall" presetSubtype="0" fill="hold" nodeType="withEffect">
                                  <p:stCondLst>
                                    <p:cond delay="0"/>
                                  </p:stCondLst>
                                  <p:childTnLst>
                                    <p:cmd type="call" cmd="playFrom(0.0)">
                                      <p:cBhvr>
                                        <p:cTn id="73" dur="20218" fill="hold"/>
                                        <p:tgtEl>
                                          <p:spTgt spid="39"/>
                                        </p:tgtEl>
                                      </p:cBhvr>
                                    </p:cmd>
                                  </p:childTnLst>
                                </p:cTn>
                              </p:par>
                              <p:par>
                                <p:cTn id="74" presetID="3" presetClass="mediacall" presetSubtype="0" fill="hold" nodeType="withEffect">
                                  <p:stCondLst>
                                    <p:cond delay="0"/>
                                  </p:stCondLst>
                                  <p:childTnLst>
                                    <p:cmd type="call" cmd="stop">
                                      <p:cBhvr>
                                        <p:cTn id="75" dur="1" fill="hold"/>
                                        <p:tgtEl>
                                          <p:spTgt spid="38"/>
                                        </p:tgtEl>
                                      </p:cBhvr>
                                    </p:cmd>
                                  </p:childTnLst>
                                </p:cTn>
                              </p:par>
                              <p:par>
                                <p:cTn id="76" presetID="19" presetClass="emph" presetSubtype="0" fill="hold" grpId="1" nodeType="withEffect">
                                  <p:stCondLst>
                                    <p:cond delay="3000"/>
                                  </p:stCondLst>
                                  <p:childTnLst>
                                    <p:animClr clrSpc="rgb" dir="cw">
                                      <p:cBhvr override="childStyle">
                                        <p:cTn id="77" dur="500" fill="hold"/>
                                        <p:tgtEl>
                                          <p:spTgt spid="31"/>
                                        </p:tgtEl>
                                        <p:attrNameLst>
                                          <p:attrName>style.color</p:attrName>
                                        </p:attrNameLst>
                                      </p:cBhvr>
                                      <p:to>
                                        <a:srgbClr val="FF0000"/>
                                      </p:to>
                                    </p:animClr>
                                    <p:animClr clrSpc="rgb" dir="cw">
                                      <p:cBhvr>
                                        <p:cTn id="78" dur="500" fill="hold"/>
                                        <p:tgtEl>
                                          <p:spTgt spid="31"/>
                                        </p:tgtEl>
                                        <p:attrNameLst>
                                          <p:attrName>fillcolor</p:attrName>
                                        </p:attrNameLst>
                                      </p:cBhvr>
                                      <p:to>
                                        <a:srgbClr val="FF0000"/>
                                      </p:to>
                                    </p:animClr>
                                    <p:set>
                                      <p:cBhvr>
                                        <p:cTn id="79" dur="500" fill="hold"/>
                                        <p:tgtEl>
                                          <p:spTgt spid="31"/>
                                        </p:tgtEl>
                                        <p:attrNameLst>
                                          <p:attrName>fill.type</p:attrName>
                                        </p:attrNameLst>
                                      </p:cBhvr>
                                      <p:to>
                                        <p:strVal val="solid"/>
                                      </p:to>
                                    </p:set>
                                    <p:set>
                                      <p:cBhvr>
                                        <p:cTn id="80" dur="500" fill="hold"/>
                                        <p:tgtEl>
                                          <p:spTgt spid="31"/>
                                        </p:tgtEl>
                                        <p:attrNameLst>
                                          <p:attrName>fill.on</p:attrName>
                                        </p:attrNameLst>
                                      </p:cBhvr>
                                      <p:to>
                                        <p:strVal val="true"/>
                                      </p:to>
                                    </p:set>
                                  </p:childTnLst>
                                </p:cTn>
                              </p:par>
                              <p:par>
                                <p:cTn id="81" presetID="19" presetClass="emph" presetSubtype="0" repeatCount="4000" fill="hold" grpId="2" nodeType="withEffect">
                                  <p:stCondLst>
                                    <p:cond delay="3000"/>
                                  </p:stCondLst>
                                  <p:childTnLst>
                                    <p:animClr clrSpc="rgb" dir="cw">
                                      <p:cBhvr override="childStyle">
                                        <p:cTn id="82" dur="500" fill="hold"/>
                                        <p:tgtEl>
                                          <p:spTgt spid="15"/>
                                        </p:tgtEl>
                                        <p:attrNameLst>
                                          <p:attrName>style.color</p:attrName>
                                        </p:attrNameLst>
                                      </p:cBhvr>
                                      <p:to>
                                        <a:srgbClr val="92D050"/>
                                      </p:to>
                                    </p:animClr>
                                    <p:animClr clrSpc="rgb" dir="cw">
                                      <p:cBhvr>
                                        <p:cTn id="83" dur="500" fill="hold"/>
                                        <p:tgtEl>
                                          <p:spTgt spid="15"/>
                                        </p:tgtEl>
                                        <p:attrNameLst>
                                          <p:attrName>fillcolor</p:attrName>
                                        </p:attrNameLst>
                                      </p:cBhvr>
                                      <p:to>
                                        <a:srgbClr val="92D050"/>
                                      </p:to>
                                    </p:animClr>
                                    <p:set>
                                      <p:cBhvr>
                                        <p:cTn id="84" dur="500" fill="hold"/>
                                        <p:tgtEl>
                                          <p:spTgt spid="15"/>
                                        </p:tgtEl>
                                        <p:attrNameLst>
                                          <p:attrName>fill.type</p:attrName>
                                        </p:attrNameLst>
                                      </p:cBhvr>
                                      <p:to>
                                        <p:strVal val="solid"/>
                                      </p:to>
                                    </p:set>
                                    <p:set>
                                      <p:cBhvr>
                                        <p:cTn id="85" dur="500" fill="hold"/>
                                        <p:tgtEl>
                                          <p:spTgt spid="15"/>
                                        </p:tgtEl>
                                        <p:attrNameLst>
                                          <p:attrName>fill.on</p:attrName>
                                        </p:attrNameLst>
                                      </p:cBhvr>
                                      <p:to>
                                        <p:strVal val="true"/>
                                      </p:to>
                                    </p:set>
                                  </p:childTnLst>
                                </p:cTn>
                              </p:par>
                              <p:par>
                                <p:cTn id="86" presetID="1" presetClass="mediacall" presetSubtype="0" fill="hold" nodeType="withEffect">
                                  <p:stCondLst>
                                    <p:cond delay="3000"/>
                                  </p:stCondLst>
                                  <p:childTnLst>
                                    <p:cmd type="call" cmd="playFrom(0.0)">
                                      <p:cBhvr>
                                        <p:cTn id="87" dur="5903" fill="hold"/>
                                        <p:tgtEl>
                                          <p:spTgt spid="41"/>
                                        </p:tgtEl>
                                      </p:cBhvr>
                                    </p:cmd>
                                  </p:childTnLst>
                                </p:cTn>
                              </p:par>
                              <p:par>
                                <p:cTn id="88" presetID="3" presetClass="mediacall" presetSubtype="0" fill="hold" nodeType="withEffect">
                                  <p:stCondLst>
                                    <p:cond delay="3000"/>
                                  </p:stCondLst>
                                  <p:childTnLst>
                                    <p:cmd type="call" cmd="stop">
                                      <p:cBhvr>
                                        <p:cTn id="89" dur="1" fill="hold"/>
                                        <p:tgtEl>
                                          <p:spTgt spid="39"/>
                                        </p:tgtEl>
                                      </p:cBhvr>
                                    </p:cmd>
                                  </p:childTnLst>
                                </p:cTn>
                              </p:par>
                              <p:par>
                                <p:cTn id="90" presetID="30" presetClass="emph" presetSubtype="0" fill="hold" grpId="2" nodeType="withEffect">
                                  <p:stCondLst>
                                    <p:cond delay="3000"/>
                                  </p:stCondLst>
                                  <p:childTnLst>
                                    <p:animClr clrSpc="hsl" dir="cw">
                                      <p:cBhvr override="childStyle">
                                        <p:cTn id="91" dur="500" fill="hold"/>
                                        <p:tgtEl>
                                          <p:spTgt spid="33"/>
                                        </p:tgtEl>
                                        <p:attrNameLst>
                                          <p:attrName>style.color</p:attrName>
                                        </p:attrNameLst>
                                      </p:cBhvr>
                                      <p:by>
                                        <p:hsl h="0" s="12549" l="25098"/>
                                      </p:by>
                                    </p:animClr>
                                    <p:animClr clrSpc="hsl" dir="cw">
                                      <p:cBhvr>
                                        <p:cTn id="92" dur="500" fill="hold"/>
                                        <p:tgtEl>
                                          <p:spTgt spid="33"/>
                                        </p:tgtEl>
                                        <p:attrNameLst>
                                          <p:attrName>fillcolor</p:attrName>
                                        </p:attrNameLst>
                                      </p:cBhvr>
                                      <p:by>
                                        <p:hsl h="0" s="12549" l="25098"/>
                                      </p:by>
                                    </p:animClr>
                                    <p:animClr clrSpc="hsl" dir="cw">
                                      <p:cBhvr>
                                        <p:cTn id="93" dur="500" fill="hold"/>
                                        <p:tgtEl>
                                          <p:spTgt spid="33"/>
                                        </p:tgtEl>
                                        <p:attrNameLst>
                                          <p:attrName>stroke.color</p:attrName>
                                        </p:attrNameLst>
                                      </p:cBhvr>
                                      <p:by>
                                        <p:hsl h="0" s="12549" l="25098"/>
                                      </p:by>
                                    </p:animClr>
                                    <p:set>
                                      <p:cBhvr>
                                        <p:cTn id="94" dur="500" fill="hold"/>
                                        <p:tgtEl>
                                          <p:spTgt spid="33"/>
                                        </p:tgtEl>
                                        <p:attrNameLst>
                                          <p:attrName>fill.type</p:attrName>
                                        </p:attrNameLst>
                                      </p:cBhvr>
                                      <p:to>
                                        <p:strVal val="solid"/>
                                      </p:to>
                                    </p:set>
                                  </p:childTnLst>
                                </p:cTn>
                              </p:par>
                              <p:par>
                                <p:cTn id="95" presetID="24" presetClass="emph" presetSubtype="0" fill="hold" grpId="3" nodeType="withEffect">
                                  <p:stCondLst>
                                    <p:cond delay="3000"/>
                                  </p:stCondLst>
                                  <p:childTnLst>
                                    <p:animClr clrSpc="hsl" dir="cw">
                                      <p:cBhvr override="childStyle">
                                        <p:cTn id="96" dur="500" fill="hold"/>
                                        <p:tgtEl>
                                          <p:spTgt spid="25"/>
                                        </p:tgtEl>
                                        <p:attrNameLst>
                                          <p:attrName>style.color</p:attrName>
                                        </p:attrNameLst>
                                      </p:cBhvr>
                                      <p:by>
                                        <p:hsl h="0" s="-12549" l="-25098"/>
                                      </p:by>
                                    </p:animClr>
                                    <p:animClr clrSpc="hsl" dir="cw">
                                      <p:cBhvr>
                                        <p:cTn id="97" dur="500" fill="hold"/>
                                        <p:tgtEl>
                                          <p:spTgt spid="25"/>
                                        </p:tgtEl>
                                        <p:attrNameLst>
                                          <p:attrName>fillcolor</p:attrName>
                                        </p:attrNameLst>
                                      </p:cBhvr>
                                      <p:by>
                                        <p:hsl h="0" s="-12549" l="-25098"/>
                                      </p:by>
                                    </p:animClr>
                                    <p:animClr clrSpc="hsl" dir="cw">
                                      <p:cBhvr>
                                        <p:cTn id="98" dur="500" fill="hold"/>
                                        <p:tgtEl>
                                          <p:spTgt spid="25"/>
                                        </p:tgtEl>
                                        <p:attrNameLst>
                                          <p:attrName>stroke.color</p:attrName>
                                        </p:attrNameLst>
                                      </p:cBhvr>
                                      <p:by>
                                        <p:hsl h="0" s="-12549" l="-25098"/>
                                      </p:by>
                                    </p:animClr>
                                    <p:set>
                                      <p:cBhvr>
                                        <p:cTn id="99"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0" restart="whenNotActive" fill="hold" evtFilter="cancelBubble" nodeType="interactiveSeq">
                <p:stCondLst>
                  <p:cond evt="onClick" delay="0">
                    <p:tgtEl>
                      <p:spTgt spid="27"/>
                    </p:tgtEl>
                  </p:cond>
                </p:stCondLst>
                <p:endSync evt="end" delay="0">
                  <p:rtn val="all"/>
                </p:endSync>
                <p:childTnLst>
                  <p:par>
                    <p:cTn id="101" fill="hold">
                      <p:stCondLst>
                        <p:cond delay="0"/>
                      </p:stCondLst>
                      <p:childTnLst>
                        <p:par>
                          <p:cTn id="102" fill="hold">
                            <p:stCondLst>
                              <p:cond delay="0"/>
                            </p:stCondLst>
                            <p:childTnLst>
                              <p:par>
                                <p:cTn id="103" presetID="24" presetClass="emph" presetSubtype="0" fill="hold" grpId="1" nodeType="clickEffect">
                                  <p:stCondLst>
                                    <p:cond delay="0"/>
                                  </p:stCondLst>
                                  <p:childTnLst>
                                    <p:animClr clrSpc="hsl" dir="cw">
                                      <p:cBhvr override="childStyle">
                                        <p:cTn id="104" dur="500" fill="hold"/>
                                        <p:tgtEl>
                                          <p:spTgt spid="27"/>
                                        </p:tgtEl>
                                        <p:attrNameLst>
                                          <p:attrName>style.color</p:attrName>
                                        </p:attrNameLst>
                                      </p:cBhvr>
                                      <p:by>
                                        <p:hsl h="0" s="-12549" l="-25098"/>
                                      </p:by>
                                    </p:animClr>
                                    <p:animClr clrSpc="hsl" dir="cw">
                                      <p:cBhvr>
                                        <p:cTn id="105" dur="500" fill="hold"/>
                                        <p:tgtEl>
                                          <p:spTgt spid="27"/>
                                        </p:tgtEl>
                                        <p:attrNameLst>
                                          <p:attrName>fillcolor</p:attrName>
                                        </p:attrNameLst>
                                      </p:cBhvr>
                                      <p:by>
                                        <p:hsl h="0" s="-12549" l="-25098"/>
                                      </p:by>
                                    </p:animClr>
                                    <p:animClr clrSpc="hsl" dir="cw">
                                      <p:cBhvr>
                                        <p:cTn id="106" dur="500" fill="hold"/>
                                        <p:tgtEl>
                                          <p:spTgt spid="27"/>
                                        </p:tgtEl>
                                        <p:attrNameLst>
                                          <p:attrName>stroke.color</p:attrName>
                                        </p:attrNameLst>
                                      </p:cBhvr>
                                      <p:by>
                                        <p:hsl h="0" s="-12549" l="-25098"/>
                                      </p:by>
                                    </p:animClr>
                                    <p:set>
                                      <p:cBhvr>
                                        <p:cTn id="107" dur="500" fill="hold"/>
                                        <p:tgtEl>
                                          <p:spTgt spid="27"/>
                                        </p:tgtEl>
                                        <p:attrNameLst>
                                          <p:attrName>fill.type</p:attrName>
                                        </p:attrNameLst>
                                      </p:cBhvr>
                                      <p:to>
                                        <p:strVal val="solid"/>
                                      </p:to>
                                    </p:set>
                                  </p:childTnLst>
                                </p:cTn>
                              </p:par>
                              <p:par>
                                <p:cTn id="108" presetID="19" presetClass="emph" presetSubtype="0" fill="hold" grpId="0" nodeType="withEffect">
                                  <p:stCondLst>
                                    <p:cond delay="0"/>
                                  </p:stCondLst>
                                  <p:childTnLst>
                                    <p:animClr clrSpc="rgb" dir="cw">
                                      <p:cBhvr override="childStyle">
                                        <p:cTn id="109" dur="500" fill="hold"/>
                                        <p:tgtEl>
                                          <p:spTgt spid="16"/>
                                        </p:tgtEl>
                                        <p:attrNameLst>
                                          <p:attrName>style.color</p:attrName>
                                        </p:attrNameLst>
                                      </p:cBhvr>
                                      <p:to>
                                        <a:srgbClr val="FFC000"/>
                                      </p:to>
                                    </p:animClr>
                                    <p:animClr clrSpc="rgb" dir="cw">
                                      <p:cBhvr>
                                        <p:cTn id="110" dur="500" fill="hold"/>
                                        <p:tgtEl>
                                          <p:spTgt spid="16"/>
                                        </p:tgtEl>
                                        <p:attrNameLst>
                                          <p:attrName>fillcolor</p:attrName>
                                        </p:attrNameLst>
                                      </p:cBhvr>
                                      <p:to>
                                        <a:srgbClr val="FFC000"/>
                                      </p:to>
                                    </p:animClr>
                                    <p:set>
                                      <p:cBhvr>
                                        <p:cTn id="111" dur="500" fill="hold"/>
                                        <p:tgtEl>
                                          <p:spTgt spid="16"/>
                                        </p:tgtEl>
                                        <p:attrNameLst>
                                          <p:attrName>fill.type</p:attrName>
                                        </p:attrNameLst>
                                      </p:cBhvr>
                                      <p:to>
                                        <p:strVal val="solid"/>
                                      </p:to>
                                    </p:set>
                                    <p:set>
                                      <p:cBhvr>
                                        <p:cTn id="112" dur="500" fill="hold"/>
                                        <p:tgtEl>
                                          <p:spTgt spid="16"/>
                                        </p:tgtEl>
                                        <p:attrNameLst>
                                          <p:attrName>fill.on</p:attrName>
                                        </p:attrNameLst>
                                      </p:cBhvr>
                                      <p:to>
                                        <p:strVal val="true"/>
                                      </p:to>
                                    </p:set>
                                  </p:childTnLst>
                                </p:cTn>
                              </p:par>
                              <p:par>
                                <p:cTn id="113" presetID="1" presetClass="mediacall" presetSubtype="0" fill="hold" nodeType="withEffect">
                                  <p:stCondLst>
                                    <p:cond delay="0"/>
                                  </p:stCondLst>
                                  <p:childTnLst>
                                    <p:cmd type="call" cmd="playFrom(0.0)">
                                      <p:cBhvr>
                                        <p:cTn id="114" dur="20218" fill="hold"/>
                                        <p:tgtEl>
                                          <p:spTgt spid="39"/>
                                        </p:tgtEl>
                                      </p:cBhvr>
                                    </p:cmd>
                                  </p:childTnLst>
                                </p:cTn>
                              </p:par>
                              <p:par>
                                <p:cTn id="115" presetID="3" presetClass="mediacall" presetSubtype="0" fill="hold" nodeType="withEffect">
                                  <p:stCondLst>
                                    <p:cond delay="0"/>
                                  </p:stCondLst>
                                  <p:childTnLst>
                                    <p:cmd type="call" cmd="stop">
                                      <p:cBhvr>
                                        <p:cTn id="116" dur="1" fill="hold"/>
                                        <p:tgtEl>
                                          <p:spTgt spid="38"/>
                                        </p:tgtEl>
                                      </p:cBhvr>
                                    </p:cmd>
                                  </p:childTnLst>
                                </p:cTn>
                              </p:par>
                              <p:par>
                                <p:cTn id="117" presetID="19" presetClass="emph" presetSubtype="0" fill="hold" grpId="1" nodeType="withEffect">
                                  <p:stCondLst>
                                    <p:cond delay="3500"/>
                                  </p:stCondLst>
                                  <p:childTnLst>
                                    <p:animClr clrSpc="rgb" dir="cw">
                                      <p:cBhvr override="childStyle">
                                        <p:cTn id="118" dur="500" fill="hold"/>
                                        <p:tgtEl>
                                          <p:spTgt spid="16"/>
                                        </p:tgtEl>
                                        <p:attrNameLst>
                                          <p:attrName>style.color</p:attrName>
                                        </p:attrNameLst>
                                      </p:cBhvr>
                                      <p:to>
                                        <a:srgbClr val="FF0000"/>
                                      </p:to>
                                    </p:animClr>
                                    <p:animClr clrSpc="rgb" dir="cw">
                                      <p:cBhvr>
                                        <p:cTn id="119" dur="500" fill="hold"/>
                                        <p:tgtEl>
                                          <p:spTgt spid="16"/>
                                        </p:tgtEl>
                                        <p:attrNameLst>
                                          <p:attrName>fillcolor</p:attrName>
                                        </p:attrNameLst>
                                      </p:cBhvr>
                                      <p:to>
                                        <a:srgbClr val="FF0000"/>
                                      </p:to>
                                    </p:animClr>
                                    <p:set>
                                      <p:cBhvr>
                                        <p:cTn id="120" dur="500" fill="hold"/>
                                        <p:tgtEl>
                                          <p:spTgt spid="16"/>
                                        </p:tgtEl>
                                        <p:attrNameLst>
                                          <p:attrName>fill.type</p:attrName>
                                        </p:attrNameLst>
                                      </p:cBhvr>
                                      <p:to>
                                        <p:strVal val="solid"/>
                                      </p:to>
                                    </p:set>
                                    <p:set>
                                      <p:cBhvr>
                                        <p:cTn id="121" dur="500" fill="hold"/>
                                        <p:tgtEl>
                                          <p:spTgt spid="16"/>
                                        </p:tgtEl>
                                        <p:attrNameLst>
                                          <p:attrName>fill.on</p:attrName>
                                        </p:attrNameLst>
                                      </p:cBhvr>
                                      <p:to>
                                        <p:strVal val="true"/>
                                      </p:to>
                                    </p:set>
                                  </p:childTnLst>
                                </p:cTn>
                              </p:par>
                              <p:par>
                                <p:cTn id="122" presetID="19" presetClass="emph" presetSubtype="0" repeatCount="4000" fill="hold" grpId="3" nodeType="withEffect">
                                  <p:stCondLst>
                                    <p:cond delay="3500"/>
                                  </p:stCondLst>
                                  <p:childTnLst>
                                    <p:animClr clrSpc="rgb" dir="cw">
                                      <p:cBhvr override="childStyle">
                                        <p:cTn id="123" dur="500" fill="hold"/>
                                        <p:tgtEl>
                                          <p:spTgt spid="15"/>
                                        </p:tgtEl>
                                        <p:attrNameLst>
                                          <p:attrName>style.color</p:attrName>
                                        </p:attrNameLst>
                                      </p:cBhvr>
                                      <p:to>
                                        <a:srgbClr val="92D050"/>
                                      </p:to>
                                    </p:animClr>
                                    <p:animClr clrSpc="rgb" dir="cw">
                                      <p:cBhvr>
                                        <p:cTn id="124" dur="500" fill="hold"/>
                                        <p:tgtEl>
                                          <p:spTgt spid="15"/>
                                        </p:tgtEl>
                                        <p:attrNameLst>
                                          <p:attrName>fillcolor</p:attrName>
                                        </p:attrNameLst>
                                      </p:cBhvr>
                                      <p:to>
                                        <a:srgbClr val="92D050"/>
                                      </p:to>
                                    </p:animClr>
                                    <p:set>
                                      <p:cBhvr>
                                        <p:cTn id="125" dur="500" fill="hold"/>
                                        <p:tgtEl>
                                          <p:spTgt spid="15"/>
                                        </p:tgtEl>
                                        <p:attrNameLst>
                                          <p:attrName>fill.type</p:attrName>
                                        </p:attrNameLst>
                                      </p:cBhvr>
                                      <p:to>
                                        <p:strVal val="solid"/>
                                      </p:to>
                                    </p:set>
                                    <p:set>
                                      <p:cBhvr>
                                        <p:cTn id="126" dur="500" fill="hold"/>
                                        <p:tgtEl>
                                          <p:spTgt spid="15"/>
                                        </p:tgtEl>
                                        <p:attrNameLst>
                                          <p:attrName>fill.on</p:attrName>
                                        </p:attrNameLst>
                                      </p:cBhvr>
                                      <p:to>
                                        <p:strVal val="true"/>
                                      </p:to>
                                    </p:set>
                                  </p:childTnLst>
                                </p:cTn>
                              </p:par>
                              <p:par>
                                <p:cTn id="127" presetID="1" presetClass="mediacall" presetSubtype="0" fill="hold" nodeType="withEffect">
                                  <p:stCondLst>
                                    <p:cond delay="3500"/>
                                  </p:stCondLst>
                                  <p:childTnLst>
                                    <p:cmd type="call" cmd="playFrom(0.0)">
                                      <p:cBhvr>
                                        <p:cTn id="128" dur="5903" fill="hold"/>
                                        <p:tgtEl>
                                          <p:spTgt spid="41"/>
                                        </p:tgtEl>
                                      </p:cBhvr>
                                    </p:cmd>
                                  </p:childTnLst>
                                </p:cTn>
                              </p:par>
                              <p:par>
                                <p:cTn id="129" presetID="3" presetClass="mediacall" presetSubtype="0" fill="hold" nodeType="withEffect">
                                  <p:stCondLst>
                                    <p:cond delay="3500"/>
                                  </p:stCondLst>
                                  <p:childTnLst>
                                    <p:cmd type="call" cmd="stop">
                                      <p:cBhvr>
                                        <p:cTn id="130" dur="1" fill="hold"/>
                                        <p:tgtEl>
                                          <p:spTgt spid="39"/>
                                        </p:tgtEl>
                                      </p:cBhvr>
                                    </p:cmd>
                                  </p:childTnLst>
                                </p:cTn>
                              </p:par>
                              <p:par>
                                <p:cTn id="131" presetID="30" presetClass="emph" presetSubtype="0" fill="hold" grpId="2" nodeType="withEffect">
                                  <p:stCondLst>
                                    <p:cond delay="3500"/>
                                  </p:stCondLst>
                                  <p:childTnLst>
                                    <p:animClr clrSpc="hsl" dir="cw">
                                      <p:cBhvr override="childStyle">
                                        <p:cTn id="132" dur="500" fill="hold"/>
                                        <p:tgtEl>
                                          <p:spTgt spid="27"/>
                                        </p:tgtEl>
                                        <p:attrNameLst>
                                          <p:attrName>style.color</p:attrName>
                                        </p:attrNameLst>
                                      </p:cBhvr>
                                      <p:by>
                                        <p:hsl h="0" s="12549" l="25098"/>
                                      </p:by>
                                    </p:animClr>
                                    <p:animClr clrSpc="hsl" dir="cw">
                                      <p:cBhvr>
                                        <p:cTn id="133" dur="500" fill="hold"/>
                                        <p:tgtEl>
                                          <p:spTgt spid="27"/>
                                        </p:tgtEl>
                                        <p:attrNameLst>
                                          <p:attrName>fillcolor</p:attrName>
                                        </p:attrNameLst>
                                      </p:cBhvr>
                                      <p:by>
                                        <p:hsl h="0" s="12549" l="25098"/>
                                      </p:by>
                                    </p:animClr>
                                    <p:animClr clrSpc="hsl" dir="cw">
                                      <p:cBhvr>
                                        <p:cTn id="134" dur="500" fill="hold"/>
                                        <p:tgtEl>
                                          <p:spTgt spid="27"/>
                                        </p:tgtEl>
                                        <p:attrNameLst>
                                          <p:attrName>stroke.color</p:attrName>
                                        </p:attrNameLst>
                                      </p:cBhvr>
                                      <p:by>
                                        <p:hsl h="0" s="12549" l="25098"/>
                                      </p:by>
                                    </p:animClr>
                                    <p:set>
                                      <p:cBhvr>
                                        <p:cTn id="135" dur="500" fill="hold"/>
                                        <p:tgtEl>
                                          <p:spTgt spid="27"/>
                                        </p:tgtEl>
                                        <p:attrNameLst>
                                          <p:attrName>fill.type</p:attrName>
                                        </p:attrNameLst>
                                      </p:cBhvr>
                                      <p:to>
                                        <p:strVal val="solid"/>
                                      </p:to>
                                    </p:set>
                                  </p:childTnLst>
                                </p:cTn>
                              </p:par>
                              <p:par>
                                <p:cTn id="136" presetID="24" presetClass="emph" presetSubtype="0" fill="hold" grpId="4" nodeType="withEffect">
                                  <p:stCondLst>
                                    <p:cond delay="3500"/>
                                  </p:stCondLst>
                                  <p:childTnLst>
                                    <p:animClr clrSpc="hsl" dir="cw">
                                      <p:cBhvr override="childStyle">
                                        <p:cTn id="137" dur="500" fill="hold"/>
                                        <p:tgtEl>
                                          <p:spTgt spid="25"/>
                                        </p:tgtEl>
                                        <p:attrNameLst>
                                          <p:attrName>style.color</p:attrName>
                                        </p:attrNameLst>
                                      </p:cBhvr>
                                      <p:by>
                                        <p:hsl h="0" s="-12549" l="-25098"/>
                                      </p:by>
                                    </p:animClr>
                                    <p:animClr clrSpc="hsl" dir="cw">
                                      <p:cBhvr>
                                        <p:cTn id="138" dur="500" fill="hold"/>
                                        <p:tgtEl>
                                          <p:spTgt spid="25"/>
                                        </p:tgtEl>
                                        <p:attrNameLst>
                                          <p:attrName>fillcolor</p:attrName>
                                        </p:attrNameLst>
                                      </p:cBhvr>
                                      <p:by>
                                        <p:hsl h="0" s="-12549" l="-25098"/>
                                      </p:by>
                                    </p:animClr>
                                    <p:animClr clrSpc="hsl" dir="cw">
                                      <p:cBhvr>
                                        <p:cTn id="139" dur="500" fill="hold"/>
                                        <p:tgtEl>
                                          <p:spTgt spid="25"/>
                                        </p:tgtEl>
                                        <p:attrNameLst>
                                          <p:attrName>stroke.color</p:attrName>
                                        </p:attrNameLst>
                                      </p:cBhvr>
                                      <p:by>
                                        <p:hsl h="0" s="-12549" l="-25098"/>
                                      </p:by>
                                    </p:animClr>
                                    <p:set>
                                      <p:cBhvr>
                                        <p:cTn id="140"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1" restart="whenNotActive" fill="hold" evtFilter="cancelBubble" nodeType="interactiveSeq">
                <p:stCondLst>
                  <p:cond evt="onClick" delay="0">
                    <p:tgtEl>
                      <p:spTgt spid="34"/>
                    </p:tgtEl>
                  </p:cond>
                </p:stCondLst>
                <p:endSync evt="end" delay="0">
                  <p:rtn val="all"/>
                </p:endSync>
                <p:childTnLst>
                  <p:par>
                    <p:cTn id="142" fill="hold">
                      <p:stCondLst>
                        <p:cond delay="0"/>
                      </p:stCondLst>
                      <p:childTnLst>
                        <p:par>
                          <p:cTn id="143" fill="hold">
                            <p:stCondLst>
                              <p:cond delay="0"/>
                            </p:stCondLst>
                            <p:childTnLst>
                              <p:par>
                                <p:cTn id="144" presetID="24" presetClass="emph" presetSubtype="0" fill="hold" grpId="1" nodeType="clickEffect">
                                  <p:stCondLst>
                                    <p:cond delay="0"/>
                                  </p:stCondLst>
                                  <p:childTnLst>
                                    <p:animClr clrSpc="hsl" dir="cw">
                                      <p:cBhvr override="childStyle">
                                        <p:cTn id="145" dur="500" fill="hold"/>
                                        <p:tgtEl>
                                          <p:spTgt spid="34"/>
                                        </p:tgtEl>
                                        <p:attrNameLst>
                                          <p:attrName>style.color</p:attrName>
                                        </p:attrNameLst>
                                      </p:cBhvr>
                                      <p:by>
                                        <p:hsl h="0" s="-12549" l="-25098"/>
                                      </p:by>
                                    </p:animClr>
                                    <p:animClr clrSpc="hsl" dir="cw">
                                      <p:cBhvr>
                                        <p:cTn id="146" dur="500" fill="hold"/>
                                        <p:tgtEl>
                                          <p:spTgt spid="34"/>
                                        </p:tgtEl>
                                        <p:attrNameLst>
                                          <p:attrName>fillcolor</p:attrName>
                                        </p:attrNameLst>
                                      </p:cBhvr>
                                      <p:by>
                                        <p:hsl h="0" s="-12549" l="-25098"/>
                                      </p:by>
                                    </p:animClr>
                                    <p:animClr clrSpc="hsl" dir="cw">
                                      <p:cBhvr>
                                        <p:cTn id="147" dur="500" fill="hold"/>
                                        <p:tgtEl>
                                          <p:spTgt spid="34"/>
                                        </p:tgtEl>
                                        <p:attrNameLst>
                                          <p:attrName>stroke.color</p:attrName>
                                        </p:attrNameLst>
                                      </p:cBhvr>
                                      <p:by>
                                        <p:hsl h="0" s="-12549" l="-25098"/>
                                      </p:by>
                                    </p:animClr>
                                    <p:set>
                                      <p:cBhvr>
                                        <p:cTn id="148" dur="500" fill="hold"/>
                                        <p:tgtEl>
                                          <p:spTgt spid="34"/>
                                        </p:tgtEl>
                                        <p:attrNameLst>
                                          <p:attrName>fill.type</p:attrName>
                                        </p:attrNameLst>
                                      </p:cBhvr>
                                      <p:to>
                                        <p:strVal val="solid"/>
                                      </p:to>
                                    </p:set>
                                  </p:childTnLst>
                                </p:cTn>
                              </p:par>
                              <p:par>
                                <p:cTn id="149" presetID="19" presetClass="emph" presetSubtype="0" fill="hold" grpId="0" nodeType="withEffect">
                                  <p:stCondLst>
                                    <p:cond delay="0"/>
                                  </p:stCondLst>
                                  <p:childTnLst>
                                    <p:animClr clrSpc="rgb" dir="cw">
                                      <p:cBhvr override="childStyle">
                                        <p:cTn id="150" dur="500" fill="hold"/>
                                        <p:tgtEl>
                                          <p:spTgt spid="32"/>
                                        </p:tgtEl>
                                        <p:attrNameLst>
                                          <p:attrName>style.color</p:attrName>
                                        </p:attrNameLst>
                                      </p:cBhvr>
                                      <p:to>
                                        <a:schemeClr val="accent2"/>
                                      </p:to>
                                    </p:animClr>
                                    <p:animClr clrSpc="rgb" dir="cw">
                                      <p:cBhvr>
                                        <p:cTn id="151" dur="500" fill="hold"/>
                                        <p:tgtEl>
                                          <p:spTgt spid="32"/>
                                        </p:tgtEl>
                                        <p:attrNameLst>
                                          <p:attrName>fillcolor</p:attrName>
                                        </p:attrNameLst>
                                      </p:cBhvr>
                                      <p:to>
                                        <a:schemeClr val="accent2"/>
                                      </p:to>
                                    </p:animClr>
                                    <p:set>
                                      <p:cBhvr>
                                        <p:cTn id="152" dur="500" fill="hold"/>
                                        <p:tgtEl>
                                          <p:spTgt spid="32"/>
                                        </p:tgtEl>
                                        <p:attrNameLst>
                                          <p:attrName>fill.type</p:attrName>
                                        </p:attrNameLst>
                                      </p:cBhvr>
                                      <p:to>
                                        <p:strVal val="solid"/>
                                      </p:to>
                                    </p:set>
                                    <p:set>
                                      <p:cBhvr>
                                        <p:cTn id="153" dur="500" fill="hold"/>
                                        <p:tgtEl>
                                          <p:spTgt spid="32"/>
                                        </p:tgtEl>
                                        <p:attrNameLst>
                                          <p:attrName>fill.on</p:attrName>
                                        </p:attrNameLst>
                                      </p:cBhvr>
                                      <p:to>
                                        <p:strVal val="true"/>
                                      </p:to>
                                    </p:set>
                                  </p:childTnLst>
                                </p:cTn>
                              </p:par>
                              <p:par>
                                <p:cTn id="154" presetID="1" presetClass="mediacall" presetSubtype="0" fill="hold" nodeType="withEffect">
                                  <p:stCondLst>
                                    <p:cond delay="0"/>
                                  </p:stCondLst>
                                  <p:childTnLst>
                                    <p:cmd type="call" cmd="playFrom(0.0)">
                                      <p:cBhvr>
                                        <p:cTn id="155" dur="20218" fill="hold"/>
                                        <p:tgtEl>
                                          <p:spTgt spid="39"/>
                                        </p:tgtEl>
                                      </p:cBhvr>
                                    </p:cmd>
                                  </p:childTnLst>
                                </p:cTn>
                              </p:par>
                              <p:par>
                                <p:cTn id="156" presetID="3" presetClass="mediacall" presetSubtype="0" fill="hold" nodeType="withEffect">
                                  <p:stCondLst>
                                    <p:cond delay="0"/>
                                  </p:stCondLst>
                                  <p:childTnLst>
                                    <p:cmd type="call" cmd="stop">
                                      <p:cBhvr>
                                        <p:cTn id="157" dur="1" fill="hold"/>
                                        <p:tgtEl>
                                          <p:spTgt spid="38"/>
                                        </p:tgtEl>
                                      </p:cBhvr>
                                    </p:cmd>
                                  </p:childTnLst>
                                </p:cTn>
                              </p:par>
                              <p:par>
                                <p:cTn id="158" presetID="19" presetClass="emph" presetSubtype="0" fill="hold" grpId="1" nodeType="withEffect">
                                  <p:stCondLst>
                                    <p:cond delay="3000"/>
                                  </p:stCondLst>
                                  <p:childTnLst>
                                    <p:animClr clrSpc="rgb" dir="cw">
                                      <p:cBhvr override="childStyle">
                                        <p:cTn id="159" dur="500" fill="hold"/>
                                        <p:tgtEl>
                                          <p:spTgt spid="32"/>
                                        </p:tgtEl>
                                        <p:attrNameLst>
                                          <p:attrName>style.color</p:attrName>
                                        </p:attrNameLst>
                                      </p:cBhvr>
                                      <p:to>
                                        <a:srgbClr val="FF0000"/>
                                      </p:to>
                                    </p:animClr>
                                    <p:animClr clrSpc="rgb" dir="cw">
                                      <p:cBhvr>
                                        <p:cTn id="160" dur="500" fill="hold"/>
                                        <p:tgtEl>
                                          <p:spTgt spid="32"/>
                                        </p:tgtEl>
                                        <p:attrNameLst>
                                          <p:attrName>fillcolor</p:attrName>
                                        </p:attrNameLst>
                                      </p:cBhvr>
                                      <p:to>
                                        <a:srgbClr val="FF0000"/>
                                      </p:to>
                                    </p:animClr>
                                    <p:set>
                                      <p:cBhvr>
                                        <p:cTn id="161" dur="500" fill="hold"/>
                                        <p:tgtEl>
                                          <p:spTgt spid="32"/>
                                        </p:tgtEl>
                                        <p:attrNameLst>
                                          <p:attrName>fill.type</p:attrName>
                                        </p:attrNameLst>
                                      </p:cBhvr>
                                      <p:to>
                                        <p:strVal val="solid"/>
                                      </p:to>
                                    </p:set>
                                    <p:set>
                                      <p:cBhvr>
                                        <p:cTn id="162" dur="500" fill="hold"/>
                                        <p:tgtEl>
                                          <p:spTgt spid="32"/>
                                        </p:tgtEl>
                                        <p:attrNameLst>
                                          <p:attrName>fill.on</p:attrName>
                                        </p:attrNameLst>
                                      </p:cBhvr>
                                      <p:to>
                                        <p:strVal val="true"/>
                                      </p:to>
                                    </p:set>
                                  </p:childTnLst>
                                </p:cTn>
                              </p:par>
                              <p:par>
                                <p:cTn id="163" presetID="19" presetClass="emph" presetSubtype="0" repeatCount="4000" fill="hold" grpId="4" nodeType="withEffect">
                                  <p:stCondLst>
                                    <p:cond delay="3000"/>
                                  </p:stCondLst>
                                  <p:childTnLst>
                                    <p:animClr clrSpc="rgb" dir="cw">
                                      <p:cBhvr override="childStyle">
                                        <p:cTn id="164" dur="500" fill="hold"/>
                                        <p:tgtEl>
                                          <p:spTgt spid="15"/>
                                        </p:tgtEl>
                                        <p:attrNameLst>
                                          <p:attrName>style.color</p:attrName>
                                        </p:attrNameLst>
                                      </p:cBhvr>
                                      <p:to>
                                        <a:srgbClr val="92D050"/>
                                      </p:to>
                                    </p:animClr>
                                    <p:animClr clrSpc="rgb" dir="cw">
                                      <p:cBhvr>
                                        <p:cTn id="165" dur="500" fill="hold"/>
                                        <p:tgtEl>
                                          <p:spTgt spid="15"/>
                                        </p:tgtEl>
                                        <p:attrNameLst>
                                          <p:attrName>fillcolor</p:attrName>
                                        </p:attrNameLst>
                                      </p:cBhvr>
                                      <p:to>
                                        <a:srgbClr val="92D050"/>
                                      </p:to>
                                    </p:animClr>
                                    <p:set>
                                      <p:cBhvr>
                                        <p:cTn id="166" dur="500" fill="hold"/>
                                        <p:tgtEl>
                                          <p:spTgt spid="15"/>
                                        </p:tgtEl>
                                        <p:attrNameLst>
                                          <p:attrName>fill.type</p:attrName>
                                        </p:attrNameLst>
                                      </p:cBhvr>
                                      <p:to>
                                        <p:strVal val="solid"/>
                                      </p:to>
                                    </p:set>
                                    <p:set>
                                      <p:cBhvr>
                                        <p:cTn id="167" dur="500" fill="hold"/>
                                        <p:tgtEl>
                                          <p:spTgt spid="15"/>
                                        </p:tgtEl>
                                        <p:attrNameLst>
                                          <p:attrName>fill.on</p:attrName>
                                        </p:attrNameLst>
                                      </p:cBhvr>
                                      <p:to>
                                        <p:strVal val="true"/>
                                      </p:to>
                                    </p:set>
                                  </p:childTnLst>
                                </p:cTn>
                              </p:par>
                              <p:par>
                                <p:cTn id="168" presetID="1" presetClass="mediacall" presetSubtype="0" fill="hold" nodeType="withEffect">
                                  <p:stCondLst>
                                    <p:cond delay="3000"/>
                                  </p:stCondLst>
                                  <p:childTnLst>
                                    <p:cmd type="call" cmd="playFrom(0.0)">
                                      <p:cBhvr>
                                        <p:cTn id="169" dur="5903" fill="hold"/>
                                        <p:tgtEl>
                                          <p:spTgt spid="41"/>
                                        </p:tgtEl>
                                      </p:cBhvr>
                                    </p:cmd>
                                  </p:childTnLst>
                                </p:cTn>
                              </p:par>
                              <p:par>
                                <p:cTn id="170" presetID="3" presetClass="mediacall" presetSubtype="0" fill="hold" nodeType="withEffect">
                                  <p:stCondLst>
                                    <p:cond delay="3000"/>
                                  </p:stCondLst>
                                  <p:childTnLst>
                                    <p:cmd type="call" cmd="stop">
                                      <p:cBhvr>
                                        <p:cTn id="171" dur="1" fill="hold"/>
                                        <p:tgtEl>
                                          <p:spTgt spid="39"/>
                                        </p:tgtEl>
                                      </p:cBhvr>
                                    </p:cmd>
                                  </p:childTnLst>
                                </p:cTn>
                              </p:par>
                              <p:par>
                                <p:cTn id="172" presetID="30" presetClass="emph" presetSubtype="0" fill="hold" grpId="2" nodeType="withEffect">
                                  <p:stCondLst>
                                    <p:cond delay="3000"/>
                                  </p:stCondLst>
                                  <p:childTnLst>
                                    <p:animClr clrSpc="hsl" dir="cw">
                                      <p:cBhvr override="childStyle">
                                        <p:cTn id="173" dur="500" fill="hold"/>
                                        <p:tgtEl>
                                          <p:spTgt spid="34"/>
                                        </p:tgtEl>
                                        <p:attrNameLst>
                                          <p:attrName>style.color</p:attrName>
                                        </p:attrNameLst>
                                      </p:cBhvr>
                                      <p:by>
                                        <p:hsl h="0" s="12549" l="25098"/>
                                      </p:by>
                                    </p:animClr>
                                    <p:animClr clrSpc="hsl" dir="cw">
                                      <p:cBhvr>
                                        <p:cTn id="174" dur="500" fill="hold"/>
                                        <p:tgtEl>
                                          <p:spTgt spid="34"/>
                                        </p:tgtEl>
                                        <p:attrNameLst>
                                          <p:attrName>fillcolor</p:attrName>
                                        </p:attrNameLst>
                                      </p:cBhvr>
                                      <p:by>
                                        <p:hsl h="0" s="12549" l="25098"/>
                                      </p:by>
                                    </p:animClr>
                                    <p:animClr clrSpc="hsl" dir="cw">
                                      <p:cBhvr>
                                        <p:cTn id="175" dur="500" fill="hold"/>
                                        <p:tgtEl>
                                          <p:spTgt spid="34"/>
                                        </p:tgtEl>
                                        <p:attrNameLst>
                                          <p:attrName>stroke.color</p:attrName>
                                        </p:attrNameLst>
                                      </p:cBhvr>
                                      <p:by>
                                        <p:hsl h="0" s="12549" l="25098"/>
                                      </p:by>
                                    </p:animClr>
                                    <p:set>
                                      <p:cBhvr>
                                        <p:cTn id="176" dur="500" fill="hold"/>
                                        <p:tgtEl>
                                          <p:spTgt spid="34"/>
                                        </p:tgtEl>
                                        <p:attrNameLst>
                                          <p:attrName>fill.type</p:attrName>
                                        </p:attrNameLst>
                                      </p:cBhvr>
                                      <p:to>
                                        <p:strVal val="solid"/>
                                      </p:to>
                                    </p:set>
                                  </p:childTnLst>
                                </p:cTn>
                              </p:par>
                              <p:par>
                                <p:cTn id="177" presetID="24" presetClass="emph" presetSubtype="0" fill="hold" grpId="5" nodeType="withEffect">
                                  <p:stCondLst>
                                    <p:cond delay="3000"/>
                                  </p:stCondLst>
                                  <p:childTnLst>
                                    <p:animClr clrSpc="hsl" dir="cw">
                                      <p:cBhvr override="childStyle">
                                        <p:cTn id="178" dur="500" fill="hold"/>
                                        <p:tgtEl>
                                          <p:spTgt spid="25"/>
                                        </p:tgtEl>
                                        <p:attrNameLst>
                                          <p:attrName>style.color</p:attrName>
                                        </p:attrNameLst>
                                      </p:cBhvr>
                                      <p:by>
                                        <p:hsl h="0" s="-12549" l="-25098"/>
                                      </p:by>
                                    </p:animClr>
                                    <p:animClr clrSpc="hsl" dir="cw">
                                      <p:cBhvr>
                                        <p:cTn id="179" dur="500" fill="hold"/>
                                        <p:tgtEl>
                                          <p:spTgt spid="25"/>
                                        </p:tgtEl>
                                        <p:attrNameLst>
                                          <p:attrName>fillcolor</p:attrName>
                                        </p:attrNameLst>
                                      </p:cBhvr>
                                      <p:by>
                                        <p:hsl h="0" s="-12549" l="-25098"/>
                                      </p:by>
                                    </p:animClr>
                                    <p:animClr clrSpc="hsl" dir="cw">
                                      <p:cBhvr>
                                        <p:cTn id="180" dur="500" fill="hold"/>
                                        <p:tgtEl>
                                          <p:spTgt spid="25"/>
                                        </p:tgtEl>
                                        <p:attrNameLst>
                                          <p:attrName>stroke.color</p:attrName>
                                        </p:attrNameLst>
                                      </p:cBhvr>
                                      <p:by>
                                        <p:hsl h="0" s="-12549" l="-25098"/>
                                      </p:by>
                                    </p:animClr>
                                    <p:set>
                                      <p:cBhvr>
                                        <p:cTn id="181"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2" fill="hold" display="0">
                  <p:stCondLst>
                    <p:cond delay="indefinite"/>
                  </p:stCondLst>
                  <p:endCondLst>
                    <p:cond evt="onStopAudio" delay="0">
                      <p:tgtEl>
                        <p:sldTgt/>
                      </p:tgtEl>
                    </p:cond>
                  </p:endCondLst>
                </p:cTn>
                <p:tgtEl>
                  <p:spTgt spid="39"/>
                </p:tgtEl>
              </p:cMediaNode>
            </p:audio>
            <p:audio>
              <p:cMediaNode vol="80000">
                <p:cTn id="183" fill="hold" display="0">
                  <p:stCondLst>
                    <p:cond delay="indefinite"/>
                  </p:stCondLst>
                  <p:endCondLst>
                    <p:cond evt="onStopAudio" delay="0">
                      <p:tgtEl>
                        <p:sldTgt/>
                      </p:tgtEl>
                    </p:cond>
                  </p:endCondLst>
                </p:cTn>
                <p:tgtEl>
                  <p:spTgt spid="40"/>
                </p:tgtEl>
              </p:cMediaNode>
            </p:audio>
            <p:audio>
              <p:cMediaNode vol="80000">
                <p:cTn id="184" fill="hold" display="0">
                  <p:stCondLst>
                    <p:cond delay="indefinite"/>
                  </p:stCondLst>
                  <p:endCondLst>
                    <p:cond evt="onStopAudio" delay="0">
                      <p:tgtEl>
                        <p:sldTgt/>
                      </p:tgtEl>
                    </p:cond>
                  </p:endCondLst>
                </p:cTn>
                <p:tgtEl>
                  <p:spTgt spid="41"/>
                </p:tgtEl>
              </p:cMediaNode>
            </p:audio>
          </p:childTnLst>
        </p:cTn>
      </p:par>
    </p:tnLst>
    <p:bldLst>
      <p:bldP spid="15" grpId="0" animBg="1"/>
      <p:bldP spid="15" grpId="1" animBg="1"/>
      <p:bldP spid="15" grpId="2" animBg="1"/>
      <p:bldP spid="15" grpId="3" animBg="1"/>
      <p:bldP spid="15" grpId="4" animBg="1"/>
      <p:bldP spid="16" grpId="0" animBg="1"/>
      <p:bldP spid="16" grpId="1" animBg="1"/>
      <p:bldP spid="32" grpId="0" animBg="1"/>
      <p:bldP spid="32" grpId="1" animBg="1"/>
      <p:bldP spid="25" grpId="0"/>
      <p:bldP spid="25" grpId="1"/>
      <p:bldP spid="25" grpId="2"/>
      <p:bldP spid="25" grpId="3"/>
      <p:bldP spid="25" grpId="4"/>
      <p:bldP spid="25" grpId="5"/>
      <p:bldP spid="27" grpId="0"/>
      <p:bldP spid="27" grpId="1"/>
      <p:bldP spid="27" grpId="2"/>
      <p:bldP spid="31" grpId="0" animBg="1"/>
      <p:bldP spid="31" grpId="1" animBg="1"/>
      <p:bldP spid="33" grpId="0"/>
      <p:bldP spid="33" grpId="1"/>
      <p:bldP spid="33" grpId="2"/>
      <p:bldP spid="34" grpId="0"/>
      <p:bldP spid="34" grpId="1"/>
      <p:bldP spid="34" grpId="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15771355"/>
                  </p:ext>
                </p:extLst>
              </p:nvPr>
            </p:nvGraphicFramePr>
            <p:xfrm>
              <a:off x="1007533" y="1322183"/>
              <a:ext cx="10515599" cy="2590992"/>
            </p:xfrm>
            <a:graphic>
              <a:graphicData uri="http://schemas.openxmlformats.org/drawingml/2006/table">
                <a:tbl>
                  <a:tblPr>
                    <a:tableStyleId>{5C22544A-7EE6-4342-B048-85BDC9FD1C3A}</a:tableStyleId>
                  </a:tblPr>
                  <a:tblGrid>
                    <a:gridCol w="2375197"/>
                    <a:gridCol w="2910118"/>
                    <a:gridCol w="2647088"/>
                    <a:gridCol w="2583196"/>
                  </a:tblGrid>
                  <a:tr h="582069">
                    <a:tc>
                      <a:txBody>
                        <a:bodyPr/>
                        <a:lstStyle/>
                        <a:p>
                          <a:pPr>
                            <a:lnSpc>
                              <a:spcPct val="107000"/>
                            </a:lnSpc>
                            <a:spcAft>
                              <a:spcPts val="800"/>
                            </a:spcAft>
                          </a:pPr>
                          <a:r>
                            <a:rPr lang="en-US" sz="3500" dirty="0" err="1">
                              <a:effectLst/>
                            </a:rPr>
                            <a:t>Đại</a:t>
                          </a:r>
                          <a:r>
                            <a:rPr lang="en-US" sz="3500" dirty="0">
                              <a:effectLst/>
                            </a:rPr>
                            <a:t> </a:t>
                          </a:r>
                          <a:r>
                            <a:rPr lang="en-US" sz="3500" dirty="0" err="1">
                              <a:effectLst/>
                            </a:rPr>
                            <a:t>lượng</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454" marR="49454" marT="6998" marB="0"/>
                    </a:tc>
                    <a:tc>
                      <a:txBody>
                        <a:bodyPr/>
                        <a:lstStyle/>
                        <a:p>
                          <a:pPr algn="ctr">
                            <a:lnSpc>
                              <a:spcPct val="107000"/>
                            </a:lnSpc>
                            <a:spcAft>
                              <a:spcPts val="800"/>
                            </a:spcAft>
                          </a:pPr>
                          <a:r>
                            <a:rPr lang="en-US" sz="3500" dirty="0" err="1">
                              <a:effectLst/>
                            </a:rPr>
                            <a:t>Thỏi</a:t>
                          </a:r>
                          <a:r>
                            <a:rPr lang="en-US" sz="3500" dirty="0">
                              <a:effectLst/>
                            </a:rPr>
                            <a:t> 1</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454" marR="49454" marT="6998" marB="0"/>
                    </a:tc>
                    <a:tc>
                      <a:txBody>
                        <a:bodyPr/>
                        <a:lstStyle/>
                        <a:p>
                          <a:pPr algn="ctr">
                            <a:lnSpc>
                              <a:spcPct val="107000"/>
                            </a:lnSpc>
                            <a:spcAft>
                              <a:spcPts val="800"/>
                            </a:spcAft>
                          </a:pPr>
                          <a:r>
                            <a:rPr lang="en-US" sz="3500">
                              <a:effectLst/>
                            </a:rPr>
                            <a:t>Thỏi 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454" marR="49454" marT="6998" marB="0"/>
                    </a:tc>
                    <a:tc>
                      <a:txBody>
                        <a:bodyPr/>
                        <a:lstStyle/>
                        <a:p>
                          <a:pPr algn="ctr">
                            <a:lnSpc>
                              <a:spcPct val="107000"/>
                            </a:lnSpc>
                            <a:spcAft>
                              <a:spcPts val="800"/>
                            </a:spcAft>
                          </a:pPr>
                          <a:r>
                            <a:rPr lang="en-US" sz="3500">
                              <a:effectLst/>
                            </a:rPr>
                            <a:t>Thỏi 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454" marR="49454" marT="6998" marB="0"/>
                    </a:tc>
                  </a:tr>
                  <a:tr h="582069">
                    <a:tc>
                      <a:txBody>
                        <a:bodyPr/>
                        <a:lstStyle/>
                        <a:p>
                          <a:pPr>
                            <a:lnSpc>
                              <a:spcPct val="107000"/>
                            </a:lnSpc>
                            <a:spcAft>
                              <a:spcPts val="800"/>
                            </a:spcAft>
                          </a:pPr>
                          <a:r>
                            <a:rPr lang="en-US" sz="3500">
                              <a:effectLst/>
                            </a:rPr>
                            <a:t>Thể tích</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454" marR="49454" marT="6998" marB="0"/>
                    </a:tc>
                    <a:tc>
                      <a:txBody>
                        <a:bodyPr/>
                        <a:lstStyle/>
                        <a:p>
                          <a:pPr algn="ctr" fontAlgn="t">
                            <a:lnSpc>
                              <a:spcPct val="107000"/>
                            </a:lnSpc>
                            <a:spcAft>
                              <a:spcPts val="0"/>
                            </a:spcAft>
                          </a:pPr>
                          <a:r>
                            <a:rPr lang="en-US" sz="3100" kern="1200">
                              <a:effectLst/>
                            </a:rPr>
                            <a:t>V</a:t>
                          </a:r>
                          <a:r>
                            <a:rPr lang="en-US" sz="3100" kern="1200" baseline="-25000">
                              <a:effectLst/>
                            </a:rPr>
                            <a:t>1</a:t>
                          </a:r>
                          <a:r>
                            <a:rPr lang="en-US" sz="3100" kern="1200">
                              <a:effectLst/>
                            </a:rPr>
                            <a:t> = V = 1 cm</a:t>
                          </a:r>
                          <a:r>
                            <a:rPr lang="en-US" sz="3100" kern="1200" baseline="30000">
                              <a:effectLst/>
                            </a:rPr>
                            <a:t>3</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49454" marR="49454" marT="6998" marB="0"/>
                    </a:tc>
                    <a:tc>
                      <a:txBody>
                        <a:bodyPr/>
                        <a:lstStyle/>
                        <a:p>
                          <a:pPr fontAlgn="t">
                            <a:lnSpc>
                              <a:spcPct val="107000"/>
                            </a:lnSpc>
                            <a:spcAft>
                              <a:spcPts val="0"/>
                            </a:spcAft>
                          </a:pPr>
                          <a:r>
                            <a:rPr lang="en-US" sz="3100" kern="1200">
                              <a:effectLst/>
                            </a:rPr>
                            <a:t>V</a:t>
                          </a:r>
                          <a:r>
                            <a:rPr lang="en-US" sz="3100" kern="1200" baseline="-25000">
                              <a:effectLst/>
                            </a:rPr>
                            <a:t>2</a:t>
                          </a:r>
                          <a:r>
                            <a:rPr lang="en-US" sz="3100" kern="1200">
                              <a:effectLst/>
                            </a:rPr>
                            <a:t> =2V= 2 cm</a:t>
                          </a:r>
                          <a:r>
                            <a:rPr lang="en-US" sz="3100" kern="1200" baseline="30000">
                              <a:effectLst/>
                            </a:rPr>
                            <a:t>3</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49454" marR="49454" marT="6998" marB="0"/>
                    </a:tc>
                    <a:tc>
                      <a:txBody>
                        <a:bodyPr/>
                        <a:lstStyle/>
                        <a:p>
                          <a:pPr fontAlgn="t">
                            <a:lnSpc>
                              <a:spcPct val="107000"/>
                            </a:lnSpc>
                            <a:spcAft>
                              <a:spcPts val="0"/>
                            </a:spcAft>
                          </a:pPr>
                          <a:r>
                            <a:rPr lang="en-US" sz="3100" kern="1200">
                              <a:effectLst/>
                            </a:rPr>
                            <a:t>V</a:t>
                          </a:r>
                          <a:r>
                            <a:rPr lang="en-US" sz="3100" kern="1200" baseline="-25000">
                              <a:effectLst/>
                            </a:rPr>
                            <a:t>3</a:t>
                          </a:r>
                          <a:r>
                            <a:rPr lang="en-US" sz="3100" kern="1200">
                              <a:effectLst/>
                            </a:rPr>
                            <a:t> =3V =3 cm</a:t>
                          </a:r>
                          <a:r>
                            <a:rPr lang="en-US" sz="3100" kern="1200" baseline="30000">
                              <a:effectLst/>
                            </a:rPr>
                            <a:t>3</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49454" marR="49454" marT="6998" marB="0"/>
                    </a:tc>
                  </a:tr>
                  <a:tr h="582069">
                    <a:tc>
                      <a:txBody>
                        <a:bodyPr/>
                        <a:lstStyle/>
                        <a:p>
                          <a:pPr>
                            <a:lnSpc>
                              <a:spcPct val="107000"/>
                            </a:lnSpc>
                            <a:spcAft>
                              <a:spcPts val="800"/>
                            </a:spcAft>
                          </a:pPr>
                          <a:r>
                            <a:rPr lang="en-US" sz="3500">
                              <a:effectLst/>
                            </a:rPr>
                            <a:t>Khối lượng</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454" marR="49454" marT="6998" marB="0"/>
                    </a:tc>
                    <a:tc>
                      <a:txBody>
                        <a:bodyPr/>
                        <a:lstStyle/>
                        <a:p>
                          <a:pPr algn="ctr">
                            <a:lnSpc>
                              <a:spcPct val="107000"/>
                            </a:lnSpc>
                            <a:spcAft>
                              <a:spcPts val="800"/>
                            </a:spcAft>
                          </a:pPr>
                          <a:r>
                            <a:rPr lang="en-US" sz="3500">
                              <a:effectLst/>
                            </a:rPr>
                            <a:t>m</a:t>
                          </a:r>
                          <a:r>
                            <a:rPr lang="en-US" sz="3500" baseline="-25000">
                              <a:effectLst/>
                            </a:rPr>
                            <a:t>1</a:t>
                          </a:r>
                          <a:r>
                            <a:rPr lang="en-US" sz="3500">
                              <a:effectLst/>
                            </a:rPr>
                            <a:t> = 7,8 g</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454" marR="49454" marT="6998" marB="0"/>
                    </a:tc>
                    <a:tc>
                      <a:txBody>
                        <a:bodyPr/>
                        <a:lstStyle/>
                        <a:p>
                          <a:pPr algn="ctr">
                            <a:lnSpc>
                              <a:spcPct val="107000"/>
                            </a:lnSpc>
                            <a:spcAft>
                              <a:spcPts val="800"/>
                            </a:spcAft>
                          </a:pPr>
                          <a:r>
                            <a:rPr lang="en-US" sz="3500">
                              <a:effectLst/>
                            </a:rPr>
                            <a:t>m</a:t>
                          </a:r>
                          <a:r>
                            <a:rPr lang="en-US" sz="3500" baseline="-25000">
                              <a:effectLst/>
                            </a:rPr>
                            <a:t>2</a:t>
                          </a:r>
                          <a:r>
                            <a:rPr lang="en-US" sz="3500">
                              <a:effectLst/>
                            </a:rPr>
                            <a:t> = </a:t>
                          </a:r>
                          <a:r>
                            <a:rPr lang="vi-VN" sz="3500">
                              <a:effectLst/>
                            </a:rPr>
                            <a:t>15,6</a:t>
                          </a:r>
                          <a:r>
                            <a:rPr lang="en-US" sz="3500">
                              <a:effectLst/>
                            </a:rPr>
                            <a:t> g</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454" marR="49454" marT="6998" marB="0"/>
                    </a:tc>
                    <a:tc>
                      <a:txBody>
                        <a:bodyPr/>
                        <a:lstStyle/>
                        <a:p>
                          <a:pPr algn="ctr">
                            <a:lnSpc>
                              <a:spcPct val="107000"/>
                            </a:lnSpc>
                            <a:spcAft>
                              <a:spcPts val="800"/>
                            </a:spcAft>
                          </a:pPr>
                          <a:r>
                            <a:rPr lang="en-US" sz="3500">
                              <a:effectLst/>
                            </a:rPr>
                            <a:t>m</a:t>
                          </a:r>
                          <a:r>
                            <a:rPr lang="en-US" sz="3500" baseline="-25000">
                              <a:effectLst/>
                            </a:rPr>
                            <a:t>3</a:t>
                          </a:r>
                          <a:r>
                            <a:rPr lang="en-US" sz="3500">
                              <a:effectLst/>
                            </a:rPr>
                            <a:t> = </a:t>
                          </a:r>
                          <a:r>
                            <a:rPr lang="vi-VN" sz="3500">
                              <a:effectLst/>
                            </a:rPr>
                            <a:t>23,4</a:t>
                          </a:r>
                          <a:r>
                            <a:rPr lang="en-US" sz="3500">
                              <a:effectLst/>
                            </a:rPr>
                            <a:t> g</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454" marR="49454" marT="6998" marB="0"/>
                    </a:tc>
                  </a:tr>
                  <a:tr h="844785">
                    <a:tc>
                      <a:txBody>
                        <a:bodyPr/>
                        <a:lstStyle/>
                        <a:p>
                          <a:pPr>
                            <a:lnSpc>
                              <a:spcPct val="107000"/>
                            </a:lnSpc>
                            <a:spcAft>
                              <a:spcPts val="800"/>
                            </a:spcAft>
                          </a:pPr>
                          <a:r>
                            <a:rPr lang="en-US" sz="3500">
                              <a:effectLst/>
                            </a:rPr>
                            <a:t>Tỉ số m</a:t>
                          </a:r>
                          <a:r>
                            <a:rPr lang="vi-VN" sz="3500">
                              <a:effectLst/>
                            </a:rPr>
                            <a:t>/V</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454" marR="49454" marT="6998" marB="0"/>
                    </a:tc>
                    <a:tc>
                      <a:txBody>
                        <a:bodyPr/>
                        <a:lstStyle/>
                        <a:p>
                          <a:pPr>
                            <a:lnSpc>
                              <a:spcPct val="107000"/>
                            </a:lnSpc>
                            <a:spcAft>
                              <a:spcPts val="800"/>
                            </a:spcAft>
                          </a:pPr>
                          <a14:m>
                            <m:oMath xmlns:m="http://schemas.openxmlformats.org/officeDocument/2006/math">
                              <m:f>
                                <m:fPr>
                                  <m:ctrlPr>
                                    <a:rPr lang="en-US" sz="3500" i="1">
                                      <a:effectLst/>
                                      <a:latin typeface="Cambria Math" panose="02040503050406030204" pitchFamily="18" charset="0"/>
                                    </a:rPr>
                                  </m:ctrlPr>
                                </m:fPr>
                                <m:num>
                                  <m:sSub>
                                    <m:sSubPr>
                                      <m:ctrlPr>
                                        <a:rPr lang="en-US" sz="3500" i="1">
                                          <a:effectLst/>
                                          <a:latin typeface="Cambria Math" panose="02040503050406030204" pitchFamily="18" charset="0"/>
                                        </a:rPr>
                                      </m:ctrlPr>
                                    </m:sSubPr>
                                    <m:e>
                                      <m:r>
                                        <a:rPr lang="en-US" sz="3500">
                                          <a:effectLst/>
                                          <a:latin typeface="Cambria Math" panose="02040503050406030204" pitchFamily="18" charset="0"/>
                                        </a:rPr>
                                        <m:t>𝒎</m:t>
                                      </m:r>
                                    </m:e>
                                    <m:sub>
                                      <m:r>
                                        <a:rPr lang="en-US" sz="3500">
                                          <a:effectLst/>
                                          <a:latin typeface="Cambria Math" panose="02040503050406030204" pitchFamily="18" charset="0"/>
                                        </a:rPr>
                                        <m:t>𝟏</m:t>
                                      </m:r>
                                    </m:sub>
                                  </m:sSub>
                                </m:num>
                                <m:den>
                                  <m:sSub>
                                    <m:sSubPr>
                                      <m:ctrlPr>
                                        <a:rPr lang="en-US" sz="3500" i="1">
                                          <a:effectLst/>
                                          <a:latin typeface="Cambria Math" panose="02040503050406030204" pitchFamily="18" charset="0"/>
                                        </a:rPr>
                                      </m:ctrlPr>
                                    </m:sSubPr>
                                    <m:e>
                                      <m:r>
                                        <a:rPr lang="en-US" sz="3500">
                                          <a:effectLst/>
                                          <a:latin typeface="Cambria Math" panose="02040503050406030204" pitchFamily="18" charset="0"/>
                                        </a:rPr>
                                        <m:t>𝑽</m:t>
                                      </m:r>
                                    </m:e>
                                    <m:sub>
                                      <m:r>
                                        <a:rPr lang="en-US" sz="3500">
                                          <a:effectLst/>
                                          <a:latin typeface="Cambria Math" panose="02040503050406030204" pitchFamily="18" charset="0"/>
                                        </a:rPr>
                                        <m:t>𝟏</m:t>
                                      </m:r>
                                    </m:sub>
                                  </m:sSub>
                                </m:den>
                              </m:f>
                            </m:oMath>
                          </a14:m>
                          <a:r>
                            <a:rPr lang="en-US" sz="3500">
                              <a:effectLst/>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454" marR="49454" marT="6998" marB="0"/>
                    </a:tc>
                    <a:tc>
                      <a:txBody>
                        <a:bodyPr/>
                        <a:lstStyle/>
                        <a:p>
                          <a:pPr>
                            <a:lnSpc>
                              <a:spcPct val="107000"/>
                            </a:lnSpc>
                            <a:spcAft>
                              <a:spcPts val="800"/>
                            </a:spcAft>
                          </a:pPr>
                          <a14:m>
                            <m:oMath xmlns:m="http://schemas.openxmlformats.org/officeDocument/2006/math">
                              <m:f>
                                <m:fPr>
                                  <m:ctrlPr>
                                    <a:rPr lang="en-US" sz="3500" i="1">
                                      <a:effectLst/>
                                      <a:latin typeface="Cambria Math" panose="02040503050406030204" pitchFamily="18" charset="0"/>
                                    </a:rPr>
                                  </m:ctrlPr>
                                </m:fPr>
                                <m:num>
                                  <m:sSub>
                                    <m:sSubPr>
                                      <m:ctrlPr>
                                        <a:rPr lang="en-US" sz="3500" i="1">
                                          <a:effectLst/>
                                          <a:latin typeface="Cambria Math" panose="02040503050406030204" pitchFamily="18" charset="0"/>
                                        </a:rPr>
                                      </m:ctrlPr>
                                    </m:sSubPr>
                                    <m:e>
                                      <m:r>
                                        <a:rPr lang="en-US" sz="3500">
                                          <a:effectLst/>
                                          <a:latin typeface="Cambria Math" panose="02040503050406030204" pitchFamily="18" charset="0"/>
                                        </a:rPr>
                                        <m:t>𝒎</m:t>
                                      </m:r>
                                    </m:e>
                                    <m:sub>
                                      <m:r>
                                        <a:rPr lang="en-US" sz="3500">
                                          <a:effectLst/>
                                          <a:latin typeface="Cambria Math" panose="02040503050406030204" pitchFamily="18" charset="0"/>
                                        </a:rPr>
                                        <m:t>𝟐</m:t>
                                      </m:r>
                                    </m:sub>
                                  </m:sSub>
                                </m:num>
                                <m:den>
                                  <m:sSub>
                                    <m:sSubPr>
                                      <m:ctrlPr>
                                        <a:rPr lang="en-US" sz="3500" i="1">
                                          <a:effectLst/>
                                          <a:latin typeface="Cambria Math" panose="02040503050406030204" pitchFamily="18" charset="0"/>
                                        </a:rPr>
                                      </m:ctrlPr>
                                    </m:sSubPr>
                                    <m:e>
                                      <m:r>
                                        <a:rPr lang="en-US" sz="3500">
                                          <a:effectLst/>
                                          <a:latin typeface="Cambria Math" panose="02040503050406030204" pitchFamily="18" charset="0"/>
                                        </a:rPr>
                                        <m:t>𝑽</m:t>
                                      </m:r>
                                    </m:e>
                                    <m:sub>
                                      <m:r>
                                        <a:rPr lang="en-US" sz="3500">
                                          <a:effectLst/>
                                          <a:latin typeface="Cambria Math" panose="02040503050406030204" pitchFamily="18" charset="0"/>
                                        </a:rPr>
                                        <m:t>𝟐</m:t>
                                      </m:r>
                                    </m:sub>
                                  </m:sSub>
                                </m:den>
                              </m:f>
                            </m:oMath>
                          </a14:m>
                          <a:r>
                            <a:rPr lang="en-US" sz="3500">
                              <a:effectLst/>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454" marR="49454" marT="6998" marB="0"/>
                    </a:tc>
                    <a:tc>
                      <a:txBody>
                        <a:bodyPr/>
                        <a:lstStyle/>
                        <a:p>
                          <a:pPr>
                            <a:lnSpc>
                              <a:spcPct val="107000"/>
                            </a:lnSpc>
                            <a:spcAft>
                              <a:spcPts val="800"/>
                            </a:spcAft>
                          </a:pPr>
                          <a14:m>
                            <m:oMath xmlns:m="http://schemas.openxmlformats.org/officeDocument/2006/math">
                              <m:f>
                                <m:fPr>
                                  <m:ctrlPr>
                                    <a:rPr lang="en-US" sz="3500" i="1">
                                      <a:effectLst/>
                                      <a:latin typeface="Cambria Math" panose="02040503050406030204" pitchFamily="18" charset="0"/>
                                    </a:rPr>
                                  </m:ctrlPr>
                                </m:fPr>
                                <m:num>
                                  <m:sSub>
                                    <m:sSubPr>
                                      <m:ctrlPr>
                                        <a:rPr lang="en-US" sz="3500" i="1">
                                          <a:effectLst/>
                                          <a:latin typeface="Cambria Math" panose="02040503050406030204" pitchFamily="18" charset="0"/>
                                        </a:rPr>
                                      </m:ctrlPr>
                                    </m:sSubPr>
                                    <m:e>
                                      <m:r>
                                        <a:rPr lang="en-US" sz="3500">
                                          <a:effectLst/>
                                          <a:latin typeface="Cambria Math" panose="02040503050406030204" pitchFamily="18" charset="0"/>
                                        </a:rPr>
                                        <m:t>𝒎</m:t>
                                      </m:r>
                                    </m:e>
                                    <m:sub>
                                      <m:r>
                                        <a:rPr lang="vi-VN" sz="3500">
                                          <a:effectLst/>
                                          <a:latin typeface="Cambria Math" panose="02040503050406030204" pitchFamily="18" charset="0"/>
                                        </a:rPr>
                                        <m:t>𝟑</m:t>
                                      </m:r>
                                    </m:sub>
                                  </m:sSub>
                                </m:num>
                                <m:den>
                                  <m:sSub>
                                    <m:sSubPr>
                                      <m:ctrlPr>
                                        <a:rPr lang="en-US" sz="3500" i="1">
                                          <a:effectLst/>
                                          <a:latin typeface="Cambria Math" panose="02040503050406030204" pitchFamily="18" charset="0"/>
                                        </a:rPr>
                                      </m:ctrlPr>
                                    </m:sSubPr>
                                    <m:e>
                                      <m:r>
                                        <a:rPr lang="en-US" sz="3500">
                                          <a:effectLst/>
                                          <a:latin typeface="Cambria Math" panose="02040503050406030204" pitchFamily="18" charset="0"/>
                                        </a:rPr>
                                        <m:t>𝑽</m:t>
                                      </m:r>
                                    </m:e>
                                    <m:sub>
                                      <m:r>
                                        <a:rPr lang="en-US" sz="3500">
                                          <a:effectLst/>
                                          <a:latin typeface="Cambria Math" panose="02040503050406030204" pitchFamily="18" charset="0"/>
                                        </a:rPr>
                                        <m:t>𝟑</m:t>
                                      </m:r>
                                    </m:sub>
                                  </m:sSub>
                                </m:den>
                              </m:f>
                            </m:oMath>
                          </a14:m>
                          <a:r>
                            <a:rPr lang="en-US" sz="3500" dirty="0">
                              <a:effectLst/>
                            </a:rPr>
                            <a:t>=</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454" marR="49454" marT="6998" marB="0"/>
                    </a:tc>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15771355"/>
                  </p:ext>
                </p:extLst>
              </p:nvPr>
            </p:nvGraphicFramePr>
            <p:xfrm>
              <a:off x="1007533" y="1322183"/>
              <a:ext cx="10515599" cy="2590992"/>
            </p:xfrm>
            <a:graphic>
              <a:graphicData uri="http://schemas.openxmlformats.org/drawingml/2006/table">
                <a:tbl>
                  <a:tblPr>
                    <a:tableStyleId>{5C22544A-7EE6-4342-B048-85BDC9FD1C3A}</a:tableStyleId>
                  </a:tblPr>
                  <a:tblGrid>
                    <a:gridCol w="2375197"/>
                    <a:gridCol w="2910118"/>
                    <a:gridCol w="2647088"/>
                    <a:gridCol w="2583196"/>
                  </a:tblGrid>
                  <a:tr h="582069">
                    <a:tc>
                      <a:txBody>
                        <a:bodyPr/>
                        <a:lstStyle/>
                        <a:p>
                          <a:pPr>
                            <a:lnSpc>
                              <a:spcPct val="107000"/>
                            </a:lnSpc>
                            <a:spcAft>
                              <a:spcPts val="800"/>
                            </a:spcAft>
                          </a:pPr>
                          <a:r>
                            <a:rPr lang="en-US" sz="3500" dirty="0" err="1">
                              <a:effectLst/>
                            </a:rPr>
                            <a:t>Đại</a:t>
                          </a:r>
                          <a:r>
                            <a:rPr lang="en-US" sz="3500" dirty="0">
                              <a:effectLst/>
                            </a:rPr>
                            <a:t> </a:t>
                          </a:r>
                          <a:r>
                            <a:rPr lang="en-US" sz="3500" dirty="0" err="1">
                              <a:effectLst/>
                            </a:rPr>
                            <a:t>lượng</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454" marR="49454" marT="6998" marB="0"/>
                    </a:tc>
                    <a:tc>
                      <a:txBody>
                        <a:bodyPr/>
                        <a:lstStyle/>
                        <a:p>
                          <a:pPr algn="ctr">
                            <a:lnSpc>
                              <a:spcPct val="107000"/>
                            </a:lnSpc>
                            <a:spcAft>
                              <a:spcPts val="800"/>
                            </a:spcAft>
                          </a:pPr>
                          <a:r>
                            <a:rPr lang="en-US" sz="3500" dirty="0" err="1">
                              <a:effectLst/>
                            </a:rPr>
                            <a:t>Thỏi</a:t>
                          </a:r>
                          <a:r>
                            <a:rPr lang="en-US" sz="3500" dirty="0">
                              <a:effectLst/>
                            </a:rPr>
                            <a:t> 1</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454" marR="49454" marT="6998" marB="0"/>
                    </a:tc>
                    <a:tc>
                      <a:txBody>
                        <a:bodyPr/>
                        <a:lstStyle/>
                        <a:p>
                          <a:pPr algn="ctr">
                            <a:lnSpc>
                              <a:spcPct val="107000"/>
                            </a:lnSpc>
                            <a:spcAft>
                              <a:spcPts val="800"/>
                            </a:spcAft>
                          </a:pPr>
                          <a:r>
                            <a:rPr lang="en-US" sz="3500">
                              <a:effectLst/>
                            </a:rPr>
                            <a:t>Thỏi 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454" marR="49454" marT="6998" marB="0"/>
                    </a:tc>
                    <a:tc>
                      <a:txBody>
                        <a:bodyPr/>
                        <a:lstStyle/>
                        <a:p>
                          <a:pPr algn="ctr">
                            <a:lnSpc>
                              <a:spcPct val="107000"/>
                            </a:lnSpc>
                            <a:spcAft>
                              <a:spcPts val="800"/>
                            </a:spcAft>
                          </a:pPr>
                          <a:r>
                            <a:rPr lang="en-US" sz="3500">
                              <a:effectLst/>
                            </a:rPr>
                            <a:t>Thỏi 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454" marR="49454" marT="6998" marB="0"/>
                    </a:tc>
                  </a:tr>
                  <a:tr h="582069">
                    <a:tc>
                      <a:txBody>
                        <a:bodyPr/>
                        <a:lstStyle/>
                        <a:p>
                          <a:pPr>
                            <a:lnSpc>
                              <a:spcPct val="107000"/>
                            </a:lnSpc>
                            <a:spcAft>
                              <a:spcPts val="800"/>
                            </a:spcAft>
                          </a:pPr>
                          <a:r>
                            <a:rPr lang="en-US" sz="3500">
                              <a:effectLst/>
                            </a:rPr>
                            <a:t>Thể tích</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454" marR="49454" marT="6998" marB="0"/>
                    </a:tc>
                    <a:tc>
                      <a:txBody>
                        <a:bodyPr/>
                        <a:lstStyle/>
                        <a:p>
                          <a:pPr algn="ctr" fontAlgn="t">
                            <a:lnSpc>
                              <a:spcPct val="107000"/>
                            </a:lnSpc>
                            <a:spcAft>
                              <a:spcPts val="0"/>
                            </a:spcAft>
                          </a:pPr>
                          <a:r>
                            <a:rPr lang="en-US" sz="3100" kern="1200">
                              <a:effectLst/>
                            </a:rPr>
                            <a:t>V</a:t>
                          </a:r>
                          <a:r>
                            <a:rPr lang="en-US" sz="3100" kern="1200" baseline="-25000">
                              <a:effectLst/>
                            </a:rPr>
                            <a:t>1</a:t>
                          </a:r>
                          <a:r>
                            <a:rPr lang="en-US" sz="3100" kern="1200">
                              <a:effectLst/>
                            </a:rPr>
                            <a:t> = V = 1 cm</a:t>
                          </a:r>
                          <a:r>
                            <a:rPr lang="en-US" sz="3100" kern="1200" baseline="30000">
                              <a:effectLst/>
                            </a:rPr>
                            <a:t>3</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49454" marR="49454" marT="6998" marB="0"/>
                    </a:tc>
                    <a:tc>
                      <a:txBody>
                        <a:bodyPr/>
                        <a:lstStyle/>
                        <a:p>
                          <a:pPr fontAlgn="t">
                            <a:lnSpc>
                              <a:spcPct val="107000"/>
                            </a:lnSpc>
                            <a:spcAft>
                              <a:spcPts val="0"/>
                            </a:spcAft>
                          </a:pPr>
                          <a:r>
                            <a:rPr lang="en-US" sz="3100" kern="1200">
                              <a:effectLst/>
                            </a:rPr>
                            <a:t>V</a:t>
                          </a:r>
                          <a:r>
                            <a:rPr lang="en-US" sz="3100" kern="1200" baseline="-25000">
                              <a:effectLst/>
                            </a:rPr>
                            <a:t>2</a:t>
                          </a:r>
                          <a:r>
                            <a:rPr lang="en-US" sz="3100" kern="1200">
                              <a:effectLst/>
                            </a:rPr>
                            <a:t> =2V= 2 cm</a:t>
                          </a:r>
                          <a:r>
                            <a:rPr lang="en-US" sz="3100" kern="1200" baseline="30000">
                              <a:effectLst/>
                            </a:rPr>
                            <a:t>3</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49454" marR="49454" marT="6998" marB="0"/>
                    </a:tc>
                    <a:tc>
                      <a:txBody>
                        <a:bodyPr/>
                        <a:lstStyle/>
                        <a:p>
                          <a:pPr fontAlgn="t">
                            <a:lnSpc>
                              <a:spcPct val="107000"/>
                            </a:lnSpc>
                            <a:spcAft>
                              <a:spcPts val="0"/>
                            </a:spcAft>
                          </a:pPr>
                          <a:r>
                            <a:rPr lang="en-US" sz="3100" kern="1200">
                              <a:effectLst/>
                            </a:rPr>
                            <a:t>V</a:t>
                          </a:r>
                          <a:r>
                            <a:rPr lang="en-US" sz="3100" kern="1200" baseline="-25000">
                              <a:effectLst/>
                            </a:rPr>
                            <a:t>3</a:t>
                          </a:r>
                          <a:r>
                            <a:rPr lang="en-US" sz="3100" kern="1200">
                              <a:effectLst/>
                            </a:rPr>
                            <a:t> =3V =3 cm</a:t>
                          </a:r>
                          <a:r>
                            <a:rPr lang="en-US" sz="3100" kern="1200" baseline="30000">
                              <a:effectLst/>
                            </a:rPr>
                            <a:t>3</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49454" marR="49454" marT="6998" marB="0"/>
                    </a:tc>
                  </a:tr>
                  <a:tr h="582069">
                    <a:tc>
                      <a:txBody>
                        <a:bodyPr/>
                        <a:lstStyle/>
                        <a:p>
                          <a:pPr>
                            <a:lnSpc>
                              <a:spcPct val="107000"/>
                            </a:lnSpc>
                            <a:spcAft>
                              <a:spcPts val="800"/>
                            </a:spcAft>
                          </a:pPr>
                          <a:r>
                            <a:rPr lang="en-US" sz="3500">
                              <a:effectLst/>
                            </a:rPr>
                            <a:t>Khối lượng</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454" marR="49454" marT="6998" marB="0"/>
                    </a:tc>
                    <a:tc>
                      <a:txBody>
                        <a:bodyPr/>
                        <a:lstStyle/>
                        <a:p>
                          <a:pPr algn="ctr">
                            <a:lnSpc>
                              <a:spcPct val="107000"/>
                            </a:lnSpc>
                            <a:spcAft>
                              <a:spcPts val="800"/>
                            </a:spcAft>
                          </a:pPr>
                          <a:r>
                            <a:rPr lang="en-US" sz="3500">
                              <a:effectLst/>
                            </a:rPr>
                            <a:t>m</a:t>
                          </a:r>
                          <a:r>
                            <a:rPr lang="en-US" sz="3500" baseline="-25000">
                              <a:effectLst/>
                            </a:rPr>
                            <a:t>1</a:t>
                          </a:r>
                          <a:r>
                            <a:rPr lang="en-US" sz="3500">
                              <a:effectLst/>
                            </a:rPr>
                            <a:t> = 7,8 g</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454" marR="49454" marT="6998" marB="0"/>
                    </a:tc>
                    <a:tc>
                      <a:txBody>
                        <a:bodyPr/>
                        <a:lstStyle/>
                        <a:p>
                          <a:pPr algn="ctr">
                            <a:lnSpc>
                              <a:spcPct val="107000"/>
                            </a:lnSpc>
                            <a:spcAft>
                              <a:spcPts val="800"/>
                            </a:spcAft>
                          </a:pPr>
                          <a:r>
                            <a:rPr lang="en-US" sz="3500">
                              <a:effectLst/>
                            </a:rPr>
                            <a:t>m</a:t>
                          </a:r>
                          <a:r>
                            <a:rPr lang="en-US" sz="3500" baseline="-25000">
                              <a:effectLst/>
                            </a:rPr>
                            <a:t>2</a:t>
                          </a:r>
                          <a:r>
                            <a:rPr lang="en-US" sz="3500">
                              <a:effectLst/>
                            </a:rPr>
                            <a:t> = </a:t>
                          </a:r>
                          <a:r>
                            <a:rPr lang="vi-VN" sz="3500">
                              <a:effectLst/>
                            </a:rPr>
                            <a:t>15,6</a:t>
                          </a:r>
                          <a:r>
                            <a:rPr lang="en-US" sz="3500">
                              <a:effectLst/>
                            </a:rPr>
                            <a:t> g</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454" marR="49454" marT="6998" marB="0"/>
                    </a:tc>
                    <a:tc>
                      <a:txBody>
                        <a:bodyPr/>
                        <a:lstStyle/>
                        <a:p>
                          <a:pPr algn="ctr">
                            <a:lnSpc>
                              <a:spcPct val="107000"/>
                            </a:lnSpc>
                            <a:spcAft>
                              <a:spcPts val="800"/>
                            </a:spcAft>
                          </a:pPr>
                          <a:r>
                            <a:rPr lang="en-US" sz="3500">
                              <a:effectLst/>
                            </a:rPr>
                            <a:t>m</a:t>
                          </a:r>
                          <a:r>
                            <a:rPr lang="en-US" sz="3500" baseline="-25000">
                              <a:effectLst/>
                            </a:rPr>
                            <a:t>3</a:t>
                          </a:r>
                          <a:r>
                            <a:rPr lang="en-US" sz="3500">
                              <a:effectLst/>
                            </a:rPr>
                            <a:t> = </a:t>
                          </a:r>
                          <a:r>
                            <a:rPr lang="vi-VN" sz="3500">
                              <a:effectLst/>
                            </a:rPr>
                            <a:t>23,4</a:t>
                          </a:r>
                          <a:r>
                            <a:rPr lang="en-US" sz="3500">
                              <a:effectLst/>
                            </a:rPr>
                            <a:t> g</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454" marR="49454" marT="6998" marB="0"/>
                    </a:tc>
                  </a:tr>
                  <a:tr h="844785">
                    <a:tc>
                      <a:txBody>
                        <a:bodyPr/>
                        <a:lstStyle/>
                        <a:p>
                          <a:pPr>
                            <a:lnSpc>
                              <a:spcPct val="107000"/>
                            </a:lnSpc>
                            <a:spcAft>
                              <a:spcPts val="800"/>
                            </a:spcAft>
                          </a:pPr>
                          <a:r>
                            <a:rPr lang="en-US" sz="3500">
                              <a:effectLst/>
                            </a:rPr>
                            <a:t>Tỉ số m</a:t>
                          </a:r>
                          <a:r>
                            <a:rPr lang="vi-VN" sz="3500">
                              <a:effectLst/>
                            </a:rPr>
                            <a:t>/V</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454" marR="49454" marT="6998" marB="0"/>
                    </a:tc>
                    <a:tc>
                      <a:txBody>
                        <a:bodyPr/>
                        <a:lstStyle/>
                        <a:p>
                          <a:endParaRPr lang="en-US"/>
                        </a:p>
                      </a:txBody>
                      <a:tcPr marL="49454" marR="49454" marT="6998" marB="0">
                        <a:blipFill rotWithShape="0">
                          <a:blip r:embed="rId2"/>
                          <a:stretch>
                            <a:fillRect l="-81799" t="-219424" r="-179916" b="-11511"/>
                          </a:stretch>
                        </a:blipFill>
                      </a:tcPr>
                    </a:tc>
                    <a:tc>
                      <a:txBody>
                        <a:bodyPr/>
                        <a:lstStyle/>
                        <a:p>
                          <a:endParaRPr lang="en-US"/>
                        </a:p>
                      </a:txBody>
                      <a:tcPr marL="49454" marR="49454" marT="6998" marB="0">
                        <a:blipFill rotWithShape="0">
                          <a:blip r:embed="rId2"/>
                          <a:stretch>
                            <a:fillRect l="-200230" t="-219424" r="-98157" b="-11511"/>
                          </a:stretch>
                        </a:blipFill>
                      </a:tcPr>
                    </a:tc>
                    <a:tc>
                      <a:txBody>
                        <a:bodyPr/>
                        <a:lstStyle/>
                        <a:p>
                          <a:endParaRPr lang="en-US"/>
                        </a:p>
                      </a:txBody>
                      <a:tcPr marL="49454" marR="49454" marT="6998" marB="0">
                        <a:blipFill rotWithShape="0">
                          <a:blip r:embed="rId2"/>
                          <a:stretch>
                            <a:fillRect l="-307311" t="-219424" r="-472" b="-11511"/>
                          </a:stretch>
                        </a:blipFill>
                      </a:tcPr>
                    </a:tc>
                  </a:tr>
                </a:tbl>
              </a:graphicData>
            </a:graphic>
          </p:graphicFrame>
        </mc:Fallback>
      </mc:AlternateContent>
      <p:sp>
        <p:nvSpPr>
          <p:cNvPr id="5" name="Rectangle 1"/>
          <p:cNvSpPr>
            <a:spLocks noChangeArrowheads="1"/>
          </p:cNvSpPr>
          <p:nvPr/>
        </p:nvSpPr>
        <p:spPr bwMode="auto">
          <a:xfrm>
            <a:off x="598257" y="219259"/>
            <a:ext cx="991894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vi-VN" sz="36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a:t>
            </a:r>
            <a:r>
              <a:rPr kumimoji="0" lang="vi-VN" sz="3600" b="1"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Í</a:t>
            </a:r>
            <a:r>
              <a:rPr kumimoji="0" lang="vi-VN" sz="36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NGHIỆM 1</a:t>
            </a:r>
            <a:endParaRPr kumimoji="0" lang="en-US" sz="1200" b="0" i="0" u="none" strike="noStrike" cap="none" normalizeH="0" baseline="0" dirty="0" smtClean="0">
              <a:ln>
                <a:noFill/>
              </a:ln>
              <a:solidFill>
                <a:schemeClr val="tx1"/>
              </a:solidFill>
              <a:effectLst/>
              <a:ea typeface="Times New Roman" panose="02020603050405020304" pitchFamily="18" charset="0"/>
            </a:endParaRPr>
          </a:p>
        </p:txBody>
      </p:sp>
      <p:sp>
        <p:nvSpPr>
          <p:cNvPr id="6" name="Rectangle 5"/>
          <p:cNvSpPr/>
          <p:nvPr/>
        </p:nvSpPr>
        <p:spPr>
          <a:xfrm>
            <a:off x="1007533" y="4369769"/>
            <a:ext cx="10303934" cy="2062103"/>
          </a:xfrm>
          <a:prstGeom prst="rect">
            <a:avLst/>
          </a:prstGeom>
        </p:spPr>
        <p:txBody>
          <a:bodyPr wrap="square">
            <a:spAutoFit/>
          </a:bodyPr>
          <a:lstStyle/>
          <a:p>
            <a:pPr lvl="0" eaLnBrk="0" fontAlgn="base" hangingPunct="0">
              <a:spcBef>
                <a:spcPct val="0"/>
              </a:spcBef>
              <a:spcAft>
                <a:spcPct val="0"/>
              </a:spcAft>
            </a:pPr>
            <a:r>
              <a:rPr lang="vi-VN" sz="3200" b="1" dirty="0">
                <a:latin typeface="Times New Roman" panose="02020603050405020304" pitchFamily="18" charset="0"/>
                <a:ea typeface="Times New Roman" panose="02020603050405020304" pitchFamily="18" charset="0"/>
                <a:cs typeface="Times New Roman" panose="02020603050405020304" pitchFamily="18" charset="0"/>
              </a:rPr>
              <a:t>Từ số liệu thu được trên bảng, em hãy cho biết?</a:t>
            </a:r>
            <a:endParaRPr lang="en-US" sz="1100" dirty="0">
              <a:ea typeface="Times New Roman" panose="02020603050405020304" pitchFamily="18" charset="0"/>
            </a:endParaRPr>
          </a:p>
          <a:p>
            <a:pPr lvl="0" eaLnBrk="0" fontAlgn="base" hangingPunct="0">
              <a:spcBef>
                <a:spcPct val="0"/>
              </a:spcBef>
              <a:spcAft>
                <a:spcPct val="0"/>
              </a:spcAft>
            </a:pPr>
            <a:r>
              <a:rPr lang="vi-VN" sz="3200" dirty="0">
                <a:latin typeface="Times New Roman" panose="02020603050405020304" pitchFamily="18" charset="0"/>
                <a:ea typeface="Calibri" panose="020F0502020204030204" pitchFamily="34" charset="0"/>
                <a:cs typeface="Times New Roman" panose="02020603050405020304" pitchFamily="18" charset="0"/>
              </a:rPr>
              <a:t>1. Tỉ số giữa khối lượng v</a:t>
            </a:r>
            <a:r>
              <a:rPr lang="vi-VN" sz="3200" dirty="0">
                <a:latin typeface="Calibri" panose="020F0502020204030204" pitchFamily="34" charset="0"/>
                <a:ea typeface="Calibri" panose="020F0502020204030204" pitchFamily="34" charset="0"/>
                <a:cs typeface="Times New Roman" panose="02020603050405020304" pitchFamily="18" charset="0"/>
              </a:rPr>
              <a:t>à</a:t>
            </a:r>
            <a:r>
              <a:rPr lang="vi-VN" sz="3200" dirty="0">
                <a:latin typeface="Times New Roman" panose="02020603050405020304" pitchFamily="18" charset="0"/>
                <a:ea typeface="Calibri" panose="020F0502020204030204" pitchFamily="34" charset="0"/>
                <a:cs typeface="Times New Roman" panose="02020603050405020304" pitchFamily="18" charset="0"/>
              </a:rPr>
              <a:t> thể t</a:t>
            </a:r>
            <a:r>
              <a:rPr lang="vi-VN" sz="3200" dirty="0">
                <a:latin typeface="Calibri" panose="020F0502020204030204" pitchFamily="34" charset="0"/>
                <a:ea typeface="Calibri" panose="020F0502020204030204" pitchFamily="34" charset="0"/>
                <a:cs typeface="Times New Roman" panose="02020603050405020304" pitchFamily="18" charset="0"/>
              </a:rPr>
              <a:t>í</a:t>
            </a:r>
            <a:r>
              <a:rPr lang="vi-VN" sz="3200" dirty="0">
                <a:latin typeface="Times New Roman" panose="02020603050405020304" pitchFamily="18" charset="0"/>
                <a:ea typeface="Calibri" panose="020F0502020204030204" pitchFamily="34" charset="0"/>
                <a:cs typeface="Times New Roman" panose="02020603050405020304" pitchFamily="18" charset="0"/>
              </a:rPr>
              <a:t>ch của ba thỏi sắt c</a:t>
            </a:r>
            <a:r>
              <a:rPr lang="vi-VN" sz="3200" dirty="0">
                <a:latin typeface="Calibri" panose="020F0502020204030204" pitchFamily="34" charset="0"/>
                <a:ea typeface="Calibri" panose="020F0502020204030204" pitchFamily="34" charset="0"/>
                <a:cs typeface="Times New Roman" panose="02020603050405020304" pitchFamily="18" charset="0"/>
              </a:rPr>
              <a:t>ó</a:t>
            </a:r>
            <a:r>
              <a:rPr lang="vi-VN" sz="3200" dirty="0">
                <a:latin typeface="Times New Roman" panose="02020603050405020304" pitchFamily="18" charset="0"/>
                <a:ea typeface="Calibri" panose="020F0502020204030204" pitchFamily="34" charset="0"/>
                <a:cs typeface="Times New Roman" panose="02020603050405020304" pitchFamily="18" charset="0"/>
              </a:rPr>
              <a:t> gi</a:t>
            </a:r>
            <a:r>
              <a:rPr lang="vi-VN" sz="3200" dirty="0">
                <a:latin typeface="Calibri" panose="020F0502020204030204" pitchFamily="34" charset="0"/>
                <a:ea typeface="Calibri" panose="020F0502020204030204" pitchFamily="34" charset="0"/>
                <a:cs typeface="Times New Roman" panose="02020603050405020304" pitchFamily="18" charset="0"/>
              </a:rPr>
              <a:t>á</a:t>
            </a:r>
            <a:r>
              <a:rPr lang="vi-VN" sz="3200" dirty="0">
                <a:latin typeface="Times New Roman" panose="02020603050405020304" pitchFamily="18" charset="0"/>
                <a:ea typeface="Calibri" panose="020F0502020204030204" pitchFamily="34" charset="0"/>
                <a:cs typeface="Times New Roman" panose="02020603050405020304" pitchFamily="18" charset="0"/>
              </a:rPr>
              <a:t> trị thế n</a:t>
            </a:r>
            <a:r>
              <a:rPr lang="vi-VN" sz="3200" dirty="0">
                <a:latin typeface="Calibri" panose="020F0502020204030204" pitchFamily="34" charset="0"/>
                <a:ea typeface="Calibri" panose="020F0502020204030204" pitchFamily="34" charset="0"/>
                <a:cs typeface="Times New Roman" panose="02020603050405020304" pitchFamily="18" charset="0"/>
              </a:rPr>
              <a:t>à</a:t>
            </a:r>
            <a:r>
              <a:rPr lang="vi-VN" sz="3200" dirty="0">
                <a:latin typeface="Times New Roman" panose="02020603050405020304" pitchFamily="18" charset="0"/>
                <a:ea typeface="Calibri" panose="020F0502020204030204" pitchFamily="34" charset="0"/>
                <a:cs typeface="Times New Roman" panose="02020603050405020304" pitchFamily="18" charset="0"/>
              </a:rPr>
              <a:t>o?</a:t>
            </a:r>
            <a:endParaRPr lang="en-US" sz="1100" dirty="0">
              <a:ea typeface="Times New Roman" panose="02020603050405020304" pitchFamily="18" charset="0"/>
            </a:endParaRPr>
          </a:p>
          <a:p>
            <a:pPr lvl="0" eaLnBrk="0" fontAlgn="base" hangingPunct="0">
              <a:spcBef>
                <a:spcPct val="0"/>
              </a:spcBef>
              <a:spcAft>
                <a:spcPct val="0"/>
              </a:spcAft>
            </a:pPr>
            <a:r>
              <a:rPr lang="vi-VN" sz="3200" dirty="0">
                <a:latin typeface="Times New Roman" panose="02020603050405020304" pitchFamily="18" charset="0"/>
                <a:ea typeface="Times New Roman" panose="02020603050405020304" pitchFamily="18" charset="0"/>
                <a:cs typeface="Times New Roman" panose="02020603050405020304" pitchFamily="18" charset="0"/>
              </a:rPr>
              <a:t>2. </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V</a:t>
            </a:r>
            <a:r>
              <a:rPr lang="vi-VN" sz="3200" dirty="0">
                <a:latin typeface="Times New Roman" panose="02020603050405020304" pitchFamily="18" charset="0"/>
                <a:ea typeface="Times New Roman" panose="02020603050405020304" pitchFamily="18" charset="0"/>
                <a:cs typeface="Times New Roman" panose="02020603050405020304" pitchFamily="18" charset="0"/>
              </a:rPr>
              <a:t>ới c</a:t>
            </a:r>
            <a:r>
              <a:rPr lang="vi-VN" sz="3200" dirty="0">
                <a:latin typeface="Calibri" panose="020F0502020204030204" pitchFamily="34" charset="0"/>
                <a:ea typeface="Times New Roman" panose="02020603050405020304" pitchFamily="18" charset="0"/>
                <a:cs typeface="Times New Roman" panose="02020603050405020304" pitchFamily="18" charset="0"/>
              </a:rPr>
              <a:t>ù</a:t>
            </a:r>
            <a:r>
              <a:rPr lang="vi-VN" sz="3200" dirty="0">
                <a:latin typeface="Times New Roman" panose="02020603050405020304" pitchFamily="18" charset="0"/>
                <a:ea typeface="Times New Roman" panose="02020603050405020304" pitchFamily="18" charset="0"/>
                <a:cs typeface="Times New Roman" panose="02020603050405020304" pitchFamily="18" charset="0"/>
              </a:rPr>
              <a:t>ng một vật liệu th</a:t>
            </a:r>
            <a:r>
              <a:rPr lang="vi-VN" sz="3200" dirty="0">
                <a:latin typeface="Calibri" panose="020F0502020204030204" pitchFamily="34" charset="0"/>
                <a:ea typeface="Times New Roman" panose="02020603050405020304" pitchFamily="18" charset="0"/>
                <a:cs typeface="Times New Roman" panose="02020603050405020304" pitchFamily="18" charset="0"/>
              </a:rPr>
              <a:t>ì</a:t>
            </a:r>
            <a:r>
              <a:rPr lang="vi-VN" sz="3200" dirty="0">
                <a:latin typeface="Times New Roman" panose="02020603050405020304" pitchFamily="18" charset="0"/>
                <a:ea typeface="Times New Roman" panose="02020603050405020304" pitchFamily="18" charset="0"/>
                <a:cs typeface="Times New Roman" panose="02020603050405020304" pitchFamily="18" charset="0"/>
              </a:rPr>
              <a:t> tỉ số thu được như thế n</a:t>
            </a:r>
            <a:r>
              <a:rPr lang="vi-VN" sz="3200" dirty="0">
                <a:latin typeface="Calibri" panose="020F0502020204030204" pitchFamily="34" charset="0"/>
                <a:ea typeface="Times New Roman" panose="02020603050405020304" pitchFamily="18" charset="0"/>
                <a:cs typeface="Times New Roman" panose="02020603050405020304" pitchFamily="18" charset="0"/>
              </a:rPr>
              <a:t>à</a:t>
            </a:r>
            <a:r>
              <a:rPr lang="vi-VN" sz="3200" dirty="0">
                <a:latin typeface="Times New Roman" panose="02020603050405020304" pitchFamily="18" charset="0"/>
                <a:ea typeface="Times New Roman" panose="02020603050405020304" pitchFamily="18" charset="0"/>
                <a:cs typeface="Times New Roman" panose="02020603050405020304" pitchFamily="18" charset="0"/>
              </a:rPr>
              <a:t>o?</a:t>
            </a:r>
            <a:endParaRPr lang="vi-VN" sz="1600" dirty="0"/>
          </a:p>
        </p:txBody>
      </p:sp>
    </p:spTree>
    <p:extLst>
      <p:ext uri="{BB962C8B-B14F-4D97-AF65-F5344CB8AC3E}">
        <p14:creationId xmlns:p14="http://schemas.microsoft.com/office/powerpoint/2010/main" val="231675028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 xmlns:a16="http://schemas.microsoft.com/office/drawing/2014/main" id="{C7B0FE9C-F303-49FF-B30D-C4457E06642A}"/>
              </a:ext>
            </a:extLst>
          </p:cNvPr>
          <p:cNvCxnSpPr/>
          <p:nvPr/>
        </p:nvCxnSpPr>
        <p:spPr>
          <a:xfrm>
            <a:off x="0" y="54164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 xmlns:a16="http://schemas.microsoft.com/office/drawing/2014/main" id="{2F7D700C-B032-496C-9680-57633EB31182}"/>
              </a:ext>
            </a:extLst>
          </p:cNvPr>
          <p:cNvCxnSpPr/>
          <p:nvPr/>
        </p:nvCxnSpPr>
        <p:spPr>
          <a:xfrm>
            <a:off x="0" y="3608619"/>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5" name="bang b">
            <a:extLst>
              <a:ext uri="{FF2B5EF4-FFF2-40B4-BE49-F238E27FC236}">
                <a16:creationId xmlns="" xmlns:a16="http://schemas.microsoft.com/office/drawing/2014/main" id="{D0E6AFB4-275F-4728-9A13-27E00F9EA3A2}"/>
              </a:ext>
            </a:extLst>
          </p:cNvPr>
          <p:cNvSpPr/>
          <p:nvPr/>
        </p:nvSpPr>
        <p:spPr>
          <a:xfrm flipH="1">
            <a:off x="6096000" y="2778901"/>
            <a:ext cx="5248656" cy="164592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en-US">
              <a:solidFill>
                <a:prstClr val="white"/>
              </a:solidFill>
            </a:endParaRPr>
          </a:p>
        </p:txBody>
      </p:sp>
      <p:sp>
        <p:nvSpPr>
          <p:cNvPr id="16" name="bang c">
            <a:extLst>
              <a:ext uri="{FF2B5EF4-FFF2-40B4-BE49-F238E27FC236}">
                <a16:creationId xmlns="" xmlns:a16="http://schemas.microsoft.com/office/drawing/2014/main" id="{CA2E0476-BE10-4768-BE1B-A9C0072703C2}"/>
              </a:ext>
            </a:extLst>
          </p:cNvPr>
          <p:cNvSpPr/>
          <p:nvPr/>
        </p:nvSpPr>
        <p:spPr>
          <a:xfrm flipH="1">
            <a:off x="766437" y="4589043"/>
            <a:ext cx="5248656" cy="164592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en-US">
              <a:solidFill>
                <a:prstClr val="white"/>
              </a:solidFill>
            </a:endParaRPr>
          </a:p>
        </p:txBody>
      </p:sp>
      <p:sp>
        <p:nvSpPr>
          <p:cNvPr id="32" name="bang d">
            <a:extLst>
              <a:ext uri="{FF2B5EF4-FFF2-40B4-BE49-F238E27FC236}">
                <a16:creationId xmlns="" xmlns:a16="http://schemas.microsoft.com/office/drawing/2014/main" id="{A6F11D1C-4D08-4BAF-9A3D-4AC673B9036B}"/>
              </a:ext>
            </a:extLst>
          </p:cNvPr>
          <p:cNvSpPr/>
          <p:nvPr/>
        </p:nvSpPr>
        <p:spPr>
          <a:xfrm flipH="1">
            <a:off x="6096000" y="4601177"/>
            <a:ext cx="5248656" cy="164592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en-US">
              <a:solidFill>
                <a:prstClr val="white"/>
              </a:solidFill>
            </a:endParaRPr>
          </a:p>
        </p:txBody>
      </p:sp>
      <p:sp>
        <p:nvSpPr>
          <p:cNvPr id="25" name="cau hoi b">
            <a:extLst>
              <a:ext uri="{FF2B5EF4-FFF2-40B4-BE49-F238E27FC236}">
                <a16:creationId xmlns="" xmlns:a16="http://schemas.microsoft.com/office/drawing/2014/main" id="{9897B1B9-EB78-41AF-AC33-1E8F7714B11F}"/>
              </a:ext>
            </a:extLst>
          </p:cNvPr>
          <p:cNvSpPr txBox="1"/>
          <p:nvPr/>
        </p:nvSpPr>
        <p:spPr>
          <a:xfrm>
            <a:off x="6422552" y="3429000"/>
            <a:ext cx="4650419" cy="477054"/>
          </a:xfrm>
          <a:prstGeom prst="rect">
            <a:avLst/>
          </a:prstGeom>
          <a:noFill/>
        </p:spPr>
        <p:txBody>
          <a:bodyPr wrap="square" rtlCol="0">
            <a:spAutoFit/>
          </a:bodyPr>
          <a:lstStyle/>
          <a:p>
            <a:pPr marL="342917" indent="-342917" algn="ctr" defTabSz="914446">
              <a:buClr>
                <a:prstClr val="white"/>
              </a:buClr>
              <a:buFont typeface="Wingdings" panose="05000000000000000000" pitchFamily="2" charset="2"/>
              <a:buChar char="w"/>
              <a:defRPr/>
            </a:pPr>
            <a:r>
              <a:rPr lang="en-US" sz="2500">
                <a:solidFill>
                  <a:srgbClr val="FFC000"/>
                </a:solidFill>
                <a:latin typeface="Arial" panose="020B0604020202020204" pitchFamily="34" charset="0"/>
                <a:ea typeface="Tahoma" panose="020B0604030504040204" pitchFamily="34" charset="0"/>
                <a:cs typeface="Arial" panose="020B0604020202020204" pitchFamily="34" charset="0"/>
              </a:rPr>
              <a:t>B. </a:t>
            </a:r>
            <a:r>
              <a:rPr lang="vi-VN" sz="2500">
                <a:solidFill>
                  <a:prstClr val="white"/>
                </a:solidFill>
                <a:cs typeface="Arial" panose="020B0604020202020204" pitchFamily="34" charset="0"/>
              </a:rPr>
              <a:t>128</a:t>
            </a:r>
            <a:r>
              <a:rPr lang="en-US" sz="2500">
                <a:solidFill>
                  <a:prstClr val="white"/>
                </a:solidFill>
                <a:latin typeface="Arial" panose="020B0604020202020204" pitchFamily="34" charset="0"/>
                <a:cs typeface="Arial" panose="020B0604020202020204" pitchFamily="34" charset="0"/>
              </a:rPr>
              <a:t> </a:t>
            </a:r>
            <a:r>
              <a:rPr lang="vi-VN" sz="2500">
                <a:solidFill>
                  <a:prstClr val="white"/>
                </a:solidFill>
                <a:cs typeface="Arial" panose="020B0604020202020204" pitchFamily="34" charset="0"/>
              </a:rPr>
              <a:t>cm</a:t>
            </a:r>
            <a:r>
              <a:rPr lang="vi-VN" sz="2500" baseline="30000">
                <a:solidFill>
                  <a:prstClr val="white"/>
                </a:solidFill>
                <a:cs typeface="Arial" panose="020B0604020202020204" pitchFamily="34" charset="0"/>
              </a:rPr>
              <a:t>3</a:t>
            </a:r>
            <a:endParaRPr lang="en-US" sz="2500">
              <a:solidFill>
                <a:prstClr val="white"/>
              </a:solidFill>
              <a:latin typeface="Arial" panose="020B0604020202020204" pitchFamily="34" charset="0"/>
              <a:ea typeface="Tahoma" panose="020B0604030504040204" pitchFamily="34" charset="0"/>
              <a:cs typeface="Arial" panose="020B0604020202020204" pitchFamily="34" charset="0"/>
            </a:endParaRPr>
          </a:p>
        </p:txBody>
      </p:sp>
      <p:sp>
        <p:nvSpPr>
          <p:cNvPr id="27" name="cau hoi c">
            <a:extLst>
              <a:ext uri="{FF2B5EF4-FFF2-40B4-BE49-F238E27FC236}">
                <a16:creationId xmlns="" xmlns:a16="http://schemas.microsoft.com/office/drawing/2014/main" id="{D96707EC-5A82-4050-B897-6DBAB63AC957}"/>
              </a:ext>
            </a:extLst>
          </p:cNvPr>
          <p:cNvSpPr txBox="1"/>
          <p:nvPr/>
        </p:nvSpPr>
        <p:spPr>
          <a:xfrm>
            <a:off x="1092989" y="5265996"/>
            <a:ext cx="4650419" cy="477054"/>
          </a:xfrm>
          <a:prstGeom prst="rect">
            <a:avLst/>
          </a:prstGeom>
          <a:noFill/>
        </p:spPr>
        <p:txBody>
          <a:bodyPr wrap="square" rtlCol="0">
            <a:spAutoFit/>
          </a:bodyPr>
          <a:lstStyle/>
          <a:p>
            <a:pPr marL="342917" indent="-342917" algn="ctr" defTabSz="914446">
              <a:buClr>
                <a:prstClr val="white"/>
              </a:buClr>
              <a:buFont typeface="Wingdings" panose="05000000000000000000" pitchFamily="2" charset="2"/>
              <a:buChar char="w"/>
              <a:defRPr/>
            </a:pPr>
            <a:r>
              <a:rPr lang="en-US" sz="2500">
                <a:solidFill>
                  <a:srgbClr val="FFC000"/>
                </a:solidFill>
                <a:latin typeface="Arial" panose="020B0604020202020204" pitchFamily="34" charset="0"/>
                <a:ea typeface="Tahoma" panose="020B0604030504040204" pitchFamily="34" charset="0"/>
                <a:cs typeface="Arial" panose="020B0604020202020204" pitchFamily="34" charset="0"/>
              </a:rPr>
              <a:t>C. </a:t>
            </a:r>
            <a:r>
              <a:rPr lang="vi-VN" sz="2500">
                <a:solidFill>
                  <a:prstClr val="white"/>
                </a:solidFill>
                <a:cs typeface="Arial" panose="020B0604020202020204" pitchFamily="34" charset="0"/>
              </a:rPr>
              <a:t>1.280</a:t>
            </a:r>
            <a:r>
              <a:rPr lang="en-US" sz="2500">
                <a:solidFill>
                  <a:prstClr val="white"/>
                </a:solidFill>
                <a:latin typeface="Arial" panose="020B0604020202020204" pitchFamily="34" charset="0"/>
                <a:cs typeface="Arial" panose="020B0604020202020204" pitchFamily="34" charset="0"/>
              </a:rPr>
              <a:t> </a:t>
            </a:r>
            <a:r>
              <a:rPr lang="vi-VN" sz="2500">
                <a:solidFill>
                  <a:prstClr val="white"/>
                </a:solidFill>
                <a:cs typeface="Arial" panose="020B0604020202020204" pitchFamily="34" charset="0"/>
              </a:rPr>
              <a:t>cm</a:t>
            </a:r>
            <a:r>
              <a:rPr lang="vi-VN" sz="2500" baseline="30000">
                <a:solidFill>
                  <a:prstClr val="white"/>
                </a:solidFill>
                <a:cs typeface="Arial" panose="020B0604020202020204" pitchFamily="34" charset="0"/>
              </a:rPr>
              <a:t>3</a:t>
            </a:r>
            <a:endParaRPr lang="en-US" sz="2500">
              <a:solidFill>
                <a:prstClr val="white"/>
              </a:solidFill>
              <a:latin typeface="Arial" panose="020B0604020202020204" pitchFamily="34" charset="0"/>
              <a:ea typeface="Tahoma" panose="020B0604030504040204" pitchFamily="34" charset="0"/>
              <a:cs typeface="Arial" panose="020B0604020202020204" pitchFamily="34" charset="0"/>
            </a:endParaRPr>
          </a:p>
        </p:txBody>
      </p:sp>
      <p:sp>
        <p:nvSpPr>
          <p:cNvPr id="31" name="bang a">
            <a:extLst>
              <a:ext uri="{FF2B5EF4-FFF2-40B4-BE49-F238E27FC236}">
                <a16:creationId xmlns="" xmlns:a16="http://schemas.microsoft.com/office/drawing/2014/main" id="{8DD63B39-09F3-4F04-83CD-408FC7619A90}"/>
              </a:ext>
            </a:extLst>
          </p:cNvPr>
          <p:cNvSpPr/>
          <p:nvPr/>
        </p:nvSpPr>
        <p:spPr>
          <a:xfrm flipH="1">
            <a:off x="766437" y="2773279"/>
            <a:ext cx="5248656" cy="164592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en-US">
              <a:solidFill>
                <a:prstClr val="white"/>
              </a:solidFill>
            </a:endParaRPr>
          </a:p>
        </p:txBody>
      </p:sp>
      <p:sp>
        <p:nvSpPr>
          <p:cNvPr id="33" name="cau hoi a">
            <a:extLst>
              <a:ext uri="{FF2B5EF4-FFF2-40B4-BE49-F238E27FC236}">
                <a16:creationId xmlns="" xmlns:a16="http://schemas.microsoft.com/office/drawing/2014/main" id="{9B5DABB8-849A-4D2D-930C-9CA07BFC5BDE}"/>
              </a:ext>
            </a:extLst>
          </p:cNvPr>
          <p:cNvSpPr txBox="1"/>
          <p:nvPr/>
        </p:nvSpPr>
        <p:spPr>
          <a:xfrm>
            <a:off x="1092989" y="3423378"/>
            <a:ext cx="4650419" cy="477054"/>
          </a:xfrm>
          <a:prstGeom prst="rect">
            <a:avLst/>
          </a:prstGeom>
          <a:noFill/>
        </p:spPr>
        <p:txBody>
          <a:bodyPr wrap="square" rtlCol="0">
            <a:spAutoFit/>
          </a:bodyPr>
          <a:lstStyle/>
          <a:p>
            <a:pPr marL="342917" indent="-342917" algn="ctr" defTabSz="914446">
              <a:buClr>
                <a:prstClr val="white"/>
              </a:buClr>
              <a:buFont typeface="Wingdings" panose="05000000000000000000" pitchFamily="2" charset="2"/>
              <a:buChar char="w"/>
              <a:defRPr/>
            </a:pPr>
            <a:r>
              <a:rPr lang="en-US" sz="2500">
                <a:solidFill>
                  <a:srgbClr val="FFC000"/>
                </a:solidFill>
                <a:latin typeface="Arial" panose="020B0604020202020204" pitchFamily="34" charset="0"/>
                <a:ea typeface="Tahoma" panose="020B0604030504040204" pitchFamily="34" charset="0"/>
                <a:cs typeface="Arial" panose="020B0604020202020204" pitchFamily="34" charset="0"/>
              </a:rPr>
              <a:t>A. </a:t>
            </a:r>
            <a:r>
              <a:rPr lang="vi-VN" sz="2500">
                <a:solidFill>
                  <a:prstClr val="white"/>
                </a:solidFill>
                <a:cs typeface="Arial" panose="020B0604020202020204" pitchFamily="34" charset="0"/>
              </a:rPr>
              <a:t>12,8</a:t>
            </a:r>
            <a:r>
              <a:rPr lang="en-US" sz="2500">
                <a:solidFill>
                  <a:prstClr val="white"/>
                </a:solidFill>
                <a:latin typeface="Arial" panose="020B0604020202020204" pitchFamily="34" charset="0"/>
                <a:cs typeface="Arial" panose="020B0604020202020204" pitchFamily="34" charset="0"/>
              </a:rPr>
              <a:t> </a:t>
            </a:r>
            <a:r>
              <a:rPr lang="vi-VN" sz="2500">
                <a:solidFill>
                  <a:prstClr val="white"/>
                </a:solidFill>
                <a:cs typeface="Arial" panose="020B0604020202020204" pitchFamily="34" charset="0"/>
              </a:rPr>
              <a:t>cm</a:t>
            </a:r>
            <a:r>
              <a:rPr lang="vi-VN" sz="2500" baseline="30000">
                <a:solidFill>
                  <a:prstClr val="white"/>
                </a:solidFill>
                <a:cs typeface="Arial" panose="020B0604020202020204" pitchFamily="34" charset="0"/>
              </a:rPr>
              <a:t>3</a:t>
            </a:r>
            <a:r>
              <a:rPr lang="vi-VN" sz="2500">
                <a:solidFill>
                  <a:prstClr val="white"/>
                </a:solidFill>
                <a:cs typeface="Arial" panose="020B0604020202020204" pitchFamily="34" charset="0"/>
              </a:rPr>
              <a:t> </a:t>
            </a:r>
            <a:endParaRPr lang="en-US" sz="2500">
              <a:solidFill>
                <a:prstClr val="white"/>
              </a:solidFill>
              <a:latin typeface="Arial" panose="020B0604020202020204" pitchFamily="34" charset="0"/>
              <a:ea typeface="Tahoma" panose="020B0604030504040204" pitchFamily="34" charset="0"/>
              <a:cs typeface="Arial" panose="020B0604020202020204" pitchFamily="34" charset="0"/>
            </a:endParaRPr>
          </a:p>
        </p:txBody>
      </p:sp>
      <p:sp>
        <p:nvSpPr>
          <p:cNvPr id="34" name="cau hoi d">
            <a:extLst>
              <a:ext uri="{FF2B5EF4-FFF2-40B4-BE49-F238E27FC236}">
                <a16:creationId xmlns="" xmlns:a16="http://schemas.microsoft.com/office/drawing/2014/main" id="{42A746A3-96B8-42A5-8EFA-A104DB6B2F69}"/>
              </a:ext>
            </a:extLst>
          </p:cNvPr>
          <p:cNvSpPr txBox="1"/>
          <p:nvPr/>
        </p:nvSpPr>
        <p:spPr>
          <a:xfrm>
            <a:off x="6422552" y="5265996"/>
            <a:ext cx="4650419" cy="477054"/>
          </a:xfrm>
          <a:prstGeom prst="rect">
            <a:avLst/>
          </a:prstGeom>
          <a:noFill/>
        </p:spPr>
        <p:txBody>
          <a:bodyPr wrap="square" rtlCol="0">
            <a:spAutoFit/>
          </a:bodyPr>
          <a:lstStyle/>
          <a:p>
            <a:pPr marL="342917" indent="-342917" algn="ctr" defTabSz="914446">
              <a:buClr>
                <a:prstClr val="white"/>
              </a:buClr>
              <a:buFont typeface="Wingdings" panose="05000000000000000000" pitchFamily="2" charset="2"/>
              <a:buChar char="w"/>
              <a:defRPr/>
            </a:pPr>
            <a:r>
              <a:rPr lang="en-US" sz="2500">
                <a:solidFill>
                  <a:srgbClr val="FFC000"/>
                </a:solidFill>
                <a:latin typeface="Arial" panose="020B0604020202020204" pitchFamily="34" charset="0"/>
                <a:ea typeface="Tahoma" panose="020B0604030504040204" pitchFamily="34" charset="0"/>
                <a:cs typeface="Arial" panose="020B0604020202020204" pitchFamily="34" charset="0"/>
              </a:rPr>
              <a:t>D. </a:t>
            </a:r>
            <a:r>
              <a:rPr lang="vi-VN" sz="2500">
                <a:solidFill>
                  <a:prstClr val="white"/>
                </a:solidFill>
                <a:cs typeface="Arial" panose="020B0604020202020204" pitchFamily="34" charset="0"/>
              </a:rPr>
              <a:t>12.800</a:t>
            </a:r>
            <a:r>
              <a:rPr lang="en-US" sz="2500">
                <a:solidFill>
                  <a:prstClr val="white"/>
                </a:solidFill>
                <a:latin typeface="Arial" panose="020B0604020202020204" pitchFamily="34" charset="0"/>
                <a:cs typeface="Arial" panose="020B0604020202020204" pitchFamily="34" charset="0"/>
              </a:rPr>
              <a:t> </a:t>
            </a:r>
            <a:r>
              <a:rPr lang="vi-VN" sz="2500">
                <a:solidFill>
                  <a:prstClr val="white"/>
                </a:solidFill>
                <a:cs typeface="Arial" panose="020B0604020202020204" pitchFamily="34" charset="0"/>
              </a:rPr>
              <a:t>cm</a:t>
            </a:r>
            <a:r>
              <a:rPr lang="vi-VN" sz="2500" baseline="30000">
                <a:solidFill>
                  <a:prstClr val="white"/>
                </a:solidFill>
                <a:cs typeface="Arial" panose="020B0604020202020204" pitchFamily="34" charset="0"/>
              </a:rPr>
              <a:t>3</a:t>
            </a:r>
            <a:endParaRPr lang="en-US" sz="2500">
              <a:solidFill>
                <a:prstClr val="white"/>
              </a:solidFill>
              <a:latin typeface="Arial" panose="020B0604020202020204" pitchFamily="34" charset="0"/>
              <a:cs typeface="Arial" panose="020B0604020202020204" pitchFamily="34" charset="0"/>
            </a:endParaRPr>
          </a:p>
        </p:txBody>
      </p:sp>
      <p:pic>
        <p:nvPicPr>
          <p:cNvPr id="38" name="Question">
            <a:hlinkClick r:id="" action="ppaction://media"/>
            <a:extLst>
              <a:ext uri="{FF2B5EF4-FFF2-40B4-BE49-F238E27FC236}">
                <a16:creationId xmlns=""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2192001" y="863860"/>
            <a:ext cx="487363" cy="487363"/>
          </a:xfrm>
          <a:prstGeom prst="rect">
            <a:avLst/>
          </a:prstGeom>
        </p:spPr>
      </p:pic>
      <p:pic>
        <p:nvPicPr>
          <p:cNvPr id="39" name="Final Answer">
            <a:hlinkClick r:id="" action="ppaction://media"/>
            <a:extLst>
              <a:ext uri="{FF2B5EF4-FFF2-40B4-BE49-F238E27FC236}">
                <a16:creationId xmlns=""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2192001" y="1478694"/>
            <a:ext cx="487363" cy="487363"/>
          </a:xfrm>
          <a:prstGeom prst="rect">
            <a:avLst/>
          </a:prstGeom>
        </p:spPr>
      </p:pic>
      <p:pic>
        <p:nvPicPr>
          <p:cNvPr id="40" name="Win">
            <a:hlinkClick r:id="" action="ppaction://media"/>
            <a:extLst>
              <a:ext uri="{FF2B5EF4-FFF2-40B4-BE49-F238E27FC236}">
                <a16:creationId xmlns=""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12202905" y="2074156"/>
            <a:ext cx="487363" cy="487363"/>
          </a:xfrm>
          <a:prstGeom prst="rect">
            <a:avLst/>
          </a:prstGeom>
        </p:spPr>
      </p:pic>
      <p:pic>
        <p:nvPicPr>
          <p:cNvPr id="41" name="Lose">
            <a:hlinkClick r:id="" action="ppaction://media"/>
            <a:extLst>
              <a:ext uri="{FF2B5EF4-FFF2-40B4-BE49-F238E27FC236}">
                <a16:creationId xmlns=""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0"/>
          <a:stretch>
            <a:fillRect/>
          </a:stretch>
        </p:blipFill>
        <p:spPr>
          <a:xfrm>
            <a:off x="12202905" y="2630412"/>
            <a:ext cx="487363" cy="487363"/>
          </a:xfrm>
          <a:prstGeom prst="rect">
            <a:avLst/>
          </a:prstGeom>
        </p:spPr>
      </p:pic>
      <p:grpSp>
        <p:nvGrpSpPr>
          <p:cNvPr id="2" name="Group 1">
            <a:extLst>
              <a:ext uri="{FF2B5EF4-FFF2-40B4-BE49-F238E27FC236}">
                <a16:creationId xmlns="" xmlns:a16="http://schemas.microsoft.com/office/drawing/2014/main" id="{29CB5D6F-1A97-C703-EAE9-FB419FB67541}"/>
              </a:ext>
            </a:extLst>
          </p:cNvPr>
          <p:cNvGrpSpPr/>
          <p:nvPr/>
        </p:nvGrpSpPr>
        <p:grpSpPr>
          <a:xfrm>
            <a:off x="0" y="919557"/>
            <a:ext cx="12192000" cy="1503072"/>
            <a:chOff x="0" y="2959512"/>
            <a:chExt cx="12192000" cy="1503072"/>
          </a:xfrm>
        </p:grpSpPr>
        <p:cxnSp>
          <p:nvCxnSpPr>
            <p:cNvPr id="3" name="Straight Connector 2">
              <a:extLst>
                <a:ext uri="{FF2B5EF4-FFF2-40B4-BE49-F238E27FC236}">
                  <a16:creationId xmlns="" xmlns:a16="http://schemas.microsoft.com/office/drawing/2014/main" id="{1009C2EB-5E81-36D8-F382-120568BF2045}"/>
                </a:ext>
              </a:extLst>
            </p:cNvPr>
            <p:cNvCxnSpPr/>
            <p:nvPr/>
          </p:nvCxnSpPr>
          <p:spPr>
            <a:xfrm>
              <a:off x="0" y="372059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 name="Freeform: Shape 3">
              <a:extLst>
                <a:ext uri="{FF2B5EF4-FFF2-40B4-BE49-F238E27FC236}">
                  <a16:creationId xmlns="" xmlns:a16="http://schemas.microsoft.com/office/drawing/2014/main" id="{319D13CF-544A-45E8-B297-0751B35381B9}"/>
                </a:ext>
              </a:extLst>
            </p:cNvPr>
            <p:cNvSpPr/>
            <p:nvPr/>
          </p:nvSpPr>
          <p:spPr>
            <a:xfrm flipH="1">
              <a:off x="659905" y="2959512"/>
              <a:ext cx="10872190" cy="150307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lnSpc>
                  <a:spcPct val="150000"/>
                </a:lnSpc>
              </a:pPr>
              <a:endParaRPr lang="en-US">
                <a:solidFill>
                  <a:prstClr val="white"/>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 xmlns:a16="http://schemas.microsoft.com/office/drawing/2014/main" id="{A4EE0E97-7F07-7032-CEE2-0217FA6FA4CC}"/>
                </a:ext>
              </a:extLst>
            </p:cNvPr>
            <p:cNvSpPr txBox="1"/>
            <p:nvPr/>
          </p:nvSpPr>
          <p:spPr>
            <a:xfrm>
              <a:off x="1210361" y="3080610"/>
              <a:ext cx="9383697" cy="1246495"/>
            </a:xfrm>
            <a:prstGeom prst="rect">
              <a:avLst/>
            </a:prstGeom>
            <a:noFill/>
          </p:spPr>
          <p:txBody>
            <a:bodyPr wrap="square" rtlCol="0">
              <a:spAutoFit/>
            </a:bodyPr>
            <a:lstStyle/>
            <a:p>
              <a:pPr algn="ctr" defTabSz="914446">
                <a:lnSpc>
                  <a:spcPct val="150000"/>
                </a:lnSpc>
              </a:pPr>
              <a:r>
                <a:rPr lang="en-US" sz="2500" b="1">
                  <a:solidFill>
                    <a:prstClr val="white"/>
                  </a:solidFill>
                  <a:latin typeface="Arial" panose="020B0604020202020204" pitchFamily="34" charset="0"/>
                  <a:cs typeface="Arial" panose="020B0604020202020204" pitchFamily="34" charset="0"/>
                </a:rPr>
                <a:t>Câu hỏi 5: </a:t>
              </a:r>
              <a:r>
                <a:rPr lang="vi-VN" sz="2500">
                  <a:solidFill>
                    <a:prstClr val="white"/>
                  </a:solidFill>
                  <a:ea typeface="Times New Roman" panose="02020603050405020304" pitchFamily="18" charset="0"/>
                  <a:cs typeface="Arial" panose="020B0604020202020204" pitchFamily="34" charset="0"/>
                </a:rPr>
                <a:t>Khối lượng riêng của sắt là 7800kg/m</a:t>
              </a:r>
              <a:r>
                <a:rPr lang="vi-VN" sz="2500" baseline="30000">
                  <a:solidFill>
                    <a:prstClr val="white"/>
                  </a:solidFill>
                  <a:ea typeface="Times New Roman" panose="02020603050405020304" pitchFamily="18" charset="0"/>
                  <a:cs typeface="Arial" panose="020B0604020202020204" pitchFamily="34" charset="0"/>
                </a:rPr>
                <a:t>3</a:t>
              </a:r>
              <a:r>
                <a:rPr lang="vi-VN" sz="2500">
                  <a:solidFill>
                    <a:prstClr val="white"/>
                  </a:solidFill>
                  <a:ea typeface="Times New Roman" panose="02020603050405020304" pitchFamily="18" charset="0"/>
                  <a:cs typeface="Arial" panose="020B0604020202020204" pitchFamily="34" charset="0"/>
                </a:rPr>
                <a:t>. Vậy, 1kg sắt sẽ có thể tích vào khoảng</a:t>
              </a:r>
              <a:endParaRPr lang="en-US" sz="250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4228555909"/>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38"/>
                </p:tgtEl>
              </p:cMediaNode>
            </p:audio>
            <p:seq concurrent="1" nextAc="seek">
              <p:cTn id="28" restart="whenNotActive" fill="hold" evtFilter="cancelBubble" nodeType="interactiveSeq">
                <p:stCondLst>
                  <p:cond evt="onClick" delay="0">
                    <p:tgtEl>
                      <p:spTgt spid="25"/>
                    </p:tgtEl>
                  </p:cond>
                </p:stCondLst>
                <p:endSync evt="end" delay="0">
                  <p:rtn val="all"/>
                </p:endSync>
                <p:childTnLst>
                  <p:par>
                    <p:cTn id="29" fill="hold">
                      <p:stCondLst>
                        <p:cond delay="0"/>
                      </p:stCondLst>
                      <p:childTnLst>
                        <p:par>
                          <p:cTn id="30" fill="hold">
                            <p:stCondLst>
                              <p:cond delay="0"/>
                            </p:stCondLst>
                            <p:childTnLst>
                              <p:par>
                                <p:cTn id="31" presetID="24" presetClass="emph" presetSubtype="0" fill="hold" grpId="1" nodeType="clickEffect">
                                  <p:stCondLst>
                                    <p:cond delay="0"/>
                                  </p:stCondLst>
                                  <p:childTnLst>
                                    <p:animClr clrSpc="hsl" dir="cw">
                                      <p:cBhvr override="childStyle">
                                        <p:cTn id="32" dur="500" fill="hold"/>
                                        <p:tgtEl>
                                          <p:spTgt spid="25"/>
                                        </p:tgtEl>
                                        <p:attrNameLst>
                                          <p:attrName>style.color</p:attrName>
                                        </p:attrNameLst>
                                      </p:cBhvr>
                                      <p:by>
                                        <p:hsl h="0" s="-12549" l="-25098"/>
                                      </p:by>
                                    </p:animClr>
                                    <p:animClr clrSpc="hsl" dir="cw">
                                      <p:cBhvr>
                                        <p:cTn id="33" dur="500" fill="hold"/>
                                        <p:tgtEl>
                                          <p:spTgt spid="25"/>
                                        </p:tgtEl>
                                        <p:attrNameLst>
                                          <p:attrName>fillcolor</p:attrName>
                                        </p:attrNameLst>
                                      </p:cBhvr>
                                      <p:by>
                                        <p:hsl h="0" s="-12549" l="-25098"/>
                                      </p:by>
                                    </p:animClr>
                                    <p:animClr clrSpc="hsl" dir="cw">
                                      <p:cBhvr>
                                        <p:cTn id="34" dur="500" fill="hold"/>
                                        <p:tgtEl>
                                          <p:spTgt spid="25"/>
                                        </p:tgtEl>
                                        <p:attrNameLst>
                                          <p:attrName>stroke.color</p:attrName>
                                        </p:attrNameLst>
                                      </p:cBhvr>
                                      <p:by>
                                        <p:hsl h="0" s="-12549" l="-25098"/>
                                      </p:by>
                                    </p:animClr>
                                    <p:set>
                                      <p:cBhvr>
                                        <p:cTn id="35" dur="500" fill="hold"/>
                                        <p:tgtEl>
                                          <p:spTgt spid="25"/>
                                        </p:tgtEl>
                                        <p:attrNameLst>
                                          <p:attrName>fill.type</p:attrName>
                                        </p:attrNameLst>
                                      </p:cBhvr>
                                      <p:to>
                                        <p:strVal val="solid"/>
                                      </p:to>
                                    </p:set>
                                  </p:childTnLst>
                                </p:cTn>
                              </p:par>
                              <p:par>
                                <p:cTn id="36" presetID="19" presetClass="emph" presetSubtype="0" fill="hold" grpId="0" nodeType="withEffect">
                                  <p:stCondLst>
                                    <p:cond delay="0"/>
                                  </p:stCondLst>
                                  <p:childTnLst>
                                    <p:animClr clrSpc="rgb" dir="cw">
                                      <p:cBhvr override="childStyle">
                                        <p:cTn id="37" dur="500" fill="hold"/>
                                        <p:tgtEl>
                                          <p:spTgt spid="15"/>
                                        </p:tgtEl>
                                        <p:attrNameLst>
                                          <p:attrName>style.color</p:attrName>
                                        </p:attrNameLst>
                                      </p:cBhvr>
                                      <p:to>
                                        <a:srgbClr val="FFC000"/>
                                      </p:to>
                                    </p:animClr>
                                    <p:animClr clrSpc="rgb" dir="cw">
                                      <p:cBhvr>
                                        <p:cTn id="38" dur="500" fill="hold"/>
                                        <p:tgtEl>
                                          <p:spTgt spid="15"/>
                                        </p:tgtEl>
                                        <p:attrNameLst>
                                          <p:attrName>fillcolor</p:attrName>
                                        </p:attrNameLst>
                                      </p:cBhvr>
                                      <p:to>
                                        <a:srgbClr val="FFC000"/>
                                      </p:to>
                                    </p:animClr>
                                    <p:set>
                                      <p:cBhvr>
                                        <p:cTn id="39" dur="500" fill="hold"/>
                                        <p:tgtEl>
                                          <p:spTgt spid="15"/>
                                        </p:tgtEl>
                                        <p:attrNameLst>
                                          <p:attrName>fill.type</p:attrName>
                                        </p:attrNameLst>
                                      </p:cBhvr>
                                      <p:to>
                                        <p:strVal val="solid"/>
                                      </p:to>
                                    </p:set>
                                    <p:set>
                                      <p:cBhvr>
                                        <p:cTn id="40" dur="500" fill="hold"/>
                                        <p:tgtEl>
                                          <p:spTgt spid="15"/>
                                        </p:tgtEl>
                                        <p:attrNameLst>
                                          <p:attrName>fill.on</p:attrName>
                                        </p:attrNameLst>
                                      </p:cBhvr>
                                      <p:to>
                                        <p:strVal val="true"/>
                                      </p:to>
                                    </p:set>
                                  </p:childTnLst>
                                </p:cTn>
                              </p:par>
                              <p:par>
                                <p:cTn id="41" presetID="1" presetClass="mediacall" presetSubtype="0" fill="hold" nodeType="withEffect">
                                  <p:stCondLst>
                                    <p:cond delay="0"/>
                                  </p:stCondLst>
                                  <p:childTnLst>
                                    <p:cmd type="call" cmd="playFrom(0.0)">
                                      <p:cBhvr>
                                        <p:cTn id="42" dur="20218" fill="hold"/>
                                        <p:tgtEl>
                                          <p:spTgt spid="39"/>
                                        </p:tgtEl>
                                      </p:cBhvr>
                                    </p:cmd>
                                  </p:childTnLst>
                                </p:cTn>
                              </p:par>
                              <p:par>
                                <p:cTn id="43" presetID="3" presetClass="mediacall" presetSubtype="0" fill="hold" nodeType="withEffect">
                                  <p:stCondLst>
                                    <p:cond delay="0"/>
                                  </p:stCondLst>
                                  <p:childTnLst>
                                    <p:cmd type="call" cmd="stop">
                                      <p:cBhvr>
                                        <p:cTn id="44" dur="1" fill="hold"/>
                                        <p:tgtEl>
                                          <p:spTgt spid="38"/>
                                        </p:tgtEl>
                                      </p:cBhvr>
                                    </p:cmd>
                                  </p:childTnLst>
                                </p:cTn>
                              </p:par>
                              <p:par>
                                <p:cTn id="45" presetID="19" presetClass="emph" presetSubtype="0" repeatCount="4000" fill="hold" grpId="1" nodeType="withEffect">
                                  <p:stCondLst>
                                    <p:cond delay="3000"/>
                                  </p:stCondLst>
                                  <p:childTnLst>
                                    <p:animClr clrSpc="rgb" dir="cw">
                                      <p:cBhvr override="childStyle">
                                        <p:cTn id="46" dur="500" fill="hold"/>
                                        <p:tgtEl>
                                          <p:spTgt spid="15"/>
                                        </p:tgtEl>
                                        <p:attrNameLst>
                                          <p:attrName>style.color</p:attrName>
                                        </p:attrNameLst>
                                      </p:cBhvr>
                                      <p:to>
                                        <a:srgbClr val="92D050"/>
                                      </p:to>
                                    </p:animClr>
                                    <p:animClr clrSpc="rgb" dir="cw">
                                      <p:cBhvr>
                                        <p:cTn id="47" dur="500" fill="hold"/>
                                        <p:tgtEl>
                                          <p:spTgt spid="15"/>
                                        </p:tgtEl>
                                        <p:attrNameLst>
                                          <p:attrName>fillcolor</p:attrName>
                                        </p:attrNameLst>
                                      </p:cBhvr>
                                      <p:to>
                                        <a:srgbClr val="92D050"/>
                                      </p:to>
                                    </p:animClr>
                                    <p:set>
                                      <p:cBhvr>
                                        <p:cTn id="48" dur="500" fill="hold"/>
                                        <p:tgtEl>
                                          <p:spTgt spid="15"/>
                                        </p:tgtEl>
                                        <p:attrNameLst>
                                          <p:attrName>fill.type</p:attrName>
                                        </p:attrNameLst>
                                      </p:cBhvr>
                                      <p:to>
                                        <p:strVal val="solid"/>
                                      </p:to>
                                    </p:set>
                                    <p:set>
                                      <p:cBhvr>
                                        <p:cTn id="49" dur="500" fill="hold"/>
                                        <p:tgtEl>
                                          <p:spTgt spid="15"/>
                                        </p:tgtEl>
                                        <p:attrNameLst>
                                          <p:attrName>fill.on</p:attrName>
                                        </p:attrNameLst>
                                      </p:cBhvr>
                                      <p:to>
                                        <p:strVal val="true"/>
                                      </p:to>
                                    </p:set>
                                  </p:childTnLst>
                                </p:cTn>
                              </p:par>
                              <p:par>
                                <p:cTn id="50" presetID="1" presetClass="mediacall" presetSubtype="0" fill="hold" nodeType="withEffect">
                                  <p:stCondLst>
                                    <p:cond delay="3000"/>
                                  </p:stCondLst>
                                  <p:childTnLst>
                                    <p:cmd type="call" cmd="playFrom(0.0)">
                                      <p:cBhvr>
                                        <p:cTn id="51" dur="7732" fill="hold"/>
                                        <p:tgtEl>
                                          <p:spTgt spid="40"/>
                                        </p:tgtEl>
                                      </p:cBhvr>
                                    </p:cmd>
                                  </p:childTnLst>
                                </p:cTn>
                              </p:par>
                              <p:par>
                                <p:cTn id="52" presetID="3" presetClass="mediacall" presetSubtype="0" fill="hold" nodeType="withEffect">
                                  <p:stCondLst>
                                    <p:cond delay="3000"/>
                                  </p:stCondLst>
                                  <p:childTnLst>
                                    <p:cmd type="call" cmd="stop">
                                      <p:cBhvr>
                                        <p:cTn id="53" dur="1" fill="hold"/>
                                        <p:tgtEl>
                                          <p:spTgt spid="39"/>
                                        </p:tgtEl>
                                      </p:cBhvr>
                                    </p:cmd>
                                  </p:childTnLst>
                                </p:cTn>
                              </p:par>
                              <p:par>
                                <p:cTn id="54" presetID="24" presetClass="emph" presetSubtype="0" fill="hold" grpId="2" nodeType="withEffect">
                                  <p:stCondLst>
                                    <p:cond delay="3000"/>
                                  </p:stCondLst>
                                  <p:childTnLst>
                                    <p:animClr clrSpc="hsl" dir="cw">
                                      <p:cBhvr override="childStyle">
                                        <p:cTn id="55" dur="500" fill="hold"/>
                                        <p:tgtEl>
                                          <p:spTgt spid="25"/>
                                        </p:tgtEl>
                                        <p:attrNameLst>
                                          <p:attrName>style.color</p:attrName>
                                        </p:attrNameLst>
                                      </p:cBhvr>
                                      <p:by>
                                        <p:hsl h="0" s="-12549" l="-25098"/>
                                      </p:by>
                                    </p:animClr>
                                    <p:animClr clrSpc="hsl" dir="cw">
                                      <p:cBhvr>
                                        <p:cTn id="56" dur="500" fill="hold"/>
                                        <p:tgtEl>
                                          <p:spTgt spid="25"/>
                                        </p:tgtEl>
                                        <p:attrNameLst>
                                          <p:attrName>fillcolor</p:attrName>
                                        </p:attrNameLst>
                                      </p:cBhvr>
                                      <p:by>
                                        <p:hsl h="0" s="-12549" l="-25098"/>
                                      </p:by>
                                    </p:animClr>
                                    <p:animClr clrSpc="hsl" dir="cw">
                                      <p:cBhvr>
                                        <p:cTn id="57" dur="500" fill="hold"/>
                                        <p:tgtEl>
                                          <p:spTgt spid="25"/>
                                        </p:tgtEl>
                                        <p:attrNameLst>
                                          <p:attrName>stroke.color</p:attrName>
                                        </p:attrNameLst>
                                      </p:cBhvr>
                                      <p:by>
                                        <p:hsl h="0" s="-12549" l="-25098"/>
                                      </p:by>
                                    </p:animClr>
                                    <p:set>
                                      <p:cBhvr>
                                        <p:cTn id="58"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59" restart="whenNotActive" fill="hold" evtFilter="cancelBubble" nodeType="interactiveSeq">
                <p:stCondLst>
                  <p:cond evt="onClick" delay="0">
                    <p:tgtEl>
                      <p:spTgt spid="33"/>
                    </p:tgtEl>
                  </p:cond>
                </p:stCondLst>
                <p:endSync evt="end" delay="0">
                  <p:rtn val="all"/>
                </p:endSync>
                <p:childTnLst>
                  <p:par>
                    <p:cTn id="60" fill="hold">
                      <p:stCondLst>
                        <p:cond delay="0"/>
                      </p:stCondLst>
                      <p:childTnLst>
                        <p:par>
                          <p:cTn id="61" fill="hold">
                            <p:stCondLst>
                              <p:cond delay="0"/>
                            </p:stCondLst>
                            <p:childTnLst>
                              <p:par>
                                <p:cTn id="62" presetID="24" presetClass="emph" presetSubtype="0" fill="hold" grpId="1" nodeType="clickEffect">
                                  <p:stCondLst>
                                    <p:cond delay="0"/>
                                  </p:stCondLst>
                                  <p:childTnLst>
                                    <p:animClr clrSpc="hsl" dir="cw">
                                      <p:cBhvr override="childStyle">
                                        <p:cTn id="63" dur="500" fill="hold"/>
                                        <p:tgtEl>
                                          <p:spTgt spid="33"/>
                                        </p:tgtEl>
                                        <p:attrNameLst>
                                          <p:attrName>style.color</p:attrName>
                                        </p:attrNameLst>
                                      </p:cBhvr>
                                      <p:by>
                                        <p:hsl h="0" s="-12549" l="-25098"/>
                                      </p:by>
                                    </p:animClr>
                                    <p:animClr clrSpc="hsl" dir="cw">
                                      <p:cBhvr>
                                        <p:cTn id="64" dur="500" fill="hold"/>
                                        <p:tgtEl>
                                          <p:spTgt spid="33"/>
                                        </p:tgtEl>
                                        <p:attrNameLst>
                                          <p:attrName>fillcolor</p:attrName>
                                        </p:attrNameLst>
                                      </p:cBhvr>
                                      <p:by>
                                        <p:hsl h="0" s="-12549" l="-25098"/>
                                      </p:by>
                                    </p:animClr>
                                    <p:animClr clrSpc="hsl" dir="cw">
                                      <p:cBhvr>
                                        <p:cTn id="65" dur="500" fill="hold"/>
                                        <p:tgtEl>
                                          <p:spTgt spid="33"/>
                                        </p:tgtEl>
                                        <p:attrNameLst>
                                          <p:attrName>stroke.color</p:attrName>
                                        </p:attrNameLst>
                                      </p:cBhvr>
                                      <p:by>
                                        <p:hsl h="0" s="-12549" l="-25098"/>
                                      </p:by>
                                    </p:animClr>
                                    <p:set>
                                      <p:cBhvr>
                                        <p:cTn id="66" dur="500" fill="hold"/>
                                        <p:tgtEl>
                                          <p:spTgt spid="33"/>
                                        </p:tgtEl>
                                        <p:attrNameLst>
                                          <p:attrName>fill.type</p:attrName>
                                        </p:attrNameLst>
                                      </p:cBhvr>
                                      <p:to>
                                        <p:strVal val="solid"/>
                                      </p:to>
                                    </p:set>
                                  </p:childTnLst>
                                </p:cTn>
                              </p:par>
                              <p:par>
                                <p:cTn id="67" presetID="19" presetClass="emph" presetSubtype="0" fill="hold" grpId="0" nodeType="withEffect">
                                  <p:stCondLst>
                                    <p:cond delay="0"/>
                                  </p:stCondLst>
                                  <p:childTnLst>
                                    <p:animClr clrSpc="rgb" dir="cw">
                                      <p:cBhvr override="childStyle">
                                        <p:cTn id="68" dur="500" fill="hold"/>
                                        <p:tgtEl>
                                          <p:spTgt spid="31"/>
                                        </p:tgtEl>
                                        <p:attrNameLst>
                                          <p:attrName>style.color</p:attrName>
                                        </p:attrNameLst>
                                      </p:cBhvr>
                                      <p:to>
                                        <a:srgbClr val="FFC000"/>
                                      </p:to>
                                    </p:animClr>
                                    <p:animClr clrSpc="rgb" dir="cw">
                                      <p:cBhvr>
                                        <p:cTn id="69" dur="500" fill="hold"/>
                                        <p:tgtEl>
                                          <p:spTgt spid="31"/>
                                        </p:tgtEl>
                                        <p:attrNameLst>
                                          <p:attrName>fillcolor</p:attrName>
                                        </p:attrNameLst>
                                      </p:cBhvr>
                                      <p:to>
                                        <a:srgbClr val="FFC000"/>
                                      </p:to>
                                    </p:animClr>
                                    <p:set>
                                      <p:cBhvr>
                                        <p:cTn id="70" dur="500" fill="hold"/>
                                        <p:tgtEl>
                                          <p:spTgt spid="31"/>
                                        </p:tgtEl>
                                        <p:attrNameLst>
                                          <p:attrName>fill.type</p:attrName>
                                        </p:attrNameLst>
                                      </p:cBhvr>
                                      <p:to>
                                        <p:strVal val="solid"/>
                                      </p:to>
                                    </p:set>
                                    <p:set>
                                      <p:cBhvr>
                                        <p:cTn id="71" dur="500" fill="hold"/>
                                        <p:tgtEl>
                                          <p:spTgt spid="31"/>
                                        </p:tgtEl>
                                        <p:attrNameLst>
                                          <p:attrName>fill.on</p:attrName>
                                        </p:attrNameLst>
                                      </p:cBhvr>
                                      <p:to>
                                        <p:strVal val="true"/>
                                      </p:to>
                                    </p:set>
                                  </p:childTnLst>
                                </p:cTn>
                              </p:par>
                              <p:par>
                                <p:cTn id="72" presetID="1" presetClass="mediacall" presetSubtype="0" fill="hold" nodeType="withEffect">
                                  <p:stCondLst>
                                    <p:cond delay="0"/>
                                  </p:stCondLst>
                                  <p:childTnLst>
                                    <p:cmd type="call" cmd="playFrom(0.0)">
                                      <p:cBhvr>
                                        <p:cTn id="73" dur="20218" fill="hold"/>
                                        <p:tgtEl>
                                          <p:spTgt spid="39"/>
                                        </p:tgtEl>
                                      </p:cBhvr>
                                    </p:cmd>
                                  </p:childTnLst>
                                </p:cTn>
                              </p:par>
                              <p:par>
                                <p:cTn id="74" presetID="3" presetClass="mediacall" presetSubtype="0" fill="hold" nodeType="withEffect">
                                  <p:stCondLst>
                                    <p:cond delay="0"/>
                                  </p:stCondLst>
                                  <p:childTnLst>
                                    <p:cmd type="call" cmd="stop">
                                      <p:cBhvr>
                                        <p:cTn id="75" dur="1" fill="hold"/>
                                        <p:tgtEl>
                                          <p:spTgt spid="38"/>
                                        </p:tgtEl>
                                      </p:cBhvr>
                                    </p:cmd>
                                  </p:childTnLst>
                                </p:cTn>
                              </p:par>
                              <p:par>
                                <p:cTn id="76" presetID="19" presetClass="emph" presetSubtype="0" fill="hold" grpId="1" nodeType="withEffect">
                                  <p:stCondLst>
                                    <p:cond delay="3000"/>
                                  </p:stCondLst>
                                  <p:childTnLst>
                                    <p:animClr clrSpc="rgb" dir="cw">
                                      <p:cBhvr override="childStyle">
                                        <p:cTn id="77" dur="500" fill="hold"/>
                                        <p:tgtEl>
                                          <p:spTgt spid="31"/>
                                        </p:tgtEl>
                                        <p:attrNameLst>
                                          <p:attrName>style.color</p:attrName>
                                        </p:attrNameLst>
                                      </p:cBhvr>
                                      <p:to>
                                        <a:srgbClr val="FF0000"/>
                                      </p:to>
                                    </p:animClr>
                                    <p:animClr clrSpc="rgb" dir="cw">
                                      <p:cBhvr>
                                        <p:cTn id="78" dur="500" fill="hold"/>
                                        <p:tgtEl>
                                          <p:spTgt spid="31"/>
                                        </p:tgtEl>
                                        <p:attrNameLst>
                                          <p:attrName>fillcolor</p:attrName>
                                        </p:attrNameLst>
                                      </p:cBhvr>
                                      <p:to>
                                        <a:srgbClr val="FF0000"/>
                                      </p:to>
                                    </p:animClr>
                                    <p:set>
                                      <p:cBhvr>
                                        <p:cTn id="79" dur="500" fill="hold"/>
                                        <p:tgtEl>
                                          <p:spTgt spid="31"/>
                                        </p:tgtEl>
                                        <p:attrNameLst>
                                          <p:attrName>fill.type</p:attrName>
                                        </p:attrNameLst>
                                      </p:cBhvr>
                                      <p:to>
                                        <p:strVal val="solid"/>
                                      </p:to>
                                    </p:set>
                                    <p:set>
                                      <p:cBhvr>
                                        <p:cTn id="80" dur="500" fill="hold"/>
                                        <p:tgtEl>
                                          <p:spTgt spid="31"/>
                                        </p:tgtEl>
                                        <p:attrNameLst>
                                          <p:attrName>fill.on</p:attrName>
                                        </p:attrNameLst>
                                      </p:cBhvr>
                                      <p:to>
                                        <p:strVal val="true"/>
                                      </p:to>
                                    </p:set>
                                  </p:childTnLst>
                                </p:cTn>
                              </p:par>
                              <p:par>
                                <p:cTn id="81" presetID="19" presetClass="emph" presetSubtype="0" repeatCount="4000" fill="hold" grpId="2" nodeType="withEffect">
                                  <p:stCondLst>
                                    <p:cond delay="3000"/>
                                  </p:stCondLst>
                                  <p:childTnLst>
                                    <p:animClr clrSpc="rgb" dir="cw">
                                      <p:cBhvr override="childStyle">
                                        <p:cTn id="82" dur="500" fill="hold"/>
                                        <p:tgtEl>
                                          <p:spTgt spid="15"/>
                                        </p:tgtEl>
                                        <p:attrNameLst>
                                          <p:attrName>style.color</p:attrName>
                                        </p:attrNameLst>
                                      </p:cBhvr>
                                      <p:to>
                                        <a:srgbClr val="92D050"/>
                                      </p:to>
                                    </p:animClr>
                                    <p:animClr clrSpc="rgb" dir="cw">
                                      <p:cBhvr>
                                        <p:cTn id="83" dur="500" fill="hold"/>
                                        <p:tgtEl>
                                          <p:spTgt spid="15"/>
                                        </p:tgtEl>
                                        <p:attrNameLst>
                                          <p:attrName>fillcolor</p:attrName>
                                        </p:attrNameLst>
                                      </p:cBhvr>
                                      <p:to>
                                        <a:srgbClr val="92D050"/>
                                      </p:to>
                                    </p:animClr>
                                    <p:set>
                                      <p:cBhvr>
                                        <p:cTn id="84" dur="500" fill="hold"/>
                                        <p:tgtEl>
                                          <p:spTgt spid="15"/>
                                        </p:tgtEl>
                                        <p:attrNameLst>
                                          <p:attrName>fill.type</p:attrName>
                                        </p:attrNameLst>
                                      </p:cBhvr>
                                      <p:to>
                                        <p:strVal val="solid"/>
                                      </p:to>
                                    </p:set>
                                    <p:set>
                                      <p:cBhvr>
                                        <p:cTn id="85" dur="500" fill="hold"/>
                                        <p:tgtEl>
                                          <p:spTgt spid="15"/>
                                        </p:tgtEl>
                                        <p:attrNameLst>
                                          <p:attrName>fill.on</p:attrName>
                                        </p:attrNameLst>
                                      </p:cBhvr>
                                      <p:to>
                                        <p:strVal val="true"/>
                                      </p:to>
                                    </p:set>
                                  </p:childTnLst>
                                </p:cTn>
                              </p:par>
                              <p:par>
                                <p:cTn id="86" presetID="1" presetClass="mediacall" presetSubtype="0" fill="hold" nodeType="withEffect">
                                  <p:stCondLst>
                                    <p:cond delay="3000"/>
                                  </p:stCondLst>
                                  <p:childTnLst>
                                    <p:cmd type="call" cmd="playFrom(0.0)">
                                      <p:cBhvr>
                                        <p:cTn id="87" dur="5903" fill="hold"/>
                                        <p:tgtEl>
                                          <p:spTgt spid="41"/>
                                        </p:tgtEl>
                                      </p:cBhvr>
                                    </p:cmd>
                                  </p:childTnLst>
                                </p:cTn>
                              </p:par>
                              <p:par>
                                <p:cTn id="88" presetID="3" presetClass="mediacall" presetSubtype="0" fill="hold" nodeType="withEffect">
                                  <p:stCondLst>
                                    <p:cond delay="3000"/>
                                  </p:stCondLst>
                                  <p:childTnLst>
                                    <p:cmd type="call" cmd="stop">
                                      <p:cBhvr>
                                        <p:cTn id="89" dur="1" fill="hold"/>
                                        <p:tgtEl>
                                          <p:spTgt spid="39"/>
                                        </p:tgtEl>
                                      </p:cBhvr>
                                    </p:cmd>
                                  </p:childTnLst>
                                </p:cTn>
                              </p:par>
                              <p:par>
                                <p:cTn id="90" presetID="30" presetClass="emph" presetSubtype="0" fill="hold" grpId="2" nodeType="withEffect">
                                  <p:stCondLst>
                                    <p:cond delay="3000"/>
                                  </p:stCondLst>
                                  <p:childTnLst>
                                    <p:animClr clrSpc="hsl" dir="cw">
                                      <p:cBhvr override="childStyle">
                                        <p:cTn id="91" dur="500" fill="hold"/>
                                        <p:tgtEl>
                                          <p:spTgt spid="33"/>
                                        </p:tgtEl>
                                        <p:attrNameLst>
                                          <p:attrName>style.color</p:attrName>
                                        </p:attrNameLst>
                                      </p:cBhvr>
                                      <p:by>
                                        <p:hsl h="0" s="12549" l="25098"/>
                                      </p:by>
                                    </p:animClr>
                                    <p:animClr clrSpc="hsl" dir="cw">
                                      <p:cBhvr>
                                        <p:cTn id="92" dur="500" fill="hold"/>
                                        <p:tgtEl>
                                          <p:spTgt spid="33"/>
                                        </p:tgtEl>
                                        <p:attrNameLst>
                                          <p:attrName>fillcolor</p:attrName>
                                        </p:attrNameLst>
                                      </p:cBhvr>
                                      <p:by>
                                        <p:hsl h="0" s="12549" l="25098"/>
                                      </p:by>
                                    </p:animClr>
                                    <p:animClr clrSpc="hsl" dir="cw">
                                      <p:cBhvr>
                                        <p:cTn id="93" dur="500" fill="hold"/>
                                        <p:tgtEl>
                                          <p:spTgt spid="33"/>
                                        </p:tgtEl>
                                        <p:attrNameLst>
                                          <p:attrName>stroke.color</p:attrName>
                                        </p:attrNameLst>
                                      </p:cBhvr>
                                      <p:by>
                                        <p:hsl h="0" s="12549" l="25098"/>
                                      </p:by>
                                    </p:animClr>
                                    <p:set>
                                      <p:cBhvr>
                                        <p:cTn id="94" dur="500" fill="hold"/>
                                        <p:tgtEl>
                                          <p:spTgt spid="33"/>
                                        </p:tgtEl>
                                        <p:attrNameLst>
                                          <p:attrName>fill.type</p:attrName>
                                        </p:attrNameLst>
                                      </p:cBhvr>
                                      <p:to>
                                        <p:strVal val="solid"/>
                                      </p:to>
                                    </p:set>
                                  </p:childTnLst>
                                </p:cTn>
                              </p:par>
                              <p:par>
                                <p:cTn id="95" presetID="24" presetClass="emph" presetSubtype="0" fill="hold" grpId="3" nodeType="withEffect">
                                  <p:stCondLst>
                                    <p:cond delay="3000"/>
                                  </p:stCondLst>
                                  <p:childTnLst>
                                    <p:animClr clrSpc="hsl" dir="cw">
                                      <p:cBhvr override="childStyle">
                                        <p:cTn id="96" dur="500" fill="hold"/>
                                        <p:tgtEl>
                                          <p:spTgt spid="25"/>
                                        </p:tgtEl>
                                        <p:attrNameLst>
                                          <p:attrName>style.color</p:attrName>
                                        </p:attrNameLst>
                                      </p:cBhvr>
                                      <p:by>
                                        <p:hsl h="0" s="-12549" l="-25098"/>
                                      </p:by>
                                    </p:animClr>
                                    <p:animClr clrSpc="hsl" dir="cw">
                                      <p:cBhvr>
                                        <p:cTn id="97" dur="500" fill="hold"/>
                                        <p:tgtEl>
                                          <p:spTgt spid="25"/>
                                        </p:tgtEl>
                                        <p:attrNameLst>
                                          <p:attrName>fillcolor</p:attrName>
                                        </p:attrNameLst>
                                      </p:cBhvr>
                                      <p:by>
                                        <p:hsl h="0" s="-12549" l="-25098"/>
                                      </p:by>
                                    </p:animClr>
                                    <p:animClr clrSpc="hsl" dir="cw">
                                      <p:cBhvr>
                                        <p:cTn id="98" dur="500" fill="hold"/>
                                        <p:tgtEl>
                                          <p:spTgt spid="25"/>
                                        </p:tgtEl>
                                        <p:attrNameLst>
                                          <p:attrName>stroke.color</p:attrName>
                                        </p:attrNameLst>
                                      </p:cBhvr>
                                      <p:by>
                                        <p:hsl h="0" s="-12549" l="-25098"/>
                                      </p:by>
                                    </p:animClr>
                                    <p:set>
                                      <p:cBhvr>
                                        <p:cTn id="99"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0" restart="whenNotActive" fill="hold" evtFilter="cancelBubble" nodeType="interactiveSeq">
                <p:stCondLst>
                  <p:cond evt="onClick" delay="0">
                    <p:tgtEl>
                      <p:spTgt spid="27"/>
                    </p:tgtEl>
                  </p:cond>
                </p:stCondLst>
                <p:endSync evt="end" delay="0">
                  <p:rtn val="all"/>
                </p:endSync>
                <p:childTnLst>
                  <p:par>
                    <p:cTn id="101" fill="hold">
                      <p:stCondLst>
                        <p:cond delay="0"/>
                      </p:stCondLst>
                      <p:childTnLst>
                        <p:par>
                          <p:cTn id="102" fill="hold">
                            <p:stCondLst>
                              <p:cond delay="0"/>
                            </p:stCondLst>
                            <p:childTnLst>
                              <p:par>
                                <p:cTn id="103" presetID="24" presetClass="emph" presetSubtype="0" fill="hold" grpId="1" nodeType="clickEffect">
                                  <p:stCondLst>
                                    <p:cond delay="0"/>
                                  </p:stCondLst>
                                  <p:childTnLst>
                                    <p:animClr clrSpc="hsl" dir="cw">
                                      <p:cBhvr override="childStyle">
                                        <p:cTn id="104" dur="500" fill="hold"/>
                                        <p:tgtEl>
                                          <p:spTgt spid="27"/>
                                        </p:tgtEl>
                                        <p:attrNameLst>
                                          <p:attrName>style.color</p:attrName>
                                        </p:attrNameLst>
                                      </p:cBhvr>
                                      <p:by>
                                        <p:hsl h="0" s="-12549" l="-25098"/>
                                      </p:by>
                                    </p:animClr>
                                    <p:animClr clrSpc="hsl" dir="cw">
                                      <p:cBhvr>
                                        <p:cTn id="105" dur="500" fill="hold"/>
                                        <p:tgtEl>
                                          <p:spTgt spid="27"/>
                                        </p:tgtEl>
                                        <p:attrNameLst>
                                          <p:attrName>fillcolor</p:attrName>
                                        </p:attrNameLst>
                                      </p:cBhvr>
                                      <p:by>
                                        <p:hsl h="0" s="-12549" l="-25098"/>
                                      </p:by>
                                    </p:animClr>
                                    <p:animClr clrSpc="hsl" dir="cw">
                                      <p:cBhvr>
                                        <p:cTn id="106" dur="500" fill="hold"/>
                                        <p:tgtEl>
                                          <p:spTgt spid="27"/>
                                        </p:tgtEl>
                                        <p:attrNameLst>
                                          <p:attrName>stroke.color</p:attrName>
                                        </p:attrNameLst>
                                      </p:cBhvr>
                                      <p:by>
                                        <p:hsl h="0" s="-12549" l="-25098"/>
                                      </p:by>
                                    </p:animClr>
                                    <p:set>
                                      <p:cBhvr>
                                        <p:cTn id="107" dur="500" fill="hold"/>
                                        <p:tgtEl>
                                          <p:spTgt spid="27"/>
                                        </p:tgtEl>
                                        <p:attrNameLst>
                                          <p:attrName>fill.type</p:attrName>
                                        </p:attrNameLst>
                                      </p:cBhvr>
                                      <p:to>
                                        <p:strVal val="solid"/>
                                      </p:to>
                                    </p:set>
                                  </p:childTnLst>
                                </p:cTn>
                              </p:par>
                              <p:par>
                                <p:cTn id="108" presetID="19" presetClass="emph" presetSubtype="0" fill="hold" grpId="0" nodeType="withEffect">
                                  <p:stCondLst>
                                    <p:cond delay="0"/>
                                  </p:stCondLst>
                                  <p:childTnLst>
                                    <p:animClr clrSpc="rgb" dir="cw">
                                      <p:cBhvr override="childStyle">
                                        <p:cTn id="109" dur="500" fill="hold"/>
                                        <p:tgtEl>
                                          <p:spTgt spid="16"/>
                                        </p:tgtEl>
                                        <p:attrNameLst>
                                          <p:attrName>style.color</p:attrName>
                                        </p:attrNameLst>
                                      </p:cBhvr>
                                      <p:to>
                                        <a:srgbClr val="FFC000"/>
                                      </p:to>
                                    </p:animClr>
                                    <p:animClr clrSpc="rgb" dir="cw">
                                      <p:cBhvr>
                                        <p:cTn id="110" dur="500" fill="hold"/>
                                        <p:tgtEl>
                                          <p:spTgt spid="16"/>
                                        </p:tgtEl>
                                        <p:attrNameLst>
                                          <p:attrName>fillcolor</p:attrName>
                                        </p:attrNameLst>
                                      </p:cBhvr>
                                      <p:to>
                                        <a:srgbClr val="FFC000"/>
                                      </p:to>
                                    </p:animClr>
                                    <p:set>
                                      <p:cBhvr>
                                        <p:cTn id="111" dur="500" fill="hold"/>
                                        <p:tgtEl>
                                          <p:spTgt spid="16"/>
                                        </p:tgtEl>
                                        <p:attrNameLst>
                                          <p:attrName>fill.type</p:attrName>
                                        </p:attrNameLst>
                                      </p:cBhvr>
                                      <p:to>
                                        <p:strVal val="solid"/>
                                      </p:to>
                                    </p:set>
                                    <p:set>
                                      <p:cBhvr>
                                        <p:cTn id="112" dur="500" fill="hold"/>
                                        <p:tgtEl>
                                          <p:spTgt spid="16"/>
                                        </p:tgtEl>
                                        <p:attrNameLst>
                                          <p:attrName>fill.on</p:attrName>
                                        </p:attrNameLst>
                                      </p:cBhvr>
                                      <p:to>
                                        <p:strVal val="true"/>
                                      </p:to>
                                    </p:set>
                                  </p:childTnLst>
                                </p:cTn>
                              </p:par>
                              <p:par>
                                <p:cTn id="113" presetID="1" presetClass="mediacall" presetSubtype="0" fill="hold" nodeType="withEffect">
                                  <p:stCondLst>
                                    <p:cond delay="0"/>
                                  </p:stCondLst>
                                  <p:childTnLst>
                                    <p:cmd type="call" cmd="playFrom(0.0)">
                                      <p:cBhvr>
                                        <p:cTn id="114" dur="20218" fill="hold"/>
                                        <p:tgtEl>
                                          <p:spTgt spid="39"/>
                                        </p:tgtEl>
                                      </p:cBhvr>
                                    </p:cmd>
                                  </p:childTnLst>
                                </p:cTn>
                              </p:par>
                              <p:par>
                                <p:cTn id="115" presetID="3" presetClass="mediacall" presetSubtype="0" fill="hold" nodeType="withEffect">
                                  <p:stCondLst>
                                    <p:cond delay="0"/>
                                  </p:stCondLst>
                                  <p:childTnLst>
                                    <p:cmd type="call" cmd="stop">
                                      <p:cBhvr>
                                        <p:cTn id="116" dur="1" fill="hold"/>
                                        <p:tgtEl>
                                          <p:spTgt spid="38"/>
                                        </p:tgtEl>
                                      </p:cBhvr>
                                    </p:cmd>
                                  </p:childTnLst>
                                </p:cTn>
                              </p:par>
                              <p:par>
                                <p:cTn id="117" presetID="19" presetClass="emph" presetSubtype="0" fill="hold" grpId="1" nodeType="withEffect">
                                  <p:stCondLst>
                                    <p:cond delay="3500"/>
                                  </p:stCondLst>
                                  <p:childTnLst>
                                    <p:animClr clrSpc="rgb" dir="cw">
                                      <p:cBhvr override="childStyle">
                                        <p:cTn id="118" dur="500" fill="hold"/>
                                        <p:tgtEl>
                                          <p:spTgt spid="16"/>
                                        </p:tgtEl>
                                        <p:attrNameLst>
                                          <p:attrName>style.color</p:attrName>
                                        </p:attrNameLst>
                                      </p:cBhvr>
                                      <p:to>
                                        <a:srgbClr val="FF0000"/>
                                      </p:to>
                                    </p:animClr>
                                    <p:animClr clrSpc="rgb" dir="cw">
                                      <p:cBhvr>
                                        <p:cTn id="119" dur="500" fill="hold"/>
                                        <p:tgtEl>
                                          <p:spTgt spid="16"/>
                                        </p:tgtEl>
                                        <p:attrNameLst>
                                          <p:attrName>fillcolor</p:attrName>
                                        </p:attrNameLst>
                                      </p:cBhvr>
                                      <p:to>
                                        <a:srgbClr val="FF0000"/>
                                      </p:to>
                                    </p:animClr>
                                    <p:set>
                                      <p:cBhvr>
                                        <p:cTn id="120" dur="500" fill="hold"/>
                                        <p:tgtEl>
                                          <p:spTgt spid="16"/>
                                        </p:tgtEl>
                                        <p:attrNameLst>
                                          <p:attrName>fill.type</p:attrName>
                                        </p:attrNameLst>
                                      </p:cBhvr>
                                      <p:to>
                                        <p:strVal val="solid"/>
                                      </p:to>
                                    </p:set>
                                    <p:set>
                                      <p:cBhvr>
                                        <p:cTn id="121" dur="500" fill="hold"/>
                                        <p:tgtEl>
                                          <p:spTgt spid="16"/>
                                        </p:tgtEl>
                                        <p:attrNameLst>
                                          <p:attrName>fill.on</p:attrName>
                                        </p:attrNameLst>
                                      </p:cBhvr>
                                      <p:to>
                                        <p:strVal val="true"/>
                                      </p:to>
                                    </p:set>
                                  </p:childTnLst>
                                </p:cTn>
                              </p:par>
                              <p:par>
                                <p:cTn id="122" presetID="19" presetClass="emph" presetSubtype="0" repeatCount="4000" fill="hold" grpId="3" nodeType="withEffect">
                                  <p:stCondLst>
                                    <p:cond delay="3500"/>
                                  </p:stCondLst>
                                  <p:childTnLst>
                                    <p:animClr clrSpc="rgb" dir="cw">
                                      <p:cBhvr override="childStyle">
                                        <p:cTn id="123" dur="500" fill="hold"/>
                                        <p:tgtEl>
                                          <p:spTgt spid="15"/>
                                        </p:tgtEl>
                                        <p:attrNameLst>
                                          <p:attrName>style.color</p:attrName>
                                        </p:attrNameLst>
                                      </p:cBhvr>
                                      <p:to>
                                        <a:srgbClr val="92D050"/>
                                      </p:to>
                                    </p:animClr>
                                    <p:animClr clrSpc="rgb" dir="cw">
                                      <p:cBhvr>
                                        <p:cTn id="124" dur="500" fill="hold"/>
                                        <p:tgtEl>
                                          <p:spTgt spid="15"/>
                                        </p:tgtEl>
                                        <p:attrNameLst>
                                          <p:attrName>fillcolor</p:attrName>
                                        </p:attrNameLst>
                                      </p:cBhvr>
                                      <p:to>
                                        <a:srgbClr val="92D050"/>
                                      </p:to>
                                    </p:animClr>
                                    <p:set>
                                      <p:cBhvr>
                                        <p:cTn id="125" dur="500" fill="hold"/>
                                        <p:tgtEl>
                                          <p:spTgt spid="15"/>
                                        </p:tgtEl>
                                        <p:attrNameLst>
                                          <p:attrName>fill.type</p:attrName>
                                        </p:attrNameLst>
                                      </p:cBhvr>
                                      <p:to>
                                        <p:strVal val="solid"/>
                                      </p:to>
                                    </p:set>
                                    <p:set>
                                      <p:cBhvr>
                                        <p:cTn id="126" dur="500" fill="hold"/>
                                        <p:tgtEl>
                                          <p:spTgt spid="15"/>
                                        </p:tgtEl>
                                        <p:attrNameLst>
                                          <p:attrName>fill.on</p:attrName>
                                        </p:attrNameLst>
                                      </p:cBhvr>
                                      <p:to>
                                        <p:strVal val="true"/>
                                      </p:to>
                                    </p:set>
                                  </p:childTnLst>
                                </p:cTn>
                              </p:par>
                              <p:par>
                                <p:cTn id="127" presetID="1" presetClass="mediacall" presetSubtype="0" fill="hold" nodeType="withEffect">
                                  <p:stCondLst>
                                    <p:cond delay="3500"/>
                                  </p:stCondLst>
                                  <p:childTnLst>
                                    <p:cmd type="call" cmd="playFrom(0.0)">
                                      <p:cBhvr>
                                        <p:cTn id="128" dur="5903" fill="hold"/>
                                        <p:tgtEl>
                                          <p:spTgt spid="41"/>
                                        </p:tgtEl>
                                      </p:cBhvr>
                                    </p:cmd>
                                  </p:childTnLst>
                                </p:cTn>
                              </p:par>
                              <p:par>
                                <p:cTn id="129" presetID="3" presetClass="mediacall" presetSubtype="0" fill="hold" nodeType="withEffect">
                                  <p:stCondLst>
                                    <p:cond delay="3500"/>
                                  </p:stCondLst>
                                  <p:childTnLst>
                                    <p:cmd type="call" cmd="stop">
                                      <p:cBhvr>
                                        <p:cTn id="130" dur="1" fill="hold"/>
                                        <p:tgtEl>
                                          <p:spTgt spid="39"/>
                                        </p:tgtEl>
                                      </p:cBhvr>
                                    </p:cmd>
                                  </p:childTnLst>
                                </p:cTn>
                              </p:par>
                              <p:par>
                                <p:cTn id="131" presetID="30" presetClass="emph" presetSubtype="0" fill="hold" grpId="2" nodeType="withEffect">
                                  <p:stCondLst>
                                    <p:cond delay="3500"/>
                                  </p:stCondLst>
                                  <p:childTnLst>
                                    <p:animClr clrSpc="hsl" dir="cw">
                                      <p:cBhvr override="childStyle">
                                        <p:cTn id="132" dur="500" fill="hold"/>
                                        <p:tgtEl>
                                          <p:spTgt spid="27"/>
                                        </p:tgtEl>
                                        <p:attrNameLst>
                                          <p:attrName>style.color</p:attrName>
                                        </p:attrNameLst>
                                      </p:cBhvr>
                                      <p:by>
                                        <p:hsl h="0" s="12549" l="25098"/>
                                      </p:by>
                                    </p:animClr>
                                    <p:animClr clrSpc="hsl" dir="cw">
                                      <p:cBhvr>
                                        <p:cTn id="133" dur="500" fill="hold"/>
                                        <p:tgtEl>
                                          <p:spTgt spid="27"/>
                                        </p:tgtEl>
                                        <p:attrNameLst>
                                          <p:attrName>fillcolor</p:attrName>
                                        </p:attrNameLst>
                                      </p:cBhvr>
                                      <p:by>
                                        <p:hsl h="0" s="12549" l="25098"/>
                                      </p:by>
                                    </p:animClr>
                                    <p:animClr clrSpc="hsl" dir="cw">
                                      <p:cBhvr>
                                        <p:cTn id="134" dur="500" fill="hold"/>
                                        <p:tgtEl>
                                          <p:spTgt spid="27"/>
                                        </p:tgtEl>
                                        <p:attrNameLst>
                                          <p:attrName>stroke.color</p:attrName>
                                        </p:attrNameLst>
                                      </p:cBhvr>
                                      <p:by>
                                        <p:hsl h="0" s="12549" l="25098"/>
                                      </p:by>
                                    </p:animClr>
                                    <p:set>
                                      <p:cBhvr>
                                        <p:cTn id="135" dur="500" fill="hold"/>
                                        <p:tgtEl>
                                          <p:spTgt spid="27"/>
                                        </p:tgtEl>
                                        <p:attrNameLst>
                                          <p:attrName>fill.type</p:attrName>
                                        </p:attrNameLst>
                                      </p:cBhvr>
                                      <p:to>
                                        <p:strVal val="solid"/>
                                      </p:to>
                                    </p:set>
                                  </p:childTnLst>
                                </p:cTn>
                              </p:par>
                              <p:par>
                                <p:cTn id="136" presetID="24" presetClass="emph" presetSubtype="0" fill="hold" grpId="4" nodeType="withEffect">
                                  <p:stCondLst>
                                    <p:cond delay="3500"/>
                                  </p:stCondLst>
                                  <p:childTnLst>
                                    <p:animClr clrSpc="hsl" dir="cw">
                                      <p:cBhvr override="childStyle">
                                        <p:cTn id="137" dur="500" fill="hold"/>
                                        <p:tgtEl>
                                          <p:spTgt spid="25"/>
                                        </p:tgtEl>
                                        <p:attrNameLst>
                                          <p:attrName>style.color</p:attrName>
                                        </p:attrNameLst>
                                      </p:cBhvr>
                                      <p:by>
                                        <p:hsl h="0" s="-12549" l="-25098"/>
                                      </p:by>
                                    </p:animClr>
                                    <p:animClr clrSpc="hsl" dir="cw">
                                      <p:cBhvr>
                                        <p:cTn id="138" dur="500" fill="hold"/>
                                        <p:tgtEl>
                                          <p:spTgt spid="25"/>
                                        </p:tgtEl>
                                        <p:attrNameLst>
                                          <p:attrName>fillcolor</p:attrName>
                                        </p:attrNameLst>
                                      </p:cBhvr>
                                      <p:by>
                                        <p:hsl h="0" s="-12549" l="-25098"/>
                                      </p:by>
                                    </p:animClr>
                                    <p:animClr clrSpc="hsl" dir="cw">
                                      <p:cBhvr>
                                        <p:cTn id="139" dur="500" fill="hold"/>
                                        <p:tgtEl>
                                          <p:spTgt spid="25"/>
                                        </p:tgtEl>
                                        <p:attrNameLst>
                                          <p:attrName>stroke.color</p:attrName>
                                        </p:attrNameLst>
                                      </p:cBhvr>
                                      <p:by>
                                        <p:hsl h="0" s="-12549" l="-25098"/>
                                      </p:by>
                                    </p:animClr>
                                    <p:set>
                                      <p:cBhvr>
                                        <p:cTn id="140"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1" restart="whenNotActive" fill="hold" evtFilter="cancelBubble" nodeType="interactiveSeq">
                <p:stCondLst>
                  <p:cond evt="onClick" delay="0">
                    <p:tgtEl>
                      <p:spTgt spid="34"/>
                    </p:tgtEl>
                  </p:cond>
                </p:stCondLst>
                <p:endSync evt="end" delay="0">
                  <p:rtn val="all"/>
                </p:endSync>
                <p:childTnLst>
                  <p:par>
                    <p:cTn id="142" fill="hold">
                      <p:stCondLst>
                        <p:cond delay="0"/>
                      </p:stCondLst>
                      <p:childTnLst>
                        <p:par>
                          <p:cTn id="143" fill="hold">
                            <p:stCondLst>
                              <p:cond delay="0"/>
                            </p:stCondLst>
                            <p:childTnLst>
                              <p:par>
                                <p:cTn id="144" presetID="24" presetClass="emph" presetSubtype="0" fill="hold" grpId="1" nodeType="clickEffect">
                                  <p:stCondLst>
                                    <p:cond delay="0"/>
                                  </p:stCondLst>
                                  <p:childTnLst>
                                    <p:animClr clrSpc="hsl" dir="cw">
                                      <p:cBhvr override="childStyle">
                                        <p:cTn id="145" dur="500" fill="hold"/>
                                        <p:tgtEl>
                                          <p:spTgt spid="34"/>
                                        </p:tgtEl>
                                        <p:attrNameLst>
                                          <p:attrName>style.color</p:attrName>
                                        </p:attrNameLst>
                                      </p:cBhvr>
                                      <p:by>
                                        <p:hsl h="0" s="-12549" l="-25098"/>
                                      </p:by>
                                    </p:animClr>
                                    <p:animClr clrSpc="hsl" dir="cw">
                                      <p:cBhvr>
                                        <p:cTn id="146" dur="500" fill="hold"/>
                                        <p:tgtEl>
                                          <p:spTgt spid="34"/>
                                        </p:tgtEl>
                                        <p:attrNameLst>
                                          <p:attrName>fillcolor</p:attrName>
                                        </p:attrNameLst>
                                      </p:cBhvr>
                                      <p:by>
                                        <p:hsl h="0" s="-12549" l="-25098"/>
                                      </p:by>
                                    </p:animClr>
                                    <p:animClr clrSpc="hsl" dir="cw">
                                      <p:cBhvr>
                                        <p:cTn id="147" dur="500" fill="hold"/>
                                        <p:tgtEl>
                                          <p:spTgt spid="34"/>
                                        </p:tgtEl>
                                        <p:attrNameLst>
                                          <p:attrName>stroke.color</p:attrName>
                                        </p:attrNameLst>
                                      </p:cBhvr>
                                      <p:by>
                                        <p:hsl h="0" s="-12549" l="-25098"/>
                                      </p:by>
                                    </p:animClr>
                                    <p:set>
                                      <p:cBhvr>
                                        <p:cTn id="148" dur="500" fill="hold"/>
                                        <p:tgtEl>
                                          <p:spTgt spid="34"/>
                                        </p:tgtEl>
                                        <p:attrNameLst>
                                          <p:attrName>fill.type</p:attrName>
                                        </p:attrNameLst>
                                      </p:cBhvr>
                                      <p:to>
                                        <p:strVal val="solid"/>
                                      </p:to>
                                    </p:set>
                                  </p:childTnLst>
                                </p:cTn>
                              </p:par>
                              <p:par>
                                <p:cTn id="149" presetID="19" presetClass="emph" presetSubtype="0" fill="hold" grpId="0" nodeType="withEffect">
                                  <p:stCondLst>
                                    <p:cond delay="0"/>
                                  </p:stCondLst>
                                  <p:childTnLst>
                                    <p:animClr clrSpc="rgb" dir="cw">
                                      <p:cBhvr override="childStyle">
                                        <p:cTn id="150" dur="500" fill="hold"/>
                                        <p:tgtEl>
                                          <p:spTgt spid="32"/>
                                        </p:tgtEl>
                                        <p:attrNameLst>
                                          <p:attrName>style.color</p:attrName>
                                        </p:attrNameLst>
                                      </p:cBhvr>
                                      <p:to>
                                        <a:schemeClr val="accent2"/>
                                      </p:to>
                                    </p:animClr>
                                    <p:animClr clrSpc="rgb" dir="cw">
                                      <p:cBhvr>
                                        <p:cTn id="151" dur="500" fill="hold"/>
                                        <p:tgtEl>
                                          <p:spTgt spid="32"/>
                                        </p:tgtEl>
                                        <p:attrNameLst>
                                          <p:attrName>fillcolor</p:attrName>
                                        </p:attrNameLst>
                                      </p:cBhvr>
                                      <p:to>
                                        <a:schemeClr val="accent2"/>
                                      </p:to>
                                    </p:animClr>
                                    <p:set>
                                      <p:cBhvr>
                                        <p:cTn id="152" dur="500" fill="hold"/>
                                        <p:tgtEl>
                                          <p:spTgt spid="32"/>
                                        </p:tgtEl>
                                        <p:attrNameLst>
                                          <p:attrName>fill.type</p:attrName>
                                        </p:attrNameLst>
                                      </p:cBhvr>
                                      <p:to>
                                        <p:strVal val="solid"/>
                                      </p:to>
                                    </p:set>
                                    <p:set>
                                      <p:cBhvr>
                                        <p:cTn id="153" dur="500" fill="hold"/>
                                        <p:tgtEl>
                                          <p:spTgt spid="32"/>
                                        </p:tgtEl>
                                        <p:attrNameLst>
                                          <p:attrName>fill.on</p:attrName>
                                        </p:attrNameLst>
                                      </p:cBhvr>
                                      <p:to>
                                        <p:strVal val="true"/>
                                      </p:to>
                                    </p:set>
                                  </p:childTnLst>
                                </p:cTn>
                              </p:par>
                              <p:par>
                                <p:cTn id="154" presetID="1" presetClass="mediacall" presetSubtype="0" fill="hold" nodeType="withEffect">
                                  <p:stCondLst>
                                    <p:cond delay="0"/>
                                  </p:stCondLst>
                                  <p:childTnLst>
                                    <p:cmd type="call" cmd="playFrom(0.0)">
                                      <p:cBhvr>
                                        <p:cTn id="155" dur="20218" fill="hold"/>
                                        <p:tgtEl>
                                          <p:spTgt spid="39"/>
                                        </p:tgtEl>
                                      </p:cBhvr>
                                    </p:cmd>
                                  </p:childTnLst>
                                </p:cTn>
                              </p:par>
                              <p:par>
                                <p:cTn id="156" presetID="3" presetClass="mediacall" presetSubtype="0" fill="hold" nodeType="withEffect">
                                  <p:stCondLst>
                                    <p:cond delay="0"/>
                                  </p:stCondLst>
                                  <p:childTnLst>
                                    <p:cmd type="call" cmd="stop">
                                      <p:cBhvr>
                                        <p:cTn id="157" dur="1" fill="hold"/>
                                        <p:tgtEl>
                                          <p:spTgt spid="38"/>
                                        </p:tgtEl>
                                      </p:cBhvr>
                                    </p:cmd>
                                  </p:childTnLst>
                                </p:cTn>
                              </p:par>
                              <p:par>
                                <p:cTn id="158" presetID="19" presetClass="emph" presetSubtype="0" fill="hold" grpId="1" nodeType="withEffect">
                                  <p:stCondLst>
                                    <p:cond delay="3000"/>
                                  </p:stCondLst>
                                  <p:childTnLst>
                                    <p:animClr clrSpc="rgb" dir="cw">
                                      <p:cBhvr override="childStyle">
                                        <p:cTn id="159" dur="500" fill="hold"/>
                                        <p:tgtEl>
                                          <p:spTgt spid="32"/>
                                        </p:tgtEl>
                                        <p:attrNameLst>
                                          <p:attrName>style.color</p:attrName>
                                        </p:attrNameLst>
                                      </p:cBhvr>
                                      <p:to>
                                        <a:srgbClr val="FF0000"/>
                                      </p:to>
                                    </p:animClr>
                                    <p:animClr clrSpc="rgb" dir="cw">
                                      <p:cBhvr>
                                        <p:cTn id="160" dur="500" fill="hold"/>
                                        <p:tgtEl>
                                          <p:spTgt spid="32"/>
                                        </p:tgtEl>
                                        <p:attrNameLst>
                                          <p:attrName>fillcolor</p:attrName>
                                        </p:attrNameLst>
                                      </p:cBhvr>
                                      <p:to>
                                        <a:srgbClr val="FF0000"/>
                                      </p:to>
                                    </p:animClr>
                                    <p:set>
                                      <p:cBhvr>
                                        <p:cTn id="161" dur="500" fill="hold"/>
                                        <p:tgtEl>
                                          <p:spTgt spid="32"/>
                                        </p:tgtEl>
                                        <p:attrNameLst>
                                          <p:attrName>fill.type</p:attrName>
                                        </p:attrNameLst>
                                      </p:cBhvr>
                                      <p:to>
                                        <p:strVal val="solid"/>
                                      </p:to>
                                    </p:set>
                                    <p:set>
                                      <p:cBhvr>
                                        <p:cTn id="162" dur="500" fill="hold"/>
                                        <p:tgtEl>
                                          <p:spTgt spid="32"/>
                                        </p:tgtEl>
                                        <p:attrNameLst>
                                          <p:attrName>fill.on</p:attrName>
                                        </p:attrNameLst>
                                      </p:cBhvr>
                                      <p:to>
                                        <p:strVal val="true"/>
                                      </p:to>
                                    </p:set>
                                  </p:childTnLst>
                                </p:cTn>
                              </p:par>
                              <p:par>
                                <p:cTn id="163" presetID="19" presetClass="emph" presetSubtype="0" repeatCount="4000" fill="hold" grpId="4" nodeType="withEffect">
                                  <p:stCondLst>
                                    <p:cond delay="3000"/>
                                  </p:stCondLst>
                                  <p:childTnLst>
                                    <p:animClr clrSpc="rgb" dir="cw">
                                      <p:cBhvr override="childStyle">
                                        <p:cTn id="164" dur="500" fill="hold"/>
                                        <p:tgtEl>
                                          <p:spTgt spid="15"/>
                                        </p:tgtEl>
                                        <p:attrNameLst>
                                          <p:attrName>style.color</p:attrName>
                                        </p:attrNameLst>
                                      </p:cBhvr>
                                      <p:to>
                                        <a:srgbClr val="92D050"/>
                                      </p:to>
                                    </p:animClr>
                                    <p:animClr clrSpc="rgb" dir="cw">
                                      <p:cBhvr>
                                        <p:cTn id="165" dur="500" fill="hold"/>
                                        <p:tgtEl>
                                          <p:spTgt spid="15"/>
                                        </p:tgtEl>
                                        <p:attrNameLst>
                                          <p:attrName>fillcolor</p:attrName>
                                        </p:attrNameLst>
                                      </p:cBhvr>
                                      <p:to>
                                        <a:srgbClr val="92D050"/>
                                      </p:to>
                                    </p:animClr>
                                    <p:set>
                                      <p:cBhvr>
                                        <p:cTn id="166" dur="500" fill="hold"/>
                                        <p:tgtEl>
                                          <p:spTgt spid="15"/>
                                        </p:tgtEl>
                                        <p:attrNameLst>
                                          <p:attrName>fill.type</p:attrName>
                                        </p:attrNameLst>
                                      </p:cBhvr>
                                      <p:to>
                                        <p:strVal val="solid"/>
                                      </p:to>
                                    </p:set>
                                    <p:set>
                                      <p:cBhvr>
                                        <p:cTn id="167" dur="500" fill="hold"/>
                                        <p:tgtEl>
                                          <p:spTgt spid="15"/>
                                        </p:tgtEl>
                                        <p:attrNameLst>
                                          <p:attrName>fill.on</p:attrName>
                                        </p:attrNameLst>
                                      </p:cBhvr>
                                      <p:to>
                                        <p:strVal val="true"/>
                                      </p:to>
                                    </p:set>
                                  </p:childTnLst>
                                </p:cTn>
                              </p:par>
                              <p:par>
                                <p:cTn id="168" presetID="1" presetClass="mediacall" presetSubtype="0" fill="hold" nodeType="withEffect">
                                  <p:stCondLst>
                                    <p:cond delay="3000"/>
                                  </p:stCondLst>
                                  <p:childTnLst>
                                    <p:cmd type="call" cmd="playFrom(0.0)">
                                      <p:cBhvr>
                                        <p:cTn id="169" dur="5903" fill="hold"/>
                                        <p:tgtEl>
                                          <p:spTgt spid="41"/>
                                        </p:tgtEl>
                                      </p:cBhvr>
                                    </p:cmd>
                                  </p:childTnLst>
                                </p:cTn>
                              </p:par>
                              <p:par>
                                <p:cTn id="170" presetID="3" presetClass="mediacall" presetSubtype="0" fill="hold" nodeType="withEffect">
                                  <p:stCondLst>
                                    <p:cond delay="3000"/>
                                  </p:stCondLst>
                                  <p:childTnLst>
                                    <p:cmd type="call" cmd="stop">
                                      <p:cBhvr>
                                        <p:cTn id="171" dur="1" fill="hold"/>
                                        <p:tgtEl>
                                          <p:spTgt spid="39"/>
                                        </p:tgtEl>
                                      </p:cBhvr>
                                    </p:cmd>
                                  </p:childTnLst>
                                </p:cTn>
                              </p:par>
                              <p:par>
                                <p:cTn id="172" presetID="30" presetClass="emph" presetSubtype="0" fill="hold" grpId="2" nodeType="withEffect">
                                  <p:stCondLst>
                                    <p:cond delay="3000"/>
                                  </p:stCondLst>
                                  <p:childTnLst>
                                    <p:animClr clrSpc="hsl" dir="cw">
                                      <p:cBhvr override="childStyle">
                                        <p:cTn id="173" dur="500" fill="hold"/>
                                        <p:tgtEl>
                                          <p:spTgt spid="34"/>
                                        </p:tgtEl>
                                        <p:attrNameLst>
                                          <p:attrName>style.color</p:attrName>
                                        </p:attrNameLst>
                                      </p:cBhvr>
                                      <p:by>
                                        <p:hsl h="0" s="12549" l="25098"/>
                                      </p:by>
                                    </p:animClr>
                                    <p:animClr clrSpc="hsl" dir="cw">
                                      <p:cBhvr>
                                        <p:cTn id="174" dur="500" fill="hold"/>
                                        <p:tgtEl>
                                          <p:spTgt spid="34"/>
                                        </p:tgtEl>
                                        <p:attrNameLst>
                                          <p:attrName>fillcolor</p:attrName>
                                        </p:attrNameLst>
                                      </p:cBhvr>
                                      <p:by>
                                        <p:hsl h="0" s="12549" l="25098"/>
                                      </p:by>
                                    </p:animClr>
                                    <p:animClr clrSpc="hsl" dir="cw">
                                      <p:cBhvr>
                                        <p:cTn id="175" dur="500" fill="hold"/>
                                        <p:tgtEl>
                                          <p:spTgt spid="34"/>
                                        </p:tgtEl>
                                        <p:attrNameLst>
                                          <p:attrName>stroke.color</p:attrName>
                                        </p:attrNameLst>
                                      </p:cBhvr>
                                      <p:by>
                                        <p:hsl h="0" s="12549" l="25098"/>
                                      </p:by>
                                    </p:animClr>
                                    <p:set>
                                      <p:cBhvr>
                                        <p:cTn id="176" dur="500" fill="hold"/>
                                        <p:tgtEl>
                                          <p:spTgt spid="34"/>
                                        </p:tgtEl>
                                        <p:attrNameLst>
                                          <p:attrName>fill.type</p:attrName>
                                        </p:attrNameLst>
                                      </p:cBhvr>
                                      <p:to>
                                        <p:strVal val="solid"/>
                                      </p:to>
                                    </p:set>
                                  </p:childTnLst>
                                </p:cTn>
                              </p:par>
                              <p:par>
                                <p:cTn id="177" presetID="24" presetClass="emph" presetSubtype="0" fill="hold" grpId="5" nodeType="withEffect">
                                  <p:stCondLst>
                                    <p:cond delay="3000"/>
                                  </p:stCondLst>
                                  <p:childTnLst>
                                    <p:animClr clrSpc="hsl" dir="cw">
                                      <p:cBhvr override="childStyle">
                                        <p:cTn id="178" dur="500" fill="hold"/>
                                        <p:tgtEl>
                                          <p:spTgt spid="25"/>
                                        </p:tgtEl>
                                        <p:attrNameLst>
                                          <p:attrName>style.color</p:attrName>
                                        </p:attrNameLst>
                                      </p:cBhvr>
                                      <p:by>
                                        <p:hsl h="0" s="-12549" l="-25098"/>
                                      </p:by>
                                    </p:animClr>
                                    <p:animClr clrSpc="hsl" dir="cw">
                                      <p:cBhvr>
                                        <p:cTn id="179" dur="500" fill="hold"/>
                                        <p:tgtEl>
                                          <p:spTgt spid="25"/>
                                        </p:tgtEl>
                                        <p:attrNameLst>
                                          <p:attrName>fillcolor</p:attrName>
                                        </p:attrNameLst>
                                      </p:cBhvr>
                                      <p:by>
                                        <p:hsl h="0" s="-12549" l="-25098"/>
                                      </p:by>
                                    </p:animClr>
                                    <p:animClr clrSpc="hsl" dir="cw">
                                      <p:cBhvr>
                                        <p:cTn id="180" dur="500" fill="hold"/>
                                        <p:tgtEl>
                                          <p:spTgt spid="25"/>
                                        </p:tgtEl>
                                        <p:attrNameLst>
                                          <p:attrName>stroke.color</p:attrName>
                                        </p:attrNameLst>
                                      </p:cBhvr>
                                      <p:by>
                                        <p:hsl h="0" s="-12549" l="-25098"/>
                                      </p:by>
                                    </p:animClr>
                                    <p:set>
                                      <p:cBhvr>
                                        <p:cTn id="181"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2" fill="hold" display="0">
                  <p:stCondLst>
                    <p:cond delay="indefinite"/>
                  </p:stCondLst>
                  <p:endCondLst>
                    <p:cond evt="onStopAudio" delay="0">
                      <p:tgtEl>
                        <p:sldTgt/>
                      </p:tgtEl>
                    </p:cond>
                  </p:endCondLst>
                </p:cTn>
                <p:tgtEl>
                  <p:spTgt spid="39"/>
                </p:tgtEl>
              </p:cMediaNode>
            </p:audio>
            <p:audio>
              <p:cMediaNode vol="80000">
                <p:cTn id="183" fill="hold" display="0">
                  <p:stCondLst>
                    <p:cond delay="indefinite"/>
                  </p:stCondLst>
                  <p:endCondLst>
                    <p:cond evt="onStopAudio" delay="0">
                      <p:tgtEl>
                        <p:sldTgt/>
                      </p:tgtEl>
                    </p:cond>
                  </p:endCondLst>
                </p:cTn>
                <p:tgtEl>
                  <p:spTgt spid="40"/>
                </p:tgtEl>
              </p:cMediaNode>
            </p:audio>
            <p:audio>
              <p:cMediaNode vol="80000">
                <p:cTn id="184" fill="hold" display="0">
                  <p:stCondLst>
                    <p:cond delay="indefinite"/>
                  </p:stCondLst>
                  <p:endCondLst>
                    <p:cond evt="onStopAudio" delay="0">
                      <p:tgtEl>
                        <p:sldTgt/>
                      </p:tgtEl>
                    </p:cond>
                  </p:endCondLst>
                </p:cTn>
                <p:tgtEl>
                  <p:spTgt spid="41"/>
                </p:tgtEl>
              </p:cMediaNode>
            </p:audio>
          </p:childTnLst>
        </p:cTn>
      </p:par>
    </p:tnLst>
    <p:bldLst>
      <p:bldP spid="15" grpId="0" animBg="1"/>
      <p:bldP spid="15" grpId="1" animBg="1"/>
      <p:bldP spid="15" grpId="2" animBg="1"/>
      <p:bldP spid="15" grpId="3" animBg="1"/>
      <p:bldP spid="15" grpId="4" animBg="1"/>
      <p:bldP spid="16" grpId="0" animBg="1"/>
      <p:bldP spid="16" grpId="1" animBg="1"/>
      <p:bldP spid="32" grpId="0" animBg="1"/>
      <p:bldP spid="32" grpId="1" animBg="1"/>
      <p:bldP spid="25" grpId="0"/>
      <p:bldP spid="25" grpId="1"/>
      <p:bldP spid="25" grpId="2"/>
      <p:bldP spid="25" grpId="3"/>
      <p:bldP spid="25" grpId="4"/>
      <p:bldP spid="25" grpId="5"/>
      <p:bldP spid="27" grpId="0"/>
      <p:bldP spid="27" grpId="1"/>
      <p:bldP spid="27" grpId="2"/>
      <p:bldP spid="31" grpId="0" animBg="1"/>
      <p:bldP spid="31" grpId="1" animBg="1"/>
      <p:bldP spid="33" grpId="0"/>
      <p:bldP spid="33" grpId="1"/>
      <p:bldP spid="33" grpId="2"/>
      <p:bldP spid="34" grpId="0"/>
      <p:bldP spid="34" grpId="1"/>
      <p:bldP spid="34" grpId="2"/>
    </p:bld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sp>
        <p:nvSpPr>
          <p:cNvPr id="2" name="Freeform 2"/>
          <p:cNvSpPr/>
          <p:nvPr/>
        </p:nvSpPr>
        <p:spPr>
          <a:xfrm rot="-2942681">
            <a:off x="9874806" y="-2781111"/>
            <a:ext cx="4455933" cy="4237187"/>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6501418">
            <a:off x="-2836415" y="5245593"/>
            <a:ext cx="7085425" cy="6737595"/>
          </a:xfrm>
          <a:custGeom>
            <a:avLst/>
            <a:gdLst/>
            <a:ahLst/>
            <a:cxnLst/>
            <a:rect l="l" t="t" r="r" b="b"/>
            <a:pathLst>
              <a:path w="10628138" h="10106393">
                <a:moveTo>
                  <a:pt x="0" y="0"/>
                </a:moveTo>
                <a:lnTo>
                  <a:pt x="10628139" y="0"/>
                </a:lnTo>
                <a:lnTo>
                  <a:pt x="10628139" y="10106393"/>
                </a:lnTo>
                <a:lnTo>
                  <a:pt x="0" y="1010639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rot="-2786969">
            <a:off x="10291377" y="5248462"/>
            <a:ext cx="4455933" cy="4237187"/>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rot="-6346126">
            <a:off x="-2834841" y="-2878534"/>
            <a:ext cx="4455933" cy="4237187"/>
          </a:xfrm>
          <a:custGeom>
            <a:avLst/>
            <a:gdLst/>
            <a:ahLst/>
            <a:cxnLst/>
            <a:rect l="l" t="t" r="r" b="b"/>
            <a:pathLst>
              <a:path w="6683899" h="6355781">
                <a:moveTo>
                  <a:pt x="0" y="0"/>
                </a:moveTo>
                <a:lnTo>
                  <a:pt x="6683899" y="0"/>
                </a:lnTo>
                <a:lnTo>
                  <a:pt x="6683899" y="6355781"/>
                </a:lnTo>
                <a:lnTo>
                  <a:pt x="0" y="635578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9" name="Freeform 9"/>
          <p:cNvSpPr/>
          <p:nvPr/>
        </p:nvSpPr>
        <p:spPr>
          <a:xfrm>
            <a:off x="-203200" y="279400"/>
            <a:ext cx="793042" cy="1029410"/>
          </a:xfrm>
          <a:custGeom>
            <a:avLst/>
            <a:gdLst/>
            <a:ahLst/>
            <a:cxnLst/>
            <a:rect l="l" t="t" r="r" b="b"/>
            <a:pathLst>
              <a:path w="1189563" h="1544115">
                <a:moveTo>
                  <a:pt x="0" y="0"/>
                </a:moveTo>
                <a:lnTo>
                  <a:pt x="1189563" y="0"/>
                </a:lnTo>
                <a:lnTo>
                  <a:pt x="1189563" y="1544115"/>
                </a:lnTo>
                <a:lnTo>
                  <a:pt x="0" y="1544115"/>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37" name="TextBox 36">
            <a:extLst>
              <a:ext uri="{FF2B5EF4-FFF2-40B4-BE49-F238E27FC236}">
                <a16:creationId xmlns="" xmlns:a16="http://schemas.microsoft.com/office/drawing/2014/main" id="{89419BCB-C382-FCAE-EC5D-19A586B99BF0}"/>
              </a:ext>
            </a:extLst>
          </p:cNvPr>
          <p:cNvSpPr txBox="1"/>
          <p:nvPr/>
        </p:nvSpPr>
        <p:spPr>
          <a:xfrm>
            <a:off x="2822126" y="-118174"/>
            <a:ext cx="6547748" cy="1169679"/>
          </a:xfrm>
          <a:prstGeom prst="rect">
            <a:avLst/>
          </a:prstGeom>
          <a:noFill/>
        </p:spPr>
        <p:txBody>
          <a:bodyPr wrap="square">
            <a:spAutoFit/>
          </a:bodyPr>
          <a:lstStyle/>
          <a:p>
            <a:pPr algn="ctr">
              <a:lnSpc>
                <a:spcPct val="150000"/>
              </a:lnSpc>
              <a:spcAft>
                <a:spcPts val="533"/>
              </a:spcAft>
              <a:tabLst>
                <a:tab pos="1981299" algn="ctr"/>
                <a:tab pos="3962598" algn="r"/>
              </a:tabLst>
              <a:defRPr/>
            </a:pPr>
            <a:r>
              <a:rPr lang="en-US" sz="4667" b="1">
                <a:solidFill>
                  <a:prstClr val="black"/>
                </a:solidFill>
                <a:latin typeface="Arial" panose="020B0604020202020204" pitchFamily="34" charset="0"/>
                <a:ea typeface="Calibri" panose="020F0502020204030204" pitchFamily="34" charset="0"/>
                <a:cs typeface="Arial" panose="020B0604020202020204" pitchFamily="34" charset="0"/>
              </a:rPr>
              <a:t>VẬN DỤNG</a:t>
            </a:r>
          </a:p>
        </p:txBody>
      </p:sp>
      <p:sp>
        <p:nvSpPr>
          <p:cNvPr id="6" name="Rectangle: Rounded Corners 5">
            <a:extLst>
              <a:ext uri="{FF2B5EF4-FFF2-40B4-BE49-F238E27FC236}">
                <a16:creationId xmlns="" xmlns:a16="http://schemas.microsoft.com/office/drawing/2014/main" id="{10AD85F4-8DFC-7676-17D5-4F9DD4CC5FC2}"/>
              </a:ext>
            </a:extLst>
          </p:cNvPr>
          <p:cNvSpPr/>
          <p:nvPr/>
        </p:nvSpPr>
        <p:spPr>
          <a:xfrm>
            <a:off x="457200" y="1063190"/>
            <a:ext cx="11430000" cy="5561129"/>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60116" algn="ctr">
              <a:lnSpc>
                <a:spcPct val="150000"/>
              </a:lnSpc>
            </a:pPr>
            <a:r>
              <a:rPr lang="en-US" sz="2667" b="1">
                <a:solidFill>
                  <a:srgbClr val="FF0000"/>
                </a:solidFill>
                <a:latin typeface="Arial" panose="020B0604020202020204" pitchFamily="34" charset="0"/>
                <a:ea typeface="Times New Roman" panose="02020603050405020304" pitchFamily="18" charset="0"/>
                <a:cs typeface="Arial" panose="020B0604020202020204" pitchFamily="34" charset="0"/>
              </a:rPr>
              <a:t>PHIẾU HỌC TẬP</a:t>
            </a:r>
          </a:p>
          <a:p>
            <a:pPr marR="60116" algn="just">
              <a:lnSpc>
                <a:spcPct val="150000"/>
              </a:lnSpc>
            </a:pPr>
            <a:r>
              <a:rPr lang="vi-VN" sz="2333" b="1">
                <a:solidFill>
                  <a:prstClr val="black"/>
                </a:solidFill>
                <a:ea typeface="Times New Roman" panose="02020603050405020304" pitchFamily="18" charset="0"/>
                <a:cs typeface="Times New Roman" panose="02020603050405020304" pitchFamily="18" charset="0"/>
              </a:rPr>
              <a:t>Câu 1: </a:t>
            </a:r>
            <a:r>
              <a:rPr lang="vi-VN" sz="2333">
                <a:solidFill>
                  <a:prstClr val="black"/>
                </a:solidFill>
                <a:ea typeface="Times New Roman" panose="02020603050405020304" pitchFamily="18" charset="0"/>
                <a:cs typeface="Times New Roman" panose="02020603050405020304" pitchFamily="18" charset="0"/>
              </a:rPr>
              <a:t>Tính khối lượng riêng của một thanh sắt có khối lượng 390kg, biết thể tích của thanh sắt là 0,05 m</a:t>
            </a:r>
            <a:r>
              <a:rPr lang="vi-VN" sz="2333" baseline="30000">
                <a:solidFill>
                  <a:prstClr val="black"/>
                </a:solidFill>
                <a:ea typeface="Times New Roman" panose="02020603050405020304" pitchFamily="18" charset="0"/>
                <a:cs typeface="Times New Roman" panose="02020603050405020304" pitchFamily="18" charset="0"/>
              </a:rPr>
              <a:t>3</a:t>
            </a:r>
            <a:endParaRPr lang="en-US" sz="2333">
              <a:solidFill>
                <a:prstClr val="black"/>
              </a:solidFill>
              <a:ea typeface="Calibri" panose="020F0502020204030204" pitchFamily="34" charset="0"/>
              <a:cs typeface="Times New Roman" panose="02020603050405020304" pitchFamily="18" charset="0"/>
            </a:endParaRPr>
          </a:p>
          <a:p>
            <a:pPr marR="60116" algn="just">
              <a:lnSpc>
                <a:spcPct val="150000"/>
              </a:lnSpc>
            </a:pPr>
            <a:r>
              <a:rPr lang="vi-VN" sz="2333" b="1">
                <a:solidFill>
                  <a:prstClr val="black"/>
                </a:solidFill>
                <a:ea typeface="Times New Roman" panose="02020603050405020304" pitchFamily="18" charset="0"/>
                <a:cs typeface="Times New Roman" panose="02020603050405020304" pitchFamily="18" charset="0"/>
              </a:rPr>
              <a:t> Câu 2: </a:t>
            </a:r>
            <a:r>
              <a:rPr lang="vi-VN" sz="2333">
                <a:solidFill>
                  <a:prstClr val="black"/>
                </a:solidFill>
                <a:ea typeface="Times New Roman" panose="02020603050405020304" pitchFamily="18" charset="0"/>
                <a:cs typeface="Times New Roman" panose="02020603050405020304" pitchFamily="18" charset="0"/>
              </a:rPr>
              <a:t>Tính khối lượng của một hòn đá có thể tích 0,8m</a:t>
            </a:r>
            <a:r>
              <a:rPr lang="vi-VN" sz="2333" baseline="30000">
                <a:solidFill>
                  <a:prstClr val="black"/>
                </a:solidFill>
                <a:ea typeface="Times New Roman" panose="02020603050405020304" pitchFamily="18" charset="0"/>
                <a:cs typeface="Times New Roman" panose="02020603050405020304" pitchFamily="18" charset="0"/>
              </a:rPr>
              <a:t>3</a:t>
            </a:r>
            <a:r>
              <a:rPr lang="vi-VN" sz="2333">
                <a:solidFill>
                  <a:prstClr val="black"/>
                </a:solidFill>
                <a:ea typeface="Times New Roman" panose="02020603050405020304" pitchFamily="18" charset="0"/>
                <a:cs typeface="Times New Roman" panose="02020603050405020304" pitchFamily="18" charset="0"/>
              </a:rPr>
              <a:t>. Biết hòn đó có khối lượng riêng là 2600 kg/m</a:t>
            </a:r>
            <a:r>
              <a:rPr lang="vi-VN" sz="2333" baseline="30000">
                <a:solidFill>
                  <a:prstClr val="black"/>
                </a:solidFill>
                <a:ea typeface="Times New Roman" panose="02020603050405020304" pitchFamily="18" charset="0"/>
                <a:cs typeface="Times New Roman" panose="02020603050405020304" pitchFamily="18" charset="0"/>
              </a:rPr>
              <a:t>3</a:t>
            </a:r>
            <a:r>
              <a:rPr lang="vi-VN" sz="2333">
                <a:solidFill>
                  <a:prstClr val="black"/>
                </a:solidFill>
                <a:ea typeface="Times New Roman" panose="02020603050405020304" pitchFamily="18" charset="0"/>
                <a:cs typeface="Times New Roman" panose="02020603050405020304" pitchFamily="18" charset="0"/>
              </a:rPr>
              <a:t> </a:t>
            </a:r>
            <a:endParaRPr lang="en-US" sz="2333">
              <a:solidFill>
                <a:prstClr val="black"/>
              </a:solidFill>
              <a:ea typeface="Calibri" panose="020F0502020204030204" pitchFamily="34" charset="0"/>
              <a:cs typeface="Times New Roman" panose="02020603050405020304" pitchFamily="18" charset="0"/>
            </a:endParaRPr>
          </a:p>
          <a:p>
            <a:pPr marR="60116" algn="just">
              <a:lnSpc>
                <a:spcPct val="150000"/>
              </a:lnSpc>
            </a:pPr>
            <a:r>
              <a:rPr lang="vi-VN" sz="2333">
                <a:solidFill>
                  <a:prstClr val="black"/>
                </a:solidFill>
                <a:ea typeface="Times New Roman" panose="02020603050405020304" pitchFamily="18" charset="0"/>
                <a:cs typeface="Times New Roman" panose="02020603050405020304" pitchFamily="18" charset="0"/>
              </a:rPr>
              <a:t> </a:t>
            </a:r>
            <a:r>
              <a:rPr lang="vi-VN" sz="2333" b="1">
                <a:solidFill>
                  <a:prstClr val="black"/>
                </a:solidFill>
                <a:ea typeface="Times New Roman" panose="02020603050405020304" pitchFamily="18" charset="0"/>
                <a:cs typeface="Times New Roman" panose="02020603050405020304" pitchFamily="18" charset="0"/>
              </a:rPr>
              <a:t>Câu 3: </a:t>
            </a:r>
            <a:r>
              <a:rPr lang="vi-VN" sz="2333">
                <a:solidFill>
                  <a:prstClr val="black"/>
                </a:solidFill>
                <a:ea typeface="Times New Roman" panose="02020603050405020304" pitchFamily="18" charset="0"/>
                <a:cs typeface="Times New Roman" panose="02020603050405020304" pitchFamily="18" charset="0"/>
              </a:rPr>
              <a:t>Người ta pha 0,5g muối vào nửa lít nước. Cho D</a:t>
            </a:r>
            <a:r>
              <a:rPr lang="vi-VN" sz="2333" baseline="-25000">
                <a:solidFill>
                  <a:prstClr val="black"/>
                </a:solidFill>
                <a:ea typeface="Times New Roman" panose="02020603050405020304" pitchFamily="18" charset="0"/>
                <a:cs typeface="Times New Roman" panose="02020603050405020304" pitchFamily="18" charset="0"/>
              </a:rPr>
              <a:t>nước</a:t>
            </a:r>
            <a:r>
              <a:rPr lang="vi-VN" sz="2333">
                <a:solidFill>
                  <a:prstClr val="black"/>
                </a:solidFill>
                <a:ea typeface="Times New Roman" panose="02020603050405020304" pitchFamily="18" charset="0"/>
                <a:cs typeface="Times New Roman" panose="02020603050405020304" pitchFamily="18" charset="0"/>
              </a:rPr>
              <a:t> = 1000 kg/m</a:t>
            </a:r>
            <a:r>
              <a:rPr lang="vi-VN" sz="2333" baseline="30000">
                <a:solidFill>
                  <a:prstClr val="black"/>
                </a:solidFill>
                <a:ea typeface="Times New Roman" panose="02020603050405020304" pitchFamily="18" charset="0"/>
                <a:cs typeface="Times New Roman" panose="02020603050405020304" pitchFamily="18" charset="0"/>
              </a:rPr>
              <a:t>3</a:t>
            </a:r>
            <a:endParaRPr lang="en-US" sz="2333">
              <a:solidFill>
                <a:prstClr val="black"/>
              </a:solidFill>
              <a:ea typeface="Calibri" panose="020F0502020204030204" pitchFamily="34" charset="0"/>
              <a:cs typeface="Times New Roman" panose="02020603050405020304" pitchFamily="18" charset="0"/>
            </a:endParaRPr>
          </a:p>
          <a:p>
            <a:pPr marR="60116" algn="just">
              <a:lnSpc>
                <a:spcPct val="150000"/>
              </a:lnSpc>
            </a:pPr>
            <a:r>
              <a:rPr lang="vi-VN" sz="2333">
                <a:solidFill>
                  <a:prstClr val="black"/>
                </a:solidFill>
                <a:ea typeface="Times New Roman" panose="02020603050405020304" pitchFamily="18" charset="0"/>
                <a:cs typeface="Times New Roman" panose="02020603050405020304" pitchFamily="18" charset="0"/>
              </a:rPr>
              <a:t>a) Tính khối lượng của nửa lít nước </a:t>
            </a:r>
            <a:endParaRPr lang="en-US" sz="2333">
              <a:solidFill>
                <a:prstClr val="black"/>
              </a:solidFill>
              <a:ea typeface="Calibri" panose="020F0502020204030204" pitchFamily="34" charset="0"/>
              <a:cs typeface="Times New Roman" panose="02020603050405020304" pitchFamily="18" charset="0"/>
            </a:endParaRPr>
          </a:p>
          <a:p>
            <a:pPr marR="60116" algn="just">
              <a:lnSpc>
                <a:spcPct val="150000"/>
              </a:lnSpc>
            </a:pPr>
            <a:r>
              <a:rPr lang="vi-VN" sz="2333">
                <a:solidFill>
                  <a:prstClr val="black"/>
                </a:solidFill>
                <a:ea typeface="Times New Roman" panose="02020603050405020304" pitchFamily="18" charset="0"/>
                <a:cs typeface="Times New Roman" panose="02020603050405020304" pitchFamily="18" charset="0"/>
              </a:rPr>
              <a:t>b) Tính khối lượng của nước và muối sau khi pha </a:t>
            </a:r>
            <a:endParaRPr lang="en-US" sz="2333">
              <a:solidFill>
                <a:prstClr val="black"/>
              </a:solidFill>
              <a:ea typeface="Calibri" panose="020F0502020204030204" pitchFamily="34" charset="0"/>
              <a:cs typeface="Times New Roman" panose="02020603050405020304" pitchFamily="18" charset="0"/>
            </a:endParaRPr>
          </a:p>
          <a:p>
            <a:pPr marR="60116" algn="just">
              <a:lnSpc>
                <a:spcPct val="150000"/>
              </a:lnSpc>
            </a:pPr>
            <a:r>
              <a:rPr lang="vi-VN" sz="2333">
                <a:solidFill>
                  <a:prstClr val="black"/>
                </a:solidFill>
                <a:ea typeface="Times New Roman" panose="02020603050405020304" pitchFamily="18" charset="0"/>
                <a:cs typeface="Times New Roman" panose="02020603050405020304" pitchFamily="18" charset="0"/>
              </a:rPr>
              <a:t>c) Tính khối lượng riêng của nước muối vừa mới pha (cho thể tích của nước muối sau khi pha vẫn bằng thể tích của nước). </a:t>
            </a:r>
            <a:endParaRPr lang="en-US" sz="2333">
              <a:solidFill>
                <a:prstClr val="black"/>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20432463"/>
      </p:ext>
    </p:extLst>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barn(inVertical)">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arn(inVertical)">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barn(inVertical)">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barn(inVertical)">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barn(inVertical)">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barn(inVertical)">
                                      <p:cBhvr>
                                        <p:cTn id="37" dur="500"/>
                                        <p:tgtEl>
                                          <p:spTgt spid="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barn(inVertical)">
                                      <p:cBhvr>
                                        <p:cTn id="4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sp>
        <p:nvSpPr>
          <p:cNvPr id="2" name="Freeform 2"/>
          <p:cNvSpPr/>
          <p:nvPr/>
        </p:nvSpPr>
        <p:spPr>
          <a:xfrm rot="-2942681">
            <a:off x="9874806" y="-2781111"/>
            <a:ext cx="4455933" cy="4237187"/>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6501418">
            <a:off x="-2836415" y="5245593"/>
            <a:ext cx="7085425" cy="6737595"/>
          </a:xfrm>
          <a:custGeom>
            <a:avLst/>
            <a:gdLst/>
            <a:ahLst/>
            <a:cxnLst/>
            <a:rect l="l" t="t" r="r" b="b"/>
            <a:pathLst>
              <a:path w="10628138" h="10106393">
                <a:moveTo>
                  <a:pt x="0" y="0"/>
                </a:moveTo>
                <a:lnTo>
                  <a:pt x="10628139" y="0"/>
                </a:lnTo>
                <a:lnTo>
                  <a:pt x="10628139" y="10106393"/>
                </a:lnTo>
                <a:lnTo>
                  <a:pt x="0" y="1010639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rot="-2786969">
            <a:off x="10291377" y="5248462"/>
            <a:ext cx="4455933" cy="4237187"/>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rot="-6346126">
            <a:off x="-2834841" y="-2878534"/>
            <a:ext cx="4455933" cy="4237187"/>
          </a:xfrm>
          <a:custGeom>
            <a:avLst/>
            <a:gdLst/>
            <a:ahLst/>
            <a:cxnLst/>
            <a:rect l="l" t="t" r="r" b="b"/>
            <a:pathLst>
              <a:path w="6683899" h="6355781">
                <a:moveTo>
                  <a:pt x="0" y="0"/>
                </a:moveTo>
                <a:lnTo>
                  <a:pt x="6683899" y="0"/>
                </a:lnTo>
                <a:lnTo>
                  <a:pt x="6683899" y="6355781"/>
                </a:lnTo>
                <a:lnTo>
                  <a:pt x="0" y="635578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9" name="Freeform 9"/>
          <p:cNvSpPr/>
          <p:nvPr/>
        </p:nvSpPr>
        <p:spPr>
          <a:xfrm>
            <a:off x="-203200" y="279400"/>
            <a:ext cx="793042" cy="1029410"/>
          </a:xfrm>
          <a:custGeom>
            <a:avLst/>
            <a:gdLst/>
            <a:ahLst/>
            <a:cxnLst/>
            <a:rect l="l" t="t" r="r" b="b"/>
            <a:pathLst>
              <a:path w="1189563" h="1544115">
                <a:moveTo>
                  <a:pt x="0" y="0"/>
                </a:moveTo>
                <a:lnTo>
                  <a:pt x="1189563" y="0"/>
                </a:lnTo>
                <a:lnTo>
                  <a:pt x="1189563" y="1544115"/>
                </a:lnTo>
                <a:lnTo>
                  <a:pt x="0" y="1544115"/>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37" name="TextBox 36">
            <a:extLst>
              <a:ext uri="{FF2B5EF4-FFF2-40B4-BE49-F238E27FC236}">
                <a16:creationId xmlns="" xmlns:a16="http://schemas.microsoft.com/office/drawing/2014/main" id="{89419BCB-C382-FCAE-EC5D-19A586B99BF0}"/>
              </a:ext>
            </a:extLst>
          </p:cNvPr>
          <p:cNvSpPr txBox="1"/>
          <p:nvPr/>
        </p:nvSpPr>
        <p:spPr>
          <a:xfrm>
            <a:off x="2822126" y="-118174"/>
            <a:ext cx="6547748" cy="1169679"/>
          </a:xfrm>
          <a:prstGeom prst="rect">
            <a:avLst/>
          </a:prstGeom>
          <a:noFill/>
        </p:spPr>
        <p:txBody>
          <a:bodyPr wrap="square">
            <a:spAutoFit/>
          </a:bodyPr>
          <a:lstStyle/>
          <a:p>
            <a:pPr algn="ctr">
              <a:lnSpc>
                <a:spcPct val="150000"/>
              </a:lnSpc>
              <a:spcAft>
                <a:spcPts val="533"/>
              </a:spcAft>
              <a:tabLst>
                <a:tab pos="1981299" algn="ctr"/>
                <a:tab pos="3962598" algn="r"/>
              </a:tabLst>
              <a:defRPr/>
            </a:pPr>
            <a:r>
              <a:rPr lang="en-US" sz="4667" b="1">
                <a:solidFill>
                  <a:prstClr val="black"/>
                </a:solidFill>
                <a:latin typeface="Arial" panose="020B0604020202020204" pitchFamily="34" charset="0"/>
                <a:ea typeface="Calibri" panose="020F0502020204030204" pitchFamily="34" charset="0"/>
                <a:cs typeface="Arial" panose="020B0604020202020204" pitchFamily="34" charset="0"/>
              </a:rPr>
              <a:t>VẬN DỤNG</a:t>
            </a:r>
          </a:p>
        </p:txBody>
      </p:sp>
      <mc:AlternateContent xmlns:mc="http://schemas.openxmlformats.org/markup-compatibility/2006" xmlns:a14="http://schemas.microsoft.com/office/drawing/2010/main">
        <mc:Choice Requires="a14">
          <p:sp>
            <p:nvSpPr>
              <p:cNvPr id="6" name="Rectangle: Rounded Corners 5">
                <a:extLst>
                  <a:ext uri="{FF2B5EF4-FFF2-40B4-BE49-F238E27FC236}">
                    <a16:creationId xmlns="" xmlns:a16="http://schemas.microsoft.com/office/drawing/2014/main" id="{10AD85F4-8DFC-7676-17D5-4F9DD4CC5FC2}"/>
                  </a:ext>
                </a:extLst>
              </p:cNvPr>
              <p:cNvSpPr/>
              <p:nvPr/>
            </p:nvSpPr>
            <p:spPr>
              <a:xfrm>
                <a:off x="457200" y="1063190"/>
                <a:ext cx="11430000" cy="5561129"/>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60116" algn="ctr">
                  <a:lnSpc>
                    <a:spcPct val="150000"/>
                  </a:lnSpc>
                  <a:defRPr/>
                </a:pPr>
                <a:r>
                  <a:rPr lang="en-US" sz="2667" b="1">
                    <a:solidFill>
                      <a:srgbClr val="FF0000"/>
                    </a:solidFill>
                    <a:latin typeface="Arial" panose="020B0604020202020204" pitchFamily="34" charset="0"/>
                    <a:ea typeface="Times New Roman" panose="02020603050405020304" pitchFamily="18" charset="0"/>
                    <a:cs typeface="Arial" panose="020B0604020202020204" pitchFamily="34" charset="0"/>
                  </a:rPr>
                  <a:t>PHIẾU HỌC TẬP</a:t>
                </a:r>
              </a:p>
              <a:p>
                <a:pPr algn="just">
                  <a:lnSpc>
                    <a:spcPct val="150000"/>
                  </a:lnSpc>
                </a:pPr>
                <a:r>
                  <a:rPr lang="vi-VN" sz="2667" b="1">
                    <a:solidFill>
                      <a:prstClr val="black"/>
                    </a:solidFill>
                  </a:rPr>
                  <a:t>Câu 1: </a:t>
                </a:r>
                <a:r>
                  <a:rPr lang="vi-VN" sz="2667">
                    <a:solidFill>
                      <a:prstClr val="black"/>
                    </a:solidFill>
                  </a:rPr>
                  <a:t>Khối lượng riêng của một thanh sắt là: </a:t>
                </a:r>
                <a:endParaRPr lang="en-US" sz="2667">
                  <a:solidFill>
                    <a:prstClr val="black"/>
                  </a:solidFill>
                </a:endParaRPr>
              </a:p>
              <a:p>
                <a:pPr algn="just">
                  <a:lnSpc>
                    <a:spcPct val="150000"/>
                  </a:lnSpc>
                </a:pPr>
                <a14:m>
                  <m:oMathPara xmlns:m="http://schemas.openxmlformats.org/officeDocument/2006/math">
                    <m:oMathParaPr>
                      <m:jc m:val="centerGroup"/>
                    </m:oMathParaPr>
                    <m:oMath xmlns:m="http://schemas.openxmlformats.org/officeDocument/2006/math">
                      <m:r>
                        <a:rPr lang="en-US" sz="2667" i="1">
                          <a:solidFill>
                            <a:prstClr val="black"/>
                          </a:solidFill>
                          <a:latin typeface="Cambria Math" panose="02040503050406030204" pitchFamily="18" charset="0"/>
                        </a:rPr>
                        <m:t>𝐷</m:t>
                      </m:r>
                      <m:r>
                        <a:rPr lang="en-US" sz="2667" i="1">
                          <a:solidFill>
                            <a:prstClr val="black"/>
                          </a:solidFill>
                          <a:latin typeface="Cambria Math" panose="02040503050406030204" pitchFamily="18" charset="0"/>
                        </a:rPr>
                        <m:t>=</m:t>
                      </m:r>
                      <m:f>
                        <m:fPr>
                          <m:ctrlPr>
                            <a:rPr lang="en-US" sz="2667" i="1">
                              <a:solidFill>
                                <a:prstClr val="black"/>
                              </a:solidFill>
                              <a:latin typeface="Cambria Math" panose="02040503050406030204" pitchFamily="18" charset="0"/>
                            </a:rPr>
                          </m:ctrlPr>
                        </m:fPr>
                        <m:num>
                          <m:r>
                            <a:rPr lang="en-US" sz="2667" i="1">
                              <a:solidFill>
                                <a:prstClr val="black"/>
                              </a:solidFill>
                              <a:latin typeface="Cambria Math" panose="02040503050406030204" pitchFamily="18" charset="0"/>
                            </a:rPr>
                            <m:t>𝑚</m:t>
                          </m:r>
                        </m:num>
                        <m:den>
                          <m:r>
                            <a:rPr lang="en-US" sz="2667" i="1">
                              <a:solidFill>
                                <a:prstClr val="black"/>
                              </a:solidFill>
                              <a:latin typeface="Cambria Math" panose="02040503050406030204" pitchFamily="18" charset="0"/>
                            </a:rPr>
                            <m:t>𝑉</m:t>
                          </m:r>
                        </m:den>
                      </m:f>
                      <m:r>
                        <a:rPr lang="en-US" sz="2667" i="1">
                          <a:solidFill>
                            <a:prstClr val="black"/>
                          </a:solidFill>
                          <a:latin typeface="Cambria Math" panose="02040503050406030204" pitchFamily="18" charset="0"/>
                        </a:rPr>
                        <m:t>=</m:t>
                      </m:r>
                      <m:f>
                        <m:fPr>
                          <m:ctrlPr>
                            <a:rPr lang="en-US" sz="2667" i="1">
                              <a:solidFill>
                                <a:prstClr val="black"/>
                              </a:solidFill>
                              <a:latin typeface="Cambria Math" panose="02040503050406030204" pitchFamily="18" charset="0"/>
                            </a:rPr>
                          </m:ctrlPr>
                        </m:fPr>
                        <m:num>
                          <m:r>
                            <a:rPr lang="en-US" sz="2667" i="1">
                              <a:solidFill>
                                <a:prstClr val="black"/>
                              </a:solidFill>
                              <a:latin typeface="Cambria Math" panose="02040503050406030204" pitchFamily="18" charset="0"/>
                            </a:rPr>
                            <m:t>390</m:t>
                          </m:r>
                        </m:num>
                        <m:den>
                          <m:r>
                            <a:rPr lang="en-US" sz="2667" i="1">
                              <a:solidFill>
                                <a:prstClr val="black"/>
                              </a:solidFill>
                              <a:latin typeface="Cambria Math" panose="02040503050406030204" pitchFamily="18" charset="0"/>
                            </a:rPr>
                            <m:t>0,05</m:t>
                          </m:r>
                        </m:den>
                      </m:f>
                      <m:r>
                        <a:rPr lang="en-US" sz="2667" i="1">
                          <a:solidFill>
                            <a:prstClr val="black"/>
                          </a:solidFill>
                          <a:latin typeface="Cambria Math" panose="02040503050406030204" pitchFamily="18" charset="0"/>
                        </a:rPr>
                        <m:t>=7800 (</m:t>
                      </m:r>
                      <m:r>
                        <a:rPr lang="en-US" sz="2667" i="1">
                          <a:solidFill>
                            <a:prstClr val="black"/>
                          </a:solidFill>
                          <a:latin typeface="Cambria Math" panose="02040503050406030204" pitchFamily="18" charset="0"/>
                        </a:rPr>
                        <m:t>𝑘𝑔</m:t>
                      </m:r>
                      <m:r>
                        <a:rPr lang="en-US" sz="2667" i="1">
                          <a:solidFill>
                            <a:prstClr val="black"/>
                          </a:solidFill>
                          <a:latin typeface="Cambria Math" panose="02040503050406030204" pitchFamily="18" charset="0"/>
                        </a:rPr>
                        <m:t>/</m:t>
                      </m:r>
                      <m:sSup>
                        <m:sSupPr>
                          <m:ctrlPr>
                            <a:rPr lang="en-US" sz="2667" i="1">
                              <a:solidFill>
                                <a:prstClr val="black"/>
                              </a:solidFill>
                              <a:latin typeface="Cambria Math" panose="02040503050406030204" pitchFamily="18" charset="0"/>
                            </a:rPr>
                          </m:ctrlPr>
                        </m:sSupPr>
                        <m:e>
                          <m:r>
                            <a:rPr lang="en-US" sz="2667" i="1">
                              <a:solidFill>
                                <a:prstClr val="black"/>
                              </a:solidFill>
                              <a:latin typeface="Cambria Math" panose="02040503050406030204" pitchFamily="18" charset="0"/>
                            </a:rPr>
                            <m:t>𝑚</m:t>
                          </m:r>
                        </m:e>
                        <m:sup>
                          <m:r>
                            <a:rPr lang="en-US" sz="2667" i="1">
                              <a:solidFill>
                                <a:prstClr val="black"/>
                              </a:solidFill>
                              <a:latin typeface="Cambria Math" panose="02040503050406030204" pitchFamily="18" charset="0"/>
                            </a:rPr>
                            <m:t>3</m:t>
                          </m:r>
                        </m:sup>
                      </m:sSup>
                      <m:r>
                        <a:rPr lang="en-US" sz="2667" i="1">
                          <a:solidFill>
                            <a:prstClr val="black"/>
                          </a:solidFill>
                          <a:latin typeface="Cambria Math" panose="02040503050406030204" pitchFamily="18" charset="0"/>
                        </a:rPr>
                        <m:t>)</m:t>
                      </m:r>
                    </m:oMath>
                  </m:oMathPara>
                </a14:m>
                <a:endParaRPr lang="en-US" sz="2667">
                  <a:solidFill>
                    <a:prstClr val="black"/>
                  </a:solidFill>
                </a:endParaRPr>
              </a:p>
              <a:p>
                <a:pPr algn="just">
                  <a:lnSpc>
                    <a:spcPct val="150000"/>
                  </a:lnSpc>
                </a:pPr>
                <a:r>
                  <a:rPr lang="vi-VN" sz="2667">
                    <a:solidFill>
                      <a:prstClr val="black"/>
                    </a:solidFill>
                  </a:rPr>
                  <a:t> </a:t>
                </a:r>
                <a:endParaRPr lang="en-US" sz="2667">
                  <a:solidFill>
                    <a:prstClr val="black"/>
                  </a:solidFill>
                </a:endParaRPr>
              </a:p>
              <a:p>
                <a:pPr algn="just">
                  <a:lnSpc>
                    <a:spcPct val="150000"/>
                  </a:lnSpc>
                </a:pPr>
                <a:r>
                  <a:rPr lang="vi-VN" sz="2667" b="1">
                    <a:solidFill>
                      <a:prstClr val="black"/>
                    </a:solidFill>
                  </a:rPr>
                  <a:t>Câu 2: </a:t>
                </a:r>
                <a:r>
                  <a:rPr lang="vi-VN" sz="2667">
                    <a:solidFill>
                      <a:prstClr val="black"/>
                    </a:solidFill>
                  </a:rPr>
                  <a:t>Khối lượng của hòn đá đó là:</a:t>
                </a:r>
                <a:endParaRPr lang="en-US" sz="2667">
                  <a:solidFill>
                    <a:prstClr val="black"/>
                  </a:solidFill>
                </a:endParaRPr>
              </a:p>
              <a:p>
                <a:pPr algn="just">
                  <a:lnSpc>
                    <a:spcPct val="150000"/>
                  </a:lnSpc>
                </a:pPr>
                <a14:m>
                  <m:oMathPara xmlns:m="http://schemas.openxmlformats.org/officeDocument/2006/math">
                    <m:oMathParaPr>
                      <m:jc m:val="centerGroup"/>
                    </m:oMathParaPr>
                    <m:oMath xmlns:m="http://schemas.openxmlformats.org/officeDocument/2006/math">
                      <m:r>
                        <a:rPr lang="en-US" sz="2667" i="1">
                          <a:solidFill>
                            <a:prstClr val="black"/>
                          </a:solidFill>
                          <a:latin typeface="Cambria Math" panose="02040503050406030204" pitchFamily="18" charset="0"/>
                        </a:rPr>
                        <m:t>𝑚</m:t>
                      </m:r>
                      <m:r>
                        <a:rPr lang="en-US" sz="2667" i="1">
                          <a:solidFill>
                            <a:prstClr val="black"/>
                          </a:solidFill>
                          <a:latin typeface="Cambria Math" panose="02040503050406030204" pitchFamily="18" charset="0"/>
                        </a:rPr>
                        <m:t>=</m:t>
                      </m:r>
                      <m:r>
                        <a:rPr lang="en-US" sz="2667" i="1">
                          <a:solidFill>
                            <a:prstClr val="black"/>
                          </a:solidFill>
                          <a:latin typeface="Cambria Math" panose="02040503050406030204" pitchFamily="18" charset="0"/>
                        </a:rPr>
                        <m:t>𝐷</m:t>
                      </m:r>
                      <m:r>
                        <a:rPr lang="en-US" sz="2667" i="1">
                          <a:solidFill>
                            <a:prstClr val="black"/>
                          </a:solidFill>
                          <a:latin typeface="Cambria Math" panose="02040503050406030204" pitchFamily="18" charset="0"/>
                        </a:rPr>
                        <m:t>.</m:t>
                      </m:r>
                      <m:r>
                        <a:rPr lang="en-US" sz="2667" i="1">
                          <a:solidFill>
                            <a:prstClr val="black"/>
                          </a:solidFill>
                          <a:latin typeface="Cambria Math" panose="02040503050406030204" pitchFamily="18" charset="0"/>
                        </a:rPr>
                        <m:t>𝑉</m:t>
                      </m:r>
                      <m:r>
                        <a:rPr lang="en-US" sz="2667" i="1">
                          <a:solidFill>
                            <a:prstClr val="black"/>
                          </a:solidFill>
                          <a:latin typeface="Cambria Math" panose="02040503050406030204" pitchFamily="18" charset="0"/>
                        </a:rPr>
                        <m:t>=2600 . 0.8=2080 (</m:t>
                      </m:r>
                      <m:r>
                        <a:rPr lang="en-US" sz="2667" i="1">
                          <a:solidFill>
                            <a:prstClr val="black"/>
                          </a:solidFill>
                          <a:latin typeface="Cambria Math" panose="02040503050406030204" pitchFamily="18" charset="0"/>
                        </a:rPr>
                        <m:t>𝑘𝑔</m:t>
                      </m:r>
                      <m:r>
                        <a:rPr lang="en-US" sz="2667" i="1">
                          <a:solidFill>
                            <a:prstClr val="black"/>
                          </a:solidFill>
                          <a:latin typeface="Cambria Math" panose="02040503050406030204" pitchFamily="18" charset="0"/>
                        </a:rPr>
                        <m:t>)</m:t>
                      </m:r>
                    </m:oMath>
                  </m:oMathPara>
                </a14:m>
                <a:endParaRPr lang="en-US" sz="2667">
                  <a:solidFill>
                    <a:prstClr val="black"/>
                  </a:solidFill>
                </a:endParaRPr>
              </a:p>
              <a:p>
                <a:pPr marR="60116" algn="just">
                  <a:lnSpc>
                    <a:spcPct val="150000"/>
                  </a:lnSpc>
                  <a:defRPr/>
                </a:pPr>
                <a:endParaRPr lang="en-US" sz="2333">
                  <a:solidFill>
                    <a:prstClr val="black"/>
                  </a:solidFill>
                  <a:ea typeface="Calibri" panose="020F0502020204030204" pitchFamily="34" charset="0"/>
                  <a:cs typeface="Times New Roman" panose="02020603050405020304" pitchFamily="18" charset="0"/>
                </a:endParaRPr>
              </a:p>
            </p:txBody>
          </p:sp>
        </mc:Choice>
        <mc:Fallback xmlns="">
          <p:sp>
            <p:nvSpPr>
              <p:cNvPr id="6" name="Rectangle: Rounded Corners 5">
                <a:extLst>
                  <a:ext uri="{FF2B5EF4-FFF2-40B4-BE49-F238E27FC236}">
                    <a16:creationId xmlns:a16="http://schemas.microsoft.com/office/drawing/2014/main" xmlns:a14="http://schemas.microsoft.com/office/drawing/2010/main" xmlns="" id="{10AD85F4-8DFC-7676-17D5-4F9DD4CC5FC2}"/>
                  </a:ext>
                </a:extLst>
              </p:cNvPr>
              <p:cNvSpPr>
                <a:spLocks noRot="1" noChangeAspect="1" noMove="1" noResize="1" noEditPoints="1" noAdjustHandles="1" noChangeArrowheads="1" noChangeShapeType="1" noTextEdit="1"/>
              </p:cNvSpPr>
              <p:nvPr/>
            </p:nvSpPr>
            <p:spPr>
              <a:xfrm>
                <a:off x="457200" y="1063190"/>
                <a:ext cx="11430000" cy="5561129"/>
              </a:xfrm>
              <a:prstGeom prst="roundRect">
                <a:avLst/>
              </a:prstGeom>
              <a:blipFill rotWithShape="0">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45434851"/>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sp>
        <p:nvSpPr>
          <p:cNvPr id="2" name="Freeform 2"/>
          <p:cNvSpPr/>
          <p:nvPr/>
        </p:nvSpPr>
        <p:spPr>
          <a:xfrm rot="-2942681">
            <a:off x="9874806" y="-2781111"/>
            <a:ext cx="4455933" cy="4237187"/>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6501418">
            <a:off x="-2836415" y="5245593"/>
            <a:ext cx="7085425" cy="6737595"/>
          </a:xfrm>
          <a:custGeom>
            <a:avLst/>
            <a:gdLst/>
            <a:ahLst/>
            <a:cxnLst/>
            <a:rect l="l" t="t" r="r" b="b"/>
            <a:pathLst>
              <a:path w="10628138" h="10106393">
                <a:moveTo>
                  <a:pt x="0" y="0"/>
                </a:moveTo>
                <a:lnTo>
                  <a:pt x="10628139" y="0"/>
                </a:lnTo>
                <a:lnTo>
                  <a:pt x="10628139" y="10106393"/>
                </a:lnTo>
                <a:lnTo>
                  <a:pt x="0" y="1010639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rot="-2786969">
            <a:off x="10291377" y="5248462"/>
            <a:ext cx="4455933" cy="4237187"/>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rot="-6346126">
            <a:off x="-2834841" y="-2878534"/>
            <a:ext cx="4455933" cy="4237187"/>
          </a:xfrm>
          <a:custGeom>
            <a:avLst/>
            <a:gdLst/>
            <a:ahLst/>
            <a:cxnLst/>
            <a:rect l="l" t="t" r="r" b="b"/>
            <a:pathLst>
              <a:path w="6683899" h="6355781">
                <a:moveTo>
                  <a:pt x="0" y="0"/>
                </a:moveTo>
                <a:lnTo>
                  <a:pt x="6683899" y="0"/>
                </a:lnTo>
                <a:lnTo>
                  <a:pt x="6683899" y="6355781"/>
                </a:lnTo>
                <a:lnTo>
                  <a:pt x="0" y="635578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9" name="Freeform 9"/>
          <p:cNvSpPr/>
          <p:nvPr/>
        </p:nvSpPr>
        <p:spPr>
          <a:xfrm>
            <a:off x="-203200" y="279400"/>
            <a:ext cx="793042" cy="1029410"/>
          </a:xfrm>
          <a:custGeom>
            <a:avLst/>
            <a:gdLst/>
            <a:ahLst/>
            <a:cxnLst/>
            <a:rect l="l" t="t" r="r" b="b"/>
            <a:pathLst>
              <a:path w="1189563" h="1544115">
                <a:moveTo>
                  <a:pt x="0" y="0"/>
                </a:moveTo>
                <a:lnTo>
                  <a:pt x="1189563" y="0"/>
                </a:lnTo>
                <a:lnTo>
                  <a:pt x="1189563" y="1544115"/>
                </a:lnTo>
                <a:lnTo>
                  <a:pt x="0" y="1544115"/>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mc:AlternateContent xmlns:mc="http://schemas.openxmlformats.org/markup-compatibility/2006" xmlns:a14="http://schemas.microsoft.com/office/drawing/2010/main">
        <mc:Choice Requires="a14">
          <p:sp>
            <p:nvSpPr>
              <p:cNvPr id="6" name="Rectangle: Rounded Corners 5">
                <a:extLst>
                  <a:ext uri="{FF2B5EF4-FFF2-40B4-BE49-F238E27FC236}">
                    <a16:creationId xmlns="" xmlns:a16="http://schemas.microsoft.com/office/drawing/2014/main" id="{10AD85F4-8DFC-7676-17D5-4F9DD4CC5FC2}"/>
                  </a:ext>
                </a:extLst>
              </p:cNvPr>
              <p:cNvSpPr/>
              <p:nvPr/>
            </p:nvSpPr>
            <p:spPr>
              <a:xfrm>
                <a:off x="457200" y="127000"/>
                <a:ext cx="11430000" cy="6497319"/>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60116" algn="ctr">
                  <a:lnSpc>
                    <a:spcPct val="150000"/>
                  </a:lnSpc>
                  <a:defRPr/>
                </a:pPr>
                <a:r>
                  <a:rPr lang="en-US" sz="2667" b="1">
                    <a:solidFill>
                      <a:srgbClr val="FF0000"/>
                    </a:solidFill>
                    <a:latin typeface="Arial" panose="020B0604020202020204" pitchFamily="34" charset="0"/>
                    <a:ea typeface="Times New Roman" panose="02020603050405020304" pitchFamily="18" charset="0"/>
                    <a:cs typeface="Arial" panose="020B0604020202020204" pitchFamily="34" charset="0"/>
                  </a:rPr>
                  <a:t>PHIẾU HỌC TẬP</a:t>
                </a:r>
              </a:p>
              <a:p>
                <a:pPr>
                  <a:lnSpc>
                    <a:spcPct val="150000"/>
                  </a:lnSpc>
                </a:pPr>
                <a:r>
                  <a:rPr lang="en-US" sz="1200" b="1">
                    <a:solidFill>
                      <a:prstClr val="white"/>
                    </a:solidFill>
                  </a:rPr>
                  <a:t>Câu 3</a:t>
                </a:r>
                <a:r>
                  <a:rPr lang="vi-VN" sz="1200" b="1">
                    <a:solidFill>
                      <a:prstClr val="white"/>
                    </a:solidFill>
                  </a:rPr>
                  <a:t>:</a:t>
                </a:r>
                <a:endParaRPr lang="en-US" sz="1200">
                  <a:solidFill>
                    <a:prstClr val="white"/>
                  </a:solidFill>
                </a:endParaRPr>
              </a:p>
              <a:p>
                <a:pPr algn="just">
                  <a:lnSpc>
                    <a:spcPct val="150000"/>
                  </a:lnSpc>
                </a:pPr>
                <a:r>
                  <a:rPr lang="en-US" sz="2667" b="1">
                    <a:solidFill>
                      <a:prstClr val="black"/>
                    </a:solidFill>
                    <a:latin typeface="Arial" panose="020B0604020202020204" pitchFamily="34" charset="0"/>
                    <a:cs typeface="Arial" panose="020B0604020202020204" pitchFamily="34" charset="0"/>
                  </a:rPr>
                  <a:t>Câu 3:</a:t>
                </a:r>
                <a:r>
                  <a:rPr lang="en-US" sz="2667">
                    <a:solidFill>
                      <a:prstClr val="black"/>
                    </a:solidFill>
                    <a:latin typeface="Arial" panose="020B0604020202020204" pitchFamily="34" charset="0"/>
                    <a:cs typeface="Arial" panose="020B0604020202020204" pitchFamily="34" charset="0"/>
                  </a:rPr>
                  <a:t> Đổi 0,5 lít = 0,5 dm</a:t>
                </a:r>
                <a:r>
                  <a:rPr lang="en-US" sz="2667" baseline="30000">
                    <a:solidFill>
                      <a:prstClr val="black"/>
                    </a:solidFill>
                    <a:latin typeface="Arial" panose="020B0604020202020204" pitchFamily="34" charset="0"/>
                    <a:cs typeface="Arial" panose="020B0604020202020204" pitchFamily="34" charset="0"/>
                  </a:rPr>
                  <a:t>3</a:t>
                </a:r>
                <a:r>
                  <a:rPr lang="en-US" sz="2667">
                    <a:solidFill>
                      <a:prstClr val="black"/>
                    </a:solidFill>
                    <a:latin typeface="Arial" panose="020B0604020202020204" pitchFamily="34" charset="0"/>
                    <a:cs typeface="Arial" panose="020B0604020202020204" pitchFamily="34" charset="0"/>
                  </a:rPr>
                  <a:t> = 0,0005 m</a:t>
                </a:r>
                <a:r>
                  <a:rPr lang="en-US" sz="2667" baseline="30000">
                    <a:solidFill>
                      <a:prstClr val="black"/>
                    </a:solidFill>
                    <a:latin typeface="Arial" panose="020B0604020202020204" pitchFamily="34" charset="0"/>
                    <a:cs typeface="Arial" panose="020B0604020202020204" pitchFamily="34" charset="0"/>
                  </a:rPr>
                  <a:t>3</a:t>
                </a:r>
                <a:r>
                  <a:rPr lang="en-US" sz="2667">
                    <a:solidFill>
                      <a:prstClr val="black"/>
                    </a:solidFill>
                    <a:latin typeface="Arial" panose="020B0604020202020204" pitchFamily="34" charset="0"/>
                    <a:cs typeface="Arial" panose="020B0604020202020204" pitchFamily="34" charset="0"/>
                  </a:rPr>
                  <a:t> </a:t>
                </a:r>
              </a:p>
              <a:p>
                <a:pPr algn="just">
                  <a:lnSpc>
                    <a:spcPct val="150000"/>
                  </a:lnSpc>
                </a:pPr>
                <a:r>
                  <a:rPr lang="en-US" sz="2667">
                    <a:solidFill>
                      <a:prstClr val="black"/>
                    </a:solidFill>
                    <a:latin typeface="Arial" panose="020B0604020202020204" pitchFamily="34" charset="0"/>
                    <a:cs typeface="Arial" panose="020B0604020202020204" pitchFamily="34" charset="0"/>
                  </a:rPr>
                  <a:t>       0,5g = 0,0005 kg </a:t>
                </a:r>
              </a:p>
              <a:p>
                <a:pPr algn="just">
                  <a:lnSpc>
                    <a:spcPct val="150000"/>
                  </a:lnSpc>
                </a:pPr>
                <a:r>
                  <a:rPr lang="en-US" sz="2667">
                    <a:solidFill>
                      <a:prstClr val="black"/>
                    </a:solidFill>
                    <a:latin typeface="Arial" panose="020B0604020202020204" pitchFamily="34" charset="0"/>
                    <a:cs typeface="Arial" panose="020B0604020202020204" pitchFamily="34" charset="0"/>
                  </a:rPr>
                  <a:t>a) Khối lượng của nửa lít nước là: </a:t>
                </a:r>
              </a:p>
              <a:p>
                <a:pPr algn="just">
                  <a:lnSpc>
                    <a:spcPct val="150000"/>
                  </a:lnSpc>
                </a:pPr>
                <a14:m>
                  <m:oMathPara xmlns:m="http://schemas.openxmlformats.org/officeDocument/2006/math">
                    <m:oMathParaPr>
                      <m:jc m:val="centerGroup"/>
                    </m:oMathParaPr>
                    <m:oMath xmlns:m="http://schemas.openxmlformats.org/officeDocument/2006/math">
                      <m:r>
                        <a:rPr lang="en-US" sz="2667" i="1">
                          <a:solidFill>
                            <a:prstClr val="black"/>
                          </a:solidFill>
                          <a:latin typeface="Cambria Math" panose="02040503050406030204" pitchFamily="18" charset="0"/>
                        </a:rPr>
                        <m:t>𝑚</m:t>
                      </m:r>
                      <m:r>
                        <a:rPr lang="en-US" sz="2667" i="1">
                          <a:solidFill>
                            <a:prstClr val="black"/>
                          </a:solidFill>
                          <a:latin typeface="Cambria Math" panose="02040503050406030204" pitchFamily="18" charset="0"/>
                        </a:rPr>
                        <m:t>=</m:t>
                      </m:r>
                      <m:r>
                        <a:rPr lang="en-US" sz="2667" i="1">
                          <a:solidFill>
                            <a:prstClr val="black"/>
                          </a:solidFill>
                          <a:latin typeface="Cambria Math" panose="02040503050406030204" pitchFamily="18" charset="0"/>
                        </a:rPr>
                        <m:t>𝐷</m:t>
                      </m:r>
                      <m:r>
                        <a:rPr lang="en-US" sz="2667" i="1">
                          <a:solidFill>
                            <a:prstClr val="black"/>
                          </a:solidFill>
                          <a:latin typeface="Cambria Math" panose="02040503050406030204" pitchFamily="18" charset="0"/>
                        </a:rPr>
                        <m:t>.</m:t>
                      </m:r>
                      <m:r>
                        <a:rPr lang="en-US" sz="2667" i="1">
                          <a:solidFill>
                            <a:prstClr val="black"/>
                          </a:solidFill>
                          <a:latin typeface="Cambria Math" panose="02040503050406030204" pitchFamily="18" charset="0"/>
                        </a:rPr>
                        <m:t>𝑉</m:t>
                      </m:r>
                      <m:r>
                        <a:rPr lang="en-US" sz="2667" i="1">
                          <a:solidFill>
                            <a:prstClr val="black"/>
                          </a:solidFill>
                          <a:latin typeface="Cambria Math" panose="02040503050406030204" pitchFamily="18" charset="0"/>
                        </a:rPr>
                        <m:t>=1000 . 0,0005=0.5 (</m:t>
                      </m:r>
                      <m:r>
                        <a:rPr lang="en-US" sz="2667" i="1">
                          <a:solidFill>
                            <a:prstClr val="black"/>
                          </a:solidFill>
                          <a:latin typeface="Cambria Math" panose="02040503050406030204" pitchFamily="18" charset="0"/>
                        </a:rPr>
                        <m:t>𝑘𝑔</m:t>
                      </m:r>
                      <m:r>
                        <a:rPr lang="en-US" sz="2667" i="1">
                          <a:solidFill>
                            <a:prstClr val="black"/>
                          </a:solidFill>
                          <a:latin typeface="Cambria Math" panose="02040503050406030204" pitchFamily="18" charset="0"/>
                        </a:rPr>
                        <m:t>)</m:t>
                      </m:r>
                    </m:oMath>
                  </m:oMathPara>
                </a14:m>
                <a:endParaRPr lang="en-US" sz="2667">
                  <a:solidFill>
                    <a:prstClr val="black"/>
                  </a:solidFill>
                  <a:latin typeface="Arial" panose="020B0604020202020204" pitchFamily="34" charset="0"/>
                  <a:cs typeface="Arial" panose="020B0604020202020204" pitchFamily="34" charset="0"/>
                </a:endParaRPr>
              </a:p>
              <a:p>
                <a:pPr algn="just">
                  <a:lnSpc>
                    <a:spcPct val="150000"/>
                  </a:lnSpc>
                </a:pPr>
                <a:r>
                  <a:rPr lang="en-US" sz="2667">
                    <a:solidFill>
                      <a:prstClr val="black"/>
                    </a:solidFill>
                    <a:latin typeface="Arial" panose="020B0604020202020204" pitchFamily="34" charset="0"/>
                    <a:cs typeface="Arial" panose="020B0604020202020204" pitchFamily="34" charset="0"/>
                  </a:rPr>
                  <a:t>b) Khối lượng của nước và muối sau khi pha là: </a:t>
                </a:r>
              </a:p>
              <a:p>
                <a:pPr algn="just">
                  <a:lnSpc>
                    <a:spcPct val="150000"/>
                  </a:lnSpc>
                </a:pPr>
                <a:r>
                  <a:rPr lang="en-US" sz="2667">
                    <a:solidFill>
                      <a:prstClr val="black"/>
                    </a:solidFill>
                    <a:latin typeface="Arial" panose="020B0604020202020204" pitchFamily="34" charset="0"/>
                    <a:cs typeface="Arial" panose="020B0604020202020204" pitchFamily="34" charset="0"/>
                  </a:rPr>
                  <a:t>0.5 + 0.0005 = 0,5005 (kg) </a:t>
                </a:r>
              </a:p>
              <a:p>
                <a:pPr algn="just">
                  <a:lnSpc>
                    <a:spcPct val="150000"/>
                  </a:lnSpc>
                </a:pPr>
                <a:r>
                  <a:rPr lang="en-US" sz="2667">
                    <a:solidFill>
                      <a:prstClr val="black"/>
                    </a:solidFill>
                    <a:latin typeface="Arial" panose="020B0604020202020204" pitchFamily="34" charset="0"/>
                    <a:cs typeface="Arial" panose="020B0604020202020204" pitchFamily="34" charset="0"/>
                  </a:rPr>
                  <a:t>c) Khối lượng riêng của nước muối vừa mới pha là: </a:t>
                </a:r>
              </a:p>
              <a:p>
                <a:pPr algn="just">
                  <a:lnSpc>
                    <a:spcPct val="150000"/>
                  </a:lnSpc>
                </a:pPr>
                <a14:m>
                  <m:oMathPara xmlns:m="http://schemas.openxmlformats.org/officeDocument/2006/math">
                    <m:oMathParaPr>
                      <m:jc m:val="centerGroup"/>
                    </m:oMathParaPr>
                    <m:oMath xmlns:m="http://schemas.openxmlformats.org/officeDocument/2006/math">
                      <m:r>
                        <a:rPr lang="en-US" sz="2667" i="1">
                          <a:solidFill>
                            <a:prstClr val="black"/>
                          </a:solidFill>
                          <a:latin typeface="Cambria Math" panose="02040503050406030204" pitchFamily="18" charset="0"/>
                        </a:rPr>
                        <m:t>𝐷</m:t>
                      </m:r>
                      <m:r>
                        <a:rPr lang="en-US" sz="2667" i="1">
                          <a:solidFill>
                            <a:prstClr val="black"/>
                          </a:solidFill>
                          <a:latin typeface="Cambria Math" panose="02040503050406030204" pitchFamily="18" charset="0"/>
                        </a:rPr>
                        <m:t>=</m:t>
                      </m:r>
                      <m:f>
                        <m:fPr>
                          <m:ctrlPr>
                            <a:rPr lang="en-US" sz="2667" i="1">
                              <a:solidFill>
                                <a:prstClr val="black"/>
                              </a:solidFill>
                              <a:latin typeface="Cambria Math" panose="02040503050406030204" pitchFamily="18" charset="0"/>
                            </a:rPr>
                          </m:ctrlPr>
                        </m:fPr>
                        <m:num>
                          <m:r>
                            <a:rPr lang="en-US" sz="2667" i="1">
                              <a:solidFill>
                                <a:prstClr val="black"/>
                              </a:solidFill>
                              <a:latin typeface="Cambria Math" panose="02040503050406030204" pitchFamily="18" charset="0"/>
                            </a:rPr>
                            <m:t>𝑚</m:t>
                          </m:r>
                        </m:num>
                        <m:den>
                          <m:r>
                            <a:rPr lang="en-US" sz="2667" i="1">
                              <a:solidFill>
                                <a:prstClr val="black"/>
                              </a:solidFill>
                              <a:latin typeface="Cambria Math" panose="02040503050406030204" pitchFamily="18" charset="0"/>
                            </a:rPr>
                            <m:t>𝑉</m:t>
                          </m:r>
                        </m:den>
                      </m:f>
                      <m:r>
                        <a:rPr lang="en-US" sz="2667" i="1">
                          <a:solidFill>
                            <a:prstClr val="black"/>
                          </a:solidFill>
                          <a:latin typeface="Cambria Math" panose="02040503050406030204" pitchFamily="18" charset="0"/>
                        </a:rPr>
                        <m:t>=</m:t>
                      </m:r>
                      <m:f>
                        <m:fPr>
                          <m:ctrlPr>
                            <a:rPr lang="en-US" sz="2667" i="1">
                              <a:solidFill>
                                <a:prstClr val="black"/>
                              </a:solidFill>
                              <a:latin typeface="Cambria Math" panose="02040503050406030204" pitchFamily="18" charset="0"/>
                            </a:rPr>
                          </m:ctrlPr>
                        </m:fPr>
                        <m:num>
                          <m:r>
                            <a:rPr lang="en-US" sz="2667" i="1">
                              <a:solidFill>
                                <a:prstClr val="black"/>
                              </a:solidFill>
                              <a:latin typeface="Cambria Math" panose="02040503050406030204" pitchFamily="18" charset="0"/>
                            </a:rPr>
                            <m:t>0.5005</m:t>
                          </m:r>
                        </m:num>
                        <m:den>
                          <m:r>
                            <a:rPr lang="en-US" sz="2667" i="1">
                              <a:solidFill>
                                <a:prstClr val="black"/>
                              </a:solidFill>
                              <a:latin typeface="Cambria Math" panose="02040503050406030204" pitchFamily="18" charset="0"/>
                            </a:rPr>
                            <m:t>0,0005</m:t>
                          </m:r>
                        </m:den>
                      </m:f>
                      <m:r>
                        <a:rPr lang="en-US" sz="2667" i="1">
                          <a:solidFill>
                            <a:prstClr val="black"/>
                          </a:solidFill>
                          <a:latin typeface="Cambria Math" panose="02040503050406030204" pitchFamily="18" charset="0"/>
                        </a:rPr>
                        <m:t>=1001 (</m:t>
                      </m:r>
                      <m:r>
                        <a:rPr lang="en-US" sz="2667" i="1">
                          <a:solidFill>
                            <a:prstClr val="black"/>
                          </a:solidFill>
                          <a:latin typeface="Cambria Math" panose="02040503050406030204" pitchFamily="18" charset="0"/>
                        </a:rPr>
                        <m:t>𝑘𝑔</m:t>
                      </m:r>
                      <m:r>
                        <a:rPr lang="en-US" sz="2667" i="1">
                          <a:solidFill>
                            <a:prstClr val="black"/>
                          </a:solidFill>
                          <a:latin typeface="Cambria Math" panose="02040503050406030204" pitchFamily="18" charset="0"/>
                        </a:rPr>
                        <m:t>/</m:t>
                      </m:r>
                      <m:sSup>
                        <m:sSupPr>
                          <m:ctrlPr>
                            <a:rPr lang="en-US" sz="2667" i="1">
                              <a:solidFill>
                                <a:prstClr val="black"/>
                              </a:solidFill>
                              <a:latin typeface="Cambria Math" panose="02040503050406030204" pitchFamily="18" charset="0"/>
                            </a:rPr>
                          </m:ctrlPr>
                        </m:sSupPr>
                        <m:e>
                          <m:r>
                            <a:rPr lang="en-US" sz="2667" i="1">
                              <a:solidFill>
                                <a:prstClr val="black"/>
                              </a:solidFill>
                              <a:latin typeface="Cambria Math" panose="02040503050406030204" pitchFamily="18" charset="0"/>
                            </a:rPr>
                            <m:t>𝑚</m:t>
                          </m:r>
                        </m:e>
                        <m:sup>
                          <m:r>
                            <a:rPr lang="en-US" sz="2667" i="1">
                              <a:solidFill>
                                <a:prstClr val="black"/>
                              </a:solidFill>
                              <a:latin typeface="Cambria Math" panose="02040503050406030204" pitchFamily="18" charset="0"/>
                            </a:rPr>
                            <m:t>3</m:t>
                          </m:r>
                        </m:sup>
                      </m:sSup>
                      <m:r>
                        <a:rPr lang="en-US" sz="2667" i="1">
                          <a:solidFill>
                            <a:prstClr val="black"/>
                          </a:solidFill>
                          <a:latin typeface="Cambria Math" panose="02040503050406030204" pitchFamily="18" charset="0"/>
                        </a:rPr>
                        <m:t>)</m:t>
                      </m:r>
                    </m:oMath>
                  </m:oMathPara>
                </a14:m>
                <a:endParaRPr lang="en-US" sz="2667">
                  <a:solidFill>
                    <a:prstClr val="black"/>
                  </a:solidFill>
                  <a:latin typeface="Arial" panose="020B0604020202020204" pitchFamily="34" charset="0"/>
                  <a:cs typeface="Arial" panose="020B0604020202020204" pitchFamily="34" charset="0"/>
                </a:endParaRPr>
              </a:p>
            </p:txBody>
          </p:sp>
        </mc:Choice>
        <mc:Fallback xmlns="">
          <p:sp>
            <p:nvSpPr>
              <p:cNvPr id="6" name="Rectangle: Rounded Corners 5">
                <a:extLst>
                  <a:ext uri="{FF2B5EF4-FFF2-40B4-BE49-F238E27FC236}">
                    <a16:creationId xmlns:a16="http://schemas.microsoft.com/office/drawing/2014/main" xmlns:a14="http://schemas.microsoft.com/office/drawing/2010/main" xmlns="" id="{10AD85F4-8DFC-7676-17D5-4F9DD4CC5FC2}"/>
                  </a:ext>
                </a:extLst>
              </p:cNvPr>
              <p:cNvSpPr>
                <a:spLocks noRot="1" noChangeAspect="1" noMove="1" noResize="1" noEditPoints="1" noAdjustHandles="1" noChangeArrowheads="1" noChangeShapeType="1" noTextEdit="1"/>
              </p:cNvSpPr>
              <p:nvPr/>
            </p:nvSpPr>
            <p:spPr>
              <a:xfrm>
                <a:off x="457200" y="127000"/>
                <a:ext cx="11430000" cy="6497319"/>
              </a:xfrm>
              <a:prstGeom prst="roundRect">
                <a:avLst/>
              </a:prstGeom>
              <a:blipFill rotWithShape="0">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38551530"/>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wipe(down)">
                                      <p:cBhvr>
                                        <p:cTn id="15" dur="500"/>
                                        <p:tgtEl>
                                          <p:spTgt spid="6">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wipe(down)">
                                      <p:cBhvr>
                                        <p:cTn id="18" dur="500"/>
                                        <p:tgtEl>
                                          <p:spTgt spid="6">
                                            <p:txEl>
                                              <p:pRg st="2" end="2"/>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wipe(down)">
                                      <p:cBhvr>
                                        <p:cTn id="21" dur="500"/>
                                        <p:tgtEl>
                                          <p:spTgt spid="6">
                                            <p:txEl>
                                              <p:pRg st="3" end="3"/>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wipe(down)">
                                      <p:cBhvr>
                                        <p:cTn id="24" dur="500"/>
                                        <p:tgtEl>
                                          <p:spTgt spid="6">
                                            <p:txEl>
                                              <p:pRg st="4" end="4"/>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wipe(down)">
                                      <p:cBhvr>
                                        <p:cTn id="27" dur="500"/>
                                        <p:tgtEl>
                                          <p:spTgt spid="6">
                                            <p:txEl>
                                              <p:pRg st="5" end="5"/>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6">
                                            <p:txEl>
                                              <p:pRg st="6" end="6"/>
                                            </p:txEl>
                                          </p:spTgt>
                                        </p:tgtEl>
                                        <p:attrNameLst>
                                          <p:attrName>style.visibility</p:attrName>
                                        </p:attrNameLst>
                                      </p:cBhvr>
                                      <p:to>
                                        <p:strVal val="visible"/>
                                      </p:to>
                                    </p:set>
                                    <p:animEffect transition="in" filter="wipe(down)">
                                      <p:cBhvr>
                                        <p:cTn id="30" dur="500"/>
                                        <p:tgtEl>
                                          <p:spTgt spid="6">
                                            <p:txEl>
                                              <p:pRg st="6" end="6"/>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6">
                                            <p:txEl>
                                              <p:pRg st="7" end="7"/>
                                            </p:txEl>
                                          </p:spTgt>
                                        </p:tgtEl>
                                        <p:attrNameLst>
                                          <p:attrName>style.visibility</p:attrName>
                                        </p:attrNameLst>
                                      </p:cBhvr>
                                      <p:to>
                                        <p:strVal val="visible"/>
                                      </p:to>
                                    </p:set>
                                    <p:animEffect transition="in" filter="wipe(down)">
                                      <p:cBhvr>
                                        <p:cTn id="33" dur="500"/>
                                        <p:tgtEl>
                                          <p:spTgt spid="6">
                                            <p:txEl>
                                              <p:pRg st="7" end="7"/>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6">
                                            <p:txEl>
                                              <p:pRg st="8" end="8"/>
                                            </p:txEl>
                                          </p:spTgt>
                                        </p:tgtEl>
                                        <p:attrNameLst>
                                          <p:attrName>style.visibility</p:attrName>
                                        </p:attrNameLst>
                                      </p:cBhvr>
                                      <p:to>
                                        <p:strVal val="visible"/>
                                      </p:to>
                                    </p:set>
                                    <p:animEffect transition="in" filter="wipe(down)">
                                      <p:cBhvr>
                                        <p:cTn id="36" dur="500"/>
                                        <p:tgtEl>
                                          <p:spTgt spid="6">
                                            <p:txEl>
                                              <p:pRg st="8" end="8"/>
                                            </p:txEl>
                                          </p:spTgt>
                                        </p:tgtEl>
                                      </p:cBhvr>
                                    </p:animEffect>
                                  </p:childTnLst>
                                </p:cTn>
                              </p:par>
                              <p:par>
                                <p:cTn id="37" presetID="22" presetClass="entr" presetSubtype="4" fill="hold" nodeType="withEffect">
                                  <p:stCondLst>
                                    <p:cond delay="0"/>
                                  </p:stCondLst>
                                  <p:childTnLst>
                                    <p:set>
                                      <p:cBhvr>
                                        <p:cTn id="38" dur="1" fill="hold">
                                          <p:stCondLst>
                                            <p:cond delay="0"/>
                                          </p:stCondLst>
                                        </p:cTn>
                                        <p:tgtEl>
                                          <p:spTgt spid="6">
                                            <p:txEl>
                                              <p:pRg st="9" end="9"/>
                                            </p:txEl>
                                          </p:spTgt>
                                        </p:tgtEl>
                                        <p:attrNameLst>
                                          <p:attrName>style.visibility</p:attrName>
                                        </p:attrNameLst>
                                      </p:cBhvr>
                                      <p:to>
                                        <p:strVal val="visible"/>
                                      </p:to>
                                    </p:set>
                                    <p:animEffect transition="in" filter="wipe(down)">
                                      <p:cBhvr>
                                        <p:cTn id="39"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sp>
        <p:nvSpPr>
          <p:cNvPr id="2" name="Freeform 2"/>
          <p:cNvSpPr/>
          <p:nvPr/>
        </p:nvSpPr>
        <p:spPr>
          <a:xfrm rot="-2942681">
            <a:off x="9874806" y="-2781111"/>
            <a:ext cx="4455933" cy="4237187"/>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6501418">
            <a:off x="-2836415" y="5245593"/>
            <a:ext cx="7085425" cy="6737595"/>
          </a:xfrm>
          <a:custGeom>
            <a:avLst/>
            <a:gdLst/>
            <a:ahLst/>
            <a:cxnLst/>
            <a:rect l="l" t="t" r="r" b="b"/>
            <a:pathLst>
              <a:path w="10628138" h="10106393">
                <a:moveTo>
                  <a:pt x="0" y="0"/>
                </a:moveTo>
                <a:lnTo>
                  <a:pt x="10628139" y="0"/>
                </a:lnTo>
                <a:lnTo>
                  <a:pt x="10628139" y="10106393"/>
                </a:lnTo>
                <a:lnTo>
                  <a:pt x="0" y="1010639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rot="-2786969">
            <a:off x="10291377" y="5248462"/>
            <a:ext cx="4455933" cy="4237187"/>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rot="-6346126">
            <a:off x="-2834841" y="-2878534"/>
            <a:ext cx="4455933" cy="4237187"/>
          </a:xfrm>
          <a:custGeom>
            <a:avLst/>
            <a:gdLst/>
            <a:ahLst/>
            <a:cxnLst/>
            <a:rect l="l" t="t" r="r" b="b"/>
            <a:pathLst>
              <a:path w="6683899" h="6355781">
                <a:moveTo>
                  <a:pt x="0" y="0"/>
                </a:moveTo>
                <a:lnTo>
                  <a:pt x="6683899" y="0"/>
                </a:lnTo>
                <a:lnTo>
                  <a:pt x="6683899" y="6355781"/>
                </a:lnTo>
                <a:lnTo>
                  <a:pt x="0" y="635578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9" name="Freeform 9"/>
          <p:cNvSpPr/>
          <p:nvPr/>
        </p:nvSpPr>
        <p:spPr>
          <a:xfrm>
            <a:off x="-203200" y="279400"/>
            <a:ext cx="793042" cy="1029410"/>
          </a:xfrm>
          <a:custGeom>
            <a:avLst/>
            <a:gdLst/>
            <a:ahLst/>
            <a:cxnLst/>
            <a:rect l="l" t="t" r="r" b="b"/>
            <a:pathLst>
              <a:path w="1189563" h="1544115">
                <a:moveTo>
                  <a:pt x="0" y="0"/>
                </a:moveTo>
                <a:lnTo>
                  <a:pt x="1189563" y="0"/>
                </a:lnTo>
                <a:lnTo>
                  <a:pt x="1189563" y="1544115"/>
                </a:lnTo>
                <a:lnTo>
                  <a:pt x="0" y="1544115"/>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6" name="TextBox 5">
            <a:extLst>
              <a:ext uri="{FF2B5EF4-FFF2-40B4-BE49-F238E27FC236}">
                <a16:creationId xmlns="" xmlns:a16="http://schemas.microsoft.com/office/drawing/2014/main" id="{B9DF71B9-1EEB-02E5-1D50-26CAD8918812}"/>
              </a:ext>
            </a:extLst>
          </p:cNvPr>
          <p:cNvSpPr txBox="1"/>
          <p:nvPr/>
        </p:nvSpPr>
        <p:spPr>
          <a:xfrm>
            <a:off x="2590800" y="0"/>
            <a:ext cx="6705600" cy="1169679"/>
          </a:xfrm>
          <a:prstGeom prst="rect">
            <a:avLst/>
          </a:prstGeom>
          <a:noFill/>
        </p:spPr>
        <p:txBody>
          <a:bodyPr wrap="square" rtlCol="0">
            <a:spAutoFit/>
          </a:bodyPr>
          <a:lstStyle/>
          <a:p>
            <a:pPr algn="ctr">
              <a:lnSpc>
                <a:spcPct val="150000"/>
              </a:lnSpc>
            </a:pPr>
            <a:r>
              <a:rPr lang="en-US" sz="4667" b="1">
                <a:solidFill>
                  <a:prstClr val="black"/>
                </a:solidFill>
                <a:latin typeface="Arial" panose="020B0604020202020204" pitchFamily="34" charset="0"/>
                <a:cs typeface="Arial" panose="020B0604020202020204" pitchFamily="34" charset="0"/>
              </a:rPr>
              <a:t>HƯỚNG DẪN VỀ NHÀ</a:t>
            </a:r>
          </a:p>
        </p:txBody>
      </p:sp>
      <p:sp>
        <p:nvSpPr>
          <p:cNvPr id="8" name="Arrow: Pentagon 7">
            <a:extLst>
              <a:ext uri="{FF2B5EF4-FFF2-40B4-BE49-F238E27FC236}">
                <a16:creationId xmlns="" xmlns:a16="http://schemas.microsoft.com/office/drawing/2014/main" id="{DA84EF3F-78BE-8B7F-38FC-6EF116E36BB7}"/>
              </a:ext>
            </a:extLst>
          </p:cNvPr>
          <p:cNvSpPr/>
          <p:nvPr/>
        </p:nvSpPr>
        <p:spPr>
          <a:xfrm>
            <a:off x="4151630" y="1486478"/>
            <a:ext cx="7264401" cy="1005703"/>
          </a:xfrm>
          <a:prstGeom prst="homePlate">
            <a:avLst/>
          </a:prstGeom>
          <a:ln w="28575"/>
        </p:spPr>
        <p:style>
          <a:lnRef idx="3">
            <a:schemeClr val="lt1"/>
          </a:lnRef>
          <a:fillRef idx="1">
            <a:schemeClr val="accent4"/>
          </a:fillRef>
          <a:effectRef idx="1">
            <a:schemeClr val="accent4"/>
          </a:effectRef>
          <a:fontRef idx="minor">
            <a:schemeClr val="lt1"/>
          </a:fontRef>
        </p:style>
        <p:txBody>
          <a:bodyPr rtlCol="0" anchor="ctr"/>
          <a:lstStyle/>
          <a:p>
            <a:pPr algn="just">
              <a:lnSpc>
                <a:spcPct val="150000"/>
              </a:lnSpc>
            </a:pPr>
            <a:r>
              <a:rPr lang="en-US" sz="3000">
                <a:solidFill>
                  <a:prstClr val="white"/>
                </a:solidFill>
                <a:latin typeface="Arial" panose="020B0604020202020204" pitchFamily="34" charset="0"/>
                <a:cs typeface="Arial" panose="020B0604020202020204" pitchFamily="34" charset="0"/>
              </a:rPr>
              <a:t>Ôn tập và ghi nhớ kiến thức vừa học.</a:t>
            </a:r>
          </a:p>
        </p:txBody>
      </p:sp>
      <p:sp>
        <p:nvSpPr>
          <p:cNvPr id="11" name="Arrow: Pentagon 10">
            <a:extLst>
              <a:ext uri="{FF2B5EF4-FFF2-40B4-BE49-F238E27FC236}">
                <a16:creationId xmlns="" xmlns:a16="http://schemas.microsoft.com/office/drawing/2014/main" id="{17752084-6B49-BB0B-D21F-A88C944EF45F}"/>
              </a:ext>
            </a:extLst>
          </p:cNvPr>
          <p:cNvSpPr/>
          <p:nvPr/>
        </p:nvSpPr>
        <p:spPr>
          <a:xfrm>
            <a:off x="4174116" y="2889539"/>
            <a:ext cx="7264401" cy="1005703"/>
          </a:xfrm>
          <a:prstGeom prst="homePlate">
            <a:avLst/>
          </a:prstGeom>
          <a:ln w="28575"/>
        </p:spPr>
        <p:style>
          <a:lnRef idx="3">
            <a:schemeClr val="lt1"/>
          </a:lnRef>
          <a:fillRef idx="1">
            <a:schemeClr val="accent4"/>
          </a:fillRef>
          <a:effectRef idx="1">
            <a:schemeClr val="accent4"/>
          </a:effectRef>
          <a:fontRef idx="minor">
            <a:schemeClr val="lt1"/>
          </a:fontRef>
        </p:style>
        <p:txBody>
          <a:bodyPr rtlCol="0" anchor="ctr"/>
          <a:lstStyle/>
          <a:p>
            <a:pPr algn="just">
              <a:lnSpc>
                <a:spcPct val="150000"/>
              </a:lnSpc>
            </a:pPr>
            <a:r>
              <a:rPr lang="en-US" sz="3000">
                <a:solidFill>
                  <a:prstClr val="white"/>
                </a:solidFill>
                <a:latin typeface="Arial" panose="020B0604020202020204" pitchFamily="34" charset="0"/>
                <a:cs typeface="Arial" panose="020B0604020202020204" pitchFamily="34" charset="0"/>
              </a:rPr>
              <a:t>Làm</a:t>
            </a:r>
            <a:r>
              <a:rPr lang="vi-VN" sz="3000">
                <a:solidFill>
                  <a:prstClr val="white"/>
                </a:solidFill>
                <a:cs typeface="Arial" panose="020B0604020202020204" pitchFamily="34" charset="0"/>
              </a:rPr>
              <a:t> các bài tập trong SBT </a:t>
            </a:r>
            <a:endParaRPr lang="en-US" sz="3000">
              <a:solidFill>
                <a:prstClr val="white"/>
              </a:solidFill>
              <a:latin typeface="Arial" panose="020B0604020202020204" pitchFamily="34" charset="0"/>
              <a:cs typeface="Arial" panose="020B0604020202020204" pitchFamily="34" charset="0"/>
            </a:endParaRPr>
          </a:p>
        </p:txBody>
      </p:sp>
      <p:sp>
        <p:nvSpPr>
          <p:cNvPr id="13" name="Arrow: Pentagon 12">
            <a:extLst>
              <a:ext uri="{FF2B5EF4-FFF2-40B4-BE49-F238E27FC236}">
                <a16:creationId xmlns="" xmlns:a16="http://schemas.microsoft.com/office/drawing/2014/main" id="{F1B87FF0-F462-7FB8-D6BD-F574B292A820}"/>
              </a:ext>
            </a:extLst>
          </p:cNvPr>
          <p:cNvSpPr/>
          <p:nvPr/>
        </p:nvSpPr>
        <p:spPr>
          <a:xfrm>
            <a:off x="4192437" y="4470267"/>
            <a:ext cx="7264401" cy="1473200"/>
          </a:xfrm>
          <a:prstGeom prst="homePlate">
            <a:avLst/>
          </a:prstGeom>
          <a:ln w="28575"/>
        </p:spPr>
        <p:style>
          <a:lnRef idx="3">
            <a:schemeClr val="lt1"/>
          </a:lnRef>
          <a:fillRef idx="1">
            <a:schemeClr val="accent4"/>
          </a:fillRef>
          <a:effectRef idx="1">
            <a:schemeClr val="accent4"/>
          </a:effectRef>
          <a:fontRef idx="minor">
            <a:schemeClr val="lt1"/>
          </a:fontRef>
        </p:style>
        <p:txBody>
          <a:bodyPr rtlCol="0" anchor="ctr"/>
          <a:lstStyle/>
          <a:p>
            <a:pPr algn="just">
              <a:lnSpc>
                <a:spcPct val="150000"/>
              </a:lnSpc>
            </a:pPr>
            <a:r>
              <a:rPr lang="en-US" sz="3000">
                <a:solidFill>
                  <a:prstClr val="white"/>
                </a:solidFill>
                <a:latin typeface="Arial" panose="020B0604020202020204" pitchFamily="34" charset="0"/>
                <a:cs typeface="Arial" panose="020B0604020202020204" pitchFamily="34" charset="0"/>
              </a:rPr>
              <a:t>Tìm hiểu nội dung </a:t>
            </a:r>
            <a:r>
              <a:rPr lang="en-US" sz="3000" b="1">
                <a:solidFill>
                  <a:prstClr val="white"/>
                </a:solidFill>
                <a:latin typeface="Arial" panose="020B0604020202020204" pitchFamily="34" charset="0"/>
                <a:cs typeface="Arial" panose="020B0604020202020204" pitchFamily="34" charset="0"/>
              </a:rPr>
              <a:t>Bài 14</a:t>
            </a:r>
            <a:r>
              <a:rPr lang="vi-VN" sz="3000" b="1">
                <a:solidFill>
                  <a:prstClr val="white"/>
                </a:solidFill>
                <a:cs typeface="Arial" panose="020B0604020202020204" pitchFamily="34" charset="0"/>
              </a:rPr>
              <a:t>: </a:t>
            </a:r>
            <a:r>
              <a:rPr lang="en-US" sz="3000" b="1">
                <a:solidFill>
                  <a:prstClr val="white"/>
                </a:solidFill>
                <a:latin typeface="Arial" panose="020B0604020202020204" pitchFamily="34" charset="0"/>
                <a:cs typeface="Arial" panose="020B0604020202020204" pitchFamily="34" charset="0"/>
              </a:rPr>
              <a:t>Thực hành xác định khối lượng riêng </a:t>
            </a:r>
            <a:r>
              <a:rPr lang="en-US" sz="3000">
                <a:solidFill>
                  <a:prstClr val="white"/>
                </a:solidFill>
                <a:latin typeface="Arial" panose="020B0604020202020204" pitchFamily="34" charset="0"/>
                <a:cs typeface="Arial" panose="020B0604020202020204" pitchFamily="34" charset="0"/>
              </a:rPr>
              <a:t> </a:t>
            </a:r>
          </a:p>
        </p:txBody>
      </p:sp>
      <p:pic>
        <p:nvPicPr>
          <p:cNvPr id="7" name="Picture 7">
            <a:extLst>
              <a:ext uri="{FF2B5EF4-FFF2-40B4-BE49-F238E27FC236}">
                <a16:creationId xmlns="" xmlns:a16="http://schemas.microsoft.com/office/drawing/2014/main" id="{B235F8E8-8196-4EBD-8EC8-362E3C8136C5}"/>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355600" y="2889539"/>
            <a:ext cx="3577456" cy="3085555"/>
          </a:xfrm>
          <a:prstGeom prst="rect">
            <a:avLst/>
          </a:prstGeom>
        </p:spPr>
      </p:pic>
    </p:spTree>
    <p:extLst>
      <p:ext uri="{BB962C8B-B14F-4D97-AF65-F5344CB8AC3E}">
        <p14:creationId xmlns:p14="http://schemas.microsoft.com/office/powerpoint/2010/main" val="2697206458"/>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3"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sp>
        <p:nvSpPr>
          <p:cNvPr id="3" name="Freeform 3"/>
          <p:cNvSpPr/>
          <p:nvPr/>
        </p:nvSpPr>
        <p:spPr>
          <a:xfrm rot="-2942681">
            <a:off x="9616463" y="-2851580"/>
            <a:ext cx="4455933" cy="4237187"/>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rot="8290446">
            <a:off x="-2654406" y="4968956"/>
            <a:ext cx="5308811" cy="5048197"/>
          </a:xfrm>
          <a:custGeom>
            <a:avLst/>
            <a:gdLst/>
            <a:ahLst/>
            <a:cxnLst/>
            <a:rect l="l" t="t" r="r" b="b"/>
            <a:pathLst>
              <a:path w="7963217" h="7572296">
                <a:moveTo>
                  <a:pt x="0" y="0"/>
                </a:moveTo>
                <a:lnTo>
                  <a:pt x="7963218" y="0"/>
                </a:lnTo>
                <a:lnTo>
                  <a:pt x="7963218" y="7572296"/>
                </a:lnTo>
                <a:lnTo>
                  <a:pt x="0" y="757229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5" name="Freeform 5"/>
          <p:cNvSpPr/>
          <p:nvPr/>
        </p:nvSpPr>
        <p:spPr>
          <a:xfrm rot="-2786969">
            <a:off x="9964034" y="5055526"/>
            <a:ext cx="4455933" cy="4237187"/>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Freeform 6"/>
          <p:cNvSpPr/>
          <p:nvPr/>
        </p:nvSpPr>
        <p:spPr>
          <a:xfrm rot="-6346126">
            <a:off x="-1921682" y="-2851580"/>
            <a:ext cx="4455933" cy="4237187"/>
          </a:xfrm>
          <a:custGeom>
            <a:avLst/>
            <a:gdLst/>
            <a:ahLst/>
            <a:cxnLst/>
            <a:rect l="l" t="t" r="r" b="b"/>
            <a:pathLst>
              <a:path w="6683899" h="6355781">
                <a:moveTo>
                  <a:pt x="0" y="0"/>
                </a:moveTo>
                <a:lnTo>
                  <a:pt x="6683899" y="0"/>
                </a:lnTo>
                <a:lnTo>
                  <a:pt x="6683899" y="6355781"/>
                </a:lnTo>
                <a:lnTo>
                  <a:pt x="0" y="635578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7" name="Freeform 7"/>
          <p:cNvSpPr/>
          <p:nvPr/>
        </p:nvSpPr>
        <p:spPr>
          <a:xfrm>
            <a:off x="10352991" y="5013368"/>
            <a:ext cx="793042" cy="1029410"/>
          </a:xfrm>
          <a:custGeom>
            <a:avLst/>
            <a:gdLst/>
            <a:ahLst/>
            <a:cxnLst/>
            <a:rect l="l" t="t" r="r" b="b"/>
            <a:pathLst>
              <a:path w="1189563" h="1544115">
                <a:moveTo>
                  <a:pt x="0" y="0"/>
                </a:moveTo>
                <a:lnTo>
                  <a:pt x="1189562" y="0"/>
                </a:lnTo>
                <a:lnTo>
                  <a:pt x="1189562" y="1544114"/>
                </a:lnTo>
                <a:lnTo>
                  <a:pt x="0" y="1544114"/>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8" name="Freeform 8"/>
          <p:cNvSpPr/>
          <p:nvPr/>
        </p:nvSpPr>
        <p:spPr>
          <a:xfrm rot="443786">
            <a:off x="906043" y="5131625"/>
            <a:ext cx="2023936" cy="997249"/>
          </a:xfrm>
          <a:custGeom>
            <a:avLst/>
            <a:gdLst/>
            <a:ahLst/>
            <a:cxnLst/>
            <a:rect l="l" t="t" r="r" b="b"/>
            <a:pathLst>
              <a:path w="3035904" h="1495873">
                <a:moveTo>
                  <a:pt x="0" y="0"/>
                </a:moveTo>
                <a:lnTo>
                  <a:pt x="3035904" y="0"/>
                </a:lnTo>
                <a:lnTo>
                  <a:pt x="3035904" y="1495873"/>
                </a:lnTo>
                <a:lnTo>
                  <a:pt x="0" y="1495873"/>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0" name="Freeform 10"/>
          <p:cNvSpPr/>
          <p:nvPr/>
        </p:nvSpPr>
        <p:spPr>
          <a:xfrm rot="443786">
            <a:off x="9297159" y="376902"/>
            <a:ext cx="2023936" cy="997249"/>
          </a:xfrm>
          <a:custGeom>
            <a:avLst/>
            <a:gdLst/>
            <a:ahLst/>
            <a:cxnLst/>
            <a:rect l="l" t="t" r="r" b="b"/>
            <a:pathLst>
              <a:path w="3035904" h="1495873">
                <a:moveTo>
                  <a:pt x="0" y="0"/>
                </a:moveTo>
                <a:lnTo>
                  <a:pt x="3035904" y="0"/>
                </a:lnTo>
                <a:lnTo>
                  <a:pt x="3035904" y="1495873"/>
                </a:lnTo>
                <a:lnTo>
                  <a:pt x="0" y="1495873"/>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4" name="TextBox 14"/>
          <p:cNvSpPr txBox="1"/>
          <p:nvPr/>
        </p:nvSpPr>
        <p:spPr>
          <a:xfrm>
            <a:off x="223475" y="1814696"/>
            <a:ext cx="11963528" cy="2462597"/>
          </a:xfrm>
          <a:prstGeom prst="rect">
            <a:avLst/>
          </a:prstGeom>
        </p:spPr>
        <p:txBody>
          <a:bodyPr wrap="square" lIns="0" tIns="0" rIns="0" bIns="0" rtlCol="0" anchor="t">
            <a:spAutoFit/>
          </a:bodyPr>
          <a:lstStyle/>
          <a:p>
            <a:pPr algn="ctr">
              <a:lnSpc>
                <a:spcPct val="150000"/>
              </a:lnSpc>
              <a:defRPr/>
            </a:pPr>
            <a:r>
              <a:rPr lang="en-US" sz="5334" b="1">
                <a:solidFill>
                  <a:srgbClr val="102667"/>
                </a:solidFill>
                <a:latin typeface="Arial" panose="020B0604020202020204" pitchFamily="34" charset="0"/>
                <a:cs typeface="Arial" panose="020B0604020202020204" pitchFamily="34" charset="0"/>
              </a:rPr>
              <a:t>CẢM ƠN CÁC EM ĐÃ</a:t>
            </a:r>
          </a:p>
          <a:p>
            <a:pPr algn="ctr">
              <a:lnSpc>
                <a:spcPct val="150000"/>
              </a:lnSpc>
              <a:defRPr/>
            </a:pPr>
            <a:r>
              <a:rPr lang="en-US" sz="5334" b="1">
                <a:solidFill>
                  <a:srgbClr val="102667"/>
                </a:solidFill>
                <a:latin typeface="Arial" panose="020B0604020202020204" pitchFamily="34" charset="0"/>
                <a:cs typeface="Arial" panose="020B0604020202020204" pitchFamily="34" charset="0"/>
              </a:rPr>
              <a:t> LẮNG NGHE BÀI GIẢNG HÔM NAY!</a:t>
            </a:r>
          </a:p>
        </p:txBody>
      </p:sp>
    </p:spTree>
    <p:extLst>
      <p:ext uri="{BB962C8B-B14F-4D97-AF65-F5344CB8AC3E}">
        <p14:creationId xmlns:p14="http://schemas.microsoft.com/office/powerpoint/2010/main" val="2339001532"/>
      </p:ext>
    </p:extLst>
  </p:cSld>
  <p:clrMapOvr>
    <a:masterClrMapping/>
  </p:clrMapOvr>
  <p:transition spd="med">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95258" y="-1104427"/>
            <a:ext cx="11933582" cy="523220"/>
          </a:xfrm>
          <a:prstGeom prst="rect">
            <a:avLst/>
          </a:prstGeom>
        </p:spPr>
        <p:txBody>
          <a:bodyPr wrap="square">
            <a:spAutoFit/>
          </a:bodyPr>
          <a:lstStyle/>
          <a:p>
            <a:r>
              <a:rPr lang="vi-VN" sz="2800" dirty="0">
                <a:latin typeface="+mj-lt"/>
              </a:rPr>
              <a:t>1</a:t>
            </a:r>
            <a:r>
              <a:rPr lang="vi-VN" sz="2800" dirty="0" smtClean="0">
                <a:latin typeface="+mj-lt"/>
              </a:rPr>
              <a:t>. Hãy tính tỉ </a:t>
            </a:r>
            <a:r>
              <a:rPr lang="vi-VN" sz="2800" dirty="0">
                <a:latin typeface="+mj-lt"/>
              </a:rPr>
              <a:t>số giữa khối lượng và thể tích của ba thỏi </a:t>
            </a:r>
            <a:r>
              <a:rPr lang="vi-VN" sz="2800" dirty="0" smtClean="0">
                <a:latin typeface="+mj-lt"/>
              </a:rPr>
              <a:t>sắt và nhận xét</a:t>
            </a:r>
            <a:endParaRPr lang="en-US" sz="2800" dirty="0">
              <a:latin typeface="+mj-lt"/>
            </a:endParaRPr>
          </a:p>
        </p:txBody>
      </p:sp>
      <p:graphicFrame>
        <p:nvGraphicFramePr>
          <p:cNvPr id="6" name="Table 5"/>
          <p:cNvGraphicFramePr>
            <a:graphicFrameLocks noGrp="1"/>
          </p:cNvGraphicFramePr>
          <p:nvPr>
            <p:extLst>
              <p:ext uri="{D42A27DB-BD31-4B8C-83A1-F6EECF244321}">
                <p14:modId xmlns:p14="http://schemas.microsoft.com/office/powerpoint/2010/main" val="3199929964"/>
              </p:ext>
            </p:extLst>
          </p:nvPr>
        </p:nvGraphicFramePr>
        <p:xfrm>
          <a:off x="1103979" y="273799"/>
          <a:ext cx="8991600" cy="3733799"/>
        </p:xfrm>
        <a:graphic>
          <a:graphicData uri="http://schemas.openxmlformats.org/drawingml/2006/table">
            <a:tbl>
              <a:tblPr firstRow="1" bandRow="1">
                <a:tableStyleId>{5C22544A-7EE6-4342-B048-85BDC9FD1C3A}</a:tableStyleId>
              </a:tblPr>
              <a:tblGrid>
                <a:gridCol w="1798320">
                  <a:extLst>
                    <a:ext uri="{9D8B030D-6E8A-4147-A177-3AD203B41FA5}">
                      <a16:colId xmlns:a16="http://schemas.microsoft.com/office/drawing/2014/main" xmlns="" val="20000"/>
                    </a:ext>
                  </a:extLst>
                </a:gridCol>
                <a:gridCol w="2397760">
                  <a:extLst>
                    <a:ext uri="{9D8B030D-6E8A-4147-A177-3AD203B41FA5}">
                      <a16:colId xmlns:a16="http://schemas.microsoft.com/office/drawing/2014/main" xmlns="" val="20001"/>
                    </a:ext>
                  </a:extLst>
                </a:gridCol>
                <a:gridCol w="2397760">
                  <a:extLst>
                    <a:ext uri="{9D8B030D-6E8A-4147-A177-3AD203B41FA5}">
                      <a16:colId xmlns:a16="http://schemas.microsoft.com/office/drawing/2014/main" xmlns="" val="20002"/>
                    </a:ext>
                  </a:extLst>
                </a:gridCol>
                <a:gridCol w="2397760">
                  <a:extLst>
                    <a:ext uri="{9D8B030D-6E8A-4147-A177-3AD203B41FA5}">
                      <a16:colId xmlns:a16="http://schemas.microsoft.com/office/drawing/2014/main" xmlns="" val="20003"/>
                    </a:ext>
                  </a:extLst>
                </a:gridCol>
              </a:tblGrid>
              <a:tr h="87635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800" b="0" dirty="0">
                          <a:solidFill>
                            <a:srgbClr val="000000"/>
                          </a:solidFill>
                          <a:latin typeface="Times New Roman" pitchFamily="18" charset="0"/>
                          <a:cs typeface="Times New Roman" pitchFamily="18" charset="0"/>
                        </a:rPr>
                        <a:t>Đại lượng</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a:solidFill>
                            <a:srgbClr val="000000"/>
                          </a:solidFill>
                          <a:latin typeface="Times New Roman" pitchFamily="18" charset="0"/>
                          <a:cs typeface="Times New Roman" pitchFamily="18" charset="0"/>
                        </a:rPr>
                        <a:t>Thỏi 1</a:t>
                      </a:r>
                      <a:endParaRPr lang="en-US" sz="2800">
                        <a:solidFill>
                          <a:srgbClr val="000000"/>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a:solidFill>
                            <a:srgbClr val="000000"/>
                          </a:solidFill>
                          <a:latin typeface="Times New Roman" pitchFamily="18" charset="0"/>
                          <a:cs typeface="Times New Roman" pitchFamily="18" charset="0"/>
                        </a:rPr>
                        <a:t>Thỏi </a:t>
                      </a:r>
                      <a:r>
                        <a:rPr lang="vi-VN" sz="2800" b="1">
                          <a:solidFill>
                            <a:srgbClr val="000000"/>
                          </a:solidFill>
                          <a:latin typeface="Times New Roman" pitchFamily="18" charset="0"/>
                          <a:cs typeface="Times New Roman" pitchFamily="18" charset="0"/>
                        </a:rPr>
                        <a:t>2</a:t>
                      </a:r>
                      <a:endParaRPr lang="en-US" sz="2800">
                        <a:solidFill>
                          <a:srgbClr val="000000"/>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a:solidFill>
                            <a:srgbClr val="000000"/>
                          </a:solidFill>
                          <a:latin typeface="Times New Roman" pitchFamily="18" charset="0"/>
                          <a:cs typeface="Times New Roman" pitchFamily="18" charset="0"/>
                        </a:rPr>
                        <a:t>Thỏi </a:t>
                      </a:r>
                      <a:r>
                        <a:rPr lang="vi-VN" sz="2800" b="1">
                          <a:solidFill>
                            <a:srgbClr val="000000"/>
                          </a:solidFill>
                          <a:latin typeface="Times New Roman" pitchFamily="18" charset="0"/>
                          <a:cs typeface="Times New Roman" pitchFamily="18" charset="0"/>
                        </a:rPr>
                        <a:t>3</a:t>
                      </a:r>
                      <a:endParaRPr lang="en-US" sz="2800">
                        <a:solidFill>
                          <a:srgbClr val="000000"/>
                        </a:solidFill>
                        <a:latin typeface="Times New Roman" pitchFamily="18" charset="0"/>
                        <a:cs typeface="Times New Roman" pitchFamily="18" charset="0"/>
                      </a:endParaRPr>
                    </a:p>
                  </a:txBody>
                  <a:tcPr/>
                </a:tc>
                <a:extLst>
                  <a:ext uri="{0D108BD9-81ED-4DB2-BD59-A6C34878D82A}">
                    <a16:rowId xmlns:a16="http://schemas.microsoft.com/office/drawing/2014/main" xmlns="" val="10000"/>
                  </a:ext>
                </a:extLst>
              </a:tr>
              <a:tr h="876354">
                <a:tc>
                  <a:txBody>
                    <a:bodyPr/>
                    <a:lstStyle/>
                    <a:p>
                      <a:pPr algn="ctr"/>
                      <a:r>
                        <a:rPr lang="en-US" sz="2800" b="0">
                          <a:solidFill>
                            <a:srgbClr val="000000"/>
                          </a:solidFill>
                          <a:latin typeface="Times New Roman" pitchFamily="18" charset="0"/>
                          <a:cs typeface="Times New Roman" pitchFamily="18" charset="0"/>
                        </a:rPr>
                        <a:t>Thể </a:t>
                      </a:r>
                      <a:r>
                        <a:rPr lang="en-US" sz="2800" b="0" dirty="0" err="1">
                          <a:solidFill>
                            <a:srgbClr val="000000"/>
                          </a:solidFill>
                          <a:latin typeface="Times New Roman" pitchFamily="18" charset="0"/>
                          <a:cs typeface="Times New Roman" pitchFamily="18" charset="0"/>
                        </a:rPr>
                        <a:t>tích</a:t>
                      </a:r>
                      <a:endParaRPr lang="en-US" sz="2800" b="0" dirty="0">
                        <a:solidFill>
                          <a:srgbClr val="000000"/>
                        </a:solidFill>
                        <a:latin typeface="Times New Roman" pitchFamily="18" charset="0"/>
                        <a:cs typeface="Times New Roman" pitchFamily="18" charset="0"/>
                      </a:endParaRPr>
                    </a:p>
                  </a:txBody>
                  <a:tcPr marL="0" marR="0" marT="0" marB="0"/>
                </a:tc>
                <a:tc>
                  <a:txBody>
                    <a:bodyPr/>
                    <a:lstStyle/>
                    <a:p>
                      <a:pPr algn="ctr" rtl="0" fontAlgn="t">
                        <a:spcBef>
                          <a:spcPts val="0"/>
                        </a:spcBef>
                        <a:spcAft>
                          <a:spcPts val="0"/>
                        </a:spcAft>
                      </a:pPr>
                      <a:r>
                        <a:rPr lang="en-US" sz="2800" b="0" i="0" u="none" strike="noStrike" dirty="0">
                          <a:solidFill>
                            <a:srgbClr val="000000"/>
                          </a:solidFill>
                          <a:latin typeface="Times New Roman" pitchFamily="18" charset="0"/>
                          <a:cs typeface="Times New Roman" pitchFamily="18" charset="0"/>
                        </a:rPr>
                        <a:t>V</a:t>
                      </a:r>
                      <a:r>
                        <a:rPr lang="en-US" sz="2800" b="0" i="0" u="none" strike="noStrike" baseline="-25000" dirty="0">
                          <a:solidFill>
                            <a:srgbClr val="000000"/>
                          </a:solidFill>
                          <a:latin typeface="Times New Roman" pitchFamily="18" charset="0"/>
                          <a:cs typeface="Times New Roman" pitchFamily="18" charset="0"/>
                        </a:rPr>
                        <a:t>1</a:t>
                      </a:r>
                      <a:r>
                        <a:rPr lang="en-US" sz="2800" b="0" i="0" u="none" strike="noStrike" dirty="0">
                          <a:solidFill>
                            <a:srgbClr val="000000"/>
                          </a:solidFill>
                          <a:latin typeface="Times New Roman" pitchFamily="18" charset="0"/>
                          <a:cs typeface="Times New Roman" pitchFamily="18" charset="0"/>
                        </a:rPr>
                        <a:t> = V = 1 cm</a:t>
                      </a:r>
                      <a:r>
                        <a:rPr lang="en-US" sz="2800" b="0" i="0" u="none" strike="noStrike" baseline="30000" dirty="0">
                          <a:solidFill>
                            <a:srgbClr val="000000"/>
                          </a:solidFill>
                          <a:latin typeface="Times New Roman" pitchFamily="18" charset="0"/>
                          <a:cs typeface="Times New Roman" pitchFamily="18" charset="0"/>
                        </a:rPr>
                        <a:t>3</a:t>
                      </a:r>
                      <a:endParaRPr lang="en-US" sz="2800" dirty="0">
                        <a:latin typeface="Times New Roman" pitchFamily="18" charset="0"/>
                        <a:cs typeface="Times New Roman" pitchFamily="18" charset="0"/>
                      </a:endParaRPr>
                    </a:p>
                  </a:txBody>
                  <a:tcPr marL="68580" marR="68580"/>
                </a:tc>
                <a:tc>
                  <a:txBody>
                    <a:bodyPr/>
                    <a:lstStyle/>
                    <a:p>
                      <a:pPr algn="l" rtl="0" fontAlgn="t">
                        <a:spcBef>
                          <a:spcPts val="0"/>
                        </a:spcBef>
                        <a:spcAft>
                          <a:spcPts val="0"/>
                        </a:spcAft>
                      </a:pPr>
                      <a:r>
                        <a:rPr lang="en-US" sz="2800" b="0" i="0" u="none" strike="noStrike" dirty="0">
                          <a:solidFill>
                            <a:srgbClr val="000000"/>
                          </a:solidFill>
                          <a:latin typeface="Times New Roman" pitchFamily="18" charset="0"/>
                          <a:cs typeface="Times New Roman" pitchFamily="18" charset="0"/>
                        </a:rPr>
                        <a:t>V</a:t>
                      </a:r>
                      <a:r>
                        <a:rPr lang="en-US" sz="2800" b="0" i="0" u="none" strike="noStrike" baseline="-25000" dirty="0">
                          <a:solidFill>
                            <a:srgbClr val="000000"/>
                          </a:solidFill>
                          <a:latin typeface="Times New Roman" pitchFamily="18" charset="0"/>
                          <a:cs typeface="Times New Roman" pitchFamily="18" charset="0"/>
                        </a:rPr>
                        <a:t>2</a:t>
                      </a:r>
                      <a:r>
                        <a:rPr lang="en-US" sz="2800" b="0" i="0" u="none" strike="noStrike" dirty="0">
                          <a:solidFill>
                            <a:srgbClr val="000000"/>
                          </a:solidFill>
                          <a:latin typeface="Times New Roman" pitchFamily="18" charset="0"/>
                          <a:cs typeface="Times New Roman" pitchFamily="18" charset="0"/>
                        </a:rPr>
                        <a:t> =2V= 2 cm</a:t>
                      </a:r>
                      <a:r>
                        <a:rPr lang="en-US" sz="2800" b="0" i="0" u="none" strike="noStrike" baseline="30000" dirty="0">
                          <a:solidFill>
                            <a:srgbClr val="000000"/>
                          </a:solidFill>
                          <a:latin typeface="Times New Roman" pitchFamily="18" charset="0"/>
                          <a:cs typeface="Times New Roman" pitchFamily="18" charset="0"/>
                        </a:rPr>
                        <a:t>3</a:t>
                      </a:r>
                      <a:endParaRPr lang="en-US" sz="2800" dirty="0">
                        <a:latin typeface="Times New Roman" pitchFamily="18" charset="0"/>
                        <a:cs typeface="Times New Roman" pitchFamily="18" charset="0"/>
                      </a:endParaRPr>
                    </a:p>
                  </a:txBody>
                  <a:tcPr marL="68580" marR="68580"/>
                </a:tc>
                <a:tc>
                  <a:txBody>
                    <a:bodyPr/>
                    <a:lstStyle/>
                    <a:p>
                      <a:pPr algn="l" rtl="0" fontAlgn="t">
                        <a:spcBef>
                          <a:spcPts val="0"/>
                        </a:spcBef>
                        <a:spcAft>
                          <a:spcPts val="0"/>
                        </a:spcAft>
                      </a:pPr>
                      <a:r>
                        <a:rPr lang="en-US" sz="2800" b="0" i="0" u="none" strike="noStrike" dirty="0">
                          <a:solidFill>
                            <a:srgbClr val="000000"/>
                          </a:solidFill>
                          <a:latin typeface="Times New Roman" pitchFamily="18" charset="0"/>
                          <a:cs typeface="Times New Roman" pitchFamily="18" charset="0"/>
                        </a:rPr>
                        <a:t>V</a:t>
                      </a:r>
                      <a:r>
                        <a:rPr lang="en-US" sz="2800" b="0" i="0" u="none" strike="noStrike" baseline="-25000" dirty="0">
                          <a:solidFill>
                            <a:srgbClr val="000000"/>
                          </a:solidFill>
                          <a:latin typeface="Times New Roman" pitchFamily="18" charset="0"/>
                          <a:cs typeface="Times New Roman" pitchFamily="18" charset="0"/>
                        </a:rPr>
                        <a:t>3</a:t>
                      </a:r>
                      <a:r>
                        <a:rPr lang="en-US" sz="2800" b="0" i="0" u="none" strike="noStrike" dirty="0">
                          <a:solidFill>
                            <a:srgbClr val="000000"/>
                          </a:solidFill>
                          <a:latin typeface="Times New Roman" pitchFamily="18" charset="0"/>
                          <a:cs typeface="Times New Roman" pitchFamily="18" charset="0"/>
                        </a:rPr>
                        <a:t> =3V =3 cm</a:t>
                      </a:r>
                      <a:r>
                        <a:rPr lang="en-US" sz="2800" b="0" i="0" u="none" strike="noStrike" baseline="30000" dirty="0">
                          <a:solidFill>
                            <a:srgbClr val="000000"/>
                          </a:solidFill>
                          <a:latin typeface="Times New Roman" pitchFamily="18" charset="0"/>
                          <a:cs typeface="Times New Roman" pitchFamily="18" charset="0"/>
                        </a:rPr>
                        <a:t>3</a:t>
                      </a:r>
                      <a:endParaRPr lang="en-US" sz="2800" dirty="0">
                        <a:latin typeface="Times New Roman" pitchFamily="18" charset="0"/>
                        <a:cs typeface="Times New Roman" pitchFamily="18" charset="0"/>
                      </a:endParaRPr>
                    </a:p>
                  </a:txBody>
                  <a:tcPr marL="68580" marR="68580"/>
                </a:tc>
                <a:extLst>
                  <a:ext uri="{0D108BD9-81ED-4DB2-BD59-A6C34878D82A}">
                    <a16:rowId xmlns:a16="http://schemas.microsoft.com/office/drawing/2014/main" xmlns="" val="10001"/>
                  </a:ext>
                </a:extLst>
              </a:tr>
              <a:tr h="876354">
                <a:tc>
                  <a:txBody>
                    <a:bodyPr/>
                    <a:lstStyle/>
                    <a:p>
                      <a:pPr algn="ctr"/>
                      <a:r>
                        <a:rPr lang="vi-VN" sz="2800" b="0" dirty="0">
                          <a:solidFill>
                            <a:srgbClr val="000000"/>
                          </a:solidFill>
                          <a:latin typeface="Times New Roman" pitchFamily="18" charset="0"/>
                          <a:cs typeface="Times New Roman" pitchFamily="18" charset="0"/>
                        </a:rPr>
                        <a:t>Khối lượng</a:t>
                      </a:r>
                    </a:p>
                  </a:txBody>
                  <a:tcPr marL="0" marR="0" marT="0" marB="0"/>
                </a:tc>
                <a:tc>
                  <a:txBody>
                    <a:bodyPr/>
                    <a:lstStyle/>
                    <a:p>
                      <a:pPr algn="ctr" rtl="0" fontAlgn="t">
                        <a:spcBef>
                          <a:spcPts val="0"/>
                        </a:spcBef>
                        <a:spcAft>
                          <a:spcPts val="0"/>
                        </a:spcAft>
                      </a:pPr>
                      <a:r>
                        <a:rPr lang="en-US" sz="2800" b="0" i="0" u="none" strike="noStrike" dirty="0">
                          <a:solidFill>
                            <a:srgbClr val="000000"/>
                          </a:solidFill>
                          <a:latin typeface="Times New Roman" pitchFamily="18" charset="0"/>
                          <a:cs typeface="Times New Roman" pitchFamily="18" charset="0"/>
                        </a:rPr>
                        <a:t>m</a:t>
                      </a:r>
                      <a:r>
                        <a:rPr lang="en-US" sz="2800" b="0" i="0" u="none" strike="noStrike" baseline="-25000" dirty="0">
                          <a:solidFill>
                            <a:srgbClr val="000000"/>
                          </a:solidFill>
                          <a:latin typeface="Times New Roman" pitchFamily="18" charset="0"/>
                          <a:cs typeface="Times New Roman" pitchFamily="18" charset="0"/>
                        </a:rPr>
                        <a:t>1</a:t>
                      </a:r>
                      <a:r>
                        <a:rPr lang="en-US" sz="2800" b="0" i="0" u="none" strike="noStrike" dirty="0">
                          <a:solidFill>
                            <a:srgbClr val="000000"/>
                          </a:solidFill>
                          <a:latin typeface="Times New Roman" pitchFamily="18" charset="0"/>
                          <a:cs typeface="Times New Roman" pitchFamily="18" charset="0"/>
                        </a:rPr>
                        <a:t> = 7,8 g</a:t>
                      </a:r>
                      <a:endParaRPr lang="en-US" sz="2800" dirty="0">
                        <a:latin typeface="Times New Roman" pitchFamily="18" charset="0"/>
                        <a:cs typeface="Times New Roman" pitchFamily="18" charset="0"/>
                      </a:endParaRPr>
                    </a:p>
                  </a:txBody>
                  <a:tcPr marL="68580" marR="68580"/>
                </a:tc>
                <a:tc>
                  <a:txBody>
                    <a:bodyPr/>
                    <a:lstStyle/>
                    <a:p>
                      <a:pPr algn="ctr" rtl="0" fontAlgn="t">
                        <a:spcBef>
                          <a:spcPts val="0"/>
                        </a:spcBef>
                        <a:spcAft>
                          <a:spcPts val="0"/>
                        </a:spcAft>
                      </a:pPr>
                      <a:r>
                        <a:rPr lang="en-US" sz="2800" b="0" i="0" u="none" strike="noStrike">
                          <a:solidFill>
                            <a:srgbClr val="000000"/>
                          </a:solidFill>
                          <a:latin typeface="Times New Roman" pitchFamily="18" charset="0"/>
                          <a:cs typeface="Times New Roman" pitchFamily="18" charset="0"/>
                        </a:rPr>
                        <a:t>m</a:t>
                      </a:r>
                      <a:r>
                        <a:rPr lang="en-US" sz="2800" b="0" i="0" u="none" strike="noStrike" baseline="-25000">
                          <a:solidFill>
                            <a:srgbClr val="000000"/>
                          </a:solidFill>
                          <a:latin typeface="Times New Roman" pitchFamily="18" charset="0"/>
                          <a:cs typeface="Times New Roman" pitchFamily="18" charset="0"/>
                        </a:rPr>
                        <a:t>2</a:t>
                      </a:r>
                      <a:r>
                        <a:rPr lang="en-US" sz="2800" b="0" i="0" u="none" strike="noStrike">
                          <a:solidFill>
                            <a:srgbClr val="000000"/>
                          </a:solidFill>
                          <a:latin typeface="Times New Roman" pitchFamily="18" charset="0"/>
                          <a:cs typeface="Times New Roman" pitchFamily="18" charset="0"/>
                        </a:rPr>
                        <a:t> = 15,6 g</a:t>
                      </a:r>
                      <a:endParaRPr lang="en-US" sz="2800">
                        <a:latin typeface="Times New Roman" pitchFamily="18" charset="0"/>
                        <a:cs typeface="Times New Roman" pitchFamily="18" charset="0"/>
                      </a:endParaRPr>
                    </a:p>
                  </a:txBody>
                  <a:tcPr marL="68580" marR="68580"/>
                </a:tc>
                <a:tc>
                  <a:txBody>
                    <a:bodyPr/>
                    <a:lstStyle/>
                    <a:p>
                      <a:pPr algn="ctr" rtl="0" fontAlgn="t">
                        <a:spcBef>
                          <a:spcPts val="0"/>
                        </a:spcBef>
                        <a:spcAft>
                          <a:spcPts val="0"/>
                        </a:spcAft>
                      </a:pPr>
                      <a:r>
                        <a:rPr lang="en-US" sz="2800" b="0" i="0" u="none" strike="noStrike">
                          <a:solidFill>
                            <a:srgbClr val="000000"/>
                          </a:solidFill>
                          <a:latin typeface="Times New Roman" pitchFamily="18" charset="0"/>
                          <a:cs typeface="Times New Roman" pitchFamily="18" charset="0"/>
                        </a:rPr>
                        <a:t>m</a:t>
                      </a:r>
                      <a:r>
                        <a:rPr lang="en-US" sz="2800" b="0" i="0" u="none" strike="noStrike" baseline="-25000">
                          <a:solidFill>
                            <a:srgbClr val="000000"/>
                          </a:solidFill>
                          <a:latin typeface="Times New Roman" pitchFamily="18" charset="0"/>
                          <a:cs typeface="Times New Roman" pitchFamily="18" charset="0"/>
                        </a:rPr>
                        <a:t>3</a:t>
                      </a:r>
                      <a:r>
                        <a:rPr lang="en-US" sz="2800" b="0" i="0" u="none" strike="noStrike">
                          <a:solidFill>
                            <a:srgbClr val="000000"/>
                          </a:solidFill>
                          <a:latin typeface="Times New Roman" pitchFamily="18" charset="0"/>
                          <a:cs typeface="Times New Roman" pitchFamily="18" charset="0"/>
                        </a:rPr>
                        <a:t> = 23,4 g</a:t>
                      </a:r>
                      <a:endParaRPr lang="en-US" sz="2800">
                        <a:latin typeface="Times New Roman" pitchFamily="18" charset="0"/>
                        <a:cs typeface="Times New Roman" pitchFamily="18" charset="0"/>
                      </a:endParaRPr>
                    </a:p>
                  </a:txBody>
                  <a:tcPr marL="68580" marR="68580"/>
                </a:tc>
                <a:extLst>
                  <a:ext uri="{0D108BD9-81ED-4DB2-BD59-A6C34878D82A}">
                    <a16:rowId xmlns:a16="http://schemas.microsoft.com/office/drawing/2014/main" xmlns="" val="10002"/>
                  </a:ext>
                </a:extLst>
              </a:tr>
              <a:tr h="110473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0">
                          <a:solidFill>
                            <a:srgbClr val="000000"/>
                          </a:solidFill>
                          <a:latin typeface="Times New Roman" pitchFamily="18" charset="0"/>
                          <a:cs typeface="Times New Roman" pitchFamily="18" charset="0"/>
                        </a:rPr>
                        <a:t>Tỉ số </a:t>
                      </a:r>
                      <a:r>
                        <a:rPr lang="en-US" sz="2800" b="0" i="0">
                          <a:solidFill>
                            <a:srgbClr val="000000"/>
                          </a:solidFill>
                          <a:latin typeface="Times New Roman" pitchFamily="18" charset="0"/>
                          <a:cs typeface="Times New Roman" pitchFamily="18" charset="0"/>
                        </a:rPr>
                        <a:t>m</a:t>
                      </a:r>
                      <a:r>
                        <a:rPr lang="vi-VN" sz="2800" b="0" i="0">
                          <a:solidFill>
                            <a:srgbClr val="000000"/>
                          </a:solidFill>
                          <a:latin typeface="Times New Roman" pitchFamily="18" charset="0"/>
                          <a:cs typeface="Times New Roman" pitchFamily="18" charset="0"/>
                        </a:rPr>
                        <a:t>/</a:t>
                      </a:r>
                      <a:r>
                        <a:rPr lang="en-US" sz="2800" b="0" i="0">
                          <a:solidFill>
                            <a:srgbClr val="000000"/>
                          </a:solidFill>
                          <a:latin typeface="Times New Roman" pitchFamily="18" charset="0"/>
                          <a:cs typeface="Times New Roman" pitchFamily="18" charset="0"/>
                        </a:rPr>
                        <a:t>V</a:t>
                      </a:r>
                      <a:endParaRPr lang="en-US" sz="2800" b="0">
                        <a:solidFill>
                          <a:srgbClr val="000000"/>
                        </a:solidFill>
                        <a:latin typeface="Times New Roman" pitchFamily="18" charset="0"/>
                        <a:cs typeface="Times New Roman" pitchFamily="18" charset="0"/>
                      </a:endParaRPr>
                    </a:p>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xmlns="" val="10003"/>
                  </a:ext>
                </a:extLst>
              </a:tr>
            </a:tbl>
          </a:graphicData>
        </a:graphic>
      </p:graphicFrame>
      <p:pic>
        <p:nvPicPr>
          <p:cNvPr id="7" name="Picture 4" descr="Giáo án KHTN 8 Bài 13 (Kết nối tri thức 2023): Khối lượng riêng | Khoa học tự nhiên 8 (ảnh 11)"/>
          <p:cNvPicPr>
            <a:picLocks noChangeAspect="1" noChangeArrowheads="1"/>
          </p:cNvPicPr>
          <p:nvPr/>
        </p:nvPicPr>
        <p:blipFill>
          <a:blip r:embed="rId2"/>
          <a:srcRect/>
          <a:stretch>
            <a:fillRect/>
          </a:stretch>
        </p:blipFill>
        <p:spPr bwMode="auto">
          <a:xfrm>
            <a:off x="3161379" y="2940799"/>
            <a:ext cx="1800772" cy="783336"/>
          </a:xfrm>
          <a:prstGeom prst="rect">
            <a:avLst/>
          </a:prstGeom>
          <a:noFill/>
        </p:spPr>
      </p:pic>
      <p:pic>
        <p:nvPicPr>
          <p:cNvPr id="8" name="Picture 6" descr="Giáo án KHTN 8 Bài 13 (Kết nối tri thức 2023): Khối lượng riêng | Khoa học tự nhiên 8 (ảnh 12)"/>
          <p:cNvPicPr>
            <a:picLocks noChangeAspect="1" noChangeArrowheads="1"/>
          </p:cNvPicPr>
          <p:nvPr/>
        </p:nvPicPr>
        <p:blipFill>
          <a:blip r:embed="rId3"/>
          <a:srcRect/>
          <a:stretch>
            <a:fillRect/>
          </a:stretch>
        </p:blipFill>
        <p:spPr bwMode="auto">
          <a:xfrm>
            <a:off x="5675979" y="3016999"/>
            <a:ext cx="1600200" cy="829641"/>
          </a:xfrm>
          <a:prstGeom prst="rect">
            <a:avLst/>
          </a:prstGeom>
          <a:noFill/>
        </p:spPr>
      </p:pic>
      <p:pic>
        <p:nvPicPr>
          <p:cNvPr id="9" name="Picture 8" descr="Giáo án KHTN 8 Bài 13 (Kết nối tri thức 2023): Khối lượng riêng | Khoa học tự nhiên 8 (ảnh 13)"/>
          <p:cNvPicPr>
            <a:picLocks noChangeAspect="1" noChangeArrowheads="1"/>
          </p:cNvPicPr>
          <p:nvPr/>
        </p:nvPicPr>
        <p:blipFill>
          <a:blip r:embed="rId4"/>
          <a:srcRect/>
          <a:stretch>
            <a:fillRect/>
          </a:stretch>
        </p:blipFill>
        <p:spPr bwMode="auto">
          <a:xfrm>
            <a:off x="8038179" y="3093199"/>
            <a:ext cx="1782456" cy="762000"/>
          </a:xfrm>
          <a:prstGeom prst="rect">
            <a:avLst/>
          </a:prstGeom>
          <a:noFill/>
        </p:spPr>
      </p:pic>
      <p:sp>
        <p:nvSpPr>
          <p:cNvPr id="10" name="Rectangle 9"/>
          <p:cNvSpPr/>
          <p:nvPr/>
        </p:nvSpPr>
        <p:spPr>
          <a:xfrm>
            <a:off x="338666" y="3962406"/>
            <a:ext cx="10093277" cy="584775"/>
          </a:xfrm>
          <a:prstGeom prst="rect">
            <a:avLst/>
          </a:prstGeom>
        </p:spPr>
        <p:txBody>
          <a:bodyPr wrap="square">
            <a:spAutoFit/>
          </a:bodyPr>
          <a:lstStyle/>
          <a:p>
            <a:r>
              <a:rPr lang="vi-VN" sz="3200" dirty="0">
                <a:solidFill>
                  <a:srgbClr val="0000CC"/>
                </a:solidFill>
                <a:latin typeface="Times New Roman" pitchFamily="18" charset="0"/>
                <a:cs typeface="Times New Roman" pitchFamily="18" charset="0"/>
              </a:rPr>
              <a:t>Từ số liệu thu được trên bảng, ta thấy:</a:t>
            </a:r>
            <a:endParaRPr lang="en-US" sz="3200" dirty="0">
              <a:solidFill>
                <a:srgbClr val="0000CC"/>
              </a:solidFill>
              <a:latin typeface="Times New Roman" pitchFamily="18" charset="0"/>
              <a:cs typeface="Times New Roman" pitchFamily="18" charset="0"/>
            </a:endParaRPr>
          </a:p>
        </p:txBody>
      </p:sp>
      <p:sp>
        <p:nvSpPr>
          <p:cNvPr id="11" name="Rectangle 10"/>
          <p:cNvSpPr/>
          <p:nvPr/>
        </p:nvSpPr>
        <p:spPr>
          <a:xfrm>
            <a:off x="541862" y="4537160"/>
            <a:ext cx="11774177" cy="584775"/>
          </a:xfrm>
          <a:prstGeom prst="rect">
            <a:avLst/>
          </a:prstGeom>
        </p:spPr>
        <p:txBody>
          <a:bodyPr wrap="square">
            <a:spAutoFit/>
          </a:bodyPr>
          <a:lstStyle/>
          <a:p>
            <a:r>
              <a:rPr lang="vi-VN" sz="3200" dirty="0">
                <a:solidFill>
                  <a:srgbClr val="0000CC"/>
                </a:solidFill>
                <a:latin typeface="Times New Roman" pitchFamily="18" charset="0"/>
                <a:cs typeface="Times New Roman" pitchFamily="18" charset="0"/>
              </a:rPr>
              <a:t>1. Tỉ số giữa khối lượng và thể tích của ba thỏi sắt có giá trị như nhau.</a:t>
            </a:r>
          </a:p>
        </p:txBody>
      </p:sp>
      <mc:AlternateContent xmlns:mc="http://schemas.openxmlformats.org/markup-compatibility/2006" xmlns:a14="http://schemas.microsoft.com/office/drawing/2010/main">
        <mc:Choice Requires="a14">
          <p:sp>
            <p:nvSpPr>
              <p:cNvPr id="12" name="Rectangle 11"/>
              <p:cNvSpPr/>
              <p:nvPr/>
            </p:nvSpPr>
            <p:spPr>
              <a:xfrm>
                <a:off x="541862" y="5069407"/>
                <a:ext cx="11655246" cy="1322926"/>
              </a:xfrm>
              <a:prstGeom prst="rect">
                <a:avLst/>
              </a:prstGeom>
            </p:spPr>
            <p:txBody>
              <a:bodyPr wrap="square">
                <a:spAutoFit/>
              </a:bodyPr>
              <a:lstStyle/>
              <a:p>
                <a:r>
                  <a:rPr lang="vi-VN" sz="3200" dirty="0">
                    <a:solidFill>
                      <a:srgbClr val="0000CC"/>
                    </a:solidFill>
                    <a:latin typeface="Times New Roman" pitchFamily="18" charset="0"/>
                    <a:cs typeface="Times New Roman" pitchFamily="18" charset="0"/>
                  </a:rPr>
                  <a:t>2. </a:t>
                </a:r>
                <a:r>
                  <a:rPr lang="en-US" sz="3200" dirty="0"/>
                  <a:t>: </a:t>
                </a:r>
                <a:r>
                  <a:rPr lang="en-US" sz="3200" dirty="0" err="1"/>
                  <a:t>Đối</a:t>
                </a:r>
                <a:r>
                  <a:rPr lang="en-US" sz="3200" dirty="0"/>
                  <a:t> </a:t>
                </a:r>
                <a:r>
                  <a:rPr lang="en-US" sz="3200" dirty="0" err="1"/>
                  <a:t>với</a:t>
                </a:r>
                <a:r>
                  <a:rPr lang="en-US" sz="3200" dirty="0"/>
                  <a:t> </a:t>
                </a:r>
                <a:r>
                  <a:rPr lang="en-US" sz="3200" dirty="0" err="1"/>
                  <a:t>cùng</a:t>
                </a:r>
                <a:r>
                  <a:rPr lang="en-US" sz="3200" dirty="0"/>
                  <a:t> 1 </a:t>
                </a:r>
                <a:r>
                  <a:rPr lang="en-US" sz="3200" dirty="0" err="1"/>
                  <a:t>chất</a:t>
                </a:r>
                <a:r>
                  <a:rPr lang="en-US" sz="3200" dirty="0"/>
                  <a:t>, </a:t>
                </a:r>
                <a:r>
                  <a:rPr lang="en-US" sz="3200" dirty="0" err="1"/>
                  <a:t>thì</a:t>
                </a:r>
                <a:r>
                  <a:rPr lang="en-US" sz="3200" dirty="0"/>
                  <a:t> </a:t>
                </a:r>
                <a:r>
                  <a:rPr lang="en-US" sz="3200" dirty="0" err="1"/>
                  <a:t>tỷ</a:t>
                </a:r>
                <a:r>
                  <a:rPr lang="en-US" sz="3200" dirty="0"/>
                  <a:t> </a:t>
                </a:r>
                <a:r>
                  <a:rPr lang="en-US" sz="3200" dirty="0" err="1"/>
                  <a:t>số</a:t>
                </a:r>
                <a:r>
                  <a:rPr lang="en-US" sz="3200" dirty="0"/>
                  <a:t> </a:t>
                </a:r>
                <a:r>
                  <a:rPr lang="en-US" sz="3200" dirty="0" err="1"/>
                  <a:t>giữa</a:t>
                </a:r>
                <a:r>
                  <a:rPr lang="en-US" sz="3200" dirty="0"/>
                  <a:t> </a:t>
                </a:r>
                <a14:m>
                  <m:oMath xmlns:m="http://schemas.openxmlformats.org/officeDocument/2006/math">
                    <m:f>
                      <m:fPr>
                        <m:ctrlPr>
                          <a:rPr lang="en-US" sz="3200" i="1">
                            <a:latin typeface="Cambria Math" panose="02040503050406030204" pitchFamily="18" charset="0"/>
                          </a:rPr>
                        </m:ctrlPr>
                      </m:fPr>
                      <m:num>
                        <m:r>
                          <a:rPr lang="en-US" sz="3200" i="1">
                            <a:latin typeface="Cambria Math" panose="02040503050406030204" pitchFamily="18" charset="0"/>
                          </a:rPr>
                          <m:t>𝑘h</m:t>
                        </m:r>
                        <m:r>
                          <a:rPr lang="en-US" sz="3200" i="1">
                            <a:latin typeface="Cambria Math" panose="02040503050406030204" pitchFamily="18" charset="0"/>
                          </a:rPr>
                          <m:t>ố</m:t>
                        </m:r>
                        <m:r>
                          <a:rPr lang="en-US" sz="3200" i="1">
                            <a:latin typeface="Cambria Math" panose="02040503050406030204" pitchFamily="18" charset="0"/>
                          </a:rPr>
                          <m:t>𝑖</m:t>
                        </m:r>
                        <m:r>
                          <a:rPr lang="en-US" sz="3200" i="1">
                            <a:latin typeface="Cambria Math" panose="02040503050406030204" pitchFamily="18" charset="0"/>
                          </a:rPr>
                          <m:t> </m:t>
                        </m:r>
                        <m:r>
                          <a:rPr lang="en-US" sz="3200" i="1">
                            <a:latin typeface="Cambria Math" panose="02040503050406030204" pitchFamily="18" charset="0"/>
                          </a:rPr>
                          <m:t>𝑙</m:t>
                        </m:r>
                        <m:r>
                          <a:rPr lang="en-US" sz="3200" i="1">
                            <a:latin typeface="Cambria Math" panose="02040503050406030204" pitchFamily="18" charset="0"/>
                          </a:rPr>
                          <m:t>ượ</m:t>
                        </m:r>
                        <m:r>
                          <a:rPr lang="en-US" sz="3200" i="1">
                            <a:latin typeface="Cambria Math" panose="02040503050406030204" pitchFamily="18" charset="0"/>
                          </a:rPr>
                          <m:t>𝑛𝑔</m:t>
                        </m:r>
                      </m:num>
                      <m:den>
                        <m:r>
                          <a:rPr lang="en-US" sz="3200" i="1">
                            <a:latin typeface="Cambria Math" panose="02040503050406030204" pitchFamily="18" charset="0"/>
                          </a:rPr>
                          <m:t>𝑡h</m:t>
                        </m:r>
                        <m:r>
                          <a:rPr lang="en-US" sz="3200" i="1">
                            <a:latin typeface="Cambria Math" panose="02040503050406030204" pitchFamily="18" charset="0"/>
                          </a:rPr>
                          <m:t>ể </m:t>
                        </m:r>
                        <m:r>
                          <a:rPr lang="en-US" sz="3200" i="1">
                            <a:latin typeface="Cambria Math" panose="02040503050406030204" pitchFamily="18" charset="0"/>
                          </a:rPr>
                          <m:t>𝑡</m:t>
                        </m:r>
                        <m:r>
                          <a:rPr lang="en-US" sz="3200" i="1">
                            <a:latin typeface="Cambria Math" panose="02040503050406030204" pitchFamily="18" charset="0"/>
                          </a:rPr>
                          <m:t>í</m:t>
                        </m:r>
                        <m:r>
                          <a:rPr lang="en-US" sz="3200" i="1">
                            <a:latin typeface="Cambria Math" panose="02040503050406030204" pitchFamily="18" charset="0"/>
                          </a:rPr>
                          <m:t>𝑐h</m:t>
                        </m:r>
                      </m:den>
                    </m:f>
                  </m:oMath>
                </a14:m>
                <a:r>
                  <a:rPr lang="en-US" sz="3200" dirty="0"/>
                  <a:t> </a:t>
                </a:r>
                <a:r>
                  <a:rPr lang="en-US" sz="3200" dirty="0" err="1"/>
                  <a:t>là</a:t>
                </a:r>
                <a:r>
                  <a:rPr lang="en-US" sz="3200" dirty="0"/>
                  <a:t> </a:t>
                </a:r>
                <a:r>
                  <a:rPr lang="en-US" sz="3200" dirty="0" err="1"/>
                  <a:t>xác</a:t>
                </a:r>
                <a:r>
                  <a:rPr lang="en-US" sz="3200" dirty="0"/>
                  <a:t> </a:t>
                </a:r>
                <a:r>
                  <a:rPr lang="en-US" sz="3200" dirty="0" err="1"/>
                  <a:t>định</a:t>
                </a:r>
                <a:r>
                  <a:rPr lang="en-US" sz="3200" dirty="0"/>
                  <a:t> (</a:t>
                </a:r>
                <a:r>
                  <a:rPr lang="en-US" sz="3200" dirty="0" err="1"/>
                  <a:t>là</a:t>
                </a:r>
                <a:r>
                  <a:rPr lang="en-US" sz="3200" dirty="0"/>
                  <a:t> 1 </a:t>
                </a:r>
                <a:r>
                  <a:rPr lang="en-US" sz="3200" dirty="0" err="1"/>
                  <a:t>giá</a:t>
                </a:r>
                <a:r>
                  <a:rPr lang="en-US" sz="3200" dirty="0"/>
                  <a:t> </a:t>
                </a:r>
                <a:r>
                  <a:rPr lang="en-US" sz="3200" dirty="0" err="1"/>
                  <a:t>trị</a:t>
                </a:r>
                <a:r>
                  <a:rPr lang="en-US" sz="3200" dirty="0"/>
                  <a:t> </a:t>
                </a:r>
                <a:r>
                  <a:rPr lang="en-US" sz="3200" dirty="0" err="1"/>
                  <a:t>không</a:t>
                </a:r>
                <a:r>
                  <a:rPr lang="en-US" sz="3200" dirty="0"/>
                  <a:t> </a:t>
                </a:r>
                <a:r>
                  <a:rPr lang="en-US" sz="3200" dirty="0" err="1"/>
                  <a:t>thay</a:t>
                </a:r>
                <a:r>
                  <a:rPr lang="en-US" sz="3200" dirty="0"/>
                  <a:t> </a:t>
                </a:r>
                <a:r>
                  <a:rPr lang="en-US" sz="3200" dirty="0" err="1"/>
                  <a:t>đổi</a:t>
                </a:r>
                <a:r>
                  <a:rPr lang="en-US" sz="3200" dirty="0"/>
                  <a:t>).</a:t>
                </a:r>
              </a:p>
            </p:txBody>
          </p:sp>
        </mc:Choice>
        <mc:Fallback xmlns="">
          <p:sp>
            <p:nvSpPr>
              <p:cNvPr id="12" name="Rectangle 11"/>
              <p:cNvSpPr>
                <a:spLocks noRot="1" noChangeAspect="1" noMove="1" noResize="1" noEditPoints="1" noAdjustHandles="1" noChangeArrowheads="1" noChangeShapeType="1" noTextEdit="1"/>
              </p:cNvSpPr>
              <p:nvPr/>
            </p:nvSpPr>
            <p:spPr>
              <a:xfrm>
                <a:off x="541862" y="5069407"/>
                <a:ext cx="11655246" cy="1322926"/>
              </a:xfrm>
              <a:prstGeom prst="rect">
                <a:avLst/>
              </a:prstGeom>
              <a:blipFill rotWithShape="0">
                <a:blip r:embed="rId5"/>
                <a:stretch>
                  <a:fillRect l="-1360" b="-14286"/>
                </a:stretch>
              </a:blipFill>
            </p:spPr>
            <p:txBody>
              <a:bodyPr/>
              <a:lstStyle/>
              <a:p>
                <a:r>
                  <a:rPr lang="en-US">
                    <a:noFill/>
                  </a:rPr>
                  <a:t> </a:t>
                </a:r>
              </a:p>
            </p:txBody>
          </p:sp>
        </mc:Fallback>
      </mc:AlternateContent>
    </p:spTree>
    <p:extLst>
      <p:ext uri="{BB962C8B-B14F-4D97-AF65-F5344CB8AC3E}">
        <p14:creationId xmlns:p14="http://schemas.microsoft.com/office/powerpoint/2010/main" val="2166440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lide(fromBottom)">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slide(fromBottom)">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randombar(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3" presetClass="entr" presetSubtype="16" fill="hold"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plus(in)">
                                      <p:cBhvr>
                                        <p:cTn id="32" dur="2000"/>
                                        <p:tgtEl>
                                          <p:spTgt spid="1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2" presetClass="entr" presetSubtype="4"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slide(fromBottom)">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915;p37">
            <a:extLst>
              <a:ext uri="{FF2B5EF4-FFF2-40B4-BE49-F238E27FC236}">
                <a16:creationId xmlns:a16="http://schemas.microsoft.com/office/drawing/2014/main" xmlns="" id="{BAF64984-4238-44DE-AD12-86B3158F5B49}"/>
              </a:ext>
            </a:extLst>
          </p:cNvPr>
          <p:cNvSpPr txBox="1">
            <a:spLocks/>
          </p:cNvSpPr>
          <p:nvPr/>
        </p:nvSpPr>
        <p:spPr>
          <a:xfrm>
            <a:off x="2375718" y="0"/>
            <a:ext cx="7741111" cy="945516"/>
          </a:xfrm>
          <a:prstGeom prst="rect">
            <a:avLst/>
          </a:prstGeom>
        </p:spPr>
        <p:txBody>
          <a:bodyPr spcFirstLastPara="1" wrap="square" lIns="137138" tIns="137138" rIns="137138" bIns="137138"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1371600">
              <a:lnSpc>
                <a:spcPct val="100000"/>
              </a:lnSpc>
            </a:pPr>
            <a:r>
              <a:rPr lang="en-US" sz="3600" b="1" dirty="0" err="1">
                <a:latin typeface="Times New Roman" panose="02020603050405020304" pitchFamily="18" charset="0"/>
                <a:cs typeface="Times New Roman" panose="02020603050405020304" pitchFamily="18" charset="0"/>
              </a:rPr>
              <a:t>Bài</a:t>
            </a:r>
            <a:r>
              <a:rPr lang="en-US" sz="3600" b="1" dirty="0">
                <a:latin typeface="Times New Roman" panose="02020603050405020304" pitchFamily="18" charset="0"/>
                <a:cs typeface="Times New Roman" panose="02020603050405020304" pitchFamily="18" charset="0"/>
              </a:rPr>
              <a:t> </a:t>
            </a:r>
            <a:r>
              <a:rPr lang="en-US" sz="3600" b="1" dirty="0" smtClean="0">
                <a:latin typeface="Times New Roman" panose="02020603050405020304" pitchFamily="18" charset="0"/>
                <a:cs typeface="Times New Roman" panose="02020603050405020304" pitchFamily="18" charset="0"/>
              </a:rPr>
              <a:t>13: </a:t>
            </a:r>
            <a:r>
              <a:rPr lang="en-US" sz="3600" b="1" dirty="0" smtClean="0">
                <a:solidFill>
                  <a:srgbClr val="FF0000"/>
                </a:solidFill>
                <a:latin typeface="Times New Roman" panose="02020603050405020304" pitchFamily="18" charset="0"/>
                <a:cs typeface="Times New Roman" panose="02020603050405020304" pitchFamily="18" charset="0"/>
              </a:rPr>
              <a:t>KHỐI LƯỢNG RIÊNG</a:t>
            </a:r>
            <a:endParaRPr lang="vi-VN" altLang="en-US" sz="3600" b="1" dirty="0">
              <a:solidFill>
                <a:srgbClr val="FF0000"/>
              </a:solidFill>
              <a:latin typeface="Times New Roman" panose="02020603050405020304" pitchFamily="18" charset="0"/>
              <a:cs typeface="Times New Roman" panose="02020603050405020304" pitchFamily="18" charset="0"/>
            </a:endParaRPr>
          </a:p>
        </p:txBody>
      </p:sp>
      <p:sp>
        <p:nvSpPr>
          <p:cNvPr id="3" name="文本框 25"/>
          <p:cNvSpPr txBox="1"/>
          <p:nvPr/>
        </p:nvSpPr>
        <p:spPr>
          <a:xfrm>
            <a:off x="877333" y="945516"/>
            <a:ext cx="2996771" cy="584775"/>
          </a:xfrm>
          <a:prstGeom prst="rect">
            <a:avLst/>
          </a:prstGeom>
          <a:noFill/>
        </p:spPr>
        <p:txBody>
          <a:bodyPr wrap="square" rtlCol="0">
            <a:spAutoFit/>
          </a:bodyPr>
          <a:lstStyle/>
          <a:p>
            <a:pPr defTabSz="1371600"/>
            <a:r>
              <a:rPr lang="en-US" altLang="zh-CN" sz="3200" b="1" dirty="0" smtClean="0">
                <a:solidFill>
                  <a:srgbClr val="0000CC"/>
                </a:solidFill>
                <a:latin typeface="Times New Roman" panose="02020603050405020304" pitchFamily="18" charset="0"/>
                <a:ea typeface="幼圆" panose="02010509060101010101" pitchFamily="49" charset="-122"/>
                <a:cs typeface="Times New Roman" panose="02020603050405020304" pitchFamily="18" charset="0"/>
              </a:rPr>
              <a:t>I-</a:t>
            </a:r>
            <a:r>
              <a:rPr lang="vi-VN" altLang="zh-CN" sz="3200" b="1" dirty="0" smtClean="0">
                <a:solidFill>
                  <a:srgbClr val="0000CC"/>
                </a:solidFill>
                <a:latin typeface="Times New Roman" panose="02020603050405020304" pitchFamily="18" charset="0"/>
                <a:ea typeface="幼圆" panose="02010509060101010101" pitchFamily="49" charset="-122"/>
                <a:cs typeface="Times New Roman" panose="02020603050405020304" pitchFamily="18" charset="0"/>
              </a:rPr>
              <a:t> </a:t>
            </a:r>
            <a:r>
              <a:rPr lang="en-US" altLang="zh-CN" sz="3200" b="1" dirty="0" err="1" smtClean="0">
                <a:solidFill>
                  <a:srgbClr val="0000CC"/>
                </a:solidFill>
                <a:latin typeface="Times New Roman" panose="02020603050405020304" pitchFamily="18" charset="0"/>
                <a:ea typeface="幼圆" panose="02010509060101010101" pitchFamily="49" charset="-122"/>
                <a:cs typeface="Times New Roman" panose="02020603050405020304" pitchFamily="18" charset="0"/>
              </a:rPr>
              <a:t>Thí</a:t>
            </a:r>
            <a:r>
              <a:rPr lang="en-US" altLang="zh-CN" sz="3200" b="1" dirty="0" smtClean="0">
                <a:solidFill>
                  <a:srgbClr val="0000CC"/>
                </a:solidFill>
                <a:latin typeface="Times New Roman" panose="02020603050405020304" pitchFamily="18" charset="0"/>
                <a:ea typeface="幼圆" panose="02010509060101010101" pitchFamily="49" charset="-122"/>
                <a:cs typeface="Times New Roman" panose="02020603050405020304" pitchFamily="18" charset="0"/>
              </a:rPr>
              <a:t> </a:t>
            </a:r>
            <a:r>
              <a:rPr lang="en-US" altLang="zh-CN" sz="3200" b="1" dirty="0" err="1" smtClean="0">
                <a:solidFill>
                  <a:srgbClr val="0000CC"/>
                </a:solidFill>
                <a:latin typeface="Times New Roman" panose="02020603050405020304" pitchFamily="18" charset="0"/>
                <a:ea typeface="幼圆" panose="02010509060101010101" pitchFamily="49" charset="-122"/>
                <a:cs typeface="Times New Roman" panose="02020603050405020304" pitchFamily="18" charset="0"/>
              </a:rPr>
              <a:t>nghiệm</a:t>
            </a:r>
            <a:endParaRPr lang="zh-CN" altLang="en-US" sz="3200" b="1" dirty="0">
              <a:solidFill>
                <a:srgbClr val="0000CC"/>
              </a:solidFill>
              <a:latin typeface="Times New Roman" panose="02020603050405020304" pitchFamily="18" charset="0"/>
              <a:ea typeface="幼圆" panose="02010509060101010101" pitchFamily="49" charset="-122"/>
              <a:cs typeface="Times New Roman" panose="02020603050405020304" pitchFamily="18" charset="0"/>
            </a:endParaRPr>
          </a:p>
        </p:txBody>
      </p:sp>
      <p:sp>
        <p:nvSpPr>
          <p:cNvPr id="4" name="文本框 25"/>
          <p:cNvSpPr txBox="1"/>
          <p:nvPr/>
        </p:nvSpPr>
        <p:spPr>
          <a:xfrm>
            <a:off x="1133459" y="1530291"/>
            <a:ext cx="2996771" cy="584775"/>
          </a:xfrm>
          <a:prstGeom prst="rect">
            <a:avLst/>
          </a:prstGeom>
          <a:noFill/>
        </p:spPr>
        <p:txBody>
          <a:bodyPr wrap="square" rtlCol="0">
            <a:spAutoFit/>
          </a:bodyPr>
          <a:lstStyle/>
          <a:p>
            <a:pPr defTabSz="1371600"/>
            <a:r>
              <a:rPr lang="en-US" altLang="zh-CN" sz="3200" b="1" dirty="0" smtClean="0">
                <a:latin typeface="Times New Roman" panose="02020603050405020304" pitchFamily="18" charset="0"/>
                <a:ea typeface="幼圆" panose="02010509060101010101" pitchFamily="49" charset="-122"/>
                <a:cs typeface="Times New Roman" panose="02020603050405020304" pitchFamily="18" charset="0"/>
              </a:rPr>
              <a:t>1. </a:t>
            </a:r>
            <a:r>
              <a:rPr lang="en-US" altLang="zh-CN" sz="3200" b="1" dirty="0" err="1" smtClean="0">
                <a:latin typeface="Times New Roman" panose="02020603050405020304" pitchFamily="18" charset="0"/>
                <a:ea typeface="幼圆" panose="02010509060101010101" pitchFamily="49" charset="-122"/>
                <a:cs typeface="Times New Roman" panose="02020603050405020304" pitchFamily="18" charset="0"/>
              </a:rPr>
              <a:t>Thí</a:t>
            </a:r>
            <a:r>
              <a:rPr lang="en-US" altLang="zh-CN" sz="3200" b="1" dirty="0" smtClean="0">
                <a:latin typeface="Times New Roman" panose="02020603050405020304" pitchFamily="18" charset="0"/>
                <a:ea typeface="幼圆" panose="02010509060101010101" pitchFamily="49" charset="-122"/>
                <a:cs typeface="Times New Roman" panose="02020603050405020304" pitchFamily="18" charset="0"/>
              </a:rPr>
              <a:t> </a:t>
            </a:r>
            <a:r>
              <a:rPr lang="en-US" altLang="zh-CN" sz="3200" b="1" dirty="0" err="1" smtClean="0">
                <a:latin typeface="Times New Roman" panose="02020603050405020304" pitchFamily="18" charset="0"/>
                <a:ea typeface="幼圆" panose="02010509060101010101" pitchFamily="49" charset="-122"/>
                <a:cs typeface="Times New Roman" panose="02020603050405020304" pitchFamily="18" charset="0"/>
              </a:rPr>
              <a:t>nghiệm</a:t>
            </a:r>
            <a:r>
              <a:rPr lang="en-US" altLang="zh-CN" sz="3200" b="1" dirty="0" smtClean="0">
                <a:latin typeface="Times New Roman" panose="02020603050405020304" pitchFamily="18" charset="0"/>
                <a:ea typeface="幼圆" panose="02010509060101010101" pitchFamily="49" charset="-122"/>
                <a:cs typeface="Times New Roman" panose="02020603050405020304" pitchFamily="18" charset="0"/>
              </a:rPr>
              <a:t> 1</a:t>
            </a:r>
            <a:endParaRPr lang="zh-CN" altLang="en-US" sz="3200" b="1" dirty="0">
              <a:latin typeface="Times New Roman" panose="02020603050405020304" pitchFamily="18" charset="0"/>
              <a:ea typeface="幼圆" panose="02010509060101010101" pitchFamily="49" charset="-122"/>
              <a:cs typeface="Times New Roman" panose="02020603050405020304" pitchFamily="18" charset="0"/>
            </a:endParaRPr>
          </a:p>
        </p:txBody>
      </p:sp>
      <p:sp>
        <p:nvSpPr>
          <p:cNvPr id="5" name="文本框 25"/>
          <p:cNvSpPr txBox="1"/>
          <p:nvPr/>
        </p:nvSpPr>
        <p:spPr>
          <a:xfrm>
            <a:off x="1480593" y="2255053"/>
            <a:ext cx="4954074" cy="1569660"/>
          </a:xfrm>
          <a:prstGeom prst="rect">
            <a:avLst/>
          </a:prstGeom>
          <a:noFill/>
        </p:spPr>
        <p:txBody>
          <a:bodyPr wrap="square" rtlCol="0">
            <a:spAutoFit/>
          </a:bodyPr>
          <a:lstStyle/>
          <a:p>
            <a:pPr defTabSz="1371600"/>
            <a:r>
              <a:rPr lang="vi-VN" altLang="zh-CN" sz="3200" dirty="0" smtClean="0">
                <a:latin typeface="Times New Roman" panose="02020603050405020304" pitchFamily="18" charset="0"/>
                <a:ea typeface="幼圆" panose="02010509060101010101" pitchFamily="49" charset="-122"/>
                <a:cs typeface="Times New Roman" panose="02020603050405020304" pitchFamily="18" charset="0"/>
              </a:rPr>
              <a:t>- Chuẩn bị</a:t>
            </a:r>
          </a:p>
          <a:p>
            <a:pPr defTabSz="1371600"/>
            <a:r>
              <a:rPr lang="vi-VN" altLang="zh-CN" sz="3200" dirty="0" smtClean="0">
                <a:latin typeface="Times New Roman" panose="02020603050405020304" pitchFamily="18" charset="0"/>
                <a:ea typeface="幼圆" panose="02010509060101010101" pitchFamily="49" charset="-122"/>
                <a:cs typeface="Times New Roman" panose="02020603050405020304" pitchFamily="18" charset="0"/>
              </a:rPr>
              <a:t>- Tiến hành thí nghiệm</a:t>
            </a:r>
          </a:p>
          <a:p>
            <a:pPr defTabSz="1371600"/>
            <a:r>
              <a:rPr lang="vi-VN" altLang="zh-CN" sz="3200" dirty="0" smtClean="0">
                <a:latin typeface="Times New Roman" panose="02020603050405020304" pitchFamily="18" charset="0"/>
                <a:ea typeface="幼圆" panose="02010509060101010101" pitchFamily="49" charset="-122"/>
                <a:cs typeface="Times New Roman" panose="02020603050405020304" pitchFamily="18" charset="0"/>
              </a:rPr>
              <a:t>- Kết quả thí nghiệm: </a:t>
            </a:r>
            <a:endParaRPr lang="zh-CN" altLang="en-US" sz="3200" dirty="0">
              <a:latin typeface="Times New Roman" panose="02020603050405020304" pitchFamily="18" charset="0"/>
              <a:ea typeface="幼圆" panose="02010509060101010101" pitchFamily="49" charset="-122"/>
              <a:cs typeface="Times New Roman" panose="02020603050405020304" pitchFamily="18" charset="0"/>
            </a:endParaRPr>
          </a:p>
        </p:txBody>
      </p:sp>
      <p:sp>
        <p:nvSpPr>
          <p:cNvPr id="6" name="Rectangle 5"/>
          <p:cNvSpPr/>
          <p:nvPr/>
        </p:nvSpPr>
        <p:spPr>
          <a:xfrm>
            <a:off x="1133459" y="3964700"/>
            <a:ext cx="9915541" cy="1077218"/>
          </a:xfrm>
          <a:prstGeom prst="rect">
            <a:avLst/>
          </a:prstGeom>
        </p:spPr>
        <p:txBody>
          <a:bodyPr wrap="square">
            <a:spAutoFit/>
          </a:bodyPr>
          <a:lstStyle/>
          <a:p>
            <a:r>
              <a:rPr lang="vi-VN" sz="3200" dirty="0" smtClean="0">
                <a:solidFill>
                  <a:srgbClr val="0000CC"/>
                </a:solidFill>
                <a:latin typeface="Times New Roman" pitchFamily="18" charset="0"/>
                <a:cs typeface="Times New Roman" pitchFamily="18" charset="0"/>
              </a:rPr>
              <a:t>+ Tỉ </a:t>
            </a:r>
            <a:r>
              <a:rPr lang="vi-VN" sz="3200" dirty="0">
                <a:solidFill>
                  <a:srgbClr val="0000CC"/>
                </a:solidFill>
                <a:latin typeface="Times New Roman" pitchFamily="18" charset="0"/>
                <a:cs typeface="Times New Roman" pitchFamily="18" charset="0"/>
              </a:rPr>
              <a:t>số giữa khối lượng và thể tích của ba thỏi sắt có giá trị như nhau.</a:t>
            </a:r>
          </a:p>
        </p:txBody>
      </p:sp>
      <mc:AlternateContent xmlns:mc="http://schemas.openxmlformats.org/markup-compatibility/2006" xmlns:a14="http://schemas.microsoft.com/office/drawing/2010/main">
        <mc:Choice Requires="a14">
          <p:sp>
            <p:nvSpPr>
              <p:cNvPr id="7" name="Rectangle 6"/>
              <p:cNvSpPr/>
              <p:nvPr/>
            </p:nvSpPr>
            <p:spPr>
              <a:xfrm>
                <a:off x="1053763" y="5135738"/>
                <a:ext cx="9995237" cy="1322926"/>
              </a:xfrm>
              <a:prstGeom prst="rect">
                <a:avLst/>
              </a:prstGeom>
            </p:spPr>
            <p:txBody>
              <a:bodyPr wrap="square">
                <a:spAutoFit/>
              </a:bodyPr>
              <a:lstStyle/>
              <a:p>
                <a:r>
                  <a:rPr lang="vi-VN" sz="3200" dirty="0" smtClean="0">
                    <a:solidFill>
                      <a:srgbClr val="0000CC"/>
                    </a:solidFill>
                    <a:latin typeface="Times New Roman" pitchFamily="18" charset="0"/>
                    <a:cs typeface="Times New Roman" pitchFamily="18" charset="0"/>
                  </a:rPr>
                  <a:t>+ </a:t>
                </a:r>
                <a:r>
                  <a:rPr lang="en-US" sz="3200" dirty="0" err="1" smtClean="0"/>
                  <a:t>Đối</a:t>
                </a:r>
                <a:r>
                  <a:rPr lang="en-US" sz="3200" dirty="0" smtClean="0"/>
                  <a:t> </a:t>
                </a:r>
                <a:r>
                  <a:rPr lang="en-US" sz="3200" dirty="0" err="1"/>
                  <a:t>với</a:t>
                </a:r>
                <a:r>
                  <a:rPr lang="en-US" sz="3200" dirty="0"/>
                  <a:t> </a:t>
                </a:r>
                <a:r>
                  <a:rPr lang="en-US" sz="3200" dirty="0" err="1"/>
                  <a:t>cùng</a:t>
                </a:r>
                <a:r>
                  <a:rPr lang="en-US" sz="3200" dirty="0"/>
                  <a:t> 1 </a:t>
                </a:r>
                <a:r>
                  <a:rPr lang="en-US" sz="3200" dirty="0" err="1"/>
                  <a:t>chất</a:t>
                </a:r>
                <a:r>
                  <a:rPr lang="en-US" sz="3200" dirty="0"/>
                  <a:t>, </a:t>
                </a:r>
                <a:r>
                  <a:rPr lang="en-US" sz="3200" dirty="0" err="1"/>
                  <a:t>thì</a:t>
                </a:r>
                <a:r>
                  <a:rPr lang="en-US" sz="3200" dirty="0"/>
                  <a:t> </a:t>
                </a:r>
                <a:r>
                  <a:rPr lang="en-US" sz="3200" dirty="0" err="1"/>
                  <a:t>tỷ</a:t>
                </a:r>
                <a:r>
                  <a:rPr lang="en-US" sz="3200" dirty="0"/>
                  <a:t> </a:t>
                </a:r>
                <a:r>
                  <a:rPr lang="en-US" sz="3200" dirty="0" err="1"/>
                  <a:t>số</a:t>
                </a:r>
                <a:r>
                  <a:rPr lang="en-US" sz="3200" dirty="0"/>
                  <a:t> </a:t>
                </a:r>
                <a:r>
                  <a:rPr lang="en-US" sz="3200" dirty="0" err="1"/>
                  <a:t>giữa</a:t>
                </a:r>
                <a:r>
                  <a:rPr lang="en-US" sz="3200" dirty="0"/>
                  <a:t> </a:t>
                </a:r>
                <a14:m>
                  <m:oMath xmlns:m="http://schemas.openxmlformats.org/officeDocument/2006/math">
                    <m:f>
                      <m:fPr>
                        <m:ctrlPr>
                          <a:rPr lang="en-US" sz="3200" i="1">
                            <a:latin typeface="Cambria Math" panose="02040503050406030204" pitchFamily="18" charset="0"/>
                          </a:rPr>
                        </m:ctrlPr>
                      </m:fPr>
                      <m:num>
                        <m:r>
                          <a:rPr lang="en-US" sz="3200" i="1">
                            <a:latin typeface="Cambria Math" panose="02040503050406030204" pitchFamily="18" charset="0"/>
                          </a:rPr>
                          <m:t>𝑘h</m:t>
                        </m:r>
                        <m:r>
                          <a:rPr lang="en-US" sz="3200" i="1">
                            <a:latin typeface="Cambria Math" panose="02040503050406030204" pitchFamily="18" charset="0"/>
                          </a:rPr>
                          <m:t>ố</m:t>
                        </m:r>
                        <m:r>
                          <a:rPr lang="en-US" sz="3200" i="1">
                            <a:latin typeface="Cambria Math" panose="02040503050406030204" pitchFamily="18" charset="0"/>
                          </a:rPr>
                          <m:t>𝑖</m:t>
                        </m:r>
                        <m:r>
                          <a:rPr lang="en-US" sz="3200" i="1">
                            <a:latin typeface="Cambria Math" panose="02040503050406030204" pitchFamily="18" charset="0"/>
                          </a:rPr>
                          <m:t> </m:t>
                        </m:r>
                        <m:r>
                          <a:rPr lang="en-US" sz="3200" i="1">
                            <a:latin typeface="Cambria Math" panose="02040503050406030204" pitchFamily="18" charset="0"/>
                          </a:rPr>
                          <m:t>𝑙</m:t>
                        </m:r>
                        <m:r>
                          <a:rPr lang="en-US" sz="3200" i="1">
                            <a:latin typeface="Cambria Math" panose="02040503050406030204" pitchFamily="18" charset="0"/>
                          </a:rPr>
                          <m:t>ượ</m:t>
                        </m:r>
                        <m:r>
                          <a:rPr lang="en-US" sz="3200" i="1">
                            <a:latin typeface="Cambria Math" panose="02040503050406030204" pitchFamily="18" charset="0"/>
                          </a:rPr>
                          <m:t>𝑛𝑔</m:t>
                        </m:r>
                      </m:num>
                      <m:den>
                        <m:r>
                          <a:rPr lang="en-US" sz="3200" i="1">
                            <a:latin typeface="Cambria Math" panose="02040503050406030204" pitchFamily="18" charset="0"/>
                          </a:rPr>
                          <m:t>𝑡h</m:t>
                        </m:r>
                        <m:r>
                          <a:rPr lang="en-US" sz="3200" i="1">
                            <a:latin typeface="Cambria Math" panose="02040503050406030204" pitchFamily="18" charset="0"/>
                          </a:rPr>
                          <m:t>ể </m:t>
                        </m:r>
                        <m:r>
                          <a:rPr lang="en-US" sz="3200" i="1">
                            <a:latin typeface="Cambria Math" panose="02040503050406030204" pitchFamily="18" charset="0"/>
                          </a:rPr>
                          <m:t>𝑡</m:t>
                        </m:r>
                        <m:r>
                          <a:rPr lang="en-US" sz="3200" i="1">
                            <a:latin typeface="Cambria Math" panose="02040503050406030204" pitchFamily="18" charset="0"/>
                          </a:rPr>
                          <m:t>í</m:t>
                        </m:r>
                        <m:r>
                          <a:rPr lang="en-US" sz="3200" i="1">
                            <a:latin typeface="Cambria Math" panose="02040503050406030204" pitchFamily="18" charset="0"/>
                          </a:rPr>
                          <m:t>𝑐h</m:t>
                        </m:r>
                      </m:den>
                    </m:f>
                  </m:oMath>
                </a14:m>
                <a:r>
                  <a:rPr lang="en-US" sz="3200" dirty="0"/>
                  <a:t> </a:t>
                </a:r>
                <a:r>
                  <a:rPr lang="en-US" sz="3200" dirty="0" err="1"/>
                  <a:t>là</a:t>
                </a:r>
                <a:r>
                  <a:rPr lang="en-US" sz="3200" dirty="0"/>
                  <a:t> </a:t>
                </a:r>
                <a:r>
                  <a:rPr lang="en-US" sz="3200" dirty="0" err="1"/>
                  <a:t>xác</a:t>
                </a:r>
                <a:r>
                  <a:rPr lang="en-US" sz="3200" dirty="0"/>
                  <a:t> </a:t>
                </a:r>
                <a:r>
                  <a:rPr lang="en-US" sz="3200" dirty="0" err="1"/>
                  <a:t>định</a:t>
                </a:r>
                <a:r>
                  <a:rPr lang="en-US" sz="3200" dirty="0"/>
                  <a:t> (</a:t>
                </a:r>
                <a:r>
                  <a:rPr lang="en-US" sz="3200" dirty="0" err="1"/>
                  <a:t>là</a:t>
                </a:r>
                <a:r>
                  <a:rPr lang="en-US" sz="3200" dirty="0"/>
                  <a:t> 1 </a:t>
                </a:r>
                <a:r>
                  <a:rPr lang="en-US" sz="3200" dirty="0" err="1"/>
                  <a:t>giá</a:t>
                </a:r>
                <a:r>
                  <a:rPr lang="en-US" sz="3200" dirty="0"/>
                  <a:t> </a:t>
                </a:r>
                <a:r>
                  <a:rPr lang="en-US" sz="3200" dirty="0" err="1"/>
                  <a:t>trị</a:t>
                </a:r>
                <a:r>
                  <a:rPr lang="en-US" sz="3200" dirty="0"/>
                  <a:t> </a:t>
                </a:r>
                <a:r>
                  <a:rPr lang="en-US" sz="3200" dirty="0" err="1"/>
                  <a:t>không</a:t>
                </a:r>
                <a:r>
                  <a:rPr lang="en-US" sz="3200" dirty="0"/>
                  <a:t> </a:t>
                </a:r>
                <a:r>
                  <a:rPr lang="en-US" sz="3200" dirty="0" err="1"/>
                  <a:t>thay</a:t>
                </a:r>
                <a:r>
                  <a:rPr lang="en-US" sz="3200" dirty="0"/>
                  <a:t> </a:t>
                </a:r>
                <a:r>
                  <a:rPr lang="en-US" sz="3200" dirty="0" err="1"/>
                  <a:t>đổi</a:t>
                </a:r>
                <a:r>
                  <a:rPr lang="en-US" sz="3200" dirty="0"/>
                  <a:t>).</a:t>
                </a:r>
              </a:p>
            </p:txBody>
          </p:sp>
        </mc:Choice>
        <mc:Fallback xmlns="">
          <p:sp>
            <p:nvSpPr>
              <p:cNvPr id="7" name="Rectangle 6"/>
              <p:cNvSpPr>
                <a:spLocks noRot="1" noChangeAspect="1" noMove="1" noResize="1" noEditPoints="1" noAdjustHandles="1" noChangeArrowheads="1" noChangeShapeType="1" noTextEdit="1"/>
              </p:cNvSpPr>
              <p:nvPr/>
            </p:nvSpPr>
            <p:spPr>
              <a:xfrm>
                <a:off x="1053763" y="5135738"/>
                <a:ext cx="9995237" cy="1322926"/>
              </a:xfrm>
              <a:prstGeom prst="rect">
                <a:avLst/>
              </a:prstGeom>
              <a:blipFill rotWithShape="0">
                <a:blip r:embed="rId2"/>
                <a:stretch>
                  <a:fillRect l="-1585" r="-427" b="-14286"/>
                </a:stretch>
              </a:blipFill>
            </p:spPr>
            <p:txBody>
              <a:bodyPr/>
              <a:lstStyle/>
              <a:p>
                <a:r>
                  <a:rPr lang="en-US">
                    <a:noFill/>
                  </a:rPr>
                  <a:t> </a:t>
                </a:r>
              </a:p>
            </p:txBody>
          </p:sp>
        </mc:Fallback>
      </mc:AlternateContent>
    </p:spTree>
    <p:extLst>
      <p:ext uri="{BB962C8B-B14F-4D97-AF65-F5344CB8AC3E}">
        <p14:creationId xmlns:p14="http://schemas.microsoft.com/office/powerpoint/2010/main" val="2091781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slide(fromBottom)">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845</TotalTime>
  <Words>3693</Words>
  <Application>Microsoft Office PowerPoint</Application>
  <PresentationFormat>Widescreen</PresentationFormat>
  <Paragraphs>484</Paragraphs>
  <Slides>75</Slides>
  <Notes>2</Notes>
  <HiddenSlides>0</HiddenSlides>
  <MMClips>20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75</vt:i4>
      </vt:variant>
    </vt:vector>
  </HeadingPairs>
  <TitlesOfParts>
    <vt:vector size="87" baseType="lpstr">
      <vt:lpstr>Arial</vt:lpstr>
      <vt:lpstr>Calibri</vt:lpstr>
      <vt:lpstr>Calibri Light</vt:lpstr>
      <vt:lpstr>Cambria Math</vt:lpstr>
      <vt:lpstr>Symbol</vt:lpstr>
      <vt:lpstr>Tahoma</vt:lpstr>
      <vt:lpstr>Times New Roman</vt:lpstr>
      <vt:lpstr>Wingdings</vt:lpstr>
      <vt:lpstr>幼圆</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Thuy Duong</dc:creator>
  <cp:lastModifiedBy>Admin</cp:lastModifiedBy>
  <cp:revision>53</cp:revision>
  <dcterms:created xsi:type="dcterms:W3CDTF">2023-11-20T05:44:04Z</dcterms:created>
  <dcterms:modified xsi:type="dcterms:W3CDTF">2025-09-20T09:40:14Z</dcterms:modified>
</cp:coreProperties>
</file>