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wav"/>
  <Override PartName="/ppt/media/audio3.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90" r:id="rId2"/>
    <p:sldId id="557" r:id="rId3"/>
    <p:sldId id="265" r:id="rId4"/>
    <p:sldId id="294" r:id="rId5"/>
    <p:sldId id="332" r:id="rId6"/>
    <p:sldId id="560" r:id="rId7"/>
    <p:sldId id="559" r:id="rId8"/>
    <p:sldId id="365" r:id="rId9"/>
    <p:sldId id="509" r:id="rId10"/>
    <p:sldId id="553" r:id="rId11"/>
    <p:sldId id="537" r:id="rId12"/>
    <p:sldId id="336" r:id="rId13"/>
    <p:sldId id="530" r:id="rId14"/>
    <p:sldId id="529" r:id="rId15"/>
    <p:sldId id="558" r:id="rId16"/>
    <p:sldId id="545" r:id="rId17"/>
    <p:sldId id="556" r:id="rId18"/>
    <p:sldId id="259" r:id="rId19"/>
    <p:sldId id="531" r:id="rId20"/>
    <p:sldId id="546" r:id="rId21"/>
    <p:sldId id="538" r:id="rId22"/>
    <p:sldId id="371" r:id="rId23"/>
    <p:sldId id="532" r:id="rId24"/>
    <p:sldId id="554" r:id="rId25"/>
    <p:sldId id="555" r:id="rId26"/>
    <p:sldId id="379" r:id="rId27"/>
    <p:sldId id="258" r:id="rId28"/>
    <p:sldId id="411" r:id="rId29"/>
    <p:sldId id="549" r:id="rId30"/>
    <p:sldId id="548" r:id="rId31"/>
    <p:sldId id="257" r:id="rId32"/>
    <p:sldId id="525" r:id="rId33"/>
    <p:sldId id="51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8" d="100"/>
          <a:sy n="78" d="100"/>
        </p:scale>
        <p:origin x="85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AE00D-9F93-45E1-926B-984C06A6DECC}"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C635E-FBA1-4115-8200-AB111AF638EB}" type="slidenum">
              <a:rPr lang="en-US" smtClean="0"/>
              <a:t>‹#›</a:t>
            </a:fld>
            <a:endParaRPr lang="en-US"/>
          </a:p>
        </p:txBody>
      </p:sp>
    </p:spTree>
    <p:extLst>
      <p:ext uri="{BB962C8B-B14F-4D97-AF65-F5344CB8AC3E}">
        <p14:creationId xmlns:p14="http://schemas.microsoft.com/office/powerpoint/2010/main" val="2199179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7099F36-1A01-4547-B292-0AF004AFC57C}" type="slidenum">
              <a:rPr lang="en-US" sz="1200"/>
              <a:pPr algn="r" eaLnBrk="1" hangingPunct="1"/>
              <a:t>3</a:t>
            </a:fld>
            <a:endParaRPr 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Tree>
    <p:extLst>
      <p:ext uri="{BB962C8B-B14F-4D97-AF65-F5344CB8AC3E}">
        <p14:creationId xmlns:p14="http://schemas.microsoft.com/office/powerpoint/2010/main" val="1034221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atin typeface="Calibri" pitchFamily="34" charset="0"/>
            </a:endParaRPr>
          </a:p>
        </p:txBody>
      </p:sp>
    </p:spTree>
    <p:extLst>
      <p:ext uri="{BB962C8B-B14F-4D97-AF65-F5344CB8AC3E}">
        <p14:creationId xmlns:p14="http://schemas.microsoft.com/office/powerpoint/2010/main" val="397693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47617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093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0301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9946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6843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67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2202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atin typeface="Calibri" pitchFamily="34" charset="0"/>
            </a:endParaRPr>
          </a:p>
        </p:txBody>
      </p:sp>
    </p:spTree>
    <p:extLst>
      <p:ext uri="{BB962C8B-B14F-4D97-AF65-F5344CB8AC3E}">
        <p14:creationId xmlns:p14="http://schemas.microsoft.com/office/powerpoint/2010/main" val="3677936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atin typeface="Calibri" pitchFamily="34" charset="0"/>
            </a:endParaRPr>
          </a:p>
        </p:txBody>
      </p:sp>
    </p:spTree>
    <p:extLst>
      <p:ext uri="{BB962C8B-B14F-4D97-AF65-F5344CB8AC3E}">
        <p14:creationId xmlns:p14="http://schemas.microsoft.com/office/powerpoint/2010/main" val="266695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AE2A1-922B-F08F-9999-59DC95613A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7FBF429-0E80-B57F-C9FE-49090F6F87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FA8CC62-7BC7-1046-9119-51A5CA749C6D}"/>
              </a:ext>
            </a:extLst>
          </p:cNvPr>
          <p:cNvSpPr>
            <a:spLocks noGrp="1"/>
          </p:cNvSpPr>
          <p:nvPr>
            <p:ph type="dt" sz="half" idx="10"/>
          </p:nvPr>
        </p:nvSpPr>
        <p:spPr/>
        <p:txBody>
          <a:bodyPr/>
          <a:lstStyle/>
          <a:p>
            <a:fld id="{63048412-76D3-44D6-AD34-7A3C0580F66E}" type="datetimeFigureOut">
              <a:rPr lang="en-US" smtClean="0"/>
              <a:t>10/9/2025</a:t>
            </a:fld>
            <a:endParaRPr lang="en-US"/>
          </a:p>
        </p:txBody>
      </p:sp>
      <p:sp>
        <p:nvSpPr>
          <p:cNvPr id="5" name="Footer Placeholder 4">
            <a:extLst>
              <a:ext uri="{FF2B5EF4-FFF2-40B4-BE49-F238E27FC236}">
                <a16:creationId xmlns="" xmlns:a16="http://schemas.microsoft.com/office/drawing/2014/main" id="{AD575FDC-9DE8-EB1D-1E7F-8F7391C2C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437D8D3-B56B-5A37-45E5-B2C0DBED8B61}"/>
              </a:ext>
            </a:extLst>
          </p:cNvPr>
          <p:cNvSpPr>
            <a:spLocks noGrp="1"/>
          </p:cNvSpPr>
          <p:nvPr>
            <p:ph type="sldNum" sz="quarter" idx="12"/>
          </p:nvPr>
        </p:nvSpPr>
        <p:spPr/>
        <p:txBody>
          <a:bodyPr/>
          <a:lstStyle/>
          <a:p>
            <a:fld id="{DFC28CDB-9525-4BA1-9159-DA82A104DAE4}" type="slidenum">
              <a:rPr lang="en-US" smtClean="0"/>
              <a:t>‹#›</a:t>
            </a:fld>
            <a:endParaRPr lang="en-US"/>
          </a:p>
        </p:txBody>
      </p:sp>
    </p:spTree>
    <p:extLst>
      <p:ext uri="{BB962C8B-B14F-4D97-AF65-F5344CB8AC3E}">
        <p14:creationId xmlns:p14="http://schemas.microsoft.com/office/powerpoint/2010/main" val="4082811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D7FA8E-D2EF-4C98-EC77-E7D0E188AA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37D819E-DFE8-5869-3ECA-5194480DB8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2C0806-E775-C5E1-65D1-B2A80D1CEE5C}"/>
              </a:ext>
            </a:extLst>
          </p:cNvPr>
          <p:cNvSpPr>
            <a:spLocks noGrp="1"/>
          </p:cNvSpPr>
          <p:nvPr>
            <p:ph type="dt" sz="half" idx="10"/>
          </p:nvPr>
        </p:nvSpPr>
        <p:spPr/>
        <p:txBody>
          <a:bodyPr/>
          <a:lstStyle/>
          <a:p>
            <a:fld id="{63048412-76D3-44D6-AD34-7A3C0580F66E}" type="datetimeFigureOut">
              <a:rPr lang="en-US" smtClean="0"/>
              <a:t>10/9/2025</a:t>
            </a:fld>
            <a:endParaRPr lang="en-US"/>
          </a:p>
        </p:txBody>
      </p:sp>
      <p:sp>
        <p:nvSpPr>
          <p:cNvPr id="5" name="Footer Placeholder 4">
            <a:extLst>
              <a:ext uri="{FF2B5EF4-FFF2-40B4-BE49-F238E27FC236}">
                <a16:creationId xmlns="" xmlns:a16="http://schemas.microsoft.com/office/drawing/2014/main" id="{01E844C1-F286-829D-AAB7-AB64C492A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1146BE9-055D-BA74-325A-B3D8EDD95FE8}"/>
              </a:ext>
            </a:extLst>
          </p:cNvPr>
          <p:cNvSpPr>
            <a:spLocks noGrp="1"/>
          </p:cNvSpPr>
          <p:nvPr>
            <p:ph type="sldNum" sz="quarter" idx="12"/>
          </p:nvPr>
        </p:nvSpPr>
        <p:spPr/>
        <p:txBody>
          <a:bodyPr/>
          <a:lstStyle/>
          <a:p>
            <a:fld id="{DFC28CDB-9525-4BA1-9159-DA82A104DAE4}" type="slidenum">
              <a:rPr lang="en-US" smtClean="0"/>
              <a:t>‹#›</a:t>
            </a:fld>
            <a:endParaRPr lang="en-US"/>
          </a:p>
        </p:txBody>
      </p:sp>
    </p:spTree>
    <p:extLst>
      <p:ext uri="{BB962C8B-B14F-4D97-AF65-F5344CB8AC3E}">
        <p14:creationId xmlns:p14="http://schemas.microsoft.com/office/powerpoint/2010/main" val="3162232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6B0FFAA-31D5-FD09-8389-8892CD8DF8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B4391DF-6074-4B87-3939-D375B98927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0F08B3-2074-EA35-A2DB-10443D53567B}"/>
              </a:ext>
            </a:extLst>
          </p:cNvPr>
          <p:cNvSpPr>
            <a:spLocks noGrp="1"/>
          </p:cNvSpPr>
          <p:nvPr>
            <p:ph type="dt" sz="half" idx="10"/>
          </p:nvPr>
        </p:nvSpPr>
        <p:spPr/>
        <p:txBody>
          <a:bodyPr/>
          <a:lstStyle/>
          <a:p>
            <a:fld id="{63048412-76D3-44D6-AD34-7A3C0580F66E}" type="datetimeFigureOut">
              <a:rPr lang="en-US" smtClean="0"/>
              <a:t>10/9/2025</a:t>
            </a:fld>
            <a:endParaRPr lang="en-US"/>
          </a:p>
        </p:txBody>
      </p:sp>
      <p:sp>
        <p:nvSpPr>
          <p:cNvPr id="5" name="Footer Placeholder 4">
            <a:extLst>
              <a:ext uri="{FF2B5EF4-FFF2-40B4-BE49-F238E27FC236}">
                <a16:creationId xmlns="" xmlns:a16="http://schemas.microsoft.com/office/drawing/2014/main" id="{879B57C8-6685-FC0C-0FD8-EA56A6EBE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8631EC-11B9-880E-9A21-313E245640AE}"/>
              </a:ext>
            </a:extLst>
          </p:cNvPr>
          <p:cNvSpPr>
            <a:spLocks noGrp="1"/>
          </p:cNvSpPr>
          <p:nvPr>
            <p:ph type="sldNum" sz="quarter" idx="12"/>
          </p:nvPr>
        </p:nvSpPr>
        <p:spPr/>
        <p:txBody>
          <a:bodyPr/>
          <a:lstStyle/>
          <a:p>
            <a:fld id="{DFC28CDB-9525-4BA1-9159-DA82A104DAE4}" type="slidenum">
              <a:rPr lang="en-US" smtClean="0"/>
              <a:t>‹#›</a:t>
            </a:fld>
            <a:endParaRPr lang="en-US"/>
          </a:p>
        </p:txBody>
      </p:sp>
    </p:spTree>
    <p:extLst>
      <p:ext uri="{BB962C8B-B14F-4D97-AF65-F5344CB8AC3E}">
        <p14:creationId xmlns:p14="http://schemas.microsoft.com/office/powerpoint/2010/main" val="2326574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960000" y="2546400"/>
            <a:ext cx="4213200" cy="1765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821692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8117" y="0"/>
            <a:ext cx="12201117" cy="6858000"/>
          </a:xfrm>
          <a:prstGeom prst="rect">
            <a:avLst/>
          </a:prstGeom>
        </p:spPr>
      </p:pic>
      <p:grpSp>
        <p:nvGrpSpPr>
          <p:cNvPr id="3" name="组合 2"/>
          <p:cNvGrpSpPr/>
          <p:nvPr userDrawn="1"/>
        </p:nvGrpSpPr>
        <p:grpSpPr>
          <a:xfrm rot="20983264">
            <a:off x="7924819" y="-244883"/>
            <a:ext cx="683540" cy="489768"/>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grpSp>
        <p:nvGrpSpPr>
          <p:cNvPr id="10" name="组合 9"/>
          <p:cNvGrpSpPr/>
          <p:nvPr userDrawn="1"/>
        </p:nvGrpSpPr>
        <p:grpSpPr>
          <a:xfrm rot="1008724">
            <a:off x="10114818" y="286271"/>
            <a:ext cx="798313" cy="572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grpSp>
        <p:nvGrpSpPr>
          <p:cNvPr id="16" name="组合 15"/>
          <p:cNvGrpSpPr/>
          <p:nvPr userDrawn="1"/>
        </p:nvGrpSpPr>
        <p:grpSpPr>
          <a:xfrm rot="297948">
            <a:off x="11631144" y="698496"/>
            <a:ext cx="514317" cy="368517"/>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grpSp>
        <p:nvGrpSpPr>
          <p:cNvPr id="22" name="组合 21"/>
          <p:cNvGrpSpPr/>
          <p:nvPr userDrawn="1"/>
        </p:nvGrpSpPr>
        <p:grpSpPr>
          <a:xfrm rot="20983264">
            <a:off x="8576951" y="115416"/>
            <a:ext cx="631335" cy="452363"/>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grpSp>
        <p:nvGrpSpPr>
          <p:cNvPr id="28" name="组合 27"/>
          <p:cNvGrpSpPr/>
          <p:nvPr userDrawn="1"/>
        </p:nvGrpSpPr>
        <p:grpSpPr>
          <a:xfrm rot="20983264">
            <a:off x="9621612" y="-143729"/>
            <a:ext cx="514317" cy="3685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grpSp>
        <p:nvGrpSpPr>
          <p:cNvPr id="34" name="组合 33"/>
          <p:cNvGrpSpPr/>
          <p:nvPr userDrawn="1"/>
        </p:nvGrpSpPr>
        <p:grpSpPr>
          <a:xfrm rot="20983264">
            <a:off x="10944004" y="-248968"/>
            <a:ext cx="1199477" cy="859445"/>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spTree>
    <p:extLst>
      <p:ext uri="{BB962C8B-B14F-4D97-AF65-F5344CB8AC3E}">
        <p14:creationId xmlns:p14="http://schemas.microsoft.com/office/powerpoint/2010/main" val="160414553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13221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3EDC40-6B2D-C2CC-8001-7859262AF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1A541C3-993C-43B3-04B5-85672C9382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E2636B-6F9D-B113-63B4-A40B5D776AEF}"/>
              </a:ext>
            </a:extLst>
          </p:cNvPr>
          <p:cNvSpPr>
            <a:spLocks noGrp="1"/>
          </p:cNvSpPr>
          <p:nvPr>
            <p:ph type="dt" sz="half" idx="10"/>
          </p:nvPr>
        </p:nvSpPr>
        <p:spPr/>
        <p:txBody>
          <a:bodyPr/>
          <a:lstStyle/>
          <a:p>
            <a:fld id="{63048412-76D3-44D6-AD34-7A3C0580F66E}" type="datetimeFigureOut">
              <a:rPr lang="en-US" smtClean="0"/>
              <a:t>10/9/2025</a:t>
            </a:fld>
            <a:endParaRPr lang="en-US"/>
          </a:p>
        </p:txBody>
      </p:sp>
      <p:sp>
        <p:nvSpPr>
          <p:cNvPr id="5" name="Footer Placeholder 4">
            <a:extLst>
              <a:ext uri="{FF2B5EF4-FFF2-40B4-BE49-F238E27FC236}">
                <a16:creationId xmlns="" xmlns:a16="http://schemas.microsoft.com/office/drawing/2014/main" id="{4D6C506C-1D92-E9FD-5ABC-6BC64E5A5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00F552A-8477-B160-1EAA-C36DB9F1666F}"/>
              </a:ext>
            </a:extLst>
          </p:cNvPr>
          <p:cNvSpPr>
            <a:spLocks noGrp="1"/>
          </p:cNvSpPr>
          <p:nvPr>
            <p:ph type="sldNum" sz="quarter" idx="12"/>
          </p:nvPr>
        </p:nvSpPr>
        <p:spPr/>
        <p:txBody>
          <a:bodyPr/>
          <a:lstStyle/>
          <a:p>
            <a:fld id="{DFC28CDB-9525-4BA1-9159-DA82A104DAE4}" type="slidenum">
              <a:rPr lang="en-US" smtClean="0"/>
              <a:t>‹#›</a:t>
            </a:fld>
            <a:endParaRPr lang="en-US"/>
          </a:p>
        </p:txBody>
      </p:sp>
    </p:spTree>
    <p:extLst>
      <p:ext uri="{BB962C8B-B14F-4D97-AF65-F5344CB8AC3E}">
        <p14:creationId xmlns:p14="http://schemas.microsoft.com/office/powerpoint/2010/main" val="356502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2D3AE6-C1F3-B184-AB35-93B0A13421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BB90F02-1789-660F-EADB-2801767F6F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8FBBDD9-433E-FC0C-3BE5-BF0B25CCB99E}"/>
              </a:ext>
            </a:extLst>
          </p:cNvPr>
          <p:cNvSpPr>
            <a:spLocks noGrp="1"/>
          </p:cNvSpPr>
          <p:nvPr>
            <p:ph type="dt" sz="half" idx="10"/>
          </p:nvPr>
        </p:nvSpPr>
        <p:spPr/>
        <p:txBody>
          <a:bodyPr/>
          <a:lstStyle/>
          <a:p>
            <a:fld id="{63048412-76D3-44D6-AD34-7A3C0580F66E}" type="datetimeFigureOut">
              <a:rPr lang="en-US" smtClean="0"/>
              <a:t>10/9/2025</a:t>
            </a:fld>
            <a:endParaRPr lang="en-US"/>
          </a:p>
        </p:txBody>
      </p:sp>
      <p:sp>
        <p:nvSpPr>
          <p:cNvPr id="5" name="Footer Placeholder 4">
            <a:extLst>
              <a:ext uri="{FF2B5EF4-FFF2-40B4-BE49-F238E27FC236}">
                <a16:creationId xmlns="" xmlns:a16="http://schemas.microsoft.com/office/drawing/2014/main" id="{0F8E64C0-7FDA-8E6E-69CB-0E9400A68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5C13263-E1F7-772F-3E11-8BFCBBD25418}"/>
              </a:ext>
            </a:extLst>
          </p:cNvPr>
          <p:cNvSpPr>
            <a:spLocks noGrp="1"/>
          </p:cNvSpPr>
          <p:nvPr>
            <p:ph type="sldNum" sz="quarter" idx="12"/>
          </p:nvPr>
        </p:nvSpPr>
        <p:spPr/>
        <p:txBody>
          <a:bodyPr/>
          <a:lstStyle/>
          <a:p>
            <a:fld id="{DFC28CDB-9525-4BA1-9159-DA82A104DAE4}" type="slidenum">
              <a:rPr lang="en-US" smtClean="0"/>
              <a:t>‹#›</a:t>
            </a:fld>
            <a:endParaRPr lang="en-US"/>
          </a:p>
        </p:txBody>
      </p:sp>
    </p:spTree>
    <p:extLst>
      <p:ext uri="{BB962C8B-B14F-4D97-AF65-F5344CB8AC3E}">
        <p14:creationId xmlns:p14="http://schemas.microsoft.com/office/powerpoint/2010/main" val="1643599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C2EC3-E845-CB06-8A64-B1489CD97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039EC24-C972-B30E-04B1-C5C13CB1A7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0BF9EA1-04D1-45A3-4BF1-A065D00363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0AC67EB-C56D-2700-5B4C-DA784631E80E}"/>
              </a:ext>
            </a:extLst>
          </p:cNvPr>
          <p:cNvSpPr>
            <a:spLocks noGrp="1"/>
          </p:cNvSpPr>
          <p:nvPr>
            <p:ph type="dt" sz="half" idx="10"/>
          </p:nvPr>
        </p:nvSpPr>
        <p:spPr/>
        <p:txBody>
          <a:bodyPr/>
          <a:lstStyle/>
          <a:p>
            <a:fld id="{63048412-76D3-44D6-AD34-7A3C0580F66E}" type="datetimeFigureOut">
              <a:rPr lang="en-US" smtClean="0"/>
              <a:t>10/9/2025</a:t>
            </a:fld>
            <a:endParaRPr lang="en-US"/>
          </a:p>
        </p:txBody>
      </p:sp>
      <p:sp>
        <p:nvSpPr>
          <p:cNvPr id="6" name="Footer Placeholder 5">
            <a:extLst>
              <a:ext uri="{FF2B5EF4-FFF2-40B4-BE49-F238E27FC236}">
                <a16:creationId xmlns="" xmlns:a16="http://schemas.microsoft.com/office/drawing/2014/main" id="{AA3CD779-D67B-4CBB-E0D7-E4B9460084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F255187-47EC-7395-D75B-4160A934FD18}"/>
              </a:ext>
            </a:extLst>
          </p:cNvPr>
          <p:cNvSpPr>
            <a:spLocks noGrp="1"/>
          </p:cNvSpPr>
          <p:nvPr>
            <p:ph type="sldNum" sz="quarter" idx="12"/>
          </p:nvPr>
        </p:nvSpPr>
        <p:spPr/>
        <p:txBody>
          <a:bodyPr/>
          <a:lstStyle/>
          <a:p>
            <a:fld id="{DFC28CDB-9525-4BA1-9159-DA82A104DAE4}" type="slidenum">
              <a:rPr lang="en-US" smtClean="0"/>
              <a:t>‹#›</a:t>
            </a:fld>
            <a:endParaRPr lang="en-US"/>
          </a:p>
        </p:txBody>
      </p:sp>
    </p:spTree>
    <p:extLst>
      <p:ext uri="{BB962C8B-B14F-4D97-AF65-F5344CB8AC3E}">
        <p14:creationId xmlns:p14="http://schemas.microsoft.com/office/powerpoint/2010/main" val="217936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B5CD54-8C72-8424-509A-CC01AD849B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DB231E3-8261-F513-EB8D-250D70C26A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72E7BED-80CD-EC23-3590-604757AC90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B015A78-D440-9F4A-4545-913C50D006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6932EC7-BC9F-9722-7E03-69946EF3FE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21EAD9A-21FF-7871-00D3-098E9DD3DFF4}"/>
              </a:ext>
            </a:extLst>
          </p:cNvPr>
          <p:cNvSpPr>
            <a:spLocks noGrp="1"/>
          </p:cNvSpPr>
          <p:nvPr>
            <p:ph type="dt" sz="half" idx="10"/>
          </p:nvPr>
        </p:nvSpPr>
        <p:spPr/>
        <p:txBody>
          <a:bodyPr/>
          <a:lstStyle/>
          <a:p>
            <a:fld id="{63048412-76D3-44D6-AD34-7A3C0580F66E}" type="datetimeFigureOut">
              <a:rPr lang="en-US" smtClean="0"/>
              <a:t>10/9/2025</a:t>
            </a:fld>
            <a:endParaRPr lang="en-US"/>
          </a:p>
        </p:txBody>
      </p:sp>
      <p:sp>
        <p:nvSpPr>
          <p:cNvPr id="8" name="Footer Placeholder 7">
            <a:extLst>
              <a:ext uri="{FF2B5EF4-FFF2-40B4-BE49-F238E27FC236}">
                <a16:creationId xmlns="" xmlns:a16="http://schemas.microsoft.com/office/drawing/2014/main" id="{6A2AC408-234D-254E-1B92-DF4D78FC89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FA99BC0-7398-FD84-8630-7FB6683397B1}"/>
              </a:ext>
            </a:extLst>
          </p:cNvPr>
          <p:cNvSpPr>
            <a:spLocks noGrp="1"/>
          </p:cNvSpPr>
          <p:nvPr>
            <p:ph type="sldNum" sz="quarter" idx="12"/>
          </p:nvPr>
        </p:nvSpPr>
        <p:spPr/>
        <p:txBody>
          <a:bodyPr/>
          <a:lstStyle/>
          <a:p>
            <a:fld id="{DFC28CDB-9525-4BA1-9159-DA82A104DAE4}" type="slidenum">
              <a:rPr lang="en-US" smtClean="0"/>
              <a:t>‹#›</a:t>
            </a:fld>
            <a:endParaRPr lang="en-US"/>
          </a:p>
        </p:txBody>
      </p:sp>
    </p:spTree>
    <p:extLst>
      <p:ext uri="{BB962C8B-B14F-4D97-AF65-F5344CB8AC3E}">
        <p14:creationId xmlns:p14="http://schemas.microsoft.com/office/powerpoint/2010/main" val="1739867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796A83-4FF5-7B10-2EDC-86F9740367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B16C885-AF93-2662-5336-17683BA01051}"/>
              </a:ext>
            </a:extLst>
          </p:cNvPr>
          <p:cNvSpPr>
            <a:spLocks noGrp="1"/>
          </p:cNvSpPr>
          <p:nvPr>
            <p:ph type="dt" sz="half" idx="10"/>
          </p:nvPr>
        </p:nvSpPr>
        <p:spPr/>
        <p:txBody>
          <a:bodyPr/>
          <a:lstStyle/>
          <a:p>
            <a:fld id="{63048412-76D3-44D6-AD34-7A3C0580F66E}" type="datetimeFigureOut">
              <a:rPr lang="en-US" smtClean="0"/>
              <a:t>10/9/2025</a:t>
            </a:fld>
            <a:endParaRPr lang="en-US"/>
          </a:p>
        </p:txBody>
      </p:sp>
      <p:sp>
        <p:nvSpPr>
          <p:cNvPr id="4" name="Footer Placeholder 3">
            <a:extLst>
              <a:ext uri="{FF2B5EF4-FFF2-40B4-BE49-F238E27FC236}">
                <a16:creationId xmlns="" xmlns:a16="http://schemas.microsoft.com/office/drawing/2014/main" id="{1D40AB2F-DF40-BE64-1C36-5A7BF1EA71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2159467-163F-8D43-880B-DFE8AFDA6D8E}"/>
              </a:ext>
            </a:extLst>
          </p:cNvPr>
          <p:cNvSpPr>
            <a:spLocks noGrp="1"/>
          </p:cNvSpPr>
          <p:nvPr>
            <p:ph type="sldNum" sz="quarter" idx="12"/>
          </p:nvPr>
        </p:nvSpPr>
        <p:spPr/>
        <p:txBody>
          <a:bodyPr/>
          <a:lstStyle/>
          <a:p>
            <a:fld id="{DFC28CDB-9525-4BA1-9159-DA82A104DAE4}" type="slidenum">
              <a:rPr lang="en-US" smtClean="0"/>
              <a:t>‹#›</a:t>
            </a:fld>
            <a:endParaRPr lang="en-US"/>
          </a:p>
        </p:txBody>
      </p:sp>
    </p:spTree>
    <p:extLst>
      <p:ext uri="{BB962C8B-B14F-4D97-AF65-F5344CB8AC3E}">
        <p14:creationId xmlns:p14="http://schemas.microsoft.com/office/powerpoint/2010/main" val="298751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7A26BF9-E711-675E-5759-2C8722BAAC3D}"/>
              </a:ext>
            </a:extLst>
          </p:cNvPr>
          <p:cNvSpPr>
            <a:spLocks noGrp="1"/>
          </p:cNvSpPr>
          <p:nvPr>
            <p:ph type="dt" sz="half" idx="10"/>
          </p:nvPr>
        </p:nvSpPr>
        <p:spPr/>
        <p:txBody>
          <a:bodyPr/>
          <a:lstStyle/>
          <a:p>
            <a:fld id="{63048412-76D3-44D6-AD34-7A3C0580F66E}" type="datetimeFigureOut">
              <a:rPr lang="en-US" smtClean="0"/>
              <a:t>10/9/2025</a:t>
            </a:fld>
            <a:endParaRPr lang="en-US"/>
          </a:p>
        </p:txBody>
      </p:sp>
      <p:sp>
        <p:nvSpPr>
          <p:cNvPr id="3" name="Footer Placeholder 2">
            <a:extLst>
              <a:ext uri="{FF2B5EF4-FFF2-40B4-BE49-F238E27FC236}">
                <a16:creationId xmlns="" xmlns:a16="http://schemas.microsoft.com/office/drawing/2014/main" id="{E109AA06-8C68-D8C3-3C0D-4FBBEB687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FEF48FE-2BD9-8FDC-427B-C1981506061B}"/>
              </a:ext>
            </a:extLst>
          </p:cNvPr>
          <p:cNvSpPr>
            <a:spLocks noGrp="1"/>
          </p:cNvSpPr>
          <p:nvPr>
            <p:ph type="sldNum" sz="quarter" idx="12"/>
          </p:nvPr>
        </p:nvSpPr>
        <p:spPr/>
        <p:txBody>
          <a:bodyPr/>
          <a:lstStyle/>
          <a:p>
            <a:fld id="{DFC28CDB-9525-4BA1-9159-DA82A104DAE4}" type="slidenum">
              <a:rPr lang="en-US" smtClean="0"/>
              <a:t>‹#›</a:t>
            </a:fld>
            <a:endParaRPr lang="en-US"/>
          </a:p>
        </p:txBody>
      </p:sp>
    </p:spTree>
    <p:extLst>
      <p:ext uri="{BB962C8B-B14F-4D97-AF65-F5344CB8AC3E}">
        <p14:creationId xmlns:p14="http://schemas.microsoft.com/office/powerpoint/2010/main" val="258872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C28BA6-E5F9-3B87-E46C-A4DEA7C0B3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1D62A30-7DFD-6167-8F1A-3964579FA5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7B71272-7A0A-B497-C1DD-D049F59DD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02156CE-ADD2-60A5-F4E0-6A28CC22CC9B}"/>
              </a:ext>
            </a:extLst>
          </p:cNvPr>
          <p:cNvSpPr>
            <a:spLocks noGrp="1"/>
          </p:cNvSpPr>
          <p:nvPr>
            <p:ph type="dt" sz="half" idx="10"/>
          </p:nvPr>
        </p:nvSpPr>
        <p:spPr/>
        <p:txBody>
          <a:bodyPr/>
          <a:lstStyle/>
          <a:p>
            <a:fld id="{63048412-76D3-44D6-AD34-7A3C0580F66E}" type="datetimeFigureOut">
              <a:rPr lang="en-US" smtClean="0"/>
              <a:t>10/9/2025</a:t>
            </a:fld>
            <a:endParaRPr lang="en-US"/>
          </a:p>
        </p:txBody>
      </p:sp>
      <p:sp>
        <p:nvSpPr>
          <p:cNvPr id="6" name="Footer Placeholder 5">
            <a:extLst>
              <a:ext uri="{FF2B5EF4-FFF2-40B4-BE49-F238E27FC236}">
                <a16:creationId xmlns="" xmlns:a16="http://schemas.microsoft.com/office/drawing/2014/main" id="{200853E9-95D6-A786-6A64-66DB0C28B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EA7A0F3-9DFB-EC18-88A4-1E0603196E24}"/>
              </a:ext>
            </a:extLst>
          </p:cNvPr>
          <p:cNvSpPr>
            <a:spLocks noGrp="1"/>
          </p:cNvSpPr>
          <p:nvPr>
            <p:ph type="sldNum" sz="quarter" idx="12"/>
          </p:nvPr>
        </p:nvSpPr>
        <p:spPr/>
        <p:txBody>
          <a:bodyPr/>
          <a:lstStyle/>
          <a:p>
            <a:fld id="{DFC28CDB-9525-4BA1-9159-DA82A104DAE4}" type="slidenum">
              <a:rPr lang="en-US" smtClean="0"/>
              <a:t>‹#›</a:t>
            </a:fld>
            <a:endParaRPr lang="en-US"/>
          </a:p>
        </p:txBody>
      </p:sp>
    </p:spTree>
    <p:extLst>
      <p:ext uri="{BB962C8B-B14F-4D97-AF65-F5344CB8AC3E}">
        <p14:creationId xmlns:p14="http://schemas.microsoft.com/office/powerpoint/2010/main" val="314398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C25D9A-854A-DA62-9143-1B1F5AE39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3701D61-B08A-19C3-2CA3-B4F819E9B3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149AB8F-6CAA-5659-4F1B-D1F26BA8C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BC66742-7C4F-17B3-C2E1-DC65B203BD4B}"/>
              </a:ext>
            </a:extLst>
          </p:cNvPr>
          <p:cNvSpPr>
            <a:spLocks noGrp="1"/>
          </p:cNvSpPr>
          <p:nvPr>
            <p:ph type="dt" sz="half" idx="10"/>
          </p:nvPr>
        </p:nvSpPr>
        <p:spPr/>
        <p:txBody>
          <a:bodyPr/>
          <a:lstStyle/>
          <a:p>
            <a:fld id="{63048412-76D3-44D6-AD34-7A3C0580F66E}" type="datetimeFigureOut">
              <a:rPr lang="en-US" smtClean="0"/>
              <a:t>10/9/2025</a:t>
            </a:fld>
            <a:endParaRPr lang="en-US"/>
          </a:p>
        </p:txBody>
      </p:sp>
      <p:sp>
        <p:nvSpPr>
          <p:cNvPr id="6" name="Footer Placeholder 5">
            <a:extLst>
              <a:ext uri="{FF2B5EF4-FFF2-40B4-BE49-F238E27FC236}">
                <a16:creationId xmlns="" xmlns:a16="http://schemas.microsoft.com/office/drawing/2014/main" id="{C658F978-96D4-6876-5F2A-36FA52596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A970D98-017D-84AB-0A96-031251EF506F}"/>
              </a:ext>
            </a:extLst>
          </p:cNvPr>
          <p:cNvSpPr>
            <a:spLocks noGrp="1"/>
          </p:cNvSpPr>
          <p:nvPr>
            <p:ph type="sldNum" sz="quarter" idx="12"/>
          </p:nvPr>
        </p:nvSpPr>
        <p:spPr/>
        <p:txBody>
          <a:bodyPr/>
          <a:lstStyle/>
          <a:p>
            <a:fld id="{DFC28CDB-9525-4BA1-9159-DA82A104DAE4}" type="slidenum">
              <a:rPr lang="en-US" smtClean="0"/>
              <a:t>‹#›</a:t>
            </a:fld>
            <a:endParaRPr lang="en-US"/>
          </a:p>
        </p:txBody>
      </p:sp>
    </p:spTree>
    <p:extLst>
      <p:ext uri="{BB962C8B-B14F-4D97-AF65-F5344CB8AC3E}">
        <p14:creationId xmlns:p14="http://schemas.microsoft.com/office/powerpoint/2010/main" val="3390647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FFA2D54-D2C9-EF19-EA05-A4505CE47C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4B7556A-632F-9825-61C3-7E9831F54E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18F8072-37DB-C1E0-7952-235D9931E2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48412-76D3-44D6-AD34-7A3C0580F66E}" type="datetimeFigureOut">
              <a:rPr lang="en-US" smtClean="0"/>
              <a:t>10/9/2025</a:t>
            </a:fld>
            <a:endParaRPr lang="en-US"/>
          </a:p>
        </p:txBody>
      </p:sp>
      <p:sp>
        <p:nvSpPr>
          <p:cNvPr id="5" name="Footer Placeholder 4">
            <a:extLst>
              <a:ext uri="{FF2B5EF4-FFF2-40B4-BE49-F238E27FC236}">
                <a16:creationId xmlns="" xmlns:a16="http://schemas.microsoft.com/office/drawing/2014/main" id="{463C4444-A80D-17C4-50E2-D86E8F8D90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49735D5-E510-0932-13C9-048E410EEB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28CDB-9525-4BA1-9159-DA82A104DAE4}" type="slidenum">
              <a:rPr lang="en-US" smtClean="0"/>
              <a:t>‹#›</a:t>
            </a:fld>
            <a:endParaRPr lang="en-US"/>
          </a:p>
        </p:txBody>
      </p:sp>
    </p:spTree>
    <p:extLst>
      <p:ext uri="{BB962C8B-B14F-4D97-AF65-F5344CB8AC3E}">
        <p14:creationId xmlns:p14="http://schemas.microsoft.com/office/powerpoint/2010/main" val="372574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file:///D:\NHAC\nhac%20chon\B&#7893;ng%20d&#432;ng%20mu&#7889;n%20kh&#243;c.wma" TargetMode="Externa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00.pn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00.png"/><Relationship Id="rId1" Type="http://schemas.openxmlformats.org/officeDocument/2006/relationships/slideLayout" Target="../slideLayouts/slideLayout12.xml"/><Relationship Id="rId6" Type="http://schemas.openxmlformats.org/officeDocument/2006/relationships/image" Target="../media/image32.jpg"/><Relationship Id="rId5" Type="http://schemas.openxmlformats.org/officeDocument/2006/relationships/image" Target="../media/image33.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audio" Target="../media/audio2.wav"/><Relationship Id="rId7"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1.xml"/><Relationship Id="rId7" Type="http://schemas.openxmlformats.org/officeDocument/2006/relationships/image" Target="../media/image53.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71" name="Bổng dưng muốn khóc.wma">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1243202" y="3430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0929">
            <a:off x="183586" y="128589"/>
            <a:ext cx="127793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0718258" y="5377031"/>
            <a:ext cx="127793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71632" y="5407821"/>
            <a:ext cx="127793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756634" y="242889"/>
            <a:ext cx="127793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A26B2789-67F5-6AFA-B5E6-CC02C22F926D}"/>
              </a:ext>
            </a:extLst>
          </p:cNvPr>
          <p:cNvSpPr txBox="1"/>
          <p:nvPr/>
        </p:nvSpPr>
        <p:spPr>
          <a:xfrm>
            <a:off x="1485300" y="343013"/>
            <a:ext cx="9355420" cy="615553"/>
          </a:xfrm>
          <a:prstGeom prst="rect">
            <a:avLst/>
          </a:prstGeom>
          <a:noFill/>
        </p:spPr>
        <p:txBody>
          <a:bodyPr wrap="square" rtlCol="0">
            <a:spAutoFit/>
          </a:bodyPr>
          <a:lstStyle/>
          <a:p>
            <a:pPr algn="ctr"/>
            <a:r>
              <a:rPr lang="en-US" sz="3400">
                <a:latin typeface="Arial" panose="020B0604020202020204" pitchFamily="34" charset="0"/>
                <a:cs typeface="Arial" panose="020B0604020202020204" pitchFamily="34" charset="0"/>
              </a:rPr>
              <a:t>SINH HOẠT CHUYÊN MÔN TỈNH</a:t>
            </a:r>
          </a:p>
        </p:txBody>
      </p:sp>
      <p:sp>
        <p:nvSpPr>
          <p:cNvPr id="2" name="TextBox 1">
            <a:extLst>
              <a:ext uri="{FF2B5EF4-FFF2-40B4-BE49-F238E27FC236}">
                <a16:creationId xmlns="" xmlns:a16="http://schemas.microsoft.com/office/drawing/2014/main" id="{7D9C30CD-B734-FBEA-7050-E190C0CEAFE5}"/>
              </a:ext>
            </a:extLst>
          </p:cNvPr>
          <p:cNvSpPr txBox="1"/>
          <p:nvPr/>
        </p:nvSpPr>
        <p:spPr>
          <a:xfrm>
            <a:off x="710119" y="3406727"/>
            <a:ext cx="11089531" cy="954107"/>
          </a:xfrm>
          <a:prstGeom prst="rect">
            <a:avLst/>
          </a:prstGeom>
          <a:noFill/>
        </p:spPr>
        <p:txBody>
          <a:bodyPr wrap="square" rtlCol="0">
            <a:spAutoFit/>
          </a:bodyPr>
          <a:lstStyle/>
          <a:p>
            <a:pPr algn="ctr"/>
            <a:r>
              <a:rPr lang="en-US" sz="2800" b="1">
                <a:solidFill>
                  <a:srgbClr val="009900"/>
                </a:solidFill>
                <a:latin typeface="Arial" panose="020B0604020202020204" pitchFamily="34" charset="0"/>
                <a:cs typeface="Arial" panose="020B0604020202020204" pitchFamily="34" charset="0"/>
              </a:rPr>
              <a:t>TIẾT 10. BÀI 16. ÁP SUẤT CHẤT LỎNG. ÁP SUẤT KHÍ QUYỂN (Tiết 2)</a:t>
            </a:r>
          </a:p>
        </p:txBody>
      </p:sp>
      <p:sp>
        <p:nvSpPr>
          <p:cNvPr id="5" name="TextBox 4">
            <a:extLst>
              <a:ext uri="{FF2B5EF4-FFF2-40B4-BE49-F238E27FC236}">
                <a16:creationId xmlns="" xmlns:a16="http://schemas.microsoft.com/office/drawing/2014/main" id="{356007A3-6C74-C52D-8E93-015B5BCB1636}"/>
              </a:ext>
            </a:extLst>
          </p:cNvPr>
          <p:cNvSpPr txBox="1"/>
          <p:nvPr/>
        </p:nvSpPr>
        <p:spPr>
          <a:xfrm>
            <a:off x="54950" y="1895955"/>
            <a:ext cx="12045336" cy="1323439"/>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NHIỆT LIỆT CHÀO MỪNG QUÝ THẦY CÔ </a:t>
            </a:r>
          </a:p>
          <a:p>
            <a:pPr algn="ctr"/>
            <a:r>
              <a:rPr lang="en-US" sz="4000" b="1">
                <a:solidFill>
                  <a:srgbClr val="0000FF"/>
                </a:solidFill>
                <a:latin typeface="Arial" panose="020B0604020202020204" pitchFamily="34" charset="0"/>
                <a:cs typeface="Arial" panose="020B0604020202020204" pitchFamily="34" charset="0"/>
              </a:rPr>
              <a:t>VỀ DỰ CHUYÊN ĐỀ KHTN – PHÂN MÔN VẬT LÍ 8</a:t>
            </a:r>
          </a:p>
        </p:txBody>
      </p:sp>
      <p:sp>
        <p:nvSpPr>
          <p:cNvPr id="3" name="Rectangle 2">
            <a:extLst>
              <a:ext uri="{FF2B5EF4-FFF2-40B4-BE49-F238E27FC236}">
                <a16:creationId xmlns="" xmlns:a16="http://schemas.microsoft.com/office/drawing/2014/main" id="{CE691D9F-D618-89EC-78BE-C609BC4C09D1}"/>
              </a:ext>
            </a:extLst>
          </p:cNvPr>
          <p:cNvSpPr/>
          <p:nvPr/>
        </p:nvSpPr>
        <p:spPr>
          <a:xfrm>
            <a:off x="0" y="0"/>
            <a:ext cx="12192000" cy="685800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9336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537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78DEA92B-1A6C-120F-C659-4268EF13FDE1}"/>
              </a:ext>
            </a:extLst>
          </p:cNvPr>
          <p:cNvSpPr/>
          <p:nvPr/>
        </p:nvSpPr>
        <p:spPr>
          <a:xfrm>
            <a:off x="369633" y="2291072"/>
            <a:ext cx="11675308" cy="187003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400" i="1" u="sng">
                <a:solidFill>
                  <a:srgbClr val="FF0000"/>
                </a:solidFill>
                <a:latin typeface="Arial" panose="020B0604020202020204" pitchFamily="34" charset="0"/>
                <a:cs typeface="Arial" panose="020B0604020202020204" pitchFamily="34" charset="0"/>
              </a:rPr>
              <a:t>Giải </a:t>
            </a:r>
            <a:r>
              <a:rPr lang="vi-VN" sz="2400" i="1" u="sng" dirty="0">
                <a:solidFill>
                  <a:srgbClr val="FF0000"/>
                </a:solidFill>
                <a:latin typeface="Arial" panose="020B0604020202020204" pitchFamily="34" charset="0"/>
                <a:cs typeface="Arial" panose="020B0604020202020204" pitchFamily="34" charset="0"/>
              </a:rPr>
              <a:t>thích</a:t>
            </a:r>
            <a:r>
              <a:rPr lang="vi-VN" sz="2400" i="1" u="sng">
                <a:solidFill>
                  <a:srgbClr val="FF0000"/>
                </a:solidFill>
                <a:latin typeface="Arial" panose="020B0604020202020204" pitchFamily="34" charset="0"/>
                <a:cs typeface="Arial" panose="020B0604020202020204" pitchFamily="34" charset="0"/>
              </a:rPr>
              <a:t>:</a:t>
            </a:r>
            <a:r>
              <a:rPr lang="vi-VN" sz="2400" i="1">
                <a:solidFill>
                  <a:srgbClr val="FF0000"/>
                </a:solidFill>
                <a:latin typeface="Arial" panose="020B0604020202020204" pitchFamily="34" charset="0"/>
                <a:cs typeface="Arial" panose="020B0604020202020204" pitchFamily="34" charset="0"/>
              </a:rPr>
              <a:t> </a:t>
            </a:r>
            <a:endParaRPr lang="en-US" sz="2400" i="1">
              <a:solidFill>
                <a:srgbClr val="FF0000"/>
              </a:solidFill>
              <a:latin typeface="Arial" panose="020B0604020202020204" pitchFamily="34" charset="0"/>
              <a:cs typeface="Arial" panose="020B0604020202020204" pitchFamily="34" charset="0"/>
            </a:endParaRPr>
          </a:p>
          <a:p>
            <a:pPr>
              <a:lnSpc>
                <a:spcPct val="120000"/>
              </a:lnSpc>
            </a:pPr>
            <a:r>
              <a:rPr lang="vi-VN" sz="2400" i="1">
                <a:solidFill>
                  <a:schemeClr val="tx1"/>
                </a:solidFill>
                <a:latin typeface="Arial" panose="020B0604020202020204" pitchFamily="34" charset="0"/>
                <a:cs typeface="Arial" panose="020B0604020202020204" pitchFamily="34" charset="0"/>
              </a:rPr>
              <a:t>Do </a:t>
            </a:r>
            <a:r>
              <a:rPr lang="en-US" sz="2400" i="1">
                <a:solidFill>
                  <a:srgbClr val="0000FF"/>
                </a:solidFill>
                <a:latin typeface="Arial" panose="020B0604020202020204" pitchFamily="34" charset="0"/>
                <a:cs typeface="Arial" panose="020B0604020202020204" pitchFamily="34" charset="0"/>
              </a:rPr>
              <a:t>áp lực </a:t>
            </a:r>
            <a:r>
              <a:rPr lang="en-US" sz="2400" i="1">
                <a:solidFill>
                  <a:schemeClr val="tx1"/>
                </a:solidFill>
                <a:latin typeface="Arial" panose="020B0604020202020204" pitchFamily="34" charset="0"/>
                <a:cs typeface="Arial" panose="020B0604020202020204" pitchFamily="34" charset="0"/>
              </a:rPr>
              <a:t>của khí quyển tác dụng từ dưới lên tấm nylon </a:t>
            </a:r>
            <a:r>
              <a:rPr lang="en-US" sz="2400" i="1">
                <a:solidFill>
                  <a:srgbClr val="C00000"/>
                </a:solidFill>
                <a:latin typeface="Arial" panose="020B0604020202020204" pitchFamily="34" charset="0"/>
                <a:cs typeface="Arial" panose="020B0604020202020204" pitchFamily="34" charset="0"/>
              </a:rPr>
              <a:t>cân bằng với </a:t>
            </a:r>
            <a:r>
              <a:rPr lang="en-US" sz="2400">
                <a:solidFill>
                  <a:schemeClr val="tx1"/>
                </a:solidFill>
                <a:latin typeface="Arial" panose="020B0604020202020204" pitchFamily="34" charset="0"/>
                <a:cs typeface="Arial" panose="020B0604020202020204" pitchFamily="34" charset="0"/>
              </a:rPr>
              <a:t>áp lực</a:t>
            </a:r>
            <a:r>
              <a:rPr lang="en-US" sz="2400" i="1">
                <a:solidFill>
                  <a:schemeClr val="tx1"/>
                </a:solidFill>
                <a:latin typeface="Arial" panose="020B0604020202020204" pitchFamily="34" charset="0"/>
                <a:cs typeface="Arial" panose="020B0604020202020204" pitchFamily="34" charset="0"/>
              </a:rPr>
              <a:t> của phần nước trong cốc + áp lực cột khí trong cốc + trọng lực của tấm nylon =&gt; </a:t>
            </a:r>
            <a:r>
              <a:rPr lang="en-US" sz="2400">
                <a:solidFill>
                  <a:srgbClr val="009900"/>
                </a:solidFill>
                <a:latin typeface="Arial" panose="020B0604020202020204" pitchFamily="34" charset="0"/>
                <a:cs typeface="Arial" panose="020B0604020202020204" pitchFamily="34" charset="0"/>
              </a:rPr>
              <a:t>tấm nylon không bị nước đẩy rời  khỏi miệng cốc.</a:t>
            </a:r>
            <a:endParaRPr lang="en-US" sz="2400" i="1">
              <a:solidFill>
                <a:srgbClr val="009900"/>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 xmlns:a16="http://schemas.microsoft.com/office/drawing/2014/main" id="{FE4DBE30-346A-71B4-E980-25C312D84EF1}"/>
              </a:ext>
            </a:extLst>
          </p:cNvPr>
          <p:cNvSpPr/>
          <p:nvPr/>
        </p:nvSpPr>
        <p:spPr>
          <a:xfrm>
            <a:off x="972716" y="4846420"/>
            <a:ext cx="737950" cy="269766"/>
          </a:xfrm>
          <a:prstGeom prst="rightArrow">
            <a:avLst/>
          </a:prstGeom>
          <a:solidFill>
            <a:srgbClr val="FF0000"/>
          </a:solid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solidFill>
                <a:srgbClr val="0000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CDE77DFC-7F45-4277-58A9-D43D3699538C}"/>
              </a:ext>
            </a:extLst>
          </p:cNvPr>
          <p:cNvSpPr txBox="1"/>
          <p:nvPr/>
        </p:nvSpPr>
        <p:spPr>
          <a:xfrm>
            <a:off x="1847625" y="4735081"/>
            <a:ext cx="8991926" cy="492443"/>
          </a:xfrm>
          <a:prstGeom prst="rect">
            <a:avLst/>
          </a:prstGeom>
          <a:noFill/>
        </p:spPr>
        <p:txBody>
          <a:bodyPr wrap="square" rtlCol="0">
            <a:spAutoFit/>
          </a:bodyPr>
          <a:lstStyle/>
          <a:p>
            <a:r>
              <a:rPr lang="en-US" sz="2600">
                <a:solidFill>
                  <a:srgbClr val="0000FF"/>
                </a:solidFill>
                <a:latin typeface="Arial" panose="020B0604020202020204" pitchFamily="34" charset="0"/>
                <a:cs typeface="Arial" panose="020B0604020202020204" pitchFamily="34" charset="0"/>
              </a:rPr>
              <a:t>Có tồn tại áp suất khí quyển tác dụng từ dưới lên không?</a:t>
            </a:r>
          </a:p>
        </p:txBody>
      </p:sp>
      <p:sp>
        <p:nvSpPr>
          <p:cNvPr id="2" name="TextBox 1">
            <a:extLst>
              <a:ext uri="{FF2B5EF4-FFF2-40B4-BE49-F238E27FC236}">
                <a16:creationId xmlns="" xmlns:a16="http://schemas.microsoft.com/office/drawing/2014/main" id="{1AA8FDCD-CC53-53B2-A5E9-7524FCA5DD0A}"/>
              </a:ext>
            </a:extLst>
          </p:cNvPr>
          <p:cNvSpPr txBox="1"/>
          <p:nvPr/>
        </p:nvSpPr>
        <p:spPr>
          <a:xfrm>
            <a:off x="972716" y="713205"/>
            <a:ext cx="4210951" cy="892552"/>
          </a:xfrm>
          <a:prstGeom prst="rect">
            <a:avLst/>
          </a:prstGeom>
          <a:noFill/>
        </p:spPr>
        <p:txBody>
          <a:bodyPr wrap="square" rtlCol="0">
            <a:spAutoFit/>
          </a:bodyPr>
          <a:lstStyle/>
          <a:p>
            <a:r>
              <a:rPr lang="en-US" sz="2600">
                <a:solidFill>
                  <a:srgbClr val="0000FF"/>
                </a:solidFill>
                <a:latin typeface="Arial" panose="020B0604020202020204" pitchFamily="34" charset="0"/>
                <a:cs typeface="Arial" panose="020B0604020202020204" pitchFamily="34" charset="0"/>
              </a:rPr>
              <a:t>Có những lực nào tác dụng lên tấm nylon?</a:t>
            </a:r>
          </a:p>
        </p:txBody>
      </p:sp>
      <p:sp>
        <p:nvSpPr>
          <p:cNvPr id="8" name="Rectangle: Rounded Corners 7">
            <a:extLst>
              <a:ext uri="{FF2B5EF4-FFF2-40B4-BE49-F238E27FC236}">
                <a16:creationId xmlns="" xmlns:a16="http://schemas.microsoft.com/office/drawing/2014/main" id="{055F6368-880C-AFBE-EEC1-B8449C0AD749}"/>
              </a:ext>
            </a:extLst>
          </p:cNvPr>
          <p:cNvSpPr/>
          <p:nvPr/>
        </p:nvSpPr>
        <p:spPr>
          <a:xfrm>
            <a:off x="7288791" y="587309"/>
            <a:ext cx="1060315" cy="122568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980547A0-3ED7-980C-AE57-2ECCADD3A3FD}"/>
              </a:ext>
            </a:extLst>
          </p:cNvPr>
          <p:cNvSpPr/>
          <p:nvPr/>
        </p:nvSpPr>
        <p:spPr>
          <a:xfrm>
            <a:off x="6648229" y="1725445"/>
            <a:ext cx="2324224" cy="875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9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D96B27B-22E6-6BD1-ECD6-A49984F0C2BE}"/>
              </a:ext>
            </a:extLst>
          </p:cNvPr>
          <p:cNvSpPr txBox="1"/>
          <p:nvPr/>
        </p:nvSpPr>
        <p:spPr>
          <a:xfrm>
            <a:off x="1176035" y="429894"/>
            <a:ext cx="3083143" cy="492443"/>
          </a:xfrm>
          <a:prstGeom prst="rect">
            <a:avLst/>
          </a:prstGeom>
          <a:noFill/>
        </p:spPr>
        <p:txBody>
          <a:bodyPr wrap="square" rtlCol="0">
            <a:spAutoFit/>
          </a:bodyPr>
          <a:lstStyle/>
          <a:p>
            <a:r>
              <a:rPr lang="en-US" sz="2600" b="1">
                <a:solidFill>
                  <a:srgbClr val="FF0000"/>
                </a:solidFill>
                <a:latin typeface="Arial" panose="020B0604020202020204" pitchFamily="34" charset="0"/>
                <a:cs typeface="Arial" panose="020B0604020202020204" pitchFamily="34" charset="0"/>
              </a:rPr>
              <a:t>Thí nghiệm 3b</a:t>
            </a:r>
          </a:p>
        </p:txBody>
      </p:sp>
      <p:pic>
        <p:nvPicPr>
          <p:cNvPr id="4" name="Picture 3">
            <a:extLst>
              <a:ext uri="{FF2B5EF4-FFF2-40B4-BE49-F238E27FC236}">
                <a16:creationId xmlns="" xmlns:a16="http://schemas.microsoft.com/office/drawing/2014/main" id="{C1613F4E-D97A-2475-35C3-550DC73B1D32}"/>
              </a:ext>
            </a:extLst>
          </p:cNvPr>
          <p:cNvPicPr>
            <a:picLocks noChangeAspect="1"/>
          </p:cNvPicPr>
          <p:nvPr/>
        </p:nvPicPr>
        <p:blipFill>
          <a:blip r:embed="rId2"/>
          <a:stretch>
            <a:fillRect/>
          </a:stretch>
        </p:blipFill>
        <p:spPr>
          <a:xfrm>
            <a:off x="433085" y="394770"/>
            <a:ext cx="742950" cy="685800"/>
          </a:xfrm>
          <a:prstGeom prst="rect">
            <a:avLst/>
          </a:prstGeom>
        </p:spPr>
      </p:pic>
      <p:sp>
        <p:nvSpPr>
          <p:cNvPr id="5" name="TextBox 17">
            <a:extLst>
              <a:ext uri="{FF2B5EF4-FFF2-40B4-BE49-F238E27FC236}">
                <a16:creationId xmlns="" xmlns:a16="http://schemas.microsoft.com/office/drawing/2014/main" id="{D670EE48-CCB2-160C-3C5B-D30E17FDFA84}"/>
              </a:ext>
            </a:extLst>
          </p:cNvPr>
          <p:cNvSpPr txBox="1">
            <a:spLocks noChangeArrowheads="1"/>
          </p:cNvSpPr>
          <p:nvPr/>
        </p:nvSpPr>
        <p:spPr bwMode="auto">
          <a:xfrm>
            <a:off x="1176035" y="1116730"/>
            <a:ext cx="687309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a:solidFill>
                  <a:srgbClr val="0000FF"/>
                </a:solidFill>
                <a:cs typeface="Arial" panose="020B0604020202020204" pitchFamily="34" charset="0"/>
              </a:rPr>
              <a:t>Mục đích tiến hành thí nghiệm?</a:t>
            </a:r>
            <a:endParaRPr lang="en-US" altLang="en-US" sz="2600">
              <a:cs typeface="Arial" panose="020B0604020202020204" pitchFamily="34" charset="0"/>
            </a:endParaRPr>
          </a:p>
        </p:txBody>
      </p:sp>
      <p:sp>
        <p:nvSpPr>
          <p:cNvPr id="6" name="TextBox 17">
            <a:extLst>
              <a:ext uri="{FF2B5EF4-FFF2-40B4-BE49-F238E27FC236}">
                <a16:creationId xmlns="" xmlns:a16="http://schemas.microsoft.com/office/drawing/2014/main" id="{4786F3DC-03DD-F232-5DB8-EEE5A73A05A5}"/>
              </a:ext>
            </a:extLst>
          </p:cNvPr>
          <p:cNvSpPr txBox="1">
            <a:spLocks noChangeArrowheads="1"/>
          </p:cNvSpPr>
          <p:nvPr/>
        </p:nvSpPr>
        <p:spPr bwMode="auto">
          <a:xfrm>
            <a:off x="1244211" y="2688862"/>
            <a:ext cx="42060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a:solidFill>
                  <a:srgbClr val="0000FF"/>
                </a:solidFill>
                <a:cs typeface="Arial" panose="020B0604020202020204" pitchFamily="34" charset="0"/>
              </a:rPr>
              <a:t>Cần những dụng cụ gì?</a:t>
            </a:r>
            <a:endParaRPr lang="en-US" altLang="en-US" sz="2600">
              <a:cs typeface="Arial" panose="020B0604020202020204" pitchFamily="34" charset="0"/>
            </a:endParaRPr>
          </a:p>
        </p:txBody>
      </p:sp>
      <p:sp>
        <p:nvSpPr>
          <p:cNvPr id="8" name="TextBox 7">
            <a:extLst>
              <a:ext uri="{FF2B5EF4-FFF2-40B4-BE49-F238E27FC236}">
                <a16:creationId xmlns="" xmlns:a16="http://schemas.microsoft.com/office/drawing/2014/main" id="{0DAD3C1E-0BFE-DBCB-9E32-3B60A47D9470}"/>
              </a:ext>
            </a:extLst>
          </p:cNvPr>
          <p:cNvSpPr txBox="1"/>
          <p:nvPr/>
        </p:nvSpPr>
        <p:spPr>
          <a:xfrm>
            <a:off x="1233453" y="3126406"/>
            <a:ext cx="5693229" cy="1598643"/>
          </a:xfrm>
          <a:prstGeom prst="rect">
            <a:avLst/>
          </a:prstGeom>
          <a:noFill/>
        </p:spPr>
        <p:txBody>
          <a:bodyPr wrap="square" rtlCol="0">
            <a:spAutoFit/>
          </a:bodyPr>
          <a:lstStyle/>
          <a:p>
            <a:pPr>
              <a:lnSpc>
                <a:spcPct val="130000"/>
              </a:lnSpc>
            </a:pPr>
            <a:r>
              <a:rPr lang="en-US" sz="2600">
                <a:solidFill>
                  <a:srgbClr val="C00000"/>
                </a:solidFill>
                <a:latin typeface="Arial" panose="020B0604020202020204" pitchFamily="34" charset="0"/>
                <a:cs typeface="Arial" panose="020B0604020202020204" pitchFamily="34" charset="0"/>
              </a:rPr>
              <a:t>*Dụng cụ:</a:t>
            </a:r>
          </a:p>
          <a:p>
            <a:pPr>
              <a:lnSpc>
                <a:spcPct val="130000"/>
              </a:lnSpc>
            </a:pPr>
            <a:r>
              <a:rPr lang="en-US" sz="2600">
                <a:latin typeface="Arial" panose="020B0604020202020204" pitchFamily="34" charset="0"/>
                <a:cs typeface="Arial" panose="020B0604020202020204" pitchFamily="34" charset="0"/>
              </a:rPr>
              <a:t>+ Ống thủy tinh hở hai đầu</a:t>
            </a:r>
          </a:p>
          <a:p>
            <a:pPr>
              <a:lnSpc>
                <a:spcPct val="130000"/>
              </a:lnSpc>
            </a:pPr>
            <a:r>
              <a:rPr lang="en-US" sz="2600">
                <a:latin typeface="Arial" panose="020B0604020202020204" pitchFamily="34" charset="0"/>
                <a:cs typeface="Arial" panose="020B0604020202020204" pitchFamily="34" charset="0"/>
              </a:rPr>
              <a:t>+ Cốc nước</a:t>
            </a:r>
          </a:p>
        </p:txBody>
      </p:sp>
      <p:sp>
        <p:nvSpPr>
          <p:cNvPr id="2" name="TextBox 17">
            <a:extLst>
              <a:ext uri="{FF2B5EF4-FFF2-40B4-BE49-F238E27FC236}">
                <a16:creationId xmlns="" xmlns:a16="http://schemas.microsoft.com/office/drawing/2014/main" id="{412BF7F2-2C8B-6792-ABD5-33F45CFFF8E3}"/>
              </a:ext>
            </a:extLst>
          </p:cNvPr>
          <p:cNvSpPr txBox="1">
            <a:spLocks noChangeArrowheads="1"/>
          </p:cNvSpPr>
          <p:nvPr/>
        </p:nvSpPr>
        <p:spPr bwMode="auto">
          <a:xfrm>
            <a:off x="1244211" y="4732405"/>
            <a:ext cx="63030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a:solidFill>
                  <a:srgbClr val="0000FF"/>
                </a:solidFill>
                <a:cs typeface="Arial" panose="020B0604020202020204" pitchFamily="34" charset="0"/>
              </a:rPr>
              <a:t>Nêu các bước tiến hành thí nghiệm?</a:t>
            </a:r>
            <a:endParaRPr lang="en-US" altLang="en-US" sz="2600">
              <a:cs typeface="Arial" panose="020B0604020202020204" pitchFamily="34" charset="0"/>
            </a:endParaRPr>
          </a:p>
        </p:txBody>
      </p:sp>
      <p:pic>
        <p:nvPicPr>
          <p:cNvPr id="9" name="Picture 8">
            <a:extLst>
              <a:ext uri="{FF2B5EF4-FFF2-40B4-BE49-F238E27FC236}">
                <a16:creationId xmlns="" xmlns:a16="http://schemas.microsoft.com/office/drawing/2014/main" id="{BF01AC6B-1445-B690-34C5-3544CB889395}"/>
              </a:ext>
            </a:extLst>
          </p:cNvPr>
          <p:cNvPicPr>
            <a:picLocks noChangeAspect="1"/>
          </p:cNvPicPr>
          <p:nvPr/>
        </p:nvPicPr>
        <p:blipFill>
          <a:blip r:embed="rId3"/>
          <a:stretch>
            <a:fillRect/>
          </a:stretch>
        </p:blipFill>
        <p:spPr>
          <a:xfrm>
            <a:off x="7744804" y="2482859"/>
            <a:ext cx="3642636" cy="4183156"/>
          </a:xfrm>
          <a:prstGeom prst="rect">
            <a:avLst/>
          </a:prstGeom>
        </p:spPr>
      </p:pic>
      <p:sp>
        <p:nvSpPr>
          <p:cNvPr id="7" name="TextBox 17">
            <a:extLst>
              <a:ext uri="{FF2B5EF4-FFF2-40B4-BE49-F238E27FC236}">
                <a16:creationId xmlns="" xmlns:a16="http://schemas.microsoft.com/office/drawing/2014/main" id="{00E04265-67B0-460C-0332-3F2CB142C84E}"/>
              </a:ext>
            </a:extLst>
          </p:cNvPr>
          <p:cNvSpPr txBox="1">
            <a:spLocks noChangeArrowheads="1"/>
          </p:cNvSpPr>
          <p:nvPr/>
        </p:nvSpPr>
        <p:spPr bwMode="auto">
          <a:xfrm>
            <a:off x="804559" y="1645333"/>
            <a:ext cx="1044793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a:solidFill>
                  <a:srgbClr val="FF0000"/>
                </a:solidFill>
                <a:cs typeface="Arial" panose="020B0604020202020204" pitchFamily="34" charset="0"/>
              </a:rPr>
              <a:t>Chứng tỏ sự tồn tại áp suất khí quyển và áp suất này tác dụng theo mọi phương</a:t>
            </a:r>
          </a:p>
        </p:txBody>
      </p:sp>
      <p:sp>
        <p:nvSpPr>
          <p:cNvPr id="11" name="TextBox 10">
            <a:extLst>
              <a:ext uri="{FF2B5EF4-FFF2-40B4-BE49-F238E27FC236}">
                <a16:creationId xmlns="" xmlns:a16="http://schemas.microsoft.com/office/drawing/2014/main" id="{B2898B8A-7FE8-03EE-EA90-6A12FC2FA847}"/>
              </a:ext>
            </a:extLst>
          </p:cNvPr>
          <p:cNvSpPr txBox="1"/>
          <p:nvPr/>
        </p:nvSpPr>
        <p:spPr>
          <a:xfrm>
            <a:off x="3625402" y="419200"/>
            <a:ext cx="6094206" cy="477054"/>
          </a:xfrm>
          <a:prstGeom prst="rect">
            <a:avLst/>
          </a:prstGeom>
          <a:noFill/>
        </p:spPr>
        <p:txBody>
          <a:bodyPr wrap="square">
            <a:spAutoFit/>
          </a:bodyPr>
          <a:lstStyle/>
          <a:p>
            <a:r>
              <a:rPr lang="en-US" altLang="en-US" sz="2500">
                <a:solidFill>
                  <a:srgbClr val="0000FF"/>
                </a:solidFill>
                <a:latin typeface="Arial" panose="020B0604020202020204" pitchFamily="34" charset="0"/>
                <a:cs typeface="Arial" panose="020B0604020202020204" pitchFamily="34" charset="0"/>
              </a:rPr>
              <a:t>(Hình 16.8) </a:t>
            </a:r>
            <a:endParaRPr lang="en-US"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538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 grpId="0"/>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3" name="TextBox 2">
            <a:extLst>
              <a:ext uri="{FF2B5EF4-FFF2-40B4-BE49-F238E27FC236}">
                <a16:creationId xmlns="" xmlns:a16="http://schemas.microsoft.com/office/drawing/2014/main" id="{74629E46-2ACC-FAB3-A87E-15D002AAFC21}"/>
              </a:ext>
            </a:extLst>
          </p:cNvPr>
          <p:cNvSpPr txBox="1"/>
          <p:nvPr/>
        </p:nvSpPr>
        <p:spPr>
          <a:xfrm>
            <a:off x="764656" y="467821"/>
            <a:ext cx="4839079" cy="492443"/>
          </a:xfrm>
          <a:prstGeom prst="rect">
            <a:avLst/>
          </a:prstGeom>
          <a:noFill/>
        </p:spPr>
        <p:txBody>
          <a:bodyPr wrap="square" rtlCol="0">
            <a:spAutoFit/>
          </a:bodyPr>
          <a:lstStyle/>
          <a:p>
            <a:pPr defTabSz="1219170">
              <a:buClr>
                <a:srgbClr val="000000"/>
              </a:buClr>
              <a:defRPr/>
            </a:pPr>
            <a:r>
              <a:rPr lang="en-US" sz="2600" b="1" u="sng" kern="0">
                <a:solidFill>
                  <a:srgbClr val="0000FF"/>
                </a:solidFill>
                <a:latin typeface="Arial" panose="020B0604020202020204" pitchFamily="34" charset="0"/>
                <a:cs typeface="Arial" panose="020B0604020202020204" pitchFamily="34" charset="0"/>
                <a:sym typeface="Arial"/>
              </a:rPr>
              <a:t>Các bước tiến hành</a:t>
            </a:r>
            <a:endParaRPr lang="en-US" sz="2600" b="1" u="sng" kern="0" dirty="0">
              <a:solidFill>
                <a:srgbClr val="0000FF"/>
              </a:solidFill>
              <a:latin typeface="Arial" panose="020B0604020202020204" pitchFamily="34" charset="0"/>
              <a:cs typeface="Arial" panose="020B0604020202020204" pitchFamily="34" charset="0"/>
              <a:sym typeface="Arial"/>
            </a:endParaRPr>
          </a:p>
        </p:txBody>
      </p:sp>
      <p:sp>
        <p:nvSpPr>
          <p:cNvPr id="12" name="TextBox 11">
            <a:extLst>
              <a:ext uri="{FF2B5EF4-FFF2-40B4-BE49-F238E27FC236}">
                <a16:creationId xmlns="" xmlns:a16="http://schemas.microsoft.com/office/drawing/2014/main" id="{28C21B22-CF8F-2020-C657-447E1E247415}"/>
              </a:ext>
            </a:extLst>
          </p:cNvPr>
          <p:cNvSpPr txBox="1"/>
          <p:nvPr/>
        </p:nvSpPr>
        <p:spPr>
          <a:xfrm>
            <a:off x="888743" y="2842920"/>
            <a:ext cx="10889600" cy="1292662"/>
          </a:xfrm>
          <a:prstGeom prst="rect">
            <a:avLst/>
          </a:prstGeom>
          <a:noFill/>
        </p:spPr>
        <p:txBody>
          <a:bodyPr wrap="square">
            <a:spAutoFit/>
          </a:bodyPr>
          <a:lstStyle/>
          <a:p>
            <a:pPr lvl="0" algn="just">
              <a:defRPr/>
            </a:pPr>
            <a:r>
              <a:rPr lang="en-US" sz="2600" kern="0">
                <a:solidFill>
                  <a:srgbClr val="FF0000"/>
                </a:solidFill>
                <a:latin typeface="Arial" panose="020B0604020202020204" pitchFamily="34" charset="0"/>
                <a:cs typeface="Arial" panose="020B0604020202020204" pitchFamily="34" charset="0"/>
                <a:sym typeface="Arial"/>
              </a:rPr>
              <a:t>Bước 2</a:t>
            </a:r>
            <a:r>
              <a:rPr lang="en-US" sz="2600" kern="0">
                <a:latin typeface="Arial" panose="020B0604020202020204" pitchFamily="34" charset="0"/>
                <a:cs typeface="Arial" panose="020B0604020202020204" pitchFamily="34" charset="0"/>
                <a:sym typeface="Arial"/>
              </a:rPr>
              <a:t>: Vẫn giữ tay bịt kín đầu trên của ống và nghiêng ống theo các phương khác nhau, khi đó nước có chảy ra ngoài không? Giải thích hiện tượng</a:t>
            </a:r>
            <a:endParaRPr lang="en-US" sz="2600" kern="0" dirty="0">
              <a:latin typeface="Arial" panose="020B0604020202020204" pitchFamily="34" charset="0"/>
              <a:cs typeface="Arial" panose="020B0604020202020204" pitchFamily="34" charset="0"/>
              <a:sym typeface="Arial"/>
            </a:endParaRPr>
          </a:p>
        </p:txBody>
      </p:sp>
      <p:sp>
        <p:nvSpPr>
          <p:cNvPr id="18" name="TextBox 17">
            <a:extLst>
              <a:ext uri="{FF2B5EF4-FFF2-40B4-BE49-F238E27FC236}">
                <a16:creationId xmlns="" xmlns:a16="http://schemas.microsoft.com/office/drawing/2014/main" id="{FEC6D2DB-128F-E403-A55F-4AF2E3BE0755}"/>
              </a:ext>
            </a:extLst>
          </p:cNvPr>
          <p:cNvSpPr txBox="1"/>
          <p:nvPr/>
        </p:nvSpPr>
        <p:spPr>
          <a:xfrm>
            <a:off x="888743" y="1239872"/>
            <a:ext cx="10889600" cy="1292662"/>
          </a:xfrm>
          <a:prstGeom prst="rect">
            <a:avLst/>
          </a:prstGeom>
          <a:noFill/>
        </p:spPr>
        <p:txBody>
          <a:bodyPr wrap="square">
            <a:spAutoFit/>
          </a:bodyPr>
          <a:lstStyle/>
          <a:p>
            <a:pPr lvl="0" algn="just">
              <a:defRPr/>
            </a:pPr>
            <a:r>
              <a:rPr lang="en-US" sz="2600" kern="0">
                <a:solidFill>
                  <a:srgbClr val="FF0000"/>
                </a:solidFill>
                <a:latin typeface="Arial" panose="020B0604020202020204" pitchFamily="34" charset="0"/>
                <a:cs typeface="Arial" panose="020B0604020202020204" pitchFamily="34" charset="0"/>
                <a:sym typeface="Arial"/>
              </a:rPr>
              <a:t>Bước 1</a:t>
            </a:r>
            <a:r>
              <a:rPr lang="en-US" sz="2600" kern="0">
                <a:latin typeface="Arial" panose="020B0604020202020204" pitchFamily="34" charset="0"/>
                <a:cs typeface="Arial" panose="020B0604020202020204" pitchFamily="34" charset="0"/>
                <a:sym typeface="Arial"/>
              </a:rPr>
              <a:t>: Nhúng ống thủy tinh vào cốc nước, lấy ngón tay bịt kín đầu trên của ống. </a:t>
            </a:r>
            <a:r>
              <a:rPr lang="en-US" sz="2600">
                <a:latin typeface="Arial" panose="020B0604020202020204" pitchFamily="34" charset="0"/>
                <a:cs typeface="Arial" panose="020B0604020202020204" pitchFamily="34" charset="0"/>
              </a:rPr>
              <a:t>Khi nhấc ống ra khỏi cốc, n</a:t>
            </a:r>
            <a:r>
              <a:rPr lang="vi-VN" sz="2600">
                <a:latin typeface="Arial" panose="020B0604020202020204" pitchFamily="34" charset="0"/>
                <a:cs typeface="Arial" panose="020B0604020202020204" pitchFamily="34" charset="0"/>
              </a:rPr>
              <a:t>ư</a:t>
            </a:r>
            <a:r>
              <a:rPr lang="en-US" sz="2600">
                <a:latin typeface="Arial" panose="020B0604020202020204" pitchFamily="34" charset="0"/>
                <a:cs typeface="Arial" panose="020B0604020202020204" pitchFamily="34" charset="0"/>
              </a:rPr>
              <a:t>ớc có chảy ra khỏi ống hay không? Tại sao? </a:t>
            </a:r>
            <a:endParaRPr lang="en-US" sz="2600" kern="0" dirty="0">
              <a:latin typeface="Arial" panose="020B0604020202020204" pitchFamily="34" charset="0"/>
              <a:cs typeface="Arial" panose="020B0604020202020204" pitchFamily="34" charset="0"/>
              <a:sym typeface="Arial"/>
            </a:endParaRPr>
          </a:p>
        </p:txBody>
      </p:sp>
      <p:sp>
        <p:nvSpPr>
          <p:cNvPr id="2" name="TextBox 1">
            <a:extLst>
              <a:ext uri="{FF2B5EF4-FFF2-40B4-BE49-F238E27FC236}">
                <a16:creationId xmlns="" xmlns:a16="http://schemas.microsoft.com/office/drawing/2014/main" id="{EB2607D3-FC96-2EEB-6461-96D0CA64920E}"/>
              </a:ext>
            </a:extLst>
          </p:cNvPr>
          <p:cNvSpPr txBox="1"/>
          <p:nvPr/>
        </p:nvSpPr>
        <p:spPr>
          <a:xfrm>
            <a:off x="888743" y="4445968"/>
            <a:ext cx="4839079" cy="1292662"/>
          </a:xfrm>
          <a:prstGeom prst="rect">
            <a:avLst/>
          </a:prstGeom>
          <a:noFill/>
        </p:spPr>
        <p:txBody>
          <a:bodyPr wrap="square" rtlCol="0">
            <a:spAutoFit/>
          </a:bodyPr>
          <a:lstStyle/>
          <a:p>
            <a:pPr algn="just" defTabSz="1219170">
              <a:buClr>
                <a:srgbClr val="000000"/>
              </a:buClr>
              <a:defRPr/>
            </a:pPr>
            <a:r>
              <a:rPr lang="en-US" sz="2600" kern="0">
                <a:solidFill>
                  <a:srgbClr val="0000FF"/>
                </a:solidFill>
                <a:latin typeface="Arial" panose="020B0604020202020204" pitchFamily="34" charset="0"/>
                <a:cs typeface="Arial" panose="020B0604020202020204" pitchFamily="34" charset="0"/>
                <a:sym typeface="Arial"/>
              </a:rPr>
              <a:t>Thời gian tiến hành: 4 phút</a:t>
            </a:r>
          </a:p>
          <a:p>
            <a:pPr algn="just" defTabSz="1219170">
              <a:buClr>
                <a:srgbClr val="000000"/>
              </a:buClr>
              <a:defRPr/>
            </a:pPr>
            <a:r>
              <a:rPr lang="en-US" sz="2600" kern="0">
                <a:solidFill>
                  <a:srgbClr val="0000FF"/>
                </a:solidFill>
                <a:latin typeface="Arial" panose="020B0604020202020204" pitchFamily="34" charset="0"/>
                <a:cs typeface="Arial" panose="020B0604020202020204" pitchFamily="34" charset="0"/>
                <a:sym typeface="Arial"/>
              </a:rPr>
              <a:t>Ghi hiện tượng và giải thích vào phiếu học tập</a:t>
            </a:r>
            <a:endParaRPr lang="en-US" sz="2600" kern="0" dirty="0">
              <a:solidFill>
                <a:srgbClr val="0000FF"/>
              </a:solidFill>
              <a:latin typeface="Arial" panose="020B0604020202020204" pitchFamily="34" charset="0"/>
              <a:cs typeface="Arial" panose="020B0604020202020204" pitchFamily="34" charset="0"/>
              <a:sym typeface="Arial"/>
            </a:endParaRPr>
          </a:p>
        </p:txBody>
      </p:sp>
      <p:pic>
        <p:nvPicPr>
          <p:cNvPr id="4" name="Đồng hồ đếm ngược 4 phút -- 4 Minutes Countdown Timer">
            <a:hlinkClick r:id="" action="ppaction://media"/>
            <a:extLst>
              <a:ext uri="{FF2B5EF4-FFF2-40B4-BE49-F238E27FC236}">
                <a16:creationId xmlns="" xmlns:a16="http://schemas.microsoft.com/office/drawing/2014/main" id="{E93E8D9C-0DEC-B91B-2608-E747BFF0AC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19589" y="4135582"/>
            <a:ext cx="3083668" cy="1734563"/>
          </a:xfrm>
          <a:prstGeom prst="rect">
            <a:avLst/>
          </a:prstGeom>
        </p:spPr>
      </p:pic>
    </p:spTree>
    <p:extLst>
      <p:ext uri="{BB962C8B-B14F-4D97-AF65-F5344CB8AC3E}">
        <p14:creationId xmlns:p14="http://schemas.microsoft.com/office/powerpoint/2010/main" val="27215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52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C4030C7F-1E9C-30C5-469C-C099490CCA59}"/>
              </a:ext>
            </a:extLst>
          </p:cNvPr>
          <p:cNvGraphicFramePr>
            <a:graphicFrameLocks noGrp="1"/>
          </p:cNvGraphicFramePr>
          <p:nvPr>
            <p:extLst>
              <p:ext uri="{D42A27DB-BD31-4B8C-83A1-F6EECF244321}">
                <p14:modId xmlns:p14="http://schemas.microsoft.com/office/powerpoint/2010/main" val="96000120"/>
              </p:ext>
            </p:extLst>
          </p:nvPr>
        </p:nvGraphicFramePr>
        <p:xfrm>
          <a:off x="597877" y="1162596"/>
          <a:ext cx="11463493" cy="5160964"/>
        </p:xfrm>
        <a:graphic>
          <a:graphicData uri="http://schemas.openxmlformats.org/drawingml/2006/table">
            <a:tbl>
              <a:tblPr firstRow="1" firstCol="1" bandRow="1">
                <a:tableStyleId>{616DA210-FB5B-4158-B5E0-FEB733F419BA}</a:tableStyleId>
              </a:tblPr>
              <a:tblGrid>
                <a:gridCol w="2872031">
                  <a:extLst>
                    <a:ext uri="{9D8B030D-6E8A-4147-A177-3AD203B41FA5}">
                      <a16:colId xmlns="" xmlns:a16="http://schemas.microsoft.com/office/drawing/2014/main" val="2707356401"/>
                    </a:ext>
                  </a:extLst>
                </a:gridCol>
                <a:gridCol w="2397492">
                  <a:extLst>
                    <a:ext uri="{9D8B030D-6E8A-4147-A177-3AD203B41FA5}">
                      <a16:colId xmlns="" xmlns:a16="http://schemas.microsoft.com/office/drawing/2014/main" val="98794670"/>
                    </a:ext>
                  </a:extLst>
                </a:gridCol>
                <a:gridCol w="3385457">
                  <a:extLst>
                    <a:ext uri="{9D8B030D-6E8A-4147-A177-3AD203B41FA5}">
                      <a16:colId xmlns="" xmlns:a16="http://schemas.microsoft.com/office/drawing/2014/main" val="3172923462"/>
                    </a:ext>
                  </a:extLst>
                </a:gridCol>
                <a:gridCol w="2808513">
                  <a:extLst>
                    <a:ext uri="{9D8B030D-6E8A-4147-A177-3AD203B41FA5}">
                      <a16:colId xmlns="" xmlns:a16="http://schemas.microsoft.com/office/drawing/2014/main" val="3010472645"/>
                    </a:ext>
                  </a:extLst>
                </a:gridCol>
              </a:tblGrid>
              <a:tr h="443771">
                <a:tc>
                  <a:txBody>
                    <a:bodyPr/>
                    <a:lstStyle/>
                    <a:p>
                      <a:pPr marL="0" marR="0" algn="ctr">
                        <a:lnSpc>
                          <a:spcPct val="120000"/>
                        </a:lnSpc>
                        <a:spcBef>
                          <a:spcPts val="0"/>
                        </a:spcBef>
                        <a:spcAft>
                          <a:spcPts val="0"/>
                        </a:spcAft>
                      </a:pPr>
                      <a:r>
                        <a:rPr lang="en-US" sz="2400" b="0">
                          <a:solidFill>
                            <a:srgbClr val="0000FF"/>
                          </a:solidFill>
                          <a:effectLst/>
                          <a:latin typeface="Arial" panose="020B0604020202020204" pitchFamily="34" charset="0"/>
                          <a:cs typeface="Arial" panose="020B0604020202020204" pitchFamily="34" charset="0"/>
                        </a:rPr>
                        <a:t>Các bước t</a:t>
                      </a:r>
                      <a:r>
                        <a:rPr lang="vi-VN" sz="2400" b="0">
                          <a:solidFill>
                            <a:srgbClr val="0000FF"/>
                          </a:solidFill>
                          <a:effectLst/>
                          <a:latin typeface="Arial" panose="020B0604020202020204" pitchFamily="34" charset="0"/>
                          <a:cs typeface="Arial" panose="020B0604020202020204" pitchFamily="34" charset="0"/>
                        </a:rPr>
                        <a:t>iến hành</a:t>
                      </a:r>
                      <a:endParaRPr lang="en-US" sz="2400" b="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vi-VN" sz="2400" b="0">
                          <a:solidFill>
                            <a:srgbClr val="0000FF"/>
                          </a:solidFill>
                          <a:effectLst/>
                          <a:latin typeface="Arial" panose="020B0604020202020204" pitchFamily="34" charset="0"/>
                          <a:cs typeface="Arial" panose="020B0604020202020204" pitchFamily="34" charset="0"/>
                        </a:rPr>
                        <a:t>Hiện tượng</a:t>
                      </a:r>
                      <a:endParaRPr lang="en-US" sz="2400" b="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vi-VN" sz="2400" b="0">
                          <a:solidFill>
                            <a:srgbClr val="0000FF"/>
                          </a:solidFill>
                          <a:effectLst/>
                          <a:latin typeface="Arial" panose="020B0604020202020204" pitchFamily="34" charset="0"/>
                          <a:cs typeface="Arial" panose="020B0604020202020204" pitchFamily="34" charset="0"/>
                        </a:rPr>
                        <a:t>Giải thích</a:t>
                      </a:r>
                      <a:endParaRPr lang="en-US" sz="2400" b="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en-US" sz="2400" b="0">
                          <a:solidFill>
                            <a:srgbClr val="0000FF"/>
                          </a:solidFill>
                          <a:effectLst/>
                          <a:latin typeface="Arial" panose="020B0604020202020204" pitchFamily="34" charset="0"/>
                          <a:ea typeface="Calibri" panose="020F0502020204030204" pitchFamily="34" charset="0"/>
                          <a:cs typeface="Arial" panose="020B0604020202020204" pitchFamily="34" charset="0"/>
                        </a:rPr>
                        <a:t>Nhận xét phương tác dụng của ASKQ</a:t>
                      </a:r>
                    </a:p>
                  </a:txBody>
                  <a:tcPr marL="68580" marR="68580" marT="0" marB="0"/>
                </a:tc>
                <a:extLst>
                  <a:ext uri="{0D108BD9-81ED-4DB2-BD59-A6C34878D82A}">
                    <a16:rowId xmlns="" xmlns:a16="http://schemas.microsoft.com/office/drawing/2014/main" val="3096046605"/>
                  </a:ext>
                </a:extLst>
              </a:tr>
              <a:tr h="2028324">
                <a:tc>
                  <a:txBody>
                    <a:bodyPr/>
                    <a:lstStyle/>
                    <a:p>
                      <a:pPr marL="0" marR="0" algn="just">
                        <a:lnSpc>
                          <a:spcPct val="120000"/>
                        </a:lnSpc>
                        <a:spcBef>
                          <a:spcPts val="0"/>
                        </a:spcBef>
                        <a:spcAft>
                          <a:spcPts val="0"/>
                        </a:spcAft>
                      </a:pPr>
                      <a:r>
                        <a:rPr lang="vi-VN" sz="2400" b="0">
                          <a:solidFill>
                            <a:schemeClr val="tx1"/>
                          </a:solidFill>
                          <a:effectLst/>
                          <a:latin typeface="Arial" panose="020B0604020202020204" pitchFamily="34" charset="0"/>
                          <a:cs typeface="Arial" panose="020B0604020202020204" pitchFamily="34" charset="0"/>
                        </a:rPr>
                        <a:t>Lấy ngón tay bịt kín đầu trên và kéo ống ra khỏi nước</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marL="0" marR="0">
                        <a:lnSpc>
                          <a:spcPct val="120000"/>
                        </a:lnSpc>
                        <a:spcBef>
                          <a:spcPts val="0"/>
                        </a:spcBef>
                        <a:spcAft>
                          <a:spcPts val="0"/>
                        </a:spcAft>
                      </a:pP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marL="0" marR="0">
                        <a:lnSpc>
                          <a:spcPct val="120000"/>
                        </a:lnSpc>
                        <a:spcBef>
                          <a:spcPts val="0"/>
                        </a:spcBef>
                        <a:spcAft>
                          <a:spcPts val="0"/>
                        </a:spcAft>
                      </a:pP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marL="0" marR="0">
                        <a:lnSpc>
                          <a:spcPct val="120000"/>
                        </a:lnSpc>
                        <a:spcBef>
                          <a:spcPts val="0"/>
                        </a:spcBef>
                        <a:spcAft>
                          <a:spcPts val="0"/>
                        </a:spcAft>
                      </a:pP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extLst>
                  <a:ext uri="{0D108BD9-81ED-4DB2-BD59-A6C34878D82A}">
                    <a16:rowId xmlns="" xmlns:a16="http://schemas.microsoft.com/office/drawing/2014/main" val="3442296674"/>
                  </a:ext>
                </a:extLst>
              </a:tr>
              <a:tr h="2254816">
                <a:tc>
                  <a:txBody>
                    <a:bodyPr/>
                    <a:lstStyle/>
                    <a:p>
                      <a:pPr marL="0" marR="0" algn="just">
                        <a:lnSpc>
                          <a:spcPct val="120000"/>
                        </a:lnSpc>
                        <a:spcBef>
                          <a:spcPts val="0"/>
                        </a:spcBef>
                        <a:spcAft>
                          <a:spcPts val="0"/>
                        </a:spcAft>
                      </a:pPr>
                      <a:r>
                        <a:rPr lang="vi-VN" sz="2400" b="0">
                          <a:solidFill>
                            <a:schemeClr val="tx1"/>
                          </a:solidFill>
                          <a:effectLst/>
                          <a:latin typeface="Arial" panose="020B0604020202020204" pitchFamily="34" charset="0"/>
                          <a:cs typeface="Arial" panose="020B0604020202020204" pitchFamily="34" charset="0"/>
                        </a:rPr>
                        <a:t>Vẫn giữ tay bịt kín đầu trên của ống, nghiêng ống theo các phương khác nhau</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20000"/>
                        </a:lnSpc>
                        <a:spcBef>
                          <a:spcPts val="0"/>
                        </a:spcBef>
                        <a:spcAft>
                          <a:spcPts val="0"/>
                        </a:spcAft>
                      </a:pP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20000"/>
                        </a:lnSpc>
                        <a:spcBef>
                          <a:spcPts val="0"/>
                        </a:spcBef>
                        <a:spcAft>
                          <a:spcPts val="0"/>
                        </a:spcAft>
                      </a:pP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20000"/>
                        </a:lnSpc>
                        <a:spcBef>
                          <a:spcPts val="0"/>
                        </a:spcBef>
                        <a:spcAft>
                          <a:spcPts val="0"/>
                        </a:spcAft>
                      </a:pP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29965820"/>
                  </a:ext>
                </a:extLst>
              </a:tr>
            </a:tbl>
          </a:graphicData>
        </a:graphic>
      </p:graphicFrame>
      <p:sp>
        <p:nvSpPr>
          <p:cNvPr id="4" name="TextBox 3">
            <a:extLst>
              <a:ext uri="{FF2B5EF4-FFF2-40B4-BE49-F238E27FC236}">
                <a16:creationId xmlns="" xmlns:a16="http://schemas.microsoft.com/office/drawing/2014/main" id="{CEB793B3-FB3D-52CA-C37B-46833C413942}"/>
              </a:ext>
            </a:extLst>
          </p:cNvPr>
          <p:cNvSpPr txBox="1"/>
          <p:nvPr/>
        </p:nvSpPr>
        <p:spPr>
          <a:xfrm>
            <a:off x="3325937" y="224435"/>
            <a:ext cx="5928284" cy="615553"/>
          </a:xfrm>
          <a:prstGeom prst="rect">
            <a:avLst/>
          </a:prstGeom>
          <a:noFill/>
        </p:spPr>
        <p:txBody>
          <a:bodyPr wrap="square" rtlCol="0">
            <a:spAutoFit/>
          </a:bodyPr>
          <a:lstStyle/>
          <a:p>
            <a:pPr algn="ctr" defTabSz="1219170">
              <a:buClr>
                <a:srgbClr val="000000"/>
              </a:buClr>
              <a:defRPr/>
            </a:pPr>
            <a:r>
              <a:rPr lang="en-US" sz="3400" b="1" u="sng" kern="0">
                <a:solidFill>
                  <a:srgbClr val="FF0000"/>
                </a:solidFill>
                <a:latin typeface="Times New Roman" panose="02020603050405020304" pitchFamily="18" charset="0"/>
                <a:cs typeface="Times New Roman" panose="02020603050405020304" pitchFamily="18" charset="0"/>
                <a:sym typeface="Arial"/>
              </a:rPr>
              <a:t>KẾT QUẢ THÍ NGHIỆM</a:t>
            </a:r>
            <a:endParaRPr lang="en-US" sz="3400" b="1" u="sng"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 xmlns:a16="http://schemas.microsoft.com/office/drawing/2014/main" id="{5BB9DDB1-EE3B-DB49-1FA5-3B7326DBAAE5}"/>
              </a:ext>
            </a:extLst>
          </p:cNvPr>
          <p:cNvSpPr txBox="1"/>
          <p:nvPr/>
        </p:nvSpPr>
        <p:spPr>
          <a:xfrm>
            <a:off x="3670589" y="2423452"/>
            <a:ext cx="2085975" cy="1200329"/>
          </a:xfrm>
          <a:prstGeom prst="rect">
            <a:avLst/>
          </a:prstGeom>
          <a:noFill/>
        </p:spPr>
        <p:txBody>
          <a:bodyPr wrap="square">
            <a:spAutoFit/>
          </a:bodyPr>
          <a:lstStyle/>
          <a:p>
            <a:r>
              <a:rPr lang="vi-VN" sz="2400">
                <a:solidFill>
                  <a:srgbClr val="C00000"/>
                </a:solidFill>
                <a:effectLst/>
                <a:latin typeface="+mn-lt"/>
              </a:rPr>
              <a:t>Nước không chả</a:t>
            </a:r>
            <a:r>
              <a:rPr lang="en-US" sz="2400">
                <a:solidFill>
                  <a:srgbClr val="C00000"/>
                </a:solidFill>
                <a:effectLst/>
                <a:latin typeface="+mn-lt"/>
              </a:rPr>
              <a:t>y</a:t>
            </a:r>
            <a:r>
              <a:rPr lang="vi-VN" sz="2400">
                <a:solidFill>
                  <a:srgbClr val="C00000"/>
                </a:solidFill>
                <a:effectLst/>
                <a:latin typeface="+mn-lt"/>
              </a:rPr>
              <a:t> ra khỏi ống</a:t>
            </a:r>
            <a:endParaRPr lang="en-US" sz="2400"/>
          </a:p>
        </p:txBody>
      </p:sp>
      <p:sp>
        <p:nvSpPr>
          <p:cNvPr id="6" name="TextBox 5">
            <a:extLst>
              <a:ext uri="{FF2B5EF4-FFF2-40B4-BE49-F238E27FC236}">
                <a16:creationId xmlns="" xmlns:a16="http://schemas.microsoft.com/office/drawing/2014/main" id="{659D9510-859B-08B0-88A0-9B5718DDCB81}"/>
              </a:ext>
            </a:extLst>
          </p:cNvPr>
          <p:cNvSpPr txBox="1"/>
          <p:nvPr/>
        </p:nvSpPr>
        <p:spPr>
          <a:xfrm>
            <a:off x="3708688" y="4331916"/>
            <a:ext cx="2085975" cy="1200329"/>
          </a:xfrm>
          <a:prstGeom prst="rect">
            <a:avLst/>
          </a:prstGeom>
          <a:noFill/>
        </p:spPr>
        <p:txBody>
          <a:bodyPr wrap="square">
            <a:spAutoFit/>
          </a:bodyPr>
          <a:lstStyle/>
          <a:p>
            <a:r>
              <a:rPr lang="vi-VN" sz="2400">
                <a:solidFill>
                  <a:srgbClr val="C00000"/>
                </a:solidFill>
                <a:effectLst/>
                <a:latin typeface="+mn-lt"/>
              </a:rPr>
              <a:t>Nước không chả</a:t>
            </a:r>
            <a:r>
              <a:rPr lang="en-US" sz="2400">
                <a:solidFill>
                  <a:srgbClr val="C00000"/>
                </a:solidFill>
                <a:effectLst/>
                <a:latin typeface="+mn-lt"/>
              </a:rPr>
              <a:t>y</a:t>
            </a:r>
            <a:r>
              <a:rPr lang="vi-VN" sz="2400">
                <a:solidFill>
                  <a:srgbClr val="C00000"/>
                </a:solidFill>
                <a:effectLst/>
                <a:latin typeface="+mn-lt"/>
              </a:rPr>
              <a:t> ra khỏi ống</a:t>
            </a:r>
            <a:endParaRPr lang="en-US" sz="2400"/>
          </a:p>
        </p:txBody>
      </p:sp>
    </p:spTree>
    <p:extLst>
      <p:ext uri="{BB962C8B-B14F-4D97-AF65-F5344CB8AC3E}">
        <p14:creationId xmlns:p14="http://schemas.microsoft.com/office/powerpoint/2010/main" val="398850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C4030C7F-1E9C-30C5-469C-C099490CCA59}"/>
              </a:ext>
            </a:extLst>
          </p:cNvPr>
          <p:cNvGraphicFramePr>
            <a:graphicFrameLocks noGrp="1"/>
          </p:cNvGraphicFramePr>
          <p:nvPr>
            <p:extLst>
              <p:ext uri="{D42A27DB-BD31-4B8C-83A1-F6EECF244321}">
                <p14:modId xmlns:p14="http://schemas.microsoft.com/office/powerpoint/2010/main" val="1276585351"/>
              </p:ext>
            </p:extLst>
          </p:nvPr>
        </p:nvGraphicFramePr>
        <p:xfrm>
          <a:off x="446315" y="735457"/>
          <a:ext cx="11451772" cy="5392032"/>
        </p:xfrm>
        <a:graphic>
          <a:graphicData uri="http://schemas.openxmlformats.org/drawingml/2006/table">
            <a:tbl>
              <a:tblPr firstRow="1" firstCol="1" bandRow="1">
                <a:tableStyleId>{5C22544A-7EE6-4342-B048-85BDC9FD1C3A}</a:tableStyleId>
              </a:tblPr>
              <a:tblGrid>
                <a:gridCol w="2567103">
                  <a:extLst>
                    <a:ext uri="{9D8B030D-6E8A-4147-A177-3AD203B41FA5}">
                      <a16:colId xmlns="" xmlns:a16="http://schemas.microsoft.com/office/drawing/2014/main" val="2707356401"/>
                    </a:ext>
                  </a:extLst>
                </a:gridCol>
                <a:gridCol w="1877679">
                  <a:extLst>
                    <a:ext uri="{9D8B030D-6E8A-4147-A177-3AD203B41FA5}">
                      <a16:colId xmlns="" xmlns:a16="http://schemas.microsoft.com/office/drawing/2014/main" val="98794670"/>
                    </a:ext>
                  </a:extLst>
                </a:gridCol>
                <a:gridCol w="3919416">
                  <a:extLst>
                    <a:ext uri="{9D8B030D-6E8A-4147-A177-3AD203B41FA5}">
                      <a16:colId xmlns="" xmlns:a16="http://schemas.microsoft.com/office/drawing/2014/main" val="3172923462"/>
                    </a:ext>
                  </a:extLst>
                </a:gridCol>
                <a:gridCol w="3087574">
                  <a:extLst>
                    <a:ext uri="{9D8B030D-6E8A-4147-A177-3AD203B41FA5}">
                      <a16:colId xmlns="" xmlns:a16="http://schemas.microsoft.com/office/drawing/2014/main" val="3498562404"/>
                    </a:ext>
                  </a:extLst>
                </a:gridCol>
              </a:tblGrid>
              <a:tr h="749131">
                <a:tc>
                  <a:txBody>
                    <a:bodyPr/>
                    <a:lstStyle/>
                    <a:p>
                      <a:pPr marL="0" marR="0" algn="ctr">
                        <a:lnSpc>
                          <a:spcPct val="120000"/>
                        </a:lnSpc>
                        <a:spcBef>
                          <a:spcPts val="0"/>
                        </a:spcBef>
                        <a:spcAft>
                          <a:spcPts val="0"/>
                        </a:spcAft>
                      </a:pPr>
                      <a:r>
                        <a:rPr lang="vi-VN" sz="2400">
                          <a:solidFill>
                            <a:schemeClr val="tx1"/>
                          </a:solidFill>
                          <a:effectLst/>
                          <a:latin typeface="+mn-lt"/>
                        </a:rPr>
                        <a:t>Tiến hành</a:t>
                      </a:r>
                      <a:endParaRPr lang="en-US" sz="24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algn="ctr">
                        <a:lnSpc>
                          <a:spcPct val="120000"/>
                        </a:lnSpc>
                        <a:spcBef>
                          <a:spcPts val="0"/>
                        </a:spcBef>
                        <a:spcAft>
                          <a:spcPts val="0"/>
                        </a:spcAft>
                      </a:pPr>
                      <a:r>
                        <a:rPr lang="vi-VN" sz="2400">
                          <a:solidFill>
                            <a:schemeClr val="tx1"/>
                          </a:solidFill>
                          <a:effectLst/>
                          <a:latin typeface="+mn-lt"/>
                        </a:rPr>
                        <a:t>Hiện tượng</a:t>
                      </a:r>
                      <a:endParaRPr lang="en-US" sz="24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algn="ctr">
                        <a:lnSpc>
                          <a:spcPct val="120000"/>
                        </a:lnSpc>
                        <a:spcBef>
                          <a:spcPts val="0"/>
                        </a:spcBef>
                        <a:spcAft>
                          <a:spcPts val="0"/>
                        </a:spcAft>
                      </a:pPr>
                      <a:r>
                        <a:rPr lang="vi-VN" sz="2400">
                          <a:solidFill>
                            <a:schemeClr val="tx1"/>
                          </a:solidFill>
                          <a:effectLst/>
                          <a:latin typeface="+mn-lt"/>
                        </a:rPr>
                        <a:t>Giải thích</a:t>
                      </a:r>
                      <a:endParaRPr lang="en-US" sz="24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2400" b="1">
                          <a:solidFill>
                            <a:schemeClr val="tx1"/>
                          </a:solidFill>
                          <a:effectLst/>
                          <a:latin typeface="Arial" panose="020B0604020202020204" pitchFamily="34" charset="0"/>
                          <a:ea typeface="Calibri" panose="020F0502020204030204" pitchFamily="34" charset="0"/>
                          <a:cs typeface="Arial" panose="020B0604020202020204" pitchFamily="34" charset="0"/>
                        </a:rPr>
                        <a:t>Nhận xét phương tác dụng của ASKQ</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3096046605"/>
                  </a:ext>
                </a:extLst>
              </a:tr>
              <a:tr h="2319648">
                <a:tc>
                  <a:txBody>
                    <a:bodyPr/>
                    <a:lstStyle/>
                    <a:p>
                      <a:pPr marL="0" marR="0" algn="just">
                        <a:lnSpc>
                          <a:spcPct val="120000"/>
                        </a:lnSpc>
                        <a:spcBef>
                          <a:spcPts val="0"/>
                        </a:spcBef>
                        <a:spcAft>
                          <a:spcPts val="0"/>
                        </a:spcAft>
                      </a:pPr>
                      <a:r>
                        <a:rPr lang="vi-VN" sz="2400" b="0">
                          <a:solidFill>
                            <a:schemeClr val="tx1"/>
                          </a:solidFill>
                          <a:effectLst/>
                          <a:latin typeface="+mn-lt"/>
                        </a:rPr>
                        <a:t>Lấy ngón tay bịt kín đầu trên và kéo ống ra khỏi nước</a:t>
                      </a:r>
                      <a:endParaRPr lang="en-US" sz="24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vi-VN" sz="2400">
                          <a:solidFill>
                            <a:srgbClr val="C00000"/>
                          </a:solidFill>
                          <a:effectLst/>
                          <a:latin typeface="+mn-lt"/>
                        </a:rPr>
                        <a:t>Nước không chả</a:t>
                      </a:r>
                      <a:r>
                        <a:rPr lang="en-US" sz="2400">
                          <a:solidFill>
                            <a:srgbClr val="C00000"/>
                          </a:solidFill>
                          <a:effectLst/>
                          <a:latin typeface="+mn-lt"/>
                        </a:rPr>
                        <a:t>y</a:t>
                      </a:r>
                      <a:r>
                        <a:rPr lang="vi-VN" sz="2400">
                          <a:solidFill>
                            <a:srgbClr val="C00000"/>
                          </a:solidFill>
                          <a:effectLst/>
                          <a:latin typeface="+mn-lt"/>
                        </a:rPr>
                        <a:t> ra khỏi ống</a:t>
                      </a:r>
                      <a:endParaRPr lang="en-US" sz="2400">
                        <a:solidFill>
                          <a:srgbClr val="C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solidFill>
                          <a:srgbClr val="0000FF"/>
                        </a:solidFill>
                        <a:effectLst/>
                        <a:latin typeface="Arial" panose="020B0604020202020204" pitchFamily="34" charset="0"/>
                        <a:ea typeface="Aachen" panose="02020500000000000000"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solidFill>
                          <a:schemeClr val="tx1"/>
                        </a:solidFill>
                        <a:effectLst/>
                        <a:latin typeface="Arial" panose="020B0604020202020204" pitchFamily="34" charset="0"/>
                        <a:ea typeface="Aachen" panose="02020500000000000000"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442296674"/>
                  </a:ext>
                </a:extLst>
              </a:tr>
              <a:tr h="1819268">
                <a:tc>
                  <a:txBody>
                    <a:bodyPr/>
                    <a:lstStyle/>
                    <a:p>
                      <a:pPr marL="0" marR="0" algn="just">
                        <a:lnSpc>
                          <a:spcPct val="120000"/>
                        </a:lnSpc>
                        <a:spcBef>
                          <a:spcPts val="0"/>
                        </a:spcBef>
                        <a:spcAft>
                          <a:spcPts val="0"/>
                        </a:spcAft>
                      </a:pPr>
                      <a:r>
                        <a:rPr lang="vi-VN" sz="2400" b="0">
                          <a:solidFill>
                            <a:schemeClr val="tx1"/>
                          </a:solidFill>
                          <a:effectLst/>
                          <a:latin typeface="+mn-lt"/>
                        </a:rPr>
                        <a:t>Vẫn giữ tay bịt kín đầu trên của ống, nghiêng ống theo các </a:t>
                      </a:r>
                      <a:r>
                        <a:rPr lang="vi-VN" sz="2400" b="1">
                          <a:solidFill>
                            <a:schemeClr val="tx1"/>
                          </a:solidFill>
                          <a:effectLst/>
                          <a:latin typeface="+mn-lt"/>
                        </a:rPr>
                        <a:t>phương khác nhau</a:t>
                      </a:r>
                      <a:endParaRPr lang="en-US" sz="2400" b="1">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vi-VN" sz="2400">
                          <a:solidFill>
                            <a:srgbClr val="C00000"/>
                          </a:solidFill>
                          <a:effectLst/>
                          <a:latin typeface="+mn-lt"/>
                        </a:rPr>
                        <a:t>Nước không chả</a:t>
                      </a:r>
                      <a:r>
                        <a:rPr lang="en-US" sz="2400">
                          <a:solidFill>
                            <a:srgbClr val="C00000"/>
                          </a:solidFill>
                          <a:effectLst/>
                          <a:latin typeface="+mn-lt"/>
                        </a:rPr>
                        <a:t>y</a:t>
                      </a:r>
                      <a:r>
                        <a:rPr lang="vi-VN" sz="2400">
                          <a:solidFill>
                            <a:srgbClr val="C00000"/>
                          </a:solidFill>
                          <a:effectLst/>
                          <a:latin typeface="+mn-lt"/>
                        </a:rPr>
                        <a:t> ra khỏi ống</a:t>
                      </a:r>
                      <a:endParaRPr lang="en-US" sz="2400">
                        <a:solidFill>
                          <a:srgbClr val="C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solidFill>
                          <a:srgbClr val="0000FF"/>
                        </a:solidFill>
                        <a:effectLst/>
                        <a:latin typeface="Arial" panose="020B0604020202020204" pitchFamily="34" charset="0"/>
                        <a:ea typeface="Aachen" panose="02020500000000000000"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solidFill>
                          <a:schemeClr val="tx1"/>
                        </a:solidFill>
                        <a:effectLst/>
                        <a:latin typeface="Arial" panose="020B0604020202020204" pitchFamily="34" charset="0"/>
                        <a:ea typeface="Aachen" panose="02020500000000000000"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9965820"/>
                  </a:ext>
                </a:extLst>
              </a:tr>
            </a:tbl>
          </a:graphicData>
        </a:graphic>
      </p:graphicFrame>
      <p:sp>
        <p:nvSpPr>
          <p:cNvPr id="4" name="TextBox 3">
            <a:extLst>
              <a:ext uri="{FF2B5EF4-FFF2-40B4-BE49-F238E27FC236}">
                <a16:creationId xmlns="" xmlns:a16="http://schemas.microsoft.com/office/drawing/2014/main" id="{CEB793B3-FB3D-52CA-C37B-46833C413942}"/>
              </a:ext>
            </a:extLst>
          </p:cNvPr>
          <p:cNvSpPr txBox="1"/>
          <p:nvPr/>
        </p:nvSpPr>
        <p:spPr>
          <a:xfrm>
            <a:off x="3316725" y="64579"/>
            <a:ext cx="5928284" cy="615553"/>
          </a:xfrm>
          <a:prstGeom prst="rect">
            <a:avLst/>
          </a:prstGeom>
          <a:noFill/>
        </p:spPr>
        <p:txBody>
          <a:bodyPr wrap="square" rtlCol="0">
            <a:spAutoFit/>
          </a:bodyPr>
          <a:lstStyle/>
          <a:p>
            <a:pPr algn="ctr" defTabSz="1219170">
              <a:buClr>
                <a:srgbClr val="000000"/>
              </a:buClr>
              <a:defRPr/>
            </a:pPr>
            <a:r>
              <a:rPr lang="en-US" sz="3400" b="1" u="sng" kern="0">
                <a:solidFill>
                  <a:srgbClr val="FF0000"/>
                </a:solidFill>
                <a:latin typeface="Times New Roman" panose="02020603050405020304" pitchFamily="18" charset="0"/>
                <a:cs typeface="Times New Roman" panose="02020603050405020304" pitchFamily="18" charset="0"/>
                <a:sym typeface="Arial"/>
              </a:rPr>
              <a:t>KẾT QUẢ THÍ NGHIỆM</a:t>
            </a:r>
            <a:endParaRPr lang="en-US" sz="3400" b="1" u="sng"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 xmlns:a16="http://schemas.microsoft.com/office/drawing/2014/main" id="{4B4961E2-8F5A-8E8A-71E8-A01749A1155E}"/>
              </a:ext>
            </a:extLst>
          </p:cNvPr>
          <p:cNvSpPr txBox="1"/>
          <p:nvPr/>
        </p:nvSpPr>
        <p:spPr>
          <a:xfrm>
            <a:off x="8921955" y="1849904"/>
            <a:ext cx="2823730" cy="867482"/>
          </a:xfrm>
          <a:prstGeom prst="rect">
            <a:avLst/>
          </a:prstGeom>
          <a:noFill/>
        </p:spPr>
        <p:txBody>
          <a:bodyPr wrap="square">
            <a:spAutoFit/>
          </a:bodyPr>
          <a:lstStyle/>
          <a:p>
            <a:pPr marL="0" marR="0">
              <a:lnSpc>
                <a:spcPct val="120000"/>
              </a:lnSpc>
              <a:spcBef>
                <a:spcPts val="0"/>
              </a:spcBef>
              <a:spcAft>
                <a:spcPts val="0"/>
              </a:spcAft>
            </a:pPr>
            <a:r>
              <a:rPr lang="en-US" sz="2200" b="1">
                <a:solidFill>
                  <a:srgbClr val="009900"/>
                </a:solidFill>
                <a:effectLst/>
                <a:latin typeface="Arial" panose="020B0604020202020204" pitchFamily="34" charset="0"/>
                <a:ea typeface="Aachen" panose="02020500000000000000" pitchFamily="18" charset="0"/>
                <a:cs typeface="Arial" panose="020B0604020202020204" pitchFamily="34" charset="0"/>
              </a:rPr>
              <a:t>theo phương thẳng đứng từ dưới lên</a:t>
            </a:r>
          </a:p>
        </p:txBody>
      </p:sp>
      <p:sp>
        <p:nvSpPr>
          <p:cNvPr id="8" name="TextBox 7">
            <a:extLst>
              <a:ext uri="{FF2B5EF4-FFF2-40B4-BE49-F238E27FC236}">
                <a16:creationId xmlns="" xmlns:a16="http://schemas.microsoft.com/office/drawing/2014/main" id="{F9D53CB6-71B7-99CB-0866-91AC2C00297C}"/>
              </a:ext>
            </a:extLst>
          </p:cNvPr>
          <p:cNvSpPr txBox="1"/>
          <p:nvPr/>
        </p:nvSpPr>
        <p:spPr>
          <a:xfrm>
            <a:off x="8921955" y="4140615"/>
            <a:ext cx="2539218" cy="867482"/>
          </a:xfrm>
          <a:prstGeom prst="rect">
            <a:avLst/>
          </a:prstGeom>
          <a:noFill/>
        </p:spPr>
        <p:txBody>
          <a:bodyPr wrap="square">
            <a:spAutoFit/>
          </a:bodyPr>
          <a:lstStyle/>
          <a:p>
            <a:pPr marL="0" marR="0" algn="just">
              <a:lnSpc>
                <a:spcPct val="120000"/>
              </a:lnSpc>
              <a:spcBef>
                <a:spcPts val="0"/>
              </a:spcBef>
              <a:spcAft>
                <a:spcPts val="0"/>
              </a:spcAft>
            </a:pPr>
            <a:r>
              <a:rPr lang="en-US" sz="2200" b="1">
                <a:solidFill>
                  <a:srgbClr val="009900"/>
                </a:solidFill>
                <a:effectLst/>
                <a:latin typeface="Arial" panose="020B0604020202020204" pitchFamily="34" charset="0"/>
                <a:ea typeface="Aachen" panose="02020500000000000000" pitchFamily="18" charset="0"/>
                <a:cs typeface="Arial" panose="020B0604020202020204" pitchFamily="34" charset="0"/>
              </a:rPr>
              <a:t>theo các phương khác nhau</a:t>
            </a:r>
          </a:p>
        </p:txBody>
      </p:sp>
      <p:sp>
        <p:nvSpPr>
          <p:cNvPr id="13" name="Text Box 7">
            <a:extLst>
              <a:ext uri="{FF2B5EF4-FFF2-40B4-BE49-F238E27FC236}">
                <a16:creationId xmlns="" xmlns:a16="http://schemas.microsoft.com/office/drawing/2014/main" id="{5E9DBD04-B57D-589A-0667-173393D3AB32}"/>
              </a:ext>
            </a:extLst>
          </p:cNvPr>
          <p:cNvSpPr txBox="1">
            <a:spLocks noChangeArrowheads="1"/>
          </p:cNvSpPr>
          <p:nvPr/>
        </p:nvSpPr>
        <p:spPr bwMode="auto">
          <a:xfrm>
            <a:off x="5006951" y="1849904"/>
            <a:ext cx="391500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200" i="1">
                <a:solidFill>
                  <a:srgbClr val="C00000"/>
                </a:solidFill>
                <a:cs typeface="Arial" panose="020B0604020202020204" pitchFamily="34" charset="0"/>
              </a:rPr>
              <a:t>p(khí quyển dưới) </a:t>
            </a:r>
            <a:r>
              <a:rPr lang="en-US" altLang="en-US" sz="2200" i="1">
                <a:solidFill>
                  <a:srgbClr val="0000FF"/>
                </a:solidFill>
                <a:cs typeface="Arial" panose="020B0604020202020204" pitchFamily="34" charset="0"/>
              </a:rPr>
              <a:t>= p (nước) + p (không khí trong)</a:t>
            </a:r>
          </a:p>
        </p:txBody>
      </p:sp>
      <p:sp>
        <p:nvSpPr>
          <p:cNvPr id="2" name="Text Box 8">
            <a:extLst>
              <a:ext uri="{FF2B5EF4-FFF2-40B4-BE49-F238E27FC236}">
                <a16:creationId xmlns="" xmlns:a16="http://schemas.microsoft.com/office/drawing/2014/main" id="{DB6BBDDE-8238-A324-A7BA-F5D04DDF1D20}"/>
              </a:ext>
            </a:extLst>
          </p:cNvPr>
          <p:cNvSpPr txBox="1">
            <a:spLocks noChangeArrowheads="1"/>
          </p:cNvSpPr>
          <p:nvPr/>
        </p:nvSpPr>
        <p:spPr bwMode="auto">
          <a:xfrm>
            <a:off x="3808763" y="5855354"/>
            <a:ext cx="7726633" cy="646986"/>
          </a:xfrm>
          <a:prstGeom prst="roundRect">
            <a:avLst/>
          </a:prstGeom>
          <a:solidFill>
            <a:srgbClr val="A8F0A2"/>
          </a:solidFill>
          <a:ln>
            <a:solidFill>
              <a:srgbClr val="92D050"/>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1219170" eaLnBrk="1" hangingPunct="1">
              <a:buClr>
                <a:srgbClr val="000000"/>
              </a:buClr>
              <a:defRPr/>
            </a:pPr>
            <a:r>
              <a:rPr lang="en-US" sz="3200" b="1" kern="0" dirty="0" err="1">
                <a:solidFill>
                  <a:srgbClr val="FF6699"/>
                </a:solidFill>
                <a:latin typeface="Roboto Condensed" panose="02000000000000000000" pitchFamily="2" charset="0"/>
                <a:cs typeface="Times New Roman" pitchFamily="18" charset="0"/>
                <a:sym typeface="Arial"/>
              </a:rPr>
              <a:t>Áp</a:t>
            </a:r>
            <a:r>
              <a:rPr lang="en-US" sz="3200" b="1" kern="0" dirty="0">
                <a:solidFill>
                  <a:srgbClr val="FF6699"/>
                </a:solidFill>
                <a:latin typeface="Roboto Condensed" panose="02000000000000000000" pitchFamily="2" charset="0"/>
                <a:cs typeface="Times New Roman" pitchFamily="18" charset="0"/>
                <a:sym typeface="Arial"/>
              </a:rPr>
              <a:t> </a:t>
            </a:r>
            <a:r>
              <a:rPr lang="en-US" sz="3200" b="1" kern="0" dirty="0" err="1">
                <a:solidFill>
                  <a:srgbClr val="FF6699"/>
                </a:solidFill>
                <a:latin typeface="Roboto Condensed" panose="02000000000000000000" pitchFamily="2" charset="0"/>
                <a:cs typeface="Times New Roman" pitchFamily="18" charset="0"/>
                <a:sym typeface="Arial"/>
              </a:rPr>
              <a:t>suất</a:t>
            </a:r>
            <a:r>
              <a:rPr lang="en-US" sz="3200" b="1" kern="0" dirty="0">
                <a:solidFill>
                  <a:srgbClr val="FF6699"/>
                </a:solidFill>
                <a:latin typeface="Roboto Condensed" panose="02000000000000000000" pitchFamily="2" charset="0"/>
                <a:cs typeface="Times New Roman" pitchFamily="18" charset="0"/>
                <a:sym typeface="Arial"/>
              </a:rPr>
              <a:t> </a:t>
            </a:r>
            <a:r>
              <a:rPr lang="en-US" sz="3200" b="1" kern="0" dirty="0" err="1">
                <a:solidFill>
                  <a:srgbClr val="FF6699"/>
                </a:solidFill>
                <a:latin typeface="Roboto Condensed" panose="02000000000000000000" pitchFamily="2" charset="0"/>
                <a:cs typeface="Times New Roman" pitchFamily="18" charset="0"/>
                <a:sym typeface="Arial"/>
              </a:rPr>
              <a:t>khí</a:t>
            </a:r>
            <a:r>
              <a:rPr lang="en-US" sz="3200" b="1" kern="0" dirty="0">
                <a:solidFill>
                  <a:srgbClr val="FF6699"/>
                </a:solidFill>
                <a:latin typeface="Roboto Condensed" panose="02000000000000000000" pitchFamily="2" charset="0"/>
                <a:cs typeface="Times New Roman" pitchFamily="18" charset="0"/>
                <a:sym typeface="Arial"/>
              </a:rPr>
              <a:t> </a:t>
            </a:r>
            <a:r>
              <a:rPr lang="en-US" sz="3200" b="1" kern="0" dirty="0" err="1">
                <a:solidFill>
                  <a:srgbClr val="FF6699"/>
                </a:solidFill>
                <a:latin typeface="Roboto Condensed" panose="02000000000000000000" pitchFamily="2" charset="0"/>
                <a:cs typeface="Times New Roman" pitchFamily="18" charset="0"/>
                <a:sym typeface="Arial"/>
              </a:rPr>
              <a:t>quyển</a:t>
            </a:r>
            <a:r>
              <a:rPr lang="en-US" sz="3200" b="1" kern="0" dirty="0">
                <a:solidFill>
                  <a:srgbClr val="FF6699"/>
                </a:solidFill>
                <a:latin typeface="Roboto Condensed" panose="02000000000000000000" pitchFamily="2" charset="0"/>
                <a:cs typeface="Times New Roman" pitchFamily="18" charset="0"/>
                <a:sym typeface="Arial"/>
              </a:rPr>
              <a:t>: </a:t>
            </a:r>
            <a:r>
              <a:rPr lang="en-US" sz="3200" b="1" kern="0" dirty="0" err="1">
                <a:solidFill>
                  <a:srgbClr val="0000FF"/>
                </a:solidFill>
                <a:latin typeface="Roboto Condensed" panose="02000000000000000000" pitchFamily="2" charset="0"/>
                <a:cs typeface="Times New Roman" pitchFamily="18" charset="0"/>
                <a:sym typeface="Arial"/>
              </a:rPr>
              <a:t>tác</a:t>
            </a:r>
            <a:r>
              <a:rPr lang="en-US" sz="3200" b="1" kern="0" dirty="0">
                <a:solidFill>
                  <a:srgbClr val="0000FF"/>
                </a:solidFill>
                <a:latin typeface="Roboto Condensed" panose="02000000000000000000" pitchFamily="2" charset="0"/>
                <a:cs typeface="Times New Roman" pitchFamily="18" charset="0"/>
                <a:sym typeface="Arial"/>
              </a:rPr>
              <a:t> </a:t>
            </a:r>
            <a:r>
              <a:rPr lang="en-US" sz="3200" b="1" kern="0" err="1">
                <a:solidFill>
                  <a:srgbClr val="0000FF"/>
                </a:solidFill>
                <a:latin typeface="Roboto Condensed" panose="02000000000000000000" pitchFamily="2" charset="0"/>
                <a:cs typeface="Times New Roman" pitchFamily="18" charset="0"/>
                <a:sym typeface="Arial"/>
              </a:rPr>
              <a:t>dụng</a:t>
            </a:r>
            <a:r>
              <a:rPr lang="en-US" sz="3200" b="1" kern="0">
                <a:solidFill>
                  <a:srgbClr val="0000FF"/>
                </a:solidFill>
                <a:latin typeface="Roboto Condensed" panose="02000000000000000000" pitchFamily="2" charset="0"/>
                <a:cs typeface="Times New Roman" pitchFamily="18" charset="0"/>
                <a:sym typeface="Arial"/>
              </a:rPr>
              <a:t> theo mọi phương</a:t>
            </a:r>
            <a:endParaRPr lang="en-US" sz="3200" b="1" kern="0" dirty="0">
              <a:solidFill>
                <a:srgbClr val="0000FF"/>
              </a:solidFill>
              <a:latin typeface="Roboto Condensed" panose="02000000000000000000" pitchFamily="2" charset="0"/>
              <a:cs typeface="Times New Roman" pitchFamily="18" charset="0"/>
              <a:sym typeface="Arial"/>
            </a:endParaRPr>
          </a:p>
        </p:txBody>
      </p:sp>
      <p:sp>
        <p:nvSpPr>
          <p:cNvPr id="5" name="Text Box 7">
            <a:extLst>
              <a:ext uri="{FF2B5EF4-FFF2-40B4-BE49-F238E27FC236}">
                <a16:creationId xmlns="" xmlns:a16="http://schemas.microsoft.com/office/drawing/2014/main" id="{1C9EF6F5-3CB3-B909-2CE3-A60FE48CBB58}"/>
              </a:ext>
            </a:extLst>
          </p:cNvPr>
          <p:cNvSpPr txBox="1">
            <a:spLocks noChangeArrowheads="1"/>
          </p:cNvSpPr>
          <p:nvPr/>
        </p:nvSpPr>
        <p:spPr bwMode="auto">
          <a:xfrm>
            <a:off x="4931645" y="4071268"/>
            <a:ext cx="3915003"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200" i="1">
                <a:cs typeface="Arial" panose="020B0604020202020204" pitchFamily="34" charset="0"/>
              </a:rPr>
              <a:t>Ở mọi vị trí:</a:t>
            </a:r>
          </a:p>
          <a:p>
            <a:pPr eaLnBrk="1" hangingPunct="1">
              <a:spcBef>
                <a:spcPct val="50000"/>
              </a:spcBef>
              <a:buFontTx/>
              <a:buNone/>
            </a:pPr>
            <a:r>
              <a:rPr lang="en-US" altLang="en-US" sz="2200" i="1">
                <a:solidFill>
                  <a:srgbClr val="C00000"/>
                </a:solidFill>
                <a:cs typeface="Arial" panose="020B0604020202020204" pitchFamily="34" charset="0"/>
              </a:rPr>
              <a:t>p(khí quyển ngoài) </a:t>
            </a:r>
            <a:r>
              <a:rPr lang="en-US" altLang="en-US" sz="2200" i="1">
                <a:solidFill>
                  <a:srgbClr val="0000FF"/>
                </a:solidFill>
                <a:cs typeface="Arial" panose="020B0604020202020204" pitchFamily="34" charset="0"/>
              </a:rPr>
              <a:t>= p (nước) + p (không khí trong)</a:t>
            </a:r>
          </a:p>
        </p:txBody>
      </p:sp>
    </p:spTree>
    <p:extLst>
      <p:ext uri="{BB962C8B-B14F-4D97-AF65-F5344CB8AC3E}">
        <p14:creationId xmlns:p14="http://schemas.microsoft.com/office/powerpoint/2010/main" val="185010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amond(i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533BD94C-9946-9E34-B923-1E315CA08DFF}"/>
              </a:ext>
            </a:extLst>
          </p:cNvPr>
          <p:cNvSpPr txBox="1"/>
          <p:nvPr/>
        </p:nvSpPr>
        <p:spPr>
          <a:xfrm>
            <a:off x="338892" y="826336"/>
            <a:ext cx="10838303" cy="1228028"/>
          </a:xfrm>
          <a:prstGeom prst="rect">
            <a:avLst/>
          </a:prstGeom>
          <a:noFill/>
        </p:spPr>
        <p:txBody>
          <a:bodyPr wrap="square">
            <a:spAutoFit/>
          </a:bodyPr>
          <a:lstStyle/>
          <a:p>
            <a:pPr>
              <a:lnSpc>
                <a:spcPct val="150000"/>
              </a:lnSpc>
            </a:pPr>
            <a:r>
              <a:rPr lang="en-US" sz="2600">
                <a:latin typeface="Arial" panose="020B0604020202020204" pitchFamily="34" charset="0"/>
                <a:cs typeface="Arial" panose="020B0604020202020204" pitchFamily="34" charset="0"/>
              </a:rPr>
              <a:t>- Mọi vật trên Trái Đất đều chịu tác dụng của áp suất khí quyển.</a:t>
            </a:r>
          </a:p>
          <a:p>
            <a:pPr>
              <a:lnSpc>
                <a:spcPct val="150000"/>
              </a:lnSpc>
            </a:pPr>
            <a:r>
              <a:rPr lang="en-US" sz="2600">
                <a:latin typeface="Arial" panose="020B0604020202020204" pitchFamily="34" charset="0"/>
                <a:cs typeface="Arial" panose="020B0604020202020204" pitchFamily="34" charset="0"/>
              </a:rPr>
              <a:t>- Áp suất khí quyển tác dụng </a:t>
            </a:r>
            <a:r>
              <a:rPr lang="en-US" sz="2600">
                <a:solidFill>
                  <a:srgbClr val="0000FF"/>
                </a:solidFill>
                <a:latin typeface="Arial" panose="020B0604020202020204" pitchFamily="34" charset="0"/>
                <a:cs typeface="Arial" panose="020B0604020202020204" pitchFamily="34" charset="0"/>
              </a:rPr>
              <a:t>theo mọi phương</a:t>
            </a:r>
            <a:r>
              <a:rPr lang="en-US" sz="2600">
                <a:latin typeface="Arial" panose="020B0604020202020204" pitchFamily="34" charset="0"/>
                <a:cs typeface="Arial" panose="020B0604020202020204" pitchFamily="34" charset="0"/>
              </a:rPr>
              <a:t>.</a:t>
            </a:r>
            <a:endParaRPr lang="en-US" sz="2600"/>
          </a:p>
        </p:txBody>
      </p:sp>
    </p:spTree>
    <p:extLst>
      <p:ext uri="{BB962C8B-B14F-4D97-AF65-F5344CB8AC3E}">
        <p14:creationId xmlns:p14="http://schemas.microsoft.com/office/powerpoint/2010/main" val="4224226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4046A75-689A-CEF2-05BC-0ABBAE655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885" y="275320"/>
            <a:ext cx="4672985" cy="4389437"/>
          </a:xfrm>
          <a:prstGeom prst="rect">
            <a:avLst/>
          </a:prstGeom>
        </p:spPr>
      </p:pic>
      <p:graphicFrame>
        <p:nvGraphicFramePr>
          <p:cNvPr id="5" name="Group 76">
            <a:extLst>
              <a:ext uri="{FF2B5EF4-FFF2-40B4-BE49-F238E27FC236}">
                <a16:creationId xmlns="" xmlns:a16="http://schemas.microsoft.com/office/drawing/2014/main" id="{72FEDD33-9CC1-A822-EBC7-8C0B646E66A3}"/>
              </a:ext>
            </a:extLst>
          </p:cNvPr>
          <p:cNvGraphicFramePr>
            <a:graphicFrameLocks/>
          </p:cNvGraphicFramePr>
          <p:nvPr>
            <p:extLst>
              <p:ext uri="{D42A27DB-BD31-4B8C-83A1-F6EECF244321}">
                <p14:modId xmlns:p14="http://schemas.microsoft.com/office/powerpoint/2010/main" val="3728379594"/>
              </p:ext>
            </p:extLst>
          </p:nvPr>
        </p:nvGraphicFramePr>
        <p:xfrm>
          <a:off x="1991958" y="265785"/>
          <a:ext cx="3200400" cy="4398972"/>
        </p:xfrm>
        <a:graphic>
          <a:graphicData uri="http://schemas.openxmlformats.org/drawingml/2006/table">
            <a:tbl>
              <a:tblPr/>
              <a:tblGrid>
                <a:gridCol w="1600200">
                  <a:extLst>
                    <a:ext uri="{9D8B030D-6E8A-4147-A177-3AD203B41FA5}">
                      <a16:colId xmlns="" xmlns:a16="http://schemas.microsoft.com/office/drawing/2014/main" val="20000"/>
                    </a:ext>
                  </a:extLst>
                </a:gridCol>
                <a:gridCol w="1600200">
                  <a:extLst>
                    <a:ext uri="{9D8B030D-6E8A-4147-A177-3AD203B41FA5}">
                      <a16:colId xmlns="" xmlns:a16="http://schemas.microsoft.com/office/drawing/2014/main" val="20001"/>
                    </a:ext>
                  </a:extLst>
                </a:gridCol>
              </a:tblGrid>
              <a:tr h="11983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pitchFamily="18" charset="0"/>
                        </a:rPr>
                        <a:t>Độ cao so với mặt biển (m)</a:t>
                      </a:r>
                    </a:p>
                  </a:txBody>
                  <a:tcPr marT="45723" marB="4572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pitchFamily="18" charset="0"/>
                        </a:rPr>
                        <a:t>Áp suất khí quyển (mmHg)</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extLst>
                  <a:ext uri="{0D108BD9-81ED-4DB2-BD59-A6C34878D82A}">
                    <a16:rowId xmlns="" xmlns:a16="http://schemas.microsoft.com/office/drawing/2014/main" val="10000"/>
                  </a:ext>
                </a:extLst>
              </a:tr>
              <a:tr h="4572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0</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760</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572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250</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740</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572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400</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724</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572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600</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704</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572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1000</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678</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572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2000</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540</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4572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3000</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525</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7" name="TextBox 6">
            <a:extLst>
              <a:ext uri="{FF2B5EF4-FFF2-40B4-BE49-F238E27FC236}">
                <a16:creationId xmlns="" xmlns:a16="http://schemas.microsoft.com/office/drawing/2014/main" id="{533BD94C-9946-9E34-B923-1E315CA08DFF}"/>
              </a:ext>
            </a:extLst>
          </p:cNvPr>
          <p:cNvSpPr txBox="1"/>
          <p:nvPr/>
        </p:nvSpPr>
        <p:spPr>
          <a:xfrm>
            <a:off x="177527" y="5204698"/>
            <a:ext cx="9238845" cy="492443"/>
          </a:xfrm>
          <a:prstGeom prst="rect">
            <a:avLst/>
          </a:prstGeom>
          <a:noFill/>
        </p:spPr>
        <p:txBody>
          <a:bodyPr wrap="square">
            <a:spAutoFit/>
          </a:bodyPr>
          <a:lstStyle/>
          <a:p>
            <a:r>
              <a:rPr lang="en-US" sz="2600">
                <a:latin typeface="Arial" panose="020B0604020202020204" pitchFamily="34" charset="0"/>
                <a:cs typeface="Arial" panose="020B0604020202020204" pitchFamily="34" charset="0"/>
              </a:rPr>
              <a:t>- Càng lên cao, áp suất khí quyển càng giảm.</a:t>
            </a:r>
            <a:endParaRPr lang="en-US" sz="2600">
              <a:solidFill>
                <a:srgbClr val="FF0000"/>
              </a:solidFill>
            </a:endParaRPr>
          </a:p>
        </p:txBody>
      </p:sp>
      <p:sp>
        <p:nvSpPr>
          <p:cNvPr id="9" name="TextBox 8">
            <a:extLst>
              <a:ext uri="{FF2B5EF4-FFF2-40B4-BE49-F238E27FC236}">
                <a16:creationId xmlns="" xmlns:a16="http://schemas.microsoft.com/office/drawing/2014/main" id="{D26F6611-D78C-62C9-91DB-EC75F7D6CD8B}"/>
              </a:ext>
            </a:extLst>
          </p:cNvPr>
          <p:cNvSpPr txBox="1"/>
          <p:nvPr/>
        </p:nvSpPr>
        <p:spPr>
          <a:xfrm>
            <a:off x="196982" y="5815573"/>
            <a:ext cx="8733009" cy="492443"/>
          </a:xfrm>
          <a:prstGeom prst="rect">
            <a:avLst/>
          </a:prstGeom>
          <a:noFill/>
        </p:spPr>
        <p:txBody>
          <a:bodyPr wrap="square">
            <a:spAutoFit/>
          </a:bodyPr>
          <a:lstStyle/>
          <a:p>
            <a:r>
              <a:rPr lang="en-US" sz="2600">
                <a:latin typeface="Arial" panose="020B0604020202020204" pitchFamily="34" charset="0"/>
                <a:cs typeface="Arial" panose="020B0604020202020204" pitchFamily="34" charset="0"/>
              </a:rPr>
              <a:t>- </a:t>
            </a:r>
            <a:r>
              <a:rPr lang="en-US" altLang="vi-VN" sz="2600">
                <a:latin typeface="Arial" panose="020B0604020202020204" pitchFamily="34" charset="0"/>
                <a:ea typeface="Aachen" panose="02020500000000000000" pitchFamily="18" charset="0"/>
                <a:cs typeface="Arial" panose="020B0604020202020204" pitchFamily="34" charset="0"/>
              </a:rPr>
              <a:t>Đơn vị đo áp suất khí quyển là </a:t>
            </a:r>
            <a:r>
              <a:rPr lang="en-US" altLang="vi-VN" sz="2600">
                <a:solidFill>
                  <a:srgbClr val="FF0000"/>
                </a:solidFill>
                <a:latin typeface="Arial" panose="020B0604020202020204" pitchFamily="34" charset="0"/>
                <a:ea typeface="Aachen" panose="02020500000000000000" pitchFamily="18" charset="0"/>
                <a:cs typeface="Arial" panose="020B0604020202020204" pitchFamily="34" charset="0"/>
              </a:rPr>
              <a:t>Pa </a:t>
            </a:r>
            <a:r>
              <a:rPr lang="en-US" altLang="vi-VN" sz="2600">
                <a:latin typeface="Arial" panose="020B0604020202020204" pitchFamily="34" charset="0"/>
                <a:ea typeface="Aachen" panose="02020500000000000000" pitchFamily="18" charset="0"/>
                <a:cs typeface="Arial" panose="020B0604020202020204" pitchFamily="34" charset="0"/>
              </a:rPr>
              <a:t>hoặc</a:t>
            </a:r>
            <a:r>
              <a:rPr lang="en-US" altLang="vi-VN" sz="2600">
                <a:solidFill>
                  <a:srgbClr val="FF0000"/>
                </a:solidFill>
                <a:latin typeface="Arial" panose="020B0604020202020204" pitchFamily="34" charset="0"/>
                <a:ea typeface="Aachen" panose="02020500000000000000" pitchFamily="18" charset="0"/>
                <a:cs typeface="Arial" panose="020B0604020202020204" pitchFamily="34" charset="0"/>
              </a:rPr>
              <a:t> mmHg.</a:t>
            </a:r>
            <a:endParaRPr lang="en-US" sz="2600"/>
          </a:p>
        </p:txBody>
      </p:sp>
    </p:spTree>
    <p:extLst>
      <p:ext uri="{BB962C8B-B14F-4D97-AF65-F5344CB8AC3E}">
        <p14:creationId xmlns:p14="http://schemas.microsoft.com/office/powerpoint/2010/main" val="332385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2600DA-9173-D7A5-5C93-93ED4CBA215F}"/>
              </a:ext>
            </a:extLst>
          </p:cNvPr>
          <p:cNvSpPr>
            <a:spLocks noGrp="1"/>
          </p:cNvSpPr>
          <p:nvPr>
            <p:ph type="title"/>
          </p:nvPr>
        </p:nvSpPr>
        <p:spPr>
          <a:xfrm>
            <a:off x="838200" y="365125"/>
            <a:ext cx="5895372" cy="1325563"/>
          </a:xfrm>
        </p:spPr>
        <p:txBody>
          <a:bodyPr>
            <a:normAutofit/>
          </a:bodyPr>
          <a:lstStyle/>
          <a:p>
            <a:pPr eaLnBrk="1" hangingPunct="1">
              <a:spcBef>
                <a:spcPct val="0"/>
              </a:spcBef>
              <a:buFontTx/>
              <a:buNone/>
            </a:pPr>
            <a:r>
              <a:rPr lang="en-US" altLang="en-US" sz="2800" i="1">
                <a:latin typeface="Arial" panose="020B0604020202020204" pitchFamily="34" charset="0"/>
                <a:cs typeface="Arial" panose="020B0604020202020204" pitchFamily="34" charset="0"/>
              </a:rPr>
              <a:t>Nếu bỏ ngón tay bịt đầu trên của ống ra, có hiện tượng gì xảy ra? </a:t>
            </a:r>
            <a:br>
              <a:rPr lang="en-US" altLang="en-US" sz="2800" i="1">
                <a:latin typeface="Arial" panose="020B0604020202020204" pitchFamily="34" charset="0"/>
                <a:cs typeface="Arial" panose="020B0604020202020204" pitchFamily="34" charset="0"/>
              </a:rPr>
            </a:br>
            <a:r>
              <a:rPr lang="en-US" altLang="en-US" sz="2800" i="1">
                <a:latin typeface="Arial" panose="020B0604020202020204" pitchFamily="34" charset="0"/>
                <a:cs typeface="Arial" panose="020B0604020202020204" pitchFamily="34" charset="0"/>
              </a:rPr>
              <a:t> </a:t>
            </a:r>
          </a:p>
        </p:txBody>
      </p:sp>
      <p:grpSp>
        <p:nvGrpSpPr>
          <p:cNvPr id="3" name="Group 25">
            <a:extLst>
              <a:ext uri="{FF2B5EF4-FFF2-40B4-BE49-F238E27FC236}">
                <a16:creationId xmlns="" xmlns:a16="http://schemas.microsoft.com/office/drawing/2014/main" id="{C25BD8DB-3004-08C7-FD4C-BD3CF66333FB}"/>
              </a:ext>
            </a:extLst>
          </p:cNvPr>
          <p:cNvGrpSpPr>
            <a:grpSpLocks/>
          </p:cNvGrpSpPr>
          <p:nvPr/>
        </p:nvGrpSpPr>
        <p:grpSpPr bwMode="auto">
          <a:xfrm>
            <a:off x="9561457" y="1276350"/>
            <a:ext cx="2374900" cy="2149475"/>
            <a:chOff x="2056" y="2666"/>
            <a:chExt cx="1496" cy="1354"/>
          </a:xfrm>
        </p:grpSpPr>
        <p:pic>
          <p:nvPicPr>
            <p:cNvPr id="4" name="Picture 24">
              <a:extLst>
                <a:ext uri="{FF2B5EF4-FFF2-40B4-BE49-F238E27FC236}">
                  <a16:creationId xmlns="" xmlns:a16="http://schemas.microsoft.com/office/drawing/2014/main" id="{DB03C2CD-D38B-F0FB-1E63-44A546EFE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 y="2736"/>
              <a:ext cx="1488"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a:extLst>
                <a:ext uri="{FF2B5EF4-FFF2-40B4-BE49-F238E27FC236}">
                  <a16:creationId xmlns="" xmlns:a16="http://schemas.microsoft.com/office/drawing/2014/main" id="{C3D48671-D980-1C91-AE52-C5F741F76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2226">
              <a:off x="2056" y="2666"/>
              <a:ext cx="7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8">
            <a:extLst>
              <a:ext uri="{FF2B5EF4-FFF2-40B4-BE49-F238E27FC236}">
                <a16:creationId xmlns="" xmlns:a16="http://schemas.microsoft.com/office/drawing/2014/main" id="{F59E6365-6DC2-0FD8-2860-D2BE3D2B9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6057" y="1419225"/>
            <a:ext cx="24193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0">
            <a:extLst>
              <a:ext uri="{FF2B5EF4-FFF2-40B4-BE49-F238E27FC236}">
                <a16:creationId xmlns="" xmlns:a16="http://schemas.microsoft.com/office/drawing/2014/main" id="{4185EA61-24D0-FDC6-8851-BA58D2B15D74}"/>
              </a:ext>
            </a:extLst>
          </p:cNvPr>
          <p:cNvGrpSpPr>
            <a:grpSpLocks/>
          </p:cNvGrpSpPr>
          <p:nvPr/>
        </p:nvGrpSpPr>
        <p:grpSpPr bwMode="auto">
          <a:xfrm>
            <a:off x="9459857" y="4492625"/>
            <a:ext cx="1066800" cy="1676400"/>
            <a:chOff x="3648" y="2880"/>
            <a:chExt cx="672" cy="1056"/>
          </a:xfrm>
        </p:grpSpPr>
        <p:sp>
          <p:nvSpPr>
            <p:cNvPr id="8" name="AutoShape 11">
              <a:extLst>
                <a:ext uri="{FF2B5EF4-FFF2-40B4-BE49-F238E27FC236}">
                  <a16:creationId xmlns="" xmlns:a16="http://schemas.microsoft.com/office/drawing/2014/main" id="{D4174F32-9DF6-DDFC-5E30-41F25B97D8BF}"/>
                </a:ext>
              </a:extLst>
            </p:cNvPr>
            <p:cNvSpPr>
              <a:spLocks noChangeArrowheads="1"/>
            </p:cNvSpPr>
            <p:nvPr/>
          </p:nvSpPr>
          <p:spPr bwMode="auto">
            <a:xfrm>
              <a:off x="3648" y="3168"/>
              <a:ext cx="672" cy="720"/>
            </a:xfrm>
            <a:prstGeom prst="can">
              <a:avLst>
                <a:gd name="adj" fmla="val 26786"/>
              </a:avLst>
            </a:prstGeom>
            <a:solidFill>
              <a:srgbClr val="00FFFF">
                <a:alpha val="38823"/>
              </a:srgb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
          <p:nvSpPr>
            <p:cNvPr id="9" name="AutoShape 12">
              <a:extLst>
                <a:ext uri="{FF2B5EF4-FFF2-40B4-BE49-F238E27FC236}">
                  <a16:creationId xmlns="" xmlns:a16="http://schemas.microsoft.com/office/drawing/2014/main" id="{8C4AA4BE-5013-1A77-05E3-F19FCF4F10B5}"/>
                </a:ext>
              </a:extLst>
            </p:cNvPr>
            <p:cNvSpPr>
              <a:spLocks noChangeArrowheads="1"/>
            </p:cNvSpPr>
            <p:nvPr/>
          </p:nvSpPr>
          <p:spPr bwMode="auto">
            <a:xfrm>
              <a:off x="3648" y="2880"/>
              <a:ext cx="672" cy="1056"/>
            </a:xfrm>
            <a:prstGeom prst="can">
              <a:avLst>
                <a:gd name="adj" fmla="val 3928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grpSp>
      <p:sp>
        <p:nvSpPr>
          <p:cNvPr id="10" name="Rectangle 18">
            <a:extLst>
              <a:ext uri="{FF2B5EF4-FFF2-40B4-BE49-F238E27FC236}">
                <a16:creationId xmlns="" xmlns:a16="http://schemas.microsoft.com/office/drawing/2014/main" id="{AFB63F42-9565-8857-C768-8DB24366B115}"/>
              </a:ext>
            </a:extLst>
          </p:cNvPr>
          <p:cNvSpPr>
            <a:spLocks noChangeArrowheads="1"/>
          </p:cNvSpPr>
          <p:nvPr/>
        </p:nvSpPr>
        <p:spPr bwMode="auto">
          <a:xfrm>
            <a:off x="9866257" y="2663825"/>
            <a:ext cx="171450" cy="736600"/>
          </a:xfrm>
          <a:prstGeom prst="rect">
            <a:avLst/>
          </a:prstGeom>
          <a:solidFill>
            <a:srgbClr val="66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
        <p:nvSpPr>
          <p:cNvPr id="11" name="Line 28">
            <a:extLst>
              <a:ext uri="{FF2B5EF4-FFF2-40B4-BE49-F238E27FC236}">
                <a16:creationId xmlns="" xmlns:a16="http://schemas.microsoft.com/office/drawing/2014/main" id="{8238D070-41ED-9F21-2928-0BE3C4072713}"/>
              </a:ext>
            </a:extLst>
          </p:cNvPr>
          <p:cNvSpPr>
            <a:spLocks noChangeShapeType="1"/>
          </p:cNvSpPr>
          <p:nvPr/>
        </p:nvSpPr>
        <p:spPr bwMode="auto">
          <a:xfrm>
            <a:off x="9891657" y="1063625"/>
            <a:ext cx="0" cy="457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30">
            <a:extLst>
              <a:ext uri="{FF2B5EF4-FFF2-40B4-BE49-F238E27FC236}">
                <a16:creationId xmlns="" xmlns:a16="http://schemas.microsoft.com/office/drawing/2014/main" id="{EDF94177-363B-64D1-583A-941FAF763746}"/>
              </a:ext>
            </a:extLst>
          </p:cNvPr>
          <p:cNvSpPr>
            <a:spLocks noChangeShapeType="1"/>
          </p:cNvSpPr>
          <p:nvPr/>
        </p:nvSpPr>
        <p:spPr bwMode="auto">
          <a:xfrm>
            <a:off x="10018657" y="1063625"/>
            <a:ext cx="0" cy="457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31">
            <a:extLst>
              <a:ext uri="{FF2B5EF4-FFF2-40B4-BE49-F238E27FC236}">
                <a16:creationId xmlns="" xmlns:a16="http://schemas.microsoft.com/office/drawing/2014/main" id="{0AC58C8B-3E16-5418-D657-47CC96050F29}"/>
              </a:ext>
            </a:extLst>
          </p:cNvPr>
          <p:cNvSpPr>
            <a:spLocks noChangeShapeType="1"/>
          </p:cNvSpPr>
          <p:nvPr/>
        </p:nvSpPr>
        <p:spPr bwMode="auto">
          <a:xfrm flipV="1">
            <a:off x="9929757" y="3502025"/>
            <a:ext cx="0" cy="3048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32">
            <a:extLst>
              <a:ext uri="{FF2B5EF4-FFF2-40B4-BE49-F238E27FC236}">
                <a16:creationId xmlns="" xmlns:a16="http://schemas.microsoft.com/office/drawing/2014/main" id="{7ED2E234-D2F1-D3B1-D5A9-EC2C95E41ECD}"/>
              </a:ext>
            </a:extLst>
          </p:cNvPr>
          <p:cNvSpPr>
            <a:spLocks noChangeShapeType="1"/>
          </p:cNvSpPr>
          <p:nvPr/>
        </p:nvSpPr>
        <p:spPr bwMode="auto">
          <a:xfrm flipV="1">
            <a:off x="10018657" y="3502025"/>
            <a:ext cx="0" cy="3048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Box 15">
            <a:extLst>
              <a:ext uri="{FF2B5EF4-FFF2-40B4-BE49-F238E27FC236}">
                <a16:creationId xmlns="" xmlns:a16="http://schemas.microsoft.com/office/drawing/2014/main" id="{DD25F2CA-844F-435D-DC8F-7A89BA459184}"/>
              </a:ext>
            </a:extLst>
          </p:cNvPr>
          <p:cNvSpPr txBox="1"/>
          <p:nvPr/>
        </p:nvSpPr>
        <p:spPr>
          <a:xfrm>
            <a:off x="838200" y="1506022"/>
            <a:ext cx="6094206" cy="538609"/>
          </a:xfrm>
          <a:prstGeom prst="rect">
            <a:avLst/>
          </a:prstGeom>
          <a:noFill/>
        </p:spPr>
        <p:txBody>
          <a:bodyPr wrap="square">
            <a:spAutoFit/>
          </a:bodyPr>
          <a:lstStyle/>
          <a:p>
            <a:r>
              <a:rPr lang="en-US" altLang="en-US" sz="2900" i="1">
                <a:solidFill>
                  <a:srgbClr val="0000FF"/>
                </a:solidFill>
                <a:latin typeface="Arial" panose="020B0604020202020204" pitchFamily="34" charset="0"/>
                <a:cs typeface="Arial" panose="020B0604020202020204" pitchFamily="34" charset="0"/>
              </a:rPr>
              <a:t>=&gt; Nước rơi khỏi ống. Tại sao?</a:t>
            </a:r>
            <a:endParaRPr lang="en-US" sz="2900"/>
          </a:p>
        </p:txBody>
      </p:sp>
      <p:sp>
        <p:nvSpPr>
          <p:cNvPr id="17" name="Text Box 7">
            <a:extLst>
              <a:ext uri="{FF2B5EF4-FFF2-40B4-BE49-F238E27FC236}">
                <a16:creationId xmlns="" xmlns:a16="http://schemas.microsoft.com/office/drawing/2014/main" id="{D5FF3244-FBE5-C37E-B6E9-EA8D7136A48A}"/>
              </a:ext>
            </a:extLst>
          </p:cNvPr>
          <p:cNvSpPr txBox="1">
            <a:spLocks noChangeArrowheads="1"/>
          </p:cNvSpPr>
          <p:nvPr/>
        </p:nvSpPr>
        <p:spPr bwMode="auto">
          <a:xfrm>
            <a:off x="592371" y="2339142"/>
            <a:ext cx="828268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endParaRPr lang="en-US" altLang="en-US" sz="2600" i="1">
              <a:solidFill>
                <a:srgbClr val="0000FF"/>
              </a:solidFill>
              <a:cs typeface="Arial" panose="020B0604020202020204" pitchFamily="34" charset="0"/>
            </a:endParaRPr>
          </a:p>
          <a:p>
            <a:pPr>
              <a:spcBef>
                <a:spcPct val="50000"/>
              </a:spcBef>
              <a:buNone/>
            </a:pPr>
            <a:r>
              <a:rPr lang="en-US" altLang="en-US" sz="2600" i="1">
                <a:cs typeface="Arial" panose="020B0604020202020204" pitchFamily="34" charset="0"/>
              </a:rPr>
              <a:t>p (nước) + p (kq bên trong) &gt; </a:t>
            </a:r>
            <a:r>
              <a:rPr lang="en-US" altLang="en-US" sz="2600" i="1">
                <a:solidFill>
                  <a:srgbClr val="C00000"/>
                </a:solidFill>
                <a:cs typeface="Arial" panose="020B0604020202020204" pitchFamily="34" charset="0"/>
              </a:rPr>
              <a:t>p( kq bên ngoài) </a:t>
            </a:r>
          </a:p>
          <a:p>
            <a:pPr>
              <a:spcBef>
                <a:spcPct val="50000"/>
              </a:spcBef>
              <a:buNone/>
            </a:pPr>
            <a:r>
              <a:rPr lang="en-US" altLang="en-US" sz="2600" i="1">
                <a:solidFill>
                  <a:srgbClr val="0000FF"/>
                </a:solidFill>
                <a:cs typeface="Arial" panose="020B0604020202020204" pitchFamily="34" charset="0"/>
              </a:rPr>
              <a:t>=&gt; nước rơi khỏi ống</a:t>
            </a:r>
          </a:p>
        </p:txBody>
      </p:sp>
    </p:spTree>
    <p:extLst>
      <p:ext uri="{BB962C8B-B14F-4D97-AF65-F5344CB8AC3E}">
        <p14:creationId xmlns:p14="http://schemas.microsoft.com/office/powerpoint/2010/main" val="423463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3.95833E-6 3.7037E-7 L 0.00312 0.37917 " pathEditMode="relative" rAng="0" ptsTypes="AA">
                                      <p:cBhvr>
                                        <p:cTn id="9" dur="2000" fill="hold"/>
                                        <p:tgtEl>
                                          <p:spTgt spid="10"/>
                                        </p:tgtEl>
                                        <p:attrNameLst>
                                          <p:attrName>ppt_x</p:attrName>
                                          <p:attrName>ppt_y</p:attrName>
                                        </p:attrNameLst>
                                      </p:cBhvr>
                                      <p:rCtr x="156" y="18958"/>
                                    </p:animMotion>
                                  </p:childTnLst>
                                </p:cTn>
                              </p:par>
                              <p:par>
                                <p:cTn id="10" presetID="16" presetClass="entr" presetSubtype="26" repeatCount="300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Horizontal)">
                                      <p:cBhvr>
                                        <p:cTn id="12" dur="500"/>
                                        <p:tgtEl>
                                          <p:spTgt spid="14"/>
                                        </p:tgtEl>
                                      </p:cBhvr>
                                    </p:animEffect>
                                  </p:childTnLst>
                                </p:cTn>
                              </p:par>
                              <p:par>
                                <p:cTn id="13" presetID="16" presetClass="entr" presetSubtype="26" repeatCount="300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Horizontal)">
                                      <p:cBhvr>
                                        <p:cTn id="15" dur="500"/>
                                        <p:tgtEl>
                                          <p:spTgt spid="11"/>
                                        </p:tgtEl>
                                      </p:cBhvr>
                                    </p:animEffect>
                                  </p:childTnLst>
                                </p:cTn>
                              </p:par>
                              <p:par>
                                <p:cTn id="16" presetID="16" presetClass="entr" presetSubtype="26" repeatCount="300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Horizontal)">
                                      <p:cBhvr>
                                        <p:cTn id="18" dur="500"/>
                                        <p:tgtEl>
                                          <p:spTgt spid="12"/>
                                        </p:tgtEl>
                                      </p:cBhvr>
                                    </p:animEffect>
                                  </p:childTnLst>
                                </p:cTn>
                              </p:par>
                              <p:par>
                                <p:cTn id="19" presetID="16" presetClass="entr" presetSubtype="26" repeatCount="300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Horizontal)">
                                      <p:cBhvr>
                                        <p:cTn id="21" dur="500"/>
                                        <p:tgtEl>
                                          <p:spTgt spid="13"/>
                                        </p:tgtEl>
                                      </p:cBhvr>
                                    </p:animEffec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17">
            <a:extLst>
              <a:ext uri="{FF2B5EF4-FFF2-40B4-BE49-F238E27FC236}">
                <a16:creationId xmlns="" xmlns:a16="http://schemas.microsoft.com/office/drawing/2014/main" id="{1D751450-E336-FC7B-BA11-9A9A9F3DF462}"/>
              </a:ext>
            </a:extLst>
          </p:cNvPr>
          <p:cNvSpPr>
            <a:spLocks noChangeArrowheads="1"/>
          </p:cNvSpPr>
          <p:nvPr/>
        </p:nvSpPr>
        <p:spPr bwMode="gray">
          <a:xfrm>
            <a:off x="996462" y="214314"/>
            <a:ext cx="10456983" cy="1185322"/>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457200" indent="-457200">
              <a:defRPr/>
            </a:pPr>
            <a:endParaRPr lang="en-US" sz="2000" b="1">
              <a:solidFill>
                <a:srgbClr val="FFFF66"/>
              </a:solidFill>
              <a:latin typeface="Arial" charset="0"/>
              <a:cs typeface="Arial" charset="0"/>
            </a:endParaRPr>
          </a:p>
        </p:txBody>
      </p:sp>
      <p:sp>
        <p:nvSpPr>
          <p:cNvPr id="4116" name="Text Box 26">
            <a:extLst>
              <a:ext uri="{FF2B5EF4-FFF2-40B4-BE49-F238E27FC236}">
                <a16:creationId xmlns="" xmlns:a16="http://schemas.microsoft.com/office/drawing/2014/main" id="{A851890F-6368-C2AE-D098-CF6279998224}"/>
              </a:ext>
            </a:extLst>
          </p:cNvPr>
          <p:cNvSpPr txBox="1">
            <a:spLocks noChangeArrowheads="1"/>
          </p:cNvSpPr>
          <p:nvPr/>
        </p:nvSpPr>
        <p:spPr bwMode="gray">
          <a:xfrm>
            <a:off x="2051538" y="319820"/>
            <a:ext cx="8839199" cy="105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algn="just">
              <a:lnSpc>
                <a:spcPct val="107000"/>
              </a:lnSpc>
              <a:spcBef>
                <a:spcPts val="0"/>
              </a:spcBef>
              <a:spcAft>
                <a:spcPts val="800"/>
              </a:spcAft>
            </a:pPr>
            <a:r>
              <a:rPr lang="vi-VN" sz="30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Vì sao muốn nước trong bình có thể chảy</a:t>
            </a:r>
            <a:r>
              <a:rPr lang="en-US" sz="30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ra dễ dàng</a:t>
            </a:r>
            <a:r>
              <a:rPr lang="vi-VN" sz="30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khi mở vòi thì trên nắp bình phải có một lỗ nhỏ?</a:t>
            </a:r>
            <a:endParaRPr lang="en-US" sz="3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6" descr="Nước tinh khiết Vĩnh Hảo Vihawa 20L bình có vòi - ALÔ Nước Suối">
            <a:extLst>
              <a:ext uri="{FF2B5EF4-FFF2-40B4-BE49-F238E27FC236}">
                <a16:creationId xmlns="" xmlns:a16="http://schemas.microsoft.com/office/drawing/2014/main" id="{F4B8CD78-8358-AFD6-EA5E-68FF2BB2FE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49" r="22860" b="5970"/>
          <a:stretch/>
        </p:blipFill>
        <p:spPr bwMode="auto">
          <a:xfrm>
            <a:off x="1194821" y="1876426"/>
            <a:ext cx="2982697" cy="4767261"/>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 xmlns:a16="http://schemas.microsoft.com/office/drawing/2014/main" id="{B03AEBAE-B88B-28A3-2A23-99CD29887D6B}"/>
              </a:ext>
            </a:extLst>
          </p:cNvPr>
          <p:cNvSpPr/>
          <p:nvPr/>
        </p:nvSpPr>
        <p:spPr>
          <a:xfrm>
            <a:off x="2421383" y="1981123"/>
            <a:ext cx="620684" cy="76831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grpSp>
        <p:nvGrpSpPr>
          <p:cNvPr id="20" name="Group 19">
            <a:extLst>
              <a:ext uri="{FF2B5EF4-FFF2-40B4-BE49-F238E27FC236}">
                <a16:creationId xmlns="" xmlns:a16="http://schemas.microsoft.com/office/drawing/2014/main" id="{0F80357F-4882-73AB-E83B-192D20C8DB2A}"/>
              </a:ext>
            </a:extLst>
          </p:cNvPr>
          <p:cNvGrpSpPr/>
          <p:nvPr/>
        </p:nvGrpSpPr>
        <p:grpSpPr>
          <a:xfrm>
            <a:off x="7471220" y="2160131"/>
            <a:ext cx="1905863" cy="1957412"/>
            <a:chOff x="5443299" y="201427"/>
            <a:chExt cx="3211645" cy="3211645"/>
          </a:xfrm>
        </p:grpSpPr>
        <p:pic>
          <p:nvPicPr>
            <p:cNvPr id="21" name="Picture 4" descr="Cách mở nắp bình nước Vihawa, Vĩnh Hảo">
              <a:extLst>
                <a:ext uri="{FF2B5EF4-FFF2-40B4-BE49-F238E27FC236}">
                  <a16:creationId xmlns="" xmlns:a16="http://schemas.microsoft.com/office/drawing/2014/main" id="{69C072B6-4EA1-BB34-3FF6-B9678F3DCF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92" r="18393"/>
            <a:stretch/>
          </p:blipFill>
          <p:spPr bwMode="auto">
            <a:xfrm>
              <a:off x="5531368" y="307063"/>
              <a:ext cx="3035509" cy="3000375"/>
            </a:xfrm>
            <a:prstGeom prst="ellipse">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 xmlns:a16="http://schemas.microsoft.com/office/drawing/2014/main" id="{161587F9-14DA-2507-7CC2-8720FA3DBD50}"/>
                </a:ext>
              </a:extLst>
            </p:cNvPr>
            <p:cNvSpPr/>
            <p:nvPr/>
          </p:nvSpPr>
          <p:spPr>
            <a:xfrm>
              <a:off x="5443299" y="201427"/>
              <a:ext cx="3211645" cy="321164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grpSp>
      <p:cxnSp>
        <p:nvCxnSpPr>
          <p:cNvPr id="23" name="Straight Connector 22">
            <a:extLst>
              <a:ext uri="{FF2B5EF4-FFF2-40B4-BE49-F238E27FC236}">
                <a16:creationId xmlns="" xmlns:a16="http://schemas.microsoft.com/office/drawing/2014/main" id="{4035C4AD-0053-6669-116C-88D925F87263}"/>
              </a:ext>
            </a:extLst>
          </p:cNvPr>
          <p:cNvCxnSpPr>
            <a:stCxn id="15" idx="0"/>
            <a:endCxn id="22" idx="0"/>
          </p:cNvCxnSpPr>
          <p:nvPr/>
        </p:nvCxnSpPr>
        <p:spPr>
          <a:xfrm>
            <a:off x="2731725" y="1981123"/>
            <a:ext cx="5692427" cy="17900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AD6470E7-EF6A-3936-5774-0167FFF1F0F1}"/>
              </a:ext>
            </a:extLst>
          </p:cNvPr>
          <p:cNvCxnSpPr>
            <a:cxnSpLocks/>
            <a:stCxn id="15" idx="5"/>
            <a:endCxn id="22" idx="3"/>
          </p:cNvCxnSpPr>
          <p:nvPr/>
        </p:nvCxnSpPr>
        <p:spPr>
          <a:xfrm>
            <a:off x="2951170" y="2636922"/>
            <a:ext cx="4799157" cy="119396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88E46F01-0C2A-2D2F-0C75-D0177CD2DBC3}"/>
              </a:ext>
            </a:extLst>
          </p:cNvPr>
          <p:cNvSpPr txBox="1"/>
          <p:nvPr/>
        </p:nvSpPr>
        <p:spPr>
          <a:xfrm>
            <a:off x="4057919" y="4181925"/>
            <a:ext cx="7913130" cy="2308324"/>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2200" kern="0" spc="0" normalizeH="0" baseline="0">
                <a:ln>
                  <a:noFill/>
                </a:ln>
                <a:solidFill>
                  <a:srgbClr val="002060"/>
                </a:solidFill>
                <a:effectLst/>
                <a:uLnTx/>
                <a:uFillTx/>
                <a:latin typeface="Roboto Black" panose="02000000000000000000" pitchFamily="2" charset="0"/>
              </a:defRPr>
            </a:lvl1pPr>
          </a:lstStyle>
          <a:p>
            <a:pPr algn="just"/>
            <a:r>
              <a:rPr lang="en-US" sz="2400">
                <a:solidFill>
                  <a:srgbClr val="FF0000"/>
                </a:solidFill>
                <a:latin typeface="Arial" panose="020B0604020202020204" pitchFamily="34" charset="0"/>
                <a:cs typeface="Arial" panose="020B0604020202020204" pitchFamily="34" charset="0"/>
              </a:rPr>
              <a:t>Giải thích</a:t>
            </a:r>
            <a:r>
              <a:rPr lang="en-US" sz="2400">
                <a:solidFill>
                  <a:srgbClr val="FF3300"/>
                </a:solidFill>
                <a:latin typeface="Arial" panose="020B0604020202020204" pitchFamily="34" charset="0"/>
                <a:cs typeface="Arial" panose="020B0604020202020204" pitchFamily="34" charset="0"/>
              </a:rPr>
              <a:t>:</a:t>
            </a:r>
          </a:p>
          <a:p>
            <a:pPr algn="just"/>
            <a:r>
              <a:rPr lang="en-US" sz="2400">
                <a:latin typeface="Arial" panose="020B0604020202020204" pitchFamily="34" charset="0"/>
                <a:cs typeface="Arial" panose="020B0604020202020204" pitchFamily="34" charset="0"/>
              </a:rPr>
              <a:t> Khi mở nút, không khí trong bình thông với khí quyển bên ngoài, do đó áp suất tác dụng lên nước ở vòi (gồm áp suất khí quyển và áp suất cột nước) </a:t>
            </a:r>
            <a:r>
              <a:rPr lang="vi-VN" sz="2400" b="1">
                <a:solidFill>
                  <a:srgbClr val="FF0000"/>
                </a:solidFill>
                <a:latin typeface="Arial" panose="020B0604020202020204" pitchFamily="34" charset="0"/>
                <a:cs typeface="Arial" panose="020B0604020202020204" pitchFamily="34" charset="0"/>
              </a:rPr>
              <a:t>lớn </a:t>
            </a:r>
            <a:r>
              <a:rPr lang="vi-VN" sz="2400" b="1" dirty="0">
                <a:solidFill>
                  <a:srgbClr val="FF0000"/>
                </a:solidFill>
                <a:latin typeface="Arial" panose="020B0604020202020204" pitchFamily="34" charset="0"/>
                <a:cs typeface="Arial" panose="020B0604020202020204" pitchFamily="34" charset="0"/>
              </a:rPr>
              <a:t>hơn</a:t>
            </a:r>
            <a:r>
              <a:rPr lang="vi-VN" sz="2400" dirty="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áp suất</a:t>
            </a:r>
            <a:r>
              <a:rPr lang="en-US" sz="2400">
                <a:latin typeface="Arial" panose="020B0604020202020204" pitchFamily="34" charset="0"/>
                <a:cs typeface="Arial" panose="020B0604020202020204" pitchFamily="34" charset="0"/>
              </a:rPr>
              <a:t> khí quyển </a:t>
            </a:r>
            <a:r>
              <a:rPr lang="vi-VN" sz="2400">
                <a:latin typeface="Arial" panose="020B0604020202020204" pitchFamily="34" charset="0"/>
                <a:cs typeface="Arial" panose="020B0604020202020204" pitchFamily="34" charset="0"/>
              </a:rPr>
              <a:t>ngoài </a:t>
            </a:r>
            <a:r>
              <a:rPr lang="vi-VN" sz="2400" dirty="0">
                <a:latin typeface="Arial" panose="020B0604020202020204" pitchFamily="34" charset="0"/>
                <a:cs typeface="Arial" panose="020B0604020202020204" pitchFamily="34" charset="0"/>
              </a:rPr>
              <a:t>bình giúp nước trong bình chảy được xuống vòi dễ dàng hơn</a:t>
            </a:r>
            <a:r>
              <a:rPr lang="vi-VN" sz="2400" b="1" dirty="0"/>
              <a:t>.</a:t>
            </a:r>
            <a:endParaRPr lang="en-US" sz="2400" b="1" dirty="0"/>
          </a:p>
        </p:txBody>
      </p:sp>
    </p:spTree>
    <p:extLst>
      <p:ext uri="{BB962C8B-B14F-4D97-AF65-F5344CB8AC3E}">
        <p14:creationId xmlns:p14="http://schemas.microsoft.com/office/powerpoint/2010/main" val="733198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18">
                                            <p:bg/>
                                          </p:spTgt>
                                        </p:tgtEl>
                                        <p:attrNameLst>
                                          <p:attrName>style.visibility</p:attrName>
                                        </p:attrNameLst>
                                      </p:cBhvr>
                                      <p:to>
                                        <p:strVal val="visible"/>
                                      </p:to>
                                    </p:set>
                                    <p:animEffect transition="in" filter="fade">
                                      <p:cBhvr>
                                        <p:cTn id="7" dur="1000"/>
                                        <p:tgtEl>
                                          <p:spTgt spid="18">
                                            <p:bg/>
                                          </p:spTgt>
                                        </p:tgtEl>
                                      </p:cBhvr>
                                    </p:animEffect>
                                    <p:anim calcmode="lin" valueType="num">
                                      <p:cBhvr>
                                        <p:cTn id="8" dur="1000" fill="hold"/>
                                        <p:tgtEl>
                                          <p:spTgt spid="18">
                                            <p:bg/>
                                          </p:spTgt>
                                        </p:tgtEl>
                                        <p:attrNameLst>
                                          <p:attrName>ppt_x</p:attrName>
                                        </p:attrNameLst>
                                      </p:cBhvr>
                                      <p:tavLst>
                                        <p:tav tm="0">
                                          <p:val>
                                            <p:strVal val="#ppt_x-.1"/>
                                          </p:val>
                                        </p:tav>
                                        <p:tav tm="100000">
                                          <p:val>
                                            <p:strVal val="#ppt_x"/>
                                          </p:val>
                                        </p:tav>
                                      </p:tavLst>
                                    </p:anim>
                                    <p:anim calcmode="lin" valueType="num">
                                      <p:cBhvr>
                                        <p:cTn id="9" dur="1000" fill="hold"/>
                                        <p:tgtEl>
                                          <p:spTgt spid="18">
                                            <p:bg/>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par>
                                <p:cTn id="10" presetID="40" presetClass="entr" presetSubtype="0" fill="hold" nodeType="withEffect" nodePh="1">
                                  <p:stCondLst>
                                    <p:cond delay="0"/>
                                  </p:stCondLst>
                                  <p:endCondLst>
                                    <p:cond evt="begin" delay="0">
                                      <p:tn val="10"/>
                                    </p:cond>
                                  </p:end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1"/>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suction.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animBg="1"/>
      <p:bldP spid="15"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ABFDBE-D7D7-FA93-AA28-7583660A25FD}"/>
              </a:ext>
            </a:extLst>
          </p:cNvPr>
          <p:cNvSpPr>
            <a:spLocks noGrp="1"/>
          </p:cNvSpPr>
          <p:nvPr>
            <p:ph type="title"/>
          </p:nvPr>
        </p:nvSpPr>
        <p:spPr>
          <a:xfrm>
            <a:off x="956930" y="102390"/>
            <a:ext cx="10960668" cy="1325563"/>
          </a:xfrm>
        </p:spPr>
        <p:txBody>
          <a:bodyPr>
            <a:normAutofit/>
          </a:bodyPr>
          <a:lstStyle/>
          <a:p>
            <a:r>
              <a:rPr lang="en-US" sz="2800">
                <a:solidFill>
                  <a:srgbClr val="0000FF"/>
                </a:solidFill>
                <a:highlight>
                  <a:srgbClr val="FFFF00"/>
                </a:highlight>
                <a:latin typeface="Arial" panose="020B0604020202020204" pitchFamily="34" charset="0"/>
                <a:cs typeface="Arial" panose="020B0604020202020204" pitchFamily="34" charset="0"/>
              </a:rPr>
              <a:t>?</a:t>
            </a:r>
            <a:r>
              <a:rPr lang="en-US" sz="2800">
                <a:solidFill>
                  <a:srgbClr val="0000FF"/>
                </a:solidFill>
                <a:latin typeface="Arial" panose="020B0604020202020204" pitchFamily="34" charset="0"/>
                <a:cs typeface="Arial" panose="020B0604020202020204" pitchFamily="34" charset="0"/>
              </a:rPr>
              <a:t> Em hãy nêu một số ví dụ trong thực tế chứng tỏ sự tồn tại của áp suất khí quyển?</a:t>
            </a:r>
          </a:p>
        </p:txBody>
      </p:sp>
      <p:sp>
        <p:nvSpPr>
          <p:cNvPr id="7" name="Rectangle 6">
            <a:extLst>
              <a:ext uri="{FF2B5EF4-FFF2-40B4-BE49-F238E27FC236}">
                <a16:creationId xmlns="" xmlns:a16="http://schemas.microsoft.com/office/drawing/2014/main" id="{D6CBBEC1-BC7C-730A-A911-18ED15C935E3}"/>
              </a:ext>
            </a:extLst>
          </p:cNvPr>
          <p:cNvSpPr/>
          <p:nvPr/>
        </p:nvSpPr>
        <p:spPr>
          <a:xfrm>
            <a:off x="4421537" y="5128857"/>
            <a:ext cx="3208473" cy="1200329"/>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defTabSz="1219170">
              <a:buClr>
                <a:srgbClr val="FF5050"/>
              </a:buClr>
              <a:defRPr/>
            </a:pPr>
            <a:r>
              <a:rPr lang="en-US" altLang="en-US" sz="2400" kern="0">
                <a:solidFill>
                  <a:srgbClr val="002060"/>
                </a:solidFill>
                <a:latin typeface="Roboto" panose="02000000000000000000" pitchFamily="2" charset="0"/>
                <a:cs typeface="#9Slide03 Arima Madurai ExtraBo" panose="00000900000000000000" pitchFamily="2" charset="0"/>
                <a:sym typeface="Arial"/>
              </a:rPr>
              <a:t>Ấm trà thường có 1 lỗ nhỏ để rót nước dễ dàng hơn.</a:t>
            </a:r>
            <a:endParaRPr lang="en-US" altLang="en-US" sz="2400" kern="0" dirty="0">
              <a:solidFill>
                <a:srgbClr val="002060"/>
              </a:solidFill>
              <a:latin typeface="Roboto" panose="02000000000000000000" pitchFamily="2" charset="0"/>
              <a:cs typeface="#9Slide03 Arima Madurai ExtraBo" panose="00000900000000000000" pitchFamily="2" charset="0"/>
              <a:sym typeface="Arial"/>
            </a:endParaRPr>
          </a:p>
        </p:txBody>
      </p:sp>
      <p:sp>
        <p:nvSpPr>
          <p:cNvPr id="8" name="Rectangle 7">
            <a:extLst>
              <a:ext uri="{FF2B5EF4-FFF2-40B4-BE49-F238E27FC236}">
                <a16:creationId xmlns="" xmlns:a16="http://schemas.microsoft.com/office/drawing/2014/main" id="{B7E43B8E-061E-0352-E5B4-9E04394760BC}"/>
              </a:ext>
            </a:extLst>
          </p:cNvPr>
          <p:cNvSpPr/>
          <p:nvPr/>
        </p:nvSpPr>
        <p:spPr>
          <a:xfrm>
            <a:off x="8531800" y="5158298"/>
            <a:ext cx="3051002" cy="830997"/>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pPr>
            <a:r>
              <a:rPr lang="en-US" altLang="en-US" sz="2400">
                <a:latin typeface="Arial" panose="020B0604020202020204" pitchFamily="34" charset="0"/>
                <a:cs typeface="Arial" panose="020B0604020202020204" pitchFamily="34" charset="0"/>
              </a:rPr>
              <a:t>Uống sữa</a:t>
            </a:r>
            <a:r>
              <a:rPr lang="vi-VN" altLang="en-US" sz="2400">
                <a:latin typeface="Arial" panose="020B0604020202020204" pitchFamily="34" charset="0"/>
                <a:cs typeface="Arial" panose="020B0604020202020204" pitchFamily="34" charset="0"/>
              </a:rPr>
              <a:t> bằng</a:t>
            </a:r>
            <a:r>
              <a:rPr lang="en-US" altLang="en-US" sz="2400">
                <a:latin typeface="Arial" panose="020B0604020202020204" pitchFamily="34" charset="0"/>
                <a:cs typeface="Arial" panose="020B0604020202020204" pitchFamily="34" charset="0"/>
              </a:rPr>
              <a:t> ống</a:t>
            </a:r>
            <a:r>
              <a:rPr lang="vi-VN" altLang="en-US" sz="2400">
                <a:latin typeface="Arial" panose="020B0604020202020204" pitchFamily="34" charset="0"/>
                <a:cs typeface="Arial" panose="020B0604020202020204" pitchFamily="34" charset="0"/>
              </a:rPr>
              <a:t> hút</a:t>
            </a:r>
          </a:p>
        </p:txBody>
      </p:sp>
      <p:pic>
        <p:nvPicPr>
          <p:cNvPr id="9" name="Picture 24">
            <a:extLst>
              <a:ext uri="{FF2B5EF4-FFF2-40B4-BE49-F238E27FC236}">
                <a16:creationId xmlns="" xmlns:a16="http://schemas.microsoft.com/office/drawing/2014/main" id="{0DED144D-CAC5-7C53-B88C-9CF1D0C62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764" y="1752803"/>
            <a:ext cx="3208472" cy="263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 xmlns:a16="http://schemas.microsoft.com/office/drawing/2014/main" id="{42B8763A-D26E-BBE5-3F1D-EAFB0350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743" y="1563816"/>
            <a:ext cx="2203237" cy="2975884"/>
          </a:xfrm>
          <a:prstGeom prst="rect">
            <a:avLst/>
          </a:prstGeom>
        </p:spPr>
      </p:pic>
      <p:sp>
        <p:nvSpPr>
          <p:cNvPr id="4" name="Rectangle 3">
            <a:extLst>
              <a:ext uri="{FF2B5EF4-FFF2-40B4-BE49-F238E27FC236}">
                <a16:creationId xmlns="" xmlns:a16="http://schemas.microsoft.com/office/drawing/2014/main" id="{94514955-A038-C0B2-13DB-93342C23647F}"/>
              </a:ext>
            </a:extLst>
          </p:cNvPr>
          <p:cNvSpPr/>
          <p:nvPr/>
        </p:nvSpPr>
        <p:spPr>
          <a:xfrm>
            <a:off x="691332" y="4973633"/>
            <a:ext cx="3008798" cy="1200329"/>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defTabSz="1219170">
              <a:buClr>
                <a:srgbClr val="FF5050"/>
              </a:buClr>
              <a:defRPr/>
            </a:pPr>
            <a:r>
              <a:rPr lang="en-US" altLang="en-US" sz="2400" kern="0">
                <a:solidFill>
                  <a:srgbClr val="002060"/>
                </a:solidFill>
                <a:latin typeface="Roboto" panose="02000000000000000000" pitchFamily="2" charset="0"/>
                <a:cs typeface="#9Slide03 Arima Madurai ExtraBo" panose="00000900000000000000" pitchFamily="2" charset="0"/>
                <a:sym typeface="Arial"/>
              </a:rPr>
              <a:t>Hút bớt khí trong hộp sữa, hộp bị bẹp từ nhiều phía</a:t>
            </a:r>
            <a:endParaRPr lang="en-US" altLang="en-US" sz="2400" kern="0" dirty="0">
              <a:solidFill>
                <a:srgbClr val="002060"/>
              </a:solidFill>
              <a:latin typeface="Roboto" panose="02000000000000000000" pitchFamily="2" charset="0"/>
              <a:cs typeface="#9Slide03 Arima Madurai ExtraBo" panose="00000900000000000000" pitchFamily="2" charset="0"/>
              <a:sym typeface="Arial"/>
            </a:endParaRPr>
          </a:p>
        </p:txBody>
      </p:sp>
      <p:sp>
        <p:nvSpPr>
          <p:cNvPr id="5" name="Line 164">
            <a:extLst>
              <a:ext uri="{FF2B5EF4-FFF2-40B4-BE49-F238E27FC236}">
                <a16:creationId xmlns="" xmlns:a16="http://schemas.microsoft.com/office/drawing/2014/main" id="{A23C16ED-9256-C25F-6A97-A41F4E3BDE81}"/>
              </a:ext>
            </a:extLst>
          </p:cNvPr>
          <p:cNvSpPr>
            <a:spLocks noChangeShapeType="1"/>
          </p:cNvSpPr>
          <p:nvPr/>
        </p:nvSpPr>
        <p:spPr bwMode="auto">
          <a:xfrm rot="8029852" flipH="1" flipV="1">
            <a:off x="1285706" y="2296141"/>
            <a:ext cx="238036" cy="493370"/>
          </a:xfrm>
          <a:prstGeom prst="line">
            <a:avLst/>
          </a:prstGeom>
          <a:noFill/>
          <a:ln w="76200">
            <a:solidFill>
              <a:srgbClr val="FF0000"/>
            </a:solidFill>
            <a:round/>
            <a:headEnd/>
            <a:tailEnd type="triangle" w="med" len="med"/>
          </a:ln>
          <a:effectLst/>
        </p:spPr>
        <p:txBody>
          <a:bodyPr/>
          <a:lstStyle/>
          <a:p>
            <a:pPr defTabSz="1219170">
              <a:buClr>
                <a:srgbClr val="000000"/>
              </a:buClr>
              <a:defRPr/>
            </a:pPr>
            <a:endParaRPr lang="en-US" sz="2800" kern="0">
              <a:solidFill>
                <a:srgbClr val="00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sym typeface="Arial"/>
            </a:endParaRPr>
          </a:p>
        </p:txBody>
      </p:sp>
      <p:sp>
        <p:nvSpPr>
          <p:cNvPr id="10" name="Line 164">
            <a:extLst>
              <a:ext uri="{FF2B5EF4-FFF2-40B4-BE49-F238E27FC236}">
                <a16:creationId xmlns="" xmlns:a16="http://schemas.microsoft.com/office/drawing/2014/main" id="{4E659BD5-850D-C1B4-1BA5-1A210929FB88}"/>
              </a:ext>
            </a:extLst>
          </p:cNvPr>
          <p:cNvSpPr>
            <a:spLocks noChangeShapeType="1"/>
          </p:cNvSpPr>
          <p:nvPr/>
        </p:nvSpPr>
        <p:spPr bwMode="auto">
          <a:xfrm rot="8029852" flipH="1" flipV="1">
            <a:off x="1173527" y="3107197"/>
            <a:ext cx="462397" cy="277986"/>
          </a:xfrm>
          <a:prstGeom prst="line">
            <a:avLst/>
          </a:prstGeom>
          <a:noFill/>
          <a:ln w="76200">
            <a:solidFill>
              <a:srgbClr val="FF0000"/>
            </a:solidFill>
            <a:round/>
            <a:headEnd/>
            <a:tailEnd type="triangle" w="med" len="med"/>
          </a:ln>
          <a:effectLst/>
        </p:spPr>
        <p:txBody>
          <a:bodyPr/>
          <a:lstStyle/>
          <a:p>
            <a:pPr defTabSz="1219170">
              <a:buClr>
                <a:srgbClr val="000000"/>
              </a:buClr>
              <a:defRPr/>
            </a:pPr>
            <a:endParaRPr lang="en-US" sz="2800" kern="0">
              <a:solidFill>
                <a:srgbClr val="00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sym typeface="Arial"/>
            </a:endParaRPr>
          </a:p>
        </p:txBody>
      </p:sp>
      <p:sp>
        <p:nvSpPr>
          <p:cNvPr id="11" name="Line 164">
            <a:extLst>
              <a:ext uri="{FF2B5EF4-FFF2-40B4-BE49-F238E27FC236}">
                <a16:creationId xmlns="" xmlns:a16="http://schemas.microsoft.com/office/drawing/2014/main" id="{59D30E5D-A9AB-583F-8EF5-76F68AE8C122}"/>
              </a:ext>
            </a:extLst>
          </p:cNvPr>
          <p:cNvSpPr>
            <a:spLocks noChangeShapeType="1"/>
          </p:cNvSpPr>
          <p:nvPr/>
        </p:nvSpPr>
        <p:spPr bwMode="auto">
          <a:xfrm rot="8029852" flipH="1" flipV="1">
            <a:off x="1246159" y="3872836"/>
            <a:ext cx="552085" cy="67343"/>
          </a:xfrm>
          <a:prstGeom prst="line">
            <a:avLst/>
          </a:prstGeom>
          <a:noFill/>
          <a:ln w="76200">
            <a:solidFill>
              <a:srgbClr val="FF0000"/>
            </a:solidFill>
            <a:round/>
            <a:headEnd/>
            <a:tailEnd type="triangle" w="med" len="med"/>
          </a:ln>
          <a:effectLst/>
        </p:spPr>
        <p:txBody>
          <a:bodyPr/>
          <a:lstStyle/>
          <a:p>
            <a:pPr defTabSz="1219170">
              <a:buClr>
                <a:srgbClr val="000000"/>
              </a:buClr>
              <a:defRPr/>
            </a:pPr>
            <a:endParaRPr lang="en-US" sz="2800" kern="0">
              <a:solidFill>
                <a:srgbClr val="00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sym typeface="Arial"/>
            </a:endParaRPr>
          </a:p>
        </p:txBody>
      </p:sp>
      <p:sp>
        <p:nvSpPr>
          <p:cNvPr id="12" name="Line 164">
            <a:extLst>
              <a:ext uri="{FF2B5EF4-FFF2-40B4-BE49-F238E27FC236}">
                <a16:creationId xmlns="" xmlns:a16="http://schemas.microsoft.com/office/drawing/2014/main" id="{DEEF8B8D-02B4-5649-0C63-E5FD8CAC50C5}"/>
              </a:ext>
            </a:extLst>
          </p:cNvPr>
          <p:cNvSpPr>
            <a:spLocks noChangeShapeType="1"/>
          </p:cNvSpPr>
          <p:nvPr/>
        </p:nvSpPr>
        <p:spPr bwMode="auto">
          <a:xfrm rot="8029852">
            <a:off x="2769952" y="2105337"/>
            <a:ext cx="498923" cy="129625"/>
          </a:xfrm>
          <a:prstGeom prst="line">
            <a:avLst/>
          </a:prstGeom>
          <a:noFill/>
          <a:ln w="76200">
            <a:solidFill>
              <a:srgbClr val="FF0000"/>
            </a:solidFill>
            <a:round/>
            <a:headEnd/>
            <a:tailEnd type="triangle" w="med" len="med"/>
          </a:ln>
          <a:effectLst/>
        </p:spPr>
        <p:txBody>
          <a:bodyPr/>
          <a:lstStyle/>
          <a:p>
            <a:pPr defTabSz="1219170">
              <a:buClr>
                <a:srgbClr val="000000"/>
              </a:buClr>
              <a:defRPr/>
            </a:pPr>
            <a:endParaRPr lang="en-US" sz="2800" kern="0">
              <a:solidFill>
                <a:srgbClr val="00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sym typeface="Arial"/>
            </a:endParaRPr>
          </a:p>
        </p:txBody>
      </p:sp>
      <p:sp>
        <p:nvSpPr>
          <p:cNvPr id="13" name="Line 164">
            <a:extLst>
              <a:ext uri="{FF2B5EF4-FFF2-40B4-BE49-F238E27FC236}">
                <a16:creationId xmlns="" xmlns:a16="http://schemas.microsoft.com/office/drawing/2014/main" id="{BB6CDD4C-0175-AA27-9B25-370EEBCF4FF8}"/>
              </a:ext>
            </a:extLst>
          </p:cNvPr>
          <p:cNvSpPr>
            <a:spLocks noChangeShapeType="1"/>
          </p:cNvSpPr>
          <p:nvPr/>
        </p:nvSpPr>
        <p:spPr bwMode="auto">
          <a:xfrm rot="8029852">
            <a:off x="3026466" y="2775653"/>
            <a:ext cx="405822" cy="332295"/>
          </a:xfrm>
          <a:prstGeom prst="line">
            <a:avLst/>
          </a:prstGeom>
          <a:noFill/>
          <a:ln w="76200">
            <a:solidFill>
              <a:srgbClr val="FF0000"/>
            </a:solidFill>
            <a:round/>
            <a:headEnd/>
            <a:tailEnd type="triangle" w="med" len="med"/>
          </a:ln>
          <a:effectLst/>
        </p:spPr>
        <p:txBody>
          <a:bodyPr/>
          <a:lstStyle/>
          <a:p>
            <a:pPr defTabSz="1219170">
              <a:buClr>
                <a:srgbClr val="000000"/>
              </a:buClr>
              <a:defRPr/>
            </a:pPr>
            <a:endParaRPr lang="en-US" sz="2800" kern="0">
              <a:solidFill>
                <a:srgbClr val="00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sym typeface="Arial"/>
            </a:endParaRPr>
          </a:p>
        </p:txBody>
      </p:sp>
      <p:sp>
        <p:nvSpPr>
          <p:cNvPr id="14" name="Line 164">
            <a:extLst>
              <a:ext uri="{FF2B5EF4-FFF2-40B4-BE49-F238E27FC236}">
                <a16:creationId xmlns="" xmlns:a16="http://schemas.microsoft.com/office/drawing/2014/main" id="{9FBD2E6A-02B1-8323-5C96-99745C6A1633}"/>
              </a:ext>
            </a:extLst>
          </p:cNvPr>
          <p:cNvSpPr>
            <a:spLocks noChangeShapeType="1"/>
          </p:cNvSpPr>
          <p:nvPr/>
        </p:nvSpPr>
        <p:spPr bwMode="auto">
          <a:xfrm rot="8029852">
            <a:off x="3191068" y="3596835"/>
            <a:ext cx="166060" cy="494552"/>
          </a:xfrm>
          <a:prstGeom prst="line">
            <a:avLst/>
          </a:prstGeom>
          <a:noFill/>
          <a:ln w="76200">
            <a:solidFill>
              <a:srgbClr val="FF0000"/>
            </a:solidFill>
            <a:round/>
            <a:headEnd/>
            <a:tailEnd type="triangle" w="med" len="med"/>
          </a:ln>
          <a:effectLst/>
        </p:spPr>
        <p:txBody>
          <a:bodyPr/>
          <a:lstStyle/>
          <a:p>
            <a:pPr defTabSz="1219170">
              <a:buClr>
                <a:srgbClr val="000000"/>
              </a:buClr>
              <a:defRPr/>
            </a:pPr>
            <a:endParaRPr lang="en-US" sz="2800" kern="0">
              <a:solidFill>
                <a:srgbClr val="00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sym typeface="Arial"/>
            </a:endParaRPr>
          </a:p>
        </p:txBody>
      </p:sp>
      <p:pic>
        <p:nvPicPr>
          <p:cNvPr id="15" name="Picture 3">
            <a:extLst>
              <a:ext uri="{FF2B5EF4-FFF2-40B4-BE49-F238E27FC236}">
                <a16:creationId xmlns="" xmlns:a16="http://schemas.microsoft.com/office/drawing/2014/main" id="{51C599EF-7A85-DC5F-D973-559190D6E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726" y="1809569"/>
            <a:ext cx="38671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54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animBg="1"/>
      <p:bldP spid="5"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85B4EDF-22CB-9FFD-81C8-46F29CABE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0" y="0"/>
            <a:ext cx="12091481" cy="6858000"/>
          </a:xfrm>
          <a:prstGeom prst="rect">
            <a:avLst/>
          </a:prstGeom>
        </p:spPr>
      </p:pic>
    </p:spTree>
    <p:extLst>
      <p:ext uri="{BB962C8B-B14F-4D97-AF65-F5344CB8AC3E}">
        <p14:creationId xmlns:p14="http://schemas.microsoft.com/office/powerpoint/2010/main" val="373841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F44EA1-FB49-685F-5699-680254369EF0}"/>
              </a:ext>
            </a:extLst>
          </p:cNvPr>
          <p:cNvSpPr txBox="1"/>
          <p:nvPr/>
        </p:nvSpPr>
        <p:spPr>
          <a:xfrm>
            <a:off x="1055192" y="1127904"/>
            <a:ext cx="10081616" cy="477054"/>
          </a:xfrm>
          <a:prstGeom prst="rect">
            <a:avLst/>
          </a:prstGeom>
          <a:solidFill>
            <a:schemeClr val="accent5">
              <a:lumMod val="60000"/>
              <a:lumOff val="40000"/>
            </a:schemeClr>
          </a:solidFill>
        </p:spPr>
        <p:txBody>
          <a:bodyPr wrap="square" rtlCol="0">
            <a:spAutoFit/>
          </a:bodyPr>
          <a:lstStyle/>
          <a:p>
            <a:pPr algn="ctr" defTabSz="1219170">
              <a:buClr>
                <a:srgbClr val="000000"/>
              </a:buClr>
              <a:defRPr/>
            </a:pPr>
            <a:r>
              <a:rPr lang="en-US" sz="2500" b="1" kern="0">
                <a:solidFill>
                  <a:schemeClr val="tx1">
                    <a:lumMod val="75000"/>
                    <a:lumOff val="25000"/>
                  </a:schemeClr>
                </a:solidFill>
                <a:latin typeface="Arial" panose="020B0604020202020204" pitchFamily="34" charset="0"/>
                <a:cs typeface="Arial" panose="020B0604020202020204" pitchFamily="34" charset="0"/>
                <a:sym typeface="Arial"/>
              </a:rPr>
              <a:t>a) Sự </a:t>
            </a:r>
            <a:r>
              <a:rPr lang="en-US" sz="2500" b="1" kern="0" dirty="0" err="1">
                <a:solidFill>
                  <a:schemeClr val="tx1">
                    <a:lumMod val="75000"/>
                    <a:lumOff val="25000"/>
                  </a:schemeClr>
                </a:solidFill>
                <a:latin typeface="Arial" panose="020B0604020202020204" pitchFamily="34" charset="0"/>
                <a:cs typeface="Arial" panose="020B0604020202020204" pitchFamily="34" charset="0"/>
                <a:sym typeface="Arial"/>
              </a:rPr>
              <a:t>tạo</a:t>
            </a:r>
            <a:r>
              <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rPr>
              <a:t> </a:t>
            </a:r>
            <a:r>
              <a:rPr lang="en-US" sz="2500" b="1" kern="0" dirty="0" err="1">
                <a:solidFill>
                  <a:schemeClr val="tx1">
                    <a:lumMod val="75000"/>
                    <a:lumOff val="25000"/>
                  </a:schemeClr>
                </a:solidFill>
                <a:latin typeface="Arial" panose="020B0604020202020204" pitchFamily="34" charset="0"/>
                <a:cs typeface="Arial" panose="020B0604020202020204" pitchFamily="34" charset="0"/>
                <a:sym typeface="Arial"/>
              </a:rPr>
              <a:t>thành</a:t>
            </a:r>
            <a:r>
              <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rPr>
              <a:t> </a:t>
            </a:r>
            <a:r>
              <a:rPr lang="en-US" sz="2500" b="1" kern="0" dirty="0" err="1">
                <a:solidFill>
                  <a:schemeClr val="tx1">
                    <a:lumMod val="75000"/>
                    <a:lumOff val="25000"/>
                  </a:schemeClr>
                </a:solidFill>
                <a:latin typeface="Arial" panose="020B0604020202020204" pitchFamily="34" charset="0"/>
                <a:cs typeface="Arial" panose="020B0604020202020204" pitchFamily="34" charset="0"/>
                <a:sym typeface="Arial"/>
              </a:rPr>
              <a:t>tiếng</a:t>
            </a:r>
            <a:r>
              <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rPr>
              <a:t> </a:t>
            </a:r>
            <a:r>
              <a:rPr lang="en-US" sz="2500" b="1" kern="0" dirty="0" err="1">
                <a:solidFill>
                  <a:schemeClr val="tx1">
                    <a:lumMod val="75000"/>
                    <a:lumOff val="25000"/>
                  </a:schemeClr>
                </a:solidFill>
                <a:latin typeface="Arial" panose="020B0604020202020204" pitchFamily="34" charset="0"/>
                <a:cs typeface="Arial" panose="020B0604020202020204" pitchFamily="34" charset="0"/>
                <a:sym typeface="Arial"/>
              </a:rPr>
              <a:t>động</a:t>
            </a:r>
            <a:r>
              <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rPr>
              <a:t> </a:t>
            </a:r>
            <a:r>
              <a:rPr lang="en-US" sz="2500" b="1" kern="0" dirty="0" err="1">
                <a:solidFill>
                  <a:schemeClr val="tx1">
                    <a:lumMod val="75000"/>
                    <a:lumOff val="25000"/>
                  </a:schemeClr>
                </a:solidFill>
                <a:latin typeface="Arial" panose="020B0604020202020204" pitchFamily="34" charset="0"/>
                <a:cs typeface="Arial" panose="020B0604020202020204" pitchFamily="34" charset="0"/>
                <a:sym typeface="Arial"/>
              </a:rPr>
              <a:t>trong</a:t>
            </a:r>
            <a:r>
              <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rPr>
              <a:t> tai </a:t>
            </a:r>
            <a:r>
              <a:rPr lang="en-US" sz="2500" b="1" kern="0" err="1">
                <a:solidFill>
                  <a:schemeClr val="tx1">
                    <a:lumMod val="75000"/>
                    <a:lumOff val="25000"/>
                  </a:schemeClr>
                </a:solidFill>
                <a:latin typeface="Arial" panose="020B0604020202020204" pitchFamily="34" charset="0"/>
                <a:cs typeface="Arial" panose="020B0604020202020204" pitchFamily="34" charset="0"/>
                <a:sym typeface="Arial"/>
              </a:rPr>
              <a:t>khi</a:t>
            </a:r>
            <a:r>
              <a:rPr lang="en-US" sz="2500" b="1" kern="0">
                <a:solidFill>
                  <a:schemeClr val="tx1">
                    <a:lumMod val="75000"/>
                    <a:lumOff val="25000"/>
                  </a:schemeClr>
                </a:solidFill>
                <a:latin typeface="Arial" panose="020B0604020202020204" pitchFamily="34" charset="0"/>
                <a:cs typeface="Arial" panose="020B0604020202020204" pitchFamily="34" charset="0"/>
                <a:sym typeface="Arial"/>
              </a:rPr>
              <a:t> thay </a:t>
            </a:r>
            <a:r>
              <a:rPr lang="en-US" sz="2500" b="1" kern="0" err="1">
                <a:solidFill>
                  <a:schemeClr val="tx1">
                    <a:lumMod val="75000"/>
                    <a:lumOff val="25000"/>
                  </a:schemeClr>
                </a:solidFill>
                <a:latin typeface="Arial" panose="020B0604020202020204" pitchFamily="34" charset="0"/>
                <a:cs typeface="Arial" panose="020B0604020202020204" pitchFamily="34" charset="0"/>
                <a:sym typeface="Arial"/>
              </a:rPr>
              <a:t>đổi</a:t>
            </a:r>
            <a:r>
              <a:rPr lang="en-US" sz="2500" b="1" kern="0">
                <a:solidFill>
                  <a:schemeClr val="tx1">
                    <a:lumMod val="75000"/>
                    <a:lumOff val="25000"/>
                  </a:schemeClr>
                </a:solidFill>
                <a:latin typeface="Arial" panose="020B0604020202020204" pitchFamily="34" charset="0"/>
                <a:cs typeface="Arial" panose="020B0604020202020204" pitchFamily="34" charset="0"/>
                <a:sym typeface="Arial"/>
              </a:rPr>
              <a:t> áp suất đột ngột </a:t>
            </a:r>
            <a:endPar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endParaRPr>
          </a:p>
        </p:txBody>
      </p:sp>
      <p:sp>
        <p:nvSpPr>
          <p:cNvPr id="5" name="TextBox 4">
            <a:extLst>
              <a:ext uri="{FF2B5EF4-FFF2-40B4-BE49-F238E27FC236}">
                <a16:creationId xmlns="" xmlns:a16="http://schemas.microsoft.com/office/drawing/2014/main" id="{851570CC-EE3C-2124-AB4D-C76141FC4601}"/>
              </a:ext>
            </a:extLst>
          </p:cNvPr>
          <p:cNvSpPr txBox="1"/>
          <p:nvPr/>
        </p:nvSpPr>
        <p:spPr>
          <a:xfrm>
            <a:off x="634851" y="256583"/>
            <a:ext cx="10554510" cy="523220"/>
          </a:xfrm>
          <a:prstGeom prst="rect">
            <a:avLst/>
          </a:prstGeom>
          <a:noFill/>
        </p:spPr>
        <p:txBody>
          <a:bodyPr wrap="square" rtlCol="0">
            <a:spAutoFit/>
          </a:bodyPr>
          <a:lstStyle/>
          <a:p>
            <a:pPr defTabSz="1219170">
              <a:buClr>
                <a:srgbClr val="000000"/>
              </a:buClr>
              <a:defRPr/>
            </a:pP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2.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Một</a:t>
            </a: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số</a:t>
            </a: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ảnh</a:t>
            </a: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hưởng</a:t>
            </a: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và</a:t>
            </a: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ứng</a:t>
            </a: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dụng</a:t>
            </a: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của</a:t>
            </a: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áp</a:t>
            </a: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suất</a:t>
            </a: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không</a:t>
            </a:r>
            <a:r>
              <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b="1" kern="0" dirty="0" err="1">
                <a:solidFill>
                  <a:srgbClr val="FF0000"/>
                </a:solidFill>
                <a:latin typeface="Arial" panose="020B0604020202020204" pitchFamily="34" charset="0"/>
                <a:ea typeface="Aachen" panose="02020500000000000000" pitchFamily="18" charset="0"/>
                <a:cs typeface="Arial" panose="020B0604020202020204" pitchFamily="34" charset="0"/>
                <a:sym typeface="Arial"/>
              </a:rPr>
              <a:t>khí</a:t>
            </a:r>
            <a:endParaRPr lang="en-US" sz="2800" b="1" kern="0" dirty="0">
              <a:solidFill>
                <a:srgbClr val="FF0000"/>
              </a:solidFill>
              <a:latin typeface="Arial" panose="020B0604020202020204" pitchFamily="34" charset="0"/>
              <a:ea typeface="Aachen" panose="02020500000000000000" pitchFamily="18" charset="0"/>
              <a:cs typeface="Arial" panose="020B0604020202020204" pitchFamily="34" charset="0"/>
              <a:sym typeface="Arial"/>
            </a:endParaRPr>
          </a:p>
        </p:txBody>
      </p:sp>
      <p:sp>
        <p:nvSpPr>
          <p:cNvPr id="9" name="Rectangle 8">
            <a:extLst>
              <a:ext uri="{FF2B5EF4-FFF2-40B4-BE49-F238E27FC236}">
                <a16:creationId xmlns="" xmlns:a16="http://schemas.microsoft.com/office/drawing/2014/main" id="{BF7B1F66-2631-A58E-BF84-9DDE40D6F017}"/>
              </a:ext>
            </a:extLst>
          </p:cNvPr>
          <p:cNvSpPr/>
          <p:nvPr/>
        </p:nvSpPr>
        <p:spPr>
          <a:xfrm>
            <a:off x="634851" y="1780913"/>
            <a:ext cx="10922298" cy="830997"/>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defTabSz="1219170">
              <a:buClr>
                <a:srgbClr val="FF5050"/>
              </a:buClr>
              <a:defRPr/>
            </a:pPr>
            <a:r>
              <a:rPr lang="en-US" altLang="en-US" sz="2400" kern="0">
                <a:solidFill>
                  <a:srgbClr val="0000FF"/>
                </a:solidFill>
                <a:latin typeface="Arial" panose="020B0604020202020204" pitchFamily="34" charset="0"/>
                <a:cs typeface="Arial" panose="020B0604020202020204" pitchFamily="34" charset="0"/>
                <a:sym typeface="Arial"/>
              </a:rPr>
              <a:t>*Hiện tượng</a:t>
            </a:r>
            <a:r>
              <a:rPr lang="en-US" altLang="en-US" sz="2400" kern="0">
                <a:solidFill>
                  <a:srgbClr val="002060"/>
                </a:solidFill>
                <a:latin typeface="Arial" panose="020B0604020202020204" pitchFamily="34" charset="0"/>
                <a:cs typeface="Arial" panose="020B0604020202020204" pitchFamily="34" charset="0"/>
                <a:sym typeface="Arial"/>
              </a:rPr>
              <a:t>: khi </a:t>
            </a:r>
            <a:r>
              <a:rPr lang="en-US" altLang="en-US" sz="2400" kern="0">
                <a:solidFill>
                  <a:srgbClr val="C00000"/>
                </a:solidFill>
                <a:latin typeface="Arial" panose="020B0604020202020204" pitchFamily="34" charset="0"/>
                <a:cs typeface="Arial" panose="020B0604020202020204" pitchFamily="34" charset="0"/>
                <a:sym typeface="Arial"/>
              </a:rPr>
              <a:t>máy bay hạ cánh hoặc cất cánh</a:t>
            </a:r>
            <a:r>
              <a:rPr lang="en-US" altLang="en-US" sz="2400" kern="0">
                <a:solidFill>
                  <a:srgbClr val="002060"/>
                </a:solidFill>
                <a:latin typeface="Arial" panose="020B0604020202020204" pitchFamily="34" charset="0"/>
                <a:cs typeface="Arial" panose="020B0604020202020204" pitchFamily="34" charset="0"/>
                <a:sym typeface="Arial"/>
              </a:rPr>
              <a:t> </a:t>
            </a:r>
            <a:r>
              <a:rPr lang="en-US" altLang="en-US" sz="2400" kern="0">
                <a:solidFill>
                  <a:srgbClr val="002060"/>
                </a:solidFill>
                <a:latin typeface="Arial" panose="020B0604020202020204" pitchFamily="34" charset="0"/>
                <a:cs typeface="Arial" panose="020B0604020202020204" pitchFamily="34" charset="0"/>
                <a:sym typeface="Wingdings" panose="05000000000000000000" pitchFamily="2" charset="2"/>
              </a:rPr>
              <a:t></a:t>
            </a:r>
            <a:r>
              <a:rPr lang="en-US" altLang="en-US" sz="2400" kern="0">
                <a:solidFill>
                  <a:srgbClr val="002060"/>
                </a:solidFill>
                <a:latin typeface="Arial" panose="020B0604020202020204" pitchFamily="34" charset="0"/>
                <a:cs typeface="Arial" panose="020B0604020202020204" pitchFamily="34" charset="0"/>
                <a:sym typeface="Arial"/>
              </a:rPr>
              <a:t> gây hiện tượng đau tai, ù tai, tạo thành tiếng động trong tai.</a:t>
            </a:r>
            <a:endParaRPr lang="en-US" altLang="en-US" sz="2400" kern="0" dirty="0">
              <a:solidFill>
                <a:srgbClr val="002060"/>
              </a:solidFill>
              <a:latin typeface="Arial" panose="020B0604020202020204" pitchFamily="34" charset="0"/>
              <a:cs typeface="Arial" panose="020B0604020202020204" pitchFamily="34" charset="0"/>
              <a:sym typeface="Arial"/>
            </a:endParaRPr>
          </a:p>
        </p:txBody>
      </p:sp>
      <p:pic>
        <p:nvPicPr>
          <p:cNvPr id="10" name="Picture 2" descr="5 kinh nghiệm lái xe ô tô an toàn trên đường đồi núi hiểm trở">
            <a:extLst>
              <a:ext uri="{FF2B5EF4-FFF2-40B4-BE49-F238E27FC236}">
                <a16:creationId xmlns="" xmlns:a16="http://schemas.microsoft.com/office/drawing/2014/main" id="{9E69D4AD-3BFC-B02C-C578-A1C30FD82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963" y="3596821"/>
            <a:ext cx="3945893" cy="22902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33934362-D581-4AC4-2A8E-B2232B6ED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24" y="3593559"/>
            <a:ext cx="3611740" cy="2299664"/>
          </a:xfrm>
          <a:prstGeom prst="rect">
            <a:avLst/>
          </a:prstGeom>
        </p:spPr>
      </p:pic>
      <p:sp>
        <p:nvSpPr>
          <p:cNvPr id="12" name="Rectangle 11">
            <a:extLst>
              <a:ext uri="{FF2B5EF4-FFF2-40B4-BE49-F238E27FC236}">
                <a16:creationId xmlns="" xmlns:a16="http://schemas.microsoft.com/office/drawing/2014/main" id="{0A3F7AD1-4AF4-1935-A5B1-ECF979CB6463}"/>
              </a:ext>
            </a:extLst>
          </p:cNvPr>
          <p:cNvSpPr/>
          <p:nvPr/>
        </p:nvSpPr>
        <p:spPr>
          <a:xfrm>
            <a:off x="739304" y="2899931"/>
            <a:ext cx="10999040" cy="46166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solidFill>
                  <a:srgbClr val="0000FF"/>
                </a:solidFill>
                <a:highlight>
                  <a:srgbClr val="FFFF00"/>
                </a:highlight>
                <a:latin typeface="Arial" panose="020B0604020202020204" pitchFamily="34" charset="0"/>
                <a:cs typeface="Arial" panose="020B0604020202020204" pitchFamily="34" charset="0"/>
              </a:rPr>
              <a:t>? </a:t>
            </a:r>
            <a:r>
              <a:rPr lang="en-US" sz="2400">
                <a:solidFill>
                  <a:srgbClr val="0000FF"/>
                </a:solidFill>
                <a:latin typeface="Arial" panose="020B0604020202020204" pitchFamily="34" charset="0"/>
                <a:cs typeface="Arial" panose="020B0604020202020204" pitchFamily="34" charset="0"/>
              </a:rPr>
              <a:t>Trong thực tế, tình trạng ù tai, có tiếng động trong tai còn xảy ra khi đi đâu?</a:t>
            </a:r>
          </a:p>
        </p:txBody>
      </p:sp>
      <p:sp>
        <p:nvSpPr>
          <p:cNvPr id="13" name="TextBox 12">
            <a:extLst>
              <a:ext uri="{FF2B5EF4-FFF2-40B4-BE49-F238E27FC236}">
                <a16:creationId xmlns="" xmlns:a16="http://schemas.microsoft.com/office/drawing/2014/main" id="{6DEA14AB-9A14-50F3-2F2B-9F2AB7AECFA2}"/>
              </a:ext>
            </a:extLst>
          </p:cNvPr>
          <p:cNvSpPr txBox="1"/>
          <p:nvPr/>
        </p:nvSpPr>
        <p:spPr>
          <a:xfrm>
            <a:off x="1222405" y="6074910"/>
            <a:ext cx="4745516" cy="492443"/>
          </a:xfrm>
          <a:prstGeom prst="rect">
            <a:avLst/>
          </a:prstGeom>
          <a:noFill/>
        </p:spPr>
        <p:txBody>
          <a:bodyPr wrap="square">
            <a:spAutoFit/>
          </a:bodyPr>
          <a:lstStyle/>
          <a:p>
            <a:r>
              <a:rPr lang="en-US" sz="2600">
                <a:solidFill>
                  <a:srgbClr val="0000FF"/>
                </a:solidFill>
                <a:latin typeface="Arial" panose="020B0604020202020204" pitchFamily="34" charset="0"/>
                <a:cs typeface="Arial" panose="020B0604020202020204" pitchFamily="34" charset="0"/>
              </a:rPr>
              <a:t>Đi ô tô lên núi, xuống núi cao.</a:t>
            </a:r>
          </a:p>
        </p:txBody>
      </p:sp>
      <p:sp>
        <p:nvSpPr>
          <p:cNvPr id="14" name="TextBox 13">
            <a:extLst>
              <a:ext uri="{FF2B5EF4-FFF2-40B4-BE49-F238E27FC236}">
                <a16:creationId xmlns="" xmlns:a16="http://schemas.microsoft.com/office/drawing/2014/main" id="{FBF794A6-F042-7B82-62C2-54E6D964C668}"/>
              </a:ext>
            </a:extLst>
          </p:cNvPr>
          <p:cNvSpPr txBox="1"/>
          <p:nvPr/>
        </p:nvSpPr>
        <p:spPr>
          <a:xfrm>
            <a:off x="6536241" y="6074910"/>
            <a:ext cx="3611740" cy="492443"/>
          </a:xfrm>
          <a:prstGeom prst="rect">
            <a:avLst/>
          </a:prstGeom>
          <a:noFill/>
        </p:spPr>
        <p:txBody>
          <a:bodyPr wrap="square">
            <a:spAutoFit/>
          </a:bodyPr>
          <a:lstStyle/>
          <a:p>
            <a:r>
              <a:rPr lang="en-US" sz="2600">
                <a:solidFill>
                  <a:srgbClr val="0000FF"/>
                </a:solidFill>
                <a:latin typeface="Arial" panose="020B0604020202020204" pitchFamily="34" charset="0"/>
                <a:cs typeface="Arial" panose="020B0604020202020204" pitchFamily="34" charset="0"/>
              </a:rPr>
              <a:t>Đi cáp treo</a:t>
            </a:r>
          </a:p>
        </p:txBody>
      </p:sp>
      <p:sp>
        <p:nvSpPr>
          <p:cNvPr id="2" name="TextBox 1">
            <a:extLst>
              <a:ext uri="{FF2B5EF4-FFF2-40B4-BE49-F238E27FC236}">
                <a16:creationId xmlns="" xmlns:a16="http://schemas.microsoft.com/office/drawing/2014/main" id="{BC323864-0998-2FDD-63A0-58F30A77821C}"/>
              </a:ext>
            </a:extLst>
          </p:cNvPr>
          <p:cNvSpPr txBox="1"/>
          <p:nvPr/>
        </p:nvSpPr>
        <p:spPr>
          <a:xfrm>
            <a:off x="8695171" y="5887037"/>
            <a:ext cx="3367144" cy="769441"/>
          </a:xfrm>
          <a:prstGeom prst="rect">
            <a:avLst/>
          </a:prstGeom>
          <a:noFill/>
        </p:spPr>
        <p:txBody>
          <a:bodyPr wrap="square" rtlCol="0">
            <a:spAutoFit/>
          </a:bodyPr>
          <a:lstStyle/>
          <a:p>
            <a:r>
              <a:rPr lang="en-US" sz="2200" b="1">
                <a:solidFill>
                  <a:srgbClr val="FF0000"/>
                </a:solidFill>
                <a:latin typeface="Arial" panose="020B0604020202020204" pitchFamily="34" charset="0"/>
                <a:cs typeface="Arial" panose="020B0604020202020204" pitchFamily="34" charset="0"/>
              </a:rPr>
              <a:t>=&gt;Khi thay đổi độ cao đột ngột</a:t>
            </a:r>
          </a:p>
        </p:txBody>
      </p:sp>
    </p:spTree>
    <p:extLst>
      <p:ext uri="{BB962C8B-B14F-4D97-AF65-F5344CB8AC3E}">
        <p14:creationId xmlns:p14="http://schemas.microsoft.com/office/powerpoint/2010/main" val="205862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2" grpId="0" animBg="1"/>
      <p:bldP spid="13" grpId="0"/>
      <p:bldP spid="1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47BA85-44DF-49BD-B535-20EF635B5144}"/>
              </a:ext>
            </a:extLst>
          </p:cNvPr>
          <p:cNvSpPr>
            <a:spLocks noGrp="1"/>
          </p:cNvSpPr>
          <p:nvPr>
            <p:ph type="title"/>
          </p:nvPr>
        </p:nvSpPr>
        <p:spPr>
          <a:xfrm>
            <a:off x="342900" y="0"/>
            <a:ext cx="11554691" cy="932152"/>
          </a:xfrm>
        </p:spPr>
        <p:txBody>
          <a:bodyPr>
            <a:normAutofit/>
          </a:bodyPr>
          <a:lstStyle/>
          <a:p>
            <a:r>
              <a:rPr lang="en-US" sz="3000" b="1">
                <a:solidFill>
                  <a:srgbClr val="C00000"/>
                </a:solidFill>
              </a:rPr>
              <a:t>Vì sao có người bị đau tai, ù tai hoặc có tiếng động trong tai khi đi máy bay?</a:t>
            </a:r>
          </a:p>
        </p:txBody>
      </p:sp>
      <p:pic>
        <p:nvPicPr>
          <p:cNvPr id="4" name="1 (online-video-cutter.com)">
            <a:hlinkClick r:id="" action="ppaction://media"/>
            <a:extLst>
              <a:ext uri="{FF2B5EF4-FFF2-40B4-BE49-F238E27FC236}">
                <a16:creationId xmlns="" xmlns:a16="http://schemas.microsoft.com/office/drawing/2014/main" id="{15EFD18D-0444-B1CF-FE7E-867D35A364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751958"/>
            <a:ext cx="10116273" cy="5690404"/>
          </a:xfrm>
          <a:prstGeom prst="rect">
            <a:avLst/>
          </a:prstGeom>
        </p:spPr>
      </p:pic>
    </p:spTree>
    <p:extLst>
      <p:ext uri="{BB962C8B-B14F-4D97-AF65-F5344CB8AC3E}">
        <p14:creationId xmlns:p14="http://schemas.microsoft.com/office/powerpoint/2010/main" val="23917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7B11A6CF-E09C-1BA3-FBA9-8CD99FDA2EFA}"/>
              </a:ext>
            </a:extLst>
          </p:cNvPr>
          <p:cNvPicPr>
            <a:picLocks noChangeAspect="1"/>
          </p:cNvPicPr>
          <p:nvPr/>
        </p:nvPicPr>
        <p:blipFill>
          <a:blip r:embed="rId2"/>
          <a:stretch>
            <a:fillRect/>
          </a:stretch>
        </p:blipFill>
        <p:spPr>
          <a:xfrm>
            <a:off x="5884498" y="382307"/>
            <a:ext cx="6307502" cy="5042167"/>
          </a:xfrm>
          <a:prstGeom prst="rect">
            <a:avLst/>
          </a:prstGeom>
        </p:spPr>
      </p:pic>
      <p:sp>
        <p:nvSpPr>
          <p:cNvPr id="18" name="TextBox 17">
            <a:extLst>
              <a:ext uri="{FF2B5EF4-FFF2-40B4-BE49-F238E27FC236}">
                <a16:creationId xmlns="" xmlns:a16="http://schemas.microsoft.com/office/drawing/2014/main" id="{23E73132-08DA-D812-E6D9-5680BAAA66D7}"/>
              </a:ext>
            </a:extLst>
          </p:cNvPr>
          <p:cNvSpPr txBox="1"/>
          <p:nvPr/>
        </p:nvSpPr>
        <p:spPr>
          <a:xfrm>
            <a:off x="311727" y="220355"/>
            <a:ext cx="10422082" cy="477054"/>
          </a:xfrm>
          <a:prstGeom prst="rect">
            <a:avLst/>
          </a:prstGeom>
          <a:solidFill>
            <a:schemeClr val="accent5">
              <a:lumMod val="60000"/>
              <a:lumOff val="40000"/>
            </a:schemeClr>
          </a:solidFill>
        </p:spPr>
        <p:txBody>
          <a:bodyPr wrap="square" rtlCol="0">
            <a:spAutoFit/>
          </a:bodyPr>
          <a:lstStyle/>
          <a:p>
            <a:pPr algn="ctr" defTabSz="1219170">
              <a:buClr>
                <a:srgbClr val="000000"/>
              </a:buClr>
              <a:defRPr/>
            </a:pPr>
            <a:r>
              <a:rPr lang="en-US" sz="2500" b="1" kern="0">
                <a:solidFill>
                  <a:schemeClr val="tx1">
                    <a:lumMod val="75000"/>
                    <a:lumOff val="25000"/>
                  </a:schemeClr>
                </a:solidFill>
                <a:latin typeface="Arial" panose="020B0604020202020204" pitchFamily="34" charset="0"/>
                <a:cs typeface="Arial" panose="020B0604020202020204" pitchFamily="34" charset="0"/>
                <a:sym typeface="Arial"/>
              </a:rPr>
              <a:t>a) Sự </a:t>
            </a:r>
            <a:r>
              <a:rPr lang="en-US" sz="2500" b="1" kern="0" dirty="0" err="1">
                <a:solidFill>
                  <a:schemeClr val="tx1">
                    <a:lumMod val="75000"/>
                    <a:lumOff val="25000"/>
                  </a:schemeClr>
                </a:solidFill>
                <a:latin typeface="Arial" panose="020B0604020202020204" pitchFamily="34" charset="0"/>
                <a:cs typeface="Arial" panose="020B0604020202020204" pitchFamily="34" charset="0"/>
                <a:sym typeface="Arial"/>
              </a:rPr>
              <a:t>tạo</a:t>
            </a:r>
            <a:r>
              <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rPr>
              <a:t> </a:t>
            </a:r>
            <a:r>
              <a:rPr lang="en-US" sz="2500" b="1" kern="0" dirty="0" err="1">
                <a:solidFill>
                  <a:schemeClr val="tx1">
                    <a:lumMod val="75000"/>
                    <a:lumOff val="25000"/>
                  </a:schemeClr>
                </a:solidFill>
                <a:latin typeface="Arial" panose="020B0604020202020204" pitchFamily="34" charset="0"/>
                <a:cs typeface="Arial" panose="020B0604020202020204" pitchFamily="34" charset="0"/>
                <a:sym typeface="Arial"/>
              </a:rPr>
              <a:t>thành</a:t>
            </a:r>
            <a:r>
              <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rPr>
              <a:t> </a:t>
            </a:r>
            <a:r>
              <a:rPr lang="en-US" sz="2500" b="1" kern="0" dirty="0" err="1">
                <a:solidFill>
                  <a:schemeClr val="tx1">
                    <a:lumMod val="75000"/>
                    <a:lumOff val="25000"/>
                  </a:schemeClr>
                </a:solidFill>
                <a:latin typeface="Arial" panose="020B0604020202020204" pitchFamily="34" charset="0"/>
                <a:cs typeface="Arial" panose="020B0604020202020204" pitchFamily="34" charset="0"/>
                <a:sym typeface="Arial"/>
              </a:rPr>
              <a:t>tiếng</a:t>
            </a:r>
            <a:r>
              <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rPr>
              <a:t> </a:t>
            </a:r>
            <a:r>
              <a:rPr lang="en-US" sz="2500" b="1" kern="0" dirty="0" err="1">
                <a:solidFill>
                  <a:schemeClr val="tx1">
                    <a:lumMod val="75000"/>
                    <a:lumOff val="25000"/>
                  </a:schemeClr>
                </a:solidFill>
                <a:latin typeface="Arial" panose="020B0604020202020204" pitchFamily="34" charset="0"/>
                <a:cs typeface="Arial" panose="020B0604020202020204" pitchFamily="34" charset="0"/>
                <a:sym typeface="Arial"/>
              </a:rPr>
              <a:t>động</a:t>
            </a:r>
            <a:r>
              <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rPr>
              <a:t> </a:t>
            </a:r>
            <a:r>
              <a:rPr lang="en-US" sz="2500" b="1" kern="0" dirty="0" err="1">
                <a:solidFill>
                  <a:schemeClr val="tx1">
                    <a:lumMod val="75000"/>
                    <a:lumOff val="25000"/>
                  </a:schemeClr>
                </a:solidFill>
                <a:latin typeface="Arial" panose="020B0604020202020204" pitchFamily="34" charset="0"/>
                <a:cs typeface="Arial" panose="020B0604020202020204" pitchFamily="34" charset="0"/>
                <a:sym typeface="Arial"/>
              </a:rPr>
              <a:t>trong</a:t>
            </a:r>
            <a:r>
              <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rPr>
              <a:t> tai </a:t>
            </a:r>
            <a:r>
              <a:rPr lang="en-US" sz="2500" b="1" kern="0" err="1">
                <a:solidFill>
                  <a:schemeClr val="tx1">
                    <a:lumMod val="75000"/>
                    <a:lumOff val="25000"/>
                  </a:schemeClr>
                </a:solidFill>
                <a:latin typeface="Arial" panose="020B0604020202020204" pitchFamily="34" charset="0"/>
                <a:cs typeface="Arial" panose="020B0604020202020204" pitchFamily="34" charset="0"/>
                <a:sym typeface="Arial"/>
              </a:rPr>
              <a:t>khi</a:t>
            </a:r>
            <a:r>
              <a:rPr lang="en-US" sz="2500" b="1" kern="0">
                <a:solidFill>
                  <a:schemeClr val="tx1">
                    <a:lumMod val="75000"/>
                    <a:lumOff val="25000"/>
                  </a:schemeClr>
                </a:solidFill>
                <a:latin typeface="Arial" panose="020B0604020202020204" pitchFamily="34" charset="0"/>
                <a:cs typeface="Arial" panose="020B0604020202020204" pitchFamily="34" charset="0"/>
                <a:sym typeface="Arial"/>
              </a:rPr>
              <a:t> thay </a:t>
            </a:r>
            <a:r>
              <a:rPr lang="en-US" sz="2500" b="1" kern="0" err="1">
                <a:solidFill>
                  <a:schemeClr val="tx1">
                    <a:lumMod val="75000"/>
                    <a:lumOff val="25000"/>
                  </a:schemeClr>
                </a:solidFill>
                <a:latin typeface="Arial" panose="020B0604020202020204" pitchFamily="34" charset="0"/>
                <a:cs typeface="Arial" panose="020B0604020202020204" pitchFamily="34" charset="0"/>
                <a:sym typeface="Arial"/>
              </a:rPr>
              <a:t>đổi</a:t>
            </a:r>
            <a:r>
              <a:rPr lang="en-US" sz="2500" b="1" kern="0">
                <a:solidFill>
                  <a:schemeClr val="tx1">
                    <a:lumMod val="75000"/>
                    <a:lumOff val="25000"/>
                  </a:schemeClr>
                </a:solidFill>
                <a:latin typeface="Arial" panose="020B0604020202020204" pitchFamily="34" charset="0"/>
                <a:cs typeface="Arial" panose="020B0604020202020204" pitchFamily="34" charset="0"/>
                <a:sym typeface="Arial"/>
              </a:rPr>
              <a:t> áp suất đột ngột </a:t>
            </a:r>
            <a:endParaRPr lang="en-US" sz="2500" b="1" kern="0" dirty="0">
              <a:solidFill>
                <a:schemeClr val="tx1">
                  <a:lumMod val="75000"/>
                  <a:lumOff val="25000"/>
                </a:schemeClr>
              </a:solidFill>
              <a:latin typeface="Arial" panose="020B0604020202020204" pitchFamily="34" charset="0"/>
              <a:cs typeface="Arial" panose="020B0604020202020204" pitchFamily="34" charset="0"/>
              <a:sym typeface="Arial"/>
            </a:endParaRPr>
          </a:p>
        </p:txBody>
      </p:sp>
      <p:sp>
        <p:nvSpPr>
          <p:cNvPr id="20" name="Rectangle 19">
            <a:extLst>
              <a:ext uri="{FF2B5EF4-FFF2-40B4-BE49-F238E27FC236}">
                <a16:creationId xmlns="" xmlns:a16="http://schemas.microsoft.com/office/drawing/2014/main" id="{44DD79E0-B655-0599-15ED-42CA2EAF4004}"/>
              </a:ext>
            </a:extLst>
          </p:cNvPr>
          <p:cNvSpPr/>
          <p:nvPr/>
        </p:nvSpPr>
        <p:spPr>
          <a:xfrm>
            <a:off x="454199" y="1049021"/>
            <a:ext cx="5817509" cy="1107996"/>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defTabSz="1219170">
              <a:buClr>
                <a:srgbClr val="FF5050"/>
              </a:buClr>
              <a:defRPr/>
            </a:pPr>
            <a:r>
              <a:rPr lang="en-US" altLang="en-US" sz="2200" kern="0">
                <a:solidFill>
                  <a:srgbClr val="0000FF"/>
                </a:solidFill>
                <a:latin typeface="Arial" panose="020B0604020202020204" pitchFamily="34" charset="0"/>
                <a:cs typeface="Arial" panose="020B0604020202020204" pitchFamily="34" charset="0"/>
                <a:sym typeface="Arial"/>
              </a:rPr>
              <a:t>*Hiện tượng</a:t>
            </a:r>
            <a:r>
              <a:rPr lang="en-US" altLang="en-US" sz="2200" kern="0">
                <a:solidFill>
                  <a:srgbClr val="002060"/>
                </a:solidFill>
                <a:latin typeface="Arial" panose="020B0604020202020204" pitchFamily="34" charset="0"/>
                <a:cs typeface="Arial" panose="020B0604020202020204" pitchFamily="34" charset="0"/>
                <a:sym typeface="Arial"/>
              </a:rPr>
              <a:t>: khi </a:t>
            </a:r>
            <a:r>
              <a:rPr lang="en-US" altLang="en-US" sz="2200" kern="0">
                <a:solidFill>
                  <a:srgbClr val="C00000"/>
                </a:solidFill>
                <a:latin typeface="Arial" panose="020B0604020202020204" pitchFamily="34" charset="0"/>
                <a:cs typeface="Arial" panose="020B0604020202020204" pitchFamily="34" charset="0"/>
                <a:sym typeface="Arial"/>
              </a:rPr>
              <a:t>máy bay hạ cánh hoặc cất cánh</a:t>
            </a:r>
            <a:r>
              <a:rPr lang="en-US" altLang="en-US" sz="2200" kern="0">
                <a:solidFill>
                  <a:srgbClr val="002060"/>
                </a:solidFill>
                <a:latin typeface="Arial" panose="020B0604020202020204" pitchFamily="34" charset="0"/>
                <a:cs typeface="Arial" panose="020B0604020202020204" pitchFamily="34" charset="0"/>
                <a:sym typeface="Arial"/>
              </a:rPr>
              <a:t>, làm áp suất thay đổi đột ngột </a:t>
            </a:r>
            <a:r>
              <a:rPr lang="en-US" altLang="en-US" sz="2200" kern="0">
                <a:solidFill>
                  <a:srgbClr val="002060"/>
                </a:solidFill>
                <a:latin typeface="Arial" panose="020B0604020202020204" pitchFamily="34" charset="0"/>
                <a:cs typeface="Arial" panose="020B0604020202020204" pitchFamily="34" charset="0"/>
                <a:sym typeface="Wingdings" panose="05000000000000000000" pitchFamily="2" charset="2"/>
              </a:rPr>
              <a:t></a:t>
            </a:r>
            <a:r>
              <a:rPr lang="en-US" altLang="en-US" sz="2200" kern="0">
                <a:solidFill>
                  <a:srgbClr val="002060"/>
                </a:solidFill>
                <a:latin typeface="Arial" panose="020B0604020202020204" pitchFamily="34" charset="0"/>
                <a:cs typeface="Arial" panose="020B0604020202020204" pitchFamily="34" charset="0"/>
                <a:sym typeface="Arial"/>
              </a:rPr>
              <a:t> tạo thành tiếng động trong tai hoặc ù tai.</a:t>
            </a:r>
            <a:endParaRPr lang="en-US" altLang="en-US" sz="2200" kern="0" dirty="0">
              <a:solidFill>
                <a:srgbClr val="002060"/>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 xmlns:a16="http://schemas.microsoft.com/office/drawing/2014/main" id="{15C76D14-79A7-8718-6D47-1BAB34615C97}"/>
                  </a:ext>
                </a:extLst>
              </p:cNvPr>
              <p:cNvSpPr/>
              <p:nvPr/>
            </p:nvSpPr>
            <p:spPr>
              <a:xfrm>
                <a:off x="454199" y="2575377"/>
                <a:ext cx="5817509" cy="2123658"/>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2200">
                    <a:solidFill>
                      <a:srgbClr val="0000FF"/>
                    </a:solidFill>
                    <a:latin typeface="Arial" panose="020B0604020202020204" pitchFamily="34" charset="0"/>
                    <a:cs typeface="Arial" panose="020B0604020202020204" pitchFamily="34" charset="0"/>
                  </a:rPr>
                  <a:t>*Nguyên nhân</a:t>
                </a:r>
                <a:r>
                  <a:rPr lang="en-US" altLang="en-US" sz="2200">
                    <a:solidFill>
                      <a:srgbClr val="002060"/>
                    </a:solidFill>
                    <a:latin typeface="Arial" panose="020B0604020202020204" pitchFamily="34" charset="0"/>
                    <a:cs typeface="Arial" panose="020B0604020202020204" pitchFamily="34" charset="0"/>
                  </a:rPr>
                  <a:t>: Nếu máy bay cất cánh, hạ cánh đột </a:t>
                </a:r>
                <a:r>
                  <a:rPr lang="en-US" altLang="en-US" sz="2200" dirty="0">
                    <a:solidFill>
                      <a:srgbClr val="002060"/>
                    </a:solidFill>
                    <a:latin typeface="Arial" panose="020B0604020202020204" pitchFamily="34" charset="0"/>
                    <a:cs typeface="Arial" panose="020B0604020202020204" pitchFamily="34" charset="0"/>
                  </a:rPr>
                  <a:t>ngột</a:t>
                </a:r>
                <a14:m>
                  <m:oMath xmlns:m="http://schemas.openxmlformats.org/officeDocument/2006/math">
                    <m:groupChr>
                      <m:groupChrPr>
                        <m:chr m:val="→"/>
                        <m:vertJc m:val="bot"/>
                        <m:ctrlPr>
                          <a:rPr lang="en-US" altLang="en-US" sz="22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2200" b="0" i="1">
                            <a:solidFill>
                              <a:srgbClr val="002060"/>
                            </a:solidFill>
                            <a:latin typeface="Cambria Math" panose="02040503050406030204" pitchFamily="18" charset="0"/>
                            <a:cs typeface="#9Slide03 Arima Madurai ExtraBo" panose="00000900000000000000" pitchFamily="2" charset="0"/>
                          </a:rPr>
                          <m:t> </m:t>
                        </m:r>
                        <m:r>
                          <a:rPr lang="en-US" altLang="en-US" sz="2200" b="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2200" kern="0" dirty="0">
                    <a:solidFill>
                      <a:srgbClr val="002060"/>
                    </a:solidFill>
                    <a:latin typeface="Arial" panose="020B0604020202020204" pitchFamily="34" charset="0"/>
                    <a:cs typeface="Arial" panose="020B0604020202020204" pitchFamily="34" charset="0"/>
                    <a:sym typeface="Arial"/>
                  </a:rPr>
                  <a:t> </a:t>
                </a:r>
                <a:r>
                  <a:rPr lang="en-US" altLang="en-US" sz="2200" dirty="0" err="1">
                    <a:solidFill>
                      <a:srgbClr val="002060"/>
                    </a:solidFill>
                    <a:latin typeface="Arial" panose="020B0604020202020204" pitchFamily="34" charset="0"/>
                    <a:cs typeface="Arial" panose="020B0604020202020204" pitchFamily="34" charset="0"/>
                  </a:rPr>
                  <a:t>áp</a:t>
                </a:r>
                <a:r>
                  <a:rPr lang="en-US" altLang="en-US" sz="2200" dirty="0">
                    <a:solidFill>
                      <a:srgbClr val="002060"/>
                    </a:solidFill>
                    <a:latin typeface="Arial" panose="020B0604020202020204" pitchFamily="34" charset="0"/>
                    <a:cs typeface="Arial" panose="020B0604020202020204" pitchFamily="34" charset="0"/>
                  </a:rPr>
                  <a:t> </a:t>
                </a:r>
                <a:r>
                  <a:rPr lang="en-US" altLang="en-US" sz="2200" err="1">
                    <a:solidFill>
                      <a:srgbClr val="002060"/>
                    </a:solidFill>
                    <a:latin typeface="Arial" panose="020B0604020202020204" pitchFamily="34" charset="0"/>
                    <a:cs typeface="Arial" panose="020B0604020202020204" pitchFamily="34" charset="0"/>
                  </a:rPr>
                  <a:t>suất</a:t>
                </a:r>
                <a:r>
                  <a:rPr lang="en-US" altLang="en-US" sz="2200">
                    <a:solidFill>
                      <a:srgbClr val="002060"/>
                    </a:solidFill>
                    <a:latin typeface="Arial" panose="020B0604020202020204" pitchFamily="34" charset="0"/>
                    <a:cs typeface="Arial" panose="020B0604020202020204" pitchFamily="34" charset="0"/>
                  </a:rPr>
                  <a:t> thay đổi đột </a:t>
                </a:r>
                <a:r>
                  <a:rPr lang="en-US" altLang="en-US" sz="2200" dirty="0" err="1">
                    <a:solidFill>
                      <a:srgbClr val="002060"/>
                    </a:solidFill>
                    <a:latin typeface="Arial" panose="020B0604020202020204" pitchFamily="34" charset="0"/>
                    <a:cs typeface="Arial" panose="020B0604020202020204" pitchFamily="34" charset="0"/>
                  </a:rPr>
                  <a:t>ngột</a:t>
                </a:r>
                <a:r>
                  <a:rPr lang="en-US" altLang="en-US" sz="2200" dirty="0">
                    <a:solidFill>
                      <a:srgbClr val="002060"/>
                    </a:solidFill>
                    <a:latin typeface="Arial" panose="020B0604020202020204" pitchFamily="34" charset="0"/>
                    <a:cs typeface="Arial" panose="020B0604020202020204" pitchFamily="34" charset="0"/>
                  </a:rPr>
                  <a:t> </a:t>
                </a:r>
                <a14:m>
                  <m:oMath xmlns:m="http://schemas.openxmlformats.org/officeDocument/2006/math">
                    <m:groupChr>
                      <m:groupChrPr>
                        <m:chr m:val="→"/>
                        <m:vertJc m:val="bot"/>
                        <m:ctrlPr>
                          <a:rPr lang="en-US" altLang="en-US" sz="22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2200" b="0" i="1">
                            <a:solidFill>
                              <a:srgbClr val="002060"/>
                            </a:solidFill>
                            <a:latin typeface="Cambria Math" panose="02040503050406030204" pitchFamily="18" charset="0"/>
                            <a:cs typeface="#9Slide03 Arima Madurai ExtraBo" panose="00000900000000000000" pitchFamily="2" charset="0"/>
                          </a:rPr>
                          <m:t> </m:t>
                        </m:r>
                        <m:r>
                          <a:rPr lang="en-US" altLang="en-US" sz="2200" b="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2200" dirty="0">
                    <a:solidFill>
                      <a:srgbClr val="002060"/>
                    </a:solidFill>
                    <a:latin typeface="Arial" panose="020B0604020202020204" pitchFamily="34" charset="0"/>
                    <a:cs typeface="Arial" panose="020B0604020202020204" pitchFamily="34" charset="0"/>
                  </a:rPr>
                  <a:t> </a:t>
                </a:r>
                <a:r>
                  <a:rPr lang="en-US" altLang="en-US" sz="2200" dirty="0" err="1">
                    <a:solidFill>
                      <a:srgbClr val="002060"/>
                    </a:solidFill>
                    <a:latin typeface="Arial" panose="020B0604020202020204" pitchFamily="34" charset="0"/>
                    <a:cs typeface="Arial" panose="020B0604020202020204" pitchFamily="34" charset="0"/>
                  </a:rPr>
                  <a:t>mất</a:t>
                </a:r>
                <a:r>
                  <a:rPr lang="en-US" altLang="en-US" sz="2200" dirty="0">
                    <a:solidFill>
                      <a:srgbClr val="002060"/>
                    </a:solidFill>
                    <a:latin typeface="Arial" panose="020B0604020202020204" pitchFamily="34" charset="0"/>
                    <a:cs typeface="Arial" panose="020B0604020202020204" pitchFamily="34" charset="0"/>
                  </a:rPr>
                  <a:t> </a:t>
                </a:r>
                <a:r>
                  <a:rPr lang="en-US" altLang="en-US" sz="2200" dirty="0" err="1">
                    <a:solidFill>
                      <a:srgbClr val="002060"/>
                    </a:solidFill>
                    <a:latin typeface="Arial" panose="020B0604020202020204" pitchFamily="34" charset="0"/>
                    <a:cs typeface="Arial" panose="020B0604020202020204" pitchFamily="34" charset="0"/>
                  </a:rPr>
                  <a:t>cân</a:t>
                </a:r>
                <a:r>
                  <a:rPr lang="en-US" altLang="en-US" sz="2200" dirty="0">
                    <a:solidFill>
                      <a:srgbClr val="002060"/>
                    </a:solidFill>
                    <a:latin typeface="Arial" panose="020B0604020202020204" pitchFamily="34" charset="0"/>
                    <a:cs typeface="Arial" panose="020B0604020202020204" pitchFamily="34" charset="0"/>
                  </a:rPr>
                  <a:t> </a:t>
                </a:r>
                <a:r>
                  <a:rPr lang="en-US" altLang="en-US" sz="2200" dirty="0" err="1">
                    <a:solidFill>
                      <a:srgbClr val="002060"/>
                    </a:solidFill>
                    <a:latin typeface="Arial" panose="020B0604020202020204" pitchFamily="34" charset="0"/>
                    <a:cs typeface="Arial" panose="020B0604020202020204" pitchFamily="34" charset="0"/>
                  </a:rPr>
                  <a:t>bằng</a:t>
                </a:r>
                <a:r>
                  <a:rPr lang="en-US" altLang="en-US" sz="2200" dirty="0">
                    <a:solidFill>
                      <a:srgbClr val="002060"/>
                    </a:solidFill>
                    <a:latin typeface="Arial" panose="020B0604020202020204" pitchFamily="34" charset="0"/>
                    <a:cs typeface="Arial" panose="020B0604020202020204" pitchFamily="34" charset="0"/>
                  </a:rPr>
                  <a:t> </a:t>
                </a:r>
                <a:r>
                  <a:rPr lang="en-US" altLang="en-US" sz="2200" dirty="0" err="1">
                    <a:solidFill>
                      <a:srgbClr val="002060"/>
                    </a:solidFill>
                    <a:latin typeface="Arial" panose="020B0604020202020204" pitchFamily="34" charset="0"/>
                    <a:cs typeface="Arial" panose="020B0604020202020204" pitchFamily="34" charset="0"/>
                  </a:rPr>
                  <a:t>áp</a:t>
                </a:r>
                <a:r>
                  <a:rPr lang="en-US" altLang="en-US" sz="2200" dirty="0">
                    <a:solidFill>
                      <a:srgbClr val="002060"/>
                    </a:solidFill>
                    <a:latin typeface="Arial" panose="020B0604020202020204" pitchFamily="34" charset="0"/>
                    <a:cs typeface="Arial" panose="020B0604020202020204" pitchFamily="34" charset="0"/>
                  </a:rPr>
                  <a:t> </a:t>
                </a:r>
                <a:r>
                  <a:rPr lang="en-US" altLang="en-US" sz="2200" dirty="0" err="1">
                    <a:solidFill>
                      <a:srgbClr val="002060"/>
                    </a:solidFill>
                    <a:latin typeface="Arial" panose="020B0604020202020204" pitchFamily="34" charset="0"/>
                    <a:cs typeface="Arial" panose="020B0604020202020204" pitchFamily="34" charset="0"/>
                  </a:rPr>
                  <a:t>suất</a:t>
                </a:r>
                <a:r>
                  <a:rPr lang="en-US" altLang="en-US" sz="2200" dirty="0">
                    <a:solidFill>
                      <a:srgbClr val="002060"/>
                    </a:solidFill>
                    <a:latin typeface="Arial" panose="020B0604020202020204" pitchFamily="34" charset="0"/>
                    <a:cs typeface="Arial" panose="020B0604020202020204" pitchFamily="34" charset="0"/>
                  </a:rPr>
                  <a:t> </a:t>
                </a:r>
                <a:r>
                  <a:rPr lang="en-US" altLang="en-US" sz="2200" dirty="0" err="1">
                    <a:solidFill>
                      <a:srgbClr val="002060"/>
                    </a:solidFill>
                    <a:latin typeface="Arial" panose="020B0604020202020204" pitchFamily="34" charset="0"/>
                    <a:cs typeface="Arial" panose="020B0604020202020204" pitchFamily="34" charset="0"/>
                  </a:rPr>
                  <a:t>giữa</a:t>
                </a:r>
                <a:r>
                  <a:rPr lang="en-US" altLang="en-US" sz="2200" dirty="0">
                    <a:solidFill>
                      <a:srgbClr val="002060"/>
                    </a:solidFill>
                    <a:latin typeface="Arial" panose="020B0604020202020204" pitchFamily="34" charset="0"/>
                    <a:cs typeface="Arial" panose="020B0604020202020204" pitchFamily="34" charset="0"/>
                  </a:rPr>
                  <a:t> hai bên màng nhĩ</a:t>
                </a:r>
                <a14:m>
                  <m:oMath xmlns:m="http://schemas.openxmlformats.org/officeDocument/2006/math">
                    <m:groupChr>
                      <m:groupChrPr>
                        <m:chr m:val="→"/>
                        <m:vertJc m:val="bot"/>
                        <m:ctrlPr>
                          <a:rPr lang="en-US" altLang="en-US" sz="22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2200" b="0" i="1">
                            <a:solidFill>
                              <a:srgbClr val="002060"/>
                            </a:solidFill>
                            <a:latin typeface="Cambria Math" panose="02040503050406030204" pitchFamily="18" charset="0"/>
                            <a:cs typeface="#9Slide03 Arima Madurai ExtraBo" panose="00000900000000000000" pitchFamily="2" charset="0"/>
                          </a:rPr>
                          <m:t> </m:t>
                        </m:r>
                        <m:r>
                          <a:rPr lang="en-US" altLang="en-US" sz="2200" b="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2200" dirty="0">
                    <a:solidFill>
                      <a:srgbClr val="002060"/>
                    </a:solidFill>
                    <a:latin typeface="Arial" panose="020B0604020202020204" pitchFamily="34" charset="0"/>
                    <a:cs typeface="Arial" panose="020B0604020202020204" pitchFamily="34" charset="0"/>
                  </a:rPr>
                  <a:t> </a:t>
                </a:r>
                <a:r>
                  <a:rPr lang="en-US" altLang="en-US" sz="2200" dirty="0">
                    <a:solidFill>
                      <a:srgbClr val="C00000"/>
                    </a:solidFill>
                    <a:latin typeface="Arial" panose="020B0604020202020204" pitchFamily="34" charset="0"/>
                    <a:cs typeface="Arial" panose="020B0604020202020204" pitchFamily="34" charset="0"/>
                  </a:rPr>
                  <a:t>đẩy </a:t>
                </a:r>
                <a:r>
                  <a:rPr lang="en-US" altLang="en-US" sz="2200" dirty="0" err="1">
                    <a:solidFill>
                      <a:srgbClr val="C00000"/>
                    </a:solidFill>
                    <a:latin typeface="Arial" panose="020B0604020202020204" pitchFamily="34" charset="0"/>
                    <a:cs typeface="Arial" panose="020B0604020202020204" pitchFamily="34" charset="0"/>
                  </a:rPr>
                  <a:t>màng</a:t>
                </a:r>
                <a:r>
                  <a:rPr lang="en-US" altLang="en-US" sz="2200" dirty="0">
                    <a:solidFill>
                      <a:srgbClr val="C00000"/>
                    </a:solidFill>
                    <a:latin typeface="Arial" panose="020B0604020202020204" pitchFamily="34" charset="0"/>
                    <a:cs typeface="Arial" panose="020B0604020202020204" pitchFamily="34" charset="0"/>
                  </a:rPr>
                  <a:t> </a:t>
                </a:r>
                <a:r>
                  <a:rPr lang="en-US" altLang="en-US" sz="2200" dirty="0" err="1">
                    <a:solidFill>
                      <a:srgbClr val="C00000"/>
                    </a:solidFill>
                    <a:latin typeface="Arial" panose="020B0604020202020204" pitchFamily="34" charset="0"/>
                    <a:cs typeface="Arial" panose="020B0604020202020204" pitchFamily="34" charset="0"/>
                  </a:rPr>
                  <a:t>nhĩ</a:t>
                </a:r>
                <a:r>
                  <a:rPr lang="en-US" altLang="en-US" sz="2200" dirty="0">
                    <a:solidFill>
                      <a:srgbClr val="C00000"/>
                    </a:solidFill>
                    <a:latin typeface="Arial" panose="020B0604020202020204" pitchFamily="34" charset="0"/>
                    <a:cs typeface="Arial" panose="020B0604020202020204" pitchFamily="34" charset="0"/>
                  </a:rPr>
                  <a:t> </a:t>
                </a:r>
                <a:r>
                  <a:rPr lang="en-US" altLang="en-US" sz="2200" dirty="0" err="1">
                    <a:solidFill>
                      <a:srgbClr val="C00000"/>
                    </a:solidFill>
                    <a:latin typeface="Arial" panose="020B0604020202020204" pitchFamily="34" charset="0"/>
                    <a:cs typeface="Arial" panose="020B0604020202020204" pitchFamily="34" charset="0"/>
                  </a:rPr>
                  <a:t>ra</a:t>
                </a:r>
                <a:r>
                  <a:rPr lang="en-US" altLang="en-US" sz="2200" dirty="0">
                    <a:solidFill>
                      <a:srgbClr val="C00000"/>
                    </a:solidFill>
                    <a:latin typeface="Arial" panose="020B0604020202020204" pitchFamily="34" charset="0"/>
                    <a:cs typeface="Arial" panose="020B0604020202020204" pitchFamily="34" charset="0"/>
                  </a:rPr>
                  <a:t> </a:t>
                </a:r>
                <a:r>
                  <a:rPr lang="en-US" altLang="en-US" sz="2200" err="1">
                    <a:solidFill>
                      <a:srgbClr val="C00000"/>
                    </a:solidFill>
                    <a:latin typeface="Arial" panose="020B0604020202020204" pitchFamily="34" charset="0"/>
                    <a:cs typeface="Arial" panose="020B0604020202020204" pitchFamily="34" charset="0"/>
                  </a:rPr>
                  <a:t>phía</a:t>
                </a:r>
                <a:r>
                  <a:rPr lang="en-US" altLang="en-US" sz="2200">
                    <a:solidFill>
                      <a:srgbClr val="C00000"/>
                    </a:solidFill>
                    <a:latin typeface="Arial" panose="020B0604020202020204" pitchFamily="34" charset="0"/>
                    <a:cs typeface="Arial" panose="020B0604020202020204" pitchFamily="34" charset="0"/>
                  </a:rPr>
                  <a:t> áp suất thấp hơn </a:t>
                </a:r>
                <a14:m>
                  <m:oMath xmlns:m="http://schemas.openxmlformats.org/officeDocument/2006/math">
                    <m:groupChr>
                      <m:groupChrPr>
                        <m:chr m:val="→"/>
                        <m:vertJc m:val="bot"/>
                        <m:ctrlPr>
                          <a:rPr lang="en-US" altLang="en-US" sz="2200" i="1" smtClean="0">
                            <a:solidFill>
                              <a:schemeClr val="tx1"/>
                            </a:solidFill>
                            <a:latin typeface="Cambria Math" panose="02040503050406030204" pitchFamily="18" charset="0"/>
                            <a:cs typeface="#9Slide03 Arima Madurai ExtraBo" panose="00000900000000000000" pitchFamily="2" charset="0"/>
                          </a:rPr>
                        </m:ctrlPr>
                      </m:groupChrPr>
                      <m:e>
                        <m:r>
                          <m:rPr>
                            <m:brk m:alnAt="2"/>
                          </m:rPr>
                          <a:rPr lang="en-US" altLang="en-US" sz="2200" b="0" i="1">
                            <a:solidFill>
                              <a:schemeClr val="tx1"/>
                            </a:solidFill>
                            <a:latin typeface="Cambria Math" panose="02040503050406030204" pitchFamily="18" charset="0"/>
                            <a:cs typeface="#9Slide03 Arima Madurai ExtraBo" panose="00000900000000000000" pitchFamily="2" charset="0"/>
                          </a:rPr>
                          <m:t> </m:t>
                        </m:r>
                        <m:r>
                          <a:rPr lang="en-US" altLang="en-US" sz="2200" b="0" i="1">
                            <a:solidFill>
                              <a:schemeClr val="tx1"/>
                            </a:solidFill>
                            <a:latin typeface="Cambria Math" panose="02040503050406030204" pitchFamily="18" charset="0"/>
                            <a:cs typeface="#9Slide03 Arima Madurai ExtraBo" panose="00000900000000000000" pitchFamily="2" charset="0"/>
                          </a:rPr>
                          <m:t>       </m:t>
                        </m:r>
                      </m:e>
                    </m:groupChr>
                  </m:oMath>
                </a14:m>
                <a:r>
                  <a:rPr lang="en-US" altLang="en-US" sz="2200" dirty="0">
                    <a:solidFill>
                      <a:schemeClr val="tx1"/>
                    </a:solidFill>
                    <a:latin typeface="Arial" panose="020B0604020202020204" pitchFamily="34" charset="0"/>
                    <a:cs typeface="Arial" panose="020B0604020202020204" pitchFamily="34" charset="0"/>
                  </a:rPr>
                  <a:t> </a:t>
                </a:r>
                <a:r>
                  <a:rPr lang="en-US" altLang="en-US" sz="2200">
                    <a:solidFill>
                      <a:schemeClr val="tx1"/>
                    </a:solidFill>
                    <a:latin typeface="Arial" panose="020B0604020202020204" pitchFamily="34" charset="0"/>
                    <a:cs typeface="Arial" panose="020B0604020202020204" pitchFamily="34" charset="0"/>
                  </a:rPr>
                  <a:t>cảm </a:t>
                </a:r>
                <a:r>
                  <a:rPr lang="en-US" altLang="en-US" sz="2200" dirty="0" err="1">
                    <a:solidFill>
                      <a:schemeClr val="tx1"/>
                    </a:solidFill>
                    <a:latin typeface="Arial" panose="020B0604020202020204" pitchFamily="34" charset="0"/>
                    <a:cs typeface="Arial" panose="020B0604020202020204" pitchFamily="34" charset="0"/>
                  </a:rPr>
                  <a:t>thấy</a:t>
                </a:r>
                <a:r>
                  <a:rPr lang="en-US" altLang="en-US" sz="2200" dirty="0">
                    <a:solidFill>
                      <a:schemeClr val="tx1"/>
                    </a:solidFill>
                    <a:latin typeface="Arial" panose="020B0604020202020204" pitchFamily="34" charset="0"/>
                    <a:cs typeface="Arial" panose="020B0604020202020204" pitchFamily="34" charset="0"/>
                  </a:rPr>
                  <a:t> </a:t>
                </a:r>
                <a:r>
                  <a:rPr lang="en-US" altLang="en-US" sz="2200" err="1">
                    <a:solidFill>
                      <a:schemeClr val="tx1"/>
                    </a:solidFill>
                    <a:latin typeface="Arial" panose="020B0604020202020204" pitchFamily="34" charset="0"/>
                    <a:cs typeface="Arial" panose="020B0604020202020204" pitchFamily="34" charset="0"/>
                  </a:rPr>
                  <a:t>đau</a:t>
                </a:r>
                <a:r>
                  <a:rPr lang="en-US" altLang="en-US" sz="2200">
                    <a:solidFill>
                      <a:schemeClr val="tx1"/>
                    </a:solidFill>
                    <a:latin typeface="Arial" panose="020B0604020202020204" pitchFamily="34" charset="0"/>
                    <a:cs typeface="Arial" panose="020B0604020202020204" pitchFamily="34" charset="0"/>
                  </a:rPr>
                  <a:t> tai hoặc ù tai, gây nên tiếng động trong tai.</a:t>
                </a:r>
                <a:endParaRPr lang="en-US" altLang="en-US" sz="2200" kern="0" dirty="0">
                  <a:solidFill>
                    <a:srgbClr val="002060"/>
                  </a:solidFill>
                  <a:latin typeface="Arial" panose="020B0604020202020204" pitchFamily="34" charset="0"/>
                  <a:cs typeface="Arial" panose="020B0604020202020204" pitchFamily="34" charset="0"/>
                  <a:sym typeface="Arial"/>
                </a:endParaRPr>
              </a:p>
            </p:txBody>
          </p:sp>
        </mc:Choice>
        <mc:Fallback xmlns="">
          <p:sp>
            <p:nvSpPr>
              <p:cNvPr id="21" name="Rectangle 20">
                <a:extLst>
                  <a:ext uri="{FF2B5EF4-FFF2-40B4-BE49-F238E27FC236}">
                    <a16:creationId xmlns:a16="http://schemas.microsoft.com/office/drawing/2014/main" id="{15C76D14-79A7-8718-6D47-1BAB34615C97}"/>
                  </a:ext>
                </a:extLst>
              </p:cNvPr>
              <p:cNvSpPr>
                <a:spLocks noRot="1" noChangeAspect="1" noMove="1" noResize="1" noEditPoints="1" noAdjustHandles="1" noChangeArrowheads="1" noChangeShapeType="1" noTextEdit="1"/>
              </p:cNvSpPr>
              <p:nvPr/>
            </p:nvSpPr>
            <p:spPr>
              <a:xfrm>
                <a:off x="454199" y="2575377"/>
                <a:ext cx="5817509" cy="2123658"/>
              </a:xfrm>
              <a:prstGeom prst="rect">
                <a:avLst/>
              </a:prstGeom>
              <a:blipFill>
                <a:blip r:embed="rId3"/>
                <a:stretch>
                  <a:fillRect l="-1255" t="-1140" r="-209" b="-4843"/>
                </a:stretch>
              </a:blipFill>
              <a:ln w="12700">
                <a:solidFill>
                  <a:schemeClr val="accent5">
                    <a:lumMod val="75000"/>
                  </a:schemeClr>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 xmlns:a16="http://schemas.microsoft.com/office/drawing/2014/main" id="{C94CA6E3-B218-0759-308B-52CC4FCA16C7}"/>
                  </a:ext>
                </a:extLst>
              </p:cNvPr>
              <p:cNvSpPr/>
              <p:nvPr/>
            </p:nvSpPr>
            <p:spPr>
              <a:xfrm>
                <a:off x="454199" y="5367697"/>
                <a:ext cx="11114024" cy="1107996"/>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2200">
                    <a:solidFill>
                      <a:srgbClr val="0000FF"/>
                    </a:solidFill>
                    <a:latin typeface="Arial" panose="020B0604020202020204" pitchFamily="34" charset="0"/>
                    <a:cs typeface="Arial" panose="020B0604020202020204" pitchFamily="34" charset="0"/>
                  </a:rPr>
                  <a:t>*Khắc phục</a:t>
                </a:r>
                <a:r>
                  <a:rPr lang="en-US" altLang="en-US" sz="2200">
                    <a:solidFill>
                      <a:srgbClr val="002060"/>
                    </a:solidFill>
                    <a:latin typeface="Arial" panose="020B0604020202020204" pitchFamily="34" charset="0"/>
                    <a:cs typeface="Arial" panose="020B0604020202020204" pitchFamily="34" charset="0"/>
                  </a:rPr>
                  <a:t>: Cử động nuốt, ngáp khiến vòi tai </a:t>
                </a:r>
                <a:r>
                  <a:rPr lang="en-US" altLang="en-US" sz="2200" dirty="0" err="1">
                    <a:solidFill>
                      <a:srgbClr val="002060"/>
                    </a:solidFill>
                    <a:latin typeface="Arial" panose="020B0604020202020204" pitchFamily="34" charset="0"/>
                    <a:cs typeface="Arial" panose="020B0604020202020204" pitchFamily="34" charset="0"/>
                  </a:rPr>
                  <a:t>mở</a:t>
                </a:r>
                <a:r>
                  <a:rPr lang="en-US" altLang="en-US" sz="2200" dirty="0">
                    <a:solidFill>
                      <a:srgbClr val="002060"/>
                    </a:solidFill>
                    <a:latin typeface="Arial" panose="020B0604020202020204" pitchFamily="34" charset="0"/>
                    <a:cs typeface="Arial" panose="020B0604020202020204" pitchFamily="34" charset="0"/>
                  </a:rPr>
                  <a:t> rộng</a:t>
                </a:r>
                <a14:m>
                  <m:oMath xmlns:m="http://schemas.openxmlformats.org/officeDocument/2006/math">
                    <m:groupChr>
                      <m:groupChrPr>
                        <m:chr m:val="→"/>
                        <m:vertJc m:val="bot"/>
                        <m:ctrlPr>
                          <a:rPr lang="en-US" altLang="en-US" sz="22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2200" b="0" i="1">
                            <a:solidFill>
                              <a:srgbClr val="002060"/>
                            </a:solidFill>
                            <a:latin typeface="Cambria Math" panose="02040503050406030204" pitchFamily="18" charset="0"/>
                            <a:cs typeface="#9Slide03 Arima Madurai ExtraBo" panose="00000900000000000000" pitchFamily="2" charset="0"/>
                          </a:rPr>
                          <m:t> </m:t>
                        </m:r>
                        <m:r>
                          <a:rPr lang="en-US" altLang="en-US" sz="2200" b="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2200" kern="0" dirty="0">
                    <a:solidFill>
                      <a:srgbClr val="002060"/>
                    </a:solidFill>
                    <a:latin typeface="Arial" panose="020B0604020202020204" pitchFamily="34" charset="0"/>
                    <a:cs typeface="Arial" panose="020B0604020202020204" pitchFamily="34" charset="0"/>
                    <a:sym typeface="Arial"/>
                  </a:rPr>
                  <a:t> </a:t>
                </a:r>
                <a:r>
                  <a:rPr lang="en-US" altLang="en-US" sz="2200" kern="0">
                    <a:solidFill>
                      <a:srgbClr val="002060"/>
                    </a:solidFill>
                    <a:latin typeface="Arial" panose="020B0604020202020204" pitchFamily="34" charset="0"/>
                    <a:cs typeface="Arial" panose="020B0604020202020204" pitchFamily="34" charset="0"/>
                    <a:sym typeface="Arial"/>
                  </a:rPr>
                  <a:t>không khí đi vào tai giữa </a:t>
                </a:r>
                <a:r>
                  <a:rPr lang="en-US" altLang="en-US" sz="2200" kern="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altLang="en-US" sz="2200" kern="0">
                    <a:solidFill>
                      <a:srgbClr val="FF0000"/>
                    </a:solidFill>
                    <a:latin typeface="Arial" panose="020B0604020202020204" pitchFamily="34" charset="0"/>
                    <a:cs typeface="Arial" panose="020B0604020202020204" pitchFamily="34" charset="0"/>
                    <a:sym typeface="Wingdings" panose="05000000000000000000" pitchFamily="2" charset="2"/>
                  </a:rPr>
                  <a:t>cân bằng lại áp suất </a:t>
                </a:r>
                <a:r>
                  <a:rPr lang="en-US" altLang="en-US" sz="2200" kern="0">
                    <a:solidFill>
                      <a:srgbClr val="002060"/>
                    </a:solidFill>
                    <a:latin typeface="Arial" panose="020B0604020202020204" pitchFamily="34" charset="0"/>
                    <a:cs typeface="Arial" panose="020B0604020202020204" pitchFamily="34" charset="0"/>
                    <a:sym typeface="Wingdings" panose="05000000000000000000" pitchFamily="2" charset="2"/>
                  </a:rPr>
                  <a:t>2 bên màng nhĩ  màng nhĩ đứng yên  </a:t>
                </a:r>
                <a:r>
                  <a:rPr lang="en-US" altLang="en-US" sz="2200">
                    <a:solidFill>
                      <a:srgbClr val="002060"/>
                    </a:solidFill>
                    <a:latin typeface="Arial" panose="020B0604020202020204" pitchFamily="34" charset="0"/>
                    <a:cs typeface="Arial" panose="020B0604020202020204" pitchFamily="34" charset="0"/>
                  </a:rPr>
                  <a:t>tránh hiện tượng ù tai, có tiếng động trong tai.</a:t>
                </a:r>
                <a:endParaRPr lang="en-US" altLang="en-US" sz="2200" kern="0" dirty="0">
                  <a:solidFill>
                    <a:srgbClr val="002060"/>
                  </a:solidFill>
                  <a:latin typeface="Arial" panose="020B0604020202020204" pitchFamily="34" charset="0"/>
                  <a:cs typeface="Arial" panose="020B0604020202020204" pitchFamily="34" charset="0"/>
                  <a:sym typeface="Arial"/>
                </a:endParaRPr>
              </a:p>
            </p:txBody>
          </p:sp>
        </mc:Choice>
        <mc:Fallback xmlns="">
          <p:sp>
            <p:nvSpPr>
              <p:cNvPr id="22" name="Rectangle 21">
                <a:extLst>
                  <a:ext uri="{FF2B5EF4-FFF2-40B4-BE49-F238E27FC236}">
                    <a16:creationId xmlns:a16="http://schemas.microsoft.com/office/drawing/2014/main" id="{C94CA6E3-B218-0759-308B-52CC4FCA16C7}"/>
                  </a:ext>
                </a:extLst>
              </p:cNvPr>
              <p:cNvSpPr>
                <a:spLocks noRot="1" noChangeAspect="1" noMove="1" noResize="1" noEditPoints="1" noAdjustHandles="1" noChangeArrowheads="1" noChangeShapeType="1" noTextEdit="1"/>
              </p:cNvSpPr>
              <p:nvPr/>
            </p:nvSpPr>
            <p:spPr>
              <a:xfrm>
                <a:off x="454199" y="5367697"/>
                <a:ext cx="11114024" cy="1107996"/>
              </a:xfrm>
              <a:prstGeom prst="rect">
                <a:avLst/>
              </a:prstGeom>
              <a:blipFill>
                <a:blip r:embed="rId4"/>
                <a:stretch>
                  <a:fillRect l="-658" t="-2732" b="-10383"/>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10091143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3466A22-14AC-33A8-737A-66F14BF20E6C}"/>
              </a:ext>
            </a:extLst>
          </p:cNvPr>
          <p:cNvSpPr txBox="1"/>
          <p:nvPr/>
        </p:nvSpPr>
        <p:spPr>
          <a:xfrm>
            <a:off x="839669" y="250197"/>
            <a:ext cx="10163611" cy="502766"/>
          </a:xfrm>
          <a:prstGeom prst="rect">
            <a:avLst/>
          </a:prstGeom>
          <a:noFill/>
        </p:spPr>
        <p:txBody>
          <a:bodyPr wrap="square" rtlCol="0">
            <a:spAutoFit/>
          </a:bodyPr>
          <a:lstStyle/>
          <a:p>
            <a:pPr lvl="0" algn="ctr">
              <a:defRPr/>
            </a:pPr>
            <a:r>
              <a:rPr lang="en-US" sz="2667">
                <a:solidFill>
                  <a:srgbClr val="002060"/>
                </a:solidFill>
                <a:latin typeface="Roboto Black" panose="02000000000000000000" pitchFamily="2" charset="0"/>
              </a:rPr>
              <a:t>b. Một số ứng dụng của áp suất không khí trong đời sống</a:t>
            </a:r>
            <a:endParaRPr lang="en-US" sz="2667" dirty="0">
              <a:solidFill>
                <a:srgbClr val="002060"/>
              </a:solidFill>
              <a:latin typeface="Roboto Black" panose="02000000000000000000" pitchFamily="2" charset="0"/>
            </a:endParaRPr>
          </a:p>
        </p:txBody>
      </p:sp>
      <p:grpSp>
        <p:nvGrpSpPr>
          <p:cNvPr id="4" name="Group 3">
            <a:extLst>
              <a:ext uri="{FF2B5EF4-FFF2-40B4-BE49-F238E27FC236}">
                <a16:creationId xmlns="" xmlns:a16="http://schemas.microsoft.com/office/drawing/2014/main" id="{FBC5962A-CC01-E5EC-CCAB-5E7729E092D3}"/>
              </a:ext>
            </a:extLst>
          </p:cNvPr>
          <p:cNvGrpSpPr/>
          <p:nvPr/>
        </p:nvGrpSpPr>
        <p:grpSpPr>
          <a:xfrm>
            <a:off x="314489" y="194549"/>
            <a:ext cx="585777" cy="585777"/>
            <a:chOff x="5751326" y="1686394"/>
            <a:chExt cx="1514006" cy="1514006"/>
          </a:xfrm>
        </p:grpSpPr>
        <p:sp>
          <p:nvSpPr>
            <p:cNvPr id="5" name="Oval 4">
              <a:extLst>
                <a:ext uri="{FF2B5EF4-FFF2-40B4-BE49-F238E27FC236}">
                  <a16:creationId xmlns=""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pic>
          <p:nvPicPr>
            <p:cNvPr id="6" name="Picture 5">
              <a:extLst>
                <a:ext uri="{FF2B5EF4-FFF2-40B4-BE49-F238E27FC236}">
                  <a16:creationId xmlns="" xmlns:a16="http://schemas.microsoft.com/office/drawing/2014/main" id="{0D3D5442-D309-148E-1D3A-A623FC5035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 xmlns:a16="http://schemas.microsoft.com/office/drawing/2014/main" id="{23E73132-08DA-D812-E6D9-5680BAAA66D7}"/>
              </a:ext>
            </a:extLst>
          </p:cNvPr>
          <p:cNvSpPr txBox="1"/>
          <p:nvPr/>
        </p:nvSpPr>
        <p:spPr>
          <a:xfrm>
            <a:off x="387182" y="854136"/>
            <a:ext cx="4067587" cy="502766"/>
          </a:xfrm>
          <a:prstGeom prst="rect">
            <a:avLst/>
          </a:prstGeom>
          <a:solidFill>
            <a:schemeClr val="accent5">
              <a:lumMod val="60000"/>
              <a:lumOff val="40000"/>
            </a:schemeClr>
          </a:solidFill>
        </p:spPr>
        <p:txBody>
          <a:bodyPr wrap="square" rtlCol="0">
            <a:spAutoFit/>
          </a:bodyPr>
          <a:lstStyle/>
          <a:p>
            <a:pPr algn="ctr" defTabSz="1219170">
              <a:buClr>
                <a:srgbClr val="000000"/>
              </a:buClr>
              <a:defRPr/>
            </a:pPr>
            <a:r>
              <a:rPr lang="en-US" sz="2667" kern="0" err="1">
                <a:solidFill>
                  <a:schemeClr val="tx1">
                    <a:lumMod val="75000"/>
                    <a:lumOff val="25000"/>
                  </a:schemeClr>
                </a:solidFill>
                <a:latin typeface="Roboto Black" panose="02000000000000000000" pitchFamily="2" charset="0"/>
                <a:cs typeface="Arial"/>
                <a:sym typeface="Arial"/>
              </a:rPr>
              <a:t>Giác</a:t>
            </a:r>
            <a:r>
              <a:rPr lang="en-US" sz="2667" kern="0">
                <a:solidFill>
                  <a:schemeClr val="tx1">
                    <a:lumMod val="75000"/>
                    <a:lumOff val="25000"/>
                  </a:schemeClr>
                </a:solidFill>
                <a:latin typeface="Roboto Black" panose="02000000000000000000" pitchFamily="2" charset="0"/>
                <a:cs typeface="Arial"/>
                <a:sym typeface="Arial"/>
              </a:rPr>
              <a:t> </a:t>
            </a:r>
            <a:r>
              <a:rPr lang="en-US" sz="2667" kern="0" dirty="0">
                <a:solidFill>
                  <a:schemeClr val="tx1">
                    <a:lumMod val="75000"/>
                    <a:lumOff val="25000"/>
                  </a:schemeClr>
                </a:solidFill>
                <a:latin typeface="Roboto Black" panose="02000000000000000000" pitchFamily="2" charset="0"/>
                <a:cs typeface="Arial"/>
                <a:sym typeface="Arial"/>
              </a:rPr>
              <a:t>m</a:t>
            </a:r>
            <a:r>
              <a:rPr lang="en-US" sz="2667" kern="0">
                <a:solidFill>
                  <a:schemeClr val="tx1">
                    <a:lumMod val="75000"/>
                    <a:lumOff val="25000"/>
                  </a:schemeClr>
                </a:solidFill>
                <a:latin typeface="Roboto Black" panose="02000000000000000000" pitchFamily="2" charset="0"/>
                <a:cs typeface="Arial"/>
                <a:sym typeface="Arial"/>
              </a:rPr>
              <a:t>út</a:t>
            </a:r>
            <a:endParaRPr lang="en-US" sz="2667" kern="0" dirty="0">
              <a:solidFill>
                <a:schemeClr val="tx1">
                  <a:lumMod val="75000"/>
                  <a:lumOff val="25000"/>
                </a:schemeClr>
              </a:solidFill>
              <a:latin typeface="Roboto Black" panose="02000000000000000000" pitchFamily="2" charset="0"/>
              <a:cs typeface="Arial"/>
              <a:sym typeface="Arial"/>
            </a:endParaRPr>
          </a:p>
        </p:txBody>
      </p:sp>
      <p:sp>
        <p:nvSpPr>
          <p:cNvPr id="2" name="TextBox 1">
            <a:extLst>
              <a:ext uri="{FF2B5EF4-FFF2-40B4-BE49-F238E27FC236}">
                <a16:creationId xmlns="" xmlns:a16="http://schemas.microsoft.com/office/drawing/2014/main" id="{8CF0696C-26BE-5815-8966-25F4CE07A6A6}"/>
              </a:ext>
            </a:extLst>
          </p:cNvPr>
          <p:cNvSpPr txBox="1"/>
          <p:nvPr/>
        </p:nvSpPr>
        <p:spPr>
          <a:xfrm>
            <a:off x="6797721" y="854136"/>
            <a:ext cx="4454768" cy="502766"/>
          </a:xfrm>
          <a:prstGeom prst="rect">
            <a:avLst/>
          </a:prstGeom>
          <a:solidFill>
            <a:schemeClr val="accent5">
              <a:lumMod val="60000"/>
              <a:lumOff val="40000"/>
            </a:schemeClr>
          </a:solidFill>
        </p:spPr>
        <p:txBody>
          <a:bodyPr wrap="square" rtlCol="0">
            <a:spAutoFit/>
          </a:bodyPr>
          <a:lstStyle/>
          <a:p>
            <a:pPr algn="ctr" defTabSz="1219170">
              <a:buClr>
                <a:srgbClr val="000000"/>
              </a:buClr>
              <a:defRPr/>
            </a:pPr>
            <a:r>
              <a:rPr lang="en-US" sz="2667" kern="0">
                <a:solidFill>
                  <a:schemeClr val="tx1">
                    <a:lumMod val="75000"/>
                    <a:lumOff val="25000"/>
                  </a:schemeClr>
                </a:solidFill>
                <a:latin typeface="Roboto Black" panose="02000000000000000000" pitchFamily="2" charset="0"/>
                <a:cs typeface="Arial"/>
                <a:sym typeface="Arial"/>
              </a:rPr>
              <a:t>Bình xịt</a:t>
            </a:r>
            <a:endParaRPr lang="en-US" sz="2667" kern="0" dirty="0">
              <a:solidFill>
                <a:schemeClr val="tx1">
                  <a:lumMod val="75000"/>
                  <a:lumOff val="25000"/>
                </a:schemeClr>
              </a:solidFill>
              <a:latin typeface="Roboto Black" panose="02000000000000000000" pitchFamily="2" charset="0"/>
              <a:cs typeface="Arial"/>
              <a:sym typeface="Arial"/>
            </a:endParaRPr>
          </a:p>
        </p:txBody>
      </p:sp>
      <p:pic>
        <p:nvPicPr>
          <p:cNvPr id="7" name="Picture 6">
            <a:extLst>
              <a:ext uri="{FF2B5EF4-FFF2-40B4-BE49-F238E27FC236}">
                <a16:creationId xmlns="" xmlns:a16="http://schemas.microsoft.com/office/drawing/2014/main" id="{1A8614A7-62BE-83E3-AD84-D3FF7635FB13}"/>
              </a:ext>
            </a:extLst>
          </p:cNvPr>
          <p:cNvPicPr>
            <a:picLocks noChangeAspect="1"/>
          </p:cNvPicPr>
          <p:nvPr/>
        </p:nvPicPr>
        <p:blipFill>
          <a:blip r:embed="rId3"/>
          <a:stretch>
            <a:fillRect/>
          </a:stretch>
        </p:blipFill>
        <p:spPr>
          <a:xfrm>
            <a:off x="7065731" y="1685108"/>
            <a:ext cx="3937549" cy="3099232"/>
          </a:xfrm>
          <a:prstGeom prst="rect">
            <a:avLst/>
          </a:prstGeom>
        </p:spPr>
      </p:pic>
      <p:grpSp>
        <p:nvGrpSpPr>
          <p:cNvPr id="11" name="Group 10">
            <a:extLst>
              <a:ext uri="{FF2B5EF4-FFF2-40B4-BE49-F238E27FC236}">
                <a16:creationId xmlns="" xmlns:a16="http://schemas.microsoft.com/office/drawing/2014/main" id="{ED9CC051-76D4-222A-EAE9-E03749FC7DAE}"/>
              </a:ext>
            </a:extLst>
          </p:cNvPr>
          <p:cNvGrpSpPr/>
          <p:nvPr/>
        </p:nvGrpSpPr>
        <p:grpSpPr>
          <a:xfrm>
            <a:off x="730988" y="1600200"/>
            <a:ext cx="3879923" cy="3808379"/>
            <a:chOff x="730988" y="1600200"/>
            <a:chExt cx="3879923" cy="3808379"/>
          </a:xfrm>
        </p:grpSpPr>
        <p:pic>
          <p:nvPicPr>
            <p:cNvPr id="3076" name="Picture 4" descr="Bộ giác hút chân không treo đồ gắn tường đa năng tiện lợi dành cho phòng  tắm nhà bếp | Shopee Việt Nam">
              <a:extLst>
                <a:ext uri="{FF2B5EF4-FFF2-40B4-BE49-F238E27FC236}">
                  <a16:creationId xmlns="" xmlns:a16="http://schemas.microsoft.com/office/drawing/2014/main" id="{6EC1F469-2F43-1A90-6937-1332668118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988" y="1685108"/>
              <a:ext cx="3487783" cy="34877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A3E3427A-866C-07C9-0D34-AE1ABDBD81D1}"/>
                </a:ext>
              </a:extLst>
            </p:cNvPr>
            <p:cNvSpPr/>
            <p:nvPr/>
          </p:nvSpPr>
          <p:spPr>
            <a:xfrm>
              <a:off x="3073940" y="3429000"/>
              <a:ext cx="1536971" cy="19795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349756CB-631E-51BF-7678-AFD66A5F565F}"/>
                </a:ext>
              </a:extLst>
            </p:cNvPr>
            <p:cNvSpPr/>
            <p:nvPr/>
          </p:nvSpPr>
          <p:spPr>
            <a:xfrm>
              <a:off x="3460173" y="1600200"/>
              <a:ext cx="904009" cy="50276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0" name="TextBox 9">
            <a:extLst>
              <a:ext uri="{FF2B5EF4-FFF2-40B4-BE49-F238E27FC236}">
                <a16:creationId xmlns="" xmlns:a16="http://schemas.microsoft.com/office/drawing/2014/main" id="{70C0F44B-F943-B59F-F347-269F2E7E11E9}"/>
              </a:ext>
            </a:extLst>
          </p:cNvPr>
          <p:cNvSpPr txBox="1"/>
          <p:nvPr/>
        </p:nvSpPr>
        <p:spPr>
          <a:xfrm>
            <a:off x="7670202" y="5590744"/>
            <a:ext cx="4313817" cy="430887"/>
          </a:xfrm>
          <a:prstGeom prst="rect">
            <a:avLst/>
          </a:prstGeom>
          <a:noFill/>
        </p:spPr>
        <p:txBody>
          <a:bodyPr wrap="square" rtlCol="0">
            <a:spAutoFit/>
          </a:bodyPr>
          <a:lstStyle/>
          <a:p>
            <a:r>
              <a:rPr lang="en-US" sz="2200">
                <a:solidFill>
                  <a:srgbClr val="C00000"/>
                </a:solidFill>
                <a:latin typeface="Arial" panose="020B0604020202020204" pitchFamily="34" charset="0"/>
                <a:cs typeface="Arial" panose="020B0604020202020204" pitchFamily="34" charset="0"/>
              </a:rPr>
              <a:t>Nhóm 1 trình bày</a:t>
            </a:r>
          </a:p>
        </p:txBody>
      </p:sp>
      <p:sp>
        <p:nvSpPr>
          <p:cNvPr id="12" name="TextBox 11">
            <a:extLst>
              <a:ext uri="{FF2B5EF4-FFF2-40B4-BE49-F238E27FC236}">
                <a16:creationId xmlns="" xmlns:a16="http://schemas.microsoft.com/office/drawing/2014/main" id="{24575456-F8A5-D500-F286-C687759A52C1}"/>
              </a:ext>
            </a:extLst>
          </p:cNvPr>
          <p:cNvSpPr txBox="1"/>
          <p:nvPr/>
        </p:nvSpPr>
        <p:spPr>
          <a:xfrm>
            <a:off x="917031" y="5590745"/>
            <a:ext cx="4313817" cy="430887"/>
          </a:xfrm>
          <a:prstGeom prst="rect">
            <a:avLst/>
          </a:prstGeom>
          <a:noFill/>
        </p:spPr>
        <p:txBody>
          <a:bodyPr wrap="square" rtlCol="0">
            <a:spAutoFit/>
          </a:bodyPr>
          <a:lstStyle/>
          <a:p>
            <a:r>
              <a:rPr lang="en-US" sz="2200">
                <a:solidFill>
                  <a:srgbClr val="C00000"/>
                </a:solidFill>
                <a:latin typeface="Arial" panose="020B0604020202020204" pitchFamily="34" charset="0"/>
                <a:cs typeface="Arial" panose="020B0604020202020204" pitchFamily="34" charset="0"/>
              </a:rPr>
              <a:t>Nhóm 2 trình bày</a:t>
            </a:r>
          </a:p>
        </p:txBody>
      </p:sp>
    </p:spTree>
    <p:extLst>
      <p:ext uri="{BB962C8B-B14F-4D97-AF65-F5344CB8AC3E}">
        <p14:creationId xmlns:p14="http://schemas.microsoft.com/office/powerpoint/2010/main" val="1244917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6F72E49-0306-3F9D-7E5F-C5215ACA128B}"/>
              </a:ext>
            </a:extLst>
          </p:cNvPr>
          <p:cNvSpPr txBox="1"/>
          <p:nvPr/>
        </p:nvSpPr>
        <p:spPr>
          <a:xfrm>
            <a:off x="474734" y="289931"/>
            <a:ext cx="4067587" cy="502766"/>
          </a:xfrm>
          <a:prstGeom prst="rect">
            <a:avLst/>
          </a:prstGeom>
          <a:solidFill>
            <a:schemeClr val="accent5">
              <a:lumMod val="60000"/>
              <a:lumOff val="40000"/>
            </a:schemeClr>
          </a:solidFill>
        </p:spPr>
        <p:txBody>
          <a:bodyPr wrap="square" rtlCol="0">
            <a:spAutoFit/>
          </a:bodyPr>
          <a:lstStyle/>
          <a:p>
            <a:pPr algn="ctr" defTabSz="1219170">
              <a:buClr>
                <a:srgbClr val="000000"/>
              </a:buClr>
              <a:defRPr/>
            </a:pPr>
            <a:r>
              <a:rPr lang="en-US" sz="2667" kern="0" err="1">
                <a:solidFill>
                  <a:schemeClr val="tx1">
                    <a:lumMod val="75000"/>
                    <a:lumOff val="25000"/>
                  </a:schemeClr>
                </a:solidFill>
                <a:latin typeface="Roboto Black" panose="02000000000000000000" pitchFamily="2" charset="0"/>
                <a:cs typeface="Arial"/>
                <a:sym typeface="Arial"/>
              </a:rPr>
              <a:t>Giác</a:t>
            </a:r>
            <a:r>
              <a:rPr lang="en-US" sz="2667" kern="0">
                <a:solidFill>
                  <a:schemeClr val="tx1">
                    <a:lumMod val="75000"/>
                    <a:lumOff val="25000"/>
                  </a:schemeClr>
                </a:solidFill>
                <a:latin typeface="Roboto Black" panose="02000000000000000000" pitchFamily="2" charset="0"/>
                <a:cs typeface="Arial"/>
                <a:sym typeface="Arial"/>
              </a:rPr>
              <a:t> </a:t>
            </a:r>
            <a:r>
              <a:rPr lang="en-US" sz="2667" kern="0" dirty="0">
                <a:solidFill>
                  <a:schemeClr val="tx1">
                    <a:lumMod val="75000"/>
                    <a:lumOff val="25000"/>
                  </a:schemeClr>
                </a:solidFill>
                <a:latin typeface="Roboto Black" panose="02000000000000000000" pitchFamily="2" charset="0"/>
                <a:cs typeface="Arial"/>
                <a:sym typeface="Arial"/>
              </a:rPr>
              <a:t>m</a:t>
            </a:r>
            <a:r>
              <a:rPr lang="en-US" sz="2667" kern="0">
                <a:solidFill>
                  <a:schemeClr val="tx1">
                    <a:lumMod val="75000"/>
                    <a:lumOff val="25000"/>
                  </a:schemeClr>
                </a:solidFill>
                <a:latin typeface="Roboto Black" panose="02000000000000000000" pitchFamily="2" charset="0"/>
                <a:cs typeface="Arial"/>
                <a:sym typeface="Arial"/>
              </a:rPr>
              <a:t>út</a:t>
            </a:r>
            <a:endParaRPr lang="en-US" sz="2667" kern="0" dirty="0">
              <a:solidFill>
                <a:schemeClr val="tx1">
                  <a:lumMod val="75000"/>
                  <a:lumOff val="25000"/>
                </a:schemeClr>
              </a:solidFill>
              <a:latin typeface="Roboto Black" panose="02000000000000000000" pitchFamily="2" charset="0"/>
              <a:cs typeface="Arial"/>
              <a:sym typeface="Arial"/>
            </a:endParaRPr>
          </a:p>
        </p:txBody>
      </p:sp>
      <p:sp>
        <p:nvSpPr>
          <p:cNvPr id="7" name="Rectangle 6">
            <a:extLst>
              <a:ext uri="{FF2B5EF4-FFF2-40B4-BE49-F238E27FC236}">
                <a16:creationId xmlns="" xmlns:a16="http://schemas.microsoft.com/office/drawing/2014/main" id="{8C022F02-E40A-A6F0-4D95-BCBE803B93EC}"/>
              </a:ext>
            </a:extLst>
          </p:cNvPr>
          <p:cNvSpPr/>
          <p:nvPr/>
        </p:nvSpPr>
        <p:spPr>
          <a:xfrm>
            <a:off x="349257" y="1068824"/>
            <a:ext cx="4952317" cy="830997"/>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defTabSz="1219170">
              <a:buClr>
                <a:srgbClr val="FF5050"/>
              </a:buClr>
              <a:defRPr/>
            </a:pPr>
            <a:r>
              <a:rPr lang="en-US" altLang="en-US" sz="2400" kern="0">
                <a:solidFill>
                  <a:srgbClr val="C00000"/>
                </a:solidFill>
                <a:latin typeface="Roboto" panose="02000000000000000000" pitchFamily="2" charset="0"/>
                <a:cs typeface="#9Slide03 Arima Madurai ExtraBo" panose="00000900000000000000" pitchFamily="2" charset="0"/>
                <a:sym typeface="Arial"/>
              </a:rPr>
              <a:t>+Cấu tạo</a:t>
            </a:r>
            <a:r>
              <a:rPr lang="en-US" altLang="en-US" sz="2400" kern="0">
                <a:solidFill>
                  <a:srgbClr val="002060"/>
                </a:solidFill>
                <a:latin typeface="Roboto" panose="02000000000000000000" pitchFamily="2" charset="0"/>
                <a:cs typeface="#9Slide03 Arima Madurai ExtraBo" panose="00000900000000000000" pitchFamily="2" charset="0"/>
                <a:sym typeface="Arial"/>
              </a:rPr>
              <a:t>: Làm </a:t>
            </a:r>
            <a:r>
              <a:rPr lang="en-US" altLang="en-US" sz="2400" kern="0" dirty="0" err="1">
                <a:solidFill>
                  <a:srgbClr val="002060"/>
                </a:solidFill>
                <a:latin typeface="Roboto" panose="02000000000000000000" pitchFamily="2" charset="0"/>
                <a:cs typeface="#9Slide03 Arima Madurai ExtraBo" panose="00000900000000000000" pitchFamily="2" charset="0"/>
                <a:sym typeface="Arial"/>
              </a:rPr>
              <a:t>bằng</a:t>
            </a:r>
            <a:r>
              <a:rPr lang="en-US" altLang="en-US" sz="2400" kern="0" dirty="0">
                <a:solidFill>
                  <a:srgbClr val="002060"/>
                </a:solidFill>
                <a:latin typeface="Roboto" panose="02000000000000000000" pitchFamily="2" charset="0"/>
                <a:cs typeface="#9Slide03 Arima Madurai ExtraBo" panose="00000900000000000000" pitchFamily="2" charset="0"/>
                <a:sym typeface="Arial"/>
              </a:rPr>
              <a:t> </a:t>
            </a:r>
            <a:r>
              <a:rPr lang="en-US" altLang="en-US" sz="2400" kern="0" dirty="0" err="1">
                <a:solidFill>
                  <a:srgbClr val="002060"/>
                </a:solidFill>
                <a:latin typeface="Roboto" panose="02000000000000000000" pitchFamily="2" charset="0"/>
                <a:cs typeface="#9Slide03 Arima Madurai ExtraBo" panose="00000900000000000000" pitchFamily="2" charset="0"/>
                <a:sym typeface="Arial"/>
              </a:rPr>
              <a:t>chất</a:t>
            </a:r>
            <a:r>
              <a:rPr lang="en-US" altLang="en-US" sz="2400" kern="0" dirty="0">
                <a:solidFill>
                  <a:srgbClr val="002060"/>
                </a:solidFill>
                <a:latin typeface="Roboto" panose="02000000000000000000" pitchFamily="2" charset="0"/>
                <a:cs typeface="#9Slide03 Arima Madurai ExtraBo" panose="00000900000000000000" pitchFamily="2" charset="0"/>
                <a:sym typeface="Arial"/>
              </a:rPr>
              <a:t> </a:t>
            </a:r>
            <a:r>
              <a:rPr lang="en-US" altLang="en-US" sz="2400" kern="0" dirty="0" err="1">
                <a:solidFill>
                  <a:srgbClr val="002060"/>
                </a:solidFill>
                <a:latin typeface="Roboto" panose="02000000000000000000" pitchFamily="2" charset="0"/>
                <a:cs typeface="#9Slide03 Arima Madurai ExtraBo" panose="00000900000000000000" pitchFamily="2" charset="0"/>
                <a:sym typeface="Arial"/>
              </a:rPr>
              <a:t>dẻo</a:t>
            </a:r>
            <a:r>
              <a:rPr lang="en-US" altLang="en-US" sz="2400" kern="0" dirty="0">
                <a:solidFill>
                  <a:srgbClr val="002060"/>
                </a:solidFill>
                <a:latin typeface="Roboto" panose="02000000000000000000" pitchFamily="2" charset="0"/>
                <a:cs typeface="#9Slide03 Arima Madurai ExtraBo" panose="00000900000000000000" pitchFamily="2" charset="0"/>
                <a:sym typeface="Arial"/>
              </a:rPr>
              <a:t>, </a:t>
            </a:r>
            <a:r>
              <a:rPr lang="en-US" altLang="en-US" sz="2400" kern="0" err="1">
                <a:solidFill>
                  <a:srgbClr val="002060"/>
                </a:solidFill>
                <a:latin typeface="Roboto" panose="02000000000000000000" pitchFamily="2" charset="0"/>
                <a:cs typeface="#9Slide03 Arima Madurai ExtraBo" panose="00000900000000000000" pitchFamily="2" charset="0"/>
                <a:sym typeface="Arial"/>
              </a:rPr>
              <a:t>hình</a:t>
            </a:r>
            <a:r>
              <a:rPr lang="en-US" altLang="en-US" sz="2400" kern="0">
                <a:solidFill>
                  <a:srgbClr val="002060"/>
                </a:solidFill>
                <a:latin typeface="Roboto" panose="02000000000000000000" pitchFamily="2" charset="0"/>
                <a:cs typeface="#9Slide03 Arima Madurai ExtraBo" panose="00000900000000000000" pitchFamily="2" charset="0"/>
                <a:sym typeface="Arial"/>
              </a:rPr>
              <a:t> cái phễu</a:t>
            </a:r>
            <a:endParaRPr lang="en-US" altLang="en-US" sz="2400" kern="0" dirty="0">
              <a:solidFill>
                <a:srgbClr val="002060"/>
              </a:solidFill>
              <a:latin typeface="Roboto" panose="02000000000000000000" pitchFamily="2" charset="0"/>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 xmlns:a16="http://schemas.microsoft.com/office/drawing/2014/main" id="{1C098905-5868-92B6-4F9A-0EB491E9309B}"/>
                  </a:ext>
                </a:extLst>
              </p:cNvPr>
              <p:cNvSpPr/>
              <p:nvPr/>
            </p:nvSpPr>
            <p:spPr>
              <a:xfrm>
                <a:off x="349257" y="2090172"/>
                <a:ext cx="5142418" cy="2677656"/>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2400">
                    <a:solidFill>
                      <a:srgbClr val="C00000"/>
                    </a:solidFill>
                    <a:latin typeface="Roboto" panose="02000000000000000000" pitchFamily="2" charset="0"/>
                    <a:cs typeface="#9Slide03 Arima Madurai ExtraBo" panose="00000900000000000000" pitchFamily="2" charset="0"/>
                  </a:rPr>
                  <a:t>+ Hoạt động</a:t>
                </a:r>
                <a:r>
                  <a:rPr lang="en-US" altLang="en-US" sz="2400">
                    <a:solidFill>
                      <a:srgbClr val="002060"/>
                    </a:solidFill>
                    <a:latin typeface="Roboto" panose="02000000000000000000" pitchFamily="2" charset="0"/>
                    <a:cs typeface="#9Slide03 Arima Madurai ExtraBo" panose="00000900000000000000" pitchFamily="2" charset="0"/>
                  </a:rPr>
                  <a:t>: Ấn phễu của </a:t>
                </a:r>
                <a:r>
                  <a:rPr lang="en-US" altLang="en-US" sz="2400" dirty="0" err="1">
                    <a:solidFill>
                      <a:srgbClr val="002060"/>
                    </a:solidFill>
                    <a:latin typeface="Roboto" panose="02000000000000000000" pitchFamily="2" charset="0"/>
                    <a:cs typeface="#9Slide03 Arima Madurai ExtraBo" panose="00000900000000000000" pitchFamily="2" charset="0"/>
                  </a:rPr>
                  <a:t>giác</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mút</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lên</a:t>
                </a:r>
                <a:r>
                  <a:rPr lang="en-US" altLang="en-US" sz="2400" dirty="0">
                    <a:solidFill>
                      <a:srgbClr val="002060"/>
                    </a:solidFill>
                    <a:latin typeface="Roboto" panose="02000000000000000000" pitchFamily="2" charset="0"/>
                    <a:cs typeface="#9Slide03 Arima Madurai ExtraBo" panose="00000900000000000000" pitchFamily="2" charset="0"/>
                  </a:rPr>
                  <a:t> mặt kính hoặc tường nhẵn</a:t>
                </a:r>
                <a14:m>
                  <m:oMath xmlns:m="http://schemas.openxmlformats.org/officeDocument/2006/math">
                    <m:r>
                      <a:rPr lang="en-US" altLang="en-US" sz="2400" dirty="0">
                        <a:solidFill>
                          <a:srgbClr val="002060"/>
                        </a:solidFill>
                        <a:latin typeface="Cambria Math" panose="02040503050406030204" pitchFamily="18" charset="0"/>
                        <a:cs typeface="#9Slide03 Arima Madurai ExtraBo" panose="00000900000000000000" pitchFamily="2" charset="0"/>
                      </a:rPr>
                      <m:t> </m:t>
                    </m:r>
                    <m:groupChr>
                      <m:groupChrPr>
                        <m:chr m:val="→"/>
                        <m:vertJc m:val="bot"/>
                        <m:ctrlPr>
                          <a:rPr lang="en-US" altLang="en-US" sz="24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2400" i="1">
                            <a:solidFill>
                              <a:srgbClr val="002060"/>
                            </a:solidFill>
                            <a:latin typeface="Cambria Math" panose="02040503050406030204" pitchFamily="18" charset="0"/>
                            <a:cs typeface="#9Slide03 Arima Madurai ExtraBo" panose="00000900000000000000" pitchFamily="2" charset="0"/>
                          </a:rPr>
                          <m:t> </m:t>
                        </m:r>
                        <m:r>
                          <a:rPr lang="en-US" altLang="en-US" sz="24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đẩy</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không</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khí</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trong</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giác</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mút</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err="1">
                    <a:solidFill>
                      <a:srgbClr val="002060"/>
                    </a:solidFill>
                    <a:latin typeface="Roboto" panose="02000000000000000000" pitchFamily="2" charset="0"/>
                    <a:cs typeface="#9Slide03 Arima Madurai ExtraBo" panose="00000900000000000000" pitchFamily="2" charset="0"/>
                  </a:rPr>
                  <a:t>ra</a:t>
                </a:r>
                <a:r>
                  <a:rPr lang="en-US" altLang="en-US" sz="2400">
                    <a:solidFill>
                      <a:srgbClr val="002060"/>
                    </a:solidFill>
                    <a:latin typeface="Roboto" panose="02000000000000000000" pitchFamily="2" charset="0"/>
                    <a:cs typeface="#9Slide03 Arima Madurai ExtraBo" panose="00000900000000000000" pitchFamily="2" charset="0"/>
                  </a:rPr>
                  <a:t> ngoài </a:t>
                </a:r>
                <a14:m>
                  <m:oMath xmlns:m="http://schemas.openxmlformats.org/officeDocument/2006/math">
                    <m:groupChr>
                      <m:groupChrPr>
                        <m:chr m:val="→"/>
                        <m:vertJc m:val="bot"/>
                        <m:ctrlPr>
                          <a:rPr lang="en-US" altLang="en-US" sz="24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2400" i="1">
                            <a:solidFill>
                              <a:srgbClr val="002060"/>
                            </a:solidFill>
                            <a:latin typeface="Cambria Math" panose="02040503050406030204" pitchFamily="18" charset="0"/>
                            <a:cs typeface="#9Slide03 Arima Madurai ExtraBo" panose="00000900000000000000" pitchFamily="2" charset="0"/>
                          </a:rPr>
                          <m:t> </m:t>
                        </m:r>
                        <m:r>
                          <a:rPr lang="en-US" altLang="en-US" sz="24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2400">
                    <a:solidFill>
                      <a:srgbClr val="002060"/>
                    </a:solidFill>
                    <a:latin typeface="Roboto" panose="02000000000000000000" pitchFamily="2" charset="0"/>
                    <a:cs typeface="#9Slide03 Arima Madurai ExtraBo" panose="00000900000000000000" pitchFamily="2" charset="0"/>
                  </a:rPr>
                  <a:t>Lúc </a:t>
                </a:r>
                <a:r>
                  <a:rPr lang="en-US" altLang="en-US" sz="2400" dirty="0" err="1">
                    <a:solidFill>
                      <a:srgbClr val="002060"/>
                    </a:solidFill>
                    <a:latin typeface="Roboto" panose="02000000000000000000" pitchFamily="2" charset="0"/>
                    <a:cs typeface="#9Slide03 Arima Madurai ExtraBo" panose="00000900000000000000" pitchFamily="2" charset="0"/>
                  </a:rPr>
                  <a:t>này</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áp</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err="1">
                    <a:solidFill>
                      <a:srgbClr val="002060"/>
                    </a:solidFill>
                    <a:latin typeface="Roboto" panose="02000000000000000000" pitchFamily="2" charset="0"/>
                    <a:cs typeface="#9Slide03 Arima Madurai ExtraBo" panose="00000900000000000000" pitchFamily="2" charset="0"/>
                  </a:rPr>
                  <a:t>suất</a:t>
                </a:r>
                <a:r>
                  <a:rPr lang="en-US" altLang="en-US" sz="2400">
                    <a:solidFill>
                      <a:srgbClr val="002060"/>
                    </a:solidFill>
                    <a:latin typeface="Roboto" panose="02000000000000000000" pitchFamily="2" charset="0"/>
                    <a:cs typeface="#9Slide03 Arima Madurai ExtraBo" panose="00000900000000000000" pitchFamily="2" charset="0"/>
                  </a:rPr>
                  <a:t> khí quyển bên ngoài </a:t>
                </a:r>
                <a:r>
                  <a:rPr lang="en-US" altLang="en-US" sz="2400" err="1">
                    <a:solidFill>
                      <a:srgbClr val="002060"/>
                    </a:solidFill>
                    <a:latin typeface="Roboto" panose="02000000000000000000" pitchFamily="2" charset="0"/>
                    <a:cs typeface="#9Slide03 Arima Madurai ExtraBo" panose="00000900000000000000" pitchFamily="2" charset="0"/>
                  </a:rPr>
                  <a:t>lớn</a:t>
                </a:r>
                <a:r>
                  <a:rPr lang="en-US" altLang="en-US" sz="2400">
                    <a:solidFill>
                      <a:srgbClr val="002060"/>
                    </a:solidFill>
                    <a:latin typeface="Roboto" panose="02000000000000000000" pitchFamily="2" charset="0"/>
                    <a:cs typeface="#9Slide03 Arima Madurai ExtraBo" panose="00000900000000000000" pitchFamily="2" charset="0"/>
                  </a:rPr>
                  <a:t> hơn áp suất bên trong giác mút </a:t>
                </a:r>
                <a14:m>
                  <m:oMath xmlns:m="http://schemas.openxmlformats.org/officeDocument/2006/math">
                    <m:groupChr>
                      <m:groupChrPr>
                        <m:chr m:val="→"/>
                        <m:vertJc m:val="bot"/>
                        <m:ctrlPr>
                          <a:rPr lang="en-US" altLang="en-US" sz="24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2400" i="1">
                            <a:solidFill>
                              <a:srgbClr val="002060"/>
                            </a:solidFill>
                            <a:latin typeface="Cambria Math" panose="02040503050406030204" pitchFamily="18" charset="0"/>
                            <a:cs typeface="#9Slide03 Arima Madurai ExtraBo" panose="00000900000000000000" pitchFamily="2" charset="0"/>
                          </a:rPr>
                          <m:t> </m:t>
                        </m:r>
                        <m:r>
                          <a:rPr lang="en-US" altLang="en-US" sz="24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a:solidFill>
                      <a:srgbClr val="002060"/>
                    </a:solidFill>
                    <a:latin typeface="Roboto" panose="02000000000000000000" pitchFamily="2" charset="0"/>
                    <a:cs typeface="#9Slide03 Arima Madurai ExtraBo" panose="00000900000000000000" pitchFamily="2" charset="0"/>
                  </a:rPr>
                  <a:t>đẩy giác </a:t>
                </a:r>
                <a:r>
                  <a:rPr lang="en-US" altLang="en-US" sz="2400" dirty="0" err="1">
                    <a:solidFill>
                      <a:srgbClr val="002060"/>
                    </a:solidFill>
                    <a:latin typeface="Roboto" panose="02000000000000000000" pitchFamily="2" charset="0"/>
                    <a:cs typeface="#9Slide03 Arima Madurai ExtraBo" panose="00000900000000000000" pitchFamily="2" charset="0"/>
                  </a:rPr>
                  <a:t>mút</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err="1">
                    <a:solidFill>
                      <a:srgbClr val="002060"/>
                    </a:solidFill>
                    <a:latin typeface="Roboto" panose="02000000000000000000" pitchFamily="2" charset="0"/>
                    <a:cs typeface="#9Slide03 Arima Madurai ExtraBo" panose="00000900000000000000" pitchFamily="2" charset="0"/>
                  </a:rPr>
                  <a:t>dính</a:t>
                </a:r>
                <a:r>
                  <a:rPr lang="en-US" altLang="en-US" sz="2400">
                    <a:solidFill>
                      <a:srgbClr val="002060"/>
                    </a:solidFill>
                    <a:latin typeface="Roboto" panose="02000000000000000000" pitchFamily="2" charset="0"/>
                    <a:cs typeface="#9Slide03 Arima Madurai ExtraBo" panose="00000900000000000000" pitchFamily="2" charset="0"/>
                  </a:rPr>
                  <a:t> chặt vào tường</a:t>
                </a:r>
                <a:endParaRPr lang="en-US" altLang="en-US" sz="2400" kern="0" dirty="0">
                  <a:solidFill>
                    <a:srgbClr val="002060"/>
                  </a:solidFill>
                  <a:latin typeface="Roboto" panose="02000000000000000000" pitchFamily="2" charset="0"/>
                  <a:cs typeface="#9Slide03 Arima Madurai ExtraBo" panose="00000900000000000000" pitchFamily="2" charset="0"/>
                  <a:sym typeface="Arial"/>
                </a:endParaRPr>
              </a:p>
            </p:txBody>
          </p:sp>
        </mc:Choice>
        <mc:Fallback xmlns="">
          <p:sp>
            <p:nvSpPr>
              <p:cNvPr id="8" name="Rectangle 7">
                <a:extLst>
                  <a:ext uri="{FF2B5EF4-FFF2-40B4-BE49-F238E27FC236}">
                    <a16:creationId xmlns:a16="http://schemas.microsoft.com/office/drawing/2014/main" id="{1C098905-5868-92B6-4F9A-0EB491E9309B}"/>
                  </a:ext>
                </a:extLst>
              </p:cNvPr>
              <p:cNvSpPr>
                <a:spLocks noRot="1" noChangeAspect="1" noMove="1" noResize="1" noEditPoints="1" noAdjustHandles="1" noChangeArrowheads="1" noChangeShapeType="1" noTextEdit="1"/>
              </p:cNvSpPr>
              <p:nvPr/>
            </p:nvSpPr>
            <p:spPr>
              <a:xfrm>
                <a:off x="349257" y="2090172"/>
                <a:ext cx="5142418" cy="2677656"/>
              </a:xfrm>
              <a:prstGeom prst="rect">
                <a:avLst/>
              </a:prstGeom>
              <a:blipFill>
                <a:blip r:embed="rId2"/>
                <a:stretch>
                  <a:fillRect l="-1655" t="-1361" r="-1300" b="-4308"/>
                </a:stretch>
              </a:blipFill>
              <a:ln w="12700">
                <a:solidFill>
                  <a:schemeClr val="accent5">
                    <a:lumMod val="75000"/>
                  </a:schemeClr>
                </a:solidFill>
                <a:prstDash val="sysDot"/>
              </a:ln>
            </p:spPr>
            <p:txBody>
              <a:bodyPr/>
              <a:lstStyle/>
              <a:p>
                <a:r>
                  <a:rPr lang="en-US">
                    <a:noFill/>
                  </a:rPr>
                  <a:t> </a:t>
                </a:r>
              </a:p>
            </p:txBody>
          </p:sp>
        </mc:Fallback>
      </mc:AlternateContent>
      <p:pic>
        <p:nvPicPr>
          <p:cNvPr id="9" name="Picture 8">
            <a:extLst>
              <a:ext uri="{FF2B5EF4-FFF2-40B4-BE49-F238E27FC236}">
                <a16:creationId xmlns="" xmlns:a16="http://schemas.microsoft.com/office/drawing/2014/main" id="{846DF09A-926E-EED3-663C-BCC3D4ADE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284" y="4865904"/>
            <a:ext cx="1892346" cy="1867227"/>
          </a:xfrm>
          <a:prstGeom prst="rect">
            <a:avLst/>
          </a:prstGeom>
        </p:spPr>
      </p:pic>
      <p:pic>
        <p:nvPicPr>
          <p:cNvPr id="10" name="Picture 9">
            <a:extLst>
              <a:ext uri="{FF2B5EF4-FFF2-40B4-BE49-F238E27FC236}">
                <a16:creationId xmlns="" xmlns:a16="http://schemas.microsoft.com/office/drawing/2014/main" id="{D6D264C1-DF73-B6B7-F00E-F1A6FC4972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734" y="4865904"/>
            <a:ext cx="1845764" cy="1867227"/>
          </a:xfrm>
          <a:prstGeom prst="rect">
            <a:avLst/>
          </a:prstGeom>
        </p:spPr>
      </p:pic>
      <p:sp>
        <p:nvSpPr>
          <p:cNvPr id="15" name="Rectangle 14">
            <a:extLst>
              <a:ext uri="{FF2B5EF4-FFF2-40B4-BE49-F238E27FC236}">
                <a16:creationId xmlns="" xmlns:a16="http://schemas.microsoft.com/office/drawing/2014/main" id="{F87069B5-9DA7-0E80-774E-67A5524C5B59}"/>
              </a:ext>
            </a:extLst>
          </p:cNvPr>
          <p:cNvSpPr/>
          <p:nvPr/>
        </p:nvSpPr>
        <p:spPr>
          <a:xfrm>
            <a:off x="6615284" y="1899821"/>
            <a:ext cx="5311767" cy="3244158"/>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1219170">
              <a:lnSpc>
                <a:spcPct val="150000"/>
              </a:lnSpc>
              <a:buClr>
                <a:srgbClr val="FF5050"/>
              </a:buClr>
              <a:defRPr/>
            </a:pPr>
            <a:r>
              <a:rPr lang="en-US" altLang="en-US" sz="2800" i="1" dirty="0">
                <a:solidFill>
                  <a:srgbClr val="C00000"/>
                </a:solidFill>
                <a:latin typeface="Arial" panose="020B0604020202020204" pitchFamily="34" charset="0"/>
                <a:cs typeface="Arial" panose="020B0604020202020204" pitchFamily="34" charset="0"/>
              </a:rPr>
              <a:t>Khi </a:t>
            </a:r>
            <a:r>
              <a:rPr lang="en-US" altLang="en-US" sz="2800" i="1" dirty="0" err="1">
                <a:solidFill>
                  <a:srgbClr val="C00000"/>
                </a:solidFill>
                <a:latin typeface="Arial" panose="020B0604020202020204" pitchFamily="34" charset="0"/>
                <a:cs typeface="Arial" panose="020B0604020202020204" pitchFamily="34" charset="0"/>
              </a:rPr>
              <a:t>sử</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dụng</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với</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tường</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nhám</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không</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thể</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loại</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bỏ</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hết</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không</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khí</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bên</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trong</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giác</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mút</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nên</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không</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có</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sự</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chênh</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lệch</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áp</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suất</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giữa</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trong</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và</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ngoài</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giác</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mút</a:t>
            </a:r>
            <a:r>
              <a:rPr lang="en-US" altLang="en-US" sz="2800" i="1" dirty="0">
                <a:solidFill>
                  <a:srgbClr val="C00000"/>
                </a:solidFill>
                <a:latin typeface="Arial" panose="020B0604020202020204" pitchFamily="34" charset="0"/>
                <a:cs typeface="Arial" panose="020B0604020202020204" pitchFamily="34" charset="0"/>
              </a:rPr>
              <a:t>  </a:t>
            </a:r>
            <a:endParaRPr lang="en-US" altLang="en-US" sz="2800" i="1" kern="0" dirty="0">
              <a:solidFill>
                <a:srgbClr val="C00000"/>
              </a:solidFill>
              <a:latin typeface="Arial" panose="020B0604020202020204" pitchFamily="34" charset="0"/>
              <a:cs typeface="Arial" panose="020B0604020202020204" pitchFamily="34" charset="0"/>
              <a:sym typeface="Arial"/>
            </a:endParaRPr>
          </a:p>
        </p:txBody>
      </p:sp>
      <p:sp>
        <p:nvSpPr>
          <p:cNvPr id="16" name="Rectangle 15">
            <a:extLst>
              <a:ext uri="{FF2B5EF4-FFF2-40B4-BE49-F238E27FC236}">
                <a16:creationId xmlns="" xmlns:a16="http://schemas.microsoft.com/office/drawing/2014/main" id="{06F4366A-10DC-DEA4-6D54-4E184743875F}"/>
              </a:ext>
            </a:extLst>
          </p:cNvPr>
          <p:cNvSpPr/>
          <p:nvPr/>
        </p:nvSpPr>
        <p:spPr>
          <a:xfrm>
            <a:off x="6723528" y="731968"/>
            <a:ext cx="5203523" cy="1015663"/>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buClr>
                <a:srgbClr val="FF5050"/>
              </a:buClr>
              <a:defRPr/>
            </a:pPr>
            <a:r>
              <a:rPr lang="en-US" altLang="en-US" sz="3000" b="1" kern="0" dirty="0" err="1">
                <a:solidFill>
                  <a:srgbClr val="0000FF"/>
                </a:solidFill>
                <a:latin typeface="Arial" panose="020B0604020202020204" pitchFamily="34" charset="0"/>
                <a:cs typeface="Arial" panose="020B0604020202020204" pitchFamily="34" charset="0"/>
                <a:sym typeface="Arial"/>
              </a:rPr>
              <a:t>Vì</a:t>
            </a:r>
            <a:r>
              <a:rPr lang="en-US" altLang="en-US" sz="3000" b="1" kern="0" dirty="0">
                <a:solidFill>
                  <a:srgbClr val="0000FF"/>
                </a:solidFill>
                <a:latin typeface="Arial" panose="020B0604020202020204" pitchFamily="34" charset="0"/>
                <a:cs typeface="Arial" panose="020B0604020202020204" pitchFamily="34" charset="0"/>
                <a:sym typeface="Arial"/>
              </a:rPr>
              <a:t> </a:t>
            </a:r>
            <a:r>
              <a:rPr lang="en-US" altLang="en-US" sz="3000" b="1" kern="0" dirty="0" err="1">
                <a:solidFill>
                  <a:srgbClr val="0000FF"/>
                </a:solidFill>
                <a:latin typeface="Arial" panose="020B0604020202020204" pitchFamily="34" charset="0"/>
                <a:cs typeface="Arial" panose="020B0604020202020204" pitchFamily="34" charset="0"/>
                <a:sym typeface="Arial"/>
              </a:rPr>
              <a:t>sao</a:t>
            </a:r>
            <a:r>
              <a:rPr lang="en-US" altLang="en-US" sz="3000" b="1" kern="0" dirty="0">
                <a:solidFill>
                  <a:srgbClr val="0000FF"/>
                </a:solidFill>
                <a:latin typeface="Arial" panose="020B0604020202020204" pitchFamily="34" charset="0"/>
                <a:cs typeface="Arial" panose="020B0604020202020204" pitchFamily="34" charset="0"/>
                <a:sym typeface="Arial"/>
              </a:rPr>
              <a:t> </a:t>
            </a:r>
            <a:r>
              <a:rPr lang="en-US" altLang="en-US" sz="3000" b="1" kern="0" dirty="0" err="1">
                <a:solidFill>
                  <a:srgbClr val="0000FF"/>
                </a:solidFill>
                <a:latin typeface="Arial" panose="020B0604020202020204" pitchFamily="34" charset="0"/>
                <a:cs typeface="Arial" panose="020B0604020202020204" pitchFamily="34" charset="0"/>
                <a:sym typeface="Arial"/>
              </a:rPr>
              <a:t>khôn</a:t>
            </a:r>
            <a:r>
              <a:rPr lang="en-US" altLang="en-US" sz="3000" b="1" dirty="0">
                <a:solidFill>
                  <a:srgbClr val="0000FF"/>
                </a:solidFill>
                <a:latin typeface="Arial" panose="020B0604020202020204" pitchFamily="34" charset="0"/>
                <a:cs typeface="Arial" panose="020B0604020202020204" pitchFamily="34" charset="0"/>
              </a:rPr>
              <a:t>g </a:t>
            </a:r>
            <a:r>
              <a:rPr lang="en-US" altLang="en-US" sz="3000" b="1" kern="0" dirty="0" err="1">
                <a:solidFill>
                  <a:srgbClr val="0000FF"/>
                </a:solidFill>
                <a:latin typeface="Arial" panose="020B0604020202020204" pitchFamily="34" charset="0"/>
                <a:cs typeface="Arial" panose="020B0604020202020204" pitchFamily="34" charset="0"/>
                <a:sym typeface="Arial"/>
              </a:rPr>
              <a:t>sử</a:t>
            </a:r>
            <a:r>
              <a:rPr lang="en-US" altLang="en-US" sz="3000" b="1" kern="0" dirty="0">
                <a:solidFill>
                  <a:srgbClr val="0000FF"/>
                </a:solidFill>
                <a:latin typeface="Arial" panose="020B0604020202020204" pitchFamily="34" charset="0"/>
                <a:cs typeface="Arial" panose="020B0604020202020204" pitchFamily="34" charset="0"/>
                <a:sym typeface="Arial"/>
              </a:rPr>
              <a:t> </a:t>
            </a:r>
            <a:r>
              <a:rPr lang="en-US" altLang="en-US" sz="3000" b="1" kern="0" dirty="0" err="1">
                <a:solidFill>
                  <a:srgbClr val="0000FF"/>
                </a:solidFill>
                <a:latin typeface="Arial" panose="020B0604020202020204" pitchFamily="34" charset="0"/>
                <a:cs typeface="Arial" panose="020B0604020202020204" pitchFamily="34" charset="0"/>
                <a:sym typeface="Arial"/>
              </a:rPr>
              <a:t>dụng</a:t>
            </a:r>
            <a:r>
              <a:rPr lang="en-US" altLang="en-US" sz="3000" b="1" kern="0" dirty="0">
                <a:solidFill>
                  <a:srgbClr val="0000FF"/>
                </a:solidFill>
                <a:latin typeface="Arial" panose="020B0604020202020204" pitchFamily="34" charset="0"/>
                <a:cs typeface="Arial" panose="020B0604020202020204" pitchFamily="34" charset="0"/>
                <a:sym typeface="Arial"/>
              </a:rPr>
              <a:t> </a:t>
            </a:r>
            <a:r>
              <a:rPr lang="en-US" altLang="en-US" sz="3000" b="1" kern="0" dirty="0" err="1">
                <a:solidFill>
                  <a:srgbClr val="0000FF"/>
                </a:solidFill>
                <a:latin typeface="Arial" panose="020B0604020202020204" pitchFamily="34" charset="0"/>
                <a:cs typeface="Arial" panose="020B0604020202020204" pitchFamily="34" charset="0"/>
                <a:sym typeface="Arial"/>
              </a:rPr>
              <a:t>giác</a:t>
            </a:r>
            <a:r>
              <a:rPr lang="en-US" altLang="en-US" sz="3000" b="1" kern="0" dirty="0">
                <a:solidFill>
                  <a:srgbClr val="0000FF"/>
                </a:solidFill>
                <a:latin typeface="Arial" panose="020B0604020202020204" pitchFamily="34" charset="0"/>
                <a:cs typeface="Arial" panose="020B0604020202020204" pitchFamily="34" charset="0"/>
                <a:sym typeface="Arial"/>
              </a:rPr>
              <a:t> </a:t>
            </a:r>
            <a:r>
              <a:rPr lang="en-US" altLang="en-US" sz="3000" b="1" kern="0" dirty="0" err="1">
                <a:solidFill>
                  <a:srgbClr val="0000FF"/>
                </a:solidFill>
                <a:latin typeface="Arial" panose="020B0604020202020204" pitchFamily="34" charset="0"/>
                <a:cs typeface="Arial" panose="020B0604020202020204" pitchFamily="34" charset="0"/>
                <a:sym typeface="Arial"/>
              </a:rPr>
              <a:t>mút</a:t>
            </a:r>
            <a:r>
              <a:rPr lang="en-US" altLang="en-US" sz="3000" b="1" kern="0" dirty="0">
                <a:solidFill>
                  <a:srgbClr val="0000FF"/>
                </a:solidFill>
                <a:latin typeface="Arial" panose="020B0604020202020204" pitchFamily="34" charset="0"/>
                <a:cs typeface="Arial" panose="020B0604020202020204" pitchFamily="34" charset="0"/>
                <a:sym typeface="Arial"/>
              </a:rPr>
              <a:t> </a:t>
            </a:r>
            <a:r>
              <a:rPr lang="en-US" altLang="en-US" sz="3000" b="1" kern="0" dirty="0" err="1">
                <a:solidFill>
                  <a:srgbClr val="0000FF"/>
                </a:solidFill>
                <a:latin typeface="Arial" panose="020B0604020202020204" pitchFamily="34" charset="0"/>
                <a:cs typeface="Arial" panose="020B0604020202020204" pitchFamily="34" charset="0"/>
                <a:sym typeface="Arial"/>
              </a:rPr>
              <a:t>với</a:t>
            </a:r>
            <a:r>
              <a:rPr lang="en-US" altLang="en-US" sz="3000" b="1" kern="0" dirty="0">
                <a:solidFill>
                  <a:srgbClr val="0000FF"/>
                </a:solidFill>
                <a:latin typeface="Arial" panose="020B0604020202020204" pitchFamily="34" charset="0"/>
                <a:cs typeface="Arial" panose="020B0604020202020204" pitchFamily="34" charset="0"/>
                <a:sym typeface="Arial"/>
              </a:rPr>
              <a:t> </a:t>
            </a:r>
            <a:r>
              <a:rPr lang="en-US" altLang="en-US" sz="3000" b="1" kern="0" dirty="0" err="1">
                <a:solidFill>
                  <a:srgbClr val="0000FF"/>
                </a:solidFill>
                <a:latin typeface="Arial" panose="020B0604020202020204" pitchFamily="34" charset="0"/>
                <a:cs typeface="Arial" panose="020B0604020202020204" pitchFamily="34" charset="0"/>
                <a:sym typeface="Arial"/>
              </a:rPr>
              <a:t>tường</a:t>
            </a:r>
            <a:r>
              <a:rPr lang="en-US" altLang="en-US" sz="3000" b="1" kern="0" dirty="0">
                <a:solidFill>
                  <a:srgbClr val="0000FF"/>
                </a:solidFill>
                <a:latin typeface="Arial" panose="020B0604020202020204" pitchFamily="34" charset="0"/>
                <a:cs typeface="Arial" panose="020B0604020202020204" pitchFamily="34" charset="0"/>
                <a:sym typeface="Arial"/>
              </a:rPr>
              <a:t> </a:t>
            </a:r>
            <a:r>
              <a:rPr lang="en-US" altLang="en-US" sz="3000" b="1" kern="0" dirty="0" err="1">
                <a:solidFill>
                  <a:srgbClr val="0000FF"/>
                </a:solidFill>
                <a:latin typeface="Arial" panose="020B0604020202020204" pitchFamily="34" charset="0"/>
                <a:cs typeface="Arial" panose="020B0604020202020204" pitchFamily="34" charset="0"/>
                <a:sym typeface="Arial"/>
              </a:rPr>
              <a:t>nhám</a:t>
            </a:r>
            <a:r>
              <a:rPr lang="en-US" altLang="en-US" sz="3000" b="1" kern="0" dirty="0">
                <a:solidFill>
                  <a:srgbClr val="0000FF"/>
                </a:solidFill>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256515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6F72E49-0306-3F9D-7E5F-C5215ACA128B}"/>
              </a:ext>
            </a:extLst>
          </p:cNvPr>
          <p:cNvSpPr txBox="1"/>
          <p:nvPr/>
        </p:nvSpPr>
        <p:spPr>
          <a:xfrm>
            <a:off x="474734" y="289931"/>
            <a:ext cx="4067587" cy="502766"/>
          </a:xfrm>
          <a:prstGeom prst="rect">
            <a:avLst/>
          </a:prstGeom>
          <a:solidFill>
            <a:schemeClr val="accent5">
              <a:lumMod val="60000"/>
              <a:lumOff val="40000"/>
            </a:schemeClr>
          </a:solidFill>
        </p:spPr>
        <p:txBody>
          <a:bodyPr wrap="square" rtlCol="0">
            <a:spAutoFit/>
          </a:bodyPr>
          <a:lstStyle/>
          <a:p>
            <a:pPr algn="ctr" defTabSz="1219170">
              <a:buClr>
                <a:srgbClr val="000000"/>
              </a:buClr>
              <a:defRPr/>
            </a:pPr>
            <a:r>
              <a:rPr lang="en-US" sz="2667" kern="0" err="1">
                <a:solidFill>
                  <a:schemeClr val="tx1">
                    <a:lumMod val="75000"/>
                    <a:lumOff val="25000"/>
                  </a:schemeClr>
                </a:solidFill>
                <a:latin typeface="Roboto Black" panose="02000000000000000000" pitchFamily="2" charset="0"/>
                <a:cs typeface="Arial"/>
                <a:sym typeface="Arial"/>
              </a:rPr>
              <a:t>Giác</a:t>
            </a:r>
            <a:r>
              <a:rPr lang="en-US" sz="2667" kern="0">
                <a:solidFill>
                  <a:schemeClr val="tx1">
                    <a:lumMod val="75000"/>
                    <a:lumOff val="25000"/>
                  </a:schemeClr>
                </a:solidFill>
                <a:latin typeface="Roboto Black" panose="02000000000000000000" pitchFamily="2" charset="0"/>
                <a:cs typeface="Arial"/>
                <a:sym typeface="Arial"/>
              </a:rPr>
              <a:t> </a:t>
            </a:r>
            <a:r>
              <a:rPr lang="en-US" sz="2667" kern="0" dirty="0">
                <a:solidFill>
                  <a:schemeClr val="tx1">
                    <a:lumMod val="75000"/>
                    <a:lumOff val="25000"/>
                  </a:schemeClr>
                </a:solidFill>
                <a:latin typeface="Roboto Black" panose="02000000000000000000" pitchFamily="2" charset="0"/>
                <a:cs typeface="Arial"/>
                <a:sym typeface="Arial"/>
              </a:rPr>
              <a:t>m</a:t>
            </a:r>
            <a:r>
              <a:rPr lang="en-US" sz="2667" kern="0">
                <a:solidFill>
                  <a:schemeClr val="tx1">
                    <a:lumMod val="75000"/>
                    <a:lumOff val="25000"/>
                  </a:schemeClr>
                </a:solidFill>
                <a:latin typeface="Roboto Black" panose="02000000000000000000" pitchFamily="2" charset="0"/>
                <a:cs typeface="Arial"/>
                <a:sym typeface="Arial"/>
              </a:rPr>
              <a:t>út</a:t>
            </a:r>
            <a:endParaRPr lang="en-US" sz="2667" kern="0" dirty="0">
              <a:solidFill>
                <a:schemeClr val="tx1">
                  <a:lumMod val="75000"/>
                  <a:lumOff val="25000"/>
                </a:schemeClr>
              </a:solidFill>
              <a:latin typeface="Roboto Black" panose="02000000000000000000" pitchFamily="2" charset="0"/>
              <a:cs typeface="Arial"/>
              <a:sym typeface="Arial"/>
            </a:endParaRPr>
          </a:p>
        </p:txBody>
      </p:sp>
      <p:sp>
        <p:nvSpPr>
          <p:cNvPr id="4" name="TextBox 3">
            <a:extLst>
              <a:ext uri="{FF2B5EF4-FFF2-40B4-BE49-F238E27FC236}">
                <a16:creationId xmlns="" xmlns:a16="http://schemas.microsoft.com/office/drawing/2014/main" id="{8802A309-7123-6D31-924F-7F10EFE55AA4}"/>
              </a:ext>
            </a:extLst>
          </p:cNvPr>
          <p:cNvSpPr txBox="1"/>
          <p:nvPr/>
        </p:nvSpPr>
        <p:spPr>
          <a:xfrm>
            <a:off x="6885273" y="289931"/>
            <a:ext cx="4454768" cy="502766"/>
          </a:xfrm>
          <a:prstGeom prst="rect">
            <a:avLst/>
          </a:prstGeom>
          <a:solidFill>
            <a:schemeClr val="accent5">
              <a:lumMod val="60000"/>
              <a:lumOff val="40000"/>
            </a:schemeClr>
          </a:solidFill>
        </p:spPr>
        <p:txBody>
          <a:bodyPr wrap="square" rtlCol="0">
            <a:spAutoFit/>
          </a:bodyPr>
          <a:lstStyle/>
          <a:p>
            <a:pPr algn="ctr" defTabSz="1219170">
              <a:buClr>
                <a:srgbClr val="000000"/>
              </a:buClr>
              <a:defRPr/>
            </a:pPr>
            <a:r>
              <a:rPr lang="en-US" sz="2667" kern="0">
                <a:solidFill>
                  <a:schemeClr val="tx1">
                    <a:lumMod val="75000"/>
                    <a:lumOff val="25000"/>
                  </a:schemeClr>
                </a:solidFill>
                <a:latin typeface="Roboto Black" panose="02000000000000000000" pitchFamily="2" charset="0"/>
                <a:cs typeface="Arial"/>
                <a:sym typeface="Arial"/>
              </a:rPr>
              <a:t>Bình xịt</a:t>
            </a:r>
            <a:endParaRPr lang="en-US" sz="2667" kern="0" dirty="0">
              <a:solidFill>
                <a:schemeClr val="tx1">
                  <a:lumMod val="75000"/>
                  <a:lumOff val="25000"/>
                </a:schemeClr>
              </a:solidFill>
              <a:latin typeface="Roboto Black" panose="02000000000000000000" pitchFamily="2" charset="0"/>
              <a:cs typeface="Arial"/>
              <a:sym typeface="Arial"/>
            </a:endParaRPr>
          </a:p>
        </p:txBody>
      </p:sp>
      <p:cxnSp>
        <p:nvCxnSpPr>
          <p:cNvPr id="6" name="Straight Connector 5">
            <a:extLst>
              <a:ext uri="{FF2B5EF4-FFF2-40B4-BE49-F238E27FC236}">
                <a16:creationId xmlns="" xmlns:a16="http://schemas.microsoft.com/office/drawing/2014/main" id="{E83F1359-8D2C-A768-5386-1D124E1BF0E1}"/>
              </a:ext>
            </a:extLst>
          </p:cNvPr>
          <p:cNvCxnSpPr/>
          <p:nvPr/>
        </p:nvCxnSpPr>
        <p:spPr>
          <a:xfrm>
            <a:off x="5914417" y="826853"/>
            <a:ext cx="0" cy="5807413"/>
          </a:xfrm>
          <a:prstGeom prst="line">
            <a:avLst/>
          </a:prstGeom>
          <a:ln w="28575"/>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 xmlns:a16="http://schemas.microsoft.com/office/drawing/2014/main" id="{8C022F02-E40A-A6F0-4D95-BCBE803B93EC}"/>
              </a:ext>
            </a:extLst>
          </p:cNvPr>
          <p:cNvSpPr/>
          <p:nvPr/>
        </p:nvSpPr>
        <p:spPr>
          <a:xfrm>
            <a:off x="349257" y="1068824"/>
            <a:ext cx="4952317" cy="830997"/>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defTabSz="1219170">
              <a:buClr>
                <a:srgbClr val="FF5050"/>
              </a:buClr>
              <a:defRPr/>
            </a:pPr>
            <a:r>
              <a:rPr lang="en-US" altLang="en-US" sz="2400" kern="0">
                <a:solidFill>
                  <a:srgbClr val="C00000"/>
                </a:solidFill>
                <a:latin typeface="Roboto" panose="02000000000000000000" pitchFamily="2" charset="0"/>
                <a:cs typeface="#9Slide03 Arima Madurai ExtraBo" panose="00000900000000000000" pitchFamily="2" charset="0"/>
                <a:sym typeface="Arial"/>
              </a:rPr>
              <a:t>+Cấu tạo</a:t>
            </a:r>
            <a:r>
              <a:rPr lang="en-US" altLang="en-US" sz="2400" kern="0">
                <a:solidFill>
                  <a:srgbClr val="002060"/>
                </a:solidFill>
                <a:latin typeface="Roboto" panose="02000000000000000000" pitchFamily="2" charset="0"/>
                <a:cs typeface="#9Slide03 Arima Madurai ExtraBo" panose="00000900000000000000" pitchFamily="2" charset="0"/>
                <a:sym typeface="Arial"/>
              </a:rPr>
              <a:t>: Làm </a:t>
            </a:r>
            <a:r>
              <a:rPr lang="en-US" altLang="en-US" sz="2400" kern="0" dirty="0" err="1">
                <a:solidFill>
                  <a:srgbClr val="002060"/>
                </a:solidFill>
                <a:latin typeface="Roboto" panose="02000000000000000000" pitchFamily="2" charset="0"/>
                <a:cs typeface="#9Slide03 Arima Madurai ExtraBo" panose="00000900000000000000" pitchFamily="2" charset="0"/>
                <a:sym typeface="Arial"/>
              </a:rPr>
              <a:t>bằng</a:t>
            </a:r>
            <a:r>
              <a:rPr lang="en-US" altLang="en-US" sz="2400" kern="0" dirty="0">
                <a:solidFill>
                  <a:srgbClr val="002060"/>
                </a:solidFill>
                <a:latin typeface="Roboto" panose="02000000000000000000" pitchFamily="2" charset="0"/>
                <a:cs typeface="#9Slide03 Arima Madurai ExtraBo" panose="00000900000000000000" pitchFamily="2" charset="0"/>
                <a:sym typeface="Arial"/>
              </a:rPr>
              <a:t> </a:t>
            </a:r>
            <a:r>
              <a:rPr lang="en-US" altLang="en-US" sz="2400" kern="0" dirty="0" err="1">
                <a:solidFill>
                  <a:srgbClr val="002060"/>
                </a:solidFill>
                <a:latin typeface="Roboto" panose="02000000000000000000" pitchFamily="2" charset="0"/>
                <a:cs typeface="#9Slide03 Arima Madurai ExtraBo" panose="00000900000000000000" pitchFamily="2" charset="0"/>
                <a:sym typeface="Arial"/>
              </a:rPr>
              <a:t>chất</a:t>
            </a:r>
            <a:r>
              <a:rPr lang="en-US" altLang="en-US" sz="2400" kern="0" dirty="0">
                <a:solidFill>
                  <a:srgbClr val="002060"/>
                </a:solidFill>
                <a:latin typeface="Roboto" panose="02000000000000000000" pitchFamily="2" charset="0"/>
                <a:cs typeface="#9Slide03 Arima Madurai ExtraBo" panose="00000900000000000000" pitchFamily="2" charset="0"/>
                <a:sym typeface="Arial"/>
              </a:rPr>
              <a:t> </a:t>
            </a:r>
            <a:r>
              <a:rPr lang="en-US" altLang="en-US" sz="2400" kern="0" dirty="0" err="1">
                <a:solidFill>
                  <a:srgbClr val="002060"/>
                </a:solidFill>
                <a:latin typeface="Roboto" panose="02000000000000000000" pitchFamily="2" charset="0"/>
                <a:cs typeface="#9Slide03 Arima Madurai ExtraBo" panose="00000900000000000000" pitchFamily="2" charset="0"/>
                <a:sym typeface="Arial"/>
              </a:rPr>
              <a:t>dẻo</a:t>
            </a:r>
            <a:r>
              <a:rPr lang="en-US" altLang="en-US" sz="2400" kern="0" dirty="0">
                <a:solidFill>
                  <a:srgbClr val="002060"/>
                </a:solidFill>
                <a:latin typeface="Roboto" panose="02000000000000000000" pitchFamily="2" charset="0"/>
                <a:cs typeface="#9Slide03 Arima Madurai ExtraBo" panose="00000900000000000000" pitchFamily="2" charset="0"/>
                <a:sym typeface="Arial"/>
              </a:rPr>
              <a:t>, </a:t>
            </a:r>
            <a:r>
              <a:rPr lang="en-US" altLang="en-US" sz="2400" kern="0" err="1">
                <a:solidFill>
                  <a:srgbClr val="002060"/>
                </a:solidFill>
                <a:latin typeface="Roboto" panose="02000000000000000000" pitchFamily="2" charset="0"/>
                <a:cs typeface="#9Slide03 Arima Madurai ExtraBo" panose="00000900000000000000" pitchFamily="2" charset="0"/>
                <a:sym typeface="Arial"/>
              </a:rPr>
              <a:t>hình</a:t>
            </a:r>
            <a:r>
              <a:rPr lang="en-US" altLang="en-US" sz="2400" kern="0">
                <a:solidFill>
                  <a:srgbClr val="002060"/>
                </a:solidFill>
                <a:latin typeface="Roboto" panose="02000000000000000000" pitchFamily="2" charset="0"/>
                <a:cs typeface="#9Slide03 Arima Madurai ExtraBo" panose="00000900000000000000" pitchFamily="2" charset="0"/>
                <a:sym typeface="Arial"/>
              </a:rPr>
              <a:t> cái phễu</a:t>
            </a:r>
            <a:endParaRPr lang="en-US" altLang="en-US" sz="2400" kern="0" dirty="0">
              <a:solidFill>
                <a:srgbClr val="002060"/>
              </a:solidFill>
              <a:latin typeface="Roboto" panose="02000000000000000000" pitchFamily="2" charset="0"/>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 xmlns:a16="http://schemas.microsoft.com/office/drawing/2014/main" id="{1C098905-5868-92B6-4F9A-0EB491E9309B}"/>
                  </a:ext>
                </a:extLst>
              </p:cNvPr>
              <p:cNvSpPr/>
              <p:nvPr/>
            </p:nvSpPr>
            <p:spPr>
              <a:xfrm>
                <a:off x="349257" y="2090172"/>
                <a:ext cx="5142418" cy="2677656"/>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2400">
                    <a:solidFill>
                      <a:srgbClr val="C00000"/>
                    </a:solidFill>
                    <a:latin typeface="Roboto" panose="02000000000000000000" pitchFamily="2" charset="0"/>
                    <a:cs typeface="#9Slide03 Arima Madurai ExtraBo" panose="00000900000000000000" pitchFamily="2" charset="0"/>
                  </a:rPr>
                  <a:t>+ Hoạt động</a:t>
                </a:r>
                <a:r>
                  <a:rPr lang="en-US" altLang="en-US" sz="2400">
                    <a:solidFill>
                      <a:srgbClr val="002060"/>
                    </a:solidFill>
                    <a:latin typeface="Roboto" panose="02000000000000000000" pitchFamily="2" charset="0"/>
                    <a:cs typeface="#9Slide03 Arima Madurai ExtraBo" panose="00000900000000000000" pitchFamily="2" charset="0"/>
                  </a:rPr>
                  <a:t>: Ấn phễu của </a:t>
                </a:r>
                <a:r>
                  <a:rPr lang="en-US" altLang="en-US" sz="2400" dirty="0" err="1">
                    <a:solidFill>
                      <a:srgbClr val="002060"/>
                    </a:solidFill>
                    <a:latin typeface="Roboto" panose="02000000000000000000" pitchFamily="2" charset="0"/>
                    <a:cs typeface="#9Slide03 Arima Madurai ExtraBo" panose="00000900000000000000" pitchFamily="2" charset="0"/>
                  </a:rPr>
                  <a:t>giác</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mút</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lên</a:t>
                </a:r>
                <a:r>
                  <a:rPr lang="en-US" altLang="en-US" sz="2400" dirty="0">
                    <a:solidFill>
                      <a:srgbClr val="002060"/>
                    </a:solidFill>
                    <a:latin typeface="Roboto" panose="02000000000000000000" pitchFamily="2" charset="0"/>
                    <a:cs typeface="#9Slide03 Arima Madurai ExtraBo" panose="00000900000000000000" pitchFamily="2" charset="0"/>
                  </a:rPr>
                  <a:t> mặt kính hoặc tường nhẵn</a:t>
                </a:r>
                <a14:m>
                  <m:oMath xmlns:m="http://schemas.openxmlformats.org/officeDocument/2006/math">
                    <m:r>
                      <a:rPr lang="en-US" altLang="en-US" sz="2400" dirty="0">
                        <a:solidFill>
                          <a:srgbClr val="002060"/>
                        </a:solidFill>
                        <a:latin typeface="Cambria Math" panose="02040503050406030204" pitchFamily="18" charset="0"/>
                        <a:cs typeface="#9Slide03 Arima Madurai ExtraBo" panose="00000900000000000000" pitchFamily="2" charset="0"/>
                      </a:rPr>
                      <m:t> </m:t>
                    </m:r>
                    <m:groupChr>
                      <m:groupChrPr>
                        <m:chr m:val="→"/>
                        <m:vertJc m:val="bot"/>
                        <m:ctrlPr>
                          <a:rPr lang="en-US" altLang="en-US" sz="24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2400" i="1">
                            <a:solidFill>
                              <a:srgbClr val="002060"/>
                            </a:solidFill>
                            <a:latin typeface="Cambria Math" panose="02040503050406030204" pitchFamily="18" charset="0"/>
                            <a:cs typeface="#9Slide03 Arima Madurai ExtraBo" panose="00000900000000000000" pitchFamily="2" charset="0"/>
                          </a:rPr>
                          <m:t> </m:t>
                        </m:r>
                        <m:r>
                          <a:rPr lang="en-US" altLang="en-US" sz="24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đẩy</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không</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khí</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trong</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giác</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mút</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err="1">
                    <a:solidFill>
                      <a:srgbClr val="002060"/>
                    </a:solidFill>
                    <a:latin typeface="Roboto" panose="02000000000000000000" pitchFamily="2" charset="0"/>
                    <a:cs typeface="#9Slide03 Arima Madurai ExtraBo" panose="00000900000000000000" pitchFamily="2" charset="0"/>
                  </a:rPr>
                  <a:t>ra</a:t>
                </a:r>
                <a:r>
                  <a:rPr lang="en-US" altLang="en-US" sz="2400">
                    <a:solidFill>
                      <a:srgbClr val="002060"/>
                    </a:solidFill>
                    <a:latin typeface="Roboto" panose="02000000000000000000" pitchFamily="2" charset="0"/>
                    <a:cs typeface="#9Slide03 Arima Madurai ExtraBo" panose="00000900000000000000" pitchFamily="2" charset="0"/>
                  </a:rPr>
                  <a:t> ngoài </a:t>
                </a:r>
                <a14:m>
                  <m:oMath xmlns:m="http://schemas.openxmlformats.org/officeDocument/2006/math">
                    <m:groupChr>
                      <m:groupChrPr>
                        <m:chr m:val="→"/>
                        <m:vertJc m:val="bot"/>
                        <m:ctrlPr>
                          <a:rPr lang="en-US" altLang="en-US" sz="24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2400" i="1">
                            <a:solidFill>
                              <a:srgbClr val="002060"/>
                            </a:solidFill>
                            <a:latin typeface="Cambria Math" panose="02040503050406030204" pitchFamily="18" charset="0"/>
                            <a:cs typeface="#9Slide03 Arima Madurai ExtraBo" panose="00000900000000000000" pitchFamily="2" charset="0"/>
                          </a:rPr>
                          <m:t> </m:t>
                        </m:r>
                        <m:r>
                          <a:rPr lang="en-US" altLang="en-US" sz="24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2400">
                    <a:solidFill>
                      <a:srgbClr val="002060"/>
                    </a:solidFill>
                    <a:latin typeface="Roboto" panose="02000000000000000000" pitchFamily="2" charset="0"/>
                    <a:cs typeface="#9Slide03 Arima Madurai ExtraBo" panose="00000900000000000000" pitchFamily="2" charset="0"/>
                  </a:rPr>
                  <a:t>Lúc </a:t>
                </a:r>
                <a:r>
                  <a:rPr lang="en-US" altLang="en-US" sz="2400" dirty="0" err="1">
                    <a:solidFill>
                      <a:srgbClr val="002060"/>
                    </a:solidFill>
                    <a:latin typeface="Roboto" panose="02000000000000000000" pitchFamily="2" charset="0"/>
                    <a:cs typeface="#9Slide03 Arima Madurai ExtraBo" panose="00000900000000000000" pitchFamily="2" charset="0"/>
                  </a:rPr>
                  <a:t>này</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áp</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err="1">
                    <a:solidFill>
                      <a:srgbClr val="002060"/>
                    </a:solidFill>
                    <a:latin typeface="Roboto" panose="02000000000000000000" pitchFamily="2" charset="0"/>
                    <a:cs typeface="#9Slide03 Arima Madurai ExtraBo" panose="00000900000000000000" pitchFamily="2" charset="0"/>
                  </a:rPr>
                  <a:t>suất</a:t>
                </a:r>
                <a:r>
                  <a:rPr lang="en-US" altLang="en-US" sz="2400">
                    <a:solidFill>
                      <a:srgbClr val="002060"/>
                    </a:solidFill>
                    <a:latin typeface="Roboto" panose="02000000000000000000" pitchFamily="2" charset="0"/>
                    <a:cs typeface="#9Slide03 Arima Madurai ExtraBo" panose="00000900000000000000" pitchFamily="2" charset="0"/>
                  </a:rPr>
                  <a:t> khí quyển bên ngoài </a:t>
                </a:r>
                <a:r>
                  <a:rPr lang="en-US" altLang="en-US" sz="2400" err="1">
                    <a:solidFill>
                      <a:srgbClr val="002060"/>
                    </a:solidFill>
                    <a:latin typeface="Roboto" panose="02000000000000000000" pitchFamily="2" charset="0"/>
                    <a:cs typeface="#9Slide03 Arima Madurai ExtraBo" panose="00000900000000000000" pitchFamily="2" charset="0"/>
                  </a:rPr>
                  <a:t>lớn</a:t>
                </a:r>
                <a:r>
                  <a:rPr lang="en-US" altLang="en-US" sz="2400">
                    <a:solidFill>
                      <a:srgbClr val="002060"/>
                    </a:solidFill>
                    <a:latin typeface="Roboto" panose="02000000000000000000" pitchFamily="2" charset="0"/>
                    <a:cs typeface="#9Slide03 Arima Madurai ExtraBo" panose="00000900000000000000" pitchFamily="2" charset="0"/>
                  </a:rPr>
                  <a:t> hơn áp suất bên trong giác mút </a:t>
                </a:r>
                <a14:m>
                  <m:oMath xmlns:m="http://schemas.openxmlformats.org/officeDocument/2006/math">
                    <m:groupChr>
                      <m:groupChrPr>
                        <m:chr m:val="→"/>
                        <m:vertJc m:val="bot"/>
                        <m:ctrlPr>
                          <a:rPr lang="en-US" altLang="en-US" sz="24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2400" i="1">
                            <a:solidFill>
                              <a:srgbClr val="002060"/>
                            </a:solidFill>
                            <a:latin typeface="Cambria Math" panose="02040503050406030204" pitchFamily="18" charset="0"/>
                            <a:cs typeface="#9Slide03 Arima Madurai ExtraBo" panose="00000900000000000000" pitchFamily="2" charset="0"/>
                          </a:rPr>
                          <m:t> </m:t>
                        </m:r>
                        <m:r>
                          <a:rPr lang="en-US" altLang="en-US" sz="24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a:solidFill>
                      <a:srgbClr val="002060"/>
                    </a:solidFill>
                    <a:latin typeface="Roboto" panose="02000000000000000000" pitchFamily="2" charset="0"/>
                    <a:cs typeface="#9Slide03 Arima Madurai ExtraBo" panose="00000900000000000000" pitchFamily="2" charset="0"/>
                  </a:rPr>
                  <a:t>đẩy giác </a:t>
                </a:r>
                <a:r>
                  <a:rPr lang="en-US" altLang="en-US" sz="2400" dirty="0" err="1">
                    <a:solidFill>
                      <a:srgbClr val="002060"/>
                    </a:solidFill>
                    <a:latin typeface="Roboto" panose="02000000000000000000" pitchFamily="2" charset="0"/>
                    <a:cs typeface="#9Slide03 Arima Madurai ExtraBo" panose="00000900000000000000" pitchFamily="2" charset="0"/>
                  </a:rPr>
                  <a:t>mút</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err="1">
                    <a:solidFill>
                      <a:srgbClr val="002060"/>
                    </a:solidFill>
                    <a:latin typeface="Roboto" panose="02000000000000000000" pitchFamily="2" charset="0"/>
                    <a:cs typeface="#9Slide03 Arima Madurai ExtraBo" panose="00000900000000000000" pitchFamily="2" charset="0"/>
                  </a:rPr>
                  <a:t>dính</a:t>
                </a:r>
                <a:r>
                  <a:rPr lang="en-US" altLang="en-US" sz="2400">
                    <a:solidFill>
                      <a:srgbClr val="002060"/>
                    </a:solidFill>
                    <a:latin typeface="Roboto" panose="02000000000000000000" pitchFamily="2" charset="0"/>
                    <a:cs typeface="#9Slide03 Arima Madurai ExtraBo" panose="00000900000000000000" pitchFamily="2" charset="0"/>
                  </a:rPr>
                  <a:t> chặt vào tường</a:t>
                </a:r>
                <a:endParaRPr lang="en-US" altLang="en-US" sz="2400" kern="0" dirty="0">
                  <a:solidFill>
                    <a:srgbClr val="002060"/>
                  </a:solidFill>
                  <a:latin typeface="Roboto" panose="02000000000000000000" pitchFamily="2" charset="0"/>
                  <a:cs typeface="#9Slide03 Arima Madurai ExtraBo" panose="00000900000000000000" pitchFamily="2" charset="0"/>
                  <a:sym typeface="Arial"/>
                </a:endParaRPr>
              </a:p>
            </p:txBody>
          </p:sp>
        </mc:Choice>
        <mc:Fallback xmlns="">
          <p:sp>
            <p:nvSpPr>
              <p:cNvPr id="8" name="Rectangle 7">
                <a:extLst>
                  <a:ext uri="{FF2B5EF4-FFF2-40B4-BE49-F238E27FC236}">
                    <a16:creationId xmlns:a16="http://schemas.microsoft.com/office/drawing/2014/main" id="{1C098905-5868-92B6-4F9A-0EB491E9309B}"/>
                  </a:ext>
                </a:extLst>
              </p:cNvPr>
              <p:cNvSpPr>
                <a:spLocks noRot="1" noChangeAspect="1" noMove="1" noResize="1" noEditPoints="1" noAdjustHandles="1" noChangeArrowheads="1" noChangeShapeType="1" noTextEdit="1"/>
              </p:cNvSpPr>
              <p:nvPr/>
            </p:nvSpPr>
            <p:spPr>
              <a:xfrm>
                <a:off x="349257" y="2090172"/>
                <a:ext cx="5142418" cy="2677656"/>
              </a:xfrm>
              <a:prstGeom prst="rect">
                <a:avLst/>
              </a:prstGeom>
              <a:blipFill>
                <a:blip r:embed="rId2"/>
                <a:stretch>
                  <a:fillRect l="-1655" t="-1361" r="-1300" b="-4308"/>
                </a:stretch>
              </a:blipFill>
              <a:ln w="12700">
                <a:solidFill>
                  <a:schemeClr val="accent5">
                    <a:lumMod val="75000"/>
                  </a:schemeClr>
                </a:solidFill>
                <a:prstDash val="sysDot"/>
              </a:ln>
            </p:spPr>
            <p:txBody>
              <a:bodyPr/>
              <a:lstStyle/>
              <a:p>
                <a:r>
                  <a:rPr lang="en-US">
                    <a:noFill/>
                  </a:rPr>
                  <a:t> </a:t>
                </a:r>
              </a:p>
            </p:txBody>
          </p:sp>
        </mc:Fallback>
      </mc:AlternateContent>
      <p:pic>
        <p:nvPicPr>
          <p:cNvPr id="9" name="Picture 8">
            <a:extLst>
              <a:ext uri="{FF2B5EF4-FFF2-40B4-BE49-F238E27FC236}">
                <a16:creationId xmlns="" xmlns:a16="http://schemas.microsoft.com/office/drawing/2014/main" id="{846DF09A-926E-EED3-663C-BCC3D4ADE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284" y="4865904"/>
            <a:ext cx="1892346" cy="1867227"/>
          </a:xfrm>
          <a:prstGeom prst="rect">
            <a:avLst/>
          </a:prstGeom>
        </p:spPr>
      </p:pic>
      <p:pic>
        <p:nvPicPr>
          <p:cNvPr id="10" name="Picture 9">
            <a:extLst>
              <a:ext uri="{FF2B5EF4-FFF2-40B4-BE49-F238E27FC236}">
                <a16:creationId xmlns="" xmlns:a16="http://schemas.microsoft.com/office/drawing/2014/main" id="{D6D264C1-DF73-B6B7-F00E-F1A6FC4972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734" y="4865904"/>
            <a:ext cx="1845764" cy="1867227"/>
          </a:xfrm>
          <a:prstGeom prst="rect">
            <a:avLst/>
          </a:prstGeom>
        </p:spPr>
      </p:pic>
      <p:sp>
        <p:nvSpPr>
          <p:cNvPr id="11" name="Rectangle 10">
            <a:extLst>
              <a:ext uri="{FF2B5EF4-FFF2-40B4-BE49-F238E27FC236}">
                <a16:creationId xmlns="" xmlns:a16="http://schemas.microsoft.com/office/drawing/2014/main" id="{137BE01F-79C2-E1FD-220D-1A35C4E58634}"/>
              </a:ext>
            </a:extLst>
          </p:cNvPr>
          <p:cNvSpPr/>
          <p:nvPr/>
        </p:nvSpPr>
        <p:spPr>
          <a:xfrm>
            <a:off x="6152361" y="1068824"/>
            <a:ext cx="5627420" cy="1200329"/>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defTabSz="1219170">
              <a:buClr>
                <a:srgbClr val="FF5050"/>
              </a:buClr>
              <a:defRPr/>
            </a:pPr>
            <a:r>
              <a:rPr lang="en-US" altLang="en-US" sz="2400">
                <a:solidFill>
                  <a:srgbClr val="C00000"/>
                </a:solidFill>
                <a:latin typeface="Roboto" panose="02000000000000000000" pitchFamily="2" charset="0"/>
                <a:cs typeface="#9Slide03 Arima Madurai ExtraBo" panose="00000900000000000000" pitchFamily="2" charset="0"/>
              </a:rPr>
              <a:t>+Cấu tạo</a:t>
            </a:r>
            <a:r>
              <a:rPr lang="en-US" altLang="en-US" sz="2400">
                <a:solidFill>
                  <a:srgbClr val="002060"/>
                </a:solidFill>
                <a:latin typeface="Roboto" panose="02000000000000000000" pitchFamily="2" charset="0"/>
                <a:cs typeface="#9Slide03 Arima Madurai ExtraBo" panose="00000900000000000000" pitchFamily="2" charset="0"/>
              </a:rPr>
              <a:t>: gồm bình chứa nước, tay bơm, pit – tông, ống xilanh, vòi phum, ống nước, van.</a:t>
            </a:r>
            <a:endParaRPr lang="en-US" altLang="en-US" sz="2400" kern="0" dirty="0">
              <a:solidFill>
                <a:srgbClr val="002060"/>
              </a:solidFill>
              <a:latin typeface="Roboto" panose="02000000000000000000" pitchFamily="2" charset="0"/>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 xmlns:a16="http://schemas.microsoft.com/office/drawing/2014/main" id="{1FC059B9-58D2-97DF-BA67-799BBD9A2446}"/>
                  </a:ext>
                </a:extLst>
              </p:cNvPr>
              <p:cNvSpPr/>
              <p:nvPr/>
            </p:nvSpPr>
            <p:spPr>
              <a:xfrm>
                <a:off x="6152361" y="2466743"/>
                <a:ext cx="5696818" cy="2308324"/>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2400">
                    <a:solidFill>
                      <a:srgbClr val="C00000"/>
                    </a:solidFill>
                    <a:latin typeface="Roboto" panose="02000000000000000000" pitchFamily="2" charset="0"/>
                    <a:cs typeface="#9Slide03 Arima Madurai ExtraBo" panose="00000900000000000000" pitchFamily="2" charset="0"/>
                  </a:rPr>
                  <a:t>+Hoạt động</a:t>
                </a:r>
                <a:r>
                  <a:rPr lang="en-US" altLang="en-US" sz="2400">
                    <a:solidFill>
                      <a:srgbClr val="002060"/>
                    </a:solidFill>
                    <a:latin typeface="Roboto" panose="02000000000000000000" pitchFamily="2" charset="0"/>
                    <a:cs typeface="#9Slide03 Arima Madurai ExtraBo" panose="00000900000000000000" pitchFamily="2" charset="0"/>
                  </a:rPr>
                  <a:t>: Khi tác dụng lực lên tay bơm, pit- tông hút không khí bên ngoài vào và nén lại, áp </a:t>
                </a:r>
                <a:r>
                  <a:rPr lang="en-US" altLang="en-US" sz="2400" dirty="0" err="1">
                    <a:solidFill>
                      <a:srgbClr val="002060"/>
                    </a:solidFill>
                    <a:latin typeface="Roboto" panose="02000000000000000000" pitchFamily="2" charset="0"/>
                    <a:cs typeface="#9Slide03 Arima Madurai ExtraBo" panose="00000900000000000000" pitchFamily="2" charset="0"/>
                  </a:rPr>
                  <a:t>suất</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trong</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bình</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lớn</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hơn</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bên</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ngoài</a:t>
                </a:r>
                <a:r>
                  <a:rPr lang="en-US" altLang="en-US" sz="24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24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2400" i="1">
                            <a:solidFill>
                              <a:srgbClr val="002060"/>
                            </a:solidFill>
                            <a:latin typeface="Cambria Math" panose="02040503050406030204" pitchFamily="18" charset="0"/>
                            <a:cs typeface="#9Slide03 Arima Madurai ExtraBo" panose="00000900000000000000" pitchFamily="2" charset="0"/>
                          </a:rPr>
                          <m:t> </m:t>
                        </m:r>
                        <m:r>
                          <a:rPr lang="en-US" altLang="en-US" sz="24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a:solidFill>
                      <a:srgbClr val="002060"/>
                    </a:solidFill>
                    <a:latin typeface="Roboto" panose="02000000000000000000" pitchFamily="2" charset="0"/>
                    <a:cs typeface="#9Slide03 Arima Madurai ExtraBo" panose="00000900000000000000" pitchFamily="2" charset="0"/>
                  </a:rPr>
                  <a:t>mở van, chất </a:t>
                </a:r>
                <a:r>
                  <a:rPr lang="en-US" altLang="en-US" sz="2400" dirty="0" err="1">
                    <a:solidFill>
                      <a:srgbClr val="002060"/>
                    </a:solidFill>
                    <a:latin typeface="Roboto" panose="02000000000000000000" pitchFamily="2" charset="0"/>
                    <a:cs typeface="#9Slide03 Arima Madurai ExtraBo" panose="00000900000000000000" pitchFamily="2" charset="0"/>
                  </a:rPr>
                  <a:t>lỏng</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bị</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đẩy</a:t>
                </a:r>
                <a:r>
                  <a:rPr lang="en-US" altLang="en-US" sz="2400" dirty="0">
                    <a:solidFill>
                      <a:srgbClr val="002060"/>
                    </a:solidFill>
                    <a:latin typeface="Roboto" panose="02000000000000000000" pitchFamily="2" charset="0"/>
                    <a:cs typeface="#9Slide03 Arima Madurai ExtraBo" panose="00000900000000000000" pitchFamily="2" charset="0"/>
                  </a:rPr>
                  <a:t> qua </a:t>
                </a:r>
                <a:r>
                  <a:rPr lang="en-US" altLang="en-US" sz="2400" err="1">
                    <a:solidFill>
                      <a:srgbClr val="002060"/>
                    </a:solidFill>
                    <a:latin typeface="Roboto" panose="02000000000000000000" pitchFamily="2" charset="0"/>
                    <a:cs typeface="#9Slide03 Arima Madurai ExtraBo" panose="00000900000000000000" pitchFamily="2" charset="0"/>
                  </a:rPr>
                  <a:t>ống</a:t>
                </a:r>
                <a:r>
                  <a:rPr lang="en-US" altLang="en-US" sz="2400">
                    <a:solidFill>
                      <a:srgbClr val="002060"/>
                    </a:solidFill>
                    <a:latin typeface="Roboto" panose="02000000000000000000" pitchFamily="2" charset="0"/>
                    <a:cs typeface="#9Slide03 Arima Madurai ExtraBo" panose="00000900000000000000" pitchFamily="2" charset="0"/>
                  </a:rPr>
                  <a:t> dẫn vòi </a:t>
                </a:r>
                <a:r>
                  <a:rPr lang="en-US" altLang="en-US" sz="2400" dirty="0" err="1">
                    <a:solidFill>
                      <a:srgbClr val="002060"/>
                    </a:solidFill>
                    <a:latin typeface="Roboto" panose="02000000000000000000" pitchFamily="2" charset="0"/>
                    <a:cs typeface="#9Slide03 Arima Madurai ExtraBo" panose="00000900000000000000" pitchFamily="2" charset="0"/>
                  </a:rPr>
                  <a:t>xịt</a:t>
                </a:r>
                <a:r>
                  <a:rPr lang="en-US" altLang="en-US" sz="2400" dirty="0">
                    <a:solidFill>
                      <a:srgbClr val="002060"/>
                    </a:solidFill>
                    <a:latin typeface="Roboto" panose="02000000000000000000" pitchFamily="2" charset="0"/>
                    <a:cs typeface="#9Slide03 Arima Madurai ExtraBo" panose="00000900000000000000" pitchFamily="2" charset="0"/>
                  </a:rPr>
                  <a:t> ở </a:t>
                </a:r>
                <a:r>
                  <a:rPr lang="en-US" altLang="en-US" sz="2400" dirty="0" err="1">
                    <a:solidFill>
                      <a:srgbClr val="002060"/>
                    </a:solidFill>
                    <a:latin typeface="Roboto" panose="02000000000000000000" pitchFamily="2" charset="0"/>
                    <a:cs typeface="#9Slide03 Arima Madurai ExtraBo" panose="00000900000000000000" pitchFamily="2" charset="0"/>
                  </a:rPr>
                  <a:t>nắp</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bình</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ra</a:t>
                </a:r>
                <a:r>
                  <a:rPr lang="en-US" altLang="en-US" sz="2400" dirty="0">
                    <a:solidFill>
                      <a:srgbClr val="002060"/>
                    </a:solidFill>
                    <a:latin typeface="Roboto" panose="02000000000000000000" pitchFamily="2" charset="0"/>
                    <a:cs typeface="#9Slide03 Arima Madurai ExtraBo" panose="00000900000000000000" pitchFamily="2" charset="0"/>
                  </a:rPr>
                  <a:t> </a:t>
                </a:r>
                <a:r>
                  <a:rPr lang="en-US" altLang="en-US" sz="2400" dirty="0" err="1">
                    <a:solidFill>
                      <a:srgbClr val="002060"/>
                    </a:solidFill>
                    <a:latin typeface="Roboto" panose="02000000000000000000" pitchFamily="2" charset="0"/>
                    <a:cs typeface="#9Slide03 Arima Madurai ExtraBo" panose="00000900000000000000" pitchFamily="2" charset="0"/>
                  </a:rPr>
                  <a:t>ngoài</a:t>
                </a:r>
                <a:r>
                  <a:rPr lang="en-US" altLang="en-US" sz="2400" dirty="0">
                    <a:solidFill>
                      <a:srgbClr val="002060"/>
                    </a:solidFill>
                    <a:latin typeface="Roboto" panose="02000000000000000000" pitchFamily="2" charset="0"/>
                    <a:cs typeface="#9Slide03 Arima Madurai ExtraBo" panose="00000900000000000000" pitchFamily="2" charset="0"/>
                  </a:rPr>
                  <a:t>.</a:t>
                </a:r>
                <a:endParaRPr lang="en-US" altLang="en-US" sz="2400" kern="0" dirty="0">
                  <a:solidFill>
                    <a:srgbClr val="002060"/>
                  </a:solidFill>
                  <a:latin typeface="Roboto" panose="02000000000000000000" pitchFamily="2" charset="0"/>
                  <a:cs typeface="#9Slide03 Arima Madurai ExtraBo" panose="00000900000000000000" pitchFamily="2" charset="0"/>
                  <a:sym typeface="Arial"/>
                </a:endParaRPr>
              </a:p>
            </p:txBody>
          </p:sp>
        </mc:Choice>
        <mc:Fallback xmlns="">
          <p:sp>
            <p:nvSpPr>
              <p:cNvPr id="12" name="Rectangle 11">
                <a:extLst>
                  <a:ext uri="{FF2B5EF4-FFF2-40B4-BE49-F238E27FC236}">
                    <a16:creationId xmlns:a16="http://schemas.microsoft.com/office/drawing/2014/main" id="{1FC059B9-58D2-97DF-BA67-799BBD9A2446}"/>
                  </a:ext>
                </a:extLst>
              </p:cNvPr>
              <p:cNvSpPr>
                <a:spLocks noRot="1" noChangeAspect="1" noMove="1" noResize="1" noEditPoints="1" noAdjustHandles="1" noChangeArrowheads="1" noChangeShapeType="1" noTextEdit="1"/>
              </p:cNvSpPr>
              <p:nvPr/>
            </p:nvSpPr>
            <p:spPr>
              <a:xfrm>
                <a:off x="6152361" y="2466743"/>
                <a:ext cx="5696818" cy="2308324"/>
              </a:xfrm>
              <a:prstGeom prst="rect">
                <a:avLst/>
              </a:prstGeom>
              <a:blipFill>
                <a:blip r:embed="rId5"/>
                <a:stretch>
                  <a:fillRect l="-1494" t="-1579" b="-5263"/>
                </a:stretch>
              </a:blipFill>
              <a:ln w="12700">
                <a:solidFill>
                  <a:schemeClr val="accent5">
                    <a:lumMod val="75000"/>
                  </a:schemeClr>
                </a:solidFill>
                <a:prstDash val="sysDot"/>
              </a:ln>
            </p:spPr>
            <p:txBody>
              <a:bodyPr/>
              <a:lstStyle/>
              <a:p>
                <a:r>
                  <a:rPr lang="en-US">
                    <a:noFill/>
                  </a:rPr>
                  <a:t> </a:t>
                </a:r>
              </a:p>
            </p:txBody>
          </p:sp>
        </mc:Fallback>
      </mc:AlternateContent>
      <p:pic>
        <p:nvPicPr>
          <p:cNvPr id="13" name="Picture 12">
            <a:extLst>
              <a:ext uri="{FF2B5EF4-FFF2-40B4-BE49-F238E27FC236}">
                <a16:creationId xmlns="" xmlns:a16="http://schemas.microsoft.com/office/drawing/2014/main" id="{41C25DF8-52F0-CC53-251E-6F551D3E0D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833" y="4865904"/>
            <a:ext cx="2147128" cy="1975365"/>
          </a:xfrm>
          <a:prstGeom prst="rect">
            <a:avLst/>
          </a:prstGeom>
        </p:spPr>
      </p:pic>
    </p:spTree>
    <p:extLst>
      <p:ext uri="{BB962C8B-B14F-4D97-AF65-F5344CB8AC3E}">
        <p14:creationId xmlns:p14="http://schemas.microsoft.com/office/powerpoint/2010/main" val="197428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3466A22-14AC-33A8-737A-66F14BF20E6C}"/>
              </a:ext>
            </a:extLst>
          </p:cNvPr>
          <p:cNvSpPr txBox="1"/>
          <p:nvPr/>
        </p:nvSpPr>
        <p:spPr>
          <a:xfrm>
            <a:off x="839669" y="267705"/>
            <a:ext cx="10453171" cy="502766"/>
          </a:xfrm>
          <a:prstGeom prst="rect">
            <a:avLst/>
          </a:prstGeom>
          <a:noFill/>
        </p:spPr>
        <p:txBody>
          <a:bodyPr wrap="square" rtlCol="0">
            <a:spAutoFit/>
          </a:bodyPr>
          <a:lstStyle/>
          <a:p>
            <a:pPr lvl="0" algn="ctr">
              <a:defRPr/>
            </a:pPr>
            <a:r>
              <a:rPr lang="en-US" sz="2667">
                <a:solidFill>
                  <a:srgbClr val="002060"/>
                </a:solidFill>
                <a:latin typeface="Roboto Black" panose="02000000000000000000" pitchFamily="2" charset="0"/>
              </a:rPr>
              <a:t>b. Một số ứng dụng của áp suất không khí trong đời sống</a:t>
            </a:r>
            <a:endParaRPr lang="en-US" sz="2667" dirty="0">
              <a:solidFill>
                <a:srgbClr val="002060"/>
              </a:solidFill>
              <a:latin typeface="Roboto Black" panose="02000000000000000000" pitchFamily="2" charset="0"/>
            </a:endParaRPr>
          </a:p>
        </p:txBody>
      </p:sp>
      <p:grpSp>
        <p:nvGrpSpPr>
          <p:cNvPr id="4" name="Group 3">
            <a:extLst>
              <a:ext uri="{FF2B5EF4-FFF2-40B4-BE49-F238E27FC236}">
                <a16:creationId xmlns="" xmlns:a16="http://schemas.microsoft.com/office/drawing/2014/main" id="{FBC5962A-CC01-E5EC-CCAB-5E7729E092D3}"/>
              </a:ext>
            </a:extLst>
          </p:cNvPr>
          <p:cNvGrpSpPr/>
          <p:nvPr/>
        </p:nvGrpSpPr>
        <p:grpSpPr>
          <a:xfrm>
            <a:off x="314489" y="212057"/>
            <a:ext cx="585777" cy="585777"/>
            <a:chOff x="5751326" y="1686394"/>
            <a:chExt cx="1514006" cy="1514006"/>
          </a:xfrm>
        </p:grpSpPr>
        <p:sp>
          <p:nvSpPr>
            <p:cNvPr id="5" name="Oval 4">
              <a:extLst>
                <a:ext uri="{FF2B5EF4-FFF2-40B4-BE49-F238E27FC236}">
                  <a16:creationId xmlns=""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pic>
          <p:nvPicPr>
            <p:cNvPr id="6" name="Picture 5">
              <a:extLst>
                <a:ext uri="{FF2B5EF4-FFF2-40B4-BE49-F238E27FC236}">
                  <a16:creationId xmlns="" xmlns:a16="http://schemas.microsoft.com/office/drawing/2014/main" id="{0D3D5442-D309-148E-1D3A-A623FC5035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 xmlns:a16="http://schemas.microsoft.com/office/drawing/2014/main" id="{23E73132-08DA-D812-E6D9-5680BAAA66D7}"/>
              </a:ext>
            </a:extLst>
          </p:cNvPr>
          <p:cNvSpPr txBox="1"/>
          <p:nvPr/>
        </p:nvSpPr>
        <p:spPr>
          <a:xfrm>
            <a:off x="1" y="987640"/>
            <a:ext cx="12191999" cy="502766"/>
          </a:xfrm>
          <a:prstGeom prst="rect">
            <a:avLst/>
          </a:prstGeom>
          <a:solidFill>
            <a:schemeClr val="accent5">
              <a:lumMod val="60000"/>
              <a:lumOff val="40000"/>
            </a:schemeClr>
          </a:solidFill>
        </p:spPr>
        <p:txBody>
          <a:bodyPr wrap="square" rtlCol="0">
            <a:spAutoFit/>
          </a:bodyPr>
          <a:lstStyle/>
          <a:p>
            <a:pPr algn="ctr" defTabSz="1219170">
              <a:buClr>
                <a:srgbClr val="000000"/>
              </a:buClr>
              <a:defRPr/>
            </a:pPr>
            <a:r>
              <a:rPr lang="en-US" sz="2667" kern="0" dirty="0" err="1">
                <a:solidFill>
                  <a:schemeClr val="tx1">
                    <a:lumMod val="75000"/>
                    <a:lumOff val="25000"/>
                  </a:schemeClr>
                </a:solidFill>
                <a:latin typeface="Roboto Black" panose="02000000000000000000" pitchFamily="2" charset="0"/>
                <a:cs typeface="Arial"/>
                <a:sym typeface="Arial"/>
              </a:rPr>
              <a:t>Tàu</a:t>
            </a:r>
            <a:r>
              <a:rPr lang="en-US" sz="2667" kern="0" dirty="0">
                <a:solidFill>
                  <a:schemeClr val="tx1">
                    <a:lumMod val="75000"/>
                    <a:lumOff val="25000"/>
                  </a:schemeClr>
                </a:solidFill>
                <a:latin typeface="Roboto Black" panose="02000000000000000000" pitchFamily="2" charset="0"/>
                <a:cs typeface="Arial"/>
                <a:sym typeface="Arial"/>
              </a:rPr>
              <a:t> </a:t>
            </a:r>
            <a:r>
              <a:rPr lang="en-US" sz="2667" kern="0" dirty="0" err="1">
                <a:solidFill>
                  <a:schemeClr val="tx1">
                    <a:lumMod val="75000"/>
                    <a:lumOff val="25000"/>
                  </a:schemeClr>
                </a:solidFill>
                <a:latin typeface="Roboto Black" panose="02000000000000000000" pitchFamily="2" charset="0"/>
                <a:cs typeface="Arial"/>
                <a:sym typeface="Arial"/>
              </a:rPr>
              <a:t>Đệm</a:t>
            </a:r>
            <a:r>
              <a:rPr lang="en-US" sz="2667" kern="0" dirty="0">
                <a:solidFill>
                  <a:schemeClr val="tx1">
                    <a:lumMod val="75000"/>
                    <a:lumOff val="25000"/>
                  </a:schemeClr>
                </a:solidFill>
                <a:latin typeface="Roboto Black" panose="02000000000000000000" pitchFamily="2" charset="0"/>
                <a:cs typeface="Arial"/>
                <a:sym typeface="Arial"/>
              </a:rPr>
              <a:t> </a:t>
            </a:r>
            <a:r>
              <a:rPr lang="en-US" sz="2667" kern="0" dirty="0" err="1">
                <a:solidFill>
                  <a:schemeClr val="tx1">
                    <a:lumMod val="75000"/>
                    <a:lumOff val="25000"/>
                  </a:schemeClr>
                </a:solidFill>
                <a:latin typeface="Roboto Black" panose="02000000000000000000" pitchFamily="2" charset="0"/>
                <a:cs typeface="Arial"/>
                <a:sym typeface="Arial"/>
              </a:rPr>
              <a:t>Khí</a:t>
            </a:r>
            <a:endParaRPr lang="en-US" sz="2667" kern="0" dirty="0">
              <a:solidFill>
                <a:schemeClr val="tx1">
                  <a:lumMod val="75000"/>
                  <a:lumOff val="25000"/>
                </a:schemeClr>
              </a:solidFill>
              <a:latin typeface="Roboto Black" panose="02000000000000000000" pitchFamily="2" charset="0"/>
              <a:cs typeface="Arial"/>
              <a:sym typeface="Arial"/>
            </a:endParaRPr>
          </a:p>
        </p:txBody>
      </p:sp>
      <p:pic>
        <p:nvPicPr>
          <p:cNvPr id="7170" name="Picture 2" descr="VÌ SAO TÀU ĐỆM KHÔNG KHÍ CÓ THỂ CHẠY TRÊN MẶT NƯỚC? - DaoHieu.com">
            <a:extLst>
              <a:ext uri="{FF2B5EF4-FFF2-40B4-BE49-F238E27FC236}">
                <a16:creationId xmlns="" xmlns:a16="http://schemas.microsoft.com/office/drawing/2014/main" id="{C42AD645-374E-E379-6A36-77A1011F7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1" y="2061775"/>
            <a:ext cx="6126584" cy="41046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4014C4F6-B51B-29B3-603F-F118D95CD1CD}"/>
              </a:ext>
            </a:extLst>
          </p:cNvPr>
          <p:cNvPicPr>
            <a:picLocks noChangeAspect="1"/>
          </p:cNvPicPr>
          <p:nvPr/>
        </p:nvPicPr>
        <p:blipFill>
          <a:blip r:embed="rId4"/>
          <a:stretch>
            <a:fillRect/>
          </a:stretch>
        </p:blipFill>
        <p:spPr>
          <a:xfrm>
            <a:off x="6282213" y="2724517"/>
            <a:ext cx="5909788" cy="3585555"/>
          </a:xfrm>
          <a:prstGeom prst="rect">
            <a:avLst/>
          </a:prstGeom>
        </p:spPr>
      </p:pic>
      <p:sp>
        <p:nvSpPr>
          <p:cNvPr id="2" name="TextBox 1">
            <a:extLst>
              <a:ext uri="{FF2B5EF4-FFF2-40B4-BE49-F238E27FC236}">
                <a16:creationId xmlns="" xmlns:a16="http://schemas.microsoft.com/office/drawing/2014/main" id="{0722E968-8356-FECF-4547-D8FF83F0B356}"/>
              </a:ext>
            </a:extLst>
          </p:cNvPr>
          <p:cNvSpPr txBox="1"/>
          <p:nvPr/>
        </p:nvSpPr>
        <p:spPr>
          <a:xfrm>
            <a:off x="6282213" y="1700168"/>
            <a:ext cx="5635256" cy="492443"/>
          </a:xfrm>
          <a:prstGeom prst="rect">
            <a:avLst/>
          </a:prstGeom>
          <a:noFill/>
        </p:spPr>
        <p:txBody>
          <a:bodyPr wrap="square" rtlCol="0">
            <a:spAutoFit/>
          </a:bodyPr>
          <a:lstStyle/>
          <a:p>
            <a:pPr algn="ctr"/>
            <a:r>
              <a:rPr lang="en-US" sz="2600" b="1">
                <a:solidFill>
                  <a:srgbClr val="FF0000"/>
                </a:solidFill>
              </a:rPr>
              <a:t>HS VỀ NHÀ TÌM HIỂU</a:t>
            </a:r>
          </a:p>
        </p:txBody>
      </p:sp>
    </p:spTree>
    <p:extLst>
      <p:ext uri="{BB962C8B-B14F-4D97-AF65-F5344CB8AC3E}">
        <p14:creationId xmlns:p14="http://schemas.microsoft.com/office/powerpoint/2010/main" val="17280181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a:extLst>
              <a:ext uri="{FF2B5EF4-FFF2-40B4-BE49-F238E27FC236}">
                <a16:creationId xmlns="" xmlns:a16="http://schemas.microsoft.com/office/drawing/2014/main" id="{DC311BBB-7456-5BBB-B75D-E7E42837B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026" y="5432426"/>
            <a:ext cx="3603625" cy="124936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 xmlns:a16="http://schemas.microsoft.com/office/drawing/2014/main" id="{AC1653A1-9B37-3121-54AF-F255CCC11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050" y="4156075"/>
            <a:ext cx="3309938" cy="1582738"/>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 xmlns:a16="http://schemas.microsoft.com/office/drawing/2014/main" id="{33F8ABC1-1D2E-FC0D-87FC-93453A8FB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089" y="5130801"/>
            <a:ext cx="1576387" cy="60801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 xmlns:a16="http://schemas.microsoft.com/office/drawing/2014/main" id="{6506A03D-2F59-2666-E604-C784D2D1B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663" y="2832101"/>
            <a:ext cx="4633912" cy="25177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 xmlns:a16="http://schemas.microsoft.com/office/drawing/2014/main" id="{15E38928-E509-E264-147B-F33C05683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664" y="3663950"/>
            <a:ext cx="3425825" cy="203993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 xmlns:a16="http://schemas.microsoft.com/office/drawing/2014/main" id="{92D37B09-321C-0CF8-4198-F3BCCD3C29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6251" y="1814514"/>
            <a:ext cx="5002213" cy="1112837"/>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 xmlns:a16="http://schemas.microsoft.com/office/drawing/2014/main" id="{235D60FD-2C8D-FE36-43AD-0DA5DADB5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2914" y="1235076"/>
            <a:ext cx="4605337" cy="9890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 xmlns:a16="http://schemas.microsoft.com/office/drawing/2014/main" id="{003F0F24-5B0F-1D15-40D9-744DED7B15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8764" y="157163"/>
            <a:ext cx="4429125" cy="20066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 xmlns:a16="http://schemas.microsoft.com/office/drawing/2014/main" id="{634CB25C-61CA-96B8-EF63-E6C042F954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6664" y="1549400"/>
            <a:ext cx="3322637"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 xmlns:a16="http://schemas.microsoft.com/office/drawing/2014/main" id="{A01C49F3-8C2A-161F-677D-41738F91E1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1" y="2790825"/>
            <a:ext cx="2333625" cy="2217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DSTARS-P"/>
          <p:cNvPicPr>
            <a:picLocks noChangeAspect="1" noChangeArrowheads="1" noCrop="1"/>
          </p:cNvPicPr>
          <p:nvPr/>
        </p:nvPicPr>
        <p:blipFill>
          <a:blip r:embed="rId3"/>
          <a:srcRect/>
          <a:stretch>
            <a:fillRect/>
          </a:stretch>
        </p:blipFill>
        <p:spPr bwMode="auto">
          <a:xfrm>
            <a:off x="9163049" y="723902"/>
            <a:ext cx="889000" cy="590551"/>
          </a:xfrm>
          <a:prstGeom prst="rect">
            <a:avLst/>
          </a:prstGeom>
          <a:noFill/>
          <a:ln w="9525">
            <a:noFill/>
            <a:miter lim="800000"/>
            <a:headEnd/>
            <a:tailEnd/>
          </a:ln>
        </p:spPr>
      </p:pic>
      <p:pic>
        <p:nvPicPr>
          <p:cNvPr id="4" name="Picture 6" descr="DSTARS-P"/>
          <p:cNvPicPr>
            <a:picLocks noChangeAspect="1" noChangeArrowheads="1" noCrop="1"/>
          </p:cNvPicPr>
          <p:nvPr/>
        </p:nvPicPr>
        <p:blipFill>
          <a:blip r:embed="rId3"/>
          <a:srcRect/>
          <a:stretch>
            <a:fillRect/>
          </a:stretch>
        </p:blipFill>
        <p:spPr bwMode="auto">
          <a:xfrm>
            <a:off x="3048000" y="1885953"/>
            <a:ext cx="889000" cy="590551"/>
          </a:xfrm>
          <a:prstGeom prst="rect">
            <a:avLst/>
          </a:prstGeom>
          <a:noFill/>
          <a:ln w="9525">
            <a:noFill/>
            <a:miter lim="800000"/>
            <a:headEnd/>
            <a:tailEnd/>
          </a:ln>
        </p:spPr>
      </p:pic>
      <p:pic>
        <p:nvPicPr>
          <p:cNvPr id="5" name="Picture 6" descr="DSTARS-P"/>
          <p:cNvPicPr>
            <a:picLocks noChangeAspect="1" noChangeArrowheads="1" noCrop="1"/>
          </p:cNvPicPr>
          <p:nvPr/>
        </p:nvPicPr>
        <p:blipFill>
          <a:blip r:embed="rId3"/>
          <a:srcRect/>
          <a:stretch>
            <a:fillRect/>
          </a:stretch>
        </p:blipFill>
        <p:spPr bwMode="auto">
          <a:xfrm>
            <a:off x="5791200" y="3390902"/>
            <a:ext cx="889000" cy="590551"/>
          </a:xfrm>
          <a:prstGeom prst="rect">
            <a:avLst/>
          </a:prstGeom>
          <a:noFill/>
          <a:ln w="9525">
            <a:noFill/>
            <a:miter lim="800000"/>
            <a:headEnd/>
            <a:tailEnd/>
          </a:ln>
        </p:spPr>
      </p:pic>
      <p:pic>
        <p:nvPicPr>
          <p:cNvPr id="6" name="Picture 6" descr="DSTARS-P"/>
          <p:cNvPicPr>
            <a:picLocks noChangeAspect="1" noChangeArrowheads="1" noCrop="1"/>
          </p:cNvPicPr>
          <p:nvPr/>
        </p:nvPicPr>
        <p:blipFill>
          <a:blip r:embed="rId3"/>
          <a:srcRect/>
          <a:stretch>
            <a:fillRect/>
          </a:stretch>
        </p:blipFill>
        <p:spPr bwMode="auto">
          <a:xfrm>
            <a:off x="990600" y="4476753"/>
            <a:ext cx="889000" cy="590551"/>
          </a:xfrm>
          <a:prstGeom prst="rect">
            <a:avLst/>
          </a:prstGeom>
          <a:noFill/>
          <a:ln w="9525">
            <a:noFill/>
            <a:miter lim="800000"/>
            <a:headEnd/>
            <a:tailEnd/>
          </a:ln>
        </p:spPr>
      </p:pic>
      <p:pic>
        <p:nvPicPr>
          <p:cNvPr id="7" name="Picture 6" descr="DSTARS-P"/>
          <p:cNvPicPr>
            <a:picLocks noChangeAspect="1" noChangeArrowheads="1" noCrop="1"/>
          </p:cNvPicPr>
          <p:nvPr/>
        </p:nvPicPr>
        <p:blipFill>
          <a:blip r:embed="rId3"/>
          <a:srcRect/>
          <a:stretch>
            <a:fillRect/>
          </a:stretch>
        </p:blipFill>
        <p:spPr bwMode="auto">
          <a:xfrm>
            <a:off x="9182100" y="2362202"/>
            <a:ext cx="889000" cy="590551"/>
          </a:xfrm>
          <a:prstGeom prst="rect">
            <a:avLst/>
          </a:prstGeom>
          <a:noFill/>
          <a:ln w="9525">
            <a:noFill/>
            <a:miter lim="800000"/>
            <a:headEnd/>
            <a:tailEnd/>
          </a:ln>
        </p:spPr>
      </p:pic>
      <p:sp>
        <p:nvSpPr>
          <p:cNvPr id="8" name="TextBox 7"/>
          <p:cNvSpPr txBox="1"/>
          <p:nvPr/>
        </p:nvSpPr>
        <p:spPr>
          <a:xfrm>
            <a:off x="2222500" y="2660365"/>
            <a:ext cx="7848600" cy="584775"/>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rtlCol="0">
            <a:spAutoFit/>
          </a:bodyPr>
          <a:lstStyle/>
          <a:p>
            <a:pPr algn="ctr"/>
            <a:r>
              <a:rPr lang="en-US" sz="3200" b="1" dirty="0">
                <a:latin typeface="Times New Roman" pitchFamily="18" charset="0"/>
                <a:cs typeface="Times New Roman" pitchFamily="18" charset="0"/>
              </a:rPr>
              <a:t>TRÒ CHƠI: AI NHANH H</a:t>
            </a:r>
            <a:r>
              <a:rPr lang="vi-VN" sz="3200" b="1" dirty="0">
                <a:latin typeface="Times New Roman" pitchFamily="18" charset="0"/>
                <a:cs typeface="Times New Roman" pitchFamily="18" charset="0"/>
              </a:rPr>
              <a:t>Ơ</a:t>
            </a:r>
            <a:r>
              <a:rPr lang="en-US" sz="3200" b="1" dirty="0">
                <a:latin typeface="Times New Roman" pitchFamily="18" charset="0"/>
                <a:cs typeface="Times New Roman" pitchFamily="18" charset="0"/>
              </a:rPr>
              <a:t>N</a:t>
            </a:r>
          </a:p>
        </p:txBody>
      </p:sp>
    </p:spTree>
    <p:extLst>
      <p:ext uri="{BB962C8B-B14F-4D97-AF65-F5344CB8AC3E}">
        <p14:creationId xmlns:p14="http://schemas.microsoft.com/office/powerpoint/2010/main" val="391583902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txBox="1">
            <a:spLocks noGrp="1" noChangeArrowheads="1"/>
          </p:cNvSpPr>
          <p:nvPr/>
        </p:nvSpPr>
        <p:spPr bwMode="gray">
          <a:xfrm>
            <a:off x="7143953" y="5975349"/>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r" eaLnBrk="1" fontAlgn="base" hangingPunct="1">
              <a:spcBef>
                <a:spcPct val="0"/>
              </a:spcBef>
              <a:spcAft>
                <a:spcPct val="0"/>
              </a:spcAft>
            </a:pPr>
            <a:endParaRPr lang="vi-VN" sz="2600">
              <a:solidFill>
                <a:prstClr val="black"/>
              </a:solidFill>
              <a:latin typeface="Arial" charset="0"/>
              <a:cs typeface="Arial" charset="0"/>
            </a:endParaRPr>
          </a:p>
        </p:txBody>
      </p:sp>
      <p:grpSp>
        <p:nvGrpSpPr>
          <p:cNvPr id="227424" name="Group 161"/>
          <p:cNvGrpSpPr>
            <a:grpSpLocks/>
          </p:cNvGrpSpPr>
          <p:nvPr/>
        </p:nvGrpSpPr>
        <p:grpSpPr bwMode="auto">
          <a:xfrm rot="5400000">
            <a:off x="860628" y="3797299"/>
            <a:ext cx="838200" cy="171450"/>
            <a:chOff x="0" y="1896"/>
            <a:chExt cx="5760" cy="120"/>
          </a:xfrm>
        </p:grpSpPr>
        <p:sp>
          <p:nvSpPr>
            <p:cNvPr id="29801" name="Rectangle 16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9802" name="Rectangle 16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grpSp>
      <p:grpSp>
        <p:nvGrpSpPr>
          <p:cNvPr id="227425" name="Group 158"/>
          <p:cNvGrpSpPr>
            <a:grpSpLocks/>
          </p:cNvGrpSpPr>
          <p:nvPr/>
        </p:nvGrpSpPr>
        <p:grpSpPr bwMode="auto">
          <a:xfrm rot="5400000">
            <a:off x="685208" y="2428082"/>
            <a:ext cx="1219200" cy="173037"/>
            <a:chOff x="0" y="1896"/>
            <a:chExt cx="5760" cy="120"/>
          </a:xfrm>
        </p:grpSpPr>
        <p:sp>
          <p:nvSpPr>
            <p:cNvPr id="29799" name="Rectangle 15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9800" name="Rectangle 16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grpSp>
      <p:sp>
        <p:nvSpPr>
          <p:cNvPr id="227353" name="AutoShape 25"/>
          <p:cNvSpPr>
            <a:spLocks noChangeArrowheads="1"/>
          </p:cNvSpPr>
          <p:nvPr/>
        </p:nvSpPr>
        <p:spPr bwMode="gray">
          <a:xfrm>
            <a:off x="1389321" y="1832572"/>
            <a:ext cx="7597303" cy="696014"/>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base">
              <a:spcBef>
                <a:spcPct val="0"/>
              </a:spcBef>
              <a:spcAft>
                <a:spcPct val="0"/>
              </a:spcAft>
            </a:pPr>
            <a:r>
              <a:rPr lang="en-US" sz="2600" b="1">
                <a:solidFill>
                  <a:srgbClr val="0000FF"/>
                </a:solidFill>
                <a:latin typeface="Times New Roman" pitchFamily="18" charset="0"/>
                <a:cs typeface="Arial" charset="0"/>
                <a:sym typeface="Symbol" pitchFamily="18" charset="2"/>
              </a:rPr>
              <a:t>    </a:t>
            </a:r>
            <a:r>
              <a:rPr lang="en-US" altLang="vi-VN" sz="2600">
                <a:latin typeface="Times New Roman" pitchFamily="18" charset="0"/>
                <a:cs typeface="Times New Roman" pitchFamily="18" charset="0"/>
              </a:rPr>
              <a:t>Đơn vị đo áp suất khí quyển là Pa hoặc mmHg.</a:t>
            </a:r>
            <a:endParaRPr lang="en-US" sz="2600">
              <a:solidFill>
                <a:prstClr val="black"/>
              </a:solidFill>
              <a:latin typeface="Arial" charset="0"/>
              <a:cs typeface="Arial" charset="0"/>
            </a:endParaRPr>
          </a:p>
        </p:txBody>
      </p:sp>
      <p:sp>
        <p:nvSpPr>
          <p:cNvPr id="227447" name="AutoShape 119"/>
          <p:cNvSpPr>
            <a:spLocks noChangeArrowheads="1"/>
          </p:cNvSpPr>
          <p:nvPr/>
        </p:nvSpPr>
        <p:spPr bwMode="gray">
          <a:xfrm>
            <a:off x="1532945" y="2923998"/>
            <a:ext cx="9388963" cy="96520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endParaRPr lang="en-US" sz="2600" b="1">
              <a:solidFill>
                <a:srgbClr val="0000FF"/>
              </a:solidFill>
              <a:latin typeface="Times New Roman" pitchFamily="18" charset="0"/>
              <a:cs typeface="Arial" charset="0"/>
              <a:sym typeface="Symbol" pitchFamily="18" charset="2"/>
            </a:endParaRPr>
          </a:p>
          <a:p>
            <a:pPr>
              <a:lnSpc>
                <a:spcPct val="120000"/>
              </a:lnSpc>
            </a:pPr>
            <a:r>
              <a:rPr lang="en-US" sz="2600" b="1">
                <a:latin typeface="Times New Roman" panose="02020603050405020304" pitchFamily="18" charset="0"/>
                <a:ea typeface="Calibri" panose="020F0502020204030204" pitchFamily="34" charset="0"/>
              </a:rPr>
              <a:t> </a:t>
            </a:r>
            <a:r>
              <a:rPr lang="en-US" altLang="vi-VN" sz="2600">
                <a:latin typeface="Times New Roman" pitchFamily="18" charset="0"/>
                <a:cs typeface="Times New Roman" pitchFamily="18" charset="0"/>
              </a:rPr>
              <a:t>Con người và vạn vật trên Trái Đất đều chịu áp suất khí quyển chỉ</a:t>
            </a:r>
          </a:p>
          <a:p>
            <a:pPr>
              <a:lnSpc>
                <a:spcPct val="120000"/>
              </a:lnSpc>
            </a:pPr>
            <a:r>
              <a:rPr lang="en-US" altLang="vi-VN" sz="2600">
                <a:latin typeface="Times New Roman" pitchFamily="18" charset="0"/>
                <a:cs typeface="Times New Roman" pitchFamily="18" charset="0"/>
              </a:rPr>
              <a:t> theo phương thẳng đứng.</a:t>
            </a:r>
            <a:endParaRPr lang="en-US" altLang="en-US" sz="2600">
              <a:solidFill>
                <a:srgbClr val="0000CC"/>
              </a:solidFill>
            </a:endParaRPr>
          </a:p>
          <a:p>
            <a:pPr algn="ctr" fontAlgn="base">
              <a:spcBef>
                <a:spcPct val="0"/>
              </a:spcBef>
              <a:spcAft>
                <a:spcPct val="0"/>
              </a:spcAft>
            </a:pPr>
            <a:endParaRPr lang="en-US" sz="2600">
              <a:solidFill>
                <a:prstClr val="black"/>
              </a:solidFill>
              <a:latin typeface="Times New Roman" pitchFamily="18" charset="0"/>
              <a:cs typeface="Arial" charset="0"/>
            </a:endParaRPr>
          </a:p>
        </p:txBody>
      </p:sp>
      <p:sp>
        <p:nvSpPr>
          <p:cNvPr id="227448" name="AutoShape 120"/>
          <p:cNvSpPr>
            <a:spLocks noChangeArrowheads="1"/>
          </p:cNvSpPr>
          <p:nvPr/>
        </p:nvSpPr>
        <p:spPr bwMode="gray">
          <a:xfrm>
            <a:off x="1527988" y="4299286"/>
            <a:ext cx="9454134" cy="83820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endParaRPr lang="en-US" sz="2600" b="1">
              <a:solidFill>
                <a:srgbClr val="0000FF"/>
              </a:solidFill>
              <a:latin typeface="Times New Roman" pitchFamily="18" charset="0"/>
              <a:cs typeface="Arial" charset="0"/>
              <a:sym typeface="Symbol" pitchFamily="18" charset="2"/>
            </a:endParaRPr>
          </a:p>
          <a:p>
            <a:r>
              <a:rPr lang="en-US" sz="2600" b="1">
                <a:latin typeface="Times New Roman" panose="02020603050405020304" pitchFamily="18" charset="0"/>
                <a:ea typeface="Calibri" panose="020F0502020204030204" pitchFamily="34" charset="0"/>
              </a:rPr>
              <a:t>  </a:t>
            </a:r>
            <a:r>
              <a:rPr lang="en-US" altLang="vi-VN" sz="2600">
                <a:latin typeface="Times New Roman" pitchFamily="18" charset="0"/>
                <a:cs typeface="Times New Roman" pitchFamily="18" charset="0"/>
              </a:rPr>
              <a:t>Con người và vạn vật trên Trái Đất đều chịu áp suất khí quyển </a:t>
            </a:r>
          </a:p>
          <a:p>
            <a:r>
              <a:rPr lang="en-US" altLang="vi-VN" sz="2600">
                <a:latin typeface="Times New Roman" pitchFamily="18" charset="0"/>
                <a:cs typeface="Times New Roman" pitchFamily="18" charset="0"/>
              </a:rPr>
              <a:t>  theo mọi phương.</a:t>
            </a:r>
          </a:p>
          <a:p>
            <a:pPr algn="ctr" fontAlgn="base">
              <a:spcBef>
                <a:spcPct val="0"/>
              </a:spcBef>
              <a:spcAft>
                <a:spcPct val="0"/>
              </a:spcAft>
            </a:pPr>
            <a:endParaRPr lang="en-US" sz="2600">
              <a:solidFill>
                <a:prstClr val="black"/>
              </a:solidFill>
              <a:latin typeface="Times New Roman" pitchFamily="18" charset="0"/>
              <a:cs typeface="Arial" charset="0"/>
            </a:endParaRPr>
          </a:p>
        </p:txBody>
      </p:sp>
      <p:sp>
        <p:nvSpPr>
          <p:cNvPr id="227449" name="AutoShape 121"/>
          <p:cNvSpPr>
            <a:spLocks noChangeArrowheads="1"/>
          </p:cNvSpPr>
          <p:nvPr/>
        </p:nvSpPr>
        <p:spPr bwMode="gray">
          <a:xfrm>
            <a:off x="1467053" y="5445124"/>
            <a:ext cx="7786344" cy="70485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endParaRPr lang="en-US" sz="2600" b="1">
              <a:solidFill>
                <a:srgbClr val="0000FF"/>
              </a:solidFill>
              <a:latin typeface="Times New Roman" pitchFamily="18" charset="0"/>
              <a:cs typeface="Arial" charset="0"/>
              <a:sym typeface="Symbol" pitchFamily="18" charset="2"/>
            </a:endParaRPr>
          </a:p>
          <a:p>
            <a:r>
              <a:rPr lang="en-US" sz="2600" b="1">
                <a:latin typeface="Times New Roman" panose="02020603050405020304" pitchFamily="18" charset="0"/>
                <a:ea typeface="Calibri" panose="020F0502020204030204" pitchFamily="34" charset="0"/>
              </a:rPr>
              <a:t>   </a:t>
            </a:r>
            <a:r>
              <a:rPr lang="en-US" altLang="vi-VN" sz="2600">
                <a:latin typeface="Times New Roman" pitchFamily="18" charset="0"/>
                <a:cs typeface="Times New Roman" pitchFamily="18" charset="0"/>
              </a:rPr>
              <a:t>Áp suất khí quyển tác dụng theo mọi phương.</a:t>
            </a:r>
          </a:p>
          <a:p>
            <a:pPr algn="ctr" fontAlgn="base">
              <a:spcBef>
                <a:spcPct val="0"/>
              </a:spcBef>
              <a:spcAft>
                <a:spcPct val="0"/>
              </a:spcAft>
            </a:pPr>
            <a:endParaRPr lang="en-US" sz="2600">
              <a:solidFill>
                <a:prstClr val="black"/>
              </a:solidFill>
              <a:latin typeface="Times New Roman" pitchFamily="18" charset="0"/>
              <a:cs typeface="Arial" charset="0"/>
            </a:endParaRPr>
          </a:p>
        </p:txBody>
      </p:sp>
      <p:grpSp>
        <p:nvGrpSpPr>
          <p:cNvPr id="227426" name="Group 12"/>
          <p:cNvGrpSpPr>
            <a:grpSpLocks/>
          </p:cNvGrpSpPr>
          <p:nvPr/>
        </p:nvGrpSpPr>
        <p:grpSpPr bwMode="auto">
          <a:xfrm rot="5400000">
            <a:off x="876503" y="2882899"/>
            <a:ext cx="838200" cy="171450"/>
            <a:chOff x="0" y="1896"/>
            <a:chExt cx="5760" cy="120"/>
          </a:xfrm>
        </p:grpSpPr>
        <p:sp>
          <p:nvSpPr>
            <p:cNvPr id="29797" name="Rectangle 1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9798" name="Rectangle 1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grpSp>
      <p:grpSp>
        <p:nvGrpSpPr>
          <p:cNvPr id="227427" name="Group 18"/>
          <p:cNvGrpSpPr>
            <a:grpSpLocks/>
          </p:cNvGrpSpPr>
          <p:nvPr/>
        </p:nvGrpSpPr>
        <p:grpSpPr bwMode="auto">
          <a:xfrm rot="5400000">
            <a:off x="600278" y="4683124"/>
            <a:ext cx="1371600" cy="152400"/>
            <a:chOff x="0" y="1896"/>
            <a:chExt cx="5760" cy="120"/>
          </a:xfrm>
        </p:grpSpPr>
        <p:sp>
          <p:nvSpPr>
            <p:cNvPr id="29795" name="Rectangle 1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9796" name="Rectangle 2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grpSp>
      <p:grpSp>
        <p:nvGrpSpPr>
          <p:cNvPr id="227428" name="Group 27"/>
          <p:cNvGrpSpPr>
            <a:grpSpLocks/>
          </p:cNvGrpSpPr>
          <p:nvPr/>
        </p:nvGrpSpPr>
        <p:grpSpPr bwMode="auto">
          <a:xfrm>
            <a:off x="774525" y="1690844"/>
            <a:ext cx="922322" cy="987425"/>
            <a:chOff x="149" y="1176"/>
            <a:chExt cx="580" cy="622"/>
          </a:xfrm>
        </p:grpSpPr>
        <p:grpSp>
          <p:nvGrpSpPr>
            <p:cNvPr id="29784" name="Group 28"/>
            <p:cNvGrpSpPr>
              <a:grpSpLocks/>
            </p:cNvGrpSpPr>
            <p:nvPr/>
          </p:nvGrpSpPr>
          <p:grpSpPr bwMode="auto">
            <a:xfrm rot="5400000">
              <a:off x="128" y="1197"/>
              <a:ext cx="622" cy="580"/>
              <a:chOff x="1868" y="1824"/>
              <a:chExt cx="2003" cy="1801"/>
            </a:xfrm>
          </p:grpSpPr>
          <p:sp>
            <p:nvSpPr>
              <p:cNvPr id="227357" name="AutoShape 29"/>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58" name="AutoShape 30"/>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59" name="AutoShape 31"/>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9789" name="Oval 32"/>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9790" name="Oval 33"/>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27362" name="Oval 34"/>
              <p:cNvSpPr>
                <a:spLocks noChangeArrowheads="1"/>
              </p:cNvSpPr>
              <p:nvPr/>
            </p:nvSpPr>
            <p:spPr bwMode="gray">
              <a:xfrm>
                <a:off x="2620" y="1948"/>
                <a:ext cx="527" cy="13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9792" name="Oval 35"/>
              <p:cNvSpPr>
                <a:spLocks noChangeArrowheads="1"/>
              </p:cNvSpPr>
              <p:nvPr/>
            </p:nvSpPr>
            <p:spPr bwMode="gray">
              <a:xfrm>
                <a:off x="2622" y="1956"/>
                <a:ext cx="527" cy="135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sz="2600">
                  <a:solidFill>
                    <a:prstClr val="black"/>
                  </a:solidFill>
                  <a:cs typeface="Arial" charset="0"/>
                </a:endParaRPr>
              </a:p>
            </p:txBody>
          </p:sp>
          <p:sp>
            <p:nvSpPr>
              <p:cNvPr id="227364" name="Oval 36"/>
              <p:cNvSpPr>
                <a:spLocks noChangeArrowheads="1"/>
              </p:cNvSpPr>
              <p:nvPr/>
            </p:nvSpPr>
            <p:spPr bwMode="gray">
              <a:xfrm>
                <a:off x="2328" y="1948"/>
                <a:ext cx="1099" cy="13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9794" name="Oval 37"/>
              <p:cNvSpPr>
                <a:spLocks noChangeArrowheads="1"/>
              </p:cNvSpPr>
              <p:nvPr/>
            </p:nvSpPr>
            <p:spPr bwMode="gray">
              <a:xfrm>
                <a:off x="2337" y="1956"/>
                <a:ext cx="1096" cy="135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sz="2600">
                  <a:solidFill>
                    <a:prstClr val="black"/>
                  </a:solidFill>
                  <a:cs typeface="Arial" charset="0"/>
                </a:endParaRPr>
              </a:p>
            </p:txBody>
          </p:sp>
        </p:grpSp>
        <p:sp>
          <p:nvSpPr>
            <p:cNvPr id="227366" name="Text Box 38"/>
            <p:cNvSpPr txBox="1">
              <a:spLocks noChangeArrowheads="1"/>
            </p:cNvSpPr>
            <p:nvPr/>
          </p:nvSpPr>
          <p:spPr bwMode="gray">
            <a:xfrm>
              <a:off x="343" y="1296"/>
              <a:ext cx="267" cy="310"/>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600" b="1">
                  <a:solidFill>
                    <a:srgbClr val="FF0000"/>
                  </a:solidFill>
                  <a:effectLst>
                    <a:outerShdw blurRad="38100" dist="38100" dir="2700000" algn="tl">
                      <a:srgbClr val="C0C0C0"/>
                    </a:outerShdw>
                  </a:effectLst>
                  <a:latin typeface="Arial" charset="0"/>
                </a:rPr>
                <a:t>A</a:t>
              </a:r>
            </a:p>
          </p:txBody>
        </p:sp>
      </p:grpSp>
      <p:grpSp>
        <p:nvGrpSpPr>
          <p:cNvPr id="227430" name="Group 39"/>
          <p:cNvGrpSpPr>
            <a:grpSpLocks/>
          </p:cNvGrpSpPr>
          <p:nvPr/>
        </p:nvGrpSpPr>
        <p:grpSpPr bwMode="auto">
          <a:xfrm>
            <a:off x="751104" y="2854324"/>
            <a:ext cx="922322" cy="987425"/>
            <a:chOff x="149" y="1176"/>
            <a:chExt cx="580" cy="622"/>
          </a:xfrm>
        </p:grpSpPr>
        <p:grpSp>
          <p:nvGrpSpPr>
            <p:cNvPr id="29773" name="Group 40"/>
            <p:cNvGrpSpPr>
              <a:grpSpLocks/>
            </p:cNvGrpSpPr>
            <p:nvPr/>
          </p:nvGrpSpPr>
          <p:grpSpPr bwMode="auto">
            <a:xfrm rot="5400000">
              <a:off x="128" y="1197"/>
              <a:ext cx="622" cy="580"/>
              <a:chOff x="1868" y="1824"/>
              <a:chExt cx="2003" cy="1801"/>
            </a:xfrm>
          </p:grpSpPr>
          <p:sp>
            <p:nvSpPr>
              <p:cNvPr id="227369" name="AutoShape 41"/>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70" name="AutoShape 42"/>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71" name="AutoShape 43"/>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9778" name="Oval 4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9779" name="Oval 4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27374" name="Oval 46"/>
              <p:cNvSpPr>
                <a:spLocks noChangeArrowheads="1"/>
              </p:cNvSpPr>
              <p:nvPr/>
            </p:nvSpPr>
            <p:spPr bwMode="gray">
              <a:xfrm>
                <a:off x="2620" y="1948"/>
                <a:ext cx="527" cy="13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9781" name="Oval 47"/>
              <p:cNvSpPr>
                <a:spLocks noChangeArrowheads="1"/>
              </p:cNvSpPr>
              <p:nvPr/>
            </p:nvSpPr>
            <p:spPr bwMode="gray">
              <a:xfrm>
                <a:off x="2622" y="1956"/>
                <a:ext cx="527" cy="135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sz="2600">
                  <a:solidFill>
                    <a:prstClr val="black"/>
                  </a:solidFill>
                  <a:cs typeface="Arial" charset="0"/>
                </a:endParaRPr>
              </a:p>
            </p:txBody>
          </p:sp>
          <p:sp>
            <p:nvSpPr>
              <p:cNvPr id="227376" name="Oval 48"/>
              <p:cNvSpPr>
                <a:spLocks noChangeArrowheads="1"/>
              </p:cNvSpPr>
              <p:nvPr/>
            </p:nvSpPr>
            <p:spPr bwMode="gray">
              <a:xfrm>
                <a:off x="2328" y="1948"/>
                <a:ext cx="1099" cy="13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9783" name="Oval 49"/>
              <p:cNvSpPr>
                <a:spLocks noChangeArrowheads="1"/>
              </p:cNvSpPr>
              <p:nvPr/>
            </p:nvSpPr>
            <p:spPr bwMode="gray">
              <a:xfrm>
                <a:off x="2337" y="1956"/>
                <a:ext cx="1096" cy="135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sz="2600">
                  <a:solidFill>
                    <a:prstClr val="black"/>
                  </a:solidFill>
                  <a:cs typeface="Arial" charset="0"/>
                </a:endParaRPr>
              </a:p>
            </p:txBody>
          </p:sp>
        </p:grpSp>
        <p:sp>
          <p:nvSpPr>
            <p:cNvPr id="227378" name="Text Box 50"/>
            <p:cNvSpPr txBox="1">
              <a:spLocks noChangeArrowheads="1"/>
            </p:cNvSpPr>
            <p:nvPr/>
          </p:nvSpPr>
          <p:spPr bwMode="gray">
            <a:xfrm>
              <a:off x="344" y="1296"/>
              <a:ext cx="267" cy="310"/>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600" b="1">
                  <a:solidFill>
                    <a:srgbClr val="FF0000"/>
                  </a:solidFill>
                  <a:effectLst>
                    <a:outerShdw blurRad="38100" dist="38100" dir="2700000" algn="tl">
                      <a:srgbClr val="C0C0C0"/>
                    </a:outerShdw>
                  </a:effectLst>
                  <a:latin typeface="Arial" charset="0"/>
                </a:rPr>
                <a:t>B</a:t>
              </a:r>
            </a:p>
          </p:txBody>
        </p:sp>
      </p:grpSp>
      <p:grpSp>
        <p:nvGrpSpPr>
          <p:cNvPr id="227432" name="Group 51"/>
          <p:cNvGrpSpPr>
            <a:grpSpLocks/>
          </p:cNvGrpSpPr>
          <p:nvPr/>
        </p:nvGrpSpPr>
        <p:grpSpPr bwMode="auto">
          <a:xfrm>
            <a:off x="777732" y="4124418"/>
            <a:ext cx="922322" cy="987425"/>
            <a:chOff x="149" y="1176"/>
            <a:chExt cx="580" cy="622"/>
          </a:xfrm>
        </p:grpSpPr>
        <p:grpSp>
          <p:nvGrpSpPr>
            <p:cNvPr id="29762" name="Group 52"/>
            <p:cNvGrpSpPr>
              <a:grpSpLocks/>
            </p:cNvGrpSpPr>
            <p:nvPr/>
          </p:nvGrpSpPr>
          <p:grpSpPr bwMode="auto">
            <a:xfrm rot="5400000">
              <a:off x="128" y="1197"/>
              <a:ext cx="622" cy="580"/>
              <a:chOff x="1868" y="1824"/>
              <a:chExt cx="2003" cy="1801"/>
            </a:xfrm>
          </p:grpSpPr>
          <p:sp>
            <p:nvSpPr>
              <p:cNvPr id="227381" name="AutoShape 53"/>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82" name="AutoShape 54"/>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83" name="AutoShape 55"/>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9767" name="Oval 5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9768" name="Oval 5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27386" name="Oval 58"/>
              <p:cNvSpPr>
                <a:spLocks noChangeArrowheads="1"/>
              </p:cNvSpPr>
              <p:nvPr/>
            </p:nvSpPr>
            <p:spPr bwMode="gray">
              <a:xfrm>
                <a:off x="2620" y="1948"/>
                <a:ext cx="527" cy="13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9770" name="Oval 59"/>
              <p:cNvSpPr>
                <a:spLocks noChangeArrowheads="1"/>
              </p:cNvSpPr>
              <p:nvPr/>
            </p:nvSpPr>
            <p:spPr bwMode="gray">
              <a:xfrm>
                <a:off x="2622" y="1956"/>
                <a:ext cx="527" cy="135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sz="2600">
                  <a:solidFill>
                    <a:prstClr val="black"/>
                  </a:solidFill>
                  <a:cs typeface="Arial" charset="0"/>
                </a:endParaRPr>
              </a:p>
            </p:txBody>
          </p:sp>
          <p:sp>
            <p:nvSpPr>
              <p:cNvPr id="227388" name="Oval 60"/>
              <p:cNvSpPr>
                <a:spLocks noChangeArrowheads="1"/>
              </p:cNvSpPr>
              <p:nvPr/>
            </p:nvSpPr>
            <p:spPr bwMode="gray">
              <a:xfrm>
                <a:off x="2328" y="1948"/>
                <a:ext cx="1099" cy="13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9772" name="Oval 61"/>
              <p:cNvSpPr>
                <a:spLocks noChangeArrowheads="1"/>
              </p:cNvSpPr>
              <p:nvPr/>
            </p:nvSpPr>
            <p:spPr bwMode="gray">
              <a:xfrm>
                <a:off x="2337" y="1956"/>
                <a:ext cx="1096" cy="135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sz="2600">
                  <a:solidFill>
                    <a:prstClr val="black"/>
                  </a:solidFill>
                  <a:cs typeface="Arial" charset="0"/>
                </a:endParaRPr>
              </a:p>
            </p:txBody>
          </p:sp>
        </p:grpSp>
        <p:sp>
          <p:nvSpPr>
            <p:cNvPr id="227390" name="Text Box 62"/>
            <p:cNvSpPr txBox="1">
              <a:spLocks noChangeArrowheads="1"/>
            </p:cNvSpPr>
            <p:nvPr/>
          </p:nvSpPr>
          <p:spPr bwMode="gray">
            <a:xfrm>
              <a:off x="344" y="1296"/>
              <a:ext cx="267" cy="310"/>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600" b="1">
                  <a:solidFill>
                    <a:srgbClr val="FF0000"/>
                  </a:solidFill>
                  <a:effectLst>
                    <a:outerShdw blurRad="38100" dist="38100" dir="2700000" algn="tl">
                      <a:srgbClr val="C0C0C0"/>
                    </a:outerShdw>
                  </a:effectLst>
                  <a:latin typeface="Arial" charset="0"/>
                </a:rPr>
                <a:t>C</a:t>
              </a:r>
            </a:p>
          </p:txBody>
        </p:sp>
      </p:grpSp>
      <p:grpSp>
        <p:nvGrpSpPr>
          <p:cNvPr id="227434" name="Group 63"/>
          <p:cNvGrpSpPr>
            <a:grpSpLocks/>
          </p:cNvGrpSpPr>
          <p:nvPr/>
        </p:nvGrpSpPr>
        <p:grpSpPr bwMode="auto">
          <a:xfrm>
            <a:off x="751104" y="5335589"/>
            <a:ext cx="922322" cy="987425"/>
            <a:chOff x="149" y="1176"/>
            <a:chExt cx="580" cy="622"/>
          </a:xfrm>
        </p:grpSpPr>
        <p:grpSp>
          <p:nvGrpSpPr>
            <p:cNvPr id="29751" name="Group 64"/>
            <p:cNvGrpSpPr>
              <a:grpSpLocks/>
            </p:cNvGrpSpPr>
            <p:nvPr/>
          </p:nvGrpSpPr>
          <p:grpSpPr bwMode="auto">
            <a:xfrm rot="5400000">
              <a:off x="128" y="1197"/>
              <a:ext cx="622" cy="580"/>
              <a:chOff x="1868" y="1824"/>
              <a:chExt cx="2003" cy="1801"/>
            </a:xfrm>
          </p:grpSpPr>
          <p:sp>
            <p:nvSpPr>
              <p:cNvPr id="227393" name="AutoShape 65"/>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94" name="AutoShape 66"/>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95" name="AutoShape 67"/>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9756" name="Oval 6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9757" name="Oval 6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27398" name="Oval 70"/>
              <p:cNvSpPr>
                <a:spLocks noChangeArrowheads="1"/>
              </p:cNvSpPr>
              <p:nvPr/>
            </p:nvSpPr>
            <p:spPr bwMode="gray">
              <a:xfrm>
                <a:off x="2620" y="1948"/>
                <a:ext cx="527" cy="13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9759" name="Oval 71"/>
              <p:cNvSpPr>
                <a:spLocks noChangeArrowheads="1"/>
              </p:cNvSpPr>
              <p:nvPr/>
            </p:nvSpPr>
            <p:spPr bwMode="gray">
              <a:xfrm>
                <a:off x="2622" y="1956"/>
                <a:ext cx="527" cy="135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sz="2600">
                  <a:solidFill>
                    <a:prstClr val="black"/>
                  </a:solidFill>
                  <a:cs typeface="Arial" charset="0"/>
                </a:endParaRPr>
              </a:p>
            </p:txBody>
          </p:sp>
          <p:sp>
            <p:nvSpPr>
              <p:cNvPr id="227400" name="Oval 72"/>
              <p:cNvSpPr>
                <a:spLocks noChangeArrowheads="1"/>
              </p:cNvSpPr>
              <p:nvPr/>
            </p:nvSpPr>
            <p:spPr bwMode="gray">
              <a:xfrm>
                <a:off x="2328" y="1948"/>
                <a:ext cx="1099" cy="13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9761" name="Oval 73"/>
              <p:cNvSpPr>
                <a:spLocks noChangeArrowheads="1"/>
              </p:cNvSpPr>
              <p:nvPr/>
            </p:nvSpPr>
            <p:spPr bwMode="gray">
              <a:xfrm>
                <a:off x="2337" y="1956"/>
                <a:ext cx="1096" cy="135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sz="2600">
                  <a:solidFill>
                    <a:prstClr val="black"/>
                  </a:solidFill>
                  <a:cs typeface="Arial" charset="0"/>
                </a:endParaRPr>
              </a:p>
            </p:txBody>
          </p:sp>
        </p:grpSp>
        <p:sp>
          <p:nvSpPr>
            <p:cNvPr id="227402" name="Text Box 74"/>
            <p:cNvSpPr txBox="1">
              <a:spLocks noChangeArrowheads="1"/>
            </p:cNvSpPr>
            <p:nvPr/>
          </p:nvSpPr>
          <p:spPr bwMode="gray">
            <a:xfrm>
              <a:off x="344" y="1296"/>
              <a:ext cx="267" cy="310"/>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600" b="1">
                  <a:solidFill>
                    <a:srgbClr val="FF0000"/>
                  </a:solidFill>
                  <a:effectLst>
                    <a:outerShdw blurRad="38100" dist="38100" dir="2700000" algn="tl">
                      <a:srgbClr val="C0C0C0"/>
                    </a:outerShdw>
                  </a:effectLst>
                  <a:latin typeface="Arial" charset="0"/>
                </a:rPr>
                <a:t>D</a:t>
              </a:r>
            </a:p>
          </p:txBody>
        </p:sp>
      </p:grpSp>
      <p:pic>
        <p:nvPicPr>
          <p:cNvPr id="227409" name="Picture 81" descr="614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2388" y="2778124"/>
            <a:ext cx="10715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410" name="Picture 82" descr="6140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05082" y="4404249"/>
            <a:ext cx="8572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411" name="Picture 83" descr="6140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7883" y="1867252"/>
            <a:ext cx="8239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412" name="Picture 84" descr="6140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3955" y="5451486"/>
            <a:ext cx="904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7436" name="Group 15"/>
          <p:cNvGrpSpPr>
            <a:grpSpLocks/>
          </p:cNvGrpSpPr>
          <p:nvPr/>
        </p:nvGrpSpPr>
        <p:grpSpPr bwMode="auto">
          <a:xfrm rot="5400000">
            <a:off x="528303" y="908587"/>
            <a:ext cx="1533010" cy="173037"/>
            <a:chOff x="0" y="1896"/>
            <a:chExt cx="5760" cy="120"/>
          </a:xfrm>
        </p:grpSpPr>
        <p:sp>
          <p:nvSpPr>
            <p:cNvPr id="29749" name="Rectangle 1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9750" name="Rectangle 1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grpSp>
      <p:sp>
        <p:nvSpPr>
          <p:cNvPr id="227527" name="AutoShape 199" descr="Recycled paper"/>
          <p:cNvSpPr>
            <a:spLocks noChangeArrowheads="1"/>
          </p:cNvSpPr>
          <p:nvPr/>
        </p:nvSpPr>
        <p:spPr bwMode="auto">
          <a:xfrm>
            <a:off x="1152385" y="430408"/>
            <a:ext cx="10751636" cy="749796"/>
          </a:xfrm>
          <a:prstGeom prst="horizontalScroll">
            <a:avLst>
              <a:gd name="adj" fmla="val 12500"/>
            </a:avLst>
          </a:prstGeom>
          <a:blipFill dpi="0" rotWithShape="1">
            <a:blip r:embed="rId7"/>
            <a:srcRect/>
            <a:tile tx="0" ty="0" sx="100000" sy="100000" flip="none" algn="tl"/>
          </a:blipFill>
          <a:ln w="9525">
            <a:solidFill>
              <a:schemeClr val="tx1"/>
            </a:solidFill>
            <a:round/>
            <a:headEnd/>
            <a:tailEnd/>
          </a:ln>
        </p:spPr>
        <p:txBody>
          <a:bodyPr wrap="square" anchor="ctr">
            <a:spAutoFit/>
          </a:bodyPr>
          <a:lstStyle/>
          <a:p>
            <a:pPr>
              <a:lnSpc>
                <a:spcPct val="120000"/>
              </a:lnSpc>
            </a:pPr>
            <a:r>
              <a:rPr lang="en-US" sz="2600" b="1" u="sng">
                <a:solidFill>
                  <a:srgbClr val="B8221E"/>
                </a:solidFill>
                <a:latin typeface="Times New Roman" pitchFamily="18" charset="0"/>
              </a:rPr>
              <a:t>Câu 1</a:t>
            </a:r>
            <a:r>
              <a:rPr lang="en-US" sz="2600" b="1">
                <a:solidFill>
                  <a:srgbClr val="B8221E"/>
                </a:solidFill>
                <a:latin typeface="Times New Roman" pitchFamily="18" charset="0"/>
              </a:rPr>
              <a:t>.</a:t>
            </a:r>
            <a:r>
              <a:rPr lang="en-US" sz="2600" b="1">
                <a:solidFill>
                  <a:prstClr val="black"/>
                </a:solidFill>
                <a:latin typeface="Times New Roman" pitchFamily="18" charset="0"/>
              </a:rPr>
              <a:t> </a:t>
            </a:r>
            <a:r>
              <a:rPr lang="en-US" altLang="vi-VN" sz="2800">
                <a:latin typeface="Times New Roman" pitchFamily="18" charset="0"/>
                <a:cs typeface="Times New Roman" pitchFamily="18" charset="0"/>
              </a:rPr>
              <a:t>Nội dung nào sau đây nói về áp suất khí quyển là </a:t>
            </a:r>
            <a:r>
              <a:rPr lang="en-US" altLang="vi-VN" sz="2800" b="1">
                <a:latin typeface="Times New Roman" pitchFamily="18" charset="0"/>
                <a:cs typeface="Times New Roman" pitchFamily="18" charset="0"/>
              </a:rPr>
              <a:t>không đúng</a:t>
            </a:r>
            <a:r>
              <a:rPr lang="en-US" altLang="vi-VN" sz="2800">
                <a:latin typeface="Times New Roman" pitchFamily="18" charset="0"/>
                <a:cs typeface="Times New Roman" pitchFamily="18" charset="0"/>
              </a:rPr>
              <a:t>?</a:t>
            </a:r>
          </a:p>
        </p:txBody>
      </p:sp>
      <p:sp>
        <p:nvSpPr>
          <p:cNvPr id="29748" name="AutoShape 106">
            <a:hlinkClick r:id="" action="ppaction://noaction" highlightClick="1"/>
          </p:cNvPr>
          <p:cNvSpPr>
            <a:spLocks noChangeArrowheads="1"/>
          </p:cNvSpPr>
          <p:nvPr/>
        </p:nvSpPr>
        <p:spPr bwMode="auto">
          <a:xfrm>
            <a:off x="8896553" y="6130924"/>
            <a:ext cx="685800" cy="457200"/>
          </a:xfrm>
          <a:prstGeom prst="actionButtonHome">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latin typeface="Times New Roman" pitchFamily="18" charset="0"/>
            </a:endParaRPr>
          </a:p>
        </p:txBody>
      </p:sp>
    </p:spTree>
    <p:extLst>
      <p:ext uri="{BB962C8B-B14F-4D97-AF65-F5344CB8AC3E}">
        <p14:creationId xmlns:p14="http://schemas.microsoft.com/office/powerpoint/2010/main" val="311973083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7527"/>
                                        </p:tgtEl>
                                        <p:attrNameLst>
                                          <p:attrName>style.visibility</p:attrName>
                                        </p:attrNameLst>
                                      </p:cBhvr>
                                      <p:to>
                                        <p:strVal val="visible"/>
                                      </p:to>
                                    </p:set>
                                  </p:childTnLst>
                                </p:cTn>
                              </p:par>
                            </p:childTnLst>
                          </p:cTn>
                        </p:par>
                        <p:par>
                          <p:cTn id="7" fill="hold" nodeType="afterGroup">
                            <p:stCondLst>
                              <p:cond delay="0"/>
                            </p:stCondLst>
                            <p:childTnLst>
                              <p:par>
                                <p:cTn id="8" presetID="12" presetClass="entr" presetSubtype="1" fill="hold" nodeType="afterEffect">
                                  <p:stCondLst>
                                    <p:cond delay="2000"/>
                                  </p:stCondLst>
                                  <p:childTnLst>
                                    <p:set>
                                      <p:cBhvr>
                                        <p:cTn id="9" dur="1" fill="hold">
                                          <p:stCondLst>
                                            <p:cond delay="0"/>
                                          </p:stCondLst>
                                        </p:cTn>
                                        <p:tgtEl>
                                          <p:spTgt spid="227436"/>
                                        </p:tgtEl>
                                        <p:attrNameLst>
                                          <p:attrName>style.visibility</p:attrName>
                                        </p:attrNameLst>
                                      </p:cBhvr>
                                      <p:to>
                                        <p:strVal val="visible"/>
                                      </p:to>
                                    </p:set>
                                    <p:animEffect transition="in" filter="slide(fromTop)">
                                      <p:cBhvr>
                                        <p:cTn id="10" dur="500"/>
                                        <p:tgtEl>
                                          <p:spTgt spid="227436"/>
                                        </p:tgtEl>
                                      </p:cBhvr>
                                    </p:animEffect>
                                  </p:childTnLst>
                                </p:cTn>
                              </p:par>
                            </p:childTnLst>
                          </p:cTn>
                        </p:par>
                        <p:par>
                          <p:cTn id="11" fill="hold" nodeType="afterGroup">
                            <p:stCondLst>
                              <p:cond delay="2500"/>
                            </p:stCondLst>
                            <p:childTnLst>
                              <p:par>
                                <p:cTn id="12" presetID="12" presetClass="entr" presetSubtype="1" fill="hold" nodeType="afterEffect">
                                  <p:stCondLst>
                                    <p:cond delay="0"/>
                                  </p:stCondLst>
                                  <p:childTnLst>
                                    <p:set>
                                      <p:cBhvr>
                                        <p:cTn id="13" dur="1" fill="hold">
                                          <p:stCondLst>
                                            <p:cond delay="0"/>
                                          </p:stCondLst>
                                        </p:cTn>
                                        <p:tgtEl>
                                          <p:spTgt spid="227425"/>
                                        </p:tgtEl>
                                        <p:attrNameLst>
                                          <p:attrName>style.visibility</p:attrName>
                                        </p:attrNameLst>
                                      </p:cBhvr>
                                      <p:to>
                                        <p:strVal val="visible"/>
                                      </p:to>
                                    </p:set>
                                    <p:animEffect transition="in" filter="slide(fromTop)">
                                      <p:cBhvr>
                                        <p:cTn id="14" dur="500"/>
                                        <p:tgtEl>
                                          <p:spTgt spid="227425"/>
                                        </p:tgtEl>
                                      </p:cBhvr>
                                    </p:animEffect>
                                  </p:childTnLst>
                                </p:cTn>
                              </p:par>
                            </p:childTnLst>
                          </p:cTn>
                        </p:par>
                        <p:par>
                          <p:cTn id="15" fill="hold" nodeType="afterGroup">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227428"/>
                                        </p:tgtEl>
                                        <p:attrNameLst>
                                          <p:attrName>style.visibility</p:attrName>
                                        </p:attrNameLst>
                                      </p:cBhvr>
                                      <p:to>
                                        <p:strVal val="visible"/>
                                      </p:to>
                                    </p:set>
                                    <p:anim calcmode="lin" valueType="num">
                                      <p:cBhvr>
                                        <p:cTn id="18" dur="500" fill="hold"/>
                                        <p:tgtEl>
                                          <p:spTgt spid="227428"/>
                                        </p:tgtEl>
                                        <p:attrNameLst>
                                          <p:attrName>ppt_w</p:attrName>
                                        </p:attrNameLst>
                                      </p:cBhvr>
                                      <p:tavLst>
                                        <p:tav tm="0">
                                          <p:val>
                                            <p:fltVal val="0"/>
                                          </p:val>
                                        </p:tav>
                                        <p:tav tm="100000">
                                          <p:val>
                                            <p:strVal val="#ppt_w"/>
                                          </p:val>
                                        </p:tav>
                                      </p:tavLst>
                                    </p:anim>
                                    <p:anim calcmode="lin" valueType="num">
                                      <p:cBhvr>
                                        <p:cTn id="19" dur="500" fill="hold"/>
                                        <p:tgtEl>
                                          <p:spTgt spid="227428"/>
                                        </p:tgtEl>
                                        <p:attrNameLst>
                                          <p:attrName>ppt_h</p:attrName>
                                        </p:attrNameLst>
                                      </p:cBhvr>
                                      <p:tavLst>
                                        <p:tav tm="0">
                                          <p:val>
                                            <p:fltVal val="0"/>
                                          </p:val>
                                        </p:tav>
                                        <p:tav tm="100000">
                                          <p:val>
                                            <p:strVal val="#ppt_h"/>
                                          </p:val>
                                        </p:tav>
                                      </p:tavLst>
                                    </p:anim>
                                    <p:anim calcmode="lin" valueType="num">
                                      <p:cBhvr>
                                        <p:cTn id="20" dur="500" fill="hold"/>
                                        <p:tgtEl>
                                          <p:spTgt spid="227428"/>
                                        </p:tgtEl>
                                        <p:attrNameLst>
                                          <p:attrName>style.rotation</p:attrName>
                                        </p:attrNameLst>
                                      </p:cBhvr>
                                      <p:tavLst>
                                        <p:tav tm="0">
                                          <p:val>
                                            <p:fltVal val="360"/>
                                          </p:val>
                                        </p:tav>
                                        <p:tav tm="100000">
                                          <p:val>
                                            <p:fltVal val="0"/>
                                          </p:val>
                                        </p:tav>
                                      </p:tavLst>
                                    </p:anim>
                                    <p:animEffect transition="in" filter="fade">
                                      <p:cBhvr>
                                        <p:cTn id="21" dur="500"/>
                                        <p:tgtEl>
                                          <p:spTgt spid="227428"/>
                                        </p:tgtEl>
                                      </p:cBhvr>
                                    </p:animEffect>
                                  </p:childTnLst>
                                </p:cTn>
                              </p:par>
                            </p:childTnLst>
                          </p:cTn>
                        </p:par>
                        <p:par>
                          <p:cTn id="22" fill="hold" nodeType="afterGroup">
                            <p:stCondLst>
                              <p:cond delay="3500"/>
                            </p:stCondLst>
                            <p:childTnLst>
                              <p:par>
                                <p:cTn id="23" presetID="17" presetClass="entr" presetSubtype="8" fill="hold" grpId="0" nodeType="afterEffect">
                                  <p:stCondLst>
                                    <p:cond delay="0"/>
                                  </p:stCondLst>
                                  <p:childTnLst>
                                    <p:set>
                                      <p:cBhvr>
                                        <p:cTn id="24" dur="1" fill="hold">
                                          <p:stCondLst>
                                            <p:cond delay="0"/>
                                          </p:stCondLst>
                                        </p:cTn>
                                        <p:tgtEl>
                                          <p:spTgt spid="227353"/>
                                        </p:tgtEl>
                                        <p:attrNameLst>
                                          <p:attrName>style.visibility</p:attrName>
                                        </p:attrNameLst>
                                      </p:cBhvr>
                                      <p:to>
                                        <p:strVal val="visible"/>
                                      </p:to>
                                    </p:set>
                                    <p:anim calcmode="lin" valueType="num">
                                      <p:cBhvr>
                                        <p:cTn id="25" dur="500" fill="hold"/>
                                        <p:tgtEl>
                                          <p:spTgt spid="227353"/>
                                        </p:tgtEl>
                                        <p:attrNameLst>
                                          <p:attrName>ppt_x</p:attrName>
                                        </p:attrNameLst>
                                      </p:cBhvr>
                                      <p:tavLst>
                                        <p:tav tm="0">
                                          <p:val>
                                            <p:strVal val="#ppt_x-#ppt_w/2"/>
                                          </p:val>
                                        </p:tav>
                                        <p:tav tm="100000">
                                          <p:val>
                                            <p:strVal val="#ppt_x"/>
                                          </p:val>
                                        </p:tav>
                                      </p:tavLst>
                                    </p:anim>
                                    <p:anim calcmode="lin" valueType="num">
                                      <p:cBhvr>
                                        <p:cTn id="26" dur="500" fill="hold"/>
                                        <p:tgtEl>
                                          <p:spTgt spid="227353"/>
                                        </p:tgtEl>
                                        <p:attrNameLst>
                                          <p:attrName>ppt_y</p:attrName>
                                        </p:attrNameLst>
                                      </p:cBhvr>
                                      <p:tavLst>
                                        <p:tav tm="0">
                                          <p:val>
                                            <p:strVal val="#ppt_y"/>
                                          </p:val>
                                        </p:tav>
                                        <p:tav tm="100000">
                                          <p:val>
                                            <p:strVal val="#ppt_y"/>
                                          </p:val>
                                        </p:tav>
                                      </p:tavLst>
                                    </p:anim>
                                    <p:anim calcmode="lin" valueType="num">
                                      <p:cBhvr>
                                        <p:cTn id="27" dur="500" fill="hold"/>
                                        <p:tgtEl>
                                          <p:spTgt spid="227353"/>
                                        </p:tgtEl>
                                        <p:attrNameLst>
                                          <p:attrName>ppt_w</p:attrName>
                                        </p:attrNameLst>
                                      </p:cBhvr>
                                      <p:tavLst>
                                        <p:tav tm="0">
                                          <p:val>
                                            <p:fltVal val="0"/>
                                          </p:val>
                                        </p:tav>
                                        <p:tav tm="100000">
                                          <p:val>
                                            <p:strVal val="#ppt_w"/>
                                          </p:val>
                                        </p:tav>
                                      </p:tavLst>
                                    </p:anim>
                                    <p:anim calcmode="lin" valueType="num">
                                      <p:cBhvr>
                                        <p:cTn id="28" dur="500" fill="hold"/>
                                        <p:tgtEl>
                                          <p:spTgt spid="227353"/>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4000"/>
                            </p:stCondLst>
                            <p:childTnLst>
                              <p:par>
                                <p:cTn id="30" presetID="12" presetClass="entr" presetSubtype="1" fill="hold" nodeType="afterEffect">
                                  <p:stCondLst>
                                    <p:cond delay="0"/>
                                  </p:stCondLst>
                                  <p:childTnLst>
                                    <p:set>
                                      <p:cBhvr>
                                        <p:cTn id="31" dur="1" fill="hold">
                                          <p:stCondLst>
                                            <p:cond delay="0"/>
                                          </p:stCondLst>
                                        </p:cTn>
                                        <p:tgtEl>
                                          <p:spTgt spid="227426"/>
                                        </p:tgtEl>
                                        <p:attrNameLst>
                                          <p:attrName>style.visibility</p:attrName>
                                        </p:attrNameLst>
                                      </p:cBhvr>
                                      <p:to>
                                        <p:strVal val="visible"/>
                                      </p:to>
                                    </p:set>
                                    <p:animEffect transition="in" filter="slide(fromTop)">
                                      <p:cBhvr>
                                        <p:cTn id="32" dur="500"/>
                                        <p:tgtEl>
                                          <p:spTgt spid="227426"/>
                                        </p:tgtEl>
                                      </p:cBhvr>
                                    </p:animEffect>
                                  </p:childTnLst>
                                </p:cTn>
                              </p:par>
                            </p:childTnLst>
                          </p:cTn>
                        </p:par>
                        <p:par>
                          <p:cTn id="33" fill="hold" nodeType="afterGroup">
                            <p:stCondLst>
                              <p:cond delay="4500"/>
                            </p:stCondLst>
                            <p:childTnLst>
                              <p:par>
                                <p:cTn id="34" presetID="49" presetClass="entr" presetSubtype="0" decel="100000" fill="hold" nodeType="afterEffect">
                                  <p:stCondLst>
                                    <p:cond delay="0"/>
                                  </p:stCondLst>
                                  <p:childTnLst>
                                    <p:set>
                                      <p:cBhvr>
                                        <p:cTn id="35" dur="1" fill="hold">
                                          <p:stCondLst>
                                            <p:cond delay="0"/>
                                          </p:stCondLst>
                                        </p:cTn>
                                        <p:tgtEl>
                                          <p:spTgt spid="227430"/>
                                        </p:tgtEl>
                                        <p:attrNameLst>
                                          <p:attrName>style.visibility</p:attrName>
                                        </p:attrNameLst>
                                      </p:cBhvr>
                                      <p:to>
                                        <p:strVal val="visible"/>
                                      </p:to>
                                    </p:set>
                                    <p:anim calcmode="lin" valueType="num">
                                      <p:cBhvr>
                                        <p:cTn id="36" dur="500" fill="hold"/>
                                        <p:tgtEl>
                                          <p:spTgt spid="227430"/>
                                        </p:tgtEl>
                                        <p:attrNameLst>
                                          <p:attrName>ppt_w</p:attrName>
                                        </p:attrNameLst>
                                      </p:cBhvr>
                                      <p:tavLst>
                                        <p:tav tm="0">
                                          <p:val>
                                            <p:fltVal val="0"/>
                                          </p:val>
                                        </p:tav>
                                        <p:tav tm="100000">
                                          <p:val>
                                            <p:strVal val="#ppt_w"/>
                                          </p:val>
                                        </p:tav>
                                      </p:tavLst>
                                    </p:anim>
                                    <p:anim calcmode="lin" valueType="num">
                                      <p:cBhvr>
                                        <p:cTn id="37" dur="500" fill="hold"/>
                                        <p:tgtEl>
                                          <p:spTgt spid="227430"/>
                                        </p:tgtEl>
                                        <p:attrNameLst>
                                          <p:attrName>ppt_h</p:attrName>
                                        </p:attrNameLst>
                                      </p:cBhvr>
                                      <p:tavLst>
                                        <p:tav tm="0">
                                          <p:val>
                                            <p:fltVal val="0"/>
                                          </p:val>
                                        </p:tav>
                                        <p:tav tm="100000">
                                          <p:val>
                                            <p:strVal val="#ppt_h"/>
                                          </p:val>
                                        </p:tav>
                                      </p:tavLst>
                                    </p:anim>
                                    <p:anim calcmode="lin" valueType="num">
                                      <p:cBhvr>
                                        <p:cTn id="38" dur="500" fill="hold"/>
                                        <p:tgtEl>
                                          <p:spTgt spid="227430"/>
                                        </p:tgtEl>
                                        <p:attrNameLst>
                                          <p:attrName>style.rotation</p:attrName>
                                        </p:attrNameLst>
                                      </p:cBhvr>
                                      <p:tavLst>
                                        <p:tav tm="0">
                                          <p:val>
                                            <p:fltVal val="360"/>
                                          </p:val>
                                        </p:tav>
                                        <p:tav tm="100000">
                                          <p:val>
                                            <p:fltVal val="0"/>
                                          </p:val>
                                        </p:tav>
                                      </p:tavLst>
                                    </p:anim>
                                    <p:animEffect transition="in" filter="fade">
                                      <p:cBhvr>
                                        <p:cTn id="39" dur="500"/>
                                        <p:tgtEl>
                                          <p:spTgt spid="227430"/>
                                        </p:tgtEl>
                                      </p:cBhvr>
                                    </p:animEffect>
                                  </p:childTnLst>
                                </p:cTn>
                              </p:par>
                            </p:childTnLst>
                          </p:cTn>
                        </p:par>
                        <p:par>
                          <p:cTn id="40" fill="hold" nodeType="afterGroup">
                            <p:stCondLst>
                              <p:cond delay="5000"/>
                            </p:stCondLst>
                            <p:childTnLst>
                              <p:par>
                                <p:cTn id="41" presetID="17" presetClass="entr" presetSubtype="8" fill="hold" grpId="0" nodeType="afterEffect">
                                  <p:stCondLst>
                                    <p:cond delay="0"/>
                                  </p:stCondLst>
                                  <p:childTnLst>
                                    <p:set>
                                      <p:cBhvr>
                                        <p:cTn id="42" dur="1" fill="hold">
                                          <p:stCondLst>
                                            <p:cond delay="0"/>
                                          </p:stCondLst>
                                        </p:cTn>
                                        <p:tgtEl>
                                          <p:spTgt spid="227447"/>
                                        </p:tgtEl>
                                        <p:attrNameLst>
                                          <p:attrName>style.visibility</p:attrName>
                                        </p:attrNameLst>
                                      </p:cBhvr>
                                      <p:to>
                                        <p:strVal val="visible"/>
                                      </p:to>
                                    </p:set>
                                    <p:anim calcmode="lin" valueType="num">
                                      <p:cBhvr>
                                        <p:cTn id="43" dur="500" fill="hold"/>
                                        <p:tgtEl>
                                          <p:spTgt spid="227447"/>
                                        </p:tgtEl>
                                        <p:attrNameLst>
                                          <p:attrName>ppt_x</p:attrName>
                                        </p:attrNameLst>
                                      </p:cBhvr>
                                      <p:tavLst>
                                        <p:tav tm="0">
                                          <p:val>
                                            <p:strVal val="#ppt_x-#ppt_w/2"/>
                                          </p:val>
                                        </p:tav>
                                        <p:tav tm="100000">
                                          <p:val>
                                            <p:strVal val="#ppt_x"/>
                                          </p:val>
                                        </p:tav>
                                      </p:tavLst>
                                    </p:anim>
                                    <p:anim calcmode="lin" valueType="num">
                                      <p:cBhvr>
                                        <p:cTn id="44" dur="500" fill="hold"/>
                                        <p:tgtEl>
                                          <p:spTgt spid="227447"/>
                                        </p:tgtEl>
                                        <p:attrNameLst>
                                          <p:attrName>ppt_y</p:attrName>
                                        </p:attrNameLst>
                                      </p:cBhvr>
                                      <p:tavLst>
                                        <p:tav tm="0">
                                          <p:val>
                                            <p:strVal val="#ppt_y"/>
                                          </p:val>
                                        </p:tav>
                                        <p:tav tm="100000">
                                          <p:val>
                                            <p:strVal val="#ppt_y"/>
                                          </p:val>
                                        </p:tav>
                                      </p:tavLst>
                                    </p:anim>
                                    <p:anim calcmode="lin" valueType="num">
                                      <p:cBhvr>
                                        <p:cTn id="45" dur="500" fill="hold"/>
                                        <p:tgtEl>
                                          <p:spTgt spid="227447"/>
                                        </p:tgtEl>
                                        <p:attrNameLst>
                                          <p:attrName>ppt_w</p:attrName>
                                        </p:attrNameLst>
                                      </p:cBhvr>
                                      <p:tavLst>
                                        <p:tav tm="0">
                                          <p:val>
                                            <p:fltVal val="0"/>
                                          </p:val>
                                        </p:tav>
                                        <p:tav tm="100000">
                                          <p:val>
                                            <p:strVal val="#ppt_w"/>
                                          </p:val>
                                        </p:tav>
                                      </p:tavLst>
                                    </p:anim>
                                    <p:anim calcmode="lin" valueType="num">
                                      <p:cBhvr>
                                        <p:cTn id="46" dur="500" fill="hold"/>
                                        <p:tgtEl>
                                          <p:spTgt spid="227447"/>
                                        </p:tgtEl>
                                        <p:attrNameLst>
                                          <p:attrName>ppt_h</p:attrName>
                                        </p:attrNameLst>
                                      </p:cBhvr>
                                      <p:tavLst>
                                        <p:tav tm="0">
                                          <p:val>
                                            <p:strVal val="#ppt_h"/>
                                          </p:val>
                                        </p:tav>
                                        <p:tav tm="100000">
                                          <p:val>
                                            <p:strVal val="#ppt_h"/>
                                          </p:val>
                                        </p:tav>
                                      </p:tavLst>
                                    </p:anim>
                                  </p:childTnLst>
                                </p:cTn>
                              </p:par>
                            </p:childTnLst>
                          </p:cTn>
                        </p:par>
                        <p:par>
                          <p:cTn id="47" fill="hold" nodeType="afterGroup">
                            <p:stCondLst>
                              <p:cond delay="5500"/>
                            </p:stCondLst>
                            <p:childTnLst>
                              <p:par>
                                <p:cTn id="48" presetID="12" presetClass="entr" presetSubtype="1" fill="hold" nodeType="afterEffect">
                                  <p:stCondLst>
                                    <p:cond delay="0"/>
                                  </p:stCondLst>
                                  <p:childTnLst>
                                    <p:set>
                                      <p:cBhvr>
                                        <p:cTn id="49" dur="1" fill="hold">
                                          <p:stCondLst>
                                            <p:cond delay="0"/>
                                          </p:stCondLst>
                                        </p:cTn>
                                        <p:tgtEl>
                                          <p:spTgt spid="227424"/>
                                        </p:tgtEl>
                                        <p:attrNameLst>
                                          <p:attrName>style.visibility</p:attrName>
                                        </p:attrNameLst>
                                      </p:cBhvr>
                                      <p:to>
                                        <p:strVal val="visible"/>
                                      </p:to>
                                    </p:set>
                                    <p:animEffect transition="in" filter="slide(fromTop)">
                                      <p:cBhvr>
                                        <p:cTn id="50" dur="500"/>
                                        <p:tgtEl>
                                          <p:spTgt spid="227424"/>
                                        </p:tgtEl>
                                      </p:cBhvr>
                                    </p:animEffect>
                                  </p:childTnLst>
                                </p:cTn>
                              </p:par>
                            </p:childTnLst>
                          </p:cTn>
                        </p:par>
                        <p:par>
                          <p:cTn id="51" fill="hold" nodeType="afterGroup">
                            <p:stCondLst>
                              <p:cond delay="6000"/>
                            </p:stCondLst>
                            <p:childTnLst>
                              <p:par>
                                <p:cTn id="52" presetID="49" presetClass="entr" presetSubtype="0" decel="100000" fill="hold" nodeType="afterEffect">
                                  <p:stCondLst>
                                    <p:cond delay="0"/>
                                  </p:stCondLst>
                                  <p:childTnLst>
                                    <p:set>
                                      <p:cBhvr>
                                        <p:cTn id="53" dur="1" fill="hold">
                                          <p:stCondLst>
                                            <p:cond delay="0"/>
                                          </p:stCondLst>
                                        </p:cTn>
                                        <p:tgtEl>
                                          <p:spTgt spid="227432"/>
                                        </p:tgtEl>
                                        <p:attrNameLst>
                                          <p:attrName>style.visibility</p:attrName>
                                        </p:attrNameLst>
                                      </p:cBhvr>
                                      <p:to>
                                        <p:strVal val="visible"/>
                                      </p:to>
                                    </p:set>
                                    <p:anim calcmode="lin" valueType="num">
                                      <p:cBhvr>
                                        <p:cTn id="54" dur="500" fill="hold"/>
                                        <p:tgtEl>
                                          <p:spTgt spid="227432"/>
                                        </p:tgtEl>
                                        <p:attrNameLst>
                                          <p:attrName>ppt_w</p:attrName>
                                        </p:attrNameLst>
                                      </p:cBhvr>
                                      <p:tavLst>
                                        <p:tav tm="0">
                                          <p:val>
                                            <p:fltVal val="0"/>
                                          </p:val>
                                        </p:tav>
                                        <p:tav tm="100000">
                                          <p:val>
                                            <p:strVal val="#ppt_w"/>
                                          </p:val>
                                        </p:tav>
                                      </p:tavLst>
                                    </p:anim>
                                    <p:anim calcmode="lin" valueType="num">
                                      <p:cBhvr>
                                        <p:cTn id="55" dur="500" fill="hold"/>
                                        <p:tgtEl>
                                          <p:spTgt spid="227432"/>
                                        </p:tgtEl>
                                        <p:attrNameLst>
                                          <p:attrName>ppt_h</p:attrName>
                                        </p:attrNameLst>
                                      </p:cBhvr>
                                      <p:tavLst>
                                        <p:tav tm="0">
                                          <p:val>
                                            <p:fltVal val="0"/>
                                          </p:val>
                                        </p:tav>
                                        <p:tav tm="100000">
                                          <p:val>
                                            <p:strVal val="#ppt_h"/>
                                          </p:val>
                                        </p:tav>
                                      </p:tavLst>
                                    </p:anim>
                                    <p:anim calcmode="lin" valueType="num">
                                      <p:cBhvr>
                                        <p:cTn id="56" dur="500" fill="hold"/>
                                        <p:tgtEl>
                                          <p:spTgt spid="227432"/>
                                        </p:tgtEl>
                                        <p:attrNameLst>
                                          <p:attrName>style.rotation</p:attrName>
                                        </p:attrNameLst>
                                      </p:cBhvr>
                                      <p:tavLst>
                                        <p:tav tm="0">
                                          <p:val>
                                            <p:fltVal val="360"/>
                                          </p:val>
                                        </p:tav>
                                        <p:tav tm="100000">
                                          <p:val>
                                            <p:fltVal val="0"/>
                                          </p:val>
                                        </p:tav>
                                      </p:tavLst>
                                    </p:anim>
                                    <p:animEffect transition="in" filter="fade">
                                      <p:cBhvr>
                                        <p:cTn id="57" dur="500"/>
                                        <p:tgtEl>
                                          <p:spTgt spid="227432"/>
                                        </p:tgtEl>
                                      </p:cBhvr>
                                    </p:animEffect>
                                  </p:childTnLst>
                                </p:cTn>
                              </p:par>
                            </p:childTnLst>
                          </p:cTn>
                        </p:par>
                        <p:par>
                          <p:cTn id="58" fill="hold" nodeType="afterGroup">
                            <p:stCondLst>
                              <p:cond delay="6500"/>
                            </p:stCondLst>
                            <p:childTnLst>
                              <p:par>
                                <p:cTn id="59" presetID="17" presetClass="entr" presetSubtype="8" fill="hold" grpId="0" nodeType="afterEffect">
                                  <p:stCondLst>
                                    <p:cond delay="0"/>
                                  </p:stCondLst>
                                  <p:childTnLst>
                                    <p:set>
                                      <p:cBhvr>
                                        <p:cTn id="60" dur="1" fill="hold">
                                          <p:stCondLst>
                                            <p:cond delay="0"/>
                                          </p:stCondLst>
                                        </p:cTn>
                                        <p:tgtEl>
                                          <p:spTgt spid="227448"/>
                                        </p:tgtEl>
                                        <p:attrNameLst>
                                          <p:attrName>style.visibility</p:attrName>
                                        </p:attrNameLst>
                                      </p:cBhvr>
                                      <p:to>
                                        <p:strVal val="visible"/>
                                      </p:to>
                                    </p:set>
                                    <p:anim calcmode="lin" valueType="num">
                                      <p:cBhvr>
                                        <p:cTn id="61" dur="500" fill="hold"/>
                                        <p:tgtEl>
                                          <p:spTgt spid="227448"/>
                                        </p:tgtEl>
                                        <p:attrNameLst>
                                          <p:attrName>ppt_x</p:attrName>
                                        </p:attrNameLst>
                                      </p:cBhvr>
                                      <p:tavLst>
                                        <p:tav tm="0">
                                          <p:val>
                                            <p:strVal val="#ppt_x-#ppt_w/2"/>
                                          </p:val>
                                        </p:tav>
                                        <p:tav tm="100000">
                                          <p:val>
                                            <p:strVal val="#ppt_x"/>
                                          </p:val>
                                        </p:tav>
                                      </p:tavLst>
                                    </p:anim>
                                    <p:anim calcmode="lin" valueType="num">
                                      <p:cBhvr>
                                        <p:cTn id="62" dur="500" fill="hold"/>
                                        <p:tgtEl>
                                          <p:spTgt spid="227448"/>
                                        </p:tgtEl>
                                        <p:attrNameLst>
                                          <p:attrName>ppt_y</p:attrName>
                                        </p:attrNameLst>
                                      </p:cBhvr>
                                      <p:tavLst>
                                        <p:tav tm="0">
                                          <p:val>
                                            <p:strVal val="#ppt_y"/>
                                          </p:val>
                                        </p:tav>
                                        <p:tav tm="100000">
                                          <p:val>
                                            <p:strVal val="#ppt_y"/>
                                          </p:val>
                                        </p:tav>
                                      </p:tavLst>
                                    </p:anim>
                                    <p:anim calcmode="lin" valueType="num">
                                      <p:cBhvr>
                                        <p:cTn id="63" dur="500" fill="hold"/>
                                        <p:tgtEl>
                                          <p:spTgt spid="227448"/>
                                        </p:tgtEl>
                                        <p:attrNameLst>
                                          <p:attrName>ppt_w</p:attrName>
                                        </p:attrNameLst>
                                      </p:cBhvr>
                                      <p:tavLst>
                                        <p:tav tm="0">
                                          <p:val>
                                            <p:fltVal val="0"/>
                                          </p:val>
                                        </p:tav>
                                        <p:tav tm="100000">
                                          <p:val>
                                            <p:strVal val="#ppt_w"/>
                                          </p:val>
                                        </p:tav>
                                      </p:tavLst>
                                    </p:anim>
                                    <p:anim calcmode="lin" valueType="num">
                                      <p:cBhvr>
                                        <p:cTn id="64" dur="500" fill="hold"/>
                                        <p:tgtEl>
                                          <p:spTgt spid="227448"/>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7000"/>
                            </p:stCondLst>
                            <p:childTnLst>
                              <p:par>
                                <p:cTn id="66" presetID="12" presetClass="entr" presetSubtype="1" fill="hold" nodeType="afterEffect">
                                  <p:stCondLst>
                                    <p:cond delay="0"/>
                                  </p:stCondLst>
                                  <p:childTnLst>
                                    <p:set>
                                      <p:cBhvr>
                                        <p:cTn id="67" dur="1" fill="hold">
                                          <p:stCondLst>
                                            <p:cond delay="0"/>
                                          </p:stCondLst>
                                        </p:cTn>
                                        <p:tgtEl>
                                          <p:spTgt spid="227427"/>
                                        </p:tgtEl>
                                        <p:attrNameLst>
                                          <p:attrName>style.visibility</p:attrName>
                                        </p:attrNameLst>
                                      </p:cBhvr>
                                      <p:to>
                                        <p:strVal val="visible"/>
                                      </p:to>
                                    </p:set>
                                    <p:animEffect transition="in" filter="slide(fromTop)">
                                      <p:cBhvr>
                                        <p:cTn id="68" dur="500"/>
                                        <p:tgtEl>
                                          <p:spTgt spid="227427"/>
                                        </p:tgtEl>
                                      </p:cBhvr>
                                    </p:animEffect>
                                  </p:childTnLst>
                                </p:cTn>
                              </p:par>
                            </p:childTnLst>
                          </p:cTn>
                        </p:par>
                        <p:par>
                          <p:cTn id="69" fill="hold" nodeType="afterGroup">
                            <p:stCondLst>
                              <p:cond delay="7500"/>
                            </p:stCondLst>
                            <p:childTnLst>
                              <p:par>
                                <p:cTn id="70" presetID="49" presetClass="entr" presetSubtype="0" decel="100000" fill="hold" nodeType="afterEffect">
                                  <p:stCondLst>
                                    <p:cond delay="0"/>
                                  </p:stCondLst>
                                  <p:childTnLst>
                                    <p:set>
                                      <p:cBhvr>
                                        <p:cTn id="71" dur="1" fill="hold">
                                          <p:stCondLst>
                                            <p:cond delay="0"/>
                                          </p:stCondLst>
                                        </p:cTn>
                                        <p:tgtEl>
                                          <p:spTgt spid="227434"/>
                                        </p:tgtEl>
                                        <p:attrNameLst>
                                          <p:attrName>style.visibility</p:attrName>
                                        </p:attrNameLst>
                                      </p:cBhvr>
                                      <p:to>
                                        <p:strVal val="visible"/>
                                      </p:to>
                                    </p:set>
                                    <p:anim calcmode="lin" valueType="num">
                                      <p:cBhvr>
                                        <p:cTn id="72" dur="500" fill="hold"/>
                                        <p:tgtEl>
                                          <p:spTgt spid="227434"/>
                                        </p:tgtEl>
                                        <p:attrNameLst>
                                          <p:attrName>ppt_w</p:attrName>
                                        </p:attrNameLst>
                                      </p:cBhvr>
                                      <p:tavLst>
                                        <p:tav tm="0">
                                          <p:val>
                                            <p:fltVal val="0"/>
                                          </p:val>
                                        </p:tav>
                                        <p:tav tm="100000">
                                          <p:val>
                                            <p:strVal val="#ppt_w"/>
                                          </p:val>
                                        </p:tav>
                                      </p:tavLst>
                                    </p:anim>
                                    <p:anim calcmode="lin" valueType="num">
                                      <p:cBhvr>
                                        <p:cTn id="73" dur="500" fill="hold"/>
                                        <p:tgtEl>
                                          <p:spTgt spid="227434"/>
                                        </p:tgtEl>
                                        <p:attrNameLst>
                                          <p:attrName>ppt_h</p:attrName>
                                        </p:attrNameLst>
                                      </p:cBhvr>
                                      <p:tavLst>
                                        <p:tav tm="0">
                                          <p:val>
                                            <p:fltVal val="0"/>
                                          </p:val>
                                        </p:tav>
                                        <p:tav tm="100000">
                                          <p:val>
                                            <p:strVal val="#ppt_h"/>
                                          </p:val>
                                        </p:tav>
                                      </p:tavLst>
                                    </p:anim>
                                    <p:anim calcmode="lin" valueType="num">
                                      <p:cBhvr>
                                        <p:cTn id="74" dur="500" fill="hold"/>
                                        <p:tgtEl>
                                          <p:spTgt spid="227434"/>
                                        </p:tgtEl>
                                        <p:attrNameLst>
                                          <p:attrName>style.rotation</p:attrName>
                                        </p:attrNameLst>
                                      </p:cBhvr>
                                      <p:tavLst>
                                        <p:tav tm="0">
                                          <p:val>
                                            <p:fltVal val="360"/>
                                          </p:val>
                                        </p:tav>
                                        <p:tav tm="100000">
                                          <p:val>
                                            <p:fltVal val="0"/>
                                          </p:val>
                                        </p:tav>
                                      </p:tavLst>
                                    </p:anim>
                                    <p:animEffect transition="in" filter="fade">
                                      <p:cBhvr>
                                        <p:cTn id="75" dur="500"/>
                                        <p:tgtEl>
                                          <p:spTgt spid="227434"/>
                                        </p:tgtEl>
                                      </p:cBhvr>
                                    </p:animEffect>
                                  </p:childTnLst>
                                </p:cTn>
                              </p:par>
                            </p:childTnLst>
                          </p:cTn>
                        </p:par>
                        <p:par>
                          <p:cTn id="76" fill="hold" nodeType="afterGroup">
                            <p:stCondLst>
                              <p:cond delay="8000"/>
                            </p:stCondLst>
                            <p:childTnLst>
                              <p:par>
                                <p:cTn id="77" presetID="17" presetClass="entr" presetSubtype="8" fill="hold" grpId="0" nodeType="afterEffect">
                                  <p:stCondLst>
                                    <p:cond delay="0"/>
                                  </p:stCondLst>
                                  <p:childTnLst>
                                    <p:set>
                                      <p:cBhvr>
                                        <p:cTn id="78" dur="1" fill="hold">
                                          <p:stCondLst>
                                            <p:cond delay="0"/>
                                          </p:stCondLst>
                                        </p:cTn>
                                        <p:tgtEl>
                                          <p:spTgt spid="227449"/>
                                        </p:tgtEl>
                                        <p:attrNameLst>
                                          <p:attrName>style.visibility</p:attrName>
                                        </p:attrNameLst>
                                      </p:cBhvr>
                                      <p:to>
                                        <p:strVal val="visible"/>
                                      </p:to>
                                    </p:set>
                                    <p:anim calcmode="lin" valueType="num">
                                      <p:cBhvr>
                                        <p:cTn id="79" dur="500" fill="hold"/>
                                        <p:tgtEl>
                                          <p:spTgt spid="227449"/>
                                        </p:tgtEl>
                                        <p:attrNameLst>
                                          <p:attrName>ppt_x</p:attrName>
                                        </p:attrNameLst>
                                      </p:cBhvr>
                                      <p:tavLst>
                                        <p:tav tm="0">
                                          <p:val>
                                            <p:strVal val="#ppt_x-#ppt_w/2"/>
                                          </p:val>
                                        </p:tav>
                                        <p:tav tm="100000">
                                          <p:val>
                                            <p:strVal val="#ppt_x"/>
                                          </p:val>
                                        </p:tav>
                                      </p:tavLst>
                                    </p:anim>
                                    <p:anim calcmode="lin" valueType="num">
                                      <p:cBhvr>
                                        <p:cTn id="80" dur="500" fill="hold"/>
                                        <p:tgtEl>
                                          <p:spTgt spid="227449"/>
                                        </p:tgtEl>
                                        <p:attrNameLst>
                                          <p:attrName>ppt_y</p:attrName>
                                        </p:attrNameLst>
                                      </p:cBhvr>
                                      <p:tavLst>
                                        <p:tav tm="0">
                                          <p:val>
                                            <p:strVal val="#ppt_y"/>
                                          </p:val>
                                        </p:tav>
                                        <p:tav tm="100000">
                                          <p:val>
                                            <p:strVal val="#ppt_y"/>
                                          </p:val>
                                        </p:tav>
                                      </p:tavLst>
                                    </p:anim>
                                    <p:anim calcmode="lin" valueType="num">
                                      <p:cBhvr>
                                        <p:cTn id="81" dur="500" fill="hold"/>
                                        <p:tgtEl>
                                          <p:spTgt spid="227449"/>
                                        </p:tgtEl>
                                        <p:attrNameLst>
                                          <p:attrName>ppt_w</p:attrName>
                                        </p:attrNameLst>
                                      </p:cBhvr>
                                      <p:tavLst>
                                        <p:tav tm="0">
                                          <p:val>
                                            <p:fltVal val="0"/>
                                          </p:val>
                                        </p:tav>
                                        <p:tav tm="100000">
                                          <p:val>
                                            <p:strVal val="#ppt_w"/>
                                          </p:val>
                                        </p:tav>
                                      </p:tavLst>
                                    </p:anim>
                                    <p:anim calcmode="lin" valueType="num">
                                      <p:cBhvr>
                                        <p:cTn id="82" dur="500" fill="hold"/>
                                        <p:tgtEl>
                                          <p:spTgt spid="2274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227353"/>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3" presetClass="entr" presetSubtype="16" fill="hold" nodeType="clickEffect">
                                  <p:stCondLst>
                                    <p:cond delay="0"/>
                                  </p:stCondLst>
                                  <p:childTnLst>
                                    <p:set>
                                      <p:cBhvr>
                                        <p:cTn id="87" dur="1" fill="hold">
                                          <p:stCondLst>
                                            <p:cond delay="0"/>
                                          </p:stCondLst>
                                        </p:cTn>
                                        <p:tgtEl>
                                          <p:spTgt spid="227411"/>
                                        </p:tgtEl>
                                        <p:attrNameLst>
                                          <p:attrName>style.visibility</p:attrName>
                                        </p:attrNameLst>
                                      </p:cBhvr>
                                      <p:to>
                                        <p:strVal val="visible"/>
                                      </p:to>
                                    </p:set>
                                    <p:anim calcmode="lin" valueType="num">
                                      <p:cBhvr>
                                        <p:cTn id="88" dur="500" fill="hold"/>
                                        <p:tgtEl>
                                          <p:spTgt spid="227411"/>
                                        </p:tgtEl>
                                        <p:attrNameLst>
                                          <p:attrName>ppt_w</p:attrName>
                                        </p:attrNameLst>
                                      </p:cBhvr>
                                      <p:tavLst>
                                        <p:tav tm="0">
                                          <p:val>
                                            <p:fltVal val="0"/>
                                          </p:val>
                                        </p:tav>
                                        <p:tav tm="100000">
                                          <p:val>
                                            <p:strVal val="#ppt_w"/>
                                          </p:val>
                                        </p:tav>
                                      </p:tavLst>
                                    </p:anim>
                                    <p:anim calcmode="lin" valueType="num">
                                      <p:cBhvr>
                                        <p:cTn id="89" dur="500" fill="hold"/>
                                        <p:tgtEl>
                                          <p:spTgt spid="2274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7353"/>
                  </p:tgtEl>
                </p:cond>
              </p:nextCondLst>
            </p:seq>
            <p:seq concurrent="1" nextAc="seek">
              <p:cTn id="90" restart="whenNotActive" fill="hold" evtFilter="cancelBubble" nodeType="interactiveSeq">
                <p:stCondLst>
                  <p:cond evt="onClick" delay="0">
                    <p:tgtEl>
                      <p:spTgt spid="22744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3" presetClass="entr" presetSubtype="16" fill="hold" nodeType="clickEffect">
                                  <p:stCondLst>
                                    <p:cond delay="0"/>
                                  </p:stCondLst>
                                  <p:childTnLst>
                                    <p:set>
                                      <p:cBhvr>
                                        <p:cTn id="94" dur="1" fill="hold">
                                          <p:stCondLst>
                                            <p:cond delay="0"/>
                                          </p:stCondLst>
                                        </p:cTn>
                                        <p:tgtEl>
                                          <p:spTgt spid="227412"/>
                                        </p:tgtEl>
                                        <p:attrNameLst>
                                          <p:attrName>style.visibility</p:attrName>
                                        </p:attrNameLst>
                                      </p:cBhvr>
                                      <p:to>
                                        <p:strVal val="visible"/>
                                      </p:to>
                                    </p:set>
                                    <p:anim calcmode="lin" valueType="num">
                                      <p:cBhvr>
                                        <p:cTn id="95" dur="500" fill="hold"/>
                                        <p:tgtEl>
                                          <p:spTgt spid="227412"/>
                                        </p:tgtEl>
                                        <p:attrNameLst>
                                          <p:attrName>ppt_w</p:attrName>
                                        </p:attrNameLst>
                                      </p:cBhvr>
                                      <p:tavLst>
                                        <p:tav tm="0">
                                          <p:val>
                                            <p:fltVal val="0"/>
                                          </p:val>
                                        </p:tav>
                                        <p:tav tm="100000">
                                          <p:val>
                                            <p:strVal val="#ppt_w"/>
                                          </p:val>
                                        </p:tav>
                                      </p:tavLst>
                                    </p:anim>
                                    <p:anim calcmode="lin" valueType="num">
                                      <p:cBhvr>
                                        <p:cTn id="96" dur="500" fill="hold"/>
                                        <p:tgtEl>
                                          <p:spTgt spid="2274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7449"/>
                  </p:tgtEl>
                </p:cond>
              </p:nextCondLst>
            </p:seq>
            <p:seq concurrent="1" nextAc="seek">
              <p:cTn id="97" restart="whenNotActive" fill="hold" evtFilter="cancelBubble" nodeType="interactiveSeq">
                <p:stCondLst>
                  <p:cond evt="onClick" delay="0">
                    <p:tgtEl>
                      <p:spTgt spid="227448"/>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23" presetClass="entr" presetSubtype="16" fill="hold" nodeType="clickEffect">
                                  <p:stCondLst>
                                    <p:cond delay="0"/>
                                  </p:stCondLst>
                                  <p:childTnLst>
                                    <p:set>
                                      <p:cBhvr>
                                        <p:cTn id="101" dur="1" fill="hold">
                                          <p:stCondLst>
                                            <p:cond delay="0"/>
                                          </p:stCondLst>
                                        </p:cTn>
                                        <p:tgtEl>
                                          <p:spTgt spid="227410"/>
                                        </p:tgtEl>
                                        <p:attrNameLst>
                                          <p:attrName>style.visibility</p:attrName>
                                        </p:attrNameLst>
                                      </p:cBhvr>
                                      <p:to>
                                        <p:strVal val="visible"/>
                                      </p:to>
                                    </p:set>
                                    <p:anim calcmode="lin" valueType="num">
                                      <p:cBhvr>
                                        <p:cTn id="102" dur="500" fill="hold"/>
                                        <p:tgtEl>
                                          <p:spTgt spid="227410"/>
                                        </p:tgtEl>
                                        <p:attrNameLst>
                                          <p:attrName>ppt_w</p:attrName>
                                        </p:attrNameLst>
                                      </p:cBhvr>
                                      <p:tavLst>
                                        <p:tav tm="0">
                                          <p:val>
                                            <p:fltVal val="0"/>
                                          </p:val>
                                        </p:tav>
                                        <p:tav tm="100000">
                                          <p:val>
                                            <p:strVal val="#ppt_w"/>
                                          </p:val>
                                        </p:tav>
                                      </p:tavLst>
                                    </p:anim>
                                    <p:anim calcmode="lin" valueType="num">
                                      <p:cBhvr>
                                        <p:cTn id="103" dur="500" fill="hold"/>
                                        <p:tgtEl>
                                          <p:spTgt spid="2274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7448"/>
                  </p:tgtEl>
                </p:cond>
              </p:nextCondLst>
            </p:seq>
            <p:seq concurrent="1" nextAc="seek">
              <p:cTn id="104" restart="whenNotActive" fill="hold" evtFilter="cancelBubble" nodeType="interactiveSeq">
                <p:stCondLst>
                  <p:cond evt="onClick" delay="0">
                    <p:tgtEl>
                      <p:spTgt spid="227447"/>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3" presetClass="entr" presetSubtype="16" fill="hold" nodeType="clickEffect">
                                  <p:stCondLst>
                                    <p:cond delay="0"/>
                                  </p:stCondLst>
                                  <p:childTnLst>
                                    <p:set>
                                      <p:cBhvr>
                                        <p:cTn id="108" dur="1" fill="hold">
                                          <p:stCondLst>
                                            <p:cond delay="0"/>
                                          </p:stCondLst>
                                        </p:cTn>
                                        <p:tgtEl>
                                          <p:spTgt spid="227409"/>
                                        </p:tgtEl>
                                        <p:attrNameLst>
                                          <p:attrName>style.visibility</p:attrName>
                                        </p:attrNameLst>
                                      </p:cBhvr>
                                      <p:to>
                                        <p:strVal val="visible"/>
                                      </p:to>
                                    </p:set>
                                    <p:anim calcmode="lin" valueType="num">
                                      <p:cBhvr>
                                        <p:cTn id="109" dur="500" fill="hold"/>
                                        <p:tgtEl>
                                          <p:spTgt spid="227409"/>
                                        </p:tgtEl>
                                        <p:attrNameLst>
                                          <p:attrName>ppt_w</p:attrName>
                                        </p:attrNameLst>
                                      </p:cBhvr>
                                      <p:tavLst>
                                        <p:tav tm="0">
                                          <p:val>
                                            <p:fltVal val="0"/>
                                          </p:val>
                                        </p:tav>
                                        <p:tav tm="100000">
                                          <p:val>
                                            <p:strVal val="#ppt_w"/>
                                          </p:val>
                                        </p:tav>
                                      </p:tavLst>
                                    </p:anim>
                                    <p:anim calcmode="lin" valueType="num">
                                      <p:cBhvr>
                                        <p:cTn id="110" dur="500" fill="hold"/>
                                        <p:tgtEl>
                                          <p:spTgt spid="22740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7447"/>
                  </p:tgtEl>
                </p:cond>
              </p:nextCondLst>
            </p:seq>
          </p:childTnLst>
        </p:cTn>
      </p:par>
    </p:tnLst>
    <p:bldLst>
      <p:bldP spid="227353" grpId="0" animBg="1"/>
      <p:bldP spid="227447" grpId="0" animBg="1"/>
      <p:bldP spid="227448" grpId="0" animBg="1"/>
      <p:bldP spid="227449" grpId="0" animBg="1"/>
      <p:bldP spid="2275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2"/>
          <p:cNvSpPr>
            <a:spLocks noChangeArrowheads="1"/>
          </p:cNvSpPr>
          <p:nvPr/>
        </p:nvSpPr>
        <p:spPr bwMode="auto">
          <a:xfrm>
            <a:off x="1157591" y="207675"/>
            <a:ext cx="10539919"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ts val="600"/>
              </a:spcBef>
            </a:pPr>
            <a:r>
              <a:rPr lang="en-US" sz="4400" b="1" dirty="0" err="1" smtClean="0">
                <a:solidFill>
                  <a:srgbClr val="0000FF"/>
                </a:solidFill>
                <a:latin typeface="Times New Roman" pitchFamily="18" charset="0"/>
                <a:cs typeface="Times New Roman" pitchFamily="18" charset="0"/>
              </a:rPr>
              <a:t>Bài</a:t>
            </a:r>
            <a:r>
              <a:rPr lang="en-US" sz="4400" b="1" dirty="0" smtClean="0">
                <a:solidFill>
                  <a:srgbClr val="0000FF"/>
                </a:solidFill>
                <a:latin typeface="Times New Roman" pitchFamily="18" charset="0"/>
                <a:cs typeface="Times New Roman" pitchFamily="18" charset="0"/>
              </a:rPr>
              <a:t> 16 </a:t>
            </a:r>
            <a:endParaRPr lang="en-US" sz="4400" b="1" dirty="0">
              <a:solidFill>
                <a:srgbClr val="0000FF"/>
              </a:solidFill>
              <a:latin typeface="Times New Roman" pitchFamily="18" charset="0"/>
              <a:cs typeface="Times New Roman" pitchFamily="18" charset="0"/>
            </a:endParaRPr>
          </a:p>
          <a:p>
            <a:pPr algn="ctr" eaLnBrk="1" hangingPunct="1">
              <a:spcBef>
                <a:spcPts val="600"/>
              </a:spcBef>
            </a:pPr>
            <a:r>
              <a:rPr lang="en-US" sz="4400" b="1" dirty="0">
                <a:solidFill>
                  <a:srgbClr val="C00000"/>
                </a:solidFill>
                <a:latin typeface="Times New Roman" pitchFamily="18" charset="0"/>
                <a:cs typeface="Times New Roman" pitchFamily="18" charset="0"/>
              </a:rPr>
              <a:t>ÁP SUẤT CHẤT LỎNG. </a:t>
            </a:r>
          </a:p>
          <a:p>
            <a:pPr algn="ctr" eaLnBrk="1" hangingPunct="1">
              <a:spcBef>
                <a:spcPts val="600"/>
              </a:spcBef>
            </a:pPr>
            <a:r>
              <a:rPr lang="en-US" sz="4400" b="1" dirty="0">
                <a:solidFill>
                  <a:srgbClr val="C00000"/>
                </a:solidFill>
                <a:latin typeface="Times New Roman" pitchFamily="18" charset="0"/>
                <a:cs typeface="Times New Roman" pitchFamily="18" charset="0"/>
              </a:rPr>
              <a:t>ÁP SUẤT KHÍ QUYỂN (</a:t>
            </a:r>
            <a:r>
              <a:rPr lang="en-US" sz="4400" b="1" dirty="0" smtClean="0">
                <a:solidFill>
                  <a:srgbClr val="C00000"/>
                </a:solidFill>
                <a:latin typeface="Times New Roman" pitchFamily="18" charset="0"/>
                <a:cs typeface="Times New Roman" pitchFamily="18" charset="0"/>
              </a:rPr>
              <a:t>T2</a:t>
            </a:r>
            <a:r>
              <a:rPr lang="en-US" sz="4400" b="1" dirty="0">
                <a:solidFill>
                  <a:srgbClr val="C00000"/>
                </a:solidFill>
                <a:latin typeface="Times New Roman" pitchFamily="18" charset="0"/>
                <a:cs typeface="Times New Roman" pitchFamily="18" charset="0"/>
              </a:rPr>
              <a:t>)</a:t>
            </a:r>
          </a:p>
        </p:txBody>
      </p:sp>
      <p:pic>
        <p:nvPicPr>
          <p:cNvPr id="21" name="Picture 20">
            <a:extLst>
              <a:ext uri="{FF2B5EF4-FFF2-40B4-BE49-F238E27FC236}">
                <a16:creationId xmlns="" xmlns:a16="http://schemas.microsoft.com/office/drawing/2014/main" id="{2BBE1466-4E9B-F125-A24B-9ADAE2BE5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2314"/>
            <a:ext cx="12192000" cy="4081301"/>
          </a:xfrm>
          <a:prstGeom prst="rect">
            <a:avLst/>
          </a:prstGeom>
        </p:spPr>
      </p:pic>
    </p:spTree>
    <p:extLst>
      <p:ext uri="{BB962C8B-B14F-4D97-AF65-F5344CB8AC3E}">
        <p14:creationId xmlns:p14="http://schemas.microsoft.com/office/powerpoint/2010/main" val="2468058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txBox="1">
            <a:spLocks noGrp="1" noChangeArrowheads="1"/>
          </p:cNvSpPr>
          <p:nvPr/>
        </p:nvSpPr>
        <p:spPr bwMode="gray">
          <a:xfrm>
            <a:off x="7172528" y="5864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r" eaLnBrk="1" fontAlgn="base" hangingPunct="1">
              <a:spcBef>
                <a:spcPct val="0"/>
              </a:spcBef>
              <a:spcAft>
                <a:spcPct val="0"/>
              </a:spcAft>
            </a:pPr>
            <a:endParaRPr lang="vi-VN" sz="1400">
              <a:solidFill>
                <a:prstClr val="black"/>
              </a:solidFill>
              <a:latin typeface="Arial" charset="0"/>
              <a:cs typeface="Arial" charset="0"/>
            </a:endParaRPr>
          </a:p>
        </p:txBody>
      </p:sp>
      <p:grpSp>
        <p:nvGrpSpPr>
          <p:cNvPr id="227424" name="Group 161"/>
          <p:cNvGrpSpPr>
            <a:grpSpLocks/>
          </p:cNvGrpSpPr>
          <p:nvPr/>
        </p:nvGrpSpPr>
        <p:grpSpPr bwMode="auto">
          <a:xfrm rot="5400000">
            <a:off x="860628" y="4067175"/>
            <a:ext cx="838200" cy="171450"/>
            <a:chOff x="0" y="1896"/>
            <a:chExt cx="5760" cy="120"/>
          </a:xfrm>
        </p:grpSpPr>
        <p:sp>
          <p:nvSpPr>
            <p:cNvPr id="29801" name="Rectangle 16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9802" name="Rectangle 16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grpSp>
      <p:grpSp>
        <p:nvGrpSpPr>
          <p:cNvPr id="227425" name="Group 158"/>
          <p:cNvGrpSpPr>
            <a:grpSpLocks/>
          </p:cNvGrpSpPr>
          <p:nvPr/>
        </p:nvGrpSpPr>
        <p:grpSpPr bwMode="auto">
          <a:xfrm rot="5400000">
            <a:off x="685208" y="2428082"/>
            <a:ext cx="1219200" cy="173037"/>
            <a:chOff x="0" y="1896"/>
            <a:chExt cx="5760" cy="120"/>
          </a:xfrm>
        </p:grpSpPr>
        <p:sp>
          <p:nvSpPr>
            <p:cNvPr id="29799" name="Rectangle 15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9800" name="Rectangle 16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grpSp>
      <p:sp>
        <p:nvSpPr>
          <p:cNvPr id="227353" name="AutoShape 25"/>
          <p:cNvSpPr>
            <a:spLocks noChangeArrowheads="1"/>
          </p:cNvSpPr>
          <p:nvPr/>
        </p:nvSpPr>
        <p:spPr bwMode="gray">
          <a:xfrm>
            <a:off x="1381327" y="2286000"/>
            <a:ext cx="7160725" cy="68580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r>
              <a:rPr lang="en-US" sz="2400" b="1">
                <a:solidFill>
                  <a:srgbClr val="0000FF"/>
                </a:solidFill>
                <a:latin typeface="Times New Roman" pitchFamily="18" charset="0"/>
                <a:cs typeface="Arial" charset="0"/>
                <a:sym typeface="Symbol" pitchFamily="18" charset="2"/>
              </a:rPr>
              <a:t>    </a:t>
            </a:r>
          </a:p>
          <a:p>
            <a:pPr>
              <a:lnSpc>
                <a:spcPct val="120000"/>
              </a:lnSpc>
            </a:pPr>
            <a:r>
              <a:rPr lang="en-US" sz="2400" b="1">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mặt hồ</a:t>
            </a:r>
            <a:r>
              <a:rPr lang="vi-VN" sz="2400">
                <a:latin typeface="Times New Roman" panose="02020603050405020304" pitchFamily="18" charset="0"/>
                <a:ea typeface="Calibri" panose="020F0502020204030204" pitchFamily="34" charset="0"/>
              </a:rPr>
              <a:t>: áp suất khí quyển, </a:t>
            </a:r>
            <a:r>
              <a:rPr lang="vi-VN" sz="2400" b="1">
                <a:latin typeface="Times New Roman" panose="02020603050405020304" pitchFamily="18" charset="0"/>
                <a:ea typeface="Calibri" panose="020F0502020204030204" pitchFamily="34" charset="0"/>
              </a:rPr>
              <a:t>đáy hồ</a:t>
            </a:r>
            <a:r>
              <a:rPr lang="vi-VN" sz="2400">
                <a:latin typeface="Times New Roman" panose="02020603050405020304" pitchFamily="18" charset="0"/>
                <a:ea typeface="Calibri" panose="020F0502020204030204" pitchFamily="34" charset="0"/>
              </a:rPr>
              <a:t>: áp suất chất lỏng.</a:t>
            </a:r>
            <a:endParaRPr lang="en-US" altLang="vi-VN" sz="2400">
              <a:latin typeface="Times New Roman" pitchFamily="18" charset="0"/>
              <a:cs typeface="Times New Roman" pitchFamily="18" charset="0"/>
            </a:endParaRPr>
          </a:p>
          <a:p>
            <a:pPr algn="ctr" fontAlgn="base">
              <a:spcBef>
                <a:spcPct val="0"/>
              </a:spcBef>
              <a:spcAft>
                <a:spcPct val="0"/>
              </a:spcAft>
            </a:pPr>
            <a:endParaRPr lang="en-US" sz="2400">
              <a:solidFill>
                <a:prstClr val="black"/>
              </a:solidFill>
              <a:latin typeface="Arial" charset="0"/>
              <a:cs typeface="Arial" charset="0"/>
            </a:endParaRPr>
          </a:p>
        </p:txBody>
      </p:sp>
      <p:sp>
        <p:nvSpPr>
          <p:cNvPr id="227447" name="AutoShape 119"/>
          <p:cNvSpPr>
            <a:spLocks noChangeArrowheads="1"/>
          </p:cNvSpPr>
          <p:nvPr/>
        </p:nvSpPr>
        <p:spPr bwMode="gray">
          <a:xfrm>
            <a:off x="1583984" y="3276600"/>
            <a:ext cx="9388963" cy="68580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endParaRPr lang="en-US" sz="2400" b="1">
              <a:solidFill>
                <a:srgbClr val="0000FF"/>
              </a:solidFill>
              <a:latin typeface="Times New Roman" pitchFamily="18" charset="0"/>
              <a:cs typeface="Arial" charset="0"/>
              <a:sym typeface="Symbol" pitchFamily="18" charset="2"/>
            </a:endParaRPr>
          </a:p>
          <a:p>
            <a:pPr>
              <a:lnSpc>
                <a:spcPct val="120000"/>
              </a:lnSpc>
            </a:pPr>
            <a:r>
              <a:rPr lang="en-US" sz="2400" b="1">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mặt hồ</a:t>
            </a:r>
            <a:r>
              <a:rPr lang="vi-VN" sz="2400">
                <a:latin typeface="Times New Roman" panose="02020603050405020304" pitchFamily="18" charset="0"/>
                <a:ea typeface="Calibri" panose="020F0502020204030204" pitchFamily="34" charset="0"/>
              </a:rPr>
              <a:t>: áp suất khí quyển, </a:t>
            </a:r>
            <a:r>
              <a:rPr lang="vi-VN" sz="2400" b="1">
                <a:latin typeface="Times New Roman" panose="02020603050405020304" pitchFamily="18" charset="0"/>
                <a:ea typeface="Calibri" panose="020F0502020204030204" pitchFamily="34" charset="0"/>
              </a:rPr>
              <a:t>đáy hồ</a:t>
            </a:r>
            <a:r>
              <a:rPr lang="vi-VN" sz="2400">
                <a:latin typeface="Times New Roman" panose="02020603050405020304" pitchFamily="18" charset="0"/>
                <a:ea typeface="Calibri" panose="020F0502020204030204" pitchFamily="34" charset="0"/>
              </a:rPr>
              <a:t>: áp suất chất lỏng và áp suất khí quyển.</a:t>
            </a:r>
            <a:endParaRPr lang="en-US" altLang="en-US" sz="2400">
              <a:solidFill>
                <a:srgbClr val="0000CC"/>
              </a:solidFill>
            </a:endParaRPr>
          </a:p>
          <a:p>
            <a:pPr algn="ctr" fontAlgn="base">
              <a:spcBef>
                <a:spcPct val="0"/>
              </a:spcBef>
              <a:spcAft>
                <a:spcPct val="0"/>
              </a:spcAft>
            </a:pPr>
            <a:endParaRPr lang="en-US" sz="2400">
              <a:solidFill>
                <a:prstClr val="black"/>
              </a:solidFill>
              <a:latin typeface="Times New Roman" pitchFamily="18" charset="0"/>
              <a:cs typeface="Arial" charset="0"/>
            </a:endParaRPr>
          </a:p>
        </p:txBody>
      </p:sp>
      <p:sp>
        <p:nvSpPr>
          <p:cNvPr id="227448" name="AutoShape 120"/>
          <p:cNvSpPr>
            <a:spLocks noChangeArrowheads="1"/>
          </p:cNvSpPr>
          <p:nvPr/>
        </p:nvSpPr>
        <p:spPr bwMode="gray">
          <a:xfrm>
            <a:off x="1525623" y="4267200"/>
            <a:ext cx="7016430" cy="68580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endParaRPr lang="en-US" sz="2400" b="1">
              <a:solidFill>
                <a:srgbClr val="0000FF"/>
              </a:solidFill>
              <a:latin typeface="Times New Roman" pitchFamily="18" charset="0"/>
              <a:cs typeface="Arial" charset="0"/>
              <a:sym typeface="Symbol" pitchFamily="18" charset="2"/>
            </a:endParaRPr>
          </a:p>
          <a:p>
            <a:pPr>
              <a:lnSpc>
                <a:spcPct val="120000"/>
              </a:lnSpc>
            </a:pPr>
            <a:r>
              <a:rPr lang="en-US" sz="2400" b="1">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mặt hồ</a:t>
            </a:r>
            <a:r>
              <a:rPr lang="vi-VN" sz="2400">
                <a:latin typeface="Times New Roman" panose="02020603050405020304" pitchFamily="18" charset="0"/>
                <a:ea typeface="Calibri" panose="020F0502020204030204" pitchFamily="34" charset="0"/>
              </a:rPr>
              <a:t>: áp suất khí quyển, </a:t>
            </a:r>
            <a:r>
              <a:rPr lang="vi-VN" sz="2400" b="1">
                <a:latin typeface="Times New Roman" panose="02020603050405020304" pitchFamily="18" charset="0"/>
                <a:ea typeface="Calibri" panose="020F0502020204030204" pitchFamily="34" charset="0"/>
              </a:rPr>
              <a:t>đáy hồ</a:t>
            </a:r>
            <a:r>
              <a:rPr lang="vi-VN" sz="2400">
                <a:latin typeface="Times New Roman" panose="02020603050405020304" pitchFamily="18" charset="0"/>
                <a:ea typeface="Calibri" panose="020F0502020204030204" pitchFamily="34" charset="0"/>
              </a:rPr>
              <a:t>: áp suất khí quyển</a:t>
            </a:r>
            <a:endParaRPr lang="en-US" altLang="vi-VN" sz="2400">
              <a:latin typeface="Times New Roman" pitchFamily="18" charset="0"/>
              <a:cs typeface="Times New Roman" pitchFamily="18" charset="0"/>
            </a:endParaRPr>
          </a:p>
          <a:p>
            <a:pPr algn="ctr" fontAlgn="base">
              <a:spcBef>
                <a:spcPct val="0"/>
              </a:spcBef>
              <a:spcAft>
                <a:spcPct val="0"/>
              </a:spcAft>
            </a:pPr>
            <a:endParaRPr lang="en-US" sz="2400">
              <a:solidFill>
                <a:prstClr val="black"/>
              </a:solidFill>
              <a:latin typeface="Times New Roman" pitchFamily="18" charset="0"/>
              <a:cs typeface="Arial" charset="0"/>
            </a:endParaRPr>
          </a:p>
        </p:txBody>
      </p:sp>
      <p:sp>
        <p:nvSpPr>
          <p:cNvPr id="227449" name="AutoShape 121"/>
          <p:cNvSpPr>
            <a:spLocks noChangeArrowheads="1"/>
          </p:cNvSpPr>
          <p:nvPr/>
        </p:nvSpPr>
        <p:spPr bwMode="gray">
          <a:xfrm>
            <a:off x="1495628" y="5334000"/>
            <a:ext cx="9536760" cy="70485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endParaRPr lang="en-US" sz="2400" b="1">
              <a:solidFill>
                <a:srgbClr val="0000FF"/>
              </a:solidFill>
              <a:latin typeface="Times New Roman" pitchFamily="18" charset="0"/>
              <a:cs typeface="Arial" charset="0"/>
              <a:sym typeface="Symbol" pitchFamily="18" charset="2"/>
            </a:endParaRPr>
          </a:p>
          <a:p>
            <a:pPr>
              <a:lnSpc>
                <a:spcPct val="120000"/>
              </a:lnSpc>
            </a:pPr>
            <a:r>
              <a:rPr lang="en-US" sz="2400" b="1">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mặt hồ</a:t>
            </a:r>
            <a:r>
              <a:rPr lang="vi-VN" sz="2400">
                <a:latin typeface="Times New Roman" panose="02020603050405020304" pitchFamily="18" charset="0"/>
                <a:ea typeface="Calibri" panose="020F0502020204030204" pitchFamily="34" charset="0"/>
              </a:rPr>
              <a:t>: áp suất chất lỏng, </a:t>
            </a:r>
            <a:r>
              <a:rPr lang="vi-VN" sz="2400" b="1">
                <a:latin typeface="Times New Roman" panose="02020603050405020304" pitchFamily="18" charset="0"/>
                <a:ea typeface="Calibri" panose="020F0502020204030204" pitchFamily="34" charset="0"/>
              </a:rPr>
              <a:t>đáy hồ</a:t>
            </a:r>
            <a:r>
              <a:rPr lang="vi-VN" sz="2400">
                <a:latin typeface="Times New Roman" panose="02020603050405020304" pitchFamily="18" charset="0"/>
                <a:ea typeface="Calibri" panose="020F0502020204030204" pitchFamily="34" charset="0"/>
              </a:rPr>
              <a:t>: áp suất chất lỏng và áp suất khí quyển.</a:t>
            </a:r>
            <a:endParaRPr lang="en-US" altLang="en-US" sz="2400">
              <a:solidFill>
                <a:srgbClr val="000000"/>
              </a:solidFill>
              <a:latin typeface="Calibri" panose="020F0502020204030204" pitchFamily="34" charset="0"/>
            </a:endParaRPr>
          </a:p>
          <a:p>
            <a:pPr algn="ctr" fontAlgn="base">
              <a:spcBef>
                <a:spcPct val="0"/>
              </a:spcBef>
              <a:spcAft>
                <a:spcPct val="0"/>
              </a:spcAft>
            </a:pPr>
            <a:endParaRPr lang="en-US" sz="2400">
              <a:solidFill>
                <a:prstClr val="black"/>
              </a:solidFill>
              <a:latin typeface="Times New Roman" pitchFamily="18" charset="0"/>
              <a:cs typeface="Arial" charset="0"/>
            </a:endParaRPr>
          </a:p>
        </p:txBody>
      </p:sp>
      <p:grpSp>
        <p:nvGrpSpPr>
          <p:cNvPr id="227426" name="Group 12"/>
          <p:cNvGrpSpPr>
            <a:grpSpLocks/>
          </p:cNvGrpSpPr>
          <p:nvPr/>
        </p:nvGrpSpPr>
        <p:grpSpPr bwMode="auto">
          <a:xfrm rot="5400000">
            <a:off x="876503" y="3152775"/>
            <a:ext cx="838200" cy="171450"/>
            <a:chOff x="0" y="1896"/>
            <a:chExt cx="5760" cy="120"/>
          </a:xfrm>
        </p:grpSpPr>
        <p:sp>
          <p:nvSpPr>
            <p:cNvPr id="29797" name="Rectangle 1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9798" name="Rectangle 1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grpSp>
      <p:grpSp>
        <p:nvGrpSpPr>
          <p:cNvPr id="227427" name="Group 18"/>
          <p:cNvGrpSpPr>
            <a:grpSpLocks/>
          </p:cNvGrpSpPr>
          <p:nvPr/>
        </p:nvGrpSpPr>
        <p:grpSpPr bwMode="auto">
          <a:xfrm rot="5400000">
            <a:off x="600278" y="4953000"/>
            <a:ext cx="1371600" cy="152400"/>
            <a:chOff x="0" y="1896"/>
            <a:chExt cx="5760" cy="120"/>
          </a:xfrm>
        </p:grpSpPr>
        <p:sp>
          <p:nvSpPr>
            <p:cNvPr id="29795" name="Rectangle 1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9796" name="Rectangle 2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grpSp>
      <p:grpSp>
        <p:nvGrpSpPr>
          <p:cNvPr id="227428" name="Group 27"/>
          <p:cNvGrpSpPr>
            <a:grpSpLocks/>
          </p:cNvGrpSpPr>
          <p:nvPr/>
        </p:nvGrpSpPr>
        <p:grpSpPr bwMode="auto">
          <a:xfrm>
            <a:off x="782854" y="2174875"/>
            <a:ext cx="922322" cy="987425"/>
            <a:chOff x="149" y="1176"/>
            <a:chExt cx="580" cy="622"/>
          </a:xfrm>
        </p:grpSpPr>
        <p:grpSp>
          <p:nvGrpSpPr>
            <p:cNvPr id="29784" name="Group 28"/>
            <p:cNvGrpSpPr>
              <a:grpSpLocks/>
            </p:cNvGrpSpPr>
            <p:nvPr/>
          </p:nvGrpSpPr>
          <p:grpSpPr bwMode="auto">
            <a:xfrm rot="5400000">
              <a:off x="128" y="1197"/>
              <a:ext cx="622" cy="580"/>
              <a:chOff x="1868" y="1824"/>
              <a:chExt cx="2003" cy="1801"/>
            </a:xfrm>
          </p:grpSpPr>
          <p:sp>
            <p:nvSpPr>
              <p:cNvPr id="227357" name="AutoShape 29"/>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27358" name="AutoShape 30"/>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27359" name="AutoShape 31"/>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9789" name="Oval 32"/>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9790" name="Oval 33"/>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27362" name="Oval 34"/>
              <p:cNvSpPr>
                <a:spLocks noChangeArrowheads="1"/>
              </p:cNvSpPr>
              <p:nvPr/>
            </p:nvSpPr>
            <p:spPr bwMode="gray">
              <a:xfrm>
                <a:off x="2620" y="2117"/>
                <a:ext cx="527"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a:solidFill>
                    <a:prstClr val="black"/>
                  </a:solidFill>
                  <a:latin typeface="Arial" charset="0"/>
                </a:endParaRPr>
              </a:p>
            </p:txBody>
          </p:sp>
          <p:sp>
            <p:nvSpPr>
              <p:cNvPr id="29792" name="Oval 35"/>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a:solidFill>
                    <a:prstClr val="black"/>
                  </a:solidFill>
                  <a:cs typeface="Arial" charset="0"/>
                </a:endParaRPr>
              </a:p>
            </p:txBody>
          </p:sp>
          <p:sp>
            <p:nvSpPr>
              <p:cNvPr id="227364" name="Oval 36"/>
              <p:cNvSpPr>
                <a:spLocks noChangeArrowheads="1"/>
              </p:cNvSpPr>
              <p:nvPr/>
            </p:nvSpPr>
            <p:spPr bwMode="gray">
              <a:xfrm>
                <a:off x="2328" y="2117"/>
                <a:ext cx="1099"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a:solidFill>
                    <a:prstClr val="black"/>
                  </a:solidFill>
                  <a:latin typeface="Arial" charset="0"/>
                </a:endParaRPr>
              </a:p>
            </p:txBody>
          </p:sp>
          <p:sp>
            <p:nvSpPr>
              <p:cNvPr id="29794" name="Oval 37"/>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a:solidFill>
                    <a:prstClr val="black"/>
                  </a:solidFill>
                  <a:cs typeface="Arial" charset="0"/>
                </a:endParaRPr>
              </a:p>
            </p:txBody>
          </p:sp>
        </p:grpSp>
        <p:sp>
          <p:nvSpPr>
            <p:cNvPr id="227366" name="Text Box 38"/>
            <p:cNvSpPr txBox="1">
              <a:spLocks noChangeArrowheads="1"/>
            </p:cNvSpPr>
            <p:nvPr/>
          </p:nvSpPr>
          <p:spPr bwMode="gray">
            <a:xfrm>
              <a:off x="336" y="1296"/>
              <a:ext cx="282" cy="328"/>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800" b="1">
                  <a:solidFill>
                    <a:srgbClr val="FF0000"/>
                  </a:solidFill>
                  <a:effectLst>
                    <a:outerShdw blurRad="38100" dist="38100" dir="2700000" algn="tl">
                      <a:srgbClr val="C0C0C0"/>
                    </a:outerShdw>
                  </a:effectLst>
                  <a:latin typeface="Arial" charset="0"/>
                </a:rPr>
                <a:t>A</a:t>
              </a:r>
            </a:p>
          </p:txBody>
        </p:sp>
      </p:grpSp>
      <p:grpSp>
        <p:nvGrpSpPr>
          <p:cNvPr id="227430" name="Group 39"/>
          <p:cNvGrpSpPr>
            <a:grpSpLocks/>
          </p:cNvGrpSpPr>
          <p:nvPr/>
        </p:nvGrpSpPr>
        <p:grpSpPr bwMode="auto">
          <a:xfrm>
            <a:off x="751104" y="3124200"/>
            <a:ext cx="922322" cy="987425"/>
            <a:chOff x="149" y="1176"/>
            <a:chExt cx="580" cy="622"/>
          </a:xfrm>
        </p:grpSpPr>
        <p:grpSp>
          <p:nvGrpSpPr>
            <p:cNvPr id="29773" name="Group 40"/>
            <p:cNvGrpSpPr>
              <a:grpSpLocks/>
            </p:cNvGrpSpPr>
            <p:nvPr/>
          </p:nvGrpSpPr>
          <p:grpSpPr bwMode="auto">
            <a:xfrm rot="5400000">
              <a:off x="128" y="1197"/>
              <a:ext cx="622" cy="580"/>
              <a:chOff x="1868" y="1824"/>
              <a:chExt cx="2003" cy="1801"/>
            </a:xfrm>
          </p:grpSpPr>
          <p:sp>
            <p:nvSpPr>
              <p:cNvPr id="227369" name="AutoShape 41"/>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27370" name="AutoShape 42"/>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27371" name="AutoShape 43"/>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9778" name="Oval 4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9779" name="Oval 4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27374" name="Oval 46"/>
              <p:cNvSpPr>
                <a:spLocks noChangeArrowheads="1"/>
              </p:cNvSpPr>
              <p:nvPr/>
            </p:nvSpPr>
            <p:spPr bwMode="gray">
              <a:xfrm>
                <a:off x="2620" y="2117"/>
                <a:ext cx="527"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a:solidFill>
                    <a:prstClr val="black"/>
                  </a:solidFill>
                  <a:latin typeface="Arial" charset="0"/>
                </a:endParaRPr>
              </a:p>
            </p:txBody>
          </p:sp>
          <p:sp>
            <p:nvSpPr>
              <p:cNvPr id="29781" name="Oval 47"/>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a:solidFill>
                    <a:prstClr val="black"/>
                  </a:solidFill>
                  <a:cs typeface="Arial" charset="0"/>
                </a:endParaRPr>
              </a:p>
            </p:txBody>
          </p:sp>
          <p:sp>
            <p:nvSpPr>
              <p:cNvPr id="227376" name="Oval 48"/>
              <p:cNvSpPr>
                <a:spLocks noChangeArrowheads="1"/>
              </p:cNvSpPr>
              <p:nvPr/>
            </p:nvSpPr>
            <p:spPr bwMode="gray">
              <a:xfrm>
                <a:off x="2328" y="2117"/>
                <a:ext cx="1099"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a:solidFill>
                    <a:prstClr val="black"/>
                  </a:solidFill>
                  <a:latin typeface="Arial" charset="0"/>
                </a:endParaRPr>
              </a:p>
            </p:txBody>
          </p:sp>
          <p:sp>
            <p:nvSpPr>
              <p:cNvPr id="29783" name="Oval 4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a:solidFill>
                    <a:prstClr val="black"/>
                  </a:solidFill>
                  <a:cs typeface="Arial" charset="0"/>
                </a:endParaRPr>
              </a:p>
            </p:txBody>
          </p:sp>
        </p:grpSp>
        <p:sp>
          <p:nvSpPr>
            <p:cNvPr id="227378" name="Text Box 50"/>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800" b="1">
                  <a:solidFill>
                    <a:srgbClr val="FF0000"/>
                  </a:solidFill>
                  <a:effectLst>
                    <a:outerShdw blurRad="38100" dist="38100" dir="2700000" algn="tl">
                      <a:srgbClr val="C0C0C0"/>
                    </a:outerShdw>
                  </a:effectLst>
                  <a:latin typeface="Arial" charset="0"/>
                </a:rPr>
                <a:t>B</a:t>
              </a:r>
            </a:p>
          </p:txBody>
        </p:sp>
      </p:grpSp>
      <p:grpSp>
        <p:nvGrpSpPr>
          <p:cNvPr id="227432" name="Group 51"/>
          <p:cNvGrpSpPr>
            <a:grpSpLocks/>
          </p:cNvGrpSpPr>
          <p:nvPr/>
        </p:nvGrpSpPr>
        <p:grpSpPr bwMode="auto">
          <a:xfrm>
            <a:off x="760629" y="4170365"/>
            <a:ext cx="922322" cy="987425"/>
            <a:chOff x="149" y="1176"/>
            <a:chExt cx="580" cy="622"/>
          </a:xfrm>
        </p:grpSpPr>
        <p:grpSp>
          <p:nvGrpSpPr>
            <p:cNvPr id="29762" name="Group 52"/>
            <p:cNvGrpSpPr>
              <a:grpSpLocks/>
            </p:cNvGrpSpPr>
            <p:nvPr/>
          </p:nvGrpSpPr>
          <p:grpSpPr bwMode="auto">
            <a:xfrm rot="5400000">
              <a:off x="128" y="1197"/>
              <a:ext cx="622" cy="580"/>
              <a:chOff x="1868" y="1824"/>
              <a:chExt cx="2003" cy="1801"/>
            </a:xfrm>
          </p:grpSpPr>
          <p:sp>
            <p:nvSpPr>
              <p:cNvPr id="227381" name="AutoShape 53"/>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27382" name="AutoShape 54"/>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27383" name="AutoShape 55"/>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9767" name="Oval 5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9768" name="Oval 5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27386" name="Oval 58"/>
              <p:cNvSpPr>
                <a:spLocks noChangeArrowheads="1"/>
              </p:cNvSpPr>
              <p:nvPr/>
            </p:nvSpPr>
            <p:spPr bwMode="gray">
              <a:xfrm>
                <a:off x="2620" y="2117"/>
                <a:ext cx="527"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a:solidFill>
                    <a:prstClr val="black"/>
                  </a:solidFill>
                  <a:latin typeface="Arial" charset="0"/>
                </a:endParaRPr>
              </a:p>
            </p:txBody>
          </p:sp>
          <p:sp>
            <p:nvSpPr>
              <p:cNvPr id="29770" name="Oval 59"/>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a:solidFill>
                    <a:prstClr val="black"/>
                  </a:solidFill>
                  <a:cs typeface="Arial" charset="0"/>
                </a:endParaRPr>
              </a:p>
            </p:txBody>
          </p:sp>
          <p:sp>
            <p:nvSpPr>
              <p:cNvPr id="227388" name="Oval 60"/>
              <p:cNvSpPr>
                <a:spLocks noChangeArrowheads="1"/>
              </p:cNvSpPr>
              <p:nvPr/>
            </p:nvSpPr>
            <p:spPr bwMode="gray">
              <a:xfrm>
                <a:off x="2328" y="2117"/>
                <a:ext cx="1099"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a:solidFill>
                    <a:prstClr val="black"/>
                  </a:solidFill>
                  <a:latin typeface="Arial" charset="0"/>
                </a:endParaRPr>
              </a:p>
            </p:txBody>
          </p:sp>
          <p:sp>
            <p:nvSpPr>
              <p:cNvPr id="29772" name="Oval 6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a:solidFill>
                    <a:prstClr val="black"/>
                  </a:solidFill>
                  <a:cs typeface="Arial" charset="0"/>
                </a:endParaRPr>
              </a:p>
            </p:txBody>
          </p:sp>
        </p:grpSp>
        <p:sp>
          <p:nvSpPr>
            <p:cNvPr id="227390" name="Text Box 62"/>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800" b="1">
                  <a:solidFill>
                    <a:srgbClr val="FF0000"/>
                  </a:solidFill>
                  <a:effectLst>
                    <a:outerShdw blurRad="38100" dist="38100" dir="2700000" algn="tl">
                      <a:srgbClr val="C0C0C0"/>
                    </a:outerShdw>
                  </a:effectLst>
                  <a:latin typeface="Arial" charset="0"/>
                </a:rPr>
                <a:t>C</a:t>
              </a:r>
            </a:p>
          </p:txBody>
        </p:sp>
      </p:grpSp>
      <p:grpSp>
        <p:nvGrpSpPr>
          <p:cNvPr id="227434" name="Group 63"/>
          <p:cNvGrpSpPr>
            <a:grpSpLocks/>
          </p:cNvGrpSpPr>
          <p:nvPr/>
        </p:nvGrpSpPr>
        <p:grpSpPr bwMode="auto">
          <a:xfrm>
            <a:off x="779679" y="5224465"/>
            <a:ext cx="922322" cy="987425"/>
            <a:chOff x="149" y="1176"/>
            <a:chExt cx="580" cy="622"/>
          </a:xfrm>
        </p:grpSpPr>
        <p:grpSp>
          <p:nvGrpSpPr>
            <p:cNvPr id="29751" name="Group 64"/>
            <p:cNvGrpSpPr>
              <a:grpSpLocks/>
            </p:cNvGrpSpPr>
            <p:nvPr/>
          </p:nvGrpSpPr>
          <p:grpSpPr bwMode="auto">
            <a:xfrm rot="5400000">
              <a:off x="128" y="1197"/>
              <a:ext cx="622" cy="580"/>
              <a:chOff x="1868" y="1824"/>
              <a:chExt cx="2003" cy="1801"/>
            </a:xfrm>
          </p:grpSpPr>
          <p:sp>
            <p:nvSpPr>
              <p:cNvPr id="227393" name="AutoShape 65"/>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27394" name="AutoShape 66"/>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27395" name="AutoShape 67"/>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a:solidFill>
                    <a:prstClr val="black"/>
                  </a:solidFill>
                  <a:latin typeface="Arial" charset="0"/>
                </a:endParaRPr>
              </a:p>
            </p:txBody>
          </p:sp>
          <p:sp>
            <p:nvSpPr>
              <p:cNvPr id="29756" name="Oval 6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9757" name="Oval 6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27398" name="Oval 70"/>
              <p:cNvSpPr>
                <a:spLocks noChangeArrowheads="1"/>
              </p:cNvSpPr>
              <p:nvPr/>
            </p:nvSpPr>
            <p:spPr bwMode="gray">
              <a:xfrm>
                <a:off x="2620" y="2117"/>
                <a:ext cx="527"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a:solidFill>
                    <a:prstClr val="black"/>
                  </a:solidFill>
                  <a:latin typeface="Arial" charset="0"/>
                </a:endParaRPr>
              </a:p>
            </p:txBody>
          </p:sp>
          <p:sp>
            <p:nvSpPr>
              <p:cNvPr id="29759" name="Oval 71"/>
              <p:cNvSpPr>
                <a:spLocks noChangeArrowheads="1"/>
              </p:cNvSpPr>
              <p:nvPr/>
            </p:nvSpPr>
            <p:spPr bwMode="gray">
              <a:xfrm>
                <a:off x="2622" y="2125"/>
                <a:ext cx="527" cy="101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a:solidFill>
                    <a:prstClr val="black"/>
                  </a:solidFill>
                  <a:cs typeface="Arial" charset="0"/>
                </a:endParaRPr>
              </a:p>
            </p:txBody>
          </p:sp>
          <p:sp>
            <p:nvSpPr>
              <p:cNvPr id="227400" name="Oval 72"/>
              <p:cNvSpPr>
                <a:spLocks noChangeArrowheads="1"/>
              </p:cNvSpPr>
              <p:nvPr/>
            </p:nvSpPr>
            <p:spPr bwMode="gray">
              <a:xfrm>
                <a:off x="2328" y="2117"/>
                <a:ext cx="1099"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a:solidFill>
                    <a:prstClr val="black"/>
                  </a:solidFill>
                  <a:latin typeface="Arial" charset="0"/>
                </a:endParaRPr>
              </a:p>
            </p:txBody>
          </p:sp>
          <p:sp>
            <p:nvSpPr>
              <p:cNvPr id="29761" name="Oval 7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a:solidFill>
                    <a:prstClr val="black"/>
                  </a:solidFill>
                  <a:cs typeface="Arial" charset="0"/>
                </a:endParaRPr>
              </a:p>
            </p:txBody>
          </p:sp>
        </p:grpSp>
        <p:sp>
          <p:nvSpPr>
            <p:cNvPr id="227402" name="Text Box 74"/>
            <p:cNvSpPr txBox="1">
              <a:spLocks noChangeArrowheads="1"/>
            </p:cNvSpPr>
            <p:nvPr/>
          </p:nvSpPr>
          <p:spPr bwMode="gray">
            <a:xfrm>
              <a:off x="336" y="1296"/>
              <a:ext cx="283" cy="327"/>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800" b="1">
                  <a:solidFill>
                    <a:srgbClr val="FF0000"/>
                  </a:solidFill>
                  <a:effectLst>
                    <a:outerShdw blurRad="38100" dist="38100" dir="2700000" algn="tl">
                      <a:srgbClr val="C0C0C0"/>
                    </a:outerShdw>
                  </a:effectLst>
                  <a:latin typeface="Arial" charset="0"/>
                </a:rPr>
                <a:t>D</a:t>
              </a:r>
            </a:p>
          </p:txBody>
        </p:sp>
      </p:grpSp>
      <p:pic>
        <p:nvPicPr>
          <p:cNvPr id="227409" name="Picture 81" descr="614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2388" y="3048000"/>
            <a:ext cx="10715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410" name="Picture 82" descr="6140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02530" y="4362779"/>
            <a:ext cx="8572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411" name="Picture 83" descr="6140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5859" y="2493409"/>
            <a:ext cx="8239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412" name="Picture 84" descr="6140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02530" y="5340362"/>
            <a:ext cx="904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7436" name="Group 15"/>
          <p:cNvGrpSpPr>
            <a:grpSpLocks/>
          </p:cNvGrpSpPr>
          <p:nvPr/>
        </p:nvGrpSpPr>
        <p:grpSpPr bwMode="auto">
          <a:xfrm rot="5400000">
            <a:off x="266108" y="1170782"/>
            <a:ext cx="2057400" cy="173037"/>
            <a:chOff x="0" y="1896"/>
            <a:chExt cx="5760" cy="120"/>
          </a:xfrm>
        </p:grpSpPr>
        <p:sp>
          <p:nvSpPr>
            <p:cNvPr id="29749" name="Rectangle 1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9750" name="Rectangle 1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grpSp>
      <p:sp>
        <p:nvSpPr>
          <p:cNvPr id="227527" name="AutoShape 199" descr="Recycled paper"/>
          <p:cNvSpPr>
            <a:spLocks noChangeArrowheads="1"/>
          </p:cNvSpPr>
          <p:nvPr/>
        </p:nvSpPr>
        <p:spPr bwMode="auto">
          <a:xfrm>
            <a:off x="1138438" y="444477"/>
            <a:ext cx="7034011" cy="1343073"/>
          </a:xfrm>
          <a:prstGeom prst="horizontalScroll">
            <a:avLst>
              <a:gd name="adj" fmla="val 12500"/>
            </a:avLst>
          </a:prstGeom>
          <a:blipFill dpi="0" rotWithShape="1">
            <a:blip r:embed="rId7"/>
            <a:srcRect/>
            <a:tile tx="0" ty="0" sx="100000" sy="100000" flip="none" algn="tl"/>
          </a:blipFill>
          <a:ln w="9525">
            <a:solidFill>
              <a:schemeClr val="tx1"/>
            </a:solidFill>
            <a:round/>
            <a:headEnd/>
            <a:tailEnd/>
          </a:ln>
        </p:spPr>
        <p:txBody>
          <a:bodyPr wrap="square" anchor="ctr">
            <a:spAutoFit/>
          </a:bodyPr>
          <a:lstStyle/>
          <a:p>
            <a:pPr>
              <a:lnSpc>
                <a:spcPct val="120000"/>
              </a:lnSpc>
            </a:pPr>
            <a:r>
              <a:rPr lang="en-US" sz="2600" b="1" u="sng">
                <a:solidFill>
                  <a:srgbClr val="B8221E"/>
                </a:solidFill>
                <a:latin typeface="Times New Roman" pitchFamily="18" charset="0"/>
              </a:rPr>
              <a:t>Câu 2</a:t>
            </a:r>
            <a:r>
              <a:rPr lang="en-US" sz="2600" b="1">
                <a:solidFill>
                  <a:srgbClr val="B8221E"/>
                </a:solidFill>
                <a:latin typeface="Times New Roman" pitchFamily="18" charset="0"/>
              </a:rPr>
              <a:t>.</a:t>
            </a:r>
            <a:r>
              <a:rPr lang="en-US" sz="2600" b="1">
                <a:solidFill>
                  <a:prstClr val="black"/>
                </a:solidFill>
                <a:latin typeface="Times New Roman" pitchFamily="18" charset="0"/>
              </a:rPr>
              <a:t> </a:t>
            </a:r>
            <a:r>
              <a:rPr lang="vi-VN" sz="2600">
                <a:latin typeface="Times New Roman" panose="02020603050405020304" pitchFamily="18" charset="0"/>
                <a:ea typeface="Calibri" panose="020F0502020204030204" pitchFamily="34" charset="0"/>
                <a:cs typeface="Times New Roman" panose="02020603050405020304" pitchFamily="18" charset="0"/>
              </a:rPr>
              <a:t>Áp suất tác dụng lên </a:t>
            </a:r>
            <a:r>
              <a:rPr lang="vi-VN" sz="2600" b="1">
                <a:latin typeface="Times New Roman" panose="02020603050405020304" pitchFamily="18" charset="0"/>
                <a:ea typeface="Calibri" panose="020F0502020204030204" pitchFamily="34" charset="0"/>
                <a:cs typeface="Times New Roman" panose="02020603050405020304" pitchFamily="18" charset="0"/>
              </a:rPr>
              <a:t>mặt hồ </a:t>
            </a:r>
            <a:r>
              <a:rPr lang="vi-VN" sz="2600">
                <a:latin typeface="Times New Roman" panose="02020603050405020304" pitchFamily="18" charset="0"/>
                <a:ea typeface="Calibri" panose="020F0502020204030204" pitchFamily="34" charset="0"/>
                <a:cs typeface="Times New Roman" panose="02020603050405020304" pitchFamily="18" charset="0"/>
              </a:rPr>
              <a:t>nước và áp suất tác dụng lên </a:t>
            </a:r>
            <a:r>
              <a:rPr lang="vi-VN" sz="2600" b="1">
                <a:latin typeface="Times New Roman" panose="02020603050405020304" pitchFamily="18" charset="0"/>
                <a:ea typeface="Calibri" panose="020F0502020204030204" pitchFamily="34" charset="0"/>
                <a:cs typeface="Times New Roman" panose="02020603050405020304" pitchFamily="18" charset="0"/>
              </a:rPr>
              <a:t>đáy hồ </a:t>
            </a:r>
            <a:r>
              <a:rPr lang="vi-VN" sz="2600">
                <a:latin typeface="Times New Roman" panose="02020603050405020304" pitchFamily="18" charset="0"/>
                <a:ea typeface="Calibri" panose="020F0502020204030204" pitchFamily="34" charset="0"/>
                <a:cs typeface="Times New Roman" panose="02020603050405020304" pitchFamily="18" charset="0"/>
              </a:rPr>
              <a:t>nước là áp suất nào? </a:t>
            </a:r>
            <a:endParaRPr lang="en-US" sz="2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748" name="AutoShape 106">
            <a:hlinkClick r:id="" action="ppaction://noaction" highlightClick="1"/>
          </p:cNvPr>
          <p:cNvSpPr>
            <a:spLocks noChangeArrowheads="1"/>
          </p:cNvSpPr>
          <p:nvPr/>
        </p:nvSpPr>
        <p:spPr bwMode="auto">
          <a:xfrm>
            <a:off x="8925128" y="6019800"/>
            <a:ext cx="685800" cy="457200"/>
          </a:xfrm>
          <a:prstGeom prst="actionButtonHome">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latin typeface="Times New Roman" pitchFamily="18" charset="0"/>
            </a:endParaRPr>
          </a:p>
        </p:txBody>
      </p:sp>
      <p:pic>
        <p:nvPicPr>
          <p:cNvPr id="4" name="Picture 3">
            <a:extLst>
              <a:ext uri="{FF2B5EF4-FFF2-40B4-BE49-F238E27FC236}">
                <a16:creationId xmlns="" xmlns:a16="http://schemas.microsoft.com/office/drawing/2014/main" id="{9F8545FA-A8C0-ED63-1396-7672D835F8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6128" y="-133535"/>
            <a:ext cx="2797822" cy="2645022"/>
          </a:xfrm>
          <a:prstGeom prst="rect">
            <a:avLst/>
          </a:prstGeom>
        </p:spPr>
      </p:pic>
    </p:spTree>
    <p:extLst>
      <p:ext uri="{BB962C8B-B14F-4D97-AF65-F5344CB8AC3E}">
        <p14:creationId xmlns:p14="http://schemas.microsoft.com/office/powerpoint/2010/main" val="318556889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7527"/>
                                        </p:tgtEl>
                                        <p:attrNameLst>
                                          <p:attrName>style.visibility</p:attrName>
                                        </p:attrNameLst>
                                      </p:cBhvr>
                                      <p:to>
                                        <p:strVal val="visible"/>
                                      </p:to>
                                    </p:set>
                                  </p:childTnLst>
                                </p:cTn>
                              </p:par>
                            </p:childTnLst>
                          </p:cTn>
                        </p:par>
                        <p:par>
                          <p:cTn id="7" fill="hold" nodeType="afterGroup">
                            <p:stCondLst>
                              <p:cond delay="0"/>
                            </p:stCondLst>
                            <p:childTnLst>
                              <p:par>
                                <p:cTn id="8" presetID="12" presetClass="entr" presetSubtype="1" fill="hold" nodeType="afterEffect">
                                  <p:stCondLst>
                                    <p:cond delay="2000"/>
                                  </p:stCondLst>
                                  <p:childTnLst>
                                    <p:set>
                                      <p:cBhvr>
                                        <p:cTn id="9" dur="1" fill="hold">
                                          <p:stCondLst>
                                            <p:cond delay="0"/>
                                          </p:stCondLst>
                                        </p:cTn>
                                        <p:tgtEl>
                                          <p:spTgt spid="227436"/>
                                        </p:tgtEl>
                                        <p:attrNameLst>
                                          <p:attrName>style.visibility</p:attrName>
                                        </p:attrNameLst>
                                      </p:cBhvr>
                                      <p:to>
                                        <p:strVal val="visible"/>
                                      </p:to>
                                    </p:set>
                                    <p:animEffect transition="in" filter="slide(fromTop)">
                                      <p:cBhvr>
                                        <p:cTn id="10" dur="500"/>
                                        <p:tgtEl>
                                          <p:spTgt spid="227436"/>
                                        </p:tgtEl>
                                      </p:cBhvr>
                                    </p:animEffect>
                                  </p:childTnLst>
                                </p:cTn>
                              </p:par>
                            </p:childTnLst>
                          </p:cTn>
                        </p:par>
                        <p:par>
                          <p:cTn id="11" fill="hold" nodeType="afterGroup">
                            <p:stCondLst>
                              <p:cond delay="2500"/>
                            </p:stCondLst>
                            <p:childTnLst>
                              <p:par>
                                <p:cTn id="12" presetID="12" presetClass="entr" presetSubtype="1" fill="hold" nodeType="afterEffect">
                                  <p:stCondLst>
                                    <p:cond delay="0"/>
                                  </p:stCondLst>
                                  <p:childTnLst>
                                    <p:set>
                                      <p:cBhvr>
                                        <p:cTn id="13" dur="1" fill="hold">
                                          <p:stCondLst>
                                            <p:cond delay="0"/>
                                          </p:stCondLst>
                                        </p:cTn>
                                        <p:tgtEl>
                                          <p:spTgt spid="227425"/>
                                        </p:tgtEl>
                                        <p:attrNameLst>
                                          <p:attrName>style.visibility</p:attrName>
                                        </p:attrNameLst>
                                      </p:cBhvr>
                                      <p:to>
                                        <p:strVal val="visible"/>
                                      </p:to>
                                    </p:set>
                                    <p:animEffect transition="in" filter="slide(fromTop)">
                                      <p:cBhvr>
                                        <p:cTn id="14" dur="500"/>
                                        <p:tgtEl>
                                          <p:spTgt spid="227425"/>
                                        </p:tgtEl>
                                      </p:cBhvr>
                                    </p:animEffect>
                                  </p:childTnLst>
                                </p:cTn>
                              </p:par>
                            </p:childTnLst>
                          </p:cTn>
                        </p:par>
                        <p:par>
                          <p:cTn id="15" fill="hold" nodeType="afterGroup">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227428"/>
                                        </p:tgtEl>
                                        <p:attrNameLst>
                                          <p:attrName>style.visibility</p:attrName>
                                        </p:attrNameLst>
                                      </p:cBhvr>
                                      <p:to>
                                        <p:strVal val="visible"/>
                                      </p:to>
                                    </p:set>
                                    <p:anim calcmode="lin" valueType="num">
                                      <p:cBhvr>
                                        <p:cTn id="18" dur="500" fill="hold"/>
                                        <p:tgtEl>
                                          <p:spTgt spid="227428"/>
                                        </p:tgtEl>
                                        <p:attrNameLst>
                                          <p:attrName>ppt_w</p:attrName>
                                        </p:attrNameLst>
                                      </p:cBhvr>
                                      <p:tavLst>
                                        <p:tav tm="0">
                                          <p:val>
                                            <p:fltVal val="0"/>
                                          </p:val>
                                        </p:tav>
                                        <p:tav tm="100000">
                                          <p:val>
                                            <p:strVal val="#ppt_w"/>
                                          </p:val>
                                        </p:tav>
                                      </p:tavLst>
                                    </p:anim>
                                    <p:anim calcmode="lin" valueType="num">
                                      <p:cBhvr>
                                        <p:cTn id="19" dur="500" fill="hold"/>
                                        <p:tgtEl>
                                          <p:spTgt spid="227428"/>
                                        </p:tgtEl>
                                        <p:attrNameLst>
                                          <p:attrName>ppt_h</p:attrName>
                                        </p:attrNameLst>
                                      </p:cBhvr>
                                      <p:tavLst>
                                        <p:tav tm="0">
                                          <p:val>
                                            <p:fltVal val="0"/>
                                          </p:val>
                                        </p:tav>
                                        <p:tav tm="100000">
                                          <p:val>
                                            <p:strVal val="#ppt_h"/>
                                          </p:val>
                                        </p:tav>
                                      </p:tavLst>
                                    </p:anim>
                                    <p:anim calcmode="lin" valueType="num">
                                      <p:cBhvr>
                                        <p:cTn id="20" dur="500" fill="hold"/>
                                        <p:tgtEl>
                                          <p:spTgt spid="227428"/>
                                        </p:tgtEl>
                                        <p:attrNameLst>
                                          <p:attrName>style.rotation</p:attrName>
                                        </p:attrNameLst>
                                      </p:cBhvr>
                                      <p:tavLst>
                                        <p:tav tm="0">
                                          <p:val>
                                            <p:fltVal val="360"/>
                                          </p:val>
                                        </p:tav>
                                        <p:tav tm="100000">
                                          <p:val>
                                            <p:fltVal val="0"/>
                                          </p:val>
                                        </p:tav>
                                      </p:tavLst>
                                    </p:anim>
                                    <p:animEffect transition="in" filter="fade">
                                      <p:cBhvr>
                                        <p:cTn id="21" dur="500"/>
                                        <p:tgtEl>
                                          <p:spTgt spid="227428"/>
                                        </p:tgtEl>
                                      </p:cBhvr>
                                    </p:animEffect>
                                  </p:childTnLst>
                                </p:cTn>
                              </p:par>
                            </p:childTnLst>
                          </p:cTn>
                        </p:par>
                        <p:par>
                          <p:cTn id="22" fill="hold" nodeType="afterGroup">
                            <p:stCondLst>
                              <p:cond delay="3500"/>
                            </p:stCondLst>
                            <p:childTnLst>
                              <p:par>
                                <p:cTn id="23" presetID="17" presetClass="entr" presetSubtype="8" fill="hold" grpId="0" nodeType="afterEffect">
                                  <p:stCondLst>
                                    <p:cond delay="0"/>
                                  </p:stCondLst>
                                  <p:childTnLst>
                                    <p:set>
                                      <p:cBhvr>
                                        <p:cTn id="24" dur="1" fill="hold">
                                          <p:stCondLst>
                                            <p:cond delay="0"/>
                                          </p:stCondLst>
                                        </p:cTn>
                                        <p:tgtEl>
                                          <p:spTgt spid="227353"/>
                                        </p:tgtEl>
                                        <p:attrNameLst>
                                          <p:attrName>style.visibility</p:attrName>
                                        </p:attrNameLst>
                                      </p:cBhvr>
                                      <p:to>
                                        <p:strVal val="visible"/>
                                      </p:to>
                                    </p:set>
                                    <p:anim calcmode="lin" valueType="num">
                                      <p:cBhvr>
                                        <p:cTn id="25" dur="500" fill="hold"/>
                                        <p:tgtEl>
                                          <p:spTgt spid="227353"/>
                                        </p:tgtEl>
                                        <p:attrNameLst>
                                          <p:attrName>ppt_x</p:attrName>
                                        </p:attrNameLst>
                                      </p:cBhvr>
                                      <p:tavLst>
                                        <p:tav tm="0">
                                          <p:val>
                                            <p:strVal val="#ppt_x-#ppt_w/2"/>
                                          </p:val>
                                        </p:tav>
                                        <p:tav tm="100000">
                                          <p:val>
                                            <p:strVal val="#ppt_x"/>
                                          </p:val>
                                        </p:tav>
                                      </p:tavLst>
                                    </p:anim>
                                    <p:anim calcmode="lin" valueType="num">
                                      <p:cBhvr>
                                        <p:cTn id="26" dur="500" fill="hold"/>
                                        <p:tgtEl>
                                          <p:spTgt spid="227353"/>
                                        </p:tgtEl>
                                        <p:attrNameLst>
                                          <p:attrName>ppt_y</p:attrName>
                                        </p:attrNameLst>
                                      </p:cBhvr>
                                      <p:tavLst>
                                        <p:tav tm="0">
                                          <p:val>
                                            <p:strVal val="#ppt_y"/>
                                          </p:val>
                                        </p:tav>
                                        <p:tav tm="100000">
                                          <p:val>
                                            <p:strVal val="#ppt_y"/>
                                          </p:val>
                                        </p:tav>
                                      </p:tavLst>
                                    </p:anim>
                                    <p:anim calcmode="lin" valueType="num">
                                      <p:cBhvr>
                                        <p:cTn id="27" dur="500" fill="hold"/>
                                        <p:tgtEl>
                                          <p:spTgt spid="227353"/>
                                        </p:tgtEl>
                                        <p:attrNameLst>
                                          <p:attrName>ppt_w</p:attrName>
                                        </p:attrNameLst>
                                      </p:cBhvr>
                                      <p:tavLst>
                                        <p:tav tm="0">
                                          <p:val>
                                            <p:fltVal val="0"/>
                                          </p:val>
                                        </p:tav>
                                        <p:tav tm="100000">
                                          <p:val>
                                            <p:strVal val="#ppt_w"/>
                                          </p:val>
                                        </p:tav>
                                      </p:tavLst>
                                    </p:anim>
                                    <p:anim calcmode="lin" valueType="num">
                                      <p:cBhvr>
                                        <p:cTn id="28" dur="500" fill="hold"/>
                                        <p:tgtEl>
                                          <p:spTgt spid="227353"/>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4000"/>
                            </p:stCondLst>
                            <p:childTnLst>
                              <p:par>
                                <p:cTn id="30" presetID="12" presetClass="entr" presetSubtype="1" fill="hold" nodeType="afterEffect">
                                  <p:stCondLst>
                                    <p:cond delay="0"/>
                                  </p:stCondLst>
                                  <p:childTnLst>
                                    <p:set>
                                      <p:cBhvr>
                                        <p:cTn id="31" dur="1" fill="hold">
                                          <p:stCondLst>
                                            <p:cond delay="0"/>
                                          </p:stCondLst>
                                        </p:cTn>
                                        <p:tgtEl>
                                          <p:spTgt spid="227426"/>
                                        </p:tgtEl>
                                        <p:attrNameLst>
                                          <p:attrName>style.visibility</p:attrName>
                                        </p:attrNameLst>
                                      </p:cBhvr>
                                      <p:to>
                                        <p:strVal val="visible"/>
                                      </p:to>
                                    </p:set>
                                    <p:animEffect transition="in" filter="slide(fromTop)">
                                      <p:cBhvr>
                                        <p:cTn id="32" dur="500"/>
                                        <p:tgtEl>
                                          <p:spTgt spid="227426"/>
                                        </p:tgtEl>
                                      </p:cBhvr>
                                    </p:animEffect>
                                  </p:childTnLst>
                                </p:cTn>
                              </p:par>
                            </p:childTnLst>
                          </p:cTn>
                        </p:par>
                        <p:par>
                          <p:cTn id="33" fill="hold" nodeType="afterGroup">
                            <p:stCondLst>
                              <p:cond delay="4500"/>
                            </p:stCondLst>
                            <p:childTnLst>
                              <p:par>
                                <p:cTn id="34" presetID="49" presetClass="entr" presetSubtype="0" decel="100000" fill="hold" nodeType="afterEffect">
                                  <p:stCondLst>
                                    <p:cond delay="0"/>
                                  </p:stCondLst>
                                  <p:childTnLst>
                                    <p:set>
                                      <p:cBhvr>
                                        <p:cTn id="35" dur="1" fill="hold">
                                          <p:stCondLst>
                                            <p:cond delay="0"/>
                                          </p:stCondLst>
                                        </p:cTn>
                                        <p:tgtEl>
                                          <p:spTgt spid="227430"/>
                                        </p:tgtEl>
                                        <p:attrNameLst>
                                          <p:attrName>style.visibility</p:attrName>
                                        </p:attrNameLst>
                                      </p:cBhvr>
                                      <p:to>
                                        <p:strVal val="visible"/>
                                      </p:to>
                                    </p:set>
                                    <p:anim calcmode="lin" valueType="num">
                                      <p:cBhvr>
                                        <p:cTn id="36" dur="500" fill="hold"/>
                                        <p:tgtEl>
                                          <p:spTgt spid="227430"/>
                                        </p:tgtEl>
                                        <p:attrNameLst>
                                          <p:attrName>ppt_w</p:attrName>
                                        </p:attrNameLst>
                                      </p:cBhvr>
                                      <p:tavLst>
                                        <p:tav tm="0">
                                          <p:val>
                                            <p:fltVal val="0"/>
                                          </p:val>
                                        </p:tav>
                                        <p:tav tm="100000">
                                          <p:val>
                                            <p:strVal val="#ppt_w"/>
                                          </p:val>
                                        </p:tav>
                                      </p:tavLst>
                                    </p:anim>
                                    <p:anim calcmode="lin" valueType="num">
                                      <p:cBhvr>
                                        <p:cTn id="37" dur="500" fill="hold"/>
                                        <p:tgtEl>
                                          <p:spTgt spid="227430"/>
                                        </p:tgtEl>
                                        <p:attrNameLst>
                                          <p:attrName>ppt_h</p:attrName>
                                        </p:attrNameLst>
                                      </p:cBhvr>
                                      <p:tavLst>
                                        <p:tav tm="0">
                                          <p:val>
                                            <p:fltVal val="0"/>
                                          </p:val>
                                        </p:tav>
                                        <p:tav tm="100000">
                                          <p:val>
                                            <p:strVal val="#ppt_h"/>
                                          </p:val>
                                        </p:tav>
                                      </p:tavLst>
                                    </p:anim>
                                    <p:anim calcmode="lin" valueType="num">
                                      <p:cBhvr>
                                        <p:cTn id="38" dur="500" fill="hold"/>
                                        <p:tgtEl>
                                          <p:spTgt spid="227430"/>
                                        </p:tgtEl>
                                        <p:attrNameLst>
                                          <p:attrName>style.rotation</p:attrName>
                                        </p:attrNameLst>
                                      </p:cBhvr>
                                      <p:tavLst>
                                        <p:tav tm="0">
                                          <p:val>
                                            <p:fltVal val="360"/>
                                          </p:val>
                                        </p:tav>
                                        <p:tav tm="100000">
                                          <p:val>
                                            <p:fltVal val="0"/>
                                          </p:val>
                                        </p:tav>
                                      </p:tavLst>
                                    </p:anim>
                                    <p:animEffect transition="in" filter="fade">
                                      <p:cBhvr>
                                        <p:cTn id="39" dur="500"/>
                                        <p:tgtEl>
                                          <p:spTgt spid="227430"/>
                                        </p:tgtEl>
                                      </p:cBhvr>
                                    </p:animEffect>
                                  </p:childTnLst>
                                </p:cTn>
                              </p:par>
                            </p:childTnLst>
                          </p:cTn>
                        </p:par>
                        <p:par>
                          <p:cTn id="40" fill="hold" nodeType="afterGroup">
                            <p:stCondLst>
                              <p:cond delay="5000"/>
                            </p:stCondLst>
                            <p:childTnLst>
                              <p:par>
                                <p:cTn id="41" presetID="17" presetClass="entr" presetSubtype="8" fill="hold" grpId="0" nodeType="afterEffect">
                                  <p:stCondLst>
                                    <p:cond delay="0"/>
                                  </p:stCondLst>
                                  <p:childTnLst>
                                    <p:set>
                                      <p:cBhvr>
                                        <p:cTn id="42" dur="1" fill="hold">
                                          <p:stCondLst>
                                            <p:cond delay="0"/>
                                          </p:stCondLst>
                                        </p:cTn>
                                        <p:tgtEl>
                                          <p:spTgt spid="227447"/>
                                        </p:tgtEl>
                                        <p:attrNameLst>
                                          <p:attrName>style.visibility</p:attrName>
                                        </p:attrNameLst>
                                      </p:cBhvr>
                                      <p:to>
                                        <p:strVal val="visible"/>
                                      </p:to>
                                    </p:set>
                                    <p:anim calcmode="lin" valueType="num">
                                      <p:cBhvr>
                                        <p:cTn id="43" dur="500" fill="hold"/>
                                        <p:tgtEl>
                                          <p:spTgt spid="227447"/>
                                        </p:tgtEl>
                                        <p:attrNameLst>
                                          <p:attrName>ppt_x</p:attrName>
                                        </p:attrNameLst>
                                      </p:cBhvr>
                                      <p:tavLst>
                                        <p:tav tm="0">
                                          <p:val>
                                            <p:strVal val="#ppt_x-#ppt_w/2"/>
                                          </p:val>
                                        </p:tav>
                                        <p:tav tm="100000">
                                          <p:val>
                                            <p:strVal val="#ppt_x"/>
                                          </p:val>
                                        </p:tav>
                                      </p:tavLst>
                                    </p:anim>
                                    <p:anim calcmode="lin" valueType="num">
                                      <p:cBhvr>
                                        <p:cTn id="44" dur="500" fill="hold"/>
                                        <p:tgtEl>
                                          <p:spTgt spid="227447"/>
                                        </p:tgtEl>
                                        <p:attrNameLst>
                                          <p:attrName>ppt_y</p:attrName>
                                        </p:attrNameLst>
                                      </p:cBhvr>
                                      <p:tavLst>
                                        <p:tav tm="0">
                                          <p:val>
                                            <p:strVal val="#ppt_y"/>
                                          </p:val>
                                        </p:tav>
                                        <p:tav tm="100000">
                                          <p:val>
                                            <p:strVal val="#ppt_y"/>
                                          </p:val>
                                        </p:tav>
                                      </p:tavLst>
                                    </p:anim>
                                    <p:anim calcmode="lin" valueType="num">
                                      <p:cBhvr>
                                        <p:cTn id="45" dur="500" fill="hold"/>
                                        <p:tgtEl>
                                          <p:spTgt spid="227447"/>
                                        </p:tgtEl>
                                        <p:attrNameLst>
                                          <p:attrName>ppt_w</p:attrName>
                                        </p:attrNameLst>
                                      </p:cBhvr>
                                      <p:tavLst>
                                        <p:tav tm="0">
                                          <p:val>
                                            <p:fltVal val="0"/>
                                          </p:val>
                                        </p:tav>
                                        <p:tav tm="100000">
                                          <p:val>
                                            <p:strVal val="#ppt_w"/>
                                          </p:val>
                                        </p:tav>
                                      </p:tavLst>
                                    </p:anim>
                                    <p:anim calcmode="lin" valueType="num">
                                      <p:cBhvr>
                                        <p:cTn id="46" dur="500" fill="hold"/>
                                        <p:tgtEl>
                                          <p:spTgt spid="227447"/>
                                        </p:tgtEl>
                                        <p:attrNameLst>
                                          <p:attrName>ppt_h</p:attrName>
                                        </p:attrNameLst>
                                      </p:cBhvr>
                                      <p:tavLst>
                                        <p:tav tm="0">
                                          <p:val>
                                            <p:strVal val="#ppt_h"/>
                                          </p:val>
                                        </p:tav>
                                        <p:tav tm="100000">
                                          <p:val>
                                            <p:strVal val="#ppt_h"/>
                                          </p:val>
                                        </p:tav>
                                      </p:tavLst>
                                    </p:anim>
                                  </p:childTnLst>
                                </p:cTn>
                              </p:par>
                            </p:childTnLst>
                          </p:cTn>
                        </p:par>
                        <p:par>
                          <p:cTn id="47" fill="hold" nodeType="afterGroup">
                            <p:stCondLst>
                              <p:cond delay="5500"/>
                            </p:stCondLst>
                            <p:childTnLst>
                              <p:par>
                                <p:cTn id="48" presetID="12" presetClass="entr" presetSubtype="1" fill="hold" nodeType="afterEffect">
                                  <p:stCondLst>
                                    <p:cond delay="0"/>
                                  </p:stCondLst>
                                  <p:childTnLst>
                                    <p:set>
                                      <p:cBhvr>
                                        <p:cTn id="49" dur="1" fill="hold">
                                          <p:stCondLst>
                                            <p:cond delay="0"/>
                                          </p:stCondLst>
                                        </p:cTn>
                                        <p:tgtEl>
                                          <p:spTgt spid="227424"/>
                                        </p:tgtEl>
                                        <p:attrNameLst>
                                          <p:attrName>style.visibility</p:attrName>
                                        </p:attrNameLst>
                                      </p:cBhvr>
                                      <p:to>
                                        <p:strVal val="visible"/>
                                      </p:to>
                                    </p:set>
                                    <p:animEffect transition="in" filter="slide(fromTop)">
                                      <p:cBhvr>
                                        <p:cTn id="50" dur="500"/>
                                        <p:tgtEl>
                                          <p:spTgt spid="227424"/>
                                        </p:tgtEl>
                                      </p:cBhvr>
                                    </p:animEffect>
                                  </p:childTnLst>
                                </p:cTn>
                              </p:par>
                            </p:childTnLst>
                          </p:cTn>
                        </p:par>
                        <p:par>
                          <p:cTn id="51" fill="hold" nodeType="afterGroup">
                            <p:stCondLst>
                              <p:cond delay="6000"/>
                            </p:stCondLst>
                            <p:childTnLst>
                              <p:par>
                                <p:cTn id="52" presetID="49" presetClass="entr" presetSubtype="0" decel="100000" fill="hold" nodeType="afterEffect">
                                  <p:stCondLst>
                                    <p:cond delay="0"/>
                                  </p:stCondLst>
                                  <p:childTnLst>
                                    <p:set>
                                      <p:cBhvr>
                                        <p:cTn id="53" dur="1" fill="hold">
                                          <p:stCondLst>
                                            <p:cond delay="0"/>
                                          </p:stCondLst>
                                        </p:cTn>
                                        <p:tgtEl>
                                          <p:spTgt spid="227432"/>
                                        </p:tgtEl>
                                        <p:attrNameLst>
                                          <p:attrName>style.visibility</p:attrName>
                                        </p:attrNameLst>
                                      </p:cBhvr>
                                      <p:to>
                                        <p:strVal val="visible"/>
                                      </p:to>
                                    </p:set>
                                    <p:anim calcmode="lin" valueType="num">
                                      <p:cBhvr>
                                        <p:cTn id="54" dur="500" fill="hold"/>
                                        <p:tgtEl>
                                          <p:spTgt spid="227432"/>
                                        </p:tgtEl>
                                        <p:attrNameLst>
                                          <p:attrName>ppt_w</p:attrName>
                                        </p:attrNameLst>
                                      </p:cBhvr>
                                      <p:tavLst>
                                        <p:tav tm="0">
                                          <p:val>
                                            <p:fltVal val="0"/>
                                          </p:val>
                                        </p:tav>
                                        <p:tav tm="100000">
                                          <p:val>
                                            <p:strVal val="#ppt_w"/>
                                          </p:val>
                                        </p:tav>
                                      </p:tavLst>
                                    </p:anim>
                                    <p:anim calcmode="lin" valueType="num">
                                      <p:cBhvr>
                                        <p:cTn id="55" dur="500" fill="hold"/>
                                        <p:tgtEl>
                                          <p:spTgt spid="227432"/>
                                        </p:tgtEl>
                                        <p:attrNameLst>
                                          <p:attrName>ppt_h</p:attrName>
                                        </p:attrNameLst>
                                      </p:cBhvr>
                                      <p:tavLst>
                                        <p:tav tm="0">
                                          <p:val>
                                            <p:fltVal val="0"/>
                                          </p:val>
                                        </p:tav>
                                        <p:tav tm="100000">
                                          <p:val>
                                            <p:strVal val="#ppt_h"/>
                                          </p:val>
                                        </p:tav>
                                      </p:tavLst>
                                    </p:anim>
                                    <p:anim calcmode="lin" valueType="num">
                                      <p:cBhvr>
                                        <p:cTn id="56" dur="500" fill="hold"/>
                                        <p:tgtEl>
                                          <p:spTgt spid="227432"/>
                                        </p:tgtEl>
                                        <p:attrNameLst>
                                          <p:attrName>style.rotation</p:attrName>
                                        </p:attrNameLst>
                                      </p:cBhvr>
                                      <p:tavLst>
                                        <p:tav tm="0">
                                          <p:val>
                                            <p:fltVal val="360"/>
                                          </p:val>
                                        </p:tav>
                                        <p:tav tm="100000">
                                          <p:val>
                                            <p:fltVal val="0"/>
                                          </p:val>
                                        </p:tav>
                                      </p:tavLst>
                                    </p:anim>
                                    <p:animEffect transition="in" filter="fade">
                                      <p:cBhvr>
                                        <p:cTn id="57" dur="500"/>
                                        <p:tgtEl>
                                          <p:spTgt spid="227432"/>
                                        </p:tgtEl>
                                      </p:cBhvr>
                                    </p:animEffect>
                                  </p:childTnLst>
                                </p:cTn>
                              </p:par>
                            </p:childTnLst>
                          </p:cTn>
                        </p:par>
                        <p:par>
                          <p:cTn id="58" fill="hold" nodeType="afterGroup">
                            <p:stCondLst>
                              <p:cond delay="6500"/>
                            </p:stCondLst>
                            <p:childTnLst>
                              <p:par>
                                <p:cTn id="59" presetID="17" presetClass="entr" presetSubtype="8" fill="hold" grpId="0" nodeType="afterEffect">
                                  <p:stCondLst>
                                    <p:cond delay="0"/>
                                  </p:stCondLst>
                                  <p:childTnLst>
                                    <p:set>
                                      <p:cBhvr>
                                        <p:cTn id="60" dur="1" fill="hold">
                                          <p:stCondLst>
                                            <p:cond delay="0"/>
                                          </p:stCondLst>
                                        </p:cTn>
                                        <p:tgtEl>
                                          <p:spTgt spid="227448"/>
                                        </p:tgtEl>
                                        <p:attrNameLst>
                                          <p:attrName>style.visibility</p:attrName>
                                        </p:attrNameLst>
                                      </p:cBhvr>
                                      <p:to>
                                        <p:strVal val="visible"/>
                                      </p:to>
                                    </p:set>
                                    <p:anim calcmode="lin" valueType="num">
                                      <p:cBhvr>
                                        <p:cTn id="61" dur="500" fill="hold"/>
                                        <p:tgtEl>
                                          <p:spTgt spid="227448"/>
                                        </p:tgtEl>
                                        <p:attrNameLst>
                                          <p:attrName>ppt_x</p:attrName>
                                        </p:attrNameLst>
                                      </p:cBhvr>
                                      <p:tavLst>
                                        <p:tav tm="0">
                                          <p:val>
                                            <p:strVal val="#ppt_x-#ppt_w/2"/>
                                          </p:val>
                                        </p:tav>
                                        <p:tav tm="100000">
                                          <p:val>
                                            <p:strVal val="#ppt_x"/>
                                          </p:val>
                                        </p:tav>
                                      </p:tavLst>
                                    </p:anim>
                                    <p:anim calcmode="lin" valueType="num">
                                      <p:cBhvr>
                                        <p:cTn id="62" dur="500" fill="hold"/>
                                        <p:tgtEl>
                                          <p:spTgt spid="227448"/>
                                        </p:tgtEl>
                                        <p:attrNameLst>
                                          <p:attrName>ppt_y</p:attrName>
                                        </p:attrNameLst>
                                      </p:cBhvr>
                                      <p:tavLst>
                                        <p:tav tm="0">
                                          <p:val>
                                            <p:strVal val="#ppt_y"/>
                                          </p:val>
                                        </p:tav>
                                        <p:tav tm="100000">
                                          <p:val>
                                            <p:strVal val="#ppt_y"/>
                                          </p:val>
                                        </p:tav>
                                      </p:tavLst>
                                    </p:anim>
                                    <p:anim calcmode="lin" valueType="num">
                                      <p:cBhvr>
                                        <p:cTn id="63" dur="500" fill="hold"/>
                                        <p:tgtEl>
                                          <p:spTgt spid="227448"/>
                                        </p:tgtEl>
                                        <p:attrNameLst>
                                          <p:attrName>ppt_w</p:attrName>
                                        </p:attrNameLst>
                                      </p:cBhvr>
                                      <p:tavLst>
                                        <p:tav tm="0">
                                          <p:val>
                                            <p:fltVal val="0"/>
                                          </p:val>
                                        </p:tav>
                                        <p:tav tm="100000">
                                          <p:val>
                                            <p:strVal val="#ppt_w"/>
                                          </p:val>
                                        </p:tav>
                                      </p:tavLst>
                                    </p:anim>
                                    <p:anim calcmode="lin" valueType="num">
                                      <p:cBhvr>
                                        <p:cTn id="64" dur="500" fill="hold"/>
                                        <p:tgtEl>
                                          <p:spTgt spid="227448"/>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7000"/>
                            </p:stCondLst>
                            <p:childTnLst>
                              <p:par>
                                <p:cTn id="66" presetID="12" presetClass="entr" presetSubtype="1" fill="hold" nodeType="afterEffect">
                                  <p:stCondLst>
                                    <p:cond delay="0"/>
                                  </p:stCondLst>
                                  <p:childTnLst>
                                    <p:set>
                                      <p:cBhvr>
                                        <p:cTn id="67" dur="1" fill="hold">
                                          <p:stCondLst>
                                            <p:cond delay="0"/>
                                          </p:stCondLst>
                                        </p:cTn>
                                        <p:tgtEl>
                                          <p:spTgt spid="227427"/>
                                        </p:tgtEl>
                                        <p:attrNameLst>
                                          <p:attrName>style.visibility</p:attrName>
                                        </p:attrNameLst>
                                      </p:cBhvr>
                                      <p:to>
                                        <p:strVal val="visible"/>
                                      </p:to>
                                    </p:set>
                                    <p:animEffect transition="in" filter="slide(fromTop)">
                                      <p:cBhvr>
                                        <p:cTn id="68" dur="500"/>
                                        <p:tgtEl>
                                          <p:spTgt spid="227427"/>
                                        </p:tgtEl>
                                      </p:cBhvr>
                                    </p:animEffect>
                                  </p:childTnLst>
                                </p:cTn>
                              </p:par>
                            </p:childTnLst>
                          </p:cTn>
                        </p:par>
                        <p:par>
                          <p:cTn id="69" fill="hold" nodeType="afterGroup">
                            <p:stCondLst>
                              <p:cond delay="7500"/>
                            </p:stCondLst>
                            <p:childTnLst>
                              <p:par>
                                <p:cTn id="70" presetID="49" presetClass="entr" presetSubtype="0" decel="100000" fill="hold" nodeType="afterEffect">
                                  <p:stCondLst>
                                    <p:cond delay="0"/>
                                  </p:stCondLst>
                                  <p:childTnLst>
                                    <p:set>
                                      <p:cBhvr>
                                        <p:cTn id="71" dur="1" fill="hold">
                                          <p:stCondLst>
                                            <p:cond delay="0"/>
                                          </p:stCondLst>
                                        </p:cTn>
                                        <p:tgtEl>
                                          <p:spTgt spid="227434"/>
                                        </p:tgtEl>
                                        <p:attrNameLst>
                                          <p:attrName>style.visibility</p:attrName>
                                        </p:attrNameLst>
                                      </p:cBhvr>
                                      <p:to>
                                        <p:strVal val="visible"/>
                                      </p:to>
                                    </p:set>
                                    <p:anim calcmode="lin" valueType="num">
                                      <p:cBhvr>
                                        <p:cTn id="72" dur="500" fill="hold"/>
                                        <p:tgtEl>
                                          <p:spTgt spid="227434"/>
                                        </p:tgtEl>
                                        <p:attrNameLst>
                                          <p:attrName>ppt_w</p:attrName>
                                        </p:attrNameLst>
                                      </p:cBhvr>
                                      <p:tavLst>
                                        <p:tav tm="0">
                                          <p:val>
                                            <p:fltVal val="0"/>
                                          </p:val>
                                        </p:tav>
                                        <p:tav tm="100000">
                                          <p:val>
                                            <p:strVal val="#ppt_w"/>
                                          </p:val>
                                        </p:tav>
                                      </p:tavLst>
                                    </p:anim>
                                    <p:anim calcmode="lin" valueType="num">
                                      <p:cBhvr>
                                        <p:cTn id="73" dur="500" fill="hold"/>
                                        <p:tgtEl>
                                          <p:spTgt spid="227434"/>
                                        </p:tgtEl>
                                        <p:attrNameLst>
                                          <p:attrName>ppt_h</p:attrName>
                                        </p:attrNameLst>
                                      </p:cBhvr>
                                      <p:tavLst>
                                        <p:tav tm="0">
                                          <p:val>
                                            <p:fltVal val="0"/>
                                          </p:val>
                                        </p:tav>
                                        <p:tav tm="100000">
                                          <p:val>
                                            <p:strVal val="#ppt_h"/>
                                          </p:val>
                                        </p:tav>
                                      </p:tavLst>
                                    </p:anim>
                                    <p:anim calcmode="lin" valueType="num">
                                      <p:cBhvr>
                                        <p:cTn id="74" dur="500" fill="hold"/>
                                        <p:tgtEl>
                                          <p:spTgt spid="227434"/>
                                        </p:tgtEl>
                                        <p:attrNameLst>
                                          <p:attrName>style.rotation</p:attrName>
                                        </p:attrNameLst>
                                      </p:cBhvr>
                                      <p:tavLst>
                                        <p:tav tm="0">
                                          <p:val>
                                            <p:fltVal val="360"/>
                                          </p:val>
                                        </p:tav>
                                        <p:tav tm="100000">
                                          <p:val>
                                            <p:fltVal val="0"/>
                                          </p:val>
                                        </p:tav>
                                      </p:tavLst>
                                    </p:anim>
                                    <p:animEffect transition="in" filter="fade">
                                      <p:cBhvr>
                                        <p:cTn id="75" dur="500"/>
                                        <p:tgtEl>
                                          <p:spTgt spid="227434"/>
                                        </p:tgtEl>
                                      </p:cBhvr>
                                    </p:animEffect>
                                  </p:childTnLst>
                                </p:cTn>
                              </p:par>
                            </p:childTnLst>
                          </p:cTn>
                        </p:par>
                        <p:par>
                          <p:cTn id="76" fill="hold" nodeType="afterGroup">
                            <p:stCondLst>
                              <p:cond delay="8000"/>
                            </p:stCondLst>
                            <p:childTnLst>
                              <p:par>
                                <p:cTn id="77" presetID="17" presetClass="entr" presetSubtype="8" fill="hold" grpId="0" nodeType="afterEffect">
                                  <p:stCondLst>
                                    <p:cond delay="0"/>
                                  </p:stCondLst>
                                  <p:childTnLst>
                                    <p:set>
                                      <p:cBhvr>
                                        <p:cTn id="78" dur="1" fill="hold">
                                          <p:stCondLst>
                                            <p:cond delay="0"/>
                                          </p:stCondLst>
                                        </p:cTn>
                                        <p:tgtEl>
                                          <p:spTgt spid="227449"/>
                                        </p:tgtEl>
                                        <p:attrNameLst>
                                          <p:attrName>style.visibility</p:attrName>
                                        </p:attrNameLst>
                                      </p:cBhvr>
                                      <p:to>
                                        <p:strVal val="visible"/>
                                      </p:to>
                                    </p:set>
                                    <p:anim calcmode="lin" valueType="num">
                                      <p:cBhvr>
                                        <p:cTn id="79" dur="500" fill="hold"/>
                                        <p:tgtEl>
                                          <p:spTgt spid="227449"/>
                                        </p:tgtEl>
                                        <p:attrNameLst>
                                          <p:attrName>ppt_x</p:attrName>
                                        </p:attrNameLst>
                                      </p:cBhvr>
                                      <p:tavLst>
                                        <p:tav tm="0">
                                          <p:val>
                                            <p:strVal val="#ppt_x-#ppt_w/2"/>
                                          </p:val>
                                        </p:tav>
                                        <p:tav tm="100000">
                                          <p:val>
                                            <p:strVal val="#ppt_x"/>
                                          </p:val>
                                        </p:tav>
                                      </p:tavLst>
                                    </p:anim>
                                    <p:anim calcmode="lin" valueType="num">
                                      <p:cBhvr>
                                        <p:cTn id="80" dur="500" fill="hold"/>
                                        <p:tgtEl>
                                          <p:spTgt spid="227449"/>
                                        </p:tgtEl>
                                        <p:attrNameLst>
                                          <p:attrName>ppt_y</p:attrName>
                                        </p:attrNameLst>
                                      </p:cBhvr>
                                      <p:tavLst>
                                        <p:tav tm="0">
                                          <p:val>
                                            <p:strVal val="#ppt_y"/>
                                          </p:val>
                                        </p:tav>
                                        <p:tav tm="100000">
                                          <p:val>
                                            <p:strVal val="#ppt_y"/>
                                          </p:val>
                                        </p:tav>
                                      </p:tavLst>
                                    </p:anim>
                                    <p:anim calcmode="lin" valueType="num">
                                      <p:cBhvr>
                                        <p:cTn id="81" dur="500" fill="hold"/>
                                        <p:tgtEl>
                                          <p:spTgt spid="227449"/>
                                        </p:tgtEl>
                                        <p:attrNameLst>
                                          <p:attrName>ppt_w</p:attrName>
                                        </p:attrNameLst>
                                      </p:cBhvr>
                                      <p:tavLst>
                                        <p:tav tm="0">
                                          <p:val>
                                            <p:fltVal val="0"/>
                                          </p:val>
                                        </p:tav>
                                        <p:tav tm="100000">
                                          <p:val>
                                            <p:strVal val="#ppt_w"/>
                                          </p:val>
                                        </p:tav>
                                      </p:tavLst>
                                    </p:anim>
                                    <p:anim calcmode="lin" valueType="num">
                                      <p:cBhvr>
                                        <p:cTn id="82" dur="500" fill="hold"/>
                                        <p:tgtEl>
                                          <p:spTgt spid="2274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227353"/>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3" presetClass="entr" presetSubtype="16" fill="hold" nodeType="clickEffect">
                                  <p:stCondLst>
                                    <p:cond delay="0"/>
                                  </p:stCondLst>
                                  <p:childTnLst>
                                    <p:set>
                                      <p:cBhvr>
                                        <p:cTn id="87" dur="1" fill="hold">
                                          <p:stCondLst>
                                            <p:cond delay="0"/>
                                          </p:stCondLst>
                                        </p:cTn>
                                        <p:tgtEl>
                                          <p:spTgt spid="227411"/>
                                        </p:tgtEl>
                                        <p:attrNameLst>
                                          <p:attrName>style.visibility</p:attrName>
                                        </p:attrNameLst>
                                      </p:cBhvr>
                                      <p:to>
                                        <p:strVal val="visible"/>
                                      </p:to>
                                    </p:set>
                                    <p:anim calcmode="lin" valueType="num">
                                      <p:cBhvr>
                                        <p:cTn id="88" dur="500" fill="hold"/>
                                        <p:tgtEl>
                                          <p:spTgt spid="227411"/>
                                        </p:tgtEl>
                                        <p:attrNameLst>
                                          <p:attrName>ppt_w</p:attrName>
                                        </p:attrNameLst>
                                      </p:cBhvr>
                                      <p:tavLst>
                                        <p:tav tm="0">
                                          <p:val>
                                            <p:fltVal val="0"/>
                                          </p:val>
                                        </p:tav>
                                        <p:tav tm="100000">
                                          <p:val>
                                            <p:strVal val="#ppt_w"/>
                                          </p:val>
                                        </p:tav>
                                      </p:tavLst>
                                    </p:anim>
                                    <p:anim calcmode="lin" valueType="num">
                                      <p:cBhvr>
                                        <p:cTn id="89" dur="500" fill="hold"/>
                                        <p:tgtEl>
                                          <p:spTgt spid="2274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7353"/>
                  </p:tgtEl>
                </p:cond>
              </p:nextCondLst>
            </p:seq>
            <p:seq concurrent="1" nextAc="seek">
              <p:cTn id="90" restart="whenNotActive" fill="hold" evtFilter="cancelBubble" nodeType="interactiveSeq">
                <p:stCondLst>
                  <p:cond evt="onClick" delay="0">
                    <p:tgtEl>
                      <p:spTgt spid="22744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3" presetClass="entr" presetSubtype="16" fill="hold" nodeType="clickEffect">
                                  <p:stCondLst>
                                    <p:cond delay="0"/>
                                  </p:stCondLst>
                                  <p:childTnLst>
                                    <p:set>
                                      <p:cBhvr>
                                        <p:cTn id="94" dur="1" fill="hold">
                                          <p:stCondLst>
                                            <p:cond delay="0"/>
                                          </p:stCondLst>
                                        </p:cTn>
                                        <p:tgtEl>
                                          <p:spTgt spid="227412"/>
                                        </p:tgtEl>
                                        <p:attrNameLst>
                                          <p:attrName>style.visibility</p:attrName>
                                        </p:attrNameLst>
                                      </p:cBhvr>
                                      <p:to>
                                        <p:strVal val="visible"/>
                                      </p:to>
                                    </p:set>
                                    <p:anim calcmode="lin" valueType="num">
                                      <p:cBhvr>
                                        <p:cTn id="95" dur="500" fill="hold"/>
                                        <p:tgtEl>
                                          <p:spTgt spid="227412"/>
                                        </p:tgtEl>
                                        <p:attrNameLst>
                                          <p:attrName>ppt_w</p:attrName>
                                        </p:attrNameLst>
                                      </p:cBhvr>
                                      <p:tavLst>
                                        <p:tav tm="0">
                                          <p:val>
                                            <p:fltVal val="0"/>
                                          </p:val>
                                        </p:tav>
                                        <p:tav tm="100000">
                                          <p:val>
                                            <p:strVal val="#ppt_w"/>
                                          </p:val>
                                        </p:tav>
                                      </p:tavLst>
                                    </p:anim>
                                    <p:anim calcmode="lin" valueType="num">
                                      <p:cBhvr>
                                        <p:cTn id="96" dur="500" fill="hold"/>
                                        <p:tgtEl>
                                          <p:spTgt spid="2274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7449"/>
                  </p:tgtEl>
                </p:cond>
              </p:nextCondLst>
            </p:seq>
            <p:seq concurrent="1" nextAc="seek">
              <p:cTn id="97" restart="whenNotActive" fill="hold" evtFilter="cancelBubble" nodeType="interactiveSeq">
                <p:stCondLst>
                  <p:cond evt="onClick" delay="0">
                    <p:tgtEl>
                      <p:spTgt spid="227448"/>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23" presetClass="entr" presetSubtype="16" fill="hold" nodeType="clickEffect">
                                  <p:stCondLst>
                                    <p:cond delay="0"/>
                                  </p:stCondLst>
                                  <p:childTnLst>
                                    <p:set>
                                      <p:cBhvr>
                                        <p:cTn id="101" dur="1" fill="hold">
                                          <p:stCondLst>
                                            <p:cond delay="0"/>
                                          </p:stCondLst>
                                        </p:cTn>
                                        <p:tgtEl>
                                          <p:spTgt spid="227410"/>
                                        </p:tgtEl>
                                        <p:attrNameLst>
                                          <p:attrName>style.visibility</p:attrName>
                                        </p:attrNameLst>
                                      </p:cBhvr>
                                      <p:to>
                                        <p:strVal val="visible"/>
                                      </p:to>
                                    </p:set>
                                    <p:anim calcmode="lin" valueType="num">
                                      <p:cBhvr>
                                        <p:cTn id="102" dur="500" fill="hold"/>
                                        <p:tgtEl>
                                          <p:spTgt spid="227410"/>
                                        </p:tgtEl>
                                        <p:attrNameLst>
                                          <p:attrName>ppt_w</p:attrName>
                                        </p:attrNameLst>
                                      </p:cBhvr>
                                      <p:tavLst>
                                        <p:tav tm="0">
                                          <p:val>
                                            <p:fltVal val="0"/>
                                          </p:val>
                                        </p:tav>
                                        <p:tav tm="100000">
                                          <p:val>
                                            <p:strVal val="#ppt_w"/>
                                          </p:val>
                                        </p:tav>
                                      </p:tavLst>
                                    </p:anim>
                                    <p:anim calcmode="lin" valueType="num">
                                      <p:cBhvr>
                                        <p:cTn id="103" dur="500" fill="hold"/>
                                        <p:tgtEl>
                                          <p:spTgt spid="2274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7448"/>
                  </p:tgtEl>
                </p:cond>
              </p:nextCondLst>
            </p:seq>
            <p:seq concurrent="1" nextAc="seek">
              <p:cTn id="104" restart="whenNotActive" fill="hold" evtFilter="cancelBubble" nodeType="interactiveSeq">
                <p:stCondLst>
                  <p:cond evt="onClick" delay="0">
                    <p:tgtEl>
                      <p:spTgt spid="227447"/>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3" presetClass="entr" presetSubtype="16" fill="hold" nodeType="clickEffect">
                                  <p:stCondLst>
                                    <p:cond delay="0"/>
                                  </p:stCondLst>
                                  <p:childTnLst>
                                    <p:set>
                                      <p:cBhvr>
                                        <p:cTn id="108" dur="1" fill="hold">
                                          <p:stCondLst>
                                            <p:cond delay="0"/>
                                          </p:stCondLst>
                                        </p:cTn>
                                        <p:tgtEl>
                                          <p:spTgt spid="227409"/>
                                        </p:tgtEl>
                                        <p:attrNameLst>
                                          <p:attrName>style.visibility</p:attrName>
                                        </p:attrNameLst>
                                      </p:cBhvr>
                                      <p:to>
                                        <p:strVal val="visible"/>
                                      </p:to>
                                    </p:set>
                                    <p:anim calcmode="lin" valueType="num">
                                      <p:cBhvr>
                                        <p:cTn id="109" dur="500" fill="hold"/>
                                        <p:tgtEl>
                                          <p:spTgt spid="227409"/>
                                        </p:tgtEl>
                                        <p:attrNameLst>
                                          <p:attrName>ppt_w</p:attrName>
                                        </p:attrNameLst>
                                      </p:cBhvr>
                                      <p:tavLst>
                                        <p:tav tm="0">
                                          <p:val>
                                            <p:fltVal val="0"/>
                                          </p:val>
                                        </p:tav>
                                        <p:tav tm="100000">
                                          <p:val>
                                            <p:strVal val="#ppt_w"/>
                                          </p:val>
                                        </p:tav>
                                      </p:tavLst>
                                    </p:anim>
                                    <p:anim calcmode="lin" valueType="num">
                                      <p:cBhvr>
                                        <p:cTn id="110" dur="500" fill="hold"/>
                                        <p:tgtEl>
                                          <p:spTgt spid="22740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7447"/>
                  </p:tgtEl>
                </p:cond>
              </p:nextCondLst>
            </p:seq>
          </p:childTnLst>
        </p:cTn>
      </p:par>
    </p:tnLst>
    <p:bldLst>
      <p:bldP spid="227353" grpId="0" animBg="1"/>
      <p:bldP spid="227447" grpId="0" animBg="1"/>
      <p:bldP spid="227448" grpId="0" animBg="1"/>
      <p:bldP spid="227449" grpId="0" animBg="1"/>
      <p:bldP spid="2275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txBox="1">
            <a:spLocks noGrp="1" noChangeArrowheads="1"/>
          </p:cNvSpPr>
          <p:nvPr/>
        </p:nvSpPr>
        <p:spPr bwMode="gray">
          <a:xfrm>
            <a:off x="8077201" y="5711824"/>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r" eaLnBrk="1" fontAlgn="base" hangingPunct="1">
              <a:spcBef>
                <a:spcPct val="0"/>
              </a:spcBef>
              <a:spcAft>
                <a:spcPct val="0"/>
              </a:spcAft>
            </a:pPr>
            <a:endParaRPr lang="vi-VN" sz="2600">
              <a:solidFill>
                <a:prstClr val="black"/>
              </a:solidFill>
              <a:latin typeface="Arial" charset="0"/>
              <a:cs typeface="Arial" charset="0"/>
            </a:endParaRPr>
          </a:p>
        </p:txBody>
      </p:sp>
      <p:grpSp>
        <p:nvGrpSpPr>
          <p:cNvPr id="227424" name="Group 161"/>
          <p:cNvGrpSpPr>
            <a:grpSpLocks/>
          </p:cNvGrpSpPr>
          <p:nvPr/>
        </p:nvGrpSpPr>
        <p:grpSpPr bwMode="auto">
          <a:xfrm rot="5400000">
            <a:off x="1765301" y="3914774"/>
            <a:ext cx="838200" cy="171450"/>
            <a:chOff x="0" y="1896"/>
            <a:chExt cx="5760" cy="120"/>
          </a:xfrm>
        </p:grpSpPr>
        <p:sp>
          <p:nvSpPr>
            <p:cNvPr id="27753" name="Rectangle 16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7754" name="Rectangle 16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grpSp>
      <p:grpSp>
        <p:nvGrpSpPr>
          <p:cNvPr id="227425" name="Group 158"/>
          <p:cNvGrpSpPr>
            <a:grpSpLocks/>
          </p:cNvGrpSpPr>
          <p:nvPr/>
        </p:nvGrpSpPr>
        <p:grpSpPr bwMode="auto">
          <a:xfrm rot="5400000">
            <a:off x="1589882" y="2428082"/>
            <a:ext cx="1219200" cy="173037"/>
            <a:chOff x="0" y="1896"/>
            <a:chExt cx="5760" cy="120"/>
          </a:xfrm>
        </p:grpSpPr>
        <p:sp>
          <p:nvSpPr>
            <p:cNvPr id="27751" name="Rectangle 15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7752" name="Rectangle 16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grpSp>
      <p:sp>
        <p:nvSpPr>
          <p:cNvPr id="227353" name="AutoShape 25"/>
          <p:cNvSpPr>
            <a:spLocks noChangeArrowheads="1"/>
          </p:cNvSpPr>
          <p:nvPr/>
        </p:nvSpPr>
        <p:spPr bwMode="gray">
          <a:xfrm>
            <a:off x="2286001" y="2133599"/>
            <a:ext cx="7138555" cy="68580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endParaRPr lang="en-US" sz="2600" b="1">
              <a:solidFill>
                <a:srgbClr val="0000FF"/>
              </a:solidFill>
              <a:latin typeface="Times New Roman" pitchFamily="18" charset="0"/>
              <a:cs typeface="Arial" charset="0"/>
              <a:sym typeface="Symbol" pitchFamily="18" charset="2"/>
            </a:endParaRPr>
          </a:p>
          <a:p>
            <a:pPr fontAlgn="base">
              <a:spcBef>
                <a:spcPct val="0"/>
              </a:spcBef>
              <a:spcAft>
                <a:spcPct val="0"/>
              </a:spcAft>
            </a:pPr>
            <a:r>
              <a:rPr lang="en-US" sz="2600" b="1">
                <a:solidFill>
                  <a:prstClr val="black"/>
                </a:solidFill>
                <a:latin typeface="Times New Roman" pitchFamily="18" charset="0"/>
                <a:sym typeface="Symbol" pitchFamily="18" charset="2"/>
              </a:rPr>
              <a:t>  </a:t>
            </a:r>
            <a:r>
              <a:rPr lang="en-US" altLang="vi-VN" sz="2600">
                <a:latin typeface="Times New Roman" pitchFamily="18" charset="0"/>
                <a:cs typeface="Times New Roman" pitchFamily="18" charset="0"/>
              </a:rPr>
              <a:t> Khi bị xì hơi, bóng bay xẹp lại.</a:t>
            </a:r>
            <a:r>
              <a:rPr lang="en-US" sz="2600" b="1">
                <a:solidFill>
                  <a:prstClr val="black"/>
                </a:solidFill>
                <a:latin typeface="Times New Roman" pitchFamily="18" charset="0"/>
                <a:sym typeface="Symbol" pitchFamily="18" charset="2"/>
              </a:rPr>
              <a:t>	</a:t>
            </a:r>
            <a:r>
              <a:rPr lang="vi-VN" sz="2600">
                <a:solidFill>
                  <a:prstClr val="black"/>
                </a:solidFill>
                <a:latin typeface="Times New Roman" pitchFamily="18" charset="0"/>
                <a:sym typeface="Symbol" pitchFamily="18" charset="2"/>
              </a:rPr>
              <a:t> </a:t>
            </a:r>
            <a:endParaRPr lang="en-US" sz="2600" b="1">
              <a:solidFill>
                <a:srgbClr val="0000FF"/>
              </a:solidFill>
              <a:latin typeface="Arial" charset="0"/>
              <a:cs typeface="Arial" charset="0"/>
              <a:sym typeface="Symbol" pitchFamily="18" charset="2"/>
            </a:endParaRPr>
          </a:p>
          <a:p>
            <a:pPr algn="ctr" fontAlgn="base">
              <a:spcBef>
                <a:spcPct val="0"/>
              </a:spcBef>
              <a:spcAft>
                <a:spcPct val="0"/>
              </a:spcAft>
            </a:pPr>
            <a:endParaRPr lang="en-US" sz="2600">
              <a:solidFill>
                <a:prstClr val="black"/>
              </a:solidFill>
              <a:latin typeface="Arial" charset="0"/>
              <a:cs typeface="Arial" charset="0"/>
            </a:endParaRPr>
          </a:p>
        </p:txBody>
      </p:sp>
      <p:sp>
        <p:nvSpPr>
          <p:cNvPr id="227447" name="AutoShape 119"/>
          <p:cNvSpPr>
            <a:spLocks noChangeArrowheads="1"/>
          </p:cNvSpPr>
          <p:nvPr/>
        </p:nvSpPr>
        <p:spPr bwMode="gray">
          <a:xfrm>
            <a:off x="2414156" y="3124199"/>
            <a:ext cx="7796645" cy="68580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endParaRPr lang="en-US" sz="2600">
              <a:solidFill>
                <a:srgbClr val="0000FF"/>
              </a:solidFill>
              <a:latin typeface="Times New Roman" pitchFamily="18" charset="0"/>
              <a:cs typeface="Arial" charset="0"/>
              <a:sym typeface="Symbol" pitchFamily="18" charset="2"/>
            </a:endParaRPr>
          </a:p>
          <a:p>
            <a:pPr fontAlgn="base">
              <a:spcBef>
                <a:spcPct val="0"/>
              </a:spcBef>
              <a:spcAft>
                <a:spcPct val="0"/>
              </a:spcAft>
            </a:pPr>
            <a:r>
              <a:rPr lang="en-US" altLang="vi-VN" sz="2600">
                <a:solidFill>
                  <a:prstClr val="black"/>
                </a:solidFill>
                <a:latin typeface="Times New Roman" pitchFamily="18" charset="0"/>
                <a:sym typeface="Symbol" pitchFamily="18" charset="2"/>
              </a:rPr>
              <a:t>  Thổi hơi vào quả bóng bay, quả bóng bay phồng lên</a:t>
            </a:r>
            <a:endParaRPr lang="en-US" sz="2600">
              <a:solidFill>
                <a:srgbClr val="0000FF"/>
              </a:solidFill>
              <a:latin typeface="Arial" charset="0"/>
              <a:cs typeface="Arial" charset="0"/>
              <a:sym typeface="Symbol" pitchFamily="18" charset="2"/>
            </a:endParaRPr>
          </a:p>
          <a:p>
            <a:pPr algn="ctr" fontAlgn="base">
              <a:spcBef>
                <a:spcPct val="0"/>
              </a:spcBef>
              <a:spcAft>
                <a:spcPct val="0"/>
              </a:spcAft>
            </a:pPr>
            <a:endParaRPr lang="en-US" sz="2600">
              <a:solidFill>
                <a:prstClr val="black"/>
              </a:solidFill>
              <a:latin typeface="Times New Roman" pitchFamily="18" charset="0"/>
              <a:cs typeface="Arial" charset="0"/>
            </a:endParaRPr>
          </a:p>
        </p:txBody>
      </p:sp>
      <p:sp>
        <p:nvSpPr>
          <p:cNvPr id="227448" name="AutoShape 120"/>
          <p:cNvSpPr>
            <a:spLocks noChangeArrowheads="1"/>
          </p:cNvSpPr>
          <p:nvPr/>
        </p:nvSpPr>
        <p:spPr bwMode="gray">
          <a:xfrm>
            <a:off x="2420569" y="4114799"/>
            <a:ext cx="7108878" cy="68580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base">
              <a:spcBef>
                <a:spcPct val="0"/>
              </a:spcBef>
              <a:spcAft>
                <a:spcPct val="0"/>
              </a:spcAft>
            </a:pPr>
            <a:endParaRPr lang="en-US" sz="2600">
              <a:solidFill>
                <a:srgbClr val="0000FF"/>
              </a:solidFill>
              <a:latin typeface="Times New Roman" pitchFamily="18" charset="0"/>
              <a:cs typeface="Arial" charset="0"/>
              <a:sym typeface="Symbol" pitchFamily="18" charset="2"/>
            </a:endParaRPr>
          </a:p>
          <a:p>
            <a:pPr fontAlgn="base">
              <a:spcBef>
                <a:spcPct val="0"/>
              </a:spcBef>
              <a:spcAft>
                <a:spcPct val="0"/>
              </a:spcAft>
            </a:pPr>
            <a:r>
              <a:rPr lang="en-US" sz="2600">
                <a:solidFill>
                  <a:prstClr val="black"/>
                </a:solidFill>
                <a:latin typeface="Times New Roman" pitchFamily="18" charset="0"/>
                <a:sym typeface="Symbol" pitchFamily="18" charset="2"/>
              </a:rPr>
              <a:t>   Ấn tay vào quả bóng, quả bóng lõm xuống</a:t>
            </a:r>
            <a:endParaRPr lang="en-US" sz="2600">
              <a:solidFill>
                <a:srgbClr val="0000FF"/>
              </a:solidFill>
              <a:latin typeface="Arial" charset="0"/>
              <a:cs typeface="Arial" charset="0"/>
              <a:sym typeface="Symbol" pitchFamily="18" charset="2"/>
            </a:endParaRPr>
          </a:p>
          <a:p>
            <a:pPr fontAlgn="base">
              <a:spcBef>
                <a:spcPct val="0"/>
              </a:spcBef>
              <a:spcAft>
                <a:spcPct val="0"/>
              </a:spcAft>
            </a:pPr>
            <a:endParaRPr lang="en-US" sz="2600">
              <a:solidFill>
                <a:prstClr val="black"/>
              </a:solidFill>
              <a:latin typeface="Times New Roman" pitchFamily="18" charset="0"/>
              <a:cs typeface="Arial" charset="0"/>
            </a:endParaRPr>
          </a:p>
        </p:txBody>
      </p:sp>
      <p:sp>
        <p:nvSpPr>
          <p:cNvPr id="227449" name="AutoShape 121"/>
          <p:cNvSpPr>
            <a:spLocks noChangeArrowheads="1"/>
          </p:cNvSpPr>
          <p:nvPr/>
        </p:nvSpPr>
        <p:spPr bwMode="gray">
          <a:xfrm>
            <a:off x="2400301" y="5181599"/>
            <a:ext cx="7248526" cy="70485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endParaRPr lang="en-US" sz="2600">
              <a:solidFill>
                <a:srgbClr val="0000FF"/>
              </a:solidFill>
              <a:latin typeface="Times New Roman" pitchFamily="18" charset="0"/>
              <a:cs typeface="Arial" charset="0"/>
              <a:sym typeface="Symbol" pitchFamily="18" charset="2"/>
            </a:endParaRPr>
          </a:p>
          <a:p>
            <a:pPr fontAlgn="base">
              <a:spcBef>
                <a:spcPct val="0"/>
              </a:spcBef>
              <a:spcAft>
                <a:spcPct val="0"/>
              </a:spcAft>
            </a:pPr>
            <a:r>
              <a:rPr lang="en-US" sz="2600">
                <a:solidFill>
                  <a:prstClr val="black"/>
                </a:solidFill>
                <a:latin typeface="Times New Roman" pitchFamily="18" charset="0"/>
                <a:sym typeface="Symbol" pitchFamily="18" charset="2"/>
              </a:rPr>
              <a:t>   Khi được bơm, lốp xe đạp phồng lên.</a:t>
            </a:r>
            <a:endParaRPr lang="en-US" sz="2600">
              <a:solidFill>
                <a:srgbClr val="0000FF"/>
              </a:solidFill>
              <a:latin typeface="Arial" charset="0"/>
              <a:cs typeface="Arial" charset="0"/>
              <a:sym typeface="Symbol" pitchFamily="18" charset="2"/>
            </a:endParaRPr>
          </a:p>
          <a:p>
            <a:pPr algn="ctr" fontAlgn="base">
              <a:spcBef>
                <a:spcPct val="0"/>
              </a:spcBef>
              <a:spcAft>
                <a:spcPct val="0"/>
              </a:spcAft>
            </a:pPr>
            <a:endParaRPr lang="en-US" sz="2600">
              <a:solidFill>
                <a:prstClr val="black"/>
              </a:solidFill>
              <a:latin typeface="Times New Roman" pitchFamily="18" charset="0"/>
              <a:cs typeface="Arial" charset="0"/>
            </a:endParaRPr>
          </a:p>
        </p:txBody>
      </p:sp>
      <p:grpSp>
        <p:nvGrpSpPr>
          <p:cNvPr id="227426" name="Group 12"/>
          <p:cNvGrpSpPr>
            <a:grpSpLocks/>
          </p:cNvGrpSpPr>
          <p:nvPr/>
        </p:nvGrpSpPr>
        <p:grpSpPr bwMode="auto">
          <a:xfrm rot="5400000">
            <a:off x="1781176" y="3000374"/>
            <a:ext cx="838200" cy="171450"/>
            <a:chOff x="0" y="1896"/>
            <a:chExt cx="5760" cy="120"/>
          </a:xfrm>
        </p:grpSpPr>
        <p:sp>
          <p:nvSpPr>
            <p:cNvPr id="27749" name="Rectangle 1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7750" name="Rectangle 1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grpSp>
      <p:grpSp>
        <p:nvGrpSpPr>
          <p:cNvPr id="227427" name="Group 18"/>
          <p:cNvGrpSpPr>
            <a:grpSpLocks/>
          </p:cNvGrpSpPr>
          <p:nvPr/>
        </p:nvGrpSpPr>
        <p:grpSpPr bwMode="auto">
          <a:xfrm rot="5400000">
            <a:off x="1504951" y="4800599"/>
            <a:ext cx="1371600" cy="152400"/>
            <a:chOff x="0" y="1896"/>
            <a:chExt cx="5760" cy="120"/>
          </a:xfrm>
        </p:grpSpPr>
        <p:sp>
          <p:nvSpPr>
            <p:cNvPr id="27747" name="Rectangle 1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7748" name="Rectangle 2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grpSp>
      <p:grpSp>
        <p:nvGrpSpPr>
          <p:cNvPr id="227428" name="Group 27"/>
          <p:cNvGrpSpPr>
            <a:grpSpLocks/>
          </p:cNvGrpSpPr>
          <p:nvPr/>
        </p:nvGrpSpPr>
        <p:grpSpPr bwMode="auto">
          <a:xfrm>
            <a:off x="1687527" y="2022474"/>
            <a:ext cx="922322" cy="987425"/>
            <a:chOff x="149" y="1176"/>
            <a:chExt cx="580" cy="622"/>
          </a:xfrm>
        </p:grpSpPr>
        <p:grpSp>
          <p:nvGrpSpPr>
            <p:cNvPr id="27736" name="Group 28"/>
            <p:cNvGrpSpPr>
              <a:grpSpLocks/>
            </p:cNvGrpSpPr>
            <p:nvPr/>
          </p:nvGrpSpPr>
          <p:grpSpPr bwMode="auto">
            <a:xfrm rot="5400000">
              <a:off x="128" y="1197"/>
              <a:ext cx="622" cy="580"/>
              <a:chOff x="1868" y="1824"/>
              <a:chExt cx="2003" cy="1801"/>
            </a:xfrm>
          </p:grpSpPr>
          <p:sp>
            <p:nvSpPr>
              <p:cNvPr id="227357" name="AutoShape 29"/>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58" name="AutoShape 30"/>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59" name="AutoShape 31"/>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7741" name="Oval 32"/>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7742" name="Oval 33"/>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27362" name="Oval 34"/>
              <p:cNvSpPr>
                <a:spLocks noChangeArrowheads="1"/>
              </p:cNvSpPr>
              <p:nvPr/>
            </p:nvSpPr>
            <p:spPr bwMode="gray">
              <a:xfrm>
                <a:off x="2620" y="1948"/>
                <a:ext cx="527" cy="13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7744" name="Oval 35"/>
              <p:cNvSpPr>
                <a:spLocks noChangeArrowheads="1"/>
              </p:cNvSpPr>
              <p:nvPr/>
            </p:nvSpPr>
            <p:spPr bwMode="gray">
              <a:xfrm>
                <a:off x="2622" y="1956"/>
                <a:ext cx="527" cy="135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sz="2600">
                  <a:solidFill>
                    <a:prstClr val="black"/>
                  </a:solidFill>
                  <a:cs typeface="Arial" charset="0"/>
                </a:endParaRPr>
              </a:p>
            </p:txBody>
          </p:sp>
          <p:sp>
            <p:nvSpPr>
              <p:cNvPr id="227364" name="Oval 36"/>
              <p:cNvSpPr>
                <a:spLocks noChangeArrowheads="1"/>
              </p:cNvSpPr>
              <p:nvPr/>
            </p:nvSpPr>
            <p:spPr bwMode="gray">
              <a:xfrm>
                <a:off x="2328" y="1948"/>
                <a:ext cx="1099" cy="13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7746" name="Oval 37"/>
              <p:cNvSpPr>
                <a:spLocks noChangeArrowheads="1"/>
              </p:cNvSpPr>
              <p:nvPr/>
            </p:nvSpPr>
            <p:spPr bwMode="gray">
              <a:xfrm>
                <a:off x="2337" y="1956"/>
                <a:ext cx="1096" cy="135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sz="2600">
                  <a:solidFill>
                    <a:prstClr val="black"/>
                  </a:solidFill>
                  <a:cs typeface="Arial" charset="0"/>
                </a:endParaRPr>
              </a:p>
            </p:txBody>
          </p:sp>
        </p:grpSp>
        <p:sp>
          <p:nvSpPr>
            <p:cNvPr id="227366" name="Text Box 38"/>
            <p:cNvSpPr txBox="1">
              <a:spLocks noChangeArrowheads="1"/>
            </p:cNvSpPr>
            <p:nvPr/>
          </p:nvSpPr>
          <p:spPr bwMode="gray">
            <a:xfrm>
              <a:off x="343" y="1296"/>
              <a:ext cx="267" cy="310"/>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600" b="1">
                  <a:solidFill>
                    <a:srgbClr val="FF0000"/>
                  </a:solidFill>
                  <a:effectLst>
                    <a:outerShdw blurRad="38100" dist="38100" dir="2700000" algn="tl">
                      <a:srgbClr val="C0C0C0"/>
                    </a:outerShdw>
                  </a:effectLst>
                  <a:latin typeface="Arial" charset="0"/>
                </a:rPr>
                <a:t>A</a:t>
              </a:r>
            </a:p>
          </p:txBody>
        </p:sp>
      </p:grpSp>
      <p:grpSp>
        <p:nvGrpSpPr>
          <p:cNvPr id="227430" name="Group 39"/>
          <p:cNvGrpSpPr>
            <a:grpSpLocks/>
          </p:cNvGrpSpPr>
          <p:nvPr/>
        </p:nvGrpSpPr>
        <p:grpSpPr bwMode="auto">
          <a:xfrm>
            <a:off x="1655777" y="2971799"/>
            <a:ext cx="922322" cy="987425"/>
            <a:chOff x="149" y="1176"/>
            <a:chExt cx="580" cy="622"/>
          </a:xfrm>
        </p:grpSpPr>
        <p:grpSp>
          <p:nvGrpSpPr>
            <p:cNvPr id="27725" name="Group 40"/>
            <p:cNvGrpSpPr>
              <a:grpSpLocks/>
            </p:cNvGrpSpPr>
            <p:nvPr/>
          </p:nvGrpSpPr>
          <p:grpSpPr bwMode="auto">
            <a:xfrm rot="5400000">
              <a:off x="128" y="1197"/>
              <a:ext cx="622" cy="580"/>
              <a:chOff x="1868" y="1824"/>
              <a:chExt cx="2003" cy="1801"/>
            </a:xfrm>
          </p:grpSpPr>
          <p:sp>
            <p:nvSpPr>
              <p:cNvPr id="227369" name="AutoShape 41"/>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70" name="AutoShape 42"/>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71" name="AutoShape 43"/>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7730" name="Oval 4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7731" name="Oval 4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27374" name="Oval 46"/>
              <p:cNvSpPr>
                <a:spLocks noChangeArrowheads="1"/>
              </p:cNvSpPr>
              <p:nvPr/>
            </p:nvSpPr>
            <p:spPr bwMode="gray">
              <a:xfrm>
                <a:off x="2620" y="1948"/>
                <a:ext cx="527" cy="13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7733" name="Oval 47"/>
              <p:cNvSpPr>
                <a:spLocks noChangeArrowheads="1"/>
              </p:cNvSpPr>
              <p:nvPr/>
            </p:nvSpPr>
            <p:spPr bwMode="gray">
              <a:xfrm>
                <a:off x="2622" y="1956"/>
                <a:ext cx="527" cy="135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sz="2600">
                  <a:solidFill>
                    <a:prstClr val="black"/>
                  </a:solidFill>
                  <a:cs typeface="Arial" charset="0"/>
                </a:endParaRPr>
              </a:p>
            </p:txBody>
          </p:sp>
          <p:sp>
            <p:nvSpPr>
              <p:cNvPr id="227376" name="Oval 48"/>
              <p:cNvSpPr>
                <a:spLocks noChangeArrowheads="1"/>
              </p:cNvSpPr>
              <p:nvPr/>
            </p:nvSpPr>
            <p:spPr bwMode="gray">
              <a:xfrm>
                <a:off x="2328" y="1948"/>
                <a:ext cx="1099" cy="13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7735" name="Oval 49"/>
              <p:cNvSpPr>
                <a:spLocks noChangeArrowheads="1"/>
              </p:cNvSpPr>
              <p:nvPr/>
            </p:nvSpPr>
            <p:spPr bwMode="gray">
              <a:xfrm>
                <a:off x="2337" y="1956"/>
                <a:ext cx="1096" cy="135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sz="2600">
                  <a:solidFill>
                    <a:prstClr val="black"/>
                  </a:solidFill>
                  <a:cs typeface="Arial" charset="0"/>
                </a:endParaRPr>
              </a:p>
            </p:txBody>
          </p:sp>
        </p:grpSp>
        <p:sp>
          <p:nvSpPr>
            <p:cNvPr id="227378" name="Text Box 50"/>
            <p:cNvSpPr txBox="1">
              <a:spLocks noChangeArrowheads="1"/>
            </p:cNvSpPr>
            <p:nvPr/>
          </p:nvSpPr>
          <p:spPr bwMode="gray">
            <a:xfrm>
              <a:off x="344" y="1296"/>
              <a:ext cx="267" cy="310"/>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600" b="1">
                  <a:solidFill>
                    <a:srgbClr val="FF0000"/>
                  </a:solidFill>
                  <a:effectLst>
                    <a:outerShdw blurRad="38100" dist="38100" dir="2700000" algn="tl">
                      <a:srgbClr val="C0C0C0"/>
                    </a:outerShdw>
                  </a:effectLst>
                  <a:latin typeface="Arial" charset="0"/>
                </a:rPr>
                <a:t>B</a:t>
              </a:r>
            </a:p>
          </p:txBody>
        </p:sp>
      </p:grpSp>
      <p:grpSp>
        <p:nvGrpSpPr>
          <p:cNvPr id="227432" name="Group 51"/>
          <p:cNvGrpSpPr>
            <a:grpSpLocks/>
          </p:cNvGrpSpPr>
          <p:nvPr/>
        </p:nvGrpSpPr>
        <p:grpSpPr bwMode="auto">
          <a:xfrm>
            <a:off x="1665302" y="4017964"/>
            <a:ext cx="922322" cy="987425"/>
            <a:chOff x="149" y="1176"/>
            <a:chExt cx="580" cy="622"/>
          </a:xfrm>
        </p:grpSpPr>
        <p:grpSp>
          <p:nvGrpSpPr>
            <p:cNvPr id="27714" name="Group 52"/>
            <p:cNvGrpSpPr>
              <a:grpSpLocks/>
            </p:cNvGrpSpPr>
            <p:nvPr/>
          </p:nvGrpSpPr>
          <p:grpSpPr bwMode="auto">
            <a:xfrm rot="5400000">
              <a:off x="128" y="1197"/>
              <a:ext cx="622" cy="580"/>
              <a:chOff x="1868" y="1824"/>
              <a:chExt cx="2003" cy="1801"/>
            </a:xfrm>
          </p:grpSpPr>
          <p:sp>
            <p:nvSpPr>
              <p:cNvPr id="227381" name="AutoShape 53"/>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82" name="AutoShape 54"/>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83" name="AutoShape 55"/>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7719" name="Oval 5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7720" name="Oval 5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27386" name="Oval 58"/>
              <p:cNvSpPr>
                <a:spLocks noChangeArrowheads="1"/>
              </p:cNvSpPr>
              <p:nvPr/>
            </p:nvSpPr>
            <p:spPr bwMode="gray">
              <a:xfrm>
                <a:off x="2620" y="1948"/>
                <a:ext cx="527" cy="13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7722" name="Oval 59"/>
              <p:cNvSpPr>
                <a:spLocks noChangeArrowheads="1"/>
              </p:cNvSpPr>
              <p:nvPr/>
            </p:nvSpPr>
            <p:spPr bwMode="gray">
              <a:xfrm>
                <a:off x="2622" y="1956"/>
                <a:ext cx="527" cy="135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sz="2600">
                  <a:solidFill>
                    <a:prstClr val="black"/>
                  </a:solidFill>
                  <a:cs typeface="Arial" charset="0"/>
                </a:endParaRPr>
              </a:p>
            </p:txBody>
          </p:sp>
          <p:sp>
            <p:nvSpPr>
              <p:cNvPr id="227388" name="Oval 60"/>
              <p:cNvSpPr>
                <a:spLocks noChangeArrowheads="1"/>
              </p:cNvSpPr>
              <p:nvPr/>
            </p:nvSpPr>
            <p:spPr bwMode="gray">
              <a:xfrm>
                <a:off x="2328" y="1948"/>
                <a:ext cx="1099" cy="13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7724" name="Oval 61"/>
              <p:cNvSpPr>
                <a:spLocks noChangeArrowheads="1"/>
              </p:cNvSpPr>
              <p:nvPr/>
            </p:nvSpPr>
            <p:spPr bwMode="gray">
              <a:xfrm>
                <a:off x="2337" y="1956"/>
                <a:ext cx="1096" cy="135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sz="2600">
                  <a:solidFill>
                    <a:prstClr val="black"/>
                  </a:solidFill>
                  <a:cs typeface="Arial" charset="0"/>
                </a:endParaRPr>
              </a:p>
            </p:txBody>
          </p:sp>
        </p:grpSp>
        <p:sp>
          <p:nvSpPr>
            <p:cNvPr id="227390" name="Text Box 62"/>
            <p:cNvSpPr txBox="1">
              <a:spLocks noChangeArrowheads="1"/>
            </p:cNvSpPr>
            <p:nvPr/>
          </p:nvSpPr>
          <p:spPr bwMode="gray">
            <a:xfrm>
              <a:off x="344" y="1296"/>
              <a:ext cx="267" cy="310"/>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600" b="1">
                  <a:solidFill>
                    <a:srgbClr val="FF0000"/>
                  </a:solidFill>
                  <a:effectLst>
                    <a:outerShdw blurRad="38100" dist="38100" dir="2700000" algn="tl">
                      <a:srgbClr val="C0C0C0"/>
                    </a:outerShdw>
                  </a:effectLst>
                  <a:latin typeface="Arial" charset="0"/>
                </a:rPr>
                <a:t>C</a:t>
              </a:r>
            </a:p>
          </p:txBody>
        </p:sp>
      </p:grpSp>
      <p:grpSp>
        <p:nvGrpSpPr>
          <p:cNvPr id="227434" name="Group 63"/>
          <p:cNvGrpSpPr>
            <a:grpSpLocks/>
          </p:cNvGrpSpPr>
          <p:nvPr/>
        </p:nvGrpSpPr>
        <p:grpSpPr bwMode="auto">
          <a:xfrm>
            <a:off x="1684352" y="5072064"/>
            <a:ext cx="922322" cy="987425"/>
            <a:chOff x="149" y="1176"/>
            <a:chExt cx="580" cy="622"/>
          </a:xfrm>
        </p:grpSpPr>
        <p:grpSp>
          <p:nvGrpSpPr>
            <p:cNvPr id="27703" name="Group 64"/>
            <p:cNvGrpSpPr>
              <a:grpSpLocks/>
            </p:cNvGrpSpPr>
            <p:nvPr/>
          </p:nvGrpSpPr>
          <p:grpSpPr bwMode="auto">
            <a:xfrm rot="5400000">
              <a:off x="128" y="1197"/>
              <a:ext cx="622" cy="580"/>
              <a:chOff x="1868" y="1824"/>
              <a:chExt cx="2003" cy="1801"/>
            </a:xfrm>
          </p:grpSpPr>
          <p:sp>
            <p:nvSpPr>
              <p:cNvPr id="227393" name="AutoShape 65"/>
              <p:cNvSpPr>
                <a:spLocks noChangeArrowheads="1"/>
              </p:cNvSpPr>
              <p:nvPr/>
            </p:nvSpPr>
            <p:spPr bwMode="gray">
              <a:xfrm rot="16200000" flipH="1">
                <a:off x="1817" y="2512"/>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94" name="AutoShape 66"/>
              <p:cNvSpPr>
                <a:spLocks noChangeArrowheads="1"/>
              </p:cNvSpPr>
              <p:nvPr/>
            </p:nvSpPr>
            <p:spPr bwMode="gray">
              <a:xfrm rot="5400000" flipH="1">
                <a:off x="3615" y="2478"/>
                <a:ext cx="310"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27395" name="AutoShape 67"/>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lgn="ctr" fontAlgn="base">
                  <a:spcBef>
                    <a:spcPct val="0"/>
                  </a:spcBef>
                  <a:spcAft>
                    <a:spcPct val="0"/>
                  </a:spcAft>
                  <a:defRPr/>
                </a:pPr>
                <a:endParaRPr lang="en-US" sz="2600">
                  <a:solidFill>
                    <a:prstClr val="black"/>
                  </a:solidFill>
                  <a:latin typeface="Arial" charset="0"/>
                </a:endParaRPr>
              </a:p>
            </p:txBody>
          </p:sp>
          <p:sp>
            <p:nvSpPr>
              <p:cNvPr id="27708" name="Oval 6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7709" name="Oval 6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vi-VN" sz="2600">
                  <a:solidFill>
                    <a:prstClr val="black"/>
                  </a:solidFill>
                  <a:cs typeface="Arial" charset="0"/>
                </a:endParaRPr>
              </a:p>
            </p:txBody>
          </p:sp>
          <p:sp>
            <p:nvSpPr>
              <p:cNvPr id="227398" name="Oval 70"/>
              <p:cNvSpPr>
                <a:spLocks noChangeArrowheads="1"/>
              </p:cNvSpPr>
              <p:nvPr/>
            </p:nvSpPr>
            <p:spPr bwMode="gray">
              <a:xfrm>
                <a:off x="2620" y="1948"/>
                <a:ext cx="527" cy="13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7711" name="Oval 71"/>
              <p:cNvSpPr>
                <a:spLocks noChangeArrowheads="1"/>
              </p:cNvSpPr>
              <p:nvPr/>
            </p:nvSpPr>
            <p:spPr bwMode="gray">
              <a:xfrm>
                <a:off x="2622" y="1956"/>
                <a:ext cx="527" cy="135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fontAlgn="base">
                  <a:spcBef>
                    <a:spcPct val="0"/>
                  </a:spcBef>
                  <a:spcAft>
                    <a:spcPct val="0"/>
                  </a:spcAft>
                </a:pPr>
                <a:endParaRPr lang="vi-VN" sz="2600">
                  <a:solidFill>
                    <a:prstClr val="black"/>
                  </a:solidFill>
                  <a:cs typeface="Arial" charset="0"/>
                </a:endParaRPr>
              </a:p>
            </p:txBody>
          </p:sp>
          <p:sp>
            <p:nvSpPr>
              <p:cNvPr id="227400" name="Oval 72"/>
              <p:cNvSpPr>
                <a:spLocks noChangeArrowheads="1"/>
              </p:cNvSpPr>
              <p:nvPr/>
            </p:nvSpPr>
            <p:spPr bwMode="gray">
              <a:xfrm>
                <a:off x="2328" y="1948"/>
                <a:ext cx="1099" cy="13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lgn="ctr" fontAlgn="base">
                  <a:spcBef>
                    <a:spcPct val="0"/>
                  </a:spcBef>
                  <a:spcAft>
                    <a:spcPct val="0"/>
                  </a:spcAft>
                  <a:defRPr/>
                </a:pPr>
                <a:endParaRPr lang="en-US" sz="2600">
                  <a:solidFill>
                    <a:prstClr val="black"/>
                  </a:solidFill>
                  <a:latin typeface="Arial" charset="0"/>
                </a:endParaRPr>
              </a:p>
            </p:txBody>
          </p:sp>
          <p:sp>
            <p:nvSpPr>
              <p:cNvPr id="27713" name="Oval 73"/>
              <p:cNvSpPr>
                <a:spLocks noChangeArrowheads="1"/>
              </p:cNvSpPr>
              <p:nvPr/>
            </p:nvSpPr>
            <p:spPr bwMode="gray">
              <a:xfrm>
                <a:off x="2337" y="1956"/>
                <a:ext cx="1096" cy="135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fontAlgn="base">
                  <a:spcBef>
                    <a:spcPct val="0"/>
                  </a:spcBef>
                  <a:spcAft>
                    <a:spcPct val="0"/>
                  </a:spcAft>
                </a:pPr>
                <a:endParaRPr lang="vi-VN" sz="2600">
                  <a:solidFill>
                    <a:prstClr val="black"/>
                  </a:solidFill>
                  <a:cs typeface="Arial" charset="0"/>
                </a:endParaRPr>
              </a:p>
            </p:txBody>
          </p:sp>
        </p:grpSp>
        <p:sp>
          <p:nvSpPr>
            <p:cNvPr id="227402" name="Text Box 74"/>
            <p:cNvSpPr txBox="1">
              <a:spLocks noChangeArrowheads="1"/>
            </p:cNvSpPr>
            <p:nvPr/>
          </p:nvSpPr>
          <p:spPr bwMode="gray">
            <a:xfrm>
              <a:off x="344" y="1296"/>
              <a:ext cx="267" cy="310"/>
            </a:xfrm>
            <a:prstGeom prst="rect">
              <a:avLst/>
            </a:prstGeom>
            <a:noFill/>
            <a:ln>
              <a:noFill/>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2600" b="1">
                  <a:solidFill>
                    <a:srgbClr val="FF0000"/>
                  </a:solidFill>
                  <a:effectLst>
                    <a:outerShdw blurRad="38100" dist="38100" dir="2700000" algn="tl">
                      <a:srgbClr val="C0C0C0"/>
                    </a:outerShdw>
                  </a:effectLst>
                  <a:latin typeface="Arial" charset="0"/>
                </a:rPr>
                <a:t>D</a:t>
              </a:r>
            </a:p>
          </p:txBody>
        </p:sp>
      </p:grpSp>
      <p:pic>
        <p:nvPicPr>
          <p:cNvPr id="227409" name="Picture 81" descr="614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801" y="1937799"/>
            <a:ext cx="10715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410" name="Picture 82" descr="6140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2521" y="4256880"/>
            <a:ext cx="8572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411" name="Picture 83" descr="6140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0587" y="3198567"/>
            <a:ext cx="8239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412" name="Picture 84" descr="6140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9131" y="5189735"/>
            <a:ext cx="904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7436" name="Group 15"/>
          <p:cNvGrpSpPr>
            <a:grpSpLocks/>
          </p:cNvGrpSpPr>
          <p:nvPr/>
        </p:nvGrpSpPr>
        <p:grpSpPr bwMode="auto">
          <a:xfrm rot="5400000">
            <a:off x="1470075" y="1441153"/>
            <a:ext cx="1487735" cy="201960"/>
            <a:chOff x="0" y="1896"/>
            <a:chExt cx="5760" cy="120"/>
          </a:xfrm>
        </p:grpSpPr>
        <p:sp>
          <p:nvSpPr>
            <p:cNvPr id="27701" name="Rectangle 1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sp>
          <p:nvSpPr>
            <p:cNvPr id="27702" name="Rectangle 1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vi-VN">
                <a:solidFill>
                  <a:prstClr val="black"/>
                </a:solidFill>
                <a:cs typeface="Arial" charset="0"/>
              </a:endParaRPr>
            </a:p>
          </p:txBody>
        </p:sp>
      </p:grpSp>
      <p:sp>
        <p:nvSpPr>
          <p:cNvPr id="227527" name="AutoShape 199" descr="Recycled paper"/>
          <p:cNvSpPr>
            <a:spLocks noChangeArrowheads="1"/>
          </p:cNvSpPr>
          <p:nvPr/>
        </p:nvSpPr>
        <p:spPr bwMode="auto">
          <a:xfrm>
            <a:off x="2036271" y="752756"/>
            <a:ext cx="8865093" cy="705065"/>
          </a:xfrm>
          <a:prstGeom prst="horizontalScroll">
            <a:avLst>
              <a:gd name="adj" fmla="val 12500"/>
            </a:avLst>
          </a:prstGeom>
          <a:blipFill dpi="0" rotWithShape="1">
            <a:blip r:embed="rId7"/>
            <a:srcRect/>
            <a:tile tx="0" ty="0" sx="100000" sy="100000" flip="none" algn="tl"/>
          </a:blipFill>
          <a:ln w="9525">
            <a:solidFill>
              <a:schemeClr val="tx1"/>
            </a:solidFill>
            <a:round/>
            <a:headEnd/>
            <a:tailEnd/>
          </a:ln>
        </p:spPr>
        <p:txBody>
          <a:bodyPr wrap="square" anchor="ctr">
            <a:spAutoFit/>
          </a:bodyPr>
          <a:lstStyle/>
          <a:p>
            <a:pPr>
              <a:lnSpc>
                <a:spcPct val="120000"/>
              </a:lnSpc>
            </a:pPr>
            <a:r>
              <a:rPr lang="en-US" sz="2600" b="1" u="sng">
                <a:solidFill>
                  <a:srgbClr val="FF0066"/>
                </a:solidFill>
                <a:latin typeface="Times New Roman" pitchFamily="18" charset="0"/>
                <a:cs typeface="Arial" charset="0"/>
              </a:rPr>
              <a:t>Câu </a:t>
            </a:r>
            <a:r>
              <a:rPr lang="en-US" sz="2600" b="1" u="sng">
                <a:solidFill>
                  <a:srgbClr val="FF3300"/>
                </a:solidFill>
                <a:latin typeface="Times New Roman" pitchFamily="18" charset="0"/>
                <a:cs typeface="Arial" charset="0"/>
              </a:rPr>
              <a:t>3:</a:t>
            </a:r>
            <a:r>
              <a:rPr lang="en-US" altLang="vi-VN" sz="2600">
                <a:latin typeface="Times New Roman" pitchFamily="18" charset="0"/>
                <a:cs typeface="Times New Roman" pitchFamily="18" charset="0"/>
              </a:rPr>
              <a:t> Trường hợp nào sao đây do áp suất khí quyển gây ra:</a:t>
            </a:r>
          </a:p>
        </p:txBody>
      </p:sp>
      <p:sp>
        <p:nvSpPr>
          <p:cNvPr id="27700" name="AutoShape 106">
            <a:hlinkClick r:id="" action="ppaction://noaction" highlightClick="1"/>
          </p:cNvPr>
          <p:cNvSpPr>
            <a:spLocks noChangeArrowheads="1"/>
          </p:cNvSpPr>
          <p:nvPr/>
        </p:nvSpPr>
        <p:spPr bwMode="auto">
          <a:xfrm>
            <a:off x="9829801" y="5867399"/>
            <a:ext cx="609600" cy="457200"/>
          </a:xfrm>
          <a:prstGeom prst="actionButtonHome">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fontAlgn="base">
              <a:spcBef>
                <a:spcPct val="0"/>
              </a:spcBef>
              <a:spcAft>
                <a:spcPct val="0"/>
              </a:spcAft>
            </a:pPr>
            <a:endParaRPr lang="vi-VN" sz="2600">
              <a:solidFill>
                <a:prstClr val="black"/>
              </a:solidFill>
              <a:latin typeface="Times New Roman" pitchFamily="18" charset="0"/>
            </a:endParaRPr>
          </a:p>
        </p:txBody>
      </p:sp>
    </p:spTree>
    <p:extLst>
      <p:ext uri="{BB962C8B-B14F-4D97-AF65-F5344CB8AC3E}">
        <p14:creationId xmlns:p14="http://schemas.microsoft.com/office/powerpoint/2010/main" val="16595666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7527"/>
                                        </p:tgtEl>
                                        <p:attrNameLst>
                                          <p:attrName>style.visibility</p:attrName>
                                        </p:attrNameLst>
                                      </p:cBhvr>
                                      <p:to>
                                        <p:strVal val="visible"/>
                                      </p:to>
                                    </p:set>
                                  </p:childTnLst>
                                </p:cTn>
                              </p:par>
                            </p:childTnLst>
                          </p:cTn>
                        </p:par>
                        <p:par>
                          <p:cTn id="7" fill="hold" nodeType="afterGroup">
                            <p:stCondLst>
                              <p:cond delay="0"/>
                            </p:stCondLst>
                            <p:childTnLst>
                              <p:par>
                                <p:cTn id="8" presetID="12" presetClass="entr" presetSubtype="1" fill="hold" nodeType="afterEffect">
                                  <p:stCondLst>
                                    <p:cond delay="2000"/>
                                  </p:stCondLst>
                                  <p:childTnLst>
                                    <p:set>
                                      <p:cBhvr>
                                        <p:cTn id="9" dur="1" fill="hold">
                                          <p:stCondLst>
                                            <p:cond delay="0"/>
                                          </p:stCondLst>
                                        </p:cTn>
                                        <p:tgtEl>
                                          <p:spTgt spid="227436"/>
                                        </p:tgtEl>
                                        <p:attrNameLst>
                                          <p:attrName>style.visibility</p:attrName>
                                        </p:attrNameLst>
                                      </p:cBhvr>
                                      <p:to>
                                        <p:strVal val="visible"/>
                                      </p:to>
                                    </p:set>
                                    <p:animEffect transition="in" filter="slide(fromTop)">
                                      <p:cBhvr>
                                        <p:cTn id="10" dur="500"/>
                                        <p:tgtEl>
                                          <p:spTgt spid="227436"/>
                                        </p:tgtEl>
                                      </p:cBhvr>
                                    </p:animEffect>
                                  </p:childTnLst>
                                </p:cTn>
                              </p:par>
                            </p:childTnLst>
                          </p:cTn>
                        </p:par>
                        <p:par>
                          <p:cTn id="11" fill="hold" nodeType="afterGroup">
                            <p:stCondLst>
                              <p:cond delay="2500"/>
                            </p:stCondLst>
                            <p:childTnLst>
                              <p:par>
                                <p:cTn id="12" presetID="12" presetClass="entr" presetSubtype="1" fill="hold" nodeType="afterEffect">
                                  <p:stCondLst>
                                    <p:cond delay="0"/>
                                  </p:stCondLst>
                                  <p:childTnLst>
                                    <p:set>
                                      <p:cBhvr>
                                        <p:cTn id="13" dur="1" fill="hold">
                                          <p:stCondLst>
                                            <p:cond delay="0"/>
                                          </p:stCondLst>
                                        </p:cTn>
                                        <p:tgtEl>
                                          <p:spTgt spid="227425"/>
                                        </p:tgtEl>
                                        <p:attrNameLst>
                                          <p:attrName>style.visibility</p:attrName>
                                        </p:attrNameLst>
                                      </p:cBhvr>
                                      <p:to>
                                        <p:strVal val="visible"/>
                                      </p:to>
                                    </p:set>
                                    <p:animEffect transition="in" filter="slide(fromTop)">
                                      <p:cBhvr>
                                        <p:cTn id="14" dur="500"/>
                                        <p:tgtEl>
                                          <p:spTgt spid="227425"/>
                                        </p:tgtEl>
                                      </p:cBhvr>
                                    </p:animEffect>
                                  </p:childTnLst>
                                </p:cTn>
                              </p:par>
                            </p:childTnLst>
                          </p:cTn>
                        </p:par>
                        <p:par>
                          <p:cTn id="15" fill="hold" nodeType="afterGroup">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227428"/>
                                        </p:tgtEl>
                                        <p:attrNameLst>
                                          <p:attrName>style.visibility</p:attrName>
                                        </p:attrNameLst>
                                      </p:cBhvr>
                                      <p:to>
                                        <p:strVal val="visible"/>
                                      </p:to>
                                    </p:set>
                                    <p:anim calcmode="lin" valueType="num">
                                      <p:cBhvr>
                                        <p:cTn id="18" dur="500" fill="hold"/>
                                        <p:tgtEl>
                                          <p:spTgt spid="227428"/>
                                        </p:tgtEl>
                                        <p:attrNameLst>
                                          <p:attrName>ppt_w</p:attrName>
                                        </p:attrNameLst>
                                      </p:cBhvr>
                                      <p:tavLst>
                                        <p:tav tm="0">
                                          <p:val>
                                            <p:fltVal val="0"/>
                                          </p:val>
                                        </p:tav>
                                        <p:tav tm="100000">
                                          <p:val>
                                            <p:strVal val="#ppt_w"/>
                                          </p:val>
                                        </p:tav>
                                      </p:tavLst>
                                    </p:anim>
                                    <p:anim calcmode="lin" valueType="num">
                                      <p:cBhvr>
                                        <p:cTn id="19" dur="500" fill="hold"/>
                                        <p:tgtEl>
                                          <p:spTgt spid="227428"/>
                                        </p:tgtEl>
                                        <p:attrNameLst>
                                          <p:attrName>ppt_h</p:attrName>
                                        </p:attrNameLst>
                                      </p:cBhvr>
                                      <p:tavLst>
                                        <p:tav tm="0">
                                          <p:val>
                                            <p:fltVal val="0"/>
                                          </p:val>
                                        </p:tav>
                                        <p:tav tm="100000">
                                          <p:val>
                                            <p:strVal val="#ppt_h"/>
                                          </p:val>
                                        </p:tav>
                                      </p:tavLst>
                                    </p:anim>
                                    <p:anim calcmode="lin" valueType="num">
                                      <p:cBhvr>
                                        <p:cTn id="20" dur="500" fill="hold"/>
                                        <p:tgtEl>
                                          <p:spTgt spid="227428"/>
                                        </p:tgtEl>
                                        <p:attrNameLst>
                                          <p:attrName>style.rotation</p:attrName>
                                        </p:attrNameLst>
                                      </p:cBhvr>
                                      <p:tavLst>
                                        <p:tav tm="0">
                                          <p:val>
                                            <p:fltVal val="360"/>
                                          </p:val>
                                        </p:tav>
                                        <p:tav tm="100000">
                                          <p:val>
                                            <p:fltVal val="0"/>
                                          </p:val>
                                        </p:tav>
                                      </p:tavLst>
                                    </p:anim>
                                    <p:animEffect transition="in" filter="fade">
                                      <p:cBhvr>
                                        <p:cTn id="21" dur="500"/>
                                        <p:tgtEl>
                                          <p:spTgt spid="227428"/>
                                        </p:tgtEl>
                                      </p:cBhvr>
                                    </p:animEffect>
                                  </p:childTnLst>
                                </p:cTn>
                              </p:par>
                            </p:childTnLst>
                          </p:cTn>
                        </p:par>
                        <p:par>
                          <p:cTn id="22" fill="hold" nodeType="afterGroup">
                            <p:stCondLst>
                              <p:cond delay="3500"/>
                            </p:stCondLst>
                            <p:childTnLst>
                              <p:par>
                                <p:cTn id="23" presetID="17" presetClass="entr" presetSubtype="8" fill="hold" grpId="0" nodeType="afterEffect">
                                  <p:stCondLst>
                                    <p:cond delay="0"/>
                                  </p:stCondLst>
                                  <p:childTnLst>
                                    <p:set>
                                      <p:cBhvr>
                                        <p:cTn id="24" dur="1" fill="hold">
                                          <p:stCondLst>
                                            <p:cond delay="0"/>
                                          </p:stCondLst>
                                        </p:cTn>
                                        <p:tgtEl>
                                          <p:spTgt spid="227353"/>
                                        </p:tgtEl>
                                        <p:attrNameLst>
                                          <p:attrName>style.visibility</p:attrName>
                                        </p:attrNameLst>
                                      </p:cBhvr>
                                      <p:to>
                                        <p:strVal val="visible"/>
                                      </p:to>
                                    </p:set>
                                    <p:anim calcmode="lin" valueType="num">
                                      <p:cBhvr>
                                        <p:cTn id="25" dur="500" fill="hold"/>
                                        <p:tgtEl>
                                          <p:spTgt spid="227353"/>
                                        </p:tgtEl>
                                        <p:attrNameLst>
                                          <p:attrName>ppt_x</p:attrName>
                                        </p:attrNameLst>
                                      </p:cBhvr>
                                      <p:tavLst>
                                        <p:tav tm="0">
                                          <p:val>
                                            <p:strVal val="#ppt_x-#ppt_w/2"/>
                                          </p:val>
                                        </p:tav>
                                        <p:tav tm="100000">
                                          <p:val>
                                            <p:strVal val="#ppt_x"/>
                                          </p:val>
                                        </p:tav>
                                      </p:tavLst>
                                    </p:anim>
                                    <p:anim calcmode="lin" valueType="num">
                                      <p:cBhvr>
                                        <p:cTn id="26" dur="500" fill="hold"/>
                                        <p:tgtEl>
                                          <p:spTgt spid="227353"/>
                                        </p:tgtEl>
                                        <p:attrNameLst>
                                          <p:attrName>ppt_y</p:attrName>
                                        </p:attrNameLst>
                                      </p:cBhvr>
                                      <p:tavLst>
                                        <p:tav tm="0">
                                          <p:val>
                                            <p:strVal val="#ppt_y"/>
                                          </p:val>
                                        </p:tav>
                                        <p:tav tm="100000">
                                          <p:val>
                                            <p:strVal val="#ppt_y"/>
                                          </p:val>
                                        </p:tav>
                                      </p:tavLst>
                                    </p:anim>
                                    <p:anim calcmode="lin" valueType="num">
                                      <p:cBhvr>
                                        <p:cTn id="27" dur="500" fill="hold"/>
                                        <p:tgtEl>
                                          <p:spTgt spid="227353"/>
                                        </p:tgtEl>
                                        <p:attrNameLst>
                                          <p:attrName>ppt_w</p:attrName>
                                        </p:attrNameLst>
                                      </p:cBhvr>
                                      <p:tavLst>
                                        <p:tav tm="0">
                                          <p:val>
                                            <p:fltVal val="0"/>
                                          </p:val>
                                        </p:tav>
                                        <p:tav tm="100000">
                                          <p:val>
                                            <p:strVal val="#ppt_w"/>
                                          </p:val>
                                        </p:tav>
                                      </p:tavLst>
                                    </p:anim>
                                    <p:anim calcmode="lin" valueType="num">
                                      <p:cBhvr>
                                        <p:cTn id="28" dur="500" fill="hold"/>
                                        <p:tgtEl>
                                          <p:spTgt spid="227353"/>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4000"/>
                            </p:stCondLst>
                            <p:childTnLst>
                              <p:par>
                                <p:cTn id="30" presetID="12" presetClass="entr" presetSubtype="1" fill="hold" nodeType="afterEffect">
                                  <p:stCondLst>
                                    <p:cond delay="0"/>
                                  </p:stCondLst>
                                  <p:childTnLst>
                                    <p:set>
                                      <p:cBhvr>
                                        <p:cTn id="31" dur="1" fill="hold">
                                          <p:stCondLst>
                                            <p:cond delay="0"/>
                                          </p:stCondLst>
                                        </p:cTn>
                                        <p:tgtEl>
                                          <p:spTgt spid="227426"/>
                                        </p:tgtEl>
                                        <p:attrNameLst>
                                          <p:attrName>style.visibility</p:attrName>
                                        </p:attrNameLst>
                                      </p:cBhvr>
                                      <p:to>
                                        <p:strVal val="visible"/>
                                      </p:to>
                                    </p:set>
                                    <p:animEffect transition="in" filter="slide(fromTop)">
                                      <p:cBhvr>
                                        <p:cTn id="32" dur="500"/>
                                        <p:tgtEl>
                                          <p:spTgt spid="227426"/>
                                        </p:tgtEl>
                                      </p:cBhvr>
                                    </p:animEffect>
                                  </p:childTnLst>
                                </p:cTn>
                              </p:par>
                            </p:childTnLst>
                          </p:cTn>
                        </p:par>
                        <p:par>
                          <p:cTn id="33" fill="hold" nodeType="afterGroup">
                            <p:stCondLst>
                              <p:cond delay="4500"/>
                            </p:stCondLst>
                            <p:childTnLst>
                              <p:par>
                                <p:cTn id="34" presetID="49" presetClass="entr" presetSubtype="0" decel="100000" fill="hold" nodeType="afterEffect">
                                  <p:stCondLst>
                                    <p:cond delay="0"/>
                                  </p:stCondLst>
                                  <p:childTnLst>
                                    <p:set>
                                      <p:cBhvr>
                                        <p:cTn id="35" dur="1" fill="hold">
                                          <p:stCondLst>
                                            <p:cond delay="0"/>
                                          </p:stCondLst>
                                        </p:cTn>
                                        <p:tgtEl>
                                          <p:spTgt spid="227430"/>
                                        </p:tgtEl>
                                        <p:attrNameLst>
                                          <p:attrName>style.visibility</p:attrName>
                                        </p:attrNameLst>
                                      </p:cBhvr>
                                      <p:to>
                                        <p:strVal val="visible"/>
                                      </p:to>
                                    </p:set>
                                    <p:anim calcmode="lin" valueType="num">
                                      <p:cBhvr>
                                        <p:cTn id="36" dur="500" fill="hold"/>
                                        <p:tgtEl>
                                          <p:spTgt spid="227430"/>
                                        </p:tgtEl>
                                        <p:attrNameLst>
                                          <p:attrName>ppt_w</p:attrName>
                                        </p:attrNameLst>
                                      </p:cBhvr>
                                      <p:tavLst>
                                        <p:tav tm="0">
                                          <p:val>
                                            <p:fltVal val="0"/>
                                          </p:val>
                                        </p:tav>
                                        <p:tav tm="100000">
                                          <p:val>
                                            <p:strVal val="#ppt_w"/>
                                          </p:val>
                                        </p:tav>
                                      </p:tavLst>
                                    </p:anim>
                                    <p:anim calcmode="lin" valueType="num">
                                      <p:cBhvr>
                                        <p:cTn id="37" dur="500" fill="hold"/>
                                        <p:tgtEl>
                                          <p:spTgt spid="227430"/>
                                        </p:tgtEl>
                                        <p:attrNameLst>
                                          <p:attrName>ppt_h</p:attrName>
                                        </p:attrNameLst>
                                      </p:cBhvr>
                                      <p:tavLst>
                                        <p:tav tm="0">
                                          <p:val>
                                            <p:fltVal val="0"/>
                                          </p:val>
                                        </p:tav>
                                        <p:tav tm="100000">
                                          <p:val>
                                            <p:strVal val="#ppt_h"/>
                                          </p:val>
                                        </p:tav>
                                      </p:tavLst>
                                    </p:anim>
                                    <p:anim calcmode="lin" valueType="num">
                                      <p:cBhvr>
                                        <p:cTn id="38" dur="500" fill="hold"/>
                                        <p:tgtEl>
                                          <p:spTgt spid="227430"/>
                                        </p:tgtEl>
                                        <p:attrNameLst>
                                          <p:attrName>style.rotation</p:attrName>
                                        </p:attrNameLst>
                                      </p:cBhvr>
                                      <p:tavLst>
                                        <p:tav tm="0">
                                          <p:val>
                                            <p:fltVal val="360"/>
                                          </p:val>
                                        </p:tav>
                                        <p:tav tm="100000">
                                          <p:val>
                                            <p:fltVal val="0"/>
                                          </p:val>
                                        </p:tav>
                                      </p:tavLst>
                                    </p:anim>
                                    <p:animEffect transition="in" filter="fade">
                                      <p:cBhvr>
                                        <p:cTn id="39" dur="500"/>
                                        <p:tgtEl>
                                          <p:spTgt spid="227430"/>
                                        </p:tgtEl>
                                      </p:cBhvr>
                                    </p:animEffect>
                                  </p:childTnLst>
                                </p:cTn>
                              </p:par>
                            </p:childTnLst>
                          </p:cTn>
                        </p:par>
                        <p:par>
                          <p:cTn id="40" fill="hold" nodeType="afterGroup">
                            <p:stCondLst>
                              <p:cond delay="5000"/>
                            </p:stCondLst>
                            <p:childTnLst>
                              <p:par>
                                <p:cTn id="41" presetID="17" presetClass="entr" presetSubtype="8" fill="hold" grpId="0" nodeType="afterEffect">
                                  <p:stCondLst>
                                    <p:cond delay="0"/>
                                  </p:stCondLst>
                                  <p:childTnLst>
                                    <p:set>
                                      <p:cBhvr>
                                        <p:cTn id="42" dur="1" fill="hold">
                                          <p:stCondLst>
                                            <p:cond delay="0"/>
                                          </p:stCondLst>
                                        </p:cTn>
                                        <p:tgtEl>
                                          <p:spTgt spid="227447"/>
                                        </p:tgtEl>
                                        <p:attrNameLst>
                                          <p:attrName>style.visibility</p:attrName>
                                        </p:attrNameLst>
                                      </p:cBhvr>
                                      <p:to>
                                        <p:strVal val="visible"/>
                                      </p:to>
                                    </p:set>
                                    <p:anim calcmode="lin" valueType="num">
                                      <p:cBhvr>
                                        <p:cTn id="43" dur="500" fill="hold"/>
                                        <p:tgtEl>
                                          <p:spTgt spid="227447"/>
                                        </p:tgtEl>
                                        <p:attrNameLst>
                                          <p:attrName>ppt_x</p:attrName>
                                        </p:attrNameLst>
                                      </p:cBhvr>
                                      <p:tavLst>
                                        <p:tav tm="0">
                                          <p:val>
                                            <p:strVal val="#ppt_x-#ppt_w/2"/>
                                          </p:val>
                                        </p:tav>
                                        <p:tav tm="100000">
                                          <p:val>
                                            <p:strVal val="#ppt_x"/>
                                          </p:val>
                                        </p:tav>
                                      </p:tavLst>
                                    </p:anim>
                                    <p:anim calcmode="lin" valueType="num">
                                      <p:cBhvr>
                                        <p:cTn id="44" dur="500" fill="hold"/>
                                        <p:tgtEl>
                                          <p:spTgt spid="227447"/>
                                        </p:tgtEl>
                                        <p:attrNameLst>
                                          <p:attrName>ppt_y</p:attrName>
                                        </p:attrNameLst>
                                      </p:cBhvr>
                                      <p:tavLst>
                                        <p:tav tm="0">
                                          <p:val>
                                            <p:strVal val="#ppt_y"/>
                                          </p:val>
                                        </p:tav>
                                        <p:tav tm="100000">
                                          <p:val>
                                            <p:strVal val="#ppt_y"/>
                                          </p:val>
                                        </p:tav>
                                      </p:tavLst>
                                    </p:anim>
                                    <p:anim calcmode="lin" valueType="num">
                                      <p:cBhvr>
                                        <p:cTn id="45" dur="500" fill="hold"/>
                                        <p:tgtEl>
                                          <p:spTgt spid="227447"/>
                                        </p:tgtEl>
                                        <p:attrNameLst>
                                          <p:attrName>ppt_w</p:attrName>
                                        </p:attrNameLst>
                                      </p:cBhvr>
                                      <p:tavLst>
                                        <p:tav tm="0">
                                          <p:val>
                                            <p:fltVal val="0"/>
                                          </p:val>
                                        </p:tav>
                                        <p:tav tm="100000">
                                          <p:val>
                                            <p:strVal val="#ppt_w"/>
                                          </p:val>
                                        </p:tav>
                                      </p:tavLst>
                                    </p:anim>
                                    <p:anim calcmode="lin" valueType="num">
                                      <p:cBhvr>
                                        <p:cTn id="46" dur="500" fill="hold"/>
                                        <p:tgtEl>
                                          <p:spTgt spid="227447"/>
                                        </p:tgtEl>
                                        <p:attrNameLst>
                                          <p:attrName>ppt_h</p:attrName>
                                        </p:attrNameLst>
                                      </p:cBhvr>
                                      <p:tavLst>
                                        <p:tav tm="0">
                                          <p:val>
                                            <p:strVal val="#ppt_h"/>
                                          </p:val>
                                        </p:tav>
                                        <p:tav tm="100000">
                                          <p:val>
                                            <p:strVal val="#ppt_h"/>
                                          </p:val>
                                        </p:tav>
                                      </p:tavLst>
                                    </p:anim>
                                  </p:childTnLst>
                                </p:cTn>
                              </p:par>
                            </p:childTnLst>
                          </p:cTn>
                        </p:par>
                        <p:par>
                          <p:cTn id="47" fill="hold" nodeType="afterGroup">
                            <p:stCondLst>
                              <p:cond delay="5500"/>
                            </p:stCondLst>
                            <p:childTnLst>
                              <p:par>
                                <p:cTn id="48" presetID="12" presetClass="entr" presetSubtype="1" fill="hold" nodeType="afterEffect">
                                  <p:stCondLst>
                                    <p:cond delay="0"/>
                                  </p:stCondLst>
                                  <p:childTnLst>
                                    <p:set>
                                      <p:cBhvr>
                                        <p:cTn id="49" dur="1" fill="hold">
                                          <p:stCondLst>
                                            <p:cond delay="0"/>
                                          </p:stCondLst>
                                        </p:cTn>
                                        <p:tgtEl>
                                          <p:spTgt spid="227424"/>
                                        </p:tgtEl>
                                        <p:attrNameLst>
                                          <p:attrName>style.visibility</p:attrName>
                                        </p:attrNameLst>
                                      </p:cBhvr>
                                      <p:to>
                                        <p:strVal val="visible"/>
                                      </p:to>
                                    </p:set>
                                    <p:animEffect transition="in" filter="slide(fromTop)">
                                      <p:cBhvr>
                                        <p:cTn id="50" dur="500"/>
                                        <p:tgtEl>
                                          <p:spTgt spid="227424"/>
                                        </p:tgtEl>
                                      </p:cBhvr>
                                    </p:animEffect>
                                  </p:childTnLst>
                                </p:cTn>
                              </p:par>
                            </p:childTnLst>
                          </p:cTn>
                        </p:par>
                        <p:par>
                          <p:cTn id="51" fill="hold" nodeType="afterGroup">
                            <p:stCondLst>
                              <p:cond delay="6000"/>
                            </p:stCondLst>
                            <p:childTnLst>
                              <p:par>
                                <p:cTn id="52" presetID="49" presetClass="entr" presetSubtype="0" decel="100000" fill="hold" nodeType="afterEffect">
                                  <p:stCondLst>
                                    <p:cond delay="0"/>
                                  </p:stCondLst>
                                  <p:childTnLst>
                                    <p:set>
                                      <p:cBhvr>
                                        <p:cTn id="53" dur="1" fill="hold">
                                          <p:stCondLst>
                                            <p:cond delay="0"/>
                                          </p:stCondLst>
                                        </p:cTn>
                                        <p:tgtEl>
                                          <p:spTgt spid="227432"/>
                                        </p:tgtEl>
                                        <p:attrNameLst>
                                          <p:attrName>style.visibility</p:attrName>
                                        </p:attrNameLst>
                                      </p:cBhvr>
                                      <p:to>
                                        <p:strVal val="visible"/>
                                      </p:to>
                                    </p:set>
                                    <p:anim calcmode="lin" valueType="num">
                                      <p:cBhvr>
                                        <p:cTn id="54" dur="500" fill="hold"/>
                                        <p:tgtEl>
                                          <p:spTgt spid="227432"/>
                                        </p:tgtEl>
                                        <p:attrNameLst>
                                          <p:attrName>ppt_w</p:attrName>
                                        </p:attrNameLst>
                                      </p:cBhvr>
                                      <p:tavLst>
                                        <p:tav tm="0">
                                          <p:val>
                                            <p:fltVal val="0"/>
                                          </p:val>
                                        </p:tav>
                                        <p:tav tm="100000">
                                          <p:val>
                                            <p:strVal val="#ppt_w"/>
                                          </p:val>
                                        </p:tav>
                                      </p:tavLst>
                                    </p:anim>
                                    <p:anim calcmode="lin" valueType="num">
                                      <p:cBhvr>
                                        <p:cTn id="55" dur="500" fill="hold"/>
                                        <p:tgtEl>
                                          <p:spTgt spid="227432"/>
                                        </p:tgtEl>
                                        <p:attrNameLst>
                                          <p:attrName>ppt_h</p:attrName>
                                        </p:attrNameLst>
                                      </p:cBhvr>
                                      <p:tavLst>
                                        <p:tav tm="0">
                                          <p:val>
                                            <p:fltVal val="0"/>
                                          </p:val>
                                        </p:tav>
                                        <p:tav tm="100000">
                                          <p:val>
                                            <p:strVal val="#ppt_h"/>
                                          </p:val>
                                        </p:tav>
                                      </p:tavLst>
                                    </p:anim>
                                    <p:anim calcmode="lin" valueType="num">
                                      <p:cBhvr>
                                        <p:cTn id="56" dur="500" fill="hold"/>
                                        <p:tgtEl>
                                          <p:spTgt spid="227432"/>
                                        </p:tgtEl>
                                        <p:attrNameLst>
                                          <p:attrName>style.rotation</p:attrName>
                                        </p:attrNameLst>
                                      </p:cBhvr>
                                      <p:tavLst>
                                        <p:tav tm="0">
                                          <p:val>
                                            <p:fltVal val="360"/>
                                          </p:val>
                                        </p:tav>
                                        <p:tav tm="100000">
                                          <p:val>
                                            <p:fltVal val="0"/>
                                          </p:val>
                                        </p:tav>
                                      </p:tavLst>
                                    </p:anim>
                                    <p:animEffect transition="in" filter="fade">
                                      <p:cBhvr>
                                        <p:cTn id="57" dur="500"/>
                                        <p:tgtEl>
                                          <p:spTgt spid="227432"/>
                                        </p:tgtEl>
                                      </p:cBhvr>
                                    </p:animEffect>
                                  </p:childTnLst>
                                </p:cTn>
                              </p:par>
                            </p:childTnLst>
                          </p:cTn>
                        </p:par>
                        <p:par>
                          <p:cTn id="58" fill="hold" nodeType="afterGroup">
                            <p:stCondLst>
                              <p:cond delay="6500"/>
                            </p:stCondLst>
                            <p:childTnLst>
                              <p:par>
                                <p:cTn id="59" presetID="17" presetClass="entr" presetSubtype="8" fill="hold" grpId="0" nodeType="afterEffect">
                                  <p:stCondLst>
                                    <p:cond delay="0"/>
                                  </p:stCondLst>
                                  <p:childTnLst>
                                    <p:set>
                                      <p:cBhvr>
                                        <p:cTn id="60" dur="1" fill="hold">
                                          <p:stCondLst>
                                            <p:cond delay="0"/>
                                          </p:stCondLst>
                                        </p:cTn>
                                        <p:tgtEl>
                                          <p:spTgt spid="227448"/>
                                        </p:tgtEl>
                                        <p:attrNameLst>
                                          <p:attrName>style.visibility</p:attrName>
                                        </p:attrNameLst>
                                      </p:cBhvr>
                                      <p:to>
                                        <p:strVal val="visible"/>
                                      </p:to>
                                    </p:set>
                                    <p:anim calcmode="lin" valueType="num">
                                      <p:cBhvr>
                                        <p:cTn id="61" dur="500" fill="hold"/>
                                        <p:tgtEl>
                                          <p:spTgt spid="227448"/>
                                        </p:tgtEl>
                                        <p:attrNameLst>
                                          <p:attrName>ppt_x</p:attrName>
                                        </p:attrNameLst>
                                      </p:cBhvr>
                                      <p:tavLst>
                                        <p:tav tm="0">
                                          <p:val>
                                            <p:strVal val="#ppt_x-#ppt_w/2"/>
                                          </p:val>
                                        </p:tav>
                                        <p:tav tm="100000">
                                          <p:val>
                                            <p:strVal val="#ppt_x"/>
                                          </p:val>
                                        </p:tav>
                                      </p:tavLst>
                                    </p:anim>
                                    <p:anim calcmode="lin" valueType="num">
                                      <p:cBhvr>
                                        <p:cTn id="62" dur="500" fill="hold"/>
                                        <p:tgtEl>
                                          <p:spTgt spid="227448"/>
                                        </p:tgtEl>
                                        <p:attrNameLst>
                                          <p:attrName>ppt_y</p:attrName>
                                        </p:attrNameLst>
                                      </p:cBhvr>
                                      <p:tavLst>
                                        <p:tav tm="0">
                                          <p:val>
                                            <p:strVal val="#ppt_y"/>
                                          </p:val>
                                        </p:tav>
                                        <p:tav tm="100000">
                                          <p:val>
                                            <p:strVal val="#ppt_y"/>
                                          </p:val>
                                        </p:tav>
                                      </p:tavLst>
                                    </p:anim>
                                    <p:anim calcmode="lin" valueType="num">
                                      <p:cBhvr>
                                        <p:cTn id="63" dur="500" fill="hold"/>
                                        <p:tgtEl>
                                          <p:spTgt spid="227448"/>
                                        </p:tgtEl>
                                        <p:attrNameLst>
                                          <p:attrName>ppt_w</p:attrName>
                                        </p:attrNameLst>
                                      </p:cBhvr>
                                      <p:tavLst>
                                        <p:tav tm="0">
                                          <p:val>
                                            <p:fltVal val="0"/>
                                          </p:val>
                                        </p:tav>
                                        <p:tav tm="100000">
                                          <p:val>
                                            <p:strVal val="#ppt_w"/>
                                          </p:val>
                                        </p:tav>
                                      </p:tavLst>
                                    </p:anim>
                                    <p:anim calcmode="lin" valueType="num">
                                      <p:cBhvr>
                                        <p:cTn id="64" dur="500" fill="hold"/>
                                        <p:tgtEl>
                                          <p:spTgt spid="227448"/>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7000"/>
                            </p:stCondLst>
                            <p:childTnLst>
                              <p:par>
                                <p:cTn id="66" presetID="12" presetClass="entr" presetSubtype="1" fill="hold" nodeType="afterEffect">
                                  <p:stCondLst>
                                    <p:cond delay="0"/>
                                  </p:stCondLst>
                                  <p:childTnLst>
                                    <p:set>
                                      <p:cBhvr>
                                        <p:cTn id="67" dur="1" fill="hold">
                                          <p:stCondLst>
                                            <p:cond delay="0"/>
                                          </p:stCondLst>
                                        </p:cTn>
                                        <p:tgtEl>
                                          <p:spTgt spid="227427"/>
                                        </p:tgtEl>
                                        <p:attrNameLst>
                                          <p:attrName>style.visibility</p:attrName>
                                        </p:attrNameLst>
                                      </p:cBhvr>
                                      <p:to>
                                        <p:strVal val="visible"/>
                                      </p:to>
                                    </p:set>
                                    <p:animEffect transition="in" filter="slide(fromTop)">
                                      <p:cBhvr>
                                        <p:cTn id="68" dur="500"/>
                                        <p:tgtEl>
                                          <p:spTgt spid="227427"/>
                                        </p:tgtEl>
                                      </p:cBhvr>
                                    </p:animEffect>
                                  </p:childTnLst>
                                </p:cTn>
                              </p:par>
                            </p:childTnLst>
                          </p:cTn>
                        </p:par>
                        <p:par>
                          <p:cTn id="69" fill="hold" nodeType="afterGroup">
                            <p:stCondLst>
                              <p:cond delay="7500"/>
                            </p:stCondLst>
                            <p:childTnLst>
                              <p:par>
                                <p:cTn id="70" presetID="49" presetClass="entr" presetSubtype="0" decel="100000" fill="hold" nodeType="afterEffect">
                                  <p:stCondLst>
                                    <p:cond delay="0"/>
                                  </p:stCondLst>
                                  <p:childTnLst>
                                    <p:set>
                                      <p:cBhvr>
                                        <p:cTn id="71" dur="1" fill="hold">
                                          <p:stCondLst>
                                            <p:cond delay="0"/>
                                          </p:stCondLst>
                                        </p:cTn>
                                        <p:tgtEl>
                                          <p:spTgt spid="227434"/>
                                        </p:tgtEl>
                                        <p:attrNameLst>
                                          <p:attrName>style.visibility</p:attrName>
                                        </p:attrNameLst>
                                      </p:cBhvr>
                                      <p:to>
                                        <p:strVal val="visible"/>
                                      </p:to>
                                    </p:set>
                                    <p:anim calcmode="lin" valueType="num">
                                      <p:cBhvr>
                                        <p:cTn id="72" dur="500" fill="hold"/>
                                        <p:tgtEl>
                                          <p:spTgt spid="227434"/>
                                        </p:tgtEl>
                                        <p:attrNameLst>
                                          <p:attrName>ppt_w</p:attrName>
                                        </p:attrNameLst>
                                      </p:cBhvr>
                                      <p:tavLst>
                                        <p:tav tm="0">
                                          <p:val>
                                            <p:fltVal val="0"/>
                                          </p:val>
                                        </p:tav>
                                        <p:tav tm="100000">
                                          <p:val>
                                            <p:strVal val="#ppt_w"/>
                                          </p:val>
                                        </p:tav>
                                      </p:tavLst>
                                    </p:anim>
                                    <p:anim calcmode="lin" valueType="num">
                                      <p:cBhvr>
                                        <p:cTn id="73" dur="500" fill="hold"/>
                                        <p:tgtEl>
                                          <p:spTgt spid="227434"/>
                                        </p:tgtEl>
                                        <p:attrNameLst>
                                          <p:attrName>ppt_h</p:attrName>
                                        </p:attrNameLst>
                                      </p:cBhvr>
                                      <p:tavLst>
                                        <p:tav tm="0">
                                          <p:val>
                                            <p:fltVal val="0"/>
                                          </p:val>
                                        </p:tav>
                                        <p:tav tm="100000">
                                          <p:val>
                                            <p:strVal val="#ppt_h"/>
                                          </p:val>
                                        </p:tav>
                                      </p:tavLst>
                                    </p:anim>
                                    <p:anim calcmode="lin" valueType="num">
                                      <p:cBhvr>
                                        <p:cTn id="74" dur="500" fill="hold"/>
                                        <p:tgtEl>
                                          <p:spTgt spid="227434"/>
                                        </p:tgtEl>
                                        <p:attrNameLst>
                                          <p:attrName>style.rotation</p:attrName>
                                        </p:attrNameLst>
                                      </p:cBhvr>
                                      <p:tavLst>
                                        <p:tav tm="0">
                                          <p:val>
                                            <p:fltVal val="360"/>
                                          </p:val>
                                        </p:tav>
                                        <p:tav tm="100000">
                                          <p:val>
                                            <p:fltVal val="0"/>
                                          </p:val>
                                        </p:tav>
                                      </p:tavLst>
                                    </p:anim>
                                    <p:animEffect transition="in" filter="fade">
                                      <p:cBhvr>
                                        <p:cTn id="75" dur="500"/>
                                        <p:tgtEl>
                                          <p:spTgt spid="227434"/>
                                        </p:tgtEl>
                                      </p:cBhvr>
                                    </p:animEffect>
                                  </p:childTnLst>
                                </p:cTn>
                              </p:par>
                            </p:childTnLst>
                          </p:cTn>
                        </p:par>
                        <p:par>
                          <p:cTn id="76" fill="hold" nodeType="afterGroup">
                            <p:stCondLst>
                              <p:cond delay="8000"/>
                            </p:stCondLst>
                            <p:childTnLst>
                              <p:par>
                                <p:cTn id="77" presetID="17" presetClass="entr" presetSubtype="8" fill="hold" grpId="0" nodeType="afterEffect">
                                  <p:stCondLst>
                                    <p:cond delay="0"/>
                                  </p:stCondLst>
                                  <p:childTnLst>
                                    <p:set>
                                      <p:cBhvr>
                                        <p:cTn id="78" dur="1" fill="hold">
                                          <p:stCondLst>
                                            <p:cond delay="0"/>
                                          </p:stCondLst>
                                        </p:cTn>
                                        <p:tgtEl>
                                          <p:spTgt spid="227449"/>
                                        </p:tgtEl>
                                        <p:attrNameLst>
                                          <p:attrName>style.visibility</p:attrName>
                                        </p:attrNameLst>
                                      </p:cBhvr>
                                      <p:to>
                                        <p:strVal val="visible"/>
                                      </p:to>
                                    </p:set>
                                    <p:anim calcmode="lin" valueType="num">
                                      <p:cBhvr>
                                        <p:cTn id="79" dur="500" fill="hold"/>
                                        <p:tgtEl>
                                          <p:spTgt spid="227449"/>
                                        </p:tgtEl>
                                        <p:attrNameLst>
                                          <p:attrName>ppt_x</p:attrName>
                                        </p:attrNameLst>
                                      </p:cBhvr>
                                      <p:tavLst>
                                        <p:tav tm="0">
                                          <p:val>
                                            <p:strVal val="#ppt_x-#ppt_w/2"/>
                                          </p:val>
                                        </p:tav>
                                        <p:tav tm="100000">
                                          <p:val>
                                            <p:strVal val="#ppt_x"/>
                                          </p:val>
                                        </p:tav>
                                      </p:tavLst>
                                    </p:anim>
                                    <p:anim calcmode="lin" valueType="num">
                                      <p:cBhvr>
                                        <p:cTn id="80" dur="500" fill="hold"/>
                                        <p:tgtEl>
                                          <p:spTgt spid="227449"/>
                                        </p:tgtEl>
                                        <p:attrNameLst>
                                          <p:attrName>ppt_y</p:attrName>
                                        </p:attrNameLst>
                                      </p:cBhvr>
                                      <p:tavLst>
                                        <p:tav tm="0">
                                          <p:val>
                                            <p:strVal val="#ppt_y"/>
                                          </p:val>
                                        </p:tav>
                                        <p:tav tm="100000">
                                          <p:val>
                                            <p:strVal val="#ppt_y"/>
                                          </p:val>
                                        </p:tav>
                                      </p:tavLst>
                                    </p:anim>
                                    <p:anim calcmode="lin" valueType="num">
                                      <p:cBhvr>
                                        <p:cTn id="81" dur="500" fill="hold"/>
                                        <p:tgtEl>
                                          <p:spTgt spid="227449"/>
                                        </p:tgtEl>
                                        <p:attrNameLst>
                                          <p:attrName>ppt_w</p:attrName>
                                        </p:attrNameLst>
                                      </p:cBhvr>
                                      <p:tavLst>
                                        <p:tav tm="0">
                                          <p:val>
                                            <p:fltVal val="0"/>
                                          </p:val>
                                        </p:tav>
                                        <p:tav tm="100000">
                                          <p:val>
                                            <p:strVal val="#ppt_w"/>
                                          </p:val>
                                        </p:tav>
                                      </p:tavLst>
                                    </p:anim>
                                    <p:anim calcmode="lin" valueType="num">
                                      <p:cBhvr>
                                        <p:cTn id="82" dur="500" fill="hold"/>
                                        <p:tgtEl>
                                          <p:spTgt spid="2274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227353"/>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3" presetClass="entr" presetSubtype="16" fill="hold" nodeType="clickEffect">
                                  <p:stCondLst>
                                    <p:cond delay="0"/>
                                  </p:stCondLst>
                                  <p:childTnLst>
                                    <p:set>
                                      <p:cBhvr>
                                        <p:cTn id="87" dur="1" fill="hold">
                                          <p:stCondLst>
                                            <p:cond delay="0"/>
                                          </p:stCondLst>
                                        </p:cTn>
                                        <p:tgtEl>
                                          <p:spTgt spid="227409"/>
                                        </p:tgtEl>
                                        <p:attrNameLst>
                                          <p:attrName>style.visibility</p:attrName>
                                        </p:attrNameLst>
                                      </p:cBhvr>
                                      <p:to>
                                        <p:strVal val="visible"/>
                                      </p:to>
                                    </p:set>
                                    <p:anim calcmode="lin" valueType="num">
                                      <p:cBhvr>
                                        <p:cTn id="88" dur="500" fill="hold"/>
                                        <p:tgtEl>
                                          <p:spTgt spid="227409"/>
                                        </p:tgtEl>
                                        <p:attrNameLst>
                                          <p:attrName>ppt_w</p:attrName>
                                        </p:attrNameLst>
                                      </p:cBhvr>
                                      <p:tavLst>
                                        <p:tav tm="0">
                                          <p:val>
                                            <p:fltVal val="0"/>
                                          </p:val>
                                        </p:tav>
                                        <p:tav tm="100000">
                                          <p:val>
                                            <p:strVal val="#ppt_w"/>
                                          </p:val>
                                        </p:tav>
                                      </p:tavLst>
                                    </p:anim>
                                    <p:anim calcmode="lin" valueType="num">
                                      <p:cBhvr>
                                        <p:cTn id="89" dur="500" fill="hold"/>
                                        <p:tgtEl>
                                          <p:spTgt spid="22740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7353"/>
                  </p:tgtEl>
                </p:cond>
              </p:nextCondLst>
            </p:seq>
            <p:seq concurrent="1" nextAc="seek">
              <p:cTn id="90" restart="whenNotActive" fill="hold" evtFilter="cancelBubble" nodeType="interactiveSeq">
                <p:stCondLst>
                  <p:cond evt="onClick" delay="0">
                    <p:tgtEl>
                      <p:spTgt spid="227447"/>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3" presetClass="entr" presetSubtype="16" fill="hold" nodeType="clickEffect">
                                  <p:stCondLst>
                                    <p:cond delay="0"/>
                                  </p:stCondLst>
                                  <p:childTnLst>
                                    <p:set>
                                      <p:cBhvr>
                                        <p:cTn id="94" dur="1" fill="hold">
                                          <p:stCondLst>
                                            <p:cond delay="0"/>
                                          </p:stCondLst>
                                        </p:cTn>
                                        <p:tgtEl>
                                          <p:spTgt spid="227411"/>
                                        </p:tgtEl>
                                        <p:attrNameLst>
                                          <p:attrName>style.visibility</p:attrName>
                                        </p:attrNameLst>
                                      </p:cBhvr>
                                      <p:to>
                                        <p:strVal val="visible"/>
                                      </p:to>
                                    </p:set>
                                    <p:anim calcmode="lin" valueType="num">
                                      <p:cBhvr>
                                        <p:cTn id="95" dur="500" fill="hold"/>
                                        <p:tgtEl>
                                          <p:spTgt spid="227411"/>
                                        </p:tgtEl>
                                        <p:attrNameLst>
                                          <p:attrName>ppt_w</p:attrName>
                                        </p:attrNameLst>
                                      </p:cBhvr>
                                      <p:tavLst>
                                        <p:tav tm="0">
                                          <p:val>
                                            <p:fltVal val="0"/>
                                          </p:val>
                                        </p:tav>
                                        <p:tav tm="100000">
                                          <p:val>
                                            <p:strVal val="#ppt_w"/>
                                          </p:val>
                                        </p:tav>
                                      </p:tavLst>
                                    </p:anim>
                                    <p:anim calcmode="lin" valueType="num">
                                      <p:cBhvr>
                                        <p:cTn id="96" dur="500" fill="hold"/>
                                        <p:tgtEl>
                                          <p:spTgt spid="2274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27447"/>
                  </p:tgtEl>
                </p:cond>
              </p:nextCondLst>
            </p:seq>
            <p:seq concurrent="1" nextAc="seek">
              <p:cTn id="97" restart="whenNotActive" fill="hold" evtFilter="cancelBubble" nodeType="interactiveSeq">
                <p:stCondLst>
                  <p:cond evt="onClick" delay="0">
                    <p:tgtEl>
                      <p:spTgt spid="227449"/>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23" presetClass="entr" presetSubtype="16" fill="hold" nodeType="clickEffect">
                                  <p:stCondLst>
                                    <p:cond delay="0"/>
                                  </p:stCondLst>
                                  <p:childTnLst>
                                    <p:set>
                                      <p:cBhvr>
                                        <p:cTn id="101" dur="1" fill="hold">
                                          <p:stCondLst>
                                            <p:cond delay="0"/>
                                          </p:stCondLst>
                                        </p:cTn>
                                        <p:tgtEl>
                                          <p:spTgt spid="227412"/>
                                        </p:tgtEl>
                                        <p:attrNameLst>
                                          <p:attrName>style.visibility</p:attrName>
                                        </p:attrNameLst>
                                      </p:cBhvr>
                                      <p:to>
                                        <p:strVal val="visible"/>
                                      </p:to>
                                    </p:set>
                                    <p:anim calcmode="lin" valueType="num">
                                      <p:cBhvr>
                                        <p:cTn id="102" dur="500" fill="hold"/>
                                        <p:tgtEl>
                                          <p:spTgt spid="227412"/>
                                        </p:tgtEl>
                                        <p:attrNameLst>
                                          <p:attrName>ppt_w</p:attrName>
                                        </p:attrNameLst>
                                      </p:cBhvr>
                                      <p:tavLst>
                                        <p:tav tm="0">
                                          <p:val>
                                            <p:fltVal val="0"/>
                                          </p:val>
                                        </p:tav>
                                        <p:tav tm="100000">
                                          <p:val>
                                            <p:strVal val="#ppt_w"/>
                                          </p:val>
                                        </p:tav>
                                      </p:tavLst>
                                    </p:anim>
                                    <p:anim calcmode="lin" valueType="num">
                                      <p:cBhvr>
                                        <p:cTn id="103" dur="500" fill="hold"/>
                                        <p:tgtEl>
                                          <p:spTgt spid="2274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27449"/>
                  </p:tgtEl>
                </p:cond>
              </p:nextCondLst>
            </p:seq>
            <p:seq concurrent="1" nextAc="seek">
              <p:cTn id="104" restart="whenNotActive" fill="hold" evtFilter="cancelBubble" nodeType="interactiveSeq">
                <p:stCondLst>
                  <p:cond evt="onClick" delay="0">
                    <p:tgtEl>
                      <p:spTgt spid="22744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3" presetClass="entr" presetSubtype="16" fill="hold" nodeType="clickEffect">
                                  <p:stCondLst>
                                    <p:cond delay="0"/>
                                  </p:stCondLst>
                                  <p:childTnLst>
                                    <p:set>
                                      <p:cBhvr>
                                        <p:cTn id="108" dur="1" fill="hold">
                                          <p:stCondLst>
                                            <p:cond delay="0"/>
                                          </p:stCondLst>
                                        </p:cTn>
                                        <p:tgtEl>
                                          <p:spTgt spid="227410"/>
                                        </p:tgtEl>
                                        <p:attrNameLst>
                                          <p:attrName>style.visibility</p:attrName>
                                        </p:attrNameLst>
                                      </p:cBhvr>
                                      <p:to>
                                        <p:strVal val="visible"/>
                                      </p:to>
                                    </p:set>
                                    <p:anim calcmode="lin" valueType="num">
                                      <p:cBhvr>
                                        <p:cTn id="109" dur="500" fill="hold"/>
                                        <p:tgtEl>
                                          <p:spTgt spid="227410"/>
                                        </p:tgtEl>
                                        <p:attrNameLst>
                                          <p:attrName>ppt_w</p:attrName>
                                        </p:attrNameLst>
                                      </p:cBhvr>
                                      <p:tavLst>
                                        <p:tav tm="0">
                                          <p:val>
                                            <p:fltVal val="0"/>
                                          </p:val>
                                        </p:tav>
                                        <p:tav tm="100000">
                                          <p:val>
                                            <p:strVal val="#ppt_w"/>
                                          </p:val>
                                        </p:tav>
                                      </p:tavLst>
                                    </p:anim>
                                    <p:anim calcmode="lin" valueType="num">
                                      <p:cBhvr>
                                        <p:cTn id="110" dur="500" fill="hold"/>
                                        <p:tgtEl>
                                          <p:spTgt spid="2274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27448"/>
                  </p:tgtEl>
                </p:cond>
              </p:nextCondLst>
            </p:seq>
          </p:childTnLst>
        </p:cTn>
      </p:par>
    </p:tnLst>
    <p:bldLst>
      <p:bldP spid="227353" grpId="0" animBg="1"/>
      <p:bldP spid="227447" grpId="0" animBg="1"/>
      <p:bldP spid="227448" grpId="0" animBg="1"/>
      <p:bldP spid="227449" grpId="0" animBg="1"/>
      <p:bldP spid="2275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92DE4A-08BD-793E-DAB3-7C3484AC4ACE}"/>
              </a:ext>
            </a:extLst>
          </p:cNvPr>
          <p:cNvSpPr>
            <a:spLocks noGrp="1"/>
          </p:cNvSpPr>
          <p:nvPr>
            <p:ph type="title"/>
          </p:nvPr>
        </p:nvSpPr>
        <p:spPr>
          <a:xfrm>
            <a:off x="838200" y="353402"/>
            <a:ext cx="10515600" cy="1325563"/>
          </a:xfrm>
        </p:spPr>
        <p:txBody>
          <a:bodyPr/>
          <a:lstStyle/>
          <a:p>
            <a:r>
              <a:rPr lang="en-US" b="1">
                <a:solidFill>
                  <a:srgbClr val="FF0000"/>
                </a:solidFill>
              </a:rPr>
              <a:t>HƯỚNG DẪN VỀ NHÀ</a:t>
            </a:r>
          </a:p>
        </p:txBody>
      </p:sp>
      <p:sp>
        <p:nvSpPr>
          <p:cNvPr id="4" name="TextBox 3">
            <a:extLst>
              <a:ext uri="{FF2B5EF4-FFF2-40B4-BE49-F238E27FC236}">
                <a16:creationId xmlns="" xmlns:a16="http://schemas.microsoft.com/office/drawing/2014/main" id="{17464615-84DF-71F7-C956-8799705C44C1}"/>
              </a:ext>
            </a:extLst>
          </p:cNvPr>
          <p:cNvSpPr txBox="1"/>
          <p:nvPr/>
        </p:nvSpPr>
        <p:spPr>
          <a:xfrm>
            <a:off x="1406770" y="1592728"/>
            <a:ext cx="6096000" cy="1978683"/>
          </a:xfrm>
          <a:prstGeom prst="rect">
            <a:avLst/>
          </a:prstGeom>
          <a:noFill/>
        </p:spPr>
        <p:txBody>
          <a:bodyPr wrap="square">
            <a:spAutoFit/>
          </a:bodyPr>
          <a:lstStyle/>
          <a:p>
            <a:pPr marL="0" marR="0" algn="just">
              <a:lnSpc>
                <a:spcPct val="120000"/>
              </a:lnSpc>
              <a:spcBef>
                <a:spcPts val="0"/>
              </a:spcBef>
              <a:spcAft>
                <a:spcPts val="0"/>
              </a:spcAft>
            </a:pPr>
            <a:r>
              <a:rPr lang="de-DE" sz="2600">
                <a:effectLst/>
                <a:latin typeface="Arial" panose="020B0604020202020204" pitchFamily="34" charset="0"/>
                <a:ea typeface="Calibri" panose="020F0502020204030204" pitchFamily="34" charset="0"/>
                <a:cs typeface="Arial" panose="020B0604020202020204" pitchFamily="34" charset="0"/>
              </a:rPr>
              <a:t>- Học thuộc bài.</a:t>
            </a:r>
            <a:endParaRPr lang="en-US" sz="26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de-DE" sz="2600">
                <a:effectLst/>
                <a:latin typeface="Arial" panose="020B0604020202020204" pitchFamily="34" charset="0"/>
                <a:ea typeface="Calibri" panose="020F0502020204030204" pitchFamily="34" charset="0"/>
                <a:cs typeface="Arial" panose="020B0604020202020204" pitchFamily="34" charset="0"/>
              </a:rPr>
              <a:t>- Tìm hiểu về Tàu đệm khí</a:t>
            </a:r>
            <a:endParaRPr lang="en-US" sz="26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de-DE" sz="2600">
                <a:effectLst/>
                <a:latin typeface="Arial" panose="020B0604020202020204" pitchFamily="34" charset="0"/>
                <a:ea typeface="Calibri" panose="020F0502020204030204" pitchFamily="34" charset="0"/>
                <a:cs typeface="Arial" panose="020B0604020202020204" pitchFamily="34" charset="0"/>
              </a:rPr>
              <a:t>- Làm các bài tập trong SBT</a:t>
            </a:r>
            <a:endParaRPr lang="en-US" sz="26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de-DE" sz="2600">
                <a:effectLst/>
                <a:latin typeface="Arial" panose="020B0604020202020204" pitchFamily="34" charset="0"/>
                <a:ea typeface="Calibri" panose="020F0502020204030204" pitchFamily="34" charset="0"/>
                <a:cs typeface="Arial" panose="020B0604020202020204" pitchFamily="34" charset="0"/>
              </a:rPr>
              <a:t>-Tự chế tạo bình xịt đơn giản.</a:t>
            </a:r>
            <a:endParaRPr lang="en-US" sz="26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B9A7454D-66A2-0905-D9A4-4337BF8FECD6}"/>
              </a:ext>
            </a:extLst>
          </p:cNvPr>
          <p:cNvPicPr>
            <a:picLocks noChangeAspect="1"/>
          </p:cNvPicPr>
          <p:nvPr/>
        </p:nvPicPr>
        <p:blipFill>
          <a:blip r:embed="rId2"/>
          <a:stretch>
            <a:fillRect/>
          </a:stretch>
        </p:blipFill>
        <p:spPr>
          <a:xfrm>
            <a:off x="6296237" y="1359877"/>
            <a:ext cx="5183841" cy="3145112"/>
          </a:xfrm>
          <a:prstGeom prst="rect">
            <a:avLst/>
          </a:prstGeom>
        </p:spPr>
      </p:pic>
    </p:spTree>
    <p:extLst>
      <p:ext uri="{BB962C8B-B14F-4D97-AF65-F5344CB8AC3E}">
        <p14:creationId xmlns:p14="http://schemas.microsoft.com/office/powerpoint/2010/main" val="38427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6" y="0"/>
            <a:ext cx="12236649" cy="6879445"/>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3021750" y="101874"/>
            <a:ext cx="8980699" cy="3357400"/>
          </a:xfrm>
          <a:prstGeom prst="rect">
            <a:avLst/>
          </a:prstGeom>
        </p:spPr>
      </p:pic>
      <p:sp>
        <p:nvSpPr>
          <p:cNvPr id="6" name="矩形 7"/>
          <p:cNvSpPr/>
          <p:nvPr/>
        </p:nvSpPr>
        <p:spPr bwMode="auto">
          <a:xfrm>
            <a:off x="235448" y="1182345"/>
            <a:ext cx="11843455" cy="5090088"/>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defRPr/>
            </a:pPr>
            <a:endParaRPr lang="zh-CN" altLang="en-US" sz="2400">
              <a:solidFill>
                <a:srgbClr val="FFFFFF"/>
              </a:solidFill>
              <a:latin typeface="Arial" pitchFamily="34" charset="0"/>
              <a:ea typeface="宋体" pitchFamily="2" charset="-122"/>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6" y="3913733"/>
            <a:ext cx="3015239" cy="2984356"/>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448" y="734807"/>
            <a:ext cx="2640161" cy="1689533"/>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5282" y="5003489"/>
            <a:ext cx="2844565" cy="2223637"/>
          </a:xfrm>
          <a:prstGeom prst="rect">
            <a:avLst/>
          </a:prstGeom>
        </p:spPr>
      </p:pic>
      <p:sp>
        <p:nvSpPr>
          <p:cNvPr id="12" name="TextBox 5"/>
          <p:cNvSpPr txBox="1">
            <a:spLocks noChangeArrowheads="1"/>
          </p:cNvSpPr>
          <p:nvPr/>
        </p:nvSpPr>
        <p:spPr bwMode="auto">
          <a:xfrm>
            <a:off x="4082254" y="5030885"/>
            <a:ext cx="4120039" cy="502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219170" eaLnBrk="1" fontAlgn="base" hangingPunct="1">
              <a:spcBef>
                <a:spcPct val="0"/>
              </a:spcBef>
              <a:spcAft>
                <a:spcPct val="0"/>
              </a:spcAft>
              <a:defRPr/>
            </a:pPr>
            <a:r>
              <a:rPr lang="zh-CN" altLang="en-US" sz="2667" dirty="0">
                <a:solidFill>
                  <a:srgbClr val="FFFFFF"/>
                </a:solidFill>
                <a:latin typeface="黑体" pitchFamily="2" charset="-122"/>
                <a:ea typeface="黑体" pitchFamily="2" charset="-122"/>
              </a:rPr>
              <a:t>汇报：</a:t>
            </a:r>
            <a:r>
              <a:rPr lang="en-US" altLang="zh-CN" sz="2667" dirty="0">
                <a:solidFill>
                  <a:srgbClr val="FFFFFF"/>
                </a:solidFill>
                <a:latin typeface="黑体" pitchFamily="2" charset="-122"/>
                <a:ea typeface="黑体" pitchFamily="2" charset="-122"/>
              </a:rPr>
              <a:t>PENG  </a:t>
            </a:r>
            <a:r>
              <a:rPr lang="zh-CN" altLang="en-US" sz="2667" dirty="0">
                <a:solidFill>
                  <a:srgbClr val="FFFFFF"/>
                </a:solidFill>
                <a:latin typeface="黑体" pitchFamily="2" charset="-122"/>
                <a:ea typeface="黑体" pitchFamily="2" charset="-122"/>
              </a:rPr>
              <a:t>导师：</a:t>
            </a:r>
            <a:r>
              <a:rPr lang="en-US" altLang="zh-CN" sz="2667" dirty="0">
                <a:solidFill>
                  <a:srgbClr val="FFFFFF"/>
                </a:solidFill>
                <a:latin typeface="黑体" pitchFamily="2" charset="-122"/>
                <a:ea typeface="黑体" pitchFamily="2" charset="-122"/>
              </a:rPr>
              <a:t>BAOTU</a:t>
            </a:r>
            <a:endParaRPr lang="zh-CN" altLang="en-US" sz="2667" dirty="0">
              <a:solidFill>
                <a:srgbClr val="FFFFFF"/>
              </a:solidFill>
              <a:latin typeface="黑体" pitchFamily="2" charset="-122"/>
              <a:ea typeface="黑体" pitchFamily="2" charset="-122"/>
            </a:endParaRPr>
          </a:p>
        </p:txBody>
      </p:sp>
      <p:sp>
        <p:nvSpPr>
          <p:cNvPr id="13" name="Rectangle 5">
            <a:extLst>
              <a:ext uri="{FF2B5EF4-FFF2-40B4-BE49-F238E27FC236}">
                <a16:creationId xmlns="" xmlns:a16="http://schemas.microsoft.com/office/drawing/2014/main" id="{FBB13321-F49B-4691-A96E-8BEBA8AAE455}"/>
              </a:ext>
            </a:extLst>
          </p:cNvPr>
          <p:cNvSpPr>
            <a:spLocks noChangeArrowheads="1"/>
          </p:cNvSpPr>
          <p:nvPr/>
        </p:nvSpPr>
        <p:spPr bwMode="auto">
          <a:xfrm>
            <a:off x="1863331" y="3135241"/>
            <a:ext cx="9394414" cy="239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nchor="ct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XIN TRÂN TRỌNG CẢM ƠN QUÝ VỊ ĐẠI BIỂU, CÁC THẦY CÔ VÀ CÁC EM HỌC SINH!</a:t>
            </a:r>
          </a:p>
          <a:p>
            <a:pPr algn="ctr">
              <a:defRPr/>
            </a:pPr>
            <a:endParaRPr lang="en-US" altLang="en-US" sz="2400" dirty="0">
              <a:solidFill>
                <a:srgbClr val="FF33CC"/>
              </a:solidFill>
            </a:endParaRPr>
          </a:p>
        </p:txBody>
      </p:sp>
    </p:spTree>
    <p:custDataLst>
      <p:tags r:id="rId1"/>
    </p:custDataLst>
    <p:extLst>
      <p:ext uri="{BB962C8B-B14F-4D97-AF65-F5344CB8AC3E}">
        <p14:creationId xmlns:p14="http://schemas.microsoft.com/office/powerpoint/2010/main" val="105668289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par>
                                <p:cTn id="34" presetID="1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750"/>
                                        <p:tgtEl>
                                          <p:spTgt spid="12"/>
                                        </p:tgtEl>
                                        <p:attrNameLst>
                                          <p:attrName>ppt_x</p:attrName>
                                        </p:attrNameLst>
                                      </p:cBhvr>
                                      <p:tavLst>
                                        <p:tav tm="0">
                                          <p:val>
                                            <p:strVal val="#ppt_x+#ppt_w*1.125000"/>
                                          </p:val>
                                        </p:tav>
                                        <p:tav tm="100000">
                                          <p:val>
                                            <p:strVal val="#ppt_x"/>
                                          </p:val>
                                        </p:tav>
                                      </p:tavLst>
                                    </p:anim>
                                    <p:animEffect transition="in" filter="wipe(left)">
                                      <p:cBhvr>
                                        <p:cTn id="37" dur="750"/>
                                        <p:tgtEl>
                                          <p:spTgt spid="12"/>
                                        </p:tgtEl>
                                      </p:cBhvr>
                                    </p:animEffect>
                                  </p:childTnLst>
                                </p:cTn>
                              </p:par>
                              <p:par>
                                <p:cTn id="38" presetID="41" presetClass="entr" presetSubtype="0" fill="hold" grpId="1" nodeType="with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 calcmode="lin" valueType="num">
                                      <p:cBhvr>
                                        <p:cTn id="4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gtEl>
                                      </p:cBhvr>
                                    </p:animEffect>
                                  </p:childTnLst>
                                  <p:subTnLst>
                                    <p:cmd type="evt" cmd="onstopaudio">
                                      <p:cBhvr>
                                        <p:cTn display="0" masterRel="sameClick">
                                          <p:stCondLst>
                                            <p:cond evt="begin" delay="0">
                                              <p:tn val="38"/>
                                            </p:cond>
                                          </p:stCondLst>
                                        </p:cTn>
                                        <p:tgtEl>
                                          <p:sldTgt/>
                                        </p:tgtEl>
                                      </p:cBhvr>
                                    </p:cmd>
                                  </p:subTnLst>
                                </p:cTn>
                              </p:par>
                              <p:par>
                                <p:cTn id="45" presetID="3" presetClass="emph" presetSubtype="10" repeatCount="indefinite" fill="hold" grpId="0" nodeType="withEffect">
                                  <p:stCondLst>
                                    <p:cond delay="0"/>
                                  </p:stCondLst>
                                  <p:iterate type="lt">
                                    <p:tmPct val="10000"/>
                                  </p:iterate>
                                  <p:childTnLst>
                                    <p:animClr clrSpc="hsl" dir="ccw">
                                      <p:cBhvr override="childStyle">
                                        <p:cTn id="46" dur="1000" fill="hold"/>
                                        <p:tgtEl>
                                          <p:spTgt spid="13"/>
                                        </p:tgtEl>
                                        <p:attrNameLst>
                                          <p:attrName>style.color</p:attrName>
                                        </p:attrNameLst>
                                      </p:cBhvr>
                                      <p:to>
                                        <a:srgbClr val="FF3300"/>
                                      </p:to>
                                    </p:animClr>
                                  </p:childTnLst>
                                  <p:subTnLst>
                                    <p:cmd type="evt" cmd="onstopaudio">
                                      <p:cBhvr>
                                        <p:cTn display="0" masterRel="sameClick">
                                          <p:stCondLst>
                                            <p:cond evt="begin" delay="0">
                                              <p:tn val="4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6" descr="EARTH">
            <a:extLst>
              <a:ext uri="{FF2B5EF4-FFF2-40B4-BE49-F238E27FC236}">
                <a16:creationId xmlns="" xmlns:a16="http://schemas.microsoft.com/office/drawing/2014/main" id="{694C951C-DE4C-12C5-895F-34CD0CC202D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15930" y="1484511"/>
            <a:ext cx="5088366" cy="44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43FD1FFE-68C1-F86F-D31D-DE3D6BB883AB}"/>
              </a:ext>
            </a:extLst>
          </p:cNvPr>
          <p:cNvSpPr txBox="1"/>
          <p:nvPr/>
        </p:nvSpPr>
        <p:spPr>
          <a:xfrm>
            <a:off x="417659" y="429007"/>
            <a:ext cx="3674281" cy="1292662"/>
          </a:xfrm>
          <a:prstGeom prst="rect">
            <a:avLst/>
          </a:prstGeom>
          <a:noFill/>
        </p:spPr>
        <p:txBody>
          <a:bodyPr wrap="square" rtlCol="0">
            <a:spAutoFit/>
          </a:bodyPr>
          <a:lstStyle/>
          <a:p>
            <a:r>
              <a:rPr lang="en-US" sz="2600">
                <a:solidFill>
                  <a:srgbClr val="FF0000"/>
                </a:solidFill>
                <a:latin typeface="Arial" panose="020B0604020202020204" pitchFamily="34" charset="0"/>
                <a:ea typeface="Aachen" panose="02020500000000000000" pitchFamily="18" charset="0"/>
                <a:cs typeface="Arial" panose="020B0604020202020204" pitchFamily="34" charset="0"/>
              </a:rPr>
              <a:t>Bao bọc xung quanh Trái Đất là môi trường gì?</a:t>
            </a:r>
          </a:p>
        </p:txBody>
      </p:sp>
      <p:sp>
        <p:nvSpPr>
          <p:cNvPr id="5" name="Freeform 4">
            <a:extLst>
              <a:ext uri="{FF2B5EF4-FFF2-40B4-BE49-F238E27FC236}">
                <a16:creationId xmlns="" xmlns:a16="http://schemas.microsoft.com/office/drawing/2014/main" id="{42D926BA-D29A-1C77-6C9C-382620A61EE4}"/>
              </a:ext>
            </a:extLst>
          </p:cNvPr>
          <p:cNvSpPr>
            <a:spLocks/>
          </p:cNvSpPr>
          <p:nvPr/>
        </p:nvSpPr>
        <p:spPr bwMode="auto">
          <a:xfrm>
            <a:off x="2487704" y="-194540"/>
            <a:ext cx="9433497" cy="7247079"/>
          </a:xfrm>
          <a:custGeom>
            <a:avLst/>
            <a:gdLst>
              <a:gd name="T0" fmla="*/ 2147483646 w 2760"/>
              <a:gd name="T1" fmla="*/ 2147483646 h 2704"/>
              <a:gd name="T2" fmla="*/ 2147483646 w 2760"/>
              <a:gd name="T3" fmla="*/ 2147483646 h 2704"/>
              <a:gd name="T4" fmla="*/ 2147483646 w 2760"/>
              <a:gd name="T5" fmla="*/ 2147483646 h 2704"/>
              <a:gd name="T6" fmla="*/ 2147483646 w 2760"/>
              <a:gd name="T7" fmla="*/ 2147483646 h 2704"/>
              <a:gd name="T8" fmla="*/ 2147483646 w 2760"/>
              <a:gd name="T9" fmla="*/ 2147483646 h 2704"/>
              <a:gd name="T10" fmla="*/ 2147483646 w 2760"/>
              <a:gd name="T11" fmla="*/ 2147483646 h 2704"/>
              <a:gd name="T12" fmla="*/ 2147483646 w 2760"/>
              <a:gd name="T13" fmla="*/ 2147483646 h 2704"/>
              <a:gd name="T14" fmla="*/ 2147483646 w 2760"/>
              <a:gd name="T15" fmla="*/ 2147483646 h 2704"/>
              <a:gd name="T16" fmla="*/ 2147483646 w 2760"/>
              <a:gd name="T17" fmla="*/ 2147483646 h 2704"/>
              <a:gd name="T18" fmla="*/ 2147483646 w 2760"/>
              <a:gd name="T19" fmla="*/ 2147483646 h 2704"/>
              <a:gd name="T20" fmla="*/ 2147483646 w 2760"/>
              <a:gd name="T21" fmla="*/ 2147483646 h 2704"/>
              <a:gd name="T22" fmla="*/ 2147483646 w 2760"/>
              <a:gd name="T23" fmla="*/ 2147483646 h 27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0"/>
              <a:gd name="T37" fmla="*/ 0 h 2704"/>
              <a:gd name="T38" fmla="*/ 2760 w 2760"/>
              <a:gd name="T39" fmla="*/ 2704 h 27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 xmlns:a16="http://schemas.microsoft.com/office/drawing/2014/main" id="{C095DD7C-81E4-9289-B694-F8FEF1EB574D}"/>
              </a:ext>
            </a:extLst>
          </p:cNvPr>
          <p:cNvSpPr txBox="1"/>
          <p:nvPr/>
        </p:nvSpPr>
        <p:spPr>
          <a:xfrm>
            <a:off x="2319415" y="3087444"/>
            <a:ext cx="1853003" cy="523220"/>
          </a:xfrm>
          <a:prstGeom prst="rect">
            <a:avLst/>
          </a:prstGeom>
          <a:noFill/>
        </p:spPr>
        <p:txBody>
          <a:bodyPr wrap="square" rtlCol="0">
            <a:spAutoFit/>
          </a:bodyPr>
          <a:lstStyle/>
          <a:p>
            <a:r>
              <a:rPr lang="en-US" sz="2800">
                <a:solidFill>
                  <a:srgbClr val="0000FF"/>
                </a:solidFill>
                <a:latin typeface="Arial" panose="020B0604020202020204" pitchFamily="34" charset="0"/>
                <a:ea typeface="Aachen" panose="02020500000000000000" pitchFamily="18" charset="0"/>
                <a:cs typeface="Arial" panose="020B0604020202020204" pitchFamily="34" charset="0"/>
              </a:rPr>
              <a:t>Khí quyển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4" name="Freeform 173">
            <a:extLst>
              <a:ext uri="{FF2B5EF4-FFF2-40B4-BE49-F238E27FC236}">
                <a16:creationId xmlns="" xmlns:a16="http://schemas.microsoft.com/office/drawing/2014/main" id="{93F93E4E-786D-4B77-ABA1-3C7985CA3363}"/>
              </a:ext>
            </a:extLst>
          </p:cNvPr>
          <p:cNvSpPr>
            <a:spLocks/>
          </p:cNvSpPr>
          <p:nvPr/>
        </p:nvSpPr>
        <p:spPr bwMode="auto">
          <a:xfrm>
            <a:off x="7145982" y="1421812"/>
            <a:ext cx="5046018" cy="4859867"/>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defTabSz="1219170">
              <a:buClr>
                <a:srgbClr val="000000"/>
              </a:buClr>
              <a:defRPr/>
            </a:pPr>
            <a:endParaRPr lang="en-US" sz="1867" kern="0">
              <a:solidFill>
                <a:srgbClr val="000000"/>
              </a:solidFill>
              <a:effectLst>
                <a:outerShdw blurRad="38100" dist="38100" dir="2700000" algn="tl">
                  <a:srgbClr val="000000">
                    <a:alpha val="43137"/>
                  </a:srgbClr>
                </a:outerShdw>
              </a:effectLst>
              <a:latin typeface="Arial"/>
              <a:cs typeface="Arial"/>
              <a:sym typeface="Arial"/>
            </a:endParaRPr>
          </a:p>
        </p:txBody>
      </p:sp>
      <p:pic>
        <p:nvPicPr>
          <p:cNvPr id="75" name="Picture 153" descr="Espaco_0060">
            <a:extLst>
              <a:ext uri="{FF2B5EF4-FFF2-40B4-BE49-F238E27FC236}">
                <a16:creationId xmlns="" xmlns:a16="http://schemas.microsoft.com/office/drawing/2014/main" id="{7DE4857B-5CC4-4DBC-A9DA-401DD1FD49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16999" y="3260639"/>
            <a:ext cx="192193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 Box 5">
            <a:extLst>
              <a:ext uri="{FF2B5EF4-FFF2-40B4-BE49-F238E27FC236}">
                <a16:creationId xmlns="" xmlns:a16="http://schemas.microsoft.com/office/drawing/2014/main" id="{2DDFEFDB-2AD1-4EDD-8740-6ECE23840754}"/>
              </a:ext>
            </a:extLst>
          </p:cNvPr>
          <p:cNvSpPr txBox="1">
            <a:spLocks noChangeArrowheads="1"/>
          </p:cNvSpPr>
          <p:nvPr/>
        </p:nvSpPr>
        <p:spPr bwMode="auto">
          <a:xfrm>
            <a:off x="1049982" y="1824148"/>
            <a:ext cx="6096000" cy="1940957"/>
          </a:xfrm>
          <a:prstGeom prst="roundRect">
            <a:avLst/>
          </a:prstGeom>
          <a:solidFill>
            <a:schemeClr val="bg1"/>
          </a:solidFill>
          <a:ln w="9525">
            <a:noFill/>
            <a:miter lim="800000"/>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algn="just" defTabSz="1219170" eaLnBrk="1" hangingPunct="1">
              <a:buClr>
                <a:srgbClr val="000000"/>
              </a:buClr>
              <a:defRPr/>
            </a:pPr>
            <a:r>
              <a:rPr lang="en-US" altLang="en-US" sz="3600" b="0" kern="0" dirty="0" err="1">
                <a:solidFill>
                  <a:srgbClr val="C00000"/>
                </a:solidFill>
                <a:latin typeface="Arial" panose="020B0604020202020204" pitchFamily="34" charset="0"/>
                <a:ea typeface="Aachen" panose="02020500000000000000" pitchFamily="18" charset="0"/>
                <a:cs typeface="Arial" panose="020B0604020202020204" pitchFamily="34" charset="0"/>
                <a:sym typeface="Arial"/>
              </a:rPr>
              <a:t>Khí</a:t>
            </a:r>
            <a:r>
              <a:rPr lang="en-US" altLang="en-US" sz="3600" b="0" kern="0" dirty="0">
                <a:solidFill>
                  <a:srgbClr val="C00000"/>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3600" b="0" kern="0" dirty="0" err="1">
                <a:solidFill>
                  <a:srgbClr val="C00000"/>
                </a:solidFill>
                <a:latin typeface="Arial" panose="020B0604020202020204" pitchFamily="34" charset="0"/>
                <a:ea typeface="Aachen" panose="02020500000000000000" pitchFamily="18" charset="0"/>
                <a:cs typeface="Arial" panose="020B0604020202020204" pitchFamily="34" charset="0"/>
                <a:sym typeface="Arial"/>
              </a:rPr>
              <a:t>quyển</a:t>
            </a:r>
            <a:r>
              <a:rPr lang="en-US" altLang="en-US" sz="3600" b="0" kern="0" dirty="0">
                <a:solidFill>
                  <a:srgbClr val="C00000"/>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36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Là</a:t>
            </a:r>
            <a:r>
              <a:rPr lang="en-US" altLang="en-US" sz="36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36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lớp</a:t>
            </a:r>
            <a:r>
              <a:rPr lang="en-US" altLang="en-US" sz="36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36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không</a:t>
            </a:r>
            <a:r>
              <a:rPr lang="en-US" altLang="en-US" sz="36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36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khí</a:t>
            </a:r>
            <a:r>
              <a:rPr lang="en-US" altLang="en-US" sz="36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36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dày</a:t>
            </a:r>
            <a:r>
              <a:rPr lang="en-US" altLang="en-US" sz="36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36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hàng</a:t>
            </a:r>
            <a:r>
              <a:rPr lang="en-US" altLang="en-US" sz="36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36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ngàn</a:t>
            </a:r>
            <a:r>
              <a:rPr lang="en-US" altLang="en-US" sz="36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km </a:t>
            </a:r>
            <a:r>
              <a:rPr lang="en-US" altLang="en-US" sz="36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bao</a:t>
            </a:r>
            <a:r>
              <a:rPr lang="en-US" altLang="en-US" sz="36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36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quanh</a:t>
            </a:r>
            <a:r>
              <a:rPr lang="en-US" altLang="en-US" sz="36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36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Trái</a:t>
            </a:r>
            <a:r>
              <a:rPr lang="en-US" altLang="en-US" sz="36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36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Đất</a:t>
            </a:r>
            <a:r>
              <a:rPr lang="en-US" altLang="en-US" sz="36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a:t>
            </a:r>
          </a:p>
        </p:txBody>
      </p:sp>
      <p:sp>
        <p:nvSpPr>
          <p:cNvPr id="2" name="TextBox 1">
            <a:extLst>
              <a:ext uri="{FF2B5EF4-FFF2-40B4-BE49-F238E27FC236}">
                <a16:creationId xmlns="" xmlns:a16="http://schemas.microsoft.com/office/drawing/2014/main" id="{571292CA-343E-6DB9-863A-3CDCE76AE680}"/>
              </a:ext>
            </a:extLst>
          </p:cNvPr>
          <p:cNvSpPr txBox="1"/>
          <p:nvPr/>
        </p:nvSpPr>
        <p:spPr>
          <a:xfrm>
            <a:off x="1602899" y="254765"/>
            <a:ext cx="6006739" cy="584775"/>
          </a:xfrm>
          <a:prstGeom prst="rect">
            <a:avLst/>
          </a:prstGeom>
          <a:noFill/>
        </p:spPr>
        <p:txBody>
          <a:bodyPr wrap="square" rtlCol="0">
            <a:spAutoFit/>
          </a:bodyPr>
          <a:lstStyle/>
          <a:p>
            <a:pPr defTabSz="1219170">
              <a:buClr>
                <a:srgbClr val="000000"/>
              </a:buClr>
              <a:defRPr/>
            </a:pPr>
            <a:r>
              <a:rPr lang="en-US" sz="3200" b="1" kern="0" dirty="0">
                <a:solidFill>
                  <a:srgbClr val="002060"/>
                </a:solidFill>
                <a:latin typeface="Arial" panose="020B0604020202020204" pitchFamily="34" charset="0"/>
                <a:ea typeface="Aachen" panose="02020500000000000000" pitchFamily="18" charset="0"/>
                <a:cs typeface="Arial" panose="020B0604020202020204" pitchFamily="34" charset="0"/>
                <a:sym typeface="Arial"/>
              </a:rPr>
              <a:t>1.Sự </a:t>
            </a:r>
            <a:r>
              <a:rPr lang="en-US" sz="3200" b="1" kern="0" dirty="0" err="1">
                <a:solidFill>
                  <a:srgbClr val="002060"/>
                </a:solidFill>
                <a:latin typeface="Arial" panose="020B0604020202020204" pitchFamily="34" charset="0"/>
                <a:ea typeface="Aachen" panose="02020500000000000000" pitchFamily="18" charset="0"/>
                <a:cs typeface="Arial" panose="020B0604020202020204" pitchFamily="34" charset="0"/>
                <a:sym typeface="Arial"/>
              </a:rPr>
              <a:t>tồn</a:t>
            </a:r>
            <a:r>
              <a:rPr lang="en-US" sz="3200" b="1" kern="0" dirty="0">
                <a:solidFill>
                  <a:srgbClr val="002060"/>
                </a:solidFill>
                <a:latin typeface="Arial" panose="020B0604020202020204" pitchFamily="34" charset="0"/>
                <a:ea typeface="Aachen" panose="02020500000000000000" pitchFamily="18" charset="0"/>
                <a:cs typeface="Arial" panose="020B0604020202020204" pitchFamily="34" charset="0"/>
                <a:sym typeface="Arial"/>
              </a:rPr>
              <a:t> </a:t>
            </a:r>
            <a:r>
              <a:rPr lang="en-US" sz="3200" b="1" kern="0" dirty="0" err="1">
                <a:solidFill>
                  <a:srgbClr val="002060"/>
                </a:solidFill>
                <a:latin typeface="Arial" panose="020B0604020202020204" pitchFamily="34" charset="0"/>
                <a:ea typeface="Aachen" panose="02020500000000000000" pitchFamily="18" charset="0"/>
                <a:cs typeface="Arial" panose="020B0604020202020204" pitchFamily="34" charset="0"/>
                <a:sym typeface="Arial"/>
              </a:rPr>
              <a:t>tại</a:t>
            </a:r>
            <a:r>
              <a:rPr lang="en-US" sz="3200" b="1" kern="0" dirty="0">
                <a:solidFill>
                  <a:srgbClr val="002060"/>
                </a:solidFill>
                <a:latin typeface="Arial" panose="020B0604020202020204" pitchFamily="34" charset="0"/>
                <a:ea typeface="Aachen" panose="02020500000000000000" pitchFamily="18" charset="0"/>
                <a:cs typeface="Arial" panose="020B0604020202020204" pitchFamily="34" charset="0"/>
                <a:sym typeface="Arial"/>
              </a:rPr>
              <a:t> </a:t>
            </a:r>
            <a:r>
              <a:rPr lang="en-US" sz="3200" b="1" kern="0" dirty="0" err="1">
                <a:solidFill>
                  <a:srgbClr val="002060"/>
                </a:solidFill>
                <a:latin typeface="Arial" panose="020B0604020202020204" pitchFamily="34" charset="0"/>
                <a:ea typeface="Aachen" panose="02020500000000000000" pitchFamily="18" charset="0"/>
                <a:cs typeface="Arial" panose="020B0604020202020204" pitchFamily="34" charset="0"/>
                <a:sym typeface="Arial"/>
              </a:rPr>
              <a:t>áp</a:t>
            </a:r>
            <a:r>
              <a:rPr lang="en-US" sz="3200" b="1" kern="0" dirty="0">
                <a:solidFill>
                  <a:srgbClr val="002060"/>
                </a:solidFill>
                <a:latin typeface="Arial" panose="020B0604020202020204" pitchFamily="34" charset="0"/>
                <a:ea typeface="Aachen" panose="02020500000000000000" pitchFamily="18" charset="0"/>
                <a:cs typeface="Arial" panose="020B0604020202020204" pitchFamily="34" charset="0"/>
                <a:sym typeface="Arial"/>
              </a:rPr>
              <a:t> </a:t>
            </a:r>
            <a:r>
              <a:rPr lang="en-US" sz="3200" b="1" kern="0" dirty="0" err="1">
                <a:solidFill>
                  <a:srgbClr val="002060"/>
                </a:solidFill>
                <a:latin typeface="Arial" panose="020B0604020202020204" pitchFamily="34" charset="0"/>
                <a:ea typeface="Aachen" panose="02020500000000000000" pitchFamily="18" charset="0"/>
                <a:cs typeface="Arial" panose="020B0604020202020204" pitchFamily="34" charset="0"/>
                <a:sym typeface="Arial"/>
              </a:rPr>
              <a:t>suất</a:t>
            </a:r>
            <a:r>
              <a:rPr lang="en-US" sz="3200" b="1" kern="0" dirty="0">
                <a:solidFill>
                  <a:srgbClr val="002060"/>
                </a:solidFill>
                <a:latin typeface="Arial" panose="020B0604020202020204" pitchFamily="34" charset="0"/>
                <a:ea typeface="Aachen" panose="02020500000000000000" pitchFamily="18" charset="0"/>
                <a:cs typeface="Arial" panose="020B0604020202020204" pitchFamily="34" charset="0"/>
                <a:sym typeface="Arial"/>
              </a:rPr>
              <a:t> </a:t>
            </a:r>
            <a:r>
              <a:rPr lang="en-US" sz="3200" b="1" kern="0" dirty="0" err="1">
                <a:solidFill>
                  <a:srgbClr val="002060"/>
                </a:solidFill>
                <a:latin typeface="Arial" panose="020B0604020202020204" pitchFamily="34" charset="0"/>
                <a:ea typeface="Aachen" panose="02020500000000000000" pitchFamily="18" charset="0"/>
                <a:cs typeface="Arial" panose="020B0604020202020204" pitchFamily="34" charset="0"/>
                <a:sym typeface="Arial"/>
              </a:rPr>
              <a:t>khí</a:t>
            </a:r>
            <a:r>
              <a:rPr lang="en-US" sz="3200" b="1" kern="0" dirty="0">
                <a:solidFill>
                  <a:srgbClr val="002060"/>
                </a:solidFill>
                <a:latin typeface="Arial" panose="020B0604020202020204" pitchFamily="34" charset="0"/>
                <a:ea typeface="Aachen" panose="02020500000000000000" pitchFamily="18" charset="0"/>
                <a:cs typeface="Arial" panose="020B0604020202020204" pitchFamily="34" charset="0"/>
                <a:sym typeface="Arial"/>
              </a:rPr>
              <a:t> </a:t>
            </a:r>
            <a:r>
              <a:rPr lang="en-US" sz="3200" b="1" kern="0" dirty="0" err="1">
                <a:solidFill>
                  <a:srgbClr val="002060"/>
                </a:solidFill>
                <a:latin typeface="Arial" panose="020B0604020202020204" pitchFamily="34" charset="0"/>
                <a:ea typeface="Aachen" panose="02020500000000000000" pitchFamily="18" charset="0"/>
                <a:cs typeface="Arial" panose="020B0604020202020204" pitchFamily="34" charset="0"/>
                <a:sym typeface="Arial"/>
              </a:rPr>
              <a:t>quyển</a:t>
            </a:r>
            <a:endParaRPr lang="en-US" sz="3200" b="1" kern="0" dirty="0">
              <a:solidFill>
                <a:srgbClr val="002060"/>
              </a:solidFill>
              <a:latin typeface="Arial" panose="020B0604020202020204" pitchFamily="34" charset="0"/>
              <a:ea typeface="Aachen" panose="02020500000000000000" pitchFamily="18" charset="0"/>
              <a:cs typeface="Arial" panose="020B0604020202020204" pitchFamily="34" charset="0"/>
              <a:sym typeface="Arial"/>
            </a:endParaRPr>
          </a:p>
        </p:txBody>
      </p:sp>
      <p:grpSp>
        <p:nvGrpSpPr>
          <p:cNvPr id="3" name="Group 2">
            <a:extLst>
              <a:ext uri="{FF2B5EF4-FFF2-40B4-BE49-F238E27FC236}">
                <a16:creationId xmlns="" xmlns:a16="http://schemas.microsoft.com/office/drawing/2014/main" id="{6B2D0A40-7C5B-C9EB-F9C5-8C71B04B4397}"/>
              </a:ext>
            </a:extLst>
          </p:cNvPr>
          <p:cNvGrpSpPr/>
          <p:nvPr/>
        </p:nvGrpSpPr>
        <p:grpSpPr>
          <a:xfrm>
            <a:off x="854127" y="188158"/>
            <a:ext cx="748772" cy="748772"/>
            <a:chOff x="5751326" y="1686394"/>
            <a:chExt cx="1514006" cy="1514006"/>
          </a:xfrm>
        </p:grpSpPr>
        <p:sp>
          <p:nvSpPr>
            <p:cNvPr id="4" name="Oval 3">
              <a:extLst>
                <a:ext uri="{FF2B5EF4-FFF2-40B4-BE49-F238E27FC236}">
                  <a16:creationId xmlns=""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800" kern="0">
                <a:solidFill>
                  <a:srgbClr val="FFFFFF"/>
                </a:solidFill>
                <a:latin typeface="Arial" panose="020B0604020202020204" pitchFamily="34" charset="0"/>
                <a:ea typeface="Aachen" panose="02020500000000000000" pitchFamily="18" charset="0"/>
                <a:cs typeface="Arial" panose="020B0604020202020204" pitchFamily="34" charset="0"/>
                <a:sym typeface="Arial"/>
              </a:endParaRPr>
            </a:p>
          </p:txBody>
        </p:sp>
        <p:pic>
          <p:nvPicPr>
            <p:cNvPr id="5" name="Picture 8">
              <a:extLst>
                <a:ext uri="{FF2B5EF4-FFF2-40B4-BE49-F238E27FC236}">
                  <a16:creationId xmlns="" xmlns:a16="http://schemas.microsoft.com/office/drawing/2014/main" id="{BD602EC1-EBFB-6D9F-5D29-45EF53A114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 xmlns:a16="http://schemas.microsoft.com/office/drawing/2014/main" id="{791580D8-8C1A-0B98-89A0-0EAD4354A07F}"/>
              </a:ext>
            </a:extLst>
          </p:cNvPr>
          <p:cNvSpPr txBox="1"/>
          <p:nvPr/>
        </p:nvSpPr>
        <p:spPr>
          <a:xfrm>
            <a:off x="1602899" y="968740"/>
            <a:ext cx="7419181" cy="584775"/>
          </a:xfrm>
          <a:prstGeom prst="rect">
            <a:avLst/>
          </a:prstGeom>
          <a:noFill/>
        </p:spPr>
        <p:txBody>
          <a:bodyPr wrap="square" rtlCol="0">
            <a:spAutoFit/>
          </a:bodyPr>
          <a:lstStyle/>
          <a:p>
            <a:r>
              <a:rPr lang="en-US" sz="3200" b="1" dirty="0">
                <a:latin typeface="Arial" panose="020B0604020202020204" pitchFamily="34" charset="0"/>
                <a:ea typeface="Aachen" panose="02020500000000000000" pitchFamily="18" charset="0"/>
                <a:cs typeface="Arial" panose="020B0604020202020204" pitchFamily="34" charset="0"/>
              </a:rPr>
              <a:t>a)</a:t>
            </a:r>
            <a:r>
              <a:rPr lang="en-US" sz="3200" b="1" dirty="0" err="1">
                <a:latin typeface="Arial" panose="020B0604020202020204" pitchFamily="34" charset="0"/>
                <a:ea typeface="Aachen" panose="02020500000000000000" pitchFamily="18" charset="0"/>
                <a:cs typeface="Arial" panose="020B0604020202020204" pitchFamily="34" charset="0"/>
              </a:rPr>
              <a:t>Khí</a:t>
            </a:r>
            <a:r>
              <a:rPr lang="en-US" sz="3200" b="1" dirty="0">
                <a:latin typeface="Arial" panose="020B0604020202020204" pitchFamily="34" charset="0"/>
                <a:ea typeface="Aachen" panose="02020500000000000000" pitchFamily="18" charset="0"/>
                <a:cs typeface="Arial" panose="020B0604020202020204" pitchFamily="34" charset="0"/>
              </a:rPr>
              <a:t> </a:t>
            </a:r>
            <a:r>
              <a:rPr lang="en-US" sz="3200" b="1" dirty="0" err="1">
                <a:latin typeface="Arial" panose="020B0604020202020204" pitchFamily="34" charset="0"/>
                <a:ea typeface="Aachen" panose="02020500000000000000" pitchFamily="18" charset="0"/>
                <a:cs typeface="Arial" panose="020B0604020202020204" pitchFamily="34" charset="0"/>
              </a:rPr>
              <a:t>quyển</a:t>
            </a:r>
            <a:r>
              <a:rPr lang="en-US" sz="3200" b="1" dirty="0">
                <a:latin typeface="Arial" panose="020B0604020202020204" pitchFamily="34" charset="0"/>
                <a:ea typeface="Aachen" panose="02020500000000000000" pitchFamily="18" charset="0"/>
                <a:cs typeface="Arial" panose="020B0604020202020204" pitchFamily="34" charset="0"/>
              </a:rPr>
              <a:t> </a:t>
            </a:r>
            <a:r>
              <a:rPr lang="en-US" sz="3200" b="1" dirty="0" err="1">
                <a:latin typeface="Arial" panose="020B0604020202020204" pitchFamily="34" charset="0"/>
                <a:ea typeface="Aachen" panose="02020500000000000000" pitchFamily="18" charset="0"/>
                <a:cs typeface="Arial" panose="020B0604020202020204" pitchFamily="34" charset="0"/>
              </a:rPr>
              <a:t>và</a:t>
            </a:r>
            <a:r>
              <a:rPr lang="en-US" sz="3200" b="1" dirty="0">
                <a:latin typeface="Arial" panose="020B0604020202020204" pitchFamily="34" charset="0"/>
                <a:ea typeface="Aachen" panose="02020500000000000000" pitchFamily="18" charset="0"/>
                <a:cs typeface="Arial" panose="020B0604020202020204" pitchFamily="34" charset="0"/>
              </a:rPr>
              <a:t> </a:t>
            </a:r>
            <a:r>
              <a:rPr lang="en-US" sz="3200" b="1" dirty="0" err="1">
                <a:latin typeface="Arial" panose="020B0604020202020204" pitchFamily="34" charset="0"/>
                <a:ea typeface="Aachen" panose="02020500000000000000" pitchFamily="18" charset="0"/>
                <a:cs typeface="Arial" panose="020B0604020202020204" pitchFamily="34" charset="0"/>
              </a:rPr>
              <a:t>áp</a:t>
            </a:r>
            <a:r>
              <a:rPr lang="en-US" sz="3200" b="1" dirty="0">
                <a:latin typeface="Arial" panose="020B0604020202020204" pitchFamily="34" charset="0"/>
                <a:ea typeface="Aachen" panose="02020500000000000000" pitchFamily="18" charset="0"/>
                <a:cs typeface="Arial" panose="020B0604020202020204" pitchFamily="34" charset="0"/>
              </a:rPr>
              <a:t> </a:t>
            </a:r>
            <a:r>
              <a:rPr lang="en-US" sz="3200" b="1" dirty="0" err="1">
                <a:latin typeface="Arial" panose="020B0604020202020204" pitchFamily="34" charset="0"/>
                <a:ea typeface="Aachen" panose="02020500000000000000" pitchFamily="18" charset="0"/>
                <a:cs typeface="Arial" panose="020B0604020202020204" pitchFamily="34" charset="0"/>
              </a:rPr>
              <a:t>suất</a:t>
            </a:r>
            <a:r>
              <a:rPr lang="en-US" sz="3200" b="1" dirty="0">
                <a:latin typeface="Arial" panose="020B0604020202020204" pitchFamily="34" charset="0"/>
                <a:ea typeface="Aachen" panose="02020500000000000000" pitchFamily="18" charset="0"/>
                <a:cs typeface="Arial" panose="020B0604020202020204" pitchFamily="34" charset="0"/>
              </a:rPr>
              <a:t> </a:t>
            </a:r>
            <a:r>
              <a:rPr lang="en-US" sz="3200" b="1" dirty="0" err="1">
                <a:latin typeface="Arial" panose="020B0604020202020204" pitchFamily="34" charset="0"/>
                <a:ea typeface="Aachen" panose="02020500000000000000" pitchFamily="18" charset="0"/>
                <a:cs typeface="Arial" panose="020B0604020202020204" pitchFamily="34" charset="0"/>
              </a:rPr>
              <a:t>khí</a:t>
            </a:r>
            <a:r>
              <a:rPr lang="en-US" sz="3200" b="1" dirty="0">
                <a:latin typeface="Arial" panose="020B0604020202020204" pitchFamily="34" charset="0"/>
                <a:ea typeface="Aachen" panose="02020500000000000000" pitchFamily="18" charset="0"/>
                <a:cs typeface="Arial" panose="020B0604020202020204" pitchFamily="34" charset="0"/>
              </a:rPr>
              <a:t> </a:t>
            </a:r>
            <a:r>
              <a:rPr lang="en-US" sz="3200" b="1" dirty="0" err="1">
                <a:latin typeface="Arial" panose="020B0604020202020204" pitchFamily="34" charset="0"/>
                <a:ea typeface="Aachen" panose="02020500000000000000" pitchFamily="18" charset="0"/>
                <a:cs typeface="Arial" panose="020B0604020202020204" pitchFamily="34" charset="0"/>
              </a:rPr>
              <a:t>quyển</a:t>
            </a:r>
            <a:endParaRPr lang="en-US" sz="3200" b="1" dirty="0">
              <a:latin typeface="Arial" panose="020B0604020202020204" pitchFamily="34"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1265496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6" descr="EARTH">
            <a:extLst>
              <a:ext uri="{FF2B5EF4-FFF2-40B4-BE49-F238E27FC236}">
                <a16:creationId xmlns="" xmlns:a16="http://schemas.microsoft.com/office/drawing/2014/main" id="{694C951C-DE4C-12C5-895F-34CD0CC202D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15930" y="1484511"/>
            <a:ext cx="5088366" cy="44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a:extLst>
              <a:ext uri="{FF2B5EF4-FFF2-40B4-BE49-F238E27FC236}">
                <a16:creationId xmlns="" xmlns:a16="http://schemas.microsoft.com/office/drawing/2014/main" id="{42D926BA-D29A-1C77-6C9C-382620A61EE4}"/>
              </a:ext>
            </a:extLst>
          </p:cNvPr>
          <p:cNvSpPr>
            <a:spLocks/>
          </p:cNvSpPr>
          <p:nvPr/>
        </p:nvSpPr>
        <p:spPr bwMode="auto">
          <a:xfrm>
            <a:off x="2487704" y="-194540"/>
            <a:ext cx="9433497" cy="7247079"/>
          </a:xfrm>
          <a:custGeom>
            <a:avLst/>
            <a:gdLst>
              <a:gd name="T0" fmla="*/ 2147483646 w 2760"/>
              <a:gd name="T1" fmla="*/ 2147483646 h 2704"/>
              <a:gd name="T2" fmla="*/ 2147483646 w 2760"/>
              <a:gd name="T3" fmla="*/ 2147483646 h 2704"/>
              <a:gd name="T4" fmla="*/ 2147483646 w 2760"/>
              <a:gd name="T5" fmla="*/ 2147483646 h 2704"/>
              <a:gd name="T6" fmla="*/ 2147483646 w 2760"/>
              <a:gd name="T7" fmla="*/ 2147483646 h 2704"/>
              <a:gd name="T8" fmla="*/ 2147483646 w 2760"/>
              <a:gd name="T9" fmla="*/ 2147483646 h 2704"/>
              <a:gd name="T10" fmla="*/ 2147483646 w 2760"/>
              <a:gd name="T11" fmla="*/ 2147483646 h 2704"/>
              <a:gd name="T12" fmla="*/ 2147483646 w 2760"/>
              <a:gd name="T13" fmla="*/ 2147483646 h 2704"/>
              <a:gd name="T14" fmla="*/ 2147483646 w 2760"/>
              <a:gd name="T15" fmla="*/ 2147483646 h 2704"/>
              <a:gd name="T16" fmla="*/ 2147483646 w 2760"/>
              <a:gd name="T17" fmla="*/ 2147483646 h 2704"/>
              <a:gd name="T18" fmla="*/ 2147483646 w 2760"/>
              <a:gd name="T19" fmla="*/ 2147483646 h 2704"/>
              <a:gd name="T20" fmla="*/ 2147483646 w 2760"/>
              <a:gd name="T21" fmla="*/ 2147483646 h 2704"/>
              <a:gd name="T22" fmla="*/ 2147483646 w 2760"/>
              <a:gd name="T23" fmla="*/ 2147483646 h 27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0"/>
              <a:gd name="T37" fmla="*/ 0 h 2704"/>
              <a:gd name="T38" fmla="*/ 2760 w 2760"/>
              <a:gd name="T39" fmla="*/ 2704 h 27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3697837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4" name="Freeform 173">
            <a:extLst>
              <a:ext uri="{FF2B5EF4-FFF2-40B4-BE49-F238E27FC236}">
                <a16:creationId xmlns="" xmlns:a16="http://schemas.microsoft.com/office/drawing/2014/main" id="{93F93E4E-786D-4B77-ABA1-3C7985CA3363}"/>
              </a:ext>
            </a:extLst>
          </p:cNvPr>
          <p:cNvSpPr>
            <a:spLocks/>
          </p:cNvSpPr>
          <p:nvPr/>
        </p:nvSpPr>
        <p:spPr bwMode="auto">
          <a:xfrm>
            <a:off x="6593064" y="1555924"/>
            <a:ext cx="5350933" cy="4859867"/>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defTabSz="1219170">
              <a:buClr>
                <a:srgbClr val="000000"/>
              </a:buClr>
              <a:defRPr/>
            </a:pPr>
            <a:endParaRPr lang="en-US" sz="1867" kern="0">
              <a:solidFill>
                <a:srgbClr val="000000"/>
              </a:solidFill>
              <a:effectLst>
                <a:outerShdw blurRad="38100" dist="38100" dir="2700000" algn="tl">
                  <a:srgbClr val="000000">
                    <a:alpha val="43137"/>
                  </a:srgbClr>
                </a:outerShdw>
              </a:effectLst>
              <a:latin typeface="Arial"/>
              <a:cs typeface="Arial"/>
              <a:sym typeface="Arial"/>
            </a:endParaRPr>
          </a:p>
        </p:txBody>
      </p:sp>
      <p:pic>
        <p:nvPicPr>
          <p:cNvPr id="75" name="Picture 153" descr="Espaco_0060">
            <a:extLst>
              <a:ext uri="{FF2B5EF4-FFF2-40B4-BE49-F238E27FC236}">
                <a16:creationId xmlns="" xmlns:a16="http://schemas.microsoft.com/office/drawing/2014/main" id="{7DE4857B-5CC4-4DBC-A9DA-401DD1FD49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16999" y="3260639"/>
            <a:ext cx="192193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Line 164">
            <a:extLst>
              <a:ext uri="{FF2B5EF4-FFF2-40B4-BE49-F238E27FC236}">
                <a16:creationId xmlns="" xmlns:a16="http://schemas.microsoft.com/office/drawing/2014/main" id="{1717E689-BFD4-44D6-A9B8-7942D162326B}"/>
              </a:ext>
            </a:extLst>
          </p:cNvPr>
          <p:cNvSpPr>
            <a:spLocks noChangeShapeType="1"/>
          </p:cNvSpPr>
          <p:nvPr/>
        </p:nvSpPr>
        <p:spPr bwMode="auto">
          <a:xfrm rot="8029852">
            <a:off x="9547324" y="3073314"/>
            <a:ext cx="609600" cy="2117"/>
          </a:xfrm>
          <a:prstGeom prst="line">
            <a:avLst/>
          </a:prstGeom>
          <a:noFill/>
          <a:ln w="76200">
            <a:solidFill>
              <a:srgbClr val="009900"/>
            </a:solidFill>
            <a:round/>
            <a:headEnd/>
            <a:tailEnd type="triangle" w="med" len="med"/>
          </a:ln>
          <a:effectLst/>
        </p:spPr>
        <p:txBody>
          <a:bodyPr/>
          <a:lstStyle/>
          <a:p>
            <a:pPr defTabSz="1219170">
              <a:buClr>
                <a:srgbClr val="000000"/>
              </a:buClr>
              <a:defRPr/>
            </a:pPr>
            <a:endParaRPr lang="en-US" sz="1867" kern="0">
              <a:solidFill>
                <a:srgbClr val="000000"/>
              </a:solidFill>
              <a:effectLst>
                <a:outerShdw blurRad="38100" dist="38100" dir="2700000" algn="tl">
                  <a:srgbClr val="000000">
                    <a:alpha val="43137"/>
                  </a:srgbClr>
                </a:outerShdw>
              </a:effectLst>
              <a:latin typeface="Arial"/>
              <a:cs typeface="Arial"/>
              <a:sym typeface="Arial"/>
            </a:endParaRPr>
          </a:p>
        </p:txBody>
      </p:sp>
      <p:sp>
        <p:nvSpPr>
          <p:cNvPr id="79" name="Line 164">
            <a:extLst>
              <a:ext uri="{FF2B5EF4-FFF2-40B4-BE49-F238E27FC236}">
                <a16:creationId xmlns="" xmlns:a16="http://schemas.microsoft.com/office/drawing/2014/main" id="{41A02A06-C9BD-455A-88FE-2B3F8064F189}"/>
              </a:ext>
            </a:extLst>
          </p:cNvPr>
          <p:cNvSpPr>
            <a:spLocks noChangeShapeType="1"/>
          </p:cNvSpPr>
          <p:nvPr/>
        </p:nvSpPr>
        <p:spPr bwMode="auto">
          <a:xfrm rot="8029852">
            <a:off x="10025690" y="4186681"/>
            <a:ext cx="446617" cy="414867"/>
          </a:xfrm>
          <a:prstGeom prst="line">
            <a:avLst/>
          </a:prstGeom>
          <a:noFill/>
          <a:ln w="76200">
            <a:solidFill>
              <a:srgbClr val="009900"/>
            </a:solidFill>
            <a:round/>
            <a:headEnd/>
            <a:tailEnd type="triangle" w="med" len="med"/>
          </a:ln>
          <a:effectLst/>
        </p:spPr>
        <p:txBody>
          <a:bodyPr/>
          <a:lstStyle/>
          <a:p>
            <a:pPr defTabSz="1219170">
              <a:buClr>
                <a:srgbClr val="000000"/>
              </a:buClr>
              <a:defRPr/>
            </a:pPr>
            <a:endParaRPr lang="en-US" sz="1867" kern="0">
              <a:solidFill>
                <a:srgbClr val="000000"/>
              </a:solidFill>
              <a:effectLst>
                <a:outerShdw blurRad="38100" dist="38100" dir="2700000" algn="tl">
                  <a:srgbClr val="000000">
                    <a:alpha val="43137"/>
                  </a:srgbClr>
                </a:outerShdw>
              </a:effectLst>
              <a:latin typeface="Arial"/>
              <a:cs typeface="Arial"/>
              <a:sym typeface="Arial"/>
            </a:endParaRPr>
          </a:p>
        </p:txBody>
      </p:sp>
      <p:sp>
        <p:nvSpPr>
          <p:cNvPr id="80" name="Line 164">
            <a:extLst>
              <a:ext uri="{FF2B5EF4-FFF2-40B4-BE49-F238E27FC236}">
                <a16:creationId xmlns="" xmlns:a16="http://schemas.microsoft.com/office/drawing/2014/main" id="{EEF70CA7-FB7F-4721-9E5D-EE9126685F08}"/>
              </a:ext>
            </a:extLst>
          </p:cNvPr>
          <p:cNvSpPr>
            <a:spLocks noChangeShapeType="1"/>
          </p:cNvSpPr>
          <p:nvPr/>
        </p:nvSpPr>
        <p:spPr bwMode="auto">
          <a:xfrm rot="8029852" flipV="1">
            <a:off x="8587416" y="2790739"/>
            <a:ext cx="61384" cy="560916"/>
          </a:xfrm>
          <a:prstGeom prst="line">
            <a:avLst/>
          </a:prstGeom>
          <a:noFill/>
          <a:ln w="76200">
            <a:solidFill>
              <a:srgbClr val="009900"/>
            </a:solidFill>
            <a:round/>
            <a:headEnd/>
            <a:tailEnd type="triangle" w="med" len="med"/>
          </a:ln>
          <a:effectLst/>
        </p:spPr>
        <p:txBody>
          <a:bodyPr/>
          <a:lstStyle/>
          <a:p>
            <a:pPr defTabSz="1219170">
              <a:buClr>
                <a:srgbClr val="000000"/>
              </a:buClr>
              <a:defRPr/>
            </a:pPr>
            <a:endParaRPr lang="en-US" sz="2800" kern="0">
              <a:solidFill>
                <a:srgbClr val="00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sym typeface="Arial"/>
            </a:endParaRPr>
          </a:p>
        </p:txBody>
      </p:sp>
      <p:sp>
        <p:nvSpPr>
          <p:cNvPr id="81" name="Line 164">
            <a:extLst>
              <a:ext uri="{FF2B5EF4-FFF2-40B4-BE49-F238E27FC236}">
                <a16:creationId xmlns="" xmlns:a16="http://schemas.microsoft.com/office/drawing/2014/main" id="{74FF39C0-A563-43DE-BEC4-40F50F4C3A1B}"/>
              </a:ext>
            </a:extLst>
          </p:cNvPr>
          <p:cNvSpPr>
            <a:spLocks noChangeShapeType="1"/>
          </p:cNvSpPr>
          <p:nvPr/>
        </p:nvSpPr>
        <p:spPr bwMode="auto">
          <a:xfrm rot="8029852" flipH="1">
            <a:off x="9039324" y="5041813"/>
            <a:ext cx="321733" cy="400051"/>
          </a:xfrm>
          <a:prstGeom prst="line">
            <a:avLst/>
          </a:prstGeom>
          <a:noFill/>
          <a:ln w="76200">
            <a:solidFill>
              <a:srgbClr val="009900"/>
            </a:solidFill>
            <a:round/>
            <a:headEnd/>
            <a:tailEnd type="triangle" w="med" len="med"/>
          </a:ln>
          <a:effectLst/>
        </p:spPr>
        <p:txBody>
          <a:bodyPr/>
          <a:lstStyle/>
          <a:p>
            <a:pPr defTabSz="1219170">
              <a:buClr>
                <a:srgbClr val="000000"/>
              </a:buClr>
              <a:defRPr/>
            </a:pPr>
            <a:endParaRPr lang="en-US" sz="1867" kern="0">
              <a:solidFill>
                <a:srgbClr val="000000"/>
              </a:solidFill>
              <a:effectLst>
                <a:outerShdw blurRad="38100" dist="38100" dir="2700000" algn="tl">
                  <a:srgbClr val="000000">
                    <a:alpha val="43137"/>
                  </a:srgbClr>
                </a:outerShdw>
              </a:effectLst>
              <a:latin typeface="Arial"/>
              <a:cs typeface="Arial"/>
              <a:sym typeface="Arial"/>
            </a:endParaRPr>
          </a:p>
        </p:txBody>
      </p:sp>
      <p:sp>
        <p:nvSpPr>
          <p:cNvPr id="82" name="Line 164">
            <a:extLst>
              <a:ext uri="{FF2B5EF4-FFF2-40B4-BE49-F238E27FC236}">
                <a16:creationId xmlns="" xmlns:a16="http://schemas.microsoft.com/office/drawing/2014/main" id="{E0A1234E-75B2-4922-BF54-4EA3A7DDB2C4}"/>
              </a:ext>
            </a:extLst>
          </p:cNvPr>
          <p:cNvSpPr>
            <a:spLocks noChangeShapeType="1"/>
          </p:cNvSpPr>
          <p:nvPr/>
        </p:nvSpPr>
        <p:spPr bwMode="auto">
          <a:xfrm rot="8029852" flipH="1" flipV="1">
            <a:off x="7938657" y="4116831"/>
            <a:ext cx="268816" cy="423333"/>
          </a:xfrm>
          <a:prstGeom prst="line">
            <a:avLst/>
          </a:prstGeom>
          <a:noFill/>
          <a:ln w="76200">
            <a:solidFill>
              <a:srgbClr val="009900"/>
            </a:solidFill>
            <a:round/>
            <a:headEnd/>
            <a:tailEnd type="triangle" w="med" len="med"/>
          </a:ln>
          <a:effectLst/>
        </p:spPr>
        <p:txBody>
          <a:bodyPr/>
          <a:lstStyle/>
          <a:p>
            <a:pPr defTabSz="1219170">
              <a:buClr>
                <a:srgbClr val="000000"/>
              </a:buClr>
              <a:defRPr/>
            </a:pPr>
            <a:endParaRPr lang="en-US" sz="2800" kern="0">
              <a:solidFill>
                <a:srgbClr val="00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sym typeface="Arial"/>
            </a:endParaRPr>
          </a:p>
        </p:txBody>
      </p:sp>
      <p:sp>
        <p:nvSpPr>
          <p:cNvPr id="83" name="Text Box 5">
            <a:extLst>
              <a:ext uri="{FF2B5EF4-FFF2-40B4-BE49-F238E27FC236}">
                <a16:creationId xmlns="" xmlns:a16="http://schemas.microsoft.com/office/drawing/2014/main" id="{2DDFEFDB-2AD1-4EDD-8740-6ECE23840754}"/>
              </a:ext>
            </a:extLst>
          </p:cNvPr>
          <p:cNvSpPr txBox="1">
            <a:spLocks noChangeArrowheads="1"/>
          </p:cNvSpPr>
          <p:nvPr/>
        </p:nvSpPr>
        <p:spPr bwMode="auto">
          <a:xfrm>
            <a:off x="497064" y="1605381"/>
            <a:ext cx="6096000" cy="1055608"/>
          </a:xfrm>
          <a:prstGeom prst="roundRect">
            <a:avLst/>
          </a:prstGeom>
          <a:solidFill>
            <a:schemeClr val="bg1"/>
          </a:solidFill>
          <a:ln w="9525">
            <a:noFill/>
            <a:miter lim="800000"/>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algn="just" defTabSz="1219170" eaLnBrk="1" hangingPunct="1">
              <a:buClr>
                <a:srgbClr val="000000"/>
              </a:buClr>
              <a:defRPr/>
            </a:pPr>
            <a:r>
              <a:rPr lang="en-US" altLang="en-US" sz="2800" b="0" kern="0" dirty="0" err="1">
                <a:solidFill>
                  <a:srgbClr val="C00000"/>
                </a:solidFill>
                <a:latin typeface="Arial" panose="020B0604020202020204" pitchFamily="34" charset="0"/>
                <a:ea typeface="Aachen" panose="02020500000000000000" pitchFamily="18" charset="0"/>
                <a:cs typeface="Arial" panose="020B0604020202020204" pitchFamily="34" charset="0"/>
                <a:sym typeface="Arial"/>
              </a:rPr>
              <a:t>Khí</a:t>
            </a:r>
            <a:r>
              <a:rPr lang="en-US" altLang="en-US" sz="2800" b="0" kern="0" dirty="0">
                <a:solidFill>
                  <a:srgbClr val="C00000"/>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2800" b="0" kern="0" dirty="0" err="1">
                <a:solidFill>
                  <a:srgbClr val="C00000"/>
                </a:solidFill>
                <a:latin typeface="Arial" panose="020B0604020202020204" pitchFamily="34" charset="0"/>
                <a:ea typeface="Aachen" panose="02020500000000000000" pitchFamily="18" charset="0"/>
                <a:cs typeface="Arial" panose="020B0604020202020204" pitchFamily="34" charset="0"/>
                <a:sym typeface="Arial"/>
              </a:rPr>
              <a:t>quyển</a:t>
            </a:r>
            <a:r>
              <a:rPr lang="en-US" altLang="en-US" sz="2800" b="0" kern="0" dirty="0">
                <a:solidFill>
                  <a:srgbClr val="C00000"/>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28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Là</a:t>
            </a:r>
            <a:r>
              <a:rPr lang="en-US" altLang="en-US" sz="28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28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lớp</a:t>
            </a:r>
            <a:r>
              <a:rPr lang="en-US" altLang="en-US" sz="28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28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không</a:t>
            </a:r>
            <a:r>
              <a:rPr lang="en-US" altLang="en-US" sz="28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2800" b="0" kern="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khí</a:t>
            </a:r>
            <a:r>
              <a:rPr lang="en-US" altLang="en-US" sz="2800" b="0" kern="0">
                <a:solidFill>
                  <a:srgbClr val="0000FF"/>
                </a:solidFill>
                <a:latin typeface="Arial" panose="020B0604020202020204" pitchFamily="34" charset="0"/>
                <a:ea typeface="Aachen" panose="02020500000000000000" pitchFamily="18" charset="0"/>
                <a:cs typeface="Arial" panose="020B0604020202020204" pitchFamily="34" charset="0"/>
                <a:sym typeface="Arial"/>
              </a:rPr>
              <a:t> dày hàng ngàn km bao quanh </a:t>
            </a:r>
            <a:r>
              <a:rPr lang="en-US" altLang="en-US" sz="28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Trái</a:t>
            </a:r>
            <a:r>
              <a:rPr lang="en-US" altLang="en-US" sz="28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altLang="en-US" sz="2800" b="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Đất</a:t>
            </a:r>
            <a:r>
              <a:rPr lang="en-US" altLang="en-US" sz="2800" b="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a:t>
            </a:r>
          </a:p>
        </p:txBody>
      </p:sp>
      <p:sp>
        <p:nvSpPr>
          <p:cNvPr id="84" name="Text Box 8">
            <a:extLst>
              <a:ext uri="{FF2B5EF4-FFF2-40B4-BE49-F238E27FC236}">
                <a16:creationId xmlns="" xmlns:a16="http://schemas.microsoft.com/office/drawing/2014/main" id="{8C0B3D38-E552-4C5D-8A55-39F2A2660185}"/>
              </a:ext>
            </a:extLst>
          </p:cNvPr>
          <p:cNvSpPr txBox="1">
            <a:spLocks noChangeArrowheads="1"/>
          </p:cNvSpPr>
          <p:nvPr/>
        </p:nvSpPr>
        <p:spPr bwMode="auto">
          <a:xfrm>
            <a:off x="497064" y="2664678"/>
            <a:ext cx="6096000" cy="1532334"/>
          </a:xfrm>
          <a:prstGeom prst="roundRect">
            <a:avLst/>
          </a:prstGeom>
          <a:solidFill>
            <a:schemeClr val="bg1"/>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1219170" eaLnBrk="1" hangingPunct="1">
              <a:buClr>
                <a:srgbClr val="000000"/>
              </a:buClr>
              <a:defRPr/>
            </a:pPr>
            <a:r>
              <a:rPr lang="en-US" sz="2800" kern="0" dirty="0" err="1">
                <a:solidFill>
                  <a:srgbClr val="C00000"/>
                </a:solidFill>
                <a:latin typeface="Arial" panose="020B0604020202020204" pitchFamily="34" charset="0"/>
                <a:ea typeface="Aachen" panose="02020500000000000000" pitchFamily="18" charset="0"/>
                <a:cs typeface="Arial" panose="020B0604020202020204" pitchFamily="34" charset="0"/>
                <a:sym typeface="Arial"/>
              </a:rPr>
              <a:t>Áp</a:t>
            </a:r>
            <a:r>
              <a:rPr lang="en-US" sz="2800" kern="0" dirty="0">
                <a:solidFill>
                  <a:srgbClr val="C0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kern="0" dirty="0" err="1">
                <a:solidFill>
                  <a:srgbClr val="C00000"/>
                </a:solidFill>
                <a:latin typeface="Arial" panose="020B0604020202020204" pitchFamily="34" charset="0"/>
                <a:ea typeface="Aachen" panose="02020500000000000000" pitchFamily="18" charset="0"/>
                <a:cs typeface="Arial" panose="020B0604020202020204" pitchFamily="34" charset="0"/>
                <a:sym typeface="Arial"/>
              </a:rPr>
              <a:t>suất</a:t>
            </a:r>
            <a:r>
              <a:rPr lang="en-US" sz="2800" kern="0" dirty="0">
                <a:solidFill>
                  <a:srgbClr val="C0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kern="0" dirty="0" err="1">
                <a:solidFill>
                  <a:srgbClr val="C00000"/>
                </a:solidFill>
                <a:latin typeface="Arial" panose="020B0604020202020204" pitchFamily="34" charset="0"/>
                <a:ea typeface="Aachen" panose="02020500000000000000" pitchFamily="18" charset="0"/>
                <a:cs typeface="Arial" panose="020B0604020202020204" pitchFamily="34" charset="0"/>
                <a:sym typeface="Arial"/>
              </a:rPr>
              <a:t>khí</a:t>
            </a:r>
            <a:r>
              <a:rPr lang="en-US" sz="2800" kern="0" dirty="0">
                <a:solidFill>
                  <a:srgbClr val="C0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kern="0" dirty="0" err="1">
                <a:solidFill>
                  <a:srgbClr val="C00000"/>
                </a:solidFill>
                <a:latin typeface="Arial" panose="020B0604020202020204" pitchFamily="34" charset="0"/>
                <a:ea typeface="Aachen" panose="02020500000000000000" pitchFamily="18" charset="0"/>
                <a:cs typeface="Arial" panose="020B0604020202020204" pitchFamily="34" charset="0"/>
                <a:sym typeface="Arial"/>
              </a:rPr>
              <a:t>quyển</a:t>
            </a:r>
            <a:r>
              <a:rPr lang="en-US" sz="2800" kern="0" dirty="0">
                <a:solidFill>
                  <a:srgbClr val="C00000"/>
                </a:solidFill>
                <a:latin typeface="Arial" panose="020B0604020202020204" pitchFamily="34" charset="0"/>
                <a:ea typeface="Aachen" panose="02020500000000000000"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là</a:t>
            </a:r>
            <a:r>
              <a:rPr lang="en-US" sz="280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áp</a:t>
            </a:r>
            <a:r>
              <a:rPr lang="en-US" sz="280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suất</a:t>
            </a:r>
            <a:r>
              <a:rPr lang="en-US" sz="280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do </a:t>
            </a:r>
            <a:r>
              <a:rPr lang="en-US" sz="280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lớp</a:t>
            </a:r>
            <a:r>
              <a:rPr lang="en-US" sz="280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không</a:t>
            </a:r>
            <a:r>
              <a:rPr lang="en-US" sz="280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khí</a:t>
            </a:r>
            <a:r>
              <a:rPr lang="en-US" sz="280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bao</a:t>
            </a:r>
            <a:r>
              <a:rPr lang="en-US" sz="280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quanh</a:t>
            </a:r>
            <a:r>
              <a:rPr lang="en-US" sz="280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rPr>
              <a:t> </a:t>
            </a:r>
            <a:r>
              <a:rPr lang="en-US" sz="2800" kern="0" err="1">
                <a:solidFill>
                  <a:srgbClr val="0000FF"/>
                </a:solidFill>
                <a:latin typeface="Arial" panose="020B0604020202020204" pitchFamily="34" charset="0"/>
                <a:ea typeface="Aachen" panose="02020500000000000000" pitchFamily="18" charset="0"/>
                <a:cs typeface="Arial" panose="020B0604020202020204" pitchFamily="34" charset="0"/>
                <a:sym typeface="Arial"/>
              </a:rPr>
              <a:t>Trái</a:t>
            </a:r>
            <a:r>
              <a:rPr lang="en-US" sz="2800" kern="0">
                <a:solidFill>
                  <a:srgbClr val="0000FF"/>
                </a:solidFill>
                <a:latin typeface="Arial" panose="020B0604020202020204" pitchFamily="34" charset="0"/>
                <a:ea typeface="Aachen" panose="02020500000000000000" pitchFamily="18" charset="0"/>
                <a:cs typeface="Arial" panose="020B0604020202020204" pitchFamily="34" charset="0"/>
                <a:sym typeface="Arial"/>
              </a:rPr>
              <a:t> Đất tác dụng lên mọi vật trên Trái Đất.</a:t>
            </a:r>
            <a:endParaRPr lang="en-US" sz="2800" kern="0" dirty="0">
              <a:solidFill>
                <a:srgbClr val="0000FF"/>
              </a:solidFill>
              <a:latin typeface="Arial" panose="020B0604020202020204" pitchFamily="34" charset="0"/>
              <a:ea typeface="Aachen" panose="02020500000000000000" pitchFamily="18" charset="0"/>
              <a:cs typeface="Arial" panose="020B0604020202020204" pitchFamily="34" charset="0"/>
              <a:sym typeface="Arial"/>
            </a:endParaRPr>
          </a:p>
        </p:txBody>
      </p:sp>
      <p:sp>
        <p:nvSpPr>
          <p:cNvPr id="2" name="TextBox 1">
            <a:extLst>
              <a:ext uri="{FF2B5EF4-FFF2-40B4-BE49-F238E27FC236}">
                <a16:creationId xmlns="" xmlns:a16="http://schemas.microsoft.com/office/drawing/2014/main" id="{571292CA-343E-6DB9-863A-3CDCE76AE680}"/>
              </a:ext>
            </a:extLst>
          </p:cNvPr>
          <p:cNvSpPr txBox="1"/>
          <p:nvPr/>
        </p:nvSpPr>
        <p:spPr>
          <a:xfrm>
            <a:off x="1602899" y="254765"/>
            <a:ext cx="6006739" cy="523220"/>
          </a:xfrm>
          <a:prstGeom prst="rect">
            <a:avLst/>
          </a:prstGeom>
          <a:noFill/>
        </p:spPr>
        <p:txBody>
          <a:bodyPr wrap="square" rtlCol="0">
            <a:spAutoFit/>
          </a:bodyPr>
          <a:lstStyle/>
          <a:p>
            <a:pPr defTabSz="1219170">
              <a:buClr>
                <a:srgbClr val="000000"/>
              </a:buClr>
              <a:defRPr/>
            </a:pPr>
            <a:r>
              <a:rPr lang="en-US" sz="2800" b="1" kern="0">
                <a:solidFill>
                  <a:srgbClr val="002060"/>
                </a:solidFill>
                <a:latin typeface="Arial" panose="020B0604020202020204" pitchFamily="34" charset="0"/>
                <a:ea typeface="Aachen" panose="02020500000000000000" pitchFamily="18" charset="0"/>
                <a:cs typeface="Arial" panose="020B0604020202020204" pitchFamily="34" charset="0"/>
                <a:sym typeface="Arial"/>
              </a:rPr>
              <a:t>1.Sự tồn tại áp suất khí quyển</a:t>
            </a:r>
            <a:endParaRPr lang="en-US" sz="2800" b="1" kern="0" dirty="0">
              <a:solidFill>
                <a:srgbClr val="002060"/>
              </a:solidFill>
              <a:latin typeface="Arial" panose="020B0604020202020204" pitchFamily="34" charset="0"/>
              <a:ea typeface="Aachen" panose="02020500000000000000" pitchFamily="18" charset="0"/>
              <a:cs typeface="Arial" panose="020B0604020202020204" pitchFamily="34" charset="0"/>
              <a:sym typeface="Arial"/>
            </a:endParaRPr>
          </a:p>
        </p:txBody>
      </p:sp>
      <p:grpSp>
        <p:nvGrpSpPr>
          <p:cNvPr id="3" name="Group 2">
            <a:extLst>
              <a:ext uri="{FF2B5EF4-FFF2-40B4-BE49-F238E27FC236}">
                <a16:creationId xmlns="" xmlns:a16="http://schemas.microsoft.com/office/drawing/2014/main" id="{6B2D0A40-7C5B-C9EB-F9C5-8C71B04B4397}"/>
              </a:ext>
            </a:extLst>
          </p:cNvPr>
          <p:cNvGrpSpPr/>
          <p:nvPr/>
        </p:nvGrpSpPr>
        <p:grpSpPr>
          <a:xfrm>
            <a:off x="854127" y="188158"/>
            <a:ext cx="748772" cy="748772"/>
            <a:chOff x="5751326" y="1686394"/>
            <a:chExt cx="1514006" cy="1514006"/>
          </a:xfrm>
        </p:grpSpPr>
        <p:sp>
          <p:nvSpPr>
            <p:cNvPr id="4" name="Oval 3">
              <a:extLst>
                <a:ext uri="{FF2B5EF4-FFF2-40B4-BE49-F238E27FC236}">
                  <a16:creationId xmlns=""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800" kern="0">
                <a:solidFill>
                  <a:srgbClr val="FFFFFF"/>
                </a:solidFill>
                <a:latin typeface="Arial" panose="020B0604020202020204" pitchFamily="34" charset="0"/>
                <a:ea typeface="Aachen" panose="02020500000000000000" pitchFamily="18" charset="0"/>
                <a:cs typeface="Arial" panose="020B0604020202020204" pitchFamily="34" charset="0"/>
                <a:sym typeface="Arial"/>
              </a:endParaRPr>
            </a:p>
          </p:txBody>
        </p:sp>
        <p:pic>
          <p:nvPicPr>
            <p:cNvPr id="5" name="Picture 8">
              <a:extLst>
                <a:ext uri="{FF2B5EF4-FFF2-40B4-BE49-F238E27FC236}">
                  <a16:creationId xmlns="" xmlns:a16="http://schemas.microsoft.com/office/drawing/2014/main" id="{BD602EC1-EBFB-6D9F-5D29-45EF53A114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 xmlns:a16="http://schemas.microsoft.com/office/drawing/2014/main" id="{791580D8-8C1A-0B98-89A0-0EAD4354A07F}"/>
              </a:ext>
            </a:extLst>
          </p:cNvPr>
          <p:cNvSpPr txBox="1"/>
          <p:nvPr/>
        </p:nvSpPr>
        <p:spPr>
          <a:xfrm>
            <a:off x="1602899" y="851740"/>
            <a:ext cx="6392785" cy="523220"/>
          </a:xfrm>
          <a:prstGeom prst="rect">
            <a:avLst/>
          </a:prstGeom>
          <a:noFill/>
        </p:spPr>
        <p:txBody>
          <a:bodyPr wrap="square" rtlCol="0">
            <a:spAutoFit/>
          </a:bodyPr>
          <a:lstStyle/>
          <a:p>
            <a:r>
              <a:rPr lang="en-US" sz="2800" b="1">
                <a:latin typeface="Arial" panose="020B0604020202020204" pitchFamily="34" charset="0"/>
                <a:ea typeface="Aachen" panose="02020500000000000000" pitchFamily="18" charset="0"/>
                <a:cs typeface="Arial" panose="020B0604020202020204" pitchFamily="34" charset="0"/>
              </a:rPr>
              <a:t>a)Khí quyển và áp suất khí quyển</a:t>
            </a:r>
          </a:p>
        </p:txBody>
      </p:sp>
    </p:spTree>
    <p:extLst>
      <p:ext uri="{BB962C8B-B14F-4D97-AF65-F5344CB8AC3E}">
        <p14:creationId xmlns:p14="http://schemas.microsoft.com/office/powerpoint/2010/main" val="85126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9" grpId="0" animBg="1"/>
      <p:bldP spid="80" grpId="0" animBg="1"/>
      <p:bldP spid="81" grpId="0" animBg="1"/>
      <p:bldP spid="82" grpId="0" animBg="1"/>
      <p:bldP spid="8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3" name="TextBox 2">
            <a:extLst>
              <a:ext uri="{FF2B5EF4-FFF2-40B4-BE49-F238E27FC236}">
                <a16:creationId xmlns="" xmlns:a16="http://schemas.microsoft.com/office/drawing/2014/main" id="{02650B36-EE59-0EDD-D3D0-E960EDFAC729}"/>
              </a:ext>
            </a:extLst>
          </p:cNvPr>
          <p:cNvSpPr txBox="1"/>
          <p:nvPr/>
        </p:nvSpPr>
        <p:spPr>
          <a:xfrm>
            <a:off x="530005" y="3178428"/>
            <a:ext cx="5880845" cy="2418867"/>
          </a:xfrm>
          <a:prstGeom prst="rect">
            <a:avLst/>
          </a:prstGeom>
          <a:noFill/>
        </p:spPr>
        <p:txBody>
          <a:bodyPr wrap="square">
            <a:spAutoFit/>
          </a:bodyPr>
          <a:lstStyle/>
          <a:p>
            <a:pPr marL="380990" indent="-380990" algn="just">
              <a:lnSpc>
                <a:spcPct val="150000"/>
              </a:lnSpc>
              <a:buFont typeface="Arial" panose="020B0604020202020204" pitchFamily="34" charset="0"/>
              <a:buChar char="•"/>
              <a:defRPr/>
            </a:pPr>
            <a:r>
              <a:rPr lang="en-US" sz="2600">
                <a:solidFill>
                  <a:srgbClr val="002060"/>
                </a:solidFill>
                <a:latin typeface="Arial" panose="020B0604020202020204" pitchFamily="34" charset="0"/>
                <a:cs typeface="Arial" panose="020B0604020202020204" pitchFamily="34" charset="0"/>
              </a:rPr>
              <a:t>Một chiếc cốc </a:t>
            </a:r>
          </a:p>
          <a:p>
            <a:pPr marL="380990" indent="-380990" algn="just">
              <a:lnSpc>
                <a:spcPct val="150000"/>
              </a:lnSpc>
              <a:buFont typeface="Arial" panose="020B0604020202020204" pitchFamily="34" charset="0"/>
              <a:buChar char="•"/>
              <a:defRPr/>
            </a:pPr>
            <a:r>
              <a:rPr lang="en-US" sz="2600">
                <a:solidFill>
                  <a:srgbClr val="002060"/>
                </a:solidFill>
                <a:latin typeface="Arial" panose="020B0604020202020204" pitchFamily="34" charset="0"/>
                <a:cs typeface="Arial" panose="020B0604020202020204" pitchFamily="34" charset="0"/>
              </a:rPr>
              <a:t>Một tấm nylon cứng</a:t>
            </a:r>
          </a:p>
          <a:p>
            <a:pPr marL="380990" indent="-380990" algn="just">
              <a:lnSpc>
                <a:spcPct val="150000"/>
              </a:lnSpc>
              <a:buFont typeface="Arial" panose="020B0604020202020204" pitchFamily="34" charset="0"/>
              <a:buChar char="•"/>
              <a:defRPr/>
            </a:pPr>
            <a:r>
              <a:rPr lang="en-US" sz="2600">
                <a:solidFill>
                  <a:srgbClr val="002060"/>
                </a:solidFill>
                <a:latin typeface="Arial" panose="020B0604020202020204" pitchFamily="34" charset="0"/>
                <a:cs typeface="Arial" panose="020B0604020202020204" pitchFamily="34" charset="0"/>
              </a:rPr>
              <a:t>M</a:t>
            </a:r>
            <a:r>
              <a:rPr lang="vi-VN" sz="2600">
                <a:solidFill>
                  <a:srgbClr val="002060"/>
                </a:solidFill>
                <a:latin typeface="Arial" panose="020B0604020202020204" pitchFamily="34" charset="0"/>
                <a:cs typeface="Arial" panose="020B0604020202020204" pitchFamily="34" charset="0"/>
              </a:rPr>
              <a:t>ột bình nước</a:t>
            </a:r>
            <a:endParaRPr lang="en-US" sz="2600">
              <a:solidFill>
                <a:srgbClr val="002060"/>
              </a:solidFill>
              <a:latin typeface="Arial" panose="020B0604020202020204" pitchFamily="34" charset="0"/>
              <a:cs typeface="Arial" panose="020B0604020202020204" pitchFamily="34" charset="0"/>
            </a:endParaRPr>
          </a:p>
          <a:p>
            <a:pPr marL="380990" indent="-380990" algn="just">
              <a:lnSpc>
                <a:spcPct val="150000"/>
              </a:lnSpc>
              <a:buFont typeface="Arial" panose="020B0604020202020204" pitchFamily="34" charset="0"/>
              <a:buChar char="•"/>
              <a:defRPr/>
            </a:pPr>
            <a:r>
              <a:rPr lang="en-US" sz="2600">
                <a:solidFill>
                  <a:srgbClr val="002060"/>
                </a:solidFill>
                <a:latin typeface="Arial" panose="020B0604020202020204" pitchFamily="34" charset="0"/>
                <a:cs typeface="Arial" panose="020B0604020202020204" pitchFamily="34" charset="0"/>
              </a:rPr>
              <a:t>Khay đựng dụng cụ thí nghiệm</a:t>
            </a:r>
            <a:endParaRPr lang="en-US" sz="2600"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26EF8777-F00B-4112-B143-75A68FB80B59}"/>
              </a:ext>
            </a:extLst>
          </p:cNvPr>
          <p:cNvSpPr txBox="1"/>
          <p:nvPr/>
        </p:nvSpPr>
        <p:spPr>
          <a:xfrm>
            <a:off x="1098211" y="741182"/>
            <a:ext cx="3083143" cy="492443"/>
          </a:xfrm>
          <a:prstGeom prst="rect">
            <a:avLst/>
          </a:prstGeom>
          <a:noFill/>
        </p:spPr>
        <p:txBody>
          <a:bodyPr wrap="square" rtlCol="0">
            <a:spAutoFit/>
          </a:bodyPr>
          <a:lstStyle/>
          <a:p>
            <a:r>
              <a:rPr lang="en-US" sz="2600" b="1">
                <a:solidFill>
                  <a:srgbClr val="FF0000"/>
                </a:solidFill>
                <a:latin typeface="Arial" panose="020B0604020202020204" pitchFamily="34" charset="0"/>
                <a:cs typeface="Arial" panose="020B0604020202020204" pitchFamily="34" charset="0"/>
              </a:rPr>
              <a:t>Thí nghiệm 3a</a:t>
            </a:r>
          </a:p>
        </p:txBody>
      </p:sp>
      <p:pic>
        <p:nvPicPr>
          <p:cNvPr id="4" name="Picture 3">
            <a:extLst>
              <a:ext uri="{FF2B5EF4-FFF2-40B4-BE49-F238E27FC236}">
                <a16:creationId xmlns="" xmlns:a16="http://schemas.microsoft.com/office/drawing/2014/main" id="{498342FA-DB54-D1CB-8116-997159926845}"/>
              </a:ext>
            </a:extLst>
          </p:cNvPr>
          <p:cNvPicPr>
            <a:picLocks noChangeAspect="1"/>
          </p:cNvPicPr>
          <p:nvPr/>
        </p:nvPicPr>
        <p:blipFill>
          <a:blip r:embed="rId3"/>
          <a:stretch>
            <a:fillRect/>
          </a:stretch>
        </p:blipFill>
        <p:spPr>
          <a:xfrm>
            <a:off x="433085" y="540687"/>
            <a:ext cx="742950" cy="685800"/>
          </a:xfrm>
          <a:prstGeom prst="rect">
            <a:avLst/>
          </a:prstGeom>
        </p:spPr>
      </p:pic>
      <p:sp>
        <p:nvSpPr>
          <p:cNvPr id="6" name="TextBox 17">
            <a:extLst>
              <a:ext uri="{FF2B5EF4-FFF2-40B4-BE49-F238E27FC236}">
                <a16:creationId xmlns="" xmlns:a16="http://schemas.microsoft.com/office/drawing/2014/main" id="{75C0339B-C00C-65A7-910A-FC8A65B620E9}"/>
              </a:ext>
            </a:extLst>
          </p:cNvPr>
          <p:cNvSpPr txBox="1">
            <a:spLocks noChangeArrowheads="1"/>
          </p:cNvSpPr>
          <p:nvPr/>
        </p:nvSpPr>
        <p:spPr bwMode="auto">
          <a:xfrm>
            <a:off x="751465" y="1260705"/>
            <a:ext cx="802633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a:solidFill>
                  <a:srgbClr val="0000FF"/>
                </a:solidFill>
                <a:cs typeface="Arial" panose="020B0604020202020204" pitchFamily="34" charset="0"/>
              </a:rPr>
              <a:t>Mục đích tiến hành thí nghiệm?</a:t>
            </a:r>
            <a:endParaRPr lang="en-US" altLang="en-US" sz="2600">
              <a:cs typeface="Arial" panose="020B0604020202020204" pitchFamily="34" charset="0"/>
            </a:endParaRPr>
          </a:p>
        </p:txBody>
      </p:sp>
      <p:sp>
        <p:nvSpPr>
          <p:cNvPr id="9" name="TextBox 17">
            <a:extLst>
              <a:ext uri="{FF2B5EF4-FFF2-40B4-BE49-F238E27FC236}">
                <a16:creationId xmlns="" xmlns:a16="http://schemas.microsoft.com/office/drawing/2014/main" id="{92BD2C95-1475-BFD5-8E50-50D383718D03}"/>
              </a:ext>
            </a:extLst>
          </p:cNvPr>
          <p:cNvSpPr txBox="1">
            <a:spLocks noChangeArrowheads="1"/>
          </p:cNvSpPr>
          <p:nvPr/>
        </p:nvSpPr>
        <p:spPr bwMode="auto">
          <a:xfrm>
            <a:off x="751465" y="2460301"/>
            <a:ext cx="42060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a:solidFill>
                  <a:srgbClr val="0000FF"/>
                </a:solidFill>
                <a:cs typeface="Arial" panose="020B0604020202020204" pitchFamily="34" charset="0"/>
              </a:rPr>
              <a:t>Cần những dụng cụ gì?</a:t>
            </a:r>
            <a:endParaRPr lang="en-US" altLang="en-US" sz="2600">
              <a:cs typeface="Arial" panose="020B0604020202020204" pitchFamily="34" charset="0"/>
            </a:endParaRPr>
          </a:p>
        </p:txBody>
      </p:sp>
      <p:sp>
        <p:nvSpPr>
          <p:cNvPr id="2" name="TextBox 1">
            <a:extLst>
              <a:ext uri="{FF2B5EF4-FFF2-40B4-BE49-F238E27FC236}">
                <a16:creationId xmlns="" xmlns:a16="http://schemas.microsoft.com/office/drawing/2014/main" id="{A5C4D994-C16E-835C-CAF7-42C71BA27168}"/>
              </a:ext>
            </a:extLst>
          </p:cNvPr>
          <p:cNvSpPr txBox="1"/>
          <p:nvPr/>
        </p:nvSpPr>
        <p:spPr>
          <a:xfrm>
            <a:off x="1062785" y="148914"/>
            <a:ext cx="10696130" cy="523220"/>
          </a:xfrm>
          <a:prstGeom prst="rect">
            <a:avLst/>
          </a:prstGeom>
          <a:noFill/>
        </p:spPr>
        <p:txBody>
          <a:bodyPr wrap="square" rtlCol="0">
            <a:spAutoFit/>
          </a:bodyPr>
          <a:lstStyle/>
          <a:p>
            <a:r>
              <a:rPr lang="en-US" sz="2800" b="1">
                <a:latin typeface="Arial" panose="020B0604020202020204" pitchFamily="34" charset="0"/>
                <a:ea typeface="Aachen" panose="02020500000000000000" pitchFamily="18" charset="0"/>
                <a:cs typeface="Arial" panose="020B0604020202020204" pitchFamily="34" charset="0"/>
              </a:rPr>
              <a:t>b) Thí nghiệm chứng tỏ sự tồn tại của áp suất khí quyển</a:t>
            </a:r>
          </a:p>
        </p:txBody>
      </p:sp>
      <p:pic>
        <p:nvPicPr>
          <p:cNvPr id="8" name="Picture 7">
            <a:extLst>
              <a:ext uri="{FF2B5EF4-FFF2-40B4-BE49-F238E27FC236}">
                <a16:creationId xmlns="" xmlns:a16="http://schemas.microsoft.com/office/drawing/2014/main" id="{D36EA381-0792-0361-F1C5-4E8B7C4C5F83}"/>
              </a:ext>
            </a:extLst>
          </p:cNvPr>
          <p:cNvPicPr>
            <a:picLocks noChangeAspect="1"/>
          </p:cNvPicPr>
          <p:nvPr/>
        </p:nvPicPr>
        <p:blipFill>
          <a:blip r:embed="rId4"/>
          <a:stretch>
            <a:fillRect/>
          </a:stretch>
        </p:blipFill>
        <p:spPr>
          <a:xfrm>
            <a:off x="6887527" y="3307079"/>
            <a:ext cx="4206094" cy="2389549"/>
          </a:xfrm>
          <a:prstGeom prst="rect">
            <a:avLst/>
          </a:prstGeom>
        </p:spPr>
      </p:pic>
      <p:sp>
        <p:nvSpPr>
          <p:cNvPr id="7" name="TextBox 17">
            <a:extLst>
              <a:ext uri="{FF2B5EF4-FFF2-40B4-BE49-F238E27FC236}">
                <a16:creationId xmlns="" xmlns:a16="http://schemas.microsoft.com/office/drawing/2014/main" id="{0D4F6DD2-FF82-9590-1529-9EB915C218B2}"/>
              </a:ext>
            </a:extLst>
          </p:cNvPr>
          <p:cNvSpPr txBox="1">
            <a:spLocks noChangeArrowheads="1"/>
          </p:cNvSpPr>
          <p:nvPr/>
        </p:nvSpPr>
        <p:spPr bwMode="auto">
          <a:xfrm>
            <a:off x="1363364" y="1711053"/>
            <a:ext cx="946527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a:solidFill>
                  <a:srgbClr val="FF0000"/>
                </a:solidFill>
                <a:cs typeface="Arial" panose="020B0604020202020204" pitchFamily="34" charset="0"/>
              </a:rPr>
              <a:t>Chứng tỏ sự tồn tại áp suất khí quyển tác dụng từ dưới lên</a:t>
            </a:r>
          </a:p>
        </p:txBody>
      </p:sp>
      <p:sp>
        <p:nvSpPr>
          <p:cNvPr id="11" name="TextBox 10">
            <a:extLst>
              <a:ext uri="{FF2B5EF4-FFF2-40B4-BE49-F238E27FC236}">
                <a16:creationId xmlns="" xmlns:a16="http://schemas.microsoft.com/office/drawing/2014/main" id="{41FCA0E3-1075-674F-6FA4-A4D51C37ACB1}"/>
              </a:ext>
            </a:extLst>
          </p:cNvPr>
          <p:cNvSpPr txBox="1"/>
          <p:nvPr/>
        </p:nvSpPr>
        <p:spPr>
          <a:xfrm>
            <a:off x="3420372" y="741182"/>
            <a:ext cx="6094206" cy="477054"/>
          </a:xfrm>
          <a:prstGeom prst="rect">
            <a:avLst/>
          </a:prstGeom>
          <a:noFill/>
        </p:spPr>
        <p:txBody>
          <a:bodyPr wrap="square">
            <a:spAutoFit/>
          </a:bodyPr>
          <a:lstStyle/>
          <a:p>
            <a:r>
              <a:rPr lang="en-US" altLang="en-US" sz="2500">
                <a:solidFill>
                  <a:srgbClr val="0000FF"/>
                </a:solidFill>
                <a:latin typeface="Arial" panose="020B0604020202020204" pitchFamily="34" charset="0"/>
                <a:cs typeface="Arial" panose="020B0604020202020204" pitchFamily="34" charset="0"/>
              </a:rPr>
              <a:t>(Hình 16.7) </a:t>
            </a:r>
            <a:endParaRPr lang="en-US" sz="2500">
              <a:latin typeface="Arial" panose="020B0604020202020204" pitchFamily="34" charset="0"/>
              <a:cs typeface="Arial" panose="020B0604020202020204" pitchFamily="34" charset="0"/>
            </a:endParaRPr>
          </a:p>
        </p:txBody>
      </p:sp>
      <p:sp>
        <p:nvSpPr>
          <p:cNvPr id="10" name="TextBox 17">
            <a:extLst>
              <a:ext uri="{FF2B5EF4-FFF2-40B4-BE49-F238E27FC236}">
                <a16:creationId xmlns="" xmlns:a16="http://schemas.microsoft.com/office/drawing/2014/main" id="{3E168DE4-340E-F4B0-3D40-0FD7F932EE53}"/>
              </a:ext>
            </a:extLst>
          </p:cNvPr>
          <p:cNvSpPr txBox="1">
            <a:spLocks noChangeArrowheads="1"/>
          </p:cNvSpPr>
          <p:nvPr/>
        </p:nvSpPr>
        <p:spPr bwMode="auto">
          <a:xfrm>
            <a:off x="761215" y="5984742"/>
            <a:ext cx="57901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a:solidFill>
                  <a:srgbClr val="0000FF"/>
                </a:solidFill>
                <a:cs typeface="Arial" panose="020B0604020202020204" pitchFamily="34" charset="0"/>
              </a:rPr>
              <a:t>Các bước tiến hành thí nghiệm?</a:t>
            </a:r>
            <a:endParaRPr lang="en-US" altLang="en-US" sz="2600">
              <a:cs typeface="Arial" panose="020B0604020202020204" pitchFamily="34" charset="0"/>
            </a:endParaRPr>
          </a:p>
        </p:txBody>
      </p:sp>
    </p:spTree>
    <p:extLst>
      <p:ext uri="{BB962C8B-B14F-4D97-AF65-F5344CB8AC3E}">
        <p14:creationId xmlns:p14="http://schemas.microsoft.com/office/powerpoint/2010/main" val="394438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7" grpId="0"/>
      <p:bldP spid="7"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5" name="TextBox 4">
            <a:extLst>
              <a:ext uri="{FF2B5EF4-FFF2-40B4-BE49-F238E27FC236}">
                <a16:creationId xmlns="" xmlns:a16="http://schemas.microsoft.com/office/drawing/2014/main" id="{B1BB98A5-65D8-9FBE-775B-7A5CA3B5068A}"/>
              </a:ext>
            </a:extLst>
          </p:cNvPr>
          <p:cNvSpPr txBox="1"/>
          <p:nvPr/>
        </p:nvSpPr>
        <p:spPr>
          <a:xfrm>
            <a:off x="421083" y="293801"/>
            <a:ext cx="4859061" cy="492443"/>
          </a:xfrm>
          <a:prstGeom prst="rect">
            <a:avLst/>
          </a:prstGeom>
          <a:noFill/>
        </p:spPr>
        <p:txBody>
          <a:bodyPr wrap="square" rtlCol="0">
            <a:spAutoFit/>
          </a:bodyPr>
          <a:lstStyle/>
          <a:p>
            <a:r>
              <a:rPr lang="en-US" sz="2600" b="1">
                <a:solidFill>
                  <a:srgbClr val="0000FF"/>
                </a:solidFill>
                <a:latin typeface="Arial" panose="020B0604020202020204" pitchFamily="34" charset="0"/>
                <a:cs typeface="Arial" panose="020B0604020202020204" pitchFamily="34" charset="0"/>
              </a:rPr>
              <a:t>*Tiến hành thí nghiệm</a:t>
            </a:r>
          </a:p>
        </p:txBody>
      </p:sp>
      <p:pic>
        <p:nvPicPr>
          <p:cNvPr id="13" name="Picture 12">
            <a:extLst>
              <a:ext uri="{FF2B5EF4-FFF2-40B4-BE49-F238E27FC236}">
                <a16:creationId xmlns="" xmlns:a16="http://schemas.microsoft.com/office/drawing/2014/main" id="{9ADD6803-297B-B960-2E24-EB1528F5C193}"/>
              </a:ext>
            </a:extLst>
          </p:cNvPr>
          <p:cNvPicPr>
            <a:picLocks noChangeAspect="1"/>
          </p:cNvPicPr>
          <p:nvPr/>
        </p:nvPicPr>
        <p:blipFill>
          <a:blip r:embed="rId3"/>
          <a:stretch>
            <a:fillRect/>
          </a:stretch>
        </p:blipFill>
        <p:spPr>
          <a:xfrm>
            <a:off x="7106443" y="3417194"/>
            <a:ext cx="4379786" cy="2568875"/>
          </a:xfrm>
          <a:prstGeom prst="rect">
            <a:avLst/>
          </a:prstGeom>
        </p:spPr>
      </p:pic>
      <p:sp>
        <p:nvSpPr>
          <p:cNvPr id="15" name="TextBox 14">
            <a:extLst>
              <a:ext uri="{FF2B5EF4-FFF2-40B4-BE49-F238E27FC236}">
                <a16:creationId xmlns="" xmlns:a16="http://schemas.microsoft.com/office/drawing/2014/main" id="{F3607446-6B28-5B62-AF23-3022ADE087F3}"/>
              </a:ext>
            </a:extLst>
          </p:cNvPr>
          <p:cNvSpPr txBox="1"/>
          <p:nvPr/>
        </p:nvSpPr>
        <p:spPr>
          <a:xfrm>
            <a:off x="516692" y="965613"/>
            <a:ext cx="11290498" cy="1292662"/>
          </a:xfrm>
          <a:prstGeom prst="rect">
            <a:avLst/>
          </a:prstGeom>
          <a:noFill/>
        </p:spPr>
        <p:txBody>
          <a:bodyPr wrap="square">
            <a:spAutoFit/>
          </a:bodyPr>
          <a:lstStyle/>
          <a:p>
            <a:pPr algn="just"/>
            <a:r>
              <a:rPr lang="en-US" sz="2600">
                <a:solidFill>
                  <a:srgbClr val="C00000"/>
                </a:solidFill>
                <a:latin typeface="Arial" panose="020B0604020202020204" pitchFamily="34" charset="0"/>
                <a:cs typeface="Arial" panose="020B0604020202020204" pitchFamily="34" charset="0"/>
              </a:rPr>
              <a:t>Bước 1</a:t>
            </a:r>
            <a:r>
              <a:rPr lang="en-US" sz="2600">
                <a:solidFill>
                  <a:srgbClr val="002060"/>
                </a:solidFill>
                <a:latin typeface="Arial" panose="020B0604020202020204" pitchFamily="34" charset="0"/>
                <a:cs typeface="Arial" panose="020B0604020202020204" pitchFamily="34" charset="0"/>
              </a:rPr>
              <a:t>: </a:t>
            </a:r>
            <a:r>
              <a:rPr lang="vi-VN" sz="2600">
                <a:solidFill>
                  <a:srgbClr val="002060"/>
                </a:solidFill>
                <a:latin typeface="Arial" panose="020B0604020202020204" pitchFamily="34" charset="0"/>
                <a:cs typeface="Arial" panose="020B0604020202020204" pitchFamily="34" charset="0"/>
              </a:rPr>
              <a:t>Rót đầy nước vào cốc, đặt tấm nylon cứng che kín miệng cốc, rồi dùng tay giữ chặt tấm nylon cứng trên miệng cốc và từ từ úp ngược miệng cốc xuống</a:t>
            </a:r>
            <a:endParaRPr lang="en-US" sz="2600" dirty="0">
              <a:solidFill>
                <a:srgbClr val="0020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91F21918-17C8-9873-C582-944E7BFA8062}"/>
              </a:ext>
            </a:extLst>
          </p:cNvPr>
          <p:cNvSpPr txBox="1"/>
          <p:nvPr/>
        </p:nvSpPr>
        <p:spPr>
          <a:xfrm>
            <a:off x="516692" y="2360313"/>
            <a:ext cx="8055808" cy="492443"/>
          </a:xfrm>
          <a:prstGeom prst="rect">
            <a:avLst/>
          </a:prstGeom>
          <a:noFill/>
        </p:spPr>
        <p:txBody>
          <a:bodyPr wrap="square">
            <a:spAutoFit/>
          </a:bodyPr>
          <a:lstStyle/>
          <a:p>
            <a:pPr algn="just"/>
            <a:r>
              <a:rPr lang="en-US" sz="2600">
                <a:solidFill>
                  <a:srgbClr val="C00000"/>
                </a:solidFill>
                <a:latin typeface="Arial" panose="020B0604020202020204" pitchFamily="34" charset="0"/>
                <a:cs typeface="Arial" panose="020B0604020202020204" pitchFamily="34" charset="0"/>
              </a:rPr>
              <a:t>Bước 2</a:t>
            </a:r>
            <a:r>
              <a:rPr lang="en-US" sz="2600">
                <a:solidFill>
                  <a:srgbClr val="002060"/>
                </a:solidFill>
                <a:latin typeface="Arial" panose="020B0604020202020204" pitchFamily="34" charset="0"/>
                <a:cs typeface="Arial" panose="020B0604020202020204" pitchFamily="34" charset="0"/>
              </a:rPr>
              <a:t>: </a:t>
            </a:r>
            <a:r>
              <a:rPr lang="vi-VN" sz="2600">
                <a:solidFill>
                  <a:srgbClr val="002060"/>
                </a:solidFill>
                <a:latin typeface="Arial" panose="020B0604020202020204" pitchFamily="34" charset="0"/>
                <a:cs typeface="Arial" panose="020B0604020202020204" pitchFamily="34" charset="0"/>
              </a:rPr>
              <a:t>Từ từ đưa nhẹ tay ra khỏi miệng cốc.</a:t>
            </a:r>
            <a:endParaRPr lang="en-US" sz="2600"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F023301A-91A5-17B3-A81E-EEC6AB5CA264}"/>
              </a:ext>
            </a:extLst>
          </p:cNvPr>
          <p:cNvSpPr txBox="1"/>
          <p:nvPr/>
        </p:nvSpPr>
        <p:spPr>
          <a:xfrm>
            <a:off x="577450" y="2954794"/>
            <a:ext cx="6230604" cy="892552"/>
          </a:xfrm>
          <a:prstGeom prst="rect">
            <a:avLst/>
          </a:prstGeom>
          <a:noFill/>
        </p:spPr>
        <p:txBody>
          <a:bodyPr wrap="square" rtlCol="0">
            <a:spAutoFit/>
          </a:bodyPr>
          <a:lstStyle/>
          <a:p>
            <a:r>
              <a:rPr lang="en-US" sz="2600">
                <a:solidFill>
                  <a:srgbClr val="0000FF"/>
                </a:solidFill>
                <a:latin typeface="Arial" panose="020B0604020202020204" pitchFamily="34" charset="0"/>
                <a:cs typeface="Arial" panose="020B0604020202020204" pitchFamily="34" charset="0"/>
              </a:rPr>
              <a:t>Quan sát xem tấm nylon có bị nước đẩy rời  khỏi miệng cốc không?</a:t>
            </a:r>
          </a:p>
        </p:txBody>
      </p:sp>
      <p:sp>
        <p:nvSpPr>
          <p:cNvPr id="2" name="TextBox 1">
            <a:extLst>
              <a:ext uri="{FF2B5EF4-FFF2-40B4-BE49-F238E27FC236}">
                <a16:creationId xmlns="" xmlns:a16="http://schemas.microsoft.com/office/drawing/2014/main" id="{6FDA599B-987E-11A5-5E8A-16C0ED70F3D8}"/>
              </a:ext>
            </a:extLst>
          </p:cNvPr>
          <p:cNvSpPr txBox="1"/>
          <p:nvPr/>
        </p:nvSpPr>
        <p:spPr>
          <a:xfrm>
            <a:off x="516692" y="4107283"/>
            <a:ext cx="6030023" cy="892552"/>
          </a:xfrm>
          <a:prstGeom prst="rect">
            <a:avLst/>
          </a:prstGeom>
          <a:noFill/>
        </p:spPr>
        <p:txBody>
          <a:bodyPr wrap="square" rtlCol="0">
            <a:spAutoFit/>
          </a:bodyPr>
          <a:lstStyle/>
          <a:p>
            <a:r>
              <a:rPr lang="en-US" sz="2600">
                <a:solidFill>
                  <a:srgbClr val="FF0000"/>
                </a:solidFill>
                <a:latin typeface="Arial" panose="020B0604020202020204" pitchFamily="34" charset="0"/>
                <a:ea typeface="Aachen" panose="02020500000000000000" pitchFamily="18" charset="0"/>
                <a:cs typeface="Arial" panose="020B0604020202020204" pitchFamily="34" charset="0"/>
              </a:rPr>
              <a:t>Kết quả thí nghiệm: </a:t>
            </a:r>
            <a:r>
              <a:rPr lang="en-US" sz="2600">
                <a:latin typeface="Arial" panose="020B0604020202020204" pitchFamily="34" charset="0"/>
                <a:ea typeface="Aachen" panose="02020500000000000000" pitchFamily="18" charset="0"/>
                <a:cs typeface="Arial" panose="020B0604020202020204" pitchFamily="34" charset="0"/>
              </a:rPr>
              <a:t>Tấm nylon không bị nước đẩy rời  khỏi miệng cốc.</a:t>
            </a:r>
          </a:p>
        </p:txBody>
      </p:sp>
      <p:sp>
        <p:nvSpPr>
          <p:cNvPr id="4" name="TextBox 3">
            <a:extLst>
              <a:ext uri="{FF2B5EF4-FFF2-40B4-BE49-F238E27FC236}">
                <a16:creationId xmlns="" xmlns:a16="http://schemas.microsoft.com/office/drawing/2014/main" id="{59E7A345-83E0-0D48-1D70-344A4E817083}"/>
              </a:ext>
            </a:extLst>
          </p:cNvPr>
          <p:cNvSpPr txBox="1"/>
          <p:nvPr/>
        </p:nvSpPr>
        <p:spPr>
          <a:xfrm>
            <a:off x="516692" y="5259772"/>
            <a:ext cx="6230604" cy="492443"/>
          </a:xfrm>
          <a:prstGeom prst="rect">
            <a:avLst/>
          </a:prstGeom>
          <a:noFill/>
        </p:spPr>
        <p:txBody>
          <a:bodyPr wrap="square" rtlCol="0">
            <a:spAutoFit/>
          </a:bodyPr>
          <a:lstStyle/>
          <a:p>
            <a:r>
              <a:rPr lang="en-US" sz="2600">
                <a:solidFill>
                  <a:srgbClr val="0000FF"/>
                </a:solidFill>
                <a:latin typeface="Arial" panose="020B0604020202020204" pitchFamily="34" charset="0"/>
                <a:cs typeface="Arial" panose="020B0604020202020204" pitchFamily="34" charset="0"/>
              </a:rPr>
              <a:t>Giải thích hiện tượng?</a:t>
            </a:r>
          </a:p>
        </p:txBody>
      </p:sp>
    </p:spTree>
    <p:extLst>
      <p:ext uri="{BB962C8B-B14F-4D97-AF65-F5344CB8AC3E}">
        <p14:creationId xmlns:p14="http://schemas.microsoft.com/office/powerpoint/2010/main" val="176726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5205</TotalTime>
  <Words>1743</Words>
  <Application>Microsoft Office PowerPoint</Application>
  <PresentationFormat>Widescreen</PresentationFormat>
  <Paragraphs>189</Paragraphs>
  <Slides>33</Slides>
  <Notes>11</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宋体</vt:lpstr>
      <vt:lpstr>#9Slide03 Arima Madurai ExtraBo</vt:lpstr>
      <vt:lpstr>Aachen</vt:lpstr>
      <vt:lpstr>Arial</vt:lpstr>
      <vt:lpstr>Calibri</vt:lpstr>
      <vt:lpstr>Calibri Light</vt:lpstr>
      <vt:lpstr>Cambria Math</vt:lpstr>
      <vt:lpstr>Roboto</vt:lpstr>
      <vt:lpstr>Roboto Black</vt:lpstr>
      <vt:lpstr>Roboto Condensed</vt:lpstr>
      <vt:lpstr>黑体</vt:lpstr>
      <vt:lpstr>Symbol</vt:lpstr>
      <vt:lpstr>Times New Roman</vt:lpstr>
      <vt:lpstr>Wingdings</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Nếu bỏ ngón tay bịt đầu trên của ống ra, có hiện tượng gì xảy ra?   </vt:lpstr>
      <vt:lpstr>PowerPoint Presentation</vt:lpstr>
      <vt:lpstr>? Em hãy nêu một số ví dụ trong thực tế chứng tỏ sự tồn tại của áp suất khí quyển?</vt:lpstr>
      <vt:lpstr>PowerPoint Presentation</vt:lpstr>
      <vt:lpstr>Vì sao có người bị đau tai, ù tai hoặc có tiếng động trong tai khi đi máy bay?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Nhan Nguyen</dc:creator>
  <cp:lastModifiedBy>Admin</cp:lastModifiedBy>
  <cp:revision>193</cp:revision>
  <dcterms:created xsi:type="dcterms:W3CDTF">2023-10-25T03:02:55Z</dcterms:created>
  <dcterms:modified xsi:type="dcterms:W3CDTF">2025-10-09T08:45:36Z</dcterms:modified>
</cp:coreProperties>
</file>