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57"/>
  </p:notesMasterIdLst>
  <p:handoutMasterIdLst>
    <p:handoutMasterId r:id="rId58"/>
  </p:handoutMasterIdLst>
  <p:sldIdLst>
    <p:sldId id="307" r:id="rId2"/>
    <p:sldId id="359" r:id="rId3"/>
    <p:sldId id="368" r:id="rId4"/>
    <p:sldId id="369" r:id="rId5"/>
    <p:sldId id="411" r:id="rId6"/>
    <p:sldId id="412" r:id="rId7"/>
    <p:sldId id="430" r:id="rId8"/>
    <p:sldId id="431" r:id="rId9"/>
    <p:sldId id="417" r:id="rId10"/>
    <p:sldId id="432" r:id="rId11"/>
    <p:sldId id="433" r:id="rId12"/>
    <p:sldId id="439" r:id="rId13"/>
    <p:sldId id="440" r:id="rId14"/>
    <p:sldId id="441" r:id="rId15"/>
    <p:sldId id="434" r:id="rId16"/>
    <p:sldId id="438" r:id="rId17"/>
    <p:sldId id="435" r:id="rId18"/>
    <p:sldId id="437" r:id="rId19"/>
    <p:sldId id="361" r:id="rId20"/>
    <p:sldId id="444" r:id="rId21"/>
    <p:sldId id="446" r:id="rId22"/>
    <p:sldId id="443" r:id="rId23"/>
    <p:sldId id="449" r:id="rId24"/>
    <p:sldId id="450" r:id="rId25"/>
    <p:sldId id="454" r:id="rId26"/>
    <p:sldId id="455" r:id="rId27"/>
    <p:sldId id="456" r:id="rId28"/>
    <p:sldId id="457" r:id="rId29"/>
    <p:sldId id="458" r:id="rId30"/>
    <p:sldId id="459" r:id="rId31"/>
    <p:sldId id="479" r:id="rId32"/>
    <p:sldId id="460" r:id="rId33"/>
    <p:sldId id="461" r:id="rId34"/>
    <p:sldId id="462" r:id="rId35"/>
    <p:sldId id="463" r:id="rId36"/>
    <p:sldId id="464" r:id="rId37"/>
    <p:sldId id="465" r:id="rId38"/>
    <p:sldId id="466" r:id="rId39"/>
    <p:sldId id="467" r:id="rId40"/>
    <p:sldId id="468" r:id="rId41"/>
    <p:sldId id="469" r:id="rId42"/>
    <p:sldId id="470" r:id="rId43"/>
    <p:sldId id="471" r:id="rId44"/>
    <p:sldId id="472" r:id="rId45"/>
    <p:sldId id="473" r:id="rId46"/>
    <p:sldId id="474" r:id="rId47"/>
    <p:sldId id="475" r:id="rId48"/>
    <p:sldId id="476" r:id="rId49"/>
    <p:sldId id="477" r:id="rId50"/>
    <p:sldId id="478" r:id="rId51"/>
    <p:sldId id="426" r:id="rId52"/>
    <p:sldId id="451" r:id="rId53"/>
    <p:sldId id="452" r:id="rId54"/>
    <p:sldId id="453" r:id="rId55"/>
    <p:sldId id="301" r:id="rId56"/>
  </p:sldIdLst>
  <p:sldSz cx="9144000" cy="5143500" type="screen16x9"/>
  <p:notesSz cx="7010400" cy="9296400"/>
  <p:embeddedFontLst>
    <p:embeddedFont>
      <p:font typeface="Roboto Condensed" panose="020B0604020202020204" charset="0"/>
      <p:regular r:id="rId59"/>
      <p:bold r:id="rId60"/>
      <p:italic r:id="rId61"/>
      <p:boldItalic r:id="rId62"/>
    </p:embeddedFont>
    <p:embeddedFont>
      <p:font typeface="Verdana" panose="020B0604030504040204" pitchFamily="34" charset="0"/>
      <p:regular r:id="rId63"/>
      <p:bold r:id="rId64"/>
      <p:italic r:id="rId65"/>
      <p:boldItalic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96249"/>
    <a:srgbClr val="16C808"/>
    <a:srgbClr val="FF6600"/>
    <a:srgbClr val="F1FB97"/>
    <a:srgbClr val="EDF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F38B71-4E83-4317-82EC-3F3A27C44999}">
  <a:tblStyle styleId="{55F38B71-4E83-4317-82EC-3F3A27C449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11" autoAdjust="0"/>
  </p:normalViewPr>
  <p:slideViewPr>
    <p:cSldViewPr>
      <p:cViewPr varScale="1">
        <p:scale>
          <a:sx n="102" d="100"/>
          <a:sy n="102" d="100"/>
        </p:scale>
        <p:origin x="883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60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66" Type="http://schemas.openxmlformats.org/officeDocument/2006/relationships/font" Target="fonts/font8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75960F-0E5F-45A2-ADE8-382A2ED89B86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AB41538-9DAE-4098-A5F5-46BAE80DD9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48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62" tIns="93162" rIns="93162" bIns="93162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1571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217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64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2239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9739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148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825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5299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838A-9F71-4C26-A3E2-81C28E9E65C0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71880004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92026759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1853974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Animated Dig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git 4: 0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4" name="Digit 4: 1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5" name="Digit 4: 2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6" name="Digit 4: 3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7" name="Digit 4: 4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8" name="Digit 4: 5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9" name="Digit 4: 6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0" name="Digit 4: 7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11" name="Digit 4: 8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12" name="Digit 4: 9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13" name="Digit 3: 0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14" name="Digit 3: 1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5" name="Digit 3: 2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6" name="Digit 3: 3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17" name="Digit 3: 4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18" name="Digit 3: 5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19" name="Digit 2: Before Animation"/>
          <p:cNvSpPr>
            <a:spLocks noGrp="1"/>
          </p:cNvSpPr>
          <p:nvPr>
            <p:ph type="body" sz="quarter" idx="11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0" name="Digit 2: After Animation"/>
          <p:cNvSpPr>
            <a:spLocks noGrp="1"/>
          </p:cNvSpPr>
          <p:nvPr>
            <p:ph type="body" sz="quarter" idx="13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3" name="Digit 1"/>
          <p:cNvSpPr txBox="1">
            <a:spLocks/>
          </p:cNvSpPr>
          <p:nvPr userDrawn="1"/>
        </p:nvSpPr>
        <p:spPr>
          <a:xfrm>
            <a:off x="1193386" y="1766631"/>
            <a:ext cx="1396857" cy="1980542"/>
          </a:xfrm>
          <a:prstGeom prst="rect">
            <a:avLst/>
          </a:prstGeom>
        </p:spPr>
        <p:txBody>
          <a:bodyPr wrap="none" lIns="68580" tIns="34290" rIns="68580" bIns="3429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771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xit" presetSubtype="4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8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7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4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3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2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1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0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2" presetClass="entr" presetSubtype="1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2" presetClass="exit" presetSubtype="4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6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5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3000"/>
                            </p:stCondLst>
                            <p:childTnLst>
                              <p:par>
                                <p:cTn id="244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3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2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1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80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9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298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2" presetClass="entr" presetSubtype="1" fill="hold" grpId="5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0000"/>
                            </p:stCondLst>
                            <p:childTnLst>
                              <p:par>
                                <p:cTn id="30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2" presetClass="exit" presetSubtype="4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31000"/>
                            </p:stCondLst>
                            <p:childTnLst>
                              <p:par>
                                <p:cTn id="324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333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3000"/>
                            </p:stCondLst>
                            <p:childTnLst>
                              <p:par>
                                <p:cTn id="342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4000"/>
                            </p:stCondLst>
                            <p:childTnLst>
                              <p:par>
                                <p:cTn id="351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35000"/>
                            </p:stCondLst>
                            <p:childTnLst>
                              <p:par>
                                <p:cTn id="360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69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37000"/>
                            </p:stCondLst>
                            <p:childTnLst>
                              <p:par>
                                <p:cTn id="378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38000"/>
                            </p:stCondLst>
                            <p:childTnLst>
                              <p:par>
                                <p:cTn id="387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96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2" presetClass="entr" presetSubtype="1" fill="hold" grpId="7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2" presetClass="exit" presetSubtype="4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41000"/>
                            </p:stCondLst>
                            <p:childTnLst>
                              <p:par>
                                <p:cTn id="422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431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440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449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45000"/>
                            </p:stCondLst>
                            <p:childTnLst>
                              <p:par>
                                <p:cTn id="458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46000"/>
                            </p:stCondLst>
                            <p:childTnLst>
                              <p:par>
                                <p:cTn id="467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476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85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49000"/>
                            </p:stCondLst>
                            <p:childTnLst>
                              <p:par>
                                <p:cTn id="494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2" presetClass="entr" presetSubtype="1" fill="hold" grpId="9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0000"/>
                            </p:stCondLst>
                            <p:childTnLst>
                              <p:par>
                                <p:cTn id="50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2" presetClass="exit" presetSubtype="4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51000"/>
                            </p:stCondLst>
                            <p:childTnLst>
                              <p:par>
                                <p:cTn id="520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52000"/>
                            </p:stCondLst>
                            <p:childTnLst>
                              <p:par>
                                <p:cTn id="529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53000"/>
                            </p:stCondLst>
                            <p:childTnLst>
                              <p:par>
                                <p:cTn id="538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54000"/>
                            </p:stCondLst>
                            <p:childTnLst>
                              <p:par>
                                <p:cTn id="547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556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56000"/>
                            </p:stCondLst>
                            <p:childTnLst>
                              <p:par>
                                <p:cTn id="565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57000"/>
                            </p:stCondLst>
                            <p:childTnLst>
                              <p:par>
                                <p:cTn id="574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8000"/>
                            </p:stCondLst>
                            <p:childTnLst>
                              <p:par>
                                <p:cTn id="583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59000"/>
                            </p:stCondLst>
                            <p:childTnLst>
                              <p:par>
                                <p:cTn id="592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2" presetClass="entr" presetSubtype="1" fill="hold" grpId="1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3" grpId="4"/>
      <p:bldP spid="3" grpId="5"/>
      <p:bldP spid="3" grpId="6"/>
      <p:bldP spid="3" grpId="7"/>
      <p:bldP spid="3" grpId="8"/>
      <p:bldP spid="3" grpId="9"/>
      <p:bldP spid="3" grpId="10"/>
      <p:bldP spid="3" grpId="11"/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  <p:bldP spid="4" grpId="10"/>
      <p:bldP spid="4" grpId="11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5" grpId="11"/>
      <p:bldP spid="6" grpId="0"/>
      <p:bldP spid="6" grpId="1"/>
      <p:bldP spid="6" grpId="2"/>
      <p:bldP spid="6" grpId="3"/>
      <p:bldP spid="6" grpId="4"/>
      <p:bldP spid="6" grpId="5"/>
      <p:bldP spid="6" grpId="6"/>
      <p:bldP spid="6" grpId="7"/>
      <p:bldP spid="6" grpId="8"/>
      <p:bldP spid="6" grpId="9"/>
      <p:bldP spid="6" grpId="10"/>
      <p:bldP spid="6" grpId="11"/>
      <p:bldP spid="7" grpId="0"/>
      <p:bldP spid="7" grpId="1"/>
      <p:bldP spid="7" grpId="2"/>
      <p:bldP spid="7" grpId="3"/>
      <p:bldP spid="7" grpId="4"/>
      <p:bldP spid="7" grpId="5"/>
      <p:bldP spid="7" grpId="6"/>
      <p:bldP spid="7" grpId="7"/>
      <p:bldP spid="7" grpId="8"/>
      <p:bldP spid="7" grpId="9"/>
      <p:bldP spid="7" grpId="10"/>
      <p:bldP spid="7" grpId="11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8" grpId="11"/>
      <p:bldP spid="9" grpId="0"/>
      <p:bldP spid="9" grpId="1"/>
      <p:bldP spid="9" grpId="2"/>
      <p:bldP spid="9" grpId="3"/>
      <p:bldP spid="9" grpId="4"/>
      <p:bldP spid="9" grpId="5"/>
      <p:bldP spid="9" grpId="6"/>
      <p:bldP spid="9" grpId="7"/>
      <p:bldP spid="9" grpId="8"/>
      <p:bldP spid="9" grpId="9"/>
      <p:bldP spid="9" grpId="10"/>
      <p:bldP spid="9" grpId="11"/>
      <p:bldP spid="10" grpId="0"/>
      <p:bldP spid="10" grpId="1"/>
      <p:bldP spid="10" grpId="2"/>
      <p:bldP spid="10" grpId="3"/>
      <p:bldP spid="10" grpId="4"/>
      <p:bldP spid="10" grpId="5"/>
      <p:bldP spid="10" grpId="6"/>
      <p:bldP spid="10" grpId="7"/>
      <p:bldP spid="10" grpId="8"/>
      <p:bldP spid="10" grpId="9"/>
      <p:bldP spid="10" grpId="10"/>
      <p:bldP spid="10" grpId="11"/>
      <p:bldP spid="11" grpId="0"/>
      <p:bldP spid="11" grpId="1"/>
      <p:bldP spid="11" grpId="2"/>
      <p:bldP spid="11" grpId="3"/>
      <p:bldP spid="11" grpId="4"/>
      <p:bldP spid="11" grpId="5"/>
      <p:bldP spid="11" grpId="6"/>
      <p:bldP spid="11" grpId="7"/>
      <p:bldP spid="11" grpId="8"/>
      <p:bldP spid="11" grpId="9"/>
      <p:bldP spid="11" grpId="10"/>
      <p:bldP spid="11" grpId="11"/>
      <p:bldP spid="12" grpId="0"/>
      <p:bldP spid="12" grpId="1"/>
      <p:bldP spid="12" grpId="2"/>
      <p:bldP spid="12" grpId="3"/>
      <p:bldP spid="12" grpId="4"/>
      <p:bldP spid="12" grpId="5"/>
      <p:bldP spid="12" grpId="6"/>
      <p:bldP spid="12" grpId="7"/>
      <p:bldP spid="12" grpId="8"/>
      <p:bldP spid="12" grpId="9"/>
      <p:bldP spid="12" grpId="10"/>
      <p:bldP spid="12" grpId="1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 build="p">
        <p:tmplLst>
          <p:tmpl lvl="1">
            <p:tnLst>
              <p:par>
                <p:cTn presetID="12" presetClass="exit" presetSubtype="4" fill="hold" nodeType="withEffect">
                  <p:stCondLst>
                    <p:cond delay="500"/>
                  </p:stCondLst>
                  <p:childTnLs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+#ppt_h*1.125000"/>
                          </p:val>
                        </p:tav>
                      </p:tavLst>
                    </p:anim>
                    <p:animEffect transition="out" filter="wipe(down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2" presetClass="entr" presetSubtype="1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down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6851369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536611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61665702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6432599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79331321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3344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834856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5526036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7DCF1-BC1A-45AA-88FA-A57DD5ADB8B2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0478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3" r:id="rId13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8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624" y="57150"/>
            <a:ext cx="6219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Đuổi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hình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bắt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chữ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1885950"/>
            <a:ext cx="74675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13" descr="5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53786"/>
            <a:ext cx="1524000" cy="148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65624" y="1164467"/>
            <a:ext cx="23621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Luật</a:t>
            </a:r>
            <a:r>
              <a:rPr 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chơi</a:t>
            </a:r>
            <a:endParaRPr lang="en-U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70C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1" y="3695625"/>
            <a:ext cx="7467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may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mắn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18182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10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" name="WordArt 14"/>
          <p:cNvSpPr>
            <a:spLocks noChangeArrowheads="1" noChangeShapeType="1" noTextEdit="1"/>
          </p:cNvSpPr>
          <p:nvPr/>
        </p:nvSpPr>
        <p:spPr bwMode="auto">
          <a:xfrm>
            <a:off x="304800" y="94045"/>
            <a:ext cx="1295400" cy="40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2286000" y="94046"/>
            <a:ext cx="3733800" cy="4488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0CF1C2-6826-48E7-8DE0-E00C14066866}"/>
              </a:ext>
            </a:extLst>
          </p:cNvPr>
          <p:cNvSpPr txBox="1"/>
          <p:nvPr/>
        </p:nvSpPr>
        <p:spPr>
          <a:xfrm>
            <a:off x="259422" y="636969"/>
            <a:ext cx="456565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marL="342900" lvl="1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ĐẶC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36" y="1051767"/>
            <a:ext cx="5368247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96" y="1885949"/>
            <a:ext cx="2791504" cy="2286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591027"/>
            <a:ext cx="3714286" cy="3390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192" y="1985179"/>
            <a:ext cx="2085714" cy="1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2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3296"/>
            <a:ext cx="8001000" cy="872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35921"/>
            <a:ext cx="6781800" cy="36313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324936"/>
            <a:ext cx="7467600" cy="6330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905197"/>
            <a:ext cx="8153400" cy="33096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-4861"/>
            <a:ext cx="8991599" cy="41991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" y="-4861"/>
            <a:ext cx="9029699" cy="432979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40142" y="847533"/>
            <a:ext cx="2213654" cy="819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PROTEIN</a:t>
            </a:r>
          </a:p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305317" y="1190074"/>
            <a:ext cx="1219200" cy="2286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14917" y="2099842"/>
            <a:ext cx="3457683" cy="2133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Protein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301" y="23296"/>
            <a:ext cx="9029698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94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12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1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13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196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0"/>
            <a:ext cx="47244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0" y="25252"/>
            <a:ext cx="9106279" cy="511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7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14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143" y="361950"/>
            <a:ext cx="3342857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2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15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" name="WordArt 14"/>
          <p:cNvSpPr>
            <a:spLocks noChangeArrowheads="1" noChangeShapeType="1" noTextEdit="1"/>
          </p:cNvSpPr>
          <p:nvPr/>
        </p:nvSpPr>
        <p:spPr bwMode="auto">
          <a:xfrm>
            <a:off x="304800" y="94045"/>
            <a:ext cx="1295400" cy="40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2286000" y="94046"/>
            <a:ext cx="3733800" cy="4488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0CF1C2-6826-48E7-8DE0-E00C14066866}"/>
              </a:ext>
            </a:extLst>
          </p:cNvPr>
          <p:cNvSpPr txBox="1"/>
          <p:nvPr/>
        </p:nvSpPr>
        <p:spPr>
          <a:xfrm>
            <a:off x="259422" y="636969"/>
            <a:ext cx="456565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marL="342900" lvl="1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ĐẶC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36" y="1051767"/>
            <a:ext cx="5368247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05" y="1584392"/>
            <a:ext cx="9156405" cy="355910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514600" y="2114550"/>
            <a:ext cx="1828800" cy="1447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5400000">
            <a:off x="4895850" y="1828800"/>
            <a:ext cx="304800" cy="18669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88" y="1588500"/>
            <a:ext cx="9151088" cy="3555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6" y="1584392"/>
            <a:ext cx="9125164" cy="31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4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16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" name="WordArt 14"/>
          <p:cNvSpPr>
            <a:spLocks noChangeArrowheads="1" noChangeShapeType="1" noTextEdit="1"/>
          </p:cNvSpPr>
          <p:nvPr/>
        </p:nvSpPr>
        <p:spPr bwMode="auto">
          <a:xfrm>
            <a:off x="304800" y="94045"/>
            <a:ext cx="1295400" cy="40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2286000" y="94046"/>
            <a:ext cx="3733800" cy="4488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0CF1C2-6826-48E7-8DE0-E00C14066866}"/>
              </a:ext>
            </a:extLst>
          </p:cNvPr>
          <p:cNvSpPr txBox="1"/>
          <p:nvPr/>
        </p:nvSpPr>
        <p:spPr>
          <a:xfrm>
            <a:off x="259422" y="636969"/>
            <a:ext cx="456565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marL="342900" lvl="1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ĐẶC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36" y="1051767"/>
            <a:ext cx="5368247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6" y="1584393"/>
            <a:ext cx="9125164" cy="3559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6" y="1584392"/>
            <a:ext cx="9067800" cy="35257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6" y="1584391"/>
            <a:ext cx="9125164" cy="345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2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17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" name="WordArt 14"/>
          <p:cNvSpPr>
            <a:spLocks noChangeArrowheads="1" noChangeShapeType="1" noTextEdit="1"/>
          </p:cNvSpPr>
          <p:nvPr/>
        </p:nvSpPr>
        <p:spPr bwMode="auto">
          <a:xfrm>
            <a:off x="304800" y="94045"/>
            <a:ext cx="1295400" cy="40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2286000" y="94046"/>
            <a:ext cx="3733800" cy="4488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0CF1C2-6826-48E7-8DE0-E00C14066866}"/>
              </a:ext>
            </a:extLst>
          </p:cNvPr>
          <p:cNvSpPr txBox="1"/>
          <p:nvPr/>
        </p:nvSpPr>
        <p:spPr>
          <a:xfrm>
            <a:off x="259422" y="636969"/>
            <a:ext cx="456565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marL="342900" lvl="1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ĐẶC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36" y="1051767"/>
            <a:ext cx="5368247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84392"/>
            <a:ext cx="8991600" cy="34567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68611" y="3965676"/>
            <a:ext cx="2213654" cy="5617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PROTEIN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467600" y="3486150"/>
            <a:ext cx="152400" cy="4795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82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18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" name="WordArt 14"/>
          <p:cNvSpPr>
            <a:spLocks noChangeArrowheads="1" noChangeShapeType="1" noTextEdit="1"/>
          </p:cNvSpPr>
          <p:nvPr/>
        </p:nvSpPr>
        <p:spPr bwMode="auto">
          <a:xfrm>
            <a:off x="304800" y="94045"/>
            <a:ext cx="1295400" cy="40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2286000" y="94046"/>
            <a:ext cx="3733800" cy="4488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0CF1C2-6826-48E7-8DE0-E00C14066866}"/>
              </a:ext>
            </a:extLst>
          </p:cNvPr>
          <p:cNvSpPr txBox="1"/>
          <p:nvPr/>
        </p:nvSpPr>
        <p:spPr>
          <a:xfrm>
            <a:off x="259422" y="636969"/>
            <a:ext cx="456565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marL="342900" lvl="1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ĐẶC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36" y="1051767"/>
            <a:ext cx="5368247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520700"/>
            <a:ext cx="8991600" cy="26227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FDCEED0-B002-440B-98EA-4D8213AAD793}"/>
              </a:ext>
            </a:extLst>
          </p:cNvPr>
          <p:cNvSpPr txBox="1"/>
          <p:nvPr/>
        </p:nvSpPr>
        <p:spPr>
          <a:xfrm>
            <a:off x="165243" y="1690051"/>
            <a:ext cx="8978757" cy="80791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24.1,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57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123076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latin typeface="Times New Roman" panose="02020603050405020304" pitchFamily="18" charset="0"/>
                <a:cs typeface="Times New Roman" pitchFamily="18" charset="0"/>
              </a:rPr>
              <a:t>Phiếu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(x)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1, 2, 3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725179"/>
              </p:ext>
            </p:extLst>
          </p:nvPr>
        </p:nvGraphicFramePr>
        <p:xfrm>
          <a:off x="152402" y="964351"/>
          <a:ext cx="8915398" cy="4045802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0223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87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144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605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1448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90479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454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virut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xoắn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virut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18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Khảm thuốc lá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18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Corona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18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Dại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18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Viêm kết mạc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18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HIV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18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81400" y="241935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 smtClean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400" y="325755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 smtClean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288821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 smtClean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379095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 smtClean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9200" y="417092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 smtClean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0800" y="459200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 smtClean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2504486"/>
            <a:ext cx="1828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Virut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vi-VN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868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828800" y="332242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6" y="57150"/>
            <a:ext cx="1492424" cy="1361091"/>
          </a:xfrm>
          <a:prstGeom prst="rect">
            <a:avLst/>
          </a:prstGeom>
        </p:spPr>
      </p:pic>
      <p:pic>
        <p:nvPicPr>
          <p:cNvPr id="1026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800503"/>
            <a:ext cx="7848601" cy="359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p Arrow Callout 2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Cúm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cầm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12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3350"/>
            <a:ext cx="5247619" cy="83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504950"/>
            <a:ext cx="2362200" cy="3638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504950"/>
            <a:ext cx="2400300" cy="3638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1504950"/>
            <a:ext cx="2304819" cy="363855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785739" y="742950"/>
            <a:ext cx="2520464" cy="7258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648200" y="779124"/>
            <a:ext cx="0" cy="7258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27616" y="742950"/>
            <a:ext cx="2792384" cy="7258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60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21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" name="WordArt 14"/>
          <p:cNvSpPr>
            <a:spLocks noChangeArrowheads="1" noChangeShapeType="1" noTextEdit="1"/>
          </p:cNvSpPr>
          <p:nvPr/>
        </p:nvSpPr>
        <p:spPr bwMode="auto">
          <a:xfrm>
            <a:off x="304800" y="94045"/>
            <a:ext cx="1295400" cy="40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2286000" y="94046"/>
            <a:ext cx="3733800" cy="4488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0CF1C2-6826-48E7-8DE0-E00C14066866}"/>
              </a:ext>
            </a:extLst>
          </p:cNvPr>
          <p:cNvSpPr txBox="1"/>
          <p:nvPr/>
        </p:nvSpPr>
        <p:spPr>
          <a:xfrm>
            <a:off x="43665" y="523529"/>
            <a:ext cx="456565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marL="342900" lvl="1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ĐẶC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067" y="962111"/>
            <a:ext cx="3996647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5" y="1495512"/>
            <a:ext cx="9100335" cy="36479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4" y="1487591"/>
            <a:ext cx="9100335" cy="365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2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22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14550"/>
            <a:ext cx="36576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4550"/>
            <a:ext cx="3962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8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23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0" y="118359"/>
            <a:ext cx="7924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3400" y="4019549"/>
            <a:ext cx="8382000" cy="747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4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24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" name="WordArt 14"/>
          <p:cNvSpPr>
            <a:spLocks noChangeArrowheads="1" noChangeShapeType="1" noTextEdit="1"/>
          </p:cNvSpPr>
          <p:nvPr/>
        </p:nvSpPr>
        <p:spPr bwMode="auto">
          <a:xfrm>
            <a:off x="304800" y="94045"/>
            <a:ext cx="1295400" cy="40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2286000" y="94046"/>
            <a:ext cx="3733800" cy="4488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0CF1C2-6826-48E7-8DE0-E00C14066866}"/>
              </a:ext>
            </a:extLst>
          </p:cNvPr>
          <p:cNvSpPr txBox="1"/>
          <p:nvPr/>
        </p:nvSpPr>
        <p:spPr>
          <a:xfrm>
            <a:off x="304800" y="564797"/>
            <a:ext cx="456565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marL="342900" lvl="1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ĐẶC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1658" y="1204742"/>
            <a:ext cx="89873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17500" algn="just">
              <a:lnSpc>
                <a:spcPct val="150000"/>
              </a:lnSpc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r>
              <a: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3 dạng hình dạng đặc </a:t>
            </a:r>
            <a:r>
              <a:rPr 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ng: 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17500" algn="just">
              <a:lnSpc>
                <a:spcPct val="150000"/>
              </a:lnSpc>
            </a:pPr>
            <a:r>
              <a:rPr lang="vi-VN" sz="2400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Dạng </a:t>
            </a:r>
            <a:r>
              <a:rPr lang="vi-VN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xoắn: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khảm thuốc lá, 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dại.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17500" algn="just">
              <a:lnSpc>
                <a:spcPct val="150000"/>
              </a:lnSpc>
            </a:pPr>
            <a:r>
              <a:rPr lang="vi-VN" sz="2400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Dạng </a:t>
            </a:r>
            <a:r>
              <a:rPr lang="vi-VN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khối: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cúm, 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viêm kết mạc.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17500" algn="just">
              <a:lnSpc>
                <a:spcPct val="150000"/>
              </a:lnSpc>
            </a:pPr>
            <a:r>
              <a:rPr lang="vi-VN" sz="2400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Dạng </a:t>
            </a:r>
            <a:r>
              <a:rPr lang="vi-VN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hỗn hợp: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thực khuẩn thể 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(phage).</a:t>
            </a:r>
          </a:p>
          <a:p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Virus 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có cấu tạo đơn giản, gồm lớp vỏ 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protein 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 </a:t>
            </a:r>
            <a:r>
              <a:rPr lang="vi-VN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ph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ầ</a:t>
            </a:r>
            <a:r>
              <a:rPr lang="vi-VN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 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lõi chứa vật chất di truyền, một số 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virus 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có thêm lớp vỏ </a:t>
            </a:r>
            <a:r>
              <a:rPr lang="vi-VN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0" descr="cây viế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637926"/>
            <a:ext cx="9747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98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/>
              <a:t>25</a:t>
            </a:fld>
            <a:endParaRPr lang="en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00596"/>
            <a:ext cx="8610600" cy="4466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096" y="1733551"/>
            <a:ext cx="5376705" cy="2057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09550"/>
            <a:ext cx="8458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7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95400" y="857251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6147" name="Picture 4" descr="BAR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13194"/>
            <a:ext cx="6629400" cy="5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273050" y="114300"/>
            <a:ext cx="1295400" cy="571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2286000" y="94045"/>
            <a:ext cx="60960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</a:p>
        </p:txBody>
      </p:sp>
      <p:pic>
        <p:nvPicPr>
          <p:cNvPr id="10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571751"/>
            <a:ext cx="2806700" cy="187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úm A H1N1 (cúm lợn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2588249"/>
            <a:ext cx="2921000" cy="18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4601"/>
            <a:ext cx="2800350" cy="185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D7E0F43-87E3-40D8-9C0D-FF319C016818}"/>
              </a:ext>
            </a:extLst>
          </p:cNvPr>
          <p:cNvSpPr txBox="1"/>
          <p:nvPr/>
        </p:nvSpPr>
        <p:spPr>
          <a:xfrm>
            <a:off x="311489" y="1147342"/>
            <a:ext cx="5320621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lvl="1"/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VAI TRÒ CỦA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94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4"/>
          <p:cNvSpPr>
            <a:spLocks noChangeArrowheads="1" noChangeShapeType="1" noTextEdit="1"/>
          </p:cNvSpPr>
          <p:nvPr/>
        </p:nvSpPr>
        <p:spPr bwMode="auto">
          <a:xfrm>
            <a:off x="2167304" y="57931"/>
            <a:ext cx="971550" cy="3000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700" b="1" kern="10" spc="-27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kern="10" spc="-27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587263" y="57932"/>
            <a:ext cx="2466242" cy="2403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D7E0F43-87E3-40D8-9C0D-FF319C016818}"/>
              </a:ext>
            </a:extLst>
          </p:cNvPr>
          <p:cNvSpPr txBox="1"/>
          <p:nvPr/>
        </p:nvSpPr>
        <p:spPr>
          <a:xfrm>
            <a:off x="-50382" y="358549"/>
            <a:ext cx="4556261" cy="39241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lvl="1"/>
            <a:r>
              <a:rPr lang="en-US" sz="2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VAI TRÒ CỦA VIRUS </a:t>
            </a:r>
          </a:p>
        </p:txBody>
      </p:sp>
      <p:sp>
        <p:nvSpPr>
          <p:cNvPr id="7" name="Rectangle 6"/>
          <p:cNvSpPr/>
          <p:nvPr/>
        </p:nvSpPr>
        <p:spPr>
          <a:xfrm>
            <a:off x="473299" y="758174"/>
            <a:ext cx="3206840" cy="244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virus:</a:t>
            </a:r>
          </a:p>
        </p:txBody>
      </p:sp>
      <p:sp>
        <p:nvSpPr>
          <p:cNvPr id="8" name="WordArt 15"/>
          <p:cNvSpPr>
            <a:spLocks noChangeArrowheads="1" noChangeShapeType="1" noTextEdit="1"/>
          </p:cNvSpPr>
          <p:nvPr/>
        </p:nvSpPr>
        <p:spPr bwMode="auto">
          <a:xfrm>
            <a:off x="3431107" y="1120462"/>
            <a:ext cx="2466242" cy="4029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B02B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5" y="2062645"/>
            <a:ext cx="3187521" cy="513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50" y="2582850"/>
            <a:ext cx="3424424" cy="241821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814732" y="1523370"/>
            <a:ext cx="2563838" cy="5322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486" y="2441957"/>
            <a:ext cx="2850000" cy="20315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3772" y="1770565"/>
            <a:ext cx="1871681" cy="4978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153" y="1770565"/>
            <a:ext cx="4988959" cy="3230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66" y="2564862"/>
            <a:ext cx="3888923" cy="2436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4153" y="1789491"/>
            <a:ext cx="4988958" cy="321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7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4"/>
          <p:cNvSpPr>
            <a:spLocks noChangeArrowheads="1" noChangeShapeType="1" noTextEdit="1"/>
          </p:cNvSpPr>
          <p:nvPr/>
        </p:nvSpPr>
        <p:spPr bwMode="auto">
          <a:xfrm>
            <a:off x="2167304" y="57931"/>
            <a:ext cx="971550" cy="3000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700" b="1" kern="10" spc="-27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kern="10" spc="-27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587263" y="57932"/>
            <a:ext cx="2466242" cy="2403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D7E0F43-87E3-40D8-9C0D-FF319C016818}"/>
              </a:ext>
            </a:extLst>
          </p:cNvPr>
          <p:cNvSpPr txBox="1"/>
          <p:nvPr/>
        </p:nvSpPr>
        <p:spPr>
          <a:xfrm>
            <a:off x="-50382" y="358549"/>
            <a:ext cx="4556261" cy="39241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lvl="1"/>
            <a:r>
              <a:rPr lang="en-US" sz="2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VAI TRÒ CỦA VIRUS: </a:t>
            </a:r>
          </a:p>
        </p:txBody>
      </p:sp>
      <p:sp>
        <p:nvSpPr>
          <p:cNvPr id="7" name="Rectangle 6"/>
          <p:cNvSpPr/>
          <p:nvPr/>
        </p:nvSpPr>
        <p:spPr>
          <a:xfrm>
            <a:off x="473299" y="758174"/>
            <a:ext cx="3206840" cy="244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virus:</a:t>
            </a:r>
          </a:p>
        </p:txBody>
      </p:sp>
      <p:sp>
        <p:nvSpPr>
          <p:cNvPr id="8" name="WordArt 15"/>
          <p:cNvSpPr>
            <a:spLocks noChangeArrowheads="1" noChangeShapeType="1" noTextEdit="1"/>
          </p:cNvSpPr>
          <p:nvPr/>
        </p:nvSpPr>
        <p:spPr bwMode="auto">
          <a:xfrm>
            <a:off x="3431107" y="1120462"/>
            <a:ext cx="2466242" cy="4029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B02B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5" y="2062645"/>
            <a:ext cx="3187521" cy="513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50" y="2582850"/>
            <a:ext cx="3424424" cy="241821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814732" y="1523370"/>
            <a:ext cx="2563838" cy="5322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674" y="2062645"/>
            <a:ext cx="3756074" cy="2769607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endCxn id="2" idx="0"/>
          </p:cNvCxnSpPr>
          <p:nvPr/>
        </p:nvCxnSpPr>
        <p:spPr>
          <a:xfrm>
            <a:off x="4505880" y="1523370"/>
            <a:ext cx="2499832" cy="5392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19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3431"/>
            <a:ext cx="9020909" cy="49500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26547" y="21102"/>
            <a:ext cx="685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298" y="1002324"/>
            <a:ext cx="5032717" cy="329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2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" y="67659"/>
            <a:ext cx="1492424" cy="1361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49400" y="67659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050" name="Picture 2" descr="Cúm A H1N1 (cúm lợ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41854"/>
            <a:ext cx="7124700" cy="373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Arrow Callout 4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Cúm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lợn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4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19" y="168812"/>
            <a:ext cx="8683283" cy="473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3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D7E0F43-87E3-40D8-9C0D-FF319C016818}"/>
              </a:ext>
            </a:extLst>
          </p:cNvPr>
          <p:cNvSpPr txBox="1"/>
          <p:nvPr/>
        </p:nvSpPr>
        <p:spPr>
          <a:xfrm>
            <a:off x="221566" y="217646"/>
            <a:ext cx="4556261" cy="39241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lvl="1"/>
            <a:r>
              <a:rPr lang="en-US" sz="2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VAI TRÒ CỦA VIRUS: </a:t>
            </a:r>
          </a:p>
        </p:txBody>
      </p:sp>
      <p:sp>
        <p:nvSpPr>
          <p:cNvPr id="9" name="Rectangle 8"/>
          <p:cNvSpPr/>
          <p:nvPr/>
        </p:nvSpPr>
        <p:spPr>
          <a:xfrm>
            <a:off x="221566" y="810086"/>
            <a:ext cx="8704385" cy="3372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45000"/>
              </a:lnSpc>
            </a:pPr>
            <a:r>
              <a:rPr lang="en-US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Virus </a:t>
            </a:r>
            <a:r>
              <a:rPr lang="vi-VN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vai trò trong nghiên cứu khoa học và trong thực tiễn. Bên cạnh đó, </a:t>
            </a:r>
            <a:r>
              <a:rPr lang="en-US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virus </a:t>
            </a:r>
            <a:r>
              <a:rPr lang="vi-VN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 nguyên nhân gây ra nhiều bệnh cho người, động vật và thực vật.</a:t>
            </a:r>
            <a:endParaRPr lang="en-US" sz="2100" dirty="0">
              <a:solidFill>
                <a:srgbClr val="0B02B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lnSpc>
                <a:spcPct val="145000"/>
              </a:lnSpc>
            </a:pPr>
            <a:r>
              <a:rPr lang="vi-VN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Bệnh </a:t>
            </a:r>
            <a:r>
              <a:rPr lang="en-US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virus </a:t>
            </a:r>
            <a:r>
              <a:rPr lang="vi-VN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100" dirty="0" err="1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ây</a:t>
            </a:r>
            <a:r>
              <a:rPr lang="vi-VN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có thể lây truyền theo nhiều con đường khác nhau: từ mẹ sang con, tiếp xúc trực tiếp, truyền máu, tiêu hoá, hô hấp, vết cắn động vật,...</a:t>
            </a:r>
            <a:endParaRPr lang="en-US" sz="2100" dirty="0">
              <a:solidFill>
                <a:srgbClr val="0B02B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lnSpc>
                <a:spcPct val="145000"/>
              </a:lnSpc>
              <a:spcAft>
                <a:spcPts val="1725"/>
              </a:spcAft>
            </a:pPr>
            <a:r>
              <a:rPr lang="vi-VN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 phòng chống bệnh do v</a:t>
            </a:r>
            <a:r>
              <a:rPr lang="en-US" sz="2100" dirty="0" err="1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irus</a:t>
            </a:r>
            <a:r>
              <a:rPr lang="vi-VN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gây ra chúng ta phải ngăn chặn các con đường lây truyền bệnh, tiêm </a:t>
            </a:r>
            <a:r>
              <a:rPr lang="en-US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vaccine </a:t>
            </a:r>
            <a:r>
              <a:rPr lang="vi-VN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phòng bệnh,...</a:t>
            </a:r>
            <a:endParaRPr lang="en-US" sz="2100" dirty="0">
              <a:solidFill>
                <a:srgbClr val="0B02B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50" descr="cây viế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982" y="410036"/>
            <a:ext cx="73104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17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5920"/>
            <a:ext cx="9144000" cy="34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5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381000" y="1276351"/>
            <a:ext cx="5600700" cy="344709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/>
              <a:t>- </a:t>
            </a:r>
            <a:r>
              <a:rPr lang="vi-VN" sz="2000" dirty="0"/>
              <a:t>Thể thực khuẩn </a:t>
            </a:r>
            <a:r>
              <a:rPr lang="en-US" sz="2000" dirty="0"/>
              <a:t>(</a:t>
            </a:r>
            <a:r>
              <a:rPr lang="en-US" sz="2000" b="1" dirty="0"/>
              <a:t>phage</a:t>
            </a:r>
            <a:r>
              <a:rPr lang="en-US" sz="2000" dirty="0"/>
              <a:t>) </a:t>
            </a:r>
            <a:r>
              <a:rPr lang="vi-VN" sz="2000" dirty="0"/>
              <a:t>là những virus phổ biến</a:t>
            </a:r>
            <a:r>
              <a:rPr lang="en-US" sz="2000" dirty="0"/>
              <a:t> </a:t>
            </a:r>
            <a:r>
              <a:rPr lang="en-US" sz="2000" b="1" dirty="0" err="1"/>
              <a:t>sống</a:t>
            </a:r>
            <a:r>
              <a:rPr lang="en-US" sz="2000" dirty="0"/>
              <a:t> </a:t>
            </a:r>
            <a:r>
              <a:rPr lang="en-US" sz="2000" dirty="0" err="1"/>
              <a:t>khi</a:t>
            </a:r>
            <a:r>
              <a:rPr lang="en-US" sz="2000" dirty="0"/>
              <a:t> </a:t>
            </a:r>
            <a:r>
              <a:rPr lang="en-US" sz="2000" b="1" dirty="0" err="1"/>
              <a:t>kí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dirty="0"/>
              <a:t> 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 </a:t>
            </a:r>
            <a:r>
              <a:rPr lang="en-US" sz="2000" dirty="0" err="1"/>
              <a:t>là</a:t>
            </a:r>
            <a:r>
              <a:rPr lang="en-US" sz="2000" dirty="0"/>
              <a:t> vi </a:t>
            </a:r>
            <a:r>
              <a:rPr lang="en-US" sz="2000" dirty="0" err="1"/>
              <a:t>khuẩn</a:t>
            </a:r>
            <a:r>
              <a:rPr lang="vi-VN" sz="2000" dirty="0"/>
              <a:t>.</a:t>
            </a:r>
            <a:r>
              <a:rPr lang="en-US" sz="2000" dirty="0"/>
              <a:t> </a:t>
            </a:r>
            <a:r>
              <a:rPr lang="vi-VN" sz="2000" dirty="0"/>
              <a:t>Người ta ước tính có hơn</a:t>
            </a:r>
            <a:r>
              <a:rPr lang="en-US" sz="2000" dirty="0"/>
              <a:t> </a:t>
            </a:r>
            <a:r>
              <a:rPr lang="vi-VN" sz="2000" dirty="0"/>
              <a:t>10</a:t>
            </a:r>
            <a:r>
              <a:rPr lang="vi-VN" sz="2000" baseline="30000" dirty="0"/>
              <a:t>31</a:t>
            </a:r>
            <a:r>
              <a:rPr lang="vi-VN" sz="2000" dirty="0"/>
              <a:t> </a:t>
            </a:r>
            <a:r>
              <a:rPr lang="en-US" sz="2000" dirty="0"/>
              <a:t> </a:t>
            </a:r>
            <a:r>
              <a:rPr lang="vi-VN" sz="2000" dirty="0"/>
              <a:t>thể thực khuẩn trên hành tinh, nhiều hơn tất cả các sinh vật khác trên trái đất. </a:t>
            </a:r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vi-VN" sz="2000" dirty="0"/>
              <a:t>nay, các nhà khoa học đã bắt đầu xem xét lại thực khuẩn thể như một lựa chọn thay thế cho</a:t>
            </a:r>
            <a:r>
              <a:rPr lang="en-US" sz="2000" dirty="0"/>
              <a:t> </a:t>
            </a:r>
            <a:r>
              <a:rPr lang="en-US" sz="2000" dirty="0" err="1"/>
              <a:t>thuốc</a:t>
            </a:r>
            <a:r>
              <a:rPr lang="vi-VN" sz="2000" dirty="0"/>
              <a:t> kháng sinh</a:t>
            </a:r>
            <a:r>
              <a:rPr lang="en-US" sz="2000" dirty="0"/>
              <a:t> hay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truyền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kĩ</a:t>
            </a:r>
            <a:r>
              <a:rPr lang="en-US" sz="2000" dirty="0"/>
              <a:t> </a:t>
            </a:r>
            <a:r>
              <a:rPr lang="en-US" sz="2000" dirty="0" err="1"/>
              <a:t>thuật</a:t>
            </a:r>
            <a:r>
              <a:rPr lang="en-US" sz="2000" dirty="0"/>
              <a:t> di </a:t>
            </a:r>
            <a:r>
              <a:rPr lang="en-US" sz="2000" dirty="0" err="1"/>
              <a:t>truyền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xuất</a:t>
            </a:r>
            <a:r>
              <a:rPr lang="en-US" sz="2000" dirty="0"/>
              <a:t> </a:t>
            </a:r>
            <a:r>
              <a:rPr lang="en-US" sz="2000" dirty="0" err="1"/>
              <a:t>thuốc</a:t>
            </a:r>
            <a:r>
              <a:rPr lang="en-US" sz="2000" dirty="0"/>
              <a:t> </a:t>
            </a:r>
            <a:r>
              <a:rPr lang="en-US" sz="2000" dirty="0" err="1"/>
              <a:t>kháng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, protein…</a:t>
            </a:r>
          </a:p>
          <a:p>
            <a:pPr algn="ctr"/>
            <a:r>
              <a:rPr lang="en-US" sz="1800" i="1" dirty="0"/>
              <a:t>(</a:t>
            </a:r>
            <a:r>
              <a:rPr lang="en-US" sz="1800" i="1" dirty="0" err="1"/>
              <a:t>Nguồn</a:t>
            </a:r>
            <a:r>
              <a:rPr lang="en-US" sz="1800" i="1" dirty="0"/>
              <a:t>: </a:t>
            </a:r>
            <a:r>
              <a:rPr lang="vi-VN" sz="1800" i="1" dirty="0"/>
              <a:t>Bách khoa toàn thư mở Wikipedia</a:t>
            </a:r>
            <a:r>
              <a:rPr lang="en-US" sz="1800" i="1" dirty="0"/>
              <a:t>)</a:t>
            </a:r>
            <a:endParaRPr lang="en-US" sz="18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Sinh học vi sinh vật : Bài 29+30: Cấu trúc các loại virut, sự nhân lên của  virut trong tế bào ch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042989"/>
            <a:ext cx="2133600" cy="373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22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4"/>
          <p:cNvSpPr>
            <a:spLocks noChangeArrowheads="1" noChangeShapeType="1" noTextEdit="1"/>
          </p:cNvSpPr>
          <p:nvPr/>
        </p:nvSpPr>
        <p:spPr bwMode="auto">
          <a:xfrm>
            <a:off x="2167304" y="57931"/>
            <a:ext cx="971550" cy="3000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700" b="1" kern="10" spc="-27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kern="10" spc="-27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587263" y="57932"/>
            <a:ext cx="2466242" cy="2403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D7E0F43-87E3-40D8-9C0D-FF319C016818}"/>
              </a:ext>
            </a:extLst>
          </p:cNvPr>
          <p:cNvSpPr txBox="1"/>
          <p:nvPr/>
        </p:nvSpPr>
        <p:spPr>
          <a:xfrm>
            <a:off x="-110826" y="357969"/>
            <a:ext cx="4556261" cy="39241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lvl="1"/>
            <a:r>
              <a:rPr lang="en-US" sz="2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VAI TRÒ CỦA VIRUS: </a:t>
            </a:r>
          </a:p>
        </p:txBody>
      </p:sp>
      <p:sp>
        <p:nvSpPr>
          <p:cNvPr id="7" name="Rectangle 6"/>
          <p:cNvSpPr/>
          <p:nvPr/>
        </p:nvSpPr>
        <p:spPr>
          <a:xfrm>
            <a:off x="-145259" y="836034"/>
            <a:ext cx="6568226" cy="244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virus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051" y="1569014"/>
            <a:ext cx="4713667" cy="33898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3759" y="2018764"/>
            <a:ext cx="2321602" cy="1555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24.3; 24.4; 24.5;24.6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8" name="Rectangle 7"/>
          <p:cNvSpPr/>
          <p:nvPr/>
        </p:nvSpPr>
        <p:spPr>
          <a:xfrm>
            <a:off x="6053504" y="1176598"/>
            <a:ext cx="180850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 </a:t>
            </a:r>
            <a:r>
              <a:rPr 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100" u="sng" dirty="0"/>
          </a:p>
        </p:txBody>
      </p:sp>
    </p:spTree>
    <p:extLst>
      <p:ext uri="{BB962C8B-B14F-4D97-AF65-F5344CB8AC3E}">
        <p14:creationId xmlns:p14="http://schemas.microsoft.com/office/powerpoint/2010/main" val="105148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4.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19" y="7381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4" y="1512114"/>
            <a:ext cx="4955146" cy="3587099"/>
          </a:xfrm>
          <a:prstGeom prst="rect">
            <a:avLst/>
          </a:prstGeom>
        </p:spPr>
      </p:pic>
      <p:sp>
        <p:nvSpPr>
          <p:cNvPr id="5" name="WordArt 14"/>
          <p:cNvSpPr>
            <a:spLocks noChangeArrowheads="1" noChangeShapeType="1" noTextEdit="1"/>
          </p:cNvSpPr>
          <p:nvPr/>
        </p:nvSpPr>
        <p:spPr bwMode="auto">
          <a:xfrm>
            <a:off x="2167304" y="57931"/>
            <a:ext cx="971550" cy="3000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700" b="1" kern="10" spc="-27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kern="10" spc="-27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6" name="WordArt 15"/>
          <p:cNvSpPr>
            <a:spLocks noChangeArrowheads="1" noChangeShapeType="1" noTextEdit="1"/>
          </p:cNvSpPr>
          <p:nvPr/>
        </p:nvSpPr>
        <p:spPr bwMode="auto">
          <a:xfrm>
            <a:off x="3587263" y="57932"/>
            <a:ext cx="2466242" cy="2403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7E0F43-87E3-40D8-9C0D-FF319C016818}"/>
              </a:ext>
            </a:extLst>
          </p:cNvPr>
          <p:cNvSpPr txBox="1"/>
          <p:nvPr/>
        </p:nvSpPr>
        <p:spPr>
          <a:xfrm>
            <a:off x="-110826" y="357969"/>
            <a:ext cx="4556261" cy="39241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lvl="1"/>
            <a:r>
              <a:rPr lang="en-US" sz="2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VAI TRÒ CỦA VIRUS: </a:t>
            </a:r>
          </a:p>
        </p:txBody>
      </p:sp>
      <p:sp>
        <p:nvSpPr>
          <p:cNvPr id="8" name="Rectangle 7"/>
          <p:cNvSpPr/>
          <p:nvPr/>
        </p:nvSpPr>
        <p:spPr>
          <a:xfrm>
            <a:off x="-145259" y="836034"/>
            <a:ext cx="6568226" cy="244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virus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1288963" y="1119699"/>
            <a:ext cx="180850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 </a:t>
            </a:r>
            <a:r>
              <a:rPr 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100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963" y="2221605"/>
            <a:ext cx="977138" cy="5329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518" y="2134673"/>
            <a:ext cx="2489377" cy="5312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497" y="1463818"/>
            <a:ext cx="3924791" cy="36796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518" y="2795361"/>
            <a:ext cx="2489377" cy="6529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420" y="1166193"/>
            <a:ext cx="4111580" cy="39330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5068" y="3512371"/>
            <a:ext cx="1028335" cy="5831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6928" y="3502711"/>
            <a:ext cx="2421967" cy="5831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5118" y="1368509"/>
            <a:ext cx="4005170" cy="37307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5068" y="4269347"/>
            <a:ext cx="952237" cy="6151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2861" y="4203710"/>
            <a:ext cx="2496033" cy="7804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419" y="1282859"/>
            <a:ext cx="4027869" cy="381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5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228"/>
            <a:ext cx="9144000" cy="4906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92" y="532615"/>
            <a:ext cx="3264794" cy="4509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386" y="532615"/>
            <a:ext cx="2891307" cy="4509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694" y="532615"/>
            <a:ext cx="2891307" cy="450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7" y="714778"/>
            <a:ext cx="5293217" cy="43369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9144000" cy="656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24.7,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virus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153" y="656823"/>
            <a:ext cx="3197180" cy="647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184" y="1497169"/>
            <a:ext cx="2341116" cy="328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07" y="2443767"/>
            <a:ext cx="858635" cy="371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184" y="1943967"/>
            <a:ext cx="2341116" cy="3573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093" y="2443766"/>
            <a:ext cx="1546046" cy="3714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3184" y="2443765"/>
            <a:ext cx="2341116" cy="383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628" y="2443765"/>
            <a:ext cx="1546046" cy="3714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3184" y="3002410"/>
            <a:ext cx="2341116" cy="4027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3185" y="3496614"/>
            <a:ext cx="2341115" cy="8983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00" y="4665372"/>
            <a:ext cx="1546046" cy="2487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042" y="4618837"/>
            <a:ext cx="1546046" cy="3418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627" y="4664515"/>
            <a:ext cx="1546046" cy="3418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3185" y="4486380"/>
            <a:ext cx="2341115" cy="32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656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53231"/>
            <a:ext cx="3197180" cy="647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29552"/>
            <a:ext cx="3197180" cy="3284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887123"/>
            <a:ext cx="3197180" cy="357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379829"/>
            <a:ext cx="3197180" cy="3730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888178"/>
            <a:ext cx="3197180" cy="4027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3396528"/>
            <a:ext cx="3197180" cy="8983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4400440"/>
            <a:ext cx="3197180" cy="3711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6387" y="1429553"/>
            <a:ext cx="4076140" cy="328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6387" y="1910529"/>
            <a:ext cx="4076140" cy="333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6387" y="2379829"/>
            <a:ext cx="4076140" cy="3109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6386" y="3455197"/>
            <a:ext cx="4076141" cy="6160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6386" y="2911356"/>
            <a:ext cx="4076141" cy="3683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26387" y="4294829"/>
            <a:ext cx="4076141" cy="641000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3294453" y="1492339"/>
            <a:ext cx="434662" cy="20283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Right Arrow 23"/>
          <p:cNvSpPr/>
          <p:nvPr/>
        </p:nvSpPr>
        <p:spPr>
          <a:xfrm>
            <a:off x="3294453" y="1938317"/>
            <a:ext cx="434662" cy="20283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Right Arrow 24"/>
          <p:cNvSpPr/>
          <p:nvPr/>
        </p:nvSpPr>
        <p:spPr>
          <a:xfrm flipV="1">
            <a:off x="3294453" y="2470531"/>
            <a:ext cx="434662" cy="19162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Right Arrow 25"/>
          <p:cNvSpPr/>
          <p:nvPr/>
        </p:nvSpPr>
        <p:spPr>
          <a:xfrm>
            <a:off x="3294453" y="2988128"/>
            <a:ext cx="434662" cy="20283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Right Arrow 26"/>
          <p:cNvSpPr/>
          <p:nvPr/>
        </p:nvSpPr>
        <p:spPr>
          <a:xfrm>
            <a:off x="3294453" y="3706862"/>
            <a:ext cx="434662" cy="20283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Right Arrow 27"/>
          <p:cNvSpPr/>
          <p:nvPr/>
        </p:nvSpPr>
        <p:spPr>
          <a:xfrm>
            <a:off x="3295133" y="4513909"/>
            <a:ext cx="434662" cy="20283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Right Brace 28"/>
          <p:cNvSpPr/>
          <p:nvPr/>
        </p:nvSpPr>
        <p:spPr>
          <a:xfrm>
            <a:off x="7999120" y="1492338"/>
            <a:ext cx="388742" cy="3443491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1053" y="2141155"/>
            <a:ext cx="729304" cy="181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9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6" y="372459"/>
            <a:ext cx="1492424" cy="13610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1300" y="252426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8194" name="Picture 2" descr="TP.HCM khẩn trương đối phó dịch bệnh Ebo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95350"/>
            <a:ext cx="7391400" cy="360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p Arrow Callout 6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Ebola</a:t>
            </a:r>
          </a:p>
        </p:txBody>
      </p:sp>
    </p:spTree>
    <p:extLst>
      <p:ext uri="{BB962C8B-B14F-4D97-AF65-F5344CB8AC3E}">
        <p14:creationId xmlns:p14="http://schemas.microsoft.com/office/powerpoint/2010/main" val="1327649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34" y="105508"/>
            <a:ext cx="8673920" cy="512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7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0" y="73856"/>
            <a:ext cx="4673990" cy="4958861"/>
          </a:xfrm>
          <a:prstGeom prst="rect">
            <a:avLst/>
          </a:prstGeom>
        </p:spPr>
      </p:pic>
      <p:pic>
        <p:nvPicPr>
          <p:cNvPr id="1026" name="Picture 2" descr="Tiêm chủng mở rộng | Trung tâm Y tế Quận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73856"/>
            <a:ext cx="4206240" cy="495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67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706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7" y="759688"/>
            <a:ext cx="5950634" cy="382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7" y="1216234"/>
            <a:ext cx="5950634" cy="3702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57" y="1719226"/>
            <a:ext cx="5950635" cy="916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57" y="2768075"/>
            <a:ext cx="5950634" cy="647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57" y="3548418"/>
            <a:ext cx="5950635" cy="409417"/>
          </a:xfrm>
          <a:prstGeom prst="rect">
            <a:avLst/>
          </a:prstGeom>
        </p:spPr>
      </p:pic>
      <p:pic>
        <p:nvPicPr>
          <p:cNvPr id="2050" name="Picture 2" descr="Lợi ích của vắc-xin và tiêm chủ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547" y="759688"/>
            <a:ext cx="3003453" cy="438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5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3999" cy="970671"/>
          </a:xfrm>
          <a:prstGeom prst="rect">
            <a:avLst/>
          </a:prstGeom>
        </p:spPr>
      </p:pic>
      <p:pic>
        <p:nvPicPr>
          <p:cNvPr id="3078" name="Picture 6" descr="Triển khai một số biện pháp phòng, chống dịch COVID-19 trong tình hình mớ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0672"/>
            <a:ext cx="4800600" cy="417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ƯỚNG DẪN ĐEO KHẨU TRANG PHÒNG CHỐNG DỊCH BỆNH COVID-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0601" y="970671"/>
            <a:ext cx="4343399" cy="376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4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4"/>
          <p:cNvSpPr>
            <a:spLocks noChangeArrowheads="1" noChangeShapeType="1" noTextEdit="1"/>
          </p:cNvSpPr>
          <p:nvPr/>
        </p:nvSpPr>
        <p:spPr bwMode="auto">
          <a:xfrm>
            <a:off x="2167304" y="57931"/>
            <a:ext cx="971550" cy="3000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700" b="1" kern="10" spc="-27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kern="10" spc="-27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587263" y="57932"/>
            <a:ext cx="2466242" cy="2403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D7E0F43-87E3-40D8-9C0D-FF319C016818}"/>
              </a:ext>
            </a:extLst>
          </p:cNvPr>
          <p:cNvSpPr txBox="1"/>
          <p:nvPr/>
        </p:nvSpPr>
        <p:spPr>
          <a:xfrm>
            <a:off x="-110826" y="357969"/>
            <a:ext cx="4556261" cy="39241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lvl="1"/>
            <a:r>
              <a:rPr lang="en-US" sz="2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VAI TRÒ CỦA VIRUS: </a:t>
            </a:r>
          </a:p>
        </p:txBody>
      </p:sp>
      <p:sp>
        <p:nvSpPr>
          <p:cNvPr id="9" name="Rectangle 8"/>
          <p:cNvSpPr/>
          <p:nvPr/>
        </p:nvSpPr>
        <p:spPr>
          <a:xfrm>
            <a:off x="221566" y="810086"/>
            <a:ext cx="8704385" cy="3372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45000"/>
              </a:lnSpc>
            </a:pPr>
            <a:r>
              <a:rPr lang="en-US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Virus </a:t>
            </a:r>
            <a:r>
              <a:rPr lang="vi-VN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vai trò trong nghiên cứu khoa học và trong thực tiễn. Bên cạnh đó, </a:t>
            </a:r>
            <a:r>
              <a:rPr lang="en-US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virus </a:t>
            </a:r>
            <a:r>
              <a:rPr lang="vi-VN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 nguyên nhân gây ra nhiều bệnh cho người, động vật và thực vật.</a:t>
            </a:r>
            <a:endParaRPr lang="en-US" sz="2100" dirty="0">
              <a:solidFill>
                <a:srgbClr val="0B02B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lnSpc>
                <a:spcPct val="145000"/>
              </a:lnSpc>
            </a:pPr>
            <a:r>
              <a:rPr lang="vi-VN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Bệnh </a:t>
            </a:r>
            <a:r>
              <a:rPr lang="en-US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virus </a:t>
            </a:r>
            <a:r>
              <a:rPr lang="vi-VN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100" dirty="0" err="1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ây</a:t>
            </a:r>
            <a:r>
              <a:rPr lang="vi-VN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có thể lây truyền theo nhiều con đường khác nhau: từ mẹ sang con, tiếp xúc trực tiếp, truyền máu, tiêu hoá, hô hấp, vết cắn động vật,...</a:t>
            </a:r>
            <a:endParaRPr lang="en-US" sz="2100" dirty="0">
              <a:solidFill>
                <a:srgbClr val="0B02B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lnSpc>
                <a:spcPct val="145000"/>
              </a:lnSpc>
              <a:spcAft>
                <a:spcPts val="1725"/>
              </a:spcAft>
            </a:pPr>
            <a:r>
              <a:rPr lang="vi-VN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 phòng chống bệnh do v</a:t>
            </a:r>
            <a:r>
              <a:rPr lang="en-US" sz="2100" dirty="0" err="1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irus</a:t>
            </a:r>
            <a:r>
              <a:rPr lang="vi-VN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gây ra chúng ta phải ngăn chặn các con đường lây truyền bệnh, tiêm </a:t>
            </a:r>
            <a:r>
              <a:rPr lang="en-US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vaccine </a:t>
            </a:r>
            <a:r>
              <a:rPr lang="vi-VN" sz="2100" dirty="0">
                <a:solidFill>
                  <a:srgbClr val="0B02B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phòng bệnh,...</a:t>
            </a:r>
            <a:endParaRPr lang="en-US" sz="2100" dirty="0">
              <a:solidFill>
                <a:srgbClr val="0B02B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50" descr="cây viế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982" y="410036"/>
            <a:ext cx="73104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09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E798CF-DEF6-4703-83D2-FF661FD6AF46}"/>
              </a:ext>
            </a:extLst>
          </p:cNvPr>
          <p:cNvSpPr txBox="1"/>
          <p:nvPr/>
        </p:nvSpPr>
        <p:spPr>
          <a:xfrm>
            <a:off x="3717388" y="0"/>
            <a:ext cx="1943099" cy="421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51435" tIns="25718" rIns="51435" bIns="25718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269"/>
            <a:ext cx="9144000" cy="461757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517363" y="2913551"/>
            <a:ext cx="40005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2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43640" y="1946396"/>
            <a:ext cx="40005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5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496" y="181197"/>
            <a:ext cx="6787661" cy="14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63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6352"/>
            <a:ext cx="9144000" cy="444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8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754" y="484748"/>
            <a:ext cx="9196754" cy="46587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74612" y="1"/>
            <a:ext cx="1994777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03800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6" y="372459"/>
            <a:ext cx="1492424" cy="13610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1300" y="252426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4098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775646"/>
            <a:ext cx="687070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Arrow Callout 4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Covid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- 19</a:t>
            </a:r>
          </a:p>
        </p:txBody>
      </p:sp>
    </p:spTree>
    <p:extLst>
      <p:ext uri="{BB962C8B-B14F-4D97-AF65-F5344CB8AC3E}">
        <p14:creationId xmlns:p14="http://schemas.microsoft.com/office/powerpoint/2010/main" val="1833805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1604597" y="109328"/>
            <a:ext cx="5600700" cy="4508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>
                        <a:alpha val="39999"/>
                      </a:srgbClr>
                    </a:gs>
                    <a:gs pos="15000">
                      <a:srgbClr val="66008F">
                        <a:alpha val="58000"/>
                      </a:srgbClr>
                    </a:gs>
                    <a:gs pos="32499">
                      <a:srgbClr val="BA0066">
                        <a:alpha val="78999"/>
                      </a:srgbClr>
                    </a:gs>
                    <a:gs pos="45000">
                      <a:srgbClr val="FF0000">
                        <a:alpha val="93999"/>
                      </a:srgbClr>
                    </a:gs>
                    <a:gs pos="50000">
                      <a:srgbClr val="FF8200"/>
                    </a:gs>
                    <a:gs pos="55001">
                      <a:srgbClr val="FF0000">
                        <a:alpha val="93999"/>
                      </a:srgbClr>
                    </a:gs>
                    <a:gs pos="67501">
                      <a:srgbClr val="BA0066">
                        <a:alpha val="78999"/>
                      </a:srgbClr>
                    </a:gs>
                    <a:gs pos="85000">
                      <a:srgbClr val="66008F">
                        <a:alpha val="58000"/>
                      </a:srgbClr>
                    </a:gs>
                    <a:gs pos="100000">
                      <a:srgbClr val="000082">
                        <a:alpha val="39999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rPr>
              <a:t>HƯỚNG DẪN TỰ HỌC Ở NHÀ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7" y="675250"/>
            <a:ext cx="8968153" cy="41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3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E798CF-DEF6-4703-83D2-FF661FD6AF46}"/>
              </a:ext>
            </a:extLst>
          </p:cNvPr>
          <p:cNvSpPr txBox="1"/>
          <p:nvPr/>
        </p:nvSpPr>
        <p:spPr>
          <a:xfrm>
            <a:off x="3352800" y="10274"/>
            <a:ext cx="2590799" cy="561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32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42950"/>
            <a:ext cx="8819352" cy="44005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" y="4552950"/>
            <a:ext cx="1673856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vi-VN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lang="vi-VN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vi-VN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1200" y="4631963"/>
            <a:ext cx="220445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vi-VN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 hình khối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51868" y="4631962"/>
            <a:ext cx="202811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vi-VN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 hỗn hợp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2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52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144000" cy="50863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Oval 5"/>
          <p:cNvSpPr/>
          <p:nvPr/>
        </p:nvSpPr>
        <p:spPr>
          <a:xfrm>
            <a:off x="1295400" y="3181350"/>
            <a:ext cx="5334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25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53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067800" cy="5086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264543"/>
            <a:ext cx="1393004" cy="671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200150"/>
            <a:ext cx="1524000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361950"/>
            <a:ext cx="1524000" cy="498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3333750"/>
            <a:ext cx="1524001" cy="56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4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54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00596"/>
            <a:ext cx="8610600" cy="4466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095" y="1733550"/>
            <a:ext cx="5376705" cy="2057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09550"/>
            <a:ext cx="8458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9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195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2" descr="hocba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67676"/>
            <a:ext cx="1828800" cy="10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295400" y="61364"/>
            <a:ext cx="7467600" cy="6011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>
                        <a:alpha val="39999"/>
                      </a:srgbClr>
                    </a:gs>
                    <a:gs pos="15000">
                      <a:srgbClr val="66008F">
                        <a:alpha val="58000"/>
                      </a:srgbClr>
                    </a:gs>
                    <a:gs pos="32499">
                      <a:srgbClr val="BA0066">
                        <a:alpha val="78999"/>
                      </a:srgbClr>
                    </a:gs>
                    <a:gs pos="45000">
                      <a:srgbClr val="FF0000">
                        <a:alpha val="93999"/>
                      </a:srgbClr>
                    </a:gs>
                    <a:gs pos="50000">
                      <a:srgbClr val="FF8200"/>
                    </a:gs>
                    <a:gs pos="55001">
                      <a:srgbClr val="FF0000">
                        <a:alpha val="93999"/>
                      </a:srgbClr>
                    </a:gs>
                    <a:gs pos="67501">
                      <a:srgbClr val="BA0066">
                        <a:alpha val="78999"/>
                      </a:srgbClr>
                    </a:gs>
                    <a:gs pos="85000">
                      <a:srgbClr val="66008F">
                        <a:alpha val="58000"/>
                      </a:srgbClr>
                    </a:gs>
                    <a:gs pos="100000">
                      <a:srgbClr val="000082">
                        <a:alpha val="39999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rPr>
              <a:t>HƯỚNG DẪN TỰ HỌC Ở NHÀ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240" y="1650820"/>
            <a:ext cx="7209524" cy="714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764" y="2645739"/>
            <a:ext cx="7271236" cy="61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-44450"/>
            <a:ext cx="839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dịch? 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52774"/>
            <a:ext cx="4039378" cy="193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99" y="909657"/>
            <a:ext cx="413420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úm A H1N1 (cúm lợn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90607"/>
            <a:ext cx="4039378" cy="204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P.HCM khẩn trương đối phó dịch bệnh Ebo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52775"/>
            <a:ext cx="46482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409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rtl="0">
                <a:spcBef>
                  <a:spcPts val="0"/>
                </a:spcBef>
                <a:buNone/>
              </a:pPr>
              <a:t>7</a:t>
            </a:fld>
            <a:endParaRPr lang="en"/>
          </a:p>
        </p:txBody>
      </p:sp>
      <p:pic>
        <p:nvPicPr>
          <p:cNvPr id="2" name="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1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8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9067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8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95400" y="85725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6147" name="Picture 4" descr="BAR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13193"/>
            <a:ext cx="6629400" cy="5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273050" y="114300"/>
            <a:ext cx="1295400" cy="571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2286000" y="94045"/>
            <a:ext cx="60960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571750"/>
            <a:ext cx="2806700" cy="187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úm A H1N1 (cúm lợ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88249"/>
            <a:ext cx="2921000" cy="18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4600"/>
            <a:ext cx="2800350" cy="185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A0CF1C2-6826-48E7-8DE0-E00C14066866}"/>
              </a:ext>
            </a:extLst>
          </p:cNvPr>
          <p:cNvSpPr txBox="1"/>
          <p:nvPr/>
        </p:nvSpPr>
        <p:spPr>
          <a:xfrm>
            <a:off x="165100" y="967880"/>
            <a:ext cx="501650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marL="342900" lvl="1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ĐẶC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D7E0F43-87E3-40D8-9C0D-FF319C016818}"/>
              </a:ext>
            </a:extLst>
          </p:cNvPr>
          <p:cNvSpPr txBox="1"/>
          <p:nvPr/>
        </p:nvSpPr>
        <p:spPr>
          <a:xfrm>
            <a:off x="535055" y="1638457"/>
            <a:ext cx="4951345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lvl="1"/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VIRUS </a:t>
            </a:r>
          </a:p>
        </p:txBody>
      </p:sp>
    </p:spTree>
    <p:extLst>
      <p:ext uri="{BB962C8B-B14F-4D97-AF65-F5344CB8AC3E}">
        <p14:creationId xmlns:p14="http://schemas.microsoft.com/office/powerpoint/2010/main" val="1676904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10080</TotalTime>
  <Words>912</Words>
  <Application>Microsoft Office PowerPoint</Application>
  <PresentationFormat>On-screen Show (16:9)</PresentationFormat>
  <Paragraphs>151</Paragraphs>
  <Slides>55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Roboto Condensed</vt:lpstr>
      <vt:lpstr>Verdana</vt:lpstr>
      <vt:lpstr>Courier New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NQC</dc:creator>
  <cp:lastModifiedBy>Admin</cp:lastModifiedBy>
  <cp:revision>422</cp:revision>
  <cp:lastPrinted>2020-10-26T16:30:52Z</cp:lastPrinted>
  <dcterms:modified xsi:type="dcterms:W3CDTF">2024-01-15T08:29:11Z</dcterms:modified>
</cp:coreProperties>
</file>