
<file path=[Content_Types].xml><?xml version="1.0" encoding="utf-8"?>
<Types xmlns="http://schemas.openxmlformats.org/package/2006/content-types">
  <Default Extension="bin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8" r:id="rId2"/>
    <p:sldId id="257" r:id="rId3"/>
    <p:sldId id="258" r:id="rId4"/>
    <p:sldId id="274" r:id="rId5"/>
    <p:sldId id="259" r:id="rId6"/>
    <p:sldId id="260" r:id="rId7"/>
    <p:sldId id="275" r:id="rId8"/>
    <p:sldId id="276" r:id="rId9"/>
    <p:sldId id="261" r:id="rId10"/>
    <p:sldId id="262" r:id="rId11"/>
    <p:sldId id="278" r:id="rId12"/>
    <p:sldId id="279" r:id="rId13"/>
    <p:sldId id="263" r:id="rId14"/>
    <p:sldId id="280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82" r:id="rId25"/>
    <p:sldId id="283" r:id="rId26"/>
    <p:sldId id="284" r:id="rId27"/>
    <p:sldId id="285" r:id="rId28"/>
    <p:sldId id="286" r:id="rId29"/>
    <p:sldId id="287" r:id="rId30"/>
    <p:sldId id="27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D0392-8CB7-41F9-AD87-27EE1FEB4FDD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6D4D5-00C7-476C-BCB1-D23C29D3A2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51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 so sánh thuộc tính của vật thể này với vật thể khác người ta dùng đến các phép đo. Trong các phép đo người ta sẽ quan tâm đến: đơn vị đo, dụng cụ đo và cách sử dụng các dụng cụ đo đó. 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9528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81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063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15006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4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34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A1BDE59-76C0-467F-9FF4-3A76A1D1C4F5}" type="slidenum">
              <a:rPr lang="en-US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84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3263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Bài trước hs đã học định nghĩa về GHD, DCNN. Yêu cầu nhắc lại.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459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Kết luận: Để đo được chiều dài cần chọn thước. Để chọn được thước thích hợp cần ước lượng chiều dài của vật cần đo trước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716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09142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Yêu cầu các nhóm đọc cách đo.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6143DC-6756-48B4-8F70-4529073C35AB}" type="slidenum">
              <a:rPr kumimoji="0" lang="vi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vi-V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37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6DA30-00E7-4D7D-9C7B-A5C3BAD82123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38C4D-2728-4D75-A4F2-B8013BF3644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24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1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eme5311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9525"/>
            <a:ext cx="9210675" cy="6864350"/>
          </a:xfrm>
          <a:noFill/>
        </p:spPr>
      </p:pic>
      <p:pic>
        <p:nvPicPr>
          <p:cNvPr id="3075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57847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8625" y="5699125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24800" y="5588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57638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4" descr="67169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5678488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WordArt 9"/>
          <p:cNvSpPr>
            <a:spLocks noChangeArrowheads="1" noChangeShapeType="1" noTextEdit="1"/>
          </p:cNvSpPr>
          <p:nvPr/>
        </p:nvSpPr>
        <p:spPr bwMode="auto">
          <a:xfrm>
            <a:off x="533400" y="2743200"/>
            <a:ext cx="8001000" cy="1143001"/>
          </a:xfrm>
          <a:prstGeom prst="rect">
            <a:avLst/>
          </a:prstGeom>
        </p:spPr>
        <p:txBody>
          <a:bodyPr wrap="none" lIns="91374" tIns="45687" rIns="91374" bIns="45687" fromWordArt="1">
            <a:prstTxWarp prst="textPlain">
              <a:avLst>
                <a:gd name="adj" fmla="val 50000"/>
              </a:avLst>
            </a:prstTxWarp>
          </a:bodyPr>
          <a:lstStyle/>
          <a:p>
            <a:pPr>
              <a:defRPr/>
            </a:pP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về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dự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giờ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môn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600" b="1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KHTN- </a:t>
            </a:r>
            <a:r>
              <a:rPr lang="en-US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en-US" sz="3600" b="1" u="none" kern="10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lớp</a:t>
            </a:r>
            <a:r>
              <a:rPr lang="en-US" sz="3600" b="1" u="none" kern="1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r>
              <a:rPr lang="vi-VN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6</a:t>
            </a:r>
            <a:r>
              <a:rPr lang="en-US" sz="3600" b="1" u="none" kern="1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/>
                <a:cs typeface="Times New Roman"/>
              </a:rPr>
              <a:t> </a:t>
            </a:r>
            <a:endParaRPr lang="en-US" sz="3600" b="1" u="none" kern="1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/>
              <a:cs typeface="Times New Rom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558" y="1066800"/>
            <a:ext cx="8543445" cy="1015596"/>
          </a:xfrm>
          <a:prstGeom prst="rect">
            <a:avLst/>
          </a:prstGeom>
          <a:noFill/>
        </p:spPr>
        <p:txBody>
          <a:bodyPr lIns="91374" tIns="45687" rIns="91374" bIns="45687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Chào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mừng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quí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thầy</a:t>
            </a:r>
            <a:r>
              <a:rPr lang="en-US" sz="6000" b="1" u="none" kern="10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6000" b="1" u="none" kern="10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/>
                <a:cs typeface="Times New Roman"/>
              </a:rPr>
              <a:t>cô</a:t>
            </a:r>
            <a:endParaRPr lang="en-US" sz="6000" b="1" u="none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 smtClean="0"/>
              <a:t>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 vo t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54" y="3878101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1128CA0-8845-42B0-B530-EB3BA7A9ADAB}"/>
              </a:ext>
            </a:extLst>
          </p:cNvPr>
          <p:cNvSpPr txBox="1">
            <a:spLocks noChangeArrowheads="1"/>
          </p:cNvSpPr>
          <p:nvPr/>
        </p:nvSpPr>
        <p:spPr>
          <a:xfrm>
            <a:off x="228600" y="228600"/>
            <a:ext cx="5943600" cy="567513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 cụ đ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vi-VN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vi-VN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2280B18E-281B-4D7A-9D21-A0556D14B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88561" y="811311"/>
            <a:ext cx="8390335" cy="629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5852" tIns="67926" rIns="135852" bIns="67926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vi-VN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a, b, c, d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8">
            <a:extLst>
              <a:ext uri="{FF2B5EF4-FFF2-40B4-BE49-F238E27FC236}">
                <a16:creationId xmlns:a16="http://schemas.microsoft.com/office/drawing/2014/main" xmlns="" id="{CC80EE38-FB41-46C5-8617-9CDAF51BB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72" y="4117983"/>
            <a:ext cx="3939801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xmlns="" id="{2CFAC25E-BB25-4DF0-8BEB-C7AE76B159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77" y="1469216"/>
            <a:ext cx="2299073" cy="242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78A93379-E3F3-48B5-A488-9F599489A2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67000"/>
            <a:ext cx="1752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64F50DDA-8847-4500-8706-5276264BEE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10200"/>
            <a:ext cx="1676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99C14092-9F01-437A-AA33-0C6394124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54864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5">
            <a:extLst>
              <a:ext uri="{FF2B5EF4-FFF2-40B4-BE49-F238E27FC236}">
                <a16:creationId xmlns:a16="http://schemas.microsoft.com/office/drawing/2014/main" xmlns="" id="{F5DD3B1F-79B1-4C0F-BA27-7B87D682E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6" y="1469216"/>
            <a:ext cx="4598147" cy="117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6">
            <a:extLst>
              <a:ext uri="{FF2B5EF4-FFF2-40B4-BE49-F238E27FC236}">
                <a16:creationId xmlns:a16="http://schemas.microsoft.com/office/drawing/2014/main" xmlns="" id="{811796B8-AA55-496A-926B-6993B5164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832" y="3467600"/>
            <a:ext cx="2727698" cy="194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5">
            <a:extLst>
              <a:ext uri="{FF2B5EF4-FFF2-40B4-BE49-F238E27FC236}">
                <a16:creationId xmlns:a16="http://schemas.microsoft.com/office/drawing/2014/main" xmlns="" id="{72E55300-92E1-445D-8E9A-DA6440C4E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6019800"/>
            <a:ext cx="2959847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5.1 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xmlns="" id="{C4970484-ABFA-41AC-A99D-5CD188DEC6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382" y="2724551"/>
            <a:ext cx="2990418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xmlns="" id="{709BF038-2577-456B-9354-CAC960A2DF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3429000"/>
            <a:ext cx="24384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xmlns="" id="{148770F1-7658-435F-BAA7-BEC2FAE8D3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57800"/>
            <a:ext cx="3043704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cuộn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xmlns="" id="{333A6164-F3E4-42C4-AF0E-C655C2860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29400" y="5257800"/>
            <a:ext cx="25146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3294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kẹp</a:t>
            </a:r>
            <a:endParaRPr lang="en-US" altLang="vi-VN" sz="3294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xmlns="" id="{9337F2E4-9F15-4680-B026-D366FF7307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3657600"/>
            <a:ext cx="1905000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vi-VN" sz="3294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vi-VN" sz="3294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endParaRPr lang="en-US" altLang="vi-VN" sz="3294" b="1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772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Text Box 4"/>
          <p:cNvSpPr txBox="1">
            <a:spLocks noChangeArrowheads="1"/>
          </p:cNvSpPr>
          <p:nvPr/>
        </p:nvSpPr>
        <p:spPr bwMode="auto">
          <a:xfrm>
            <a:off x="0" y="609600"/>
            <a:ext cx="8077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8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0" y="1371600"/>
            <a:ext cx="807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endParaRPr lang="en-US" sz="3600" b="1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28600" y="2057400"/>
            <a:ext cx="86868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28600" y="3352800"/>
            <a:ext cx="8610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81013" y="530225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6629" name="Picture 5" descr="ruler_0_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0564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1219200" y="4572000"/>
            <a:ext cx="6781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/>
            <a:r>
              <a:rPr lang="en-US" sz="36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36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</a:t>
            </a:r>
            <a:r>
              <a:rPr lang="vi-VN" sz="36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3124200" y="4495800"/>
            <a:ext cx="1447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cm</a:t>
            </a:r>
          </a:p>
        </p:txBody>
      </p: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32766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30" grpId="0"/>
      <p:bldP spid="26631" grpId="0"/>
      <p:bldP spid="266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BD4A16-6048-4223-ACD7-E3108532A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0089" y="32596"/>
            <a:ext cx="9003911" cy="614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GHĐ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ĐCNN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94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vi-VN" sz="3294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vi-VN" sz="3294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29589" y="762000"/>
            <a:ext cx="70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GHĐ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5000" y="2286000"/>
            <a:ext cx="70144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ĐCNN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vạch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722986">
            <a:off x="-12757" y="526069"/>
            <a:ext cx="1873996" cy="1951359"/>
            <a:chOff x="2787901" y="1928957"/>
            <a:chExt cx="2235200" cy="2725709"/>
          </a:xfrm>
        </p:grpSpPr>
        <p:sp>
          <p:nvSpPr>
            <p:cNvPr id="8" name=" 3"/>
            <p:cNvSpPr/>
            <p:nvPr/>
          </p:nvSpPr>
          <p:spPr>
            <a:xfrm>
              <a:off x="2787901" y="2419467"/>
              <a:ext cx="2235200" cy="223519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832654" y="4523874"/>
            <a:ext cx="75493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GHĐ: giới hạn đo</a:t>
            </a:r>
          </a:p>
          <a:p>
            <a:r>
              <a:rPr lang="vi-VN" sz="4000" dirty="0" smtClean="0">
                <a:solidFill>
                  <a:srgbClr val="FF0000"/>
                </a:solidFill>
                <a:latin typeface="+mj-lt"/>
              </a:rPr>
              <a:t>ĐCNN: độ chia nhỏ nhất</a:t>
            </a:r>
            <a:endParaRPr lang="vi-VN" sz="40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274005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92138" y="6477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GHĐ và ĐCNN của thước sau:</a:t>
            </a:r>
          </a:p>
        </p:txBody>
      </p:sp>
      <p:pic>
        <p:nvPicPr>
          <p:cNvPr id="29701" name="Picture 5" descr="ruler_0_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41957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7" descr="ruler_10_2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402272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990600" y="4191000"/>
            <a:ext cx="59436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GHĐ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ĐCNN </a:t>
            </a:r>
            <a:r>
              <a:rPr lang="en-US" sz="40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………………..</a:t>
            </a:r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3352800" y="4038600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cm</a:t>
            </a:r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505200" y="4953000"/>
            <a:ext cx="1828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4" grpId="0"/>
      <p:bldP spid="29705" grpId="0"/>
      <p:bldP spid="2970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9650"/>
            <a:ext cx="8768033" cy="639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8A5B49FE-1A2A-445A-92EE-4CB70B6FA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22956" cy="2276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">
            <a:extLst>
              <a:ext uri="{FF2B5EF4-FFF2-40B4-BE49-F238E27FC236}">
                <a16:creationId xmlns:a16="http://schemas.microsoft.com/office/drawing/2014/main" xmlns="" id="{83C77D25-56F3-4F7E-9F43-DDF2CAEFD7E1}"/>
              </a:ext>
            </a:extLst>
          </p:cNvPr>
          <p:cNvGrpSpPr>
            <a:grpSpLocks/>
          </p:cNvGrpSpPr>
          <p:nvPr/>
        </p:nvGrpSpPr>
        <p:grpSpPr bwMode="auto">
          <a:xfrm>
            <a:off x="0" y="4114800"/>
            <a:ext cx="5037978" cy="1303290"/>
            <a:chOff x="555507" y="5174654"/>
            <a:chExt cx="8563863" cy="1660797"/>
          </a:xfrm>
        </p:grpSpPr>
        <p:pic>
          <p:nvPicPr>
            <p:cNvPr id="10" name="Picture 1">
              <a:extLst>
                <a:ext uri="{FF2B5EF4-FFF2-40B4-BE49-F238E27FC236}">
                  <a16:creationId xmlns:a16="http://schemas.microsoft.com/office/drawing/2014/main" xmlns="" id="{51630413-BB06-4291-A626-FDF45236AF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3367" y="5827339"/>
              <a:ext cx="7746003" cy="1008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xmlns="" id="{39067D7F-3533-40ED-8C8D-D814BDB72D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507" y="5174654"/>
              <a:ext cx="837976" cy="13366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6551" tIns="53275" rIns="106551" bIns="53275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4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4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36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3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defTabSz="717164" fontAlgn="base"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en-US" altLang="vi-VN" sz="3294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</a:t>
              </a:r>
              <a:r>
                <a:rPr lang="en-US" altLang="vi-VN" sz="2823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c)</a:t>
              </a:r>
              <a:endParaRPr lang="en-US" altLang="vi-VN" sz="3294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" name="Rectangle 5">
            <a:extLst>
              <a:ext uri="{FF2B5EF4-FFF2-40B4-BE49-F238E27FC236}">
                <a16:creationId xmlns:a16="http://schemas.microsoft.com/office/drawing/2014/main" xmlns="" id="{D3D2DEB9-4364-4E42-B8D8-24D97EE8CC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7800" y="1295400"/>
            <a:ext cx="35052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  <a:endParaRPr lang="en-US" altLang="vi-VN" sz="3451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0,5cm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xmlns="" id="{2EC3BC81-6325-4AB7-8E9D-7865F7ED8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2514600"/>
            <a:ext cx="35814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b</a:t>
            </a:r>
            <a:r>
              <a:rPr lang="vi-VN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GHĐ:</a:t>
            </a:r>
            <a:r>
              <a:rPr lang="en-US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10cm    </a:t>
            </a:r>
            <a:endParaRPr lang="en-US" altLang="vi-VN" sz="3451" b="1" dirty="0">
              <a:solidFill>
                <a:srgbClr val="00000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0,1cm </a:t>
            </a:r>
            <a:endParaRPr lang="vi-VN" altLang="vi-VN" sz="2196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xmlns="" id="{293F77B6-6FA8-44F0-9482-6B760F1C59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038600"/>
            <a:ext cx="3657600" cy="116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c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)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</a:t>
            </a:r>
            <a:r>
              <a:rPr lang="vi-VN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GHĐ</a:t>
            </a: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15cm    </a:t>
            </a:r>
            <a:endParaRPr lang="en-US" altLang="vi-VN" sz="3451" b="1" dirty="0">
              <a:solidFill>
                <a:srgbClr val="0000CC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defTabSz="717164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451" b="1" dirty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     </a:t>
            </a:r>
            <a:r>
              <a:rPr lang="vi-VN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ĐCNN:</a:t>
            </a:r>
            <a:r>
              <a:rPr lang="en-US" altLang="vi-VN" sz="3451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1cm </a:t>
            </a:r>
            <a:endParaRPr lang="vi-VN" altLang="vi-VN" sz="2196" b="1" dirty="0">
              <a:solidFill>
                <a:srgbClr val="0000C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14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6804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6705600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vi-VN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đo chiều dài 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A67ADBB-F4A2-42F3-8D0A-9F31CA815927}"/>
              </a:ext>
            </a:extLst>
          </p:cNvPr>
          <p:cNvSpPr txBox="1"/>
          <p:nvPr/>
        </p:nvSpPr>
        <p:spPr>
          <a:xfrm>
            <a:off x="0" y="533400"/>
            <a:ext cx="9144000" cy="320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tabLst>
                <a:tab pos="540385" algn="l"/>
              </a:tabLst>
            </a:pPr>
            <a:r>
              <a:rPr lang="vi-VN" sz="3200" dirty="0"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vi-VN" sz="32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ựa chọn nhanh thước đo trong các trường hợp sau và giải thích?</a:t>
            </a:r>
            <a:endParaRPr lang="vi-VN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TH1: Đo độ dày sách giáo khoa vật lí 6. 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TH2: Đo chiều cao của các bạn trong lớp.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TH3: Đo chiều dài và chiều rộng của phòng học.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tabLst>
                <a:tab pos="540385" algn="l"/>
              </a:tabLst>
            </a:pPr>
            <a:r>
              <a:rPr lang="vi-VN" sz="2800" dirty="0"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Các loại thước đo được chọn:</a:t>
            </a:r>
            <a:endParaRPr lang="vi-VN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9F6F4F4-883F-4F25-9236-C0930C5582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962400"/>
            <a:ext cx="8473439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7993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04" y="223520"/>
            <a:ext cx="8768033" cy="6410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D6A4F7E-517A-4357-8AB0-4DC03903DA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71600"/>
            <a:ext cx="8229600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39750" algn="l"/>
              </a:tabLst>
            </a:pPr>
            <a:r>
              <a:rPr lang="vi-VN" altLang="vi-VN" sz="3600" dirty="0"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</a:t>
            </a:r>
            <a:r>
              <a:rPr kumimoji="0" lang="vi-VN" altLang="vi-VN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uan sát hình 4.3 cho biết đo chiều dài trong trường hợp nào nhanh và cho kết quả chính xác hơn? Tại sao?</a:t>
            </a:r>
            <a:endParaRPr kumimoji="0" lang="vi-VN" altLang="vi-VN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endParaRPr kumimoji="0" lang="vi-VN" altLang="vi-VN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6625" name="Picture 1">
            <a:extLst>
              <a:ext uri="{FF2B5EF4-FFF2-40B4-BE49-F238E27FC236}">
                <a16:creationId xmlns:a16="http://schemas.microsoft.com/office/drawing/2014/main" xmlns="" id="{B80CA525-D961-464C-941A-A597491452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3190877"/>
            <a:ext cx="7719060" cy="3001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1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209162" y="396688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97EA037-7219-45C3-A6BD-3985D138D2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0"/>
            <a:ext cx="7848600" cy="72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6551" tIns="53275" rIns="106551" bIns="53275" anchor="ctr">
            <a:spAutoFit/>
          </a:bodyPr>
          <a:lstStyle>
            <a:lvl1pPr>
              <a:spcBef>
                <a:spcPct val="20000"/>
              </a:spcBef>
              <a:buChar char="•"/>
              <a:defRPr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4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3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717164" fontAlgn="base">
              <a:spcBef>
                <a:spcPts val="471"/>
              </a:spcBef>
              <a:spcAft>
                <a:spcPts val="471"/>
              </a:spcAft>
              <a:buNone/>
            </a:pPr>
            <a:r>
              <a:rPr lang="vi-VN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chơi: Tinh thần đồng đội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4DA0818-61DC-4078-B1C0-AE41B76DA6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28038"/>
              </p:ext>
            </p:extLst>
          </p:nvPr>
        </p:nvGraphicFramePr>
        <p:xfrm>
          <a:off x="166804" y="685799"/>
          <a:ext cx="8768033" cy="599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8061">
                  <a:extLst>
                    <a:ext uri="{9D8B030D-6E8A-4147-A177-3AD203B41FA5}">
                      <a16:colId xmlns:a16="http://schemas.microsoft.com/office/drawing/2014/main" xmlns="" val="154664783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xmlns="" val="429024458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xmlns="" val="3334846472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xmlns="" val="1575175807"/>
                    </a:ext>
                  </a:extLst>
                </a:gridCol>
                <a:gridCol w="919491">
                  <a:extLst>
                    <a:ext uri="{9D8B030D-6E8A-4147-A177-3AD203B41FA5}">
                      <a16:colId xmlns:a16="http://schemas.microsoft.com/office/drawing/2014/main" xmlns="" val="408523256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xmlns="" val="831772060"/>
                    </a:ext>
                  </a:extLst>
                </a:gridCol>
                <a:gridCol w="918564">
                  <a:extLst>
                    <a:ext uri="{9D8B030D-6E8A-4147-A177-3AD203B41FA5}">
                      <a16:colId xmlns:a16="http://schemas.microsoft.com/office/drawing/2014/main" xmlns="" val="4080410994"/>
                    </a:ext>
                  </a:extLst>
                </a:gridCol>
                <a:gridCol w="1317661">
                  <a:extLst>
                    <a:ext uri="{9D8B030D-6E8A-4147-A177-3AD203B41FA5}">
                      <a16:colId xmlns:a16="http://schemas.microsoft.com/office/drawing/2014/main" xmlns="" val="1765761641"/>
                    </a:ext>
                  </a:extLst>
                </a:gridCol>
              </a:tblGrid>
              <a:tr h="69908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Vật cần đo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Dụng cụ đo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1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2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Lần đo 3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Giá trị trung bình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4025510037"/>
                  </a:ext>
                </a:extLst>
              </a:tr>
              <a:tr h="883161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Tên dụng cụ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GHD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</a:t>
                      </a:r>
                      <a:r>
                        <a:rPr lang="vi-VN" sz="2000" dirty="0" smtClean="0">
                          <a:effectLst/>
                          <a:latin typeface="+mj-lt"/>
                        </a:rPr>
                        <a:t>CNN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5984150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dài đoạn thẳng AB, CD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l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2969945422"/>
                  </a:ext>
                </a:extLst>
              </a:tr>
              <a:tr h="8831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Độ dày quyển sách KHTN 6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 dirty="0">
                          <a:effectLst/>
                        </a:rPr>
                        <a:t> </a:t>
                      </a:r>
                      <a:endParaRPr lang="vi-VN" sz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 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d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 =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3154528616"/>
                  </a:ext>
                </a:extLst>
              </a:tr>
              <a:tr h="14846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Chiều cao của bạn A và B ở phần đặt vấn đề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800">
                          <a:effectLst/>
                        </a:rPr>
                        <a:t> </a:t>
                      </a:r>
                      <a:endParaRPr lang="vi-VN" sz="12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1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2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3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r>
                        <a:rPr lang="vi-VN" sz="2000" dirty="0">
                          <a:effectLst/>
                          <a:latin typeface="+mj-lt"/>
                        </a:rPr>
                        <a:t>h</a:t>
                      </a:r>
                      <a:r>
                        <a:rPr lang="vi-VN" sz="2000" baseline="-25000" dirty="0">
                          <a:effectLst/>
                          <a:latin typeface="+mj-lt"/>
                        </a:rPr>
                        <a:t>tb</a:t>
                      </a:r>
                      <a:r>
                        <a:rPr lang="vi-VN" sz="2000" dirty="0">
                          <a:effectLst/>
                          <a:latin typeface="+mj-lt"/>
                        </a:rPr>
                        <a:t>= </a:t>
                      </a:r>
                      <a:endParaRPr lang="vi-VN" sz="2000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3318039707"/>
                  </a:ext>
                </a:extLst>
              </a:tr>
              <a:tr h="5824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1633618637"/>
                  </a:ext>
                </a:extLst>
              </a:tr>
              <a:tr h="58383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..........................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>
                          <a:effectLst/>
                        </a:rPr>
                        <a:t> </a:t>
                      </a:r>
                      <a:endParaRPr lang="vi-VN" sz="10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vi-VN" sz="1200" dirty="0">
                          <a:effectLst/>
                        </a:rPr>
                        <a:t> </a:t>
                      </a:r>
                      <a:endParaRPr lang="vi-VN" sz="10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9244" marR="49244" marT="0" marB="0" anchor="ctr"/>
                </a:tc>
                <a:extLst>
                  <a:ext uri="{0D108BD9-81ED-4DB2-BD59-A6C34878D82A}">
                    <a16:rowId xmlns:a16="http://schemas.microsoft.com/office/drawing/2014/main" xmlns="" val="25919525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9259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172720"/>
            <a:ext cx="8768033" cy="6492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62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86C4A51-88CF-4277-BD40-88DE4D0428AF}"/>
              </a:ext>
            </a:extLst>
          </p:cNvPr>
          <p:cNvSpPr txBox="1"/>
          <p:nvPr/>
        </p:nvSpPr>
        <p:spPr>
          <a:xfrm>
            <a:off x="152400" y="677847"/>
            <a:ext cx="8686800" cy="56846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ctr">
              <a:lnSpc>
                <a:spcPct val="115000"/>
              </a:lnSpc>
              <a:tabLst>
                <a:tab pos="450215" algn="l"/>
              </a:tabLst>
            </a:pPr>
            <a:r>
              <a:rPr lang="vi-VN" sz="3600" b="1" dirty="0">
                <a:solidFill>
                  <a:srgbClr val="0066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Các bước đo chiều dài: </a:t>
            </a:r>
            <a:r>
              <a:rPr lang="vi-VN" sz="3600" b="1" dirty="0" smtClean="0">
                <a:solidFill>
                  <a:srgbClr val="006600"/>
                </a:solidFill>
                <a:effectLst/>
                <a:latin typeface="+mj-lt"/>
                <a:ea typeface="Arial" panose="020B0604020202020204" pitchFamily="34" charset="0"/>
                <a:cs typeface="Arial" panose="020B0604020202020204" pitchFamily="34" charset="0"/>
              </a:rPr>
              <a:t>(SGK)</a:t>
            </a:r>
            <a:endParaRPr lang="vi-VN" sz="3600" b="1" dirty="0">
              <a:solidFill>
                <a:srgbClr val="006600"/>
              </a:solidFill>
              <a:effectLst/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1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Ước lượng chiều dài của vật cần đo để chọn thước đo có GHD và ĐCNN phù hợp.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2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thước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 </a:t>
            </a:r>
            <a:r>
              <a:rPr lang="vi-VN" sz="280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đúng </a:t>
            </a:r>
            <a:r>
              <a:rPr lang="vi-VN" sz="2800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cách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 Đặt dọc theo</a:t>
            </a:r>
            <a:r>
              <a:rPr lang="vi-VN" sz="2800" dirty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 dài vật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cần đo, một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đầu của  vật trùng với vạch số 0 của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thước).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3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Đặt mắt vuông góc với thước, đọc giá trị chiều dài của vật cần đo theo giá trị của vạch chia gần nhất với đầu kia của vật.</a:t>
            </a:r>
            <a:endParaRPr lang="vi-VN" sz="1600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2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Bước 4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vi-VN" sz="2800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kết quả theo đơn vị ĐCNN cho mỗi lần đo.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(Nếu đo nhiều lần thì kết quả đo chiều dài lấy là trung 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bình cộng của tất cả các lần </a:t>
            </a:r>
            <a:r>
              <a:rPr lang="vi-VN" sz="28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đo).</a:t>
            </a:r>
            <a:endParaRPr lang="vi-VN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 rot="722986">
            <a:off x="139484" y="189712"/>
            <a:ext cx="1563296" cy="1299064"/>
            <a:chOff x="2780708" y="1263036"/>
            <a:chExt cx="1830836" cy="1814565"/>
          </a:xfrm>
        </p:grpSpPr>
        <p:sp>
          <p:nvSpPr>
            <p:cNvPr id="10" name=" 3"/>
            <p:cNvSpPr/>
            <p:nvPr/>
          </p:nvSpPr>
          <p:spPr>
            <a:xfrm>
              <a:off x="2780708" y="1263036"/>
              <a:ext cx="1736060" cy="145870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2800" dirty="0" err="1" smtClean="0">
                  <a:solidFill>
                    <a:srgbClr val="FFFF00"/>
                  </a:solidFill>
                  <a:latin typeface="Times New Roman" pitchFamily="18" charset="0"/>
                  <a:cs typeface="Times New Roman" pitchFamily="18" charset="0"/>
                </a:rPr>
                <a:t>hớ</a:t>
              </a:r>
              <a:endParaRPr lang="vi-VN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779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WordArt 8"/>
          <p:cNvSpPr>
            <a:spLocks noChangeArrowheads="1" noChangeShapeType="1" noTextEdit="1"/>
          </p:cNvSpPr>
          <p:nvPr/>
        </p:nvSpPr>
        <p:spPr bwMode="auto">
          <a:xfrm>
            <a:off x="1295400" y="1371600"/>
            <a:ext cx="6781800" cy="2944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3333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</a:t>
            </a:r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057400" y="533400"/>
            <a:ext cx="4978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vi-VN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BÀI 5 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 animBg="1"/>
      <p:bldP spid="205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E2DD8966-B3C6-4025-8F12-8AE1E34B4D0B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6648"/>
            <a:ext cx="4366804" cy="626480"/>
          </a:xfrm>
          <a:prstGeom prst="rect">
            <a:avLst/>
          </a:prstGeom>
        </p:spPr>
        <p:txBody>
          <a:bodyPr vert="horz" lIns="71718" tIns="35859" rIns="71718" bIns="35859" rtlCol="0" anchor="ctr">
            <a:normAutofit/>
          </a:bodyPr>
          <a:lstStyle>
            <a:lvl1pPr algn="l" defTabSz="109728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28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60597"/>
            <a:r>
              <a:rPr lang="en-US" alt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vi-VN" alt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7337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1. Cách xác định giới hạn đo và độ chia nhỏ nhất của thước đo</a:t>
            </a:r>
            <a:endParaRPr lang="vi-VN" b="1" dirty="0"/>
          </a:p>
        </p:txBody>
      </p:sp>
      <p:sp>
        <p:nvSpPr>
          <p:cNvPr id="6" name="Rectangle 5"/>
          <p:cNvSpPr/>
          <p:nvPr/>
        </p:nvSpPr>
        <p:spPr>
          <a:xfrm>
            <a:off x="0" y="1156349"/>
            <a:ext cx="914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 Xác định GHĐ: là giá trị lớn nhất ghi trên thước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600200"/>
            <a:ext cx="8915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Xác định ĐCNN theo các bước: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đơn vị đo của thước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Xác định «  n » là số khoảng cách  chia giữa 2 số ghi liên tiếp   ( số bé và số lớn)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+ ĐCNN = (số lớn – số bé ) / n (đơn vị như đơn vị ghi trên thước)</a:t>
            </a:r>
            <a:endParaRPr lang="vi-VN" sz="26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7338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Ví dụ: 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Trên thước kẻ có ghi số lớn nhất là 30cm. Giữ số 1 và số 2 có 5 khoảng. Xác định GHĐ và ĐCNN </a:t>
            </a:r>
            <a:endParaRPr lang="vi-VN" sz="2600" dirty="0"/>
          </a:p>
        </p:txBody>
      </p:sp>
      <p:sp>
        <p:nvSpPr>
          <p:cNvPr id="9" name="Rectangle 8"/>
          <p:cNvSpPr/>
          <p:nvPr/>
        </p:nvSpPr>
        <p:spPr>
          <a:xfrm>
            <a:off x="228600" y="4648200"/>
            <a:ext cx="864832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Hướng dẫn:</a:t>
            </a:r>
          </a:p>
          <a:p>
            <a:pPr algn="just"/>
            <a:r>
              <a:rPr lang="vi-VN" sz="26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Tóm tắt: </a:t>
            </a:r>
            <a:r>
              <a:rPr lang="vi-VN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số lớn = 2;   số bé = 1;   n = 5</a:t>
            </a:r>
            <a:endParaRPr lang="vi-VN" sz="26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5565338"/>
            <a:ext cx="86868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GHĐ =  30cm</a:t>
            </a:r>
          </a:p>
          <a:p>
            <a:pPr marL="457200" lvl="0" indent="-457200"/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ĐCNN = </a:t>
            </a:r>
            <a:r>
              <a:rPr lang="vi-VN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( số lớn – số bé ) / n = (2 </a:t>
            </a:r>
            <a:r>
              <a:rPr lang="vi-VN" sz="2600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-1) / 5 = 0,2cm</a:t>
            </a:r>
            <a:endParaRPr lang="vi-VN" sz="2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637136"/>
      </p:ext>
    </p:extLst>
  </p:cSld>
  <p:clrMapOvr>
    <a:masterClrMapping/>
  </p:clrMapOvr>
  <p:transition advClick="0" advTm="2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30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549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 smtClean="0">
                <a:latin typeface="Times New Roman" pitchFamily="18" charset="0"/>
                <a:cs typeface="Times New Roman" pitchFamily="18" charset="0"/>
              </a:rPr>
              <a:t>2. Cách đặt thước và đọc kết quả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632" y="489831"/>
            <a:ext cx="86747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 thước và mắt đúng cách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88442"/>
            <a:ext cx="9144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và ghi kết quả đúng quy định. Tính chiều dài vật theo công</a:t>
            </a:r>
          </a:p>
          <a:p>
            <a:pPr marL="457200" indent="-457200"/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     </a:t>
            </a:r>
            <a:r>
              <a:rPr lang="vi-VN" sz="26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l = N + (n’ . ĐCNN)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8288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Với:+N:giá trị nhỏ ghi trên thước mà ở gần đầu kia của vật cần đo</a:t>
            </a:r>
          </a:p>
          <a:p>
            <a:r>
              <a:rPr lang="vi-VN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n’: là số khoảng chia kể từ vạch có giá trị nhỏ (N) đến vạch chia gần nhất với đầu kia của vật. </a:t>
            </a:r>
            <a:endParaRPr lang="vi-VN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2822" y="3217830"/>
            <a:ext cx="853038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Ví dụ: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xác định chiều dài của bút chì: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775" y="3124200"/>
            <a:ext cx="3354225" cy="829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0" y="4038600"/>
            <a:ext cx="899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Hướng dẫn: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Tóm tắt:   n = 5;  số lớn = 8;  số bé = 7 </a:t>
            </a:r>
            <a:endParaRPr lang="vi-VN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4883446"/>
            <a:ext cx="91439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 dirty="0" smtClean="0">
                <a:latin typeface="Times New Roman" pitchFamily="18" charset="0"/>
                <a:cs typeface="Times New Roman" pitchFamily="18" charset="0"/>
              </a:rPr>
              <a:t>Bài làm: </a:t>
            </a:r>
            <a:r>
              <a:rPr lang="vi-VN" sz="2600" dirty="0" smtClean="0">
                <a:latin typeface="Times New Roman" pitchFamily="18" charset="0"/>
                <a:cs typeface="Times New Roman" pitchFamily="18" charset="0"/>
              </a:rPr>
              <a:t> ĐCNN = ( số lớn – số bé ) / n = (8 – 7) / 5 = 0,2 cm</a:t>
            </a:r>
          </a:p>
          <a:p>
            <a:pPr marL="457200" indent="-457200">
              <a:buFont typeface="Wingdings"/>
              <a:buChar char="à"/>
            </a:pPr>
            <a:r>
              <a:rPr lang="vi-VN" sz="26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 = 7 và n’ = 3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715000"/>
            <a:ext cx="914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Vậy chiều dài của bút chì là: </a:t>
            </a:r>
            <a:r>
              <a:rPr lang="vi-VN" sz="26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l = N + (n’ .ĐCNN) </a:t>
            </a:r>
            <a:r>
              <a:rPr lang="vi-VN" sz="2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7 + (3.0,2) =  7,6 (cm)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102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84" y="183515"/>
            <a:ext cx="8768033" cy="6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9162" y="393859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D8673CE-F030-4542-AE56-5DAF45D32E80}"/>
              </a:ext>
            </a:extLst>
          </p:cNvPr>
          <p:cNvSpPr txBox="1"/>
          <p:nvPr/>
        </p:nvSpPr>
        <p:spPr>
          <a:xfrm>
            <a:off x="2286580" y="183515"/>
            <a:ext cx="6095419" cy="8217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vi-VN" sz="4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Arial" panose="020B0604020202020204" pitchFamily="34" charset="0"/>
              </a:rPr>
              <a:t>IV: Luyện tập</a:t>
            </a:r>
            <a:endParaRPr lang="vi-VN" sz="44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xmlns="" id="{AC354130-4D73-4718-BB6C-A918F4AED8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1102578"/>
            <a:ext cx="8458200" cy="57554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gang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</a:t>
            </a: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C.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sợi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dây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D. </a:t>
            </a:r>
            <a:r>
              <a:rPr lang="en-US" altLang="vi-VN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bàn</a:t>
            </a:r>
            <a:r>
              <a:rPr lang="en-US" altLang="vi-VN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>
                <a:latin typeface="Times New Roman" panose="02020603050405020304" pitchFamily="18" charset="0"/>
                <a:cs typeface="Calibri" panose="020F0502020204030204" pitchFamily="34" charset="0"/>
              </a:rPr>
              <a:t>	B.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C.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	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D.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vạch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fr-FR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altLang="vi-VN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alt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838200" y="1981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838200" y="51054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53462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5" y="182880"/>
            <a:ext cx="8768033" cy="645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xmlns="" id="{FCD0061C-176C-4EFB-A4F7-379DE55B5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53527"/>
            <a:ext cx="8610600" cy="597086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635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</a:t>
            </a:r>
            <a:endParaRPr lang="vi-VN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A. m</a:t>
            </a:r>
            <a:r>
              <a:rPr lang="en-US" sz="28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          B. m 	             C. kg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vi-VN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vi-VN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(GHĐ)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(ĐCNN)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fr-FR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endParaRPr lang="fr-FR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en-US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endParaRPr lang="vi-VN" sz="1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>
              <a:lnSpc>
                <a:spcPct val="150000"/>
              </a:lnSpc>
              <a:defRPr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0 cm 	         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1cm.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</a:t>
            </a:r>
            <a:r>
              <a:rPr lang="fr-F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0,5cm.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r-F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GHĐ 10cm ; ĐCNN 1mm.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vi-VN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xmlns="" id="{6F45669E-4D64-48AD-9327-BC7074670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76600"/>
            <a:ext cx="6858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2971800" y="16002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304800" y="5715000"/>
            <a:ext cx="336884" cy="51334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443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4267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7" name="Picture 5" descr="measure_wai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52600"/>
            <a:ext cx="3886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438400" y="51054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dây</a:t>
            </a:r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066800" y="5334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 descr="26545ebd-0164-4b42-be4f-1a7a758f10eb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3850"/>
            <a:ext cx="7002463" cy="393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413125" y="5897563"/>
            <a:ext cx="26066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 kẻ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685800" y="704850"/>
            <a:ext cx="9372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1536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54" r="22728"/>
          <a:stretch>
            <a:fillRect/>
          </a:stretch>
        </p:blipFill>
        <p:spPr bwMode="auto">
          <a:xfrm>
            <a:off x="1752600" y="1249363"/>
            <a:ext cx="5638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209800" y="5668963"/>
            <a:ext cx="5181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Thước mét</a:t>
            </a: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609600" y="407988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cho biết người trong ảnh sử dụng loại thước nào?</a:t>
            </a:r>
          </a:p>
        </p:txBody>
      </p:sp>
      <p:pic>
        <p:nvPicPr>
          <p:cNvPr id="1843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5989638"/>
            <a:ext cx="6667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  <p:bldP spid="399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Cach_do_do_d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4800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ach_do_do_dai hinh con 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66800"/>
            <a:ext cx="5181600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ext Box 4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Cach_do_do_dai hinh_ 3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914400"/>
            <a:ext cx="4962525" cy="573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16450"/>
            <a:ext cx="1681163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4">
            <a:hlinkClick r:id="rId5" action="ppaction://hlinksldjump"/>
          </p:cNvPr>
          <p:cNvSpPr txBox="1">
            <a:spLocks noChangeArrowheads="1"/>
          </p:cNvSpPr>
          <p:nvPr/>
        </p:nvSpPr>
        <p:spPr bwMode="auto">
          <a:xfrm>
            <a:off x="838200" y="2286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Cách đo độ dài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45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3103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xmlns="" id="{FC6CE480-F8D2-485A-8B4E-50ACF988C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990600"/>
            <a:ext cx="8382000" cy="20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31734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6306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40878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545013" indent="-887413" eaLnBrk="0" fontAlgn="base" hangingPunct="0">
              <a:spcBef>
                <a:spcPct val="0"/>
              </a:spcBef>
              <a:spcAft>
                <a:spcPct val="0"/>
              </a:spcAft>
              <a:tabLst>
                <a:tab pos="5397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tabLst>
                <a:tab pos="423326" algn="l"/>
              </a:tabLst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Quan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sát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vẽ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so </a:t>
            </a:r>
            <a:r>
              <a:rPr lang="vi-VN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sánh chiều dài 2 đoạn thẳng và 2 người trong từng hình sau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</a:t>
            </a:r>
            <a:endParaRPr lang="vi-VN" altLang="vi-VN" sz="3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 25">
            <a:extLst>
              <a:ext uri="{FF2B5EF4-FFF2-40B4-BE49-F238E27FC236}">
                <a16:creationId xmlns:a16="http://schemas.microsoft.com/office/drawing/2014/main" xmlns="" id="{9C037C48-7E68-4F04-955F-D6EF230E456A}"/>
              </a:ext>
            </a:extLst>
          </p:cNvPr>
          <p:cNvGrpSpPr>
            <a:grpSpLocks/>
          </p:cNvGrpSpPr>
          <p:nvPr/>
        </p:nvGrpSpPr>
        <p:grpSpPr bwMode="auto">
          <a:xfrm>
            <a:off x="418759" y="2899030"/>
            <a:ext cx="2466130" cy="2942477"/>
            <a:chOff x="1146175" y="2601913"/>
            <a:chExt cx="5689600" cy="4299811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xmlns="" id="{144DA7FC-6D0E-44BA-8697-EF7A777AA84D}"/>
                </a:ext>
              </a:extLst>
            </p:cNvPr>
            <p:cNvSpPr/>
            <p:nvPr/>
          </p:nvSpPr>
          <p:spPr>
            <a:xfrm>
              <a:off x="2084387" y="2601913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B898A639-ACF9-46EB-A53A-5069F4369A50}"/>
                </a:ext>
              </a:extLst>
            </p:cNvPr>
            <p:cNvSpPr/>
            <p:nvPr/>
          </p:nvSpPr>
          <p:spPr>
            <a:xfrm>
              <a:off x="4964112" y="26019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xmlns="" id="{56B20633-ECA0-471E-9143-15E6998852B8}"/>
                </a:ext>
              </a:extLst>
            </p:cNvPr>
            <p:cNvCxnSpPr>
              <a:stCxn id="14" idx="2"/>
              <a:endCxn id="15" idx="6"/>
            </p:cNvCxnSpPr>
            <p:nvPr/>
          </p:nvCxnSpPr>
          <p:spPr>
            <a:xfrm>
              <a:off x="2084387" y="3070225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6">
              <a:extLst>
                <a:ext uri="{FF2B5EF4-FFF2-40B4-BE49-F238E27FC236}">
                  <a16:creationId xmlns:a16="http://schemas.microsoft.com/office/drawing/2014/main" xmlns="" id="{D975DD24-4E99-44D5-A612-96ABA64AEB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3050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8">
              <a:extLst>
                <a:ext uri="{FF2B5EF4-FFF2-40B4-BE49-F238E27FC236}">
                  <a16:creationId xmlns:a16="http://schemas.microsoft.com/office/drawing/2014/main" xmlns="" id="{E221E8FF-E287-4C85-9AA5-7EA0168C48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40425" y="2691858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3EA774F0-6F5F-40D7-AA07-DEB57B5AFFB1}"/>
                </a:ext>
              </a:extLst>
            </p:cNvPr>
            <p:cNvSpPr/>
            <p:nvPr/>
          </p:nvSpPr>
          <p:spPr>
            <a:xfrm>
              <a:off x="1146175" y="4875213"/>
              <a:ext cx="936625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E15878DB-BF46-4F46-AB92-5C256567976E}"/>
                </a:ext>
              </a:extLst>
            </p:cNvPr>
            <p:cNvSpPr/>
            <p:nvPr/>
          </p:nvSpPr>
          <p:spPr>
            <a:xfrm>
              <a:off x="5900737" y="4891088"/>
              <a:ext cx="935038" cy="936625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717164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vi-VN" sz="1412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xmlns="" id="{5F4D8B64-FAF9-4937-BD75-DFD2B34A9E98}"/>
                </a:ext>
              </a:extLst>
            </p:cNvPr>
            <p:cNvCxnSpPr>
              <a:cxnSpLocks/>
            </p:cNvCxnSpPr>
            <p:nvPr/>
          </p:nvCxnSpPr>
          <p:spPr>
            <a:xfrm>
              <a:off x="2084387" y="5359400"/>
              <a:ext cx="3816350" cy="0"/>
            </a:xfrm>
            <a:prstGeom prst="line">
              <a:avLst/>
            </a:prstGeom>
            <a:ln w="571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12">
              <a:extLst>
                <a:ext uri="{FF2B5EF4-FFF2-40B4-BE49-F238E27FC236}">
                  <a16:creationId xmlns:a16="http://schemas.microsoft.com/office/drawing/2014/main" xmlns="" id="{67549D25-859A-473C-AE07-B8712F1F5A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2800" y="4834442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vi-VN" altLang="vi-VN" sz="251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13">
              <a:extLst>
                <a:ext uri="{FF2B5EF4-FFF2-40B4-BE49-F238E27FC236}">
                  <a16:creationId xmlns:a16="http://schemas.microsoft.com/office/drawing/2014/main" xmlns="" id="{F9794AB5-1320-4FA3-9DD1-F0516F1B00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26595" y="4775200"/>
              <a:ext cx="647700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endParaRPr lang="vi-VN" altLang="vi-VN" sz="251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7">
              <a:extLst>
                <a:ext uri="{FF2B5EF4-FFF2-40B4-BE49-F238E27FC236}">
                  <a16:creationId xmlns:a16="http://schemas.microsoft.com/office/drawing/2014/main" xmlns="" id="{72F1FDEB-A0A4-4AE2-A774-7D8BD040A6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68715" y="6202361"/>
              <a:ext cx="2312767" cy="699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TH1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26">
            <a:extLst>
              <a:ext uri="{FF2B5EF4-FFF2-40B4-BE49-F238E27FC236}">
                <a16:creationId xmlns:a16="http://schemas.microsoft.com/office/drawing/2014/main" xmlns="" id="{F14F5D7B-4621-4700-BE06-6BA3EFA636A3}"/>
              </a:ext>
            </a:extLst>
          </p:cNvPr>
          <p:cNvGrpSpPr>
            <a:grpSpLocks/>
          </p:cNvGrpSpPr>
          <p:nvPr/>
        </p:nvGrpSpPr>
        <p:grpSpPr bwMode="auto">
          <a:xfrm>
            <a:off x="3549022" y="2782296"/>
            <a:ext cx="2404625" cy="2951263"/>
            <a:chOff x="7972926" y="2024425"/>
            <a:chExt cx="6768752" cy="4895561"/>
          </a:xfrm>
        </p:grpSpPr>
        <p:sp>
          <p:nvSpPr>
            <p:cNvPr id="26" name="TextBox 18">
              <a:extLst>
                <a:ext uri="{FF2B5EF4-FFF2-40B4-BE49-F238E27FC236}">
                  <a16:creationId xmlns:a16="http://schemas.microsoft.com/office/drawing/2014/main" xmlns="" id="{22D412AE-86D0-4D13-B391-CA3198C0DD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437391" y="6126095"/>
              <a:ext cx="2288269" cy="793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vi-VN" sz="2510" b="1" i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TH2</a:t>
              </a:r>
              <a:endParaRPr lang="vi-VN" altLang="vi-VN" sz="251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6" name="Group 24">
              <a:extLst>
                <a:ext uri="{FF2B5EF4-FFF2-40B4-BE49-F238E27FC236}">
                  <a16:creationId xmlns:a16="http://schemas.microsoft.com/office/drawing/2014/main" xmlns="" id="{6E7E2D84-62FE-4E22-B6A9-C3F68DFA96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72926" y="2024425"/>
              <a:ext cx="6768752" cy="3548856"/>
              <a:chOff x="7972926" y="2024425"/>
              <a:chExt cx="6768752" cy="3548856"/>
            </a:xfrm>
          </p:grpSpPr>
          <p:grpSp>
            <p:nvGrpSpPr>
              <p:cNvPr id="7" name="Group 21">
                <a:extLst>
                  <a:ext uri="{FF2B5EF4-FFF2-40B4-BE49-F238E27FC236}">
                    <a16:creationId xmlns:a16="http://schemas.microsoft.com/office/drawing/2014/main" xmlns="" id="{E90E4D57-73C6-4377-A749-586521EB12B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7972926" y="2024425"/>
                <a:ext cx="6768752" cy="3548856"/>
                <a:chOff x="8492480" y="1810544"/>
                <a:chExt cx="6768752" cy="3548856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xmlns="" id="{FCD9DE31-17B5-4DCA-93A4-C5C36D83D88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2891531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xmlns="" id="{B0B0719A-B10B-4D5C-8D04-A7C037FB58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724390" y="4053474"/>
                  <a:ext cx="2520820" cy="0"/>
                </a:xfrm>
                <a:prstGeom prst="line">
                  <a:avLst/>
                </a:prstGeom>
                <a:ln w="57150">
                  <a:solidFill>
                    <a:srgbClr val="0000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xmlns="" id="{5CCCD86A-353C-4ED4-B0F9-7340BEF9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0184668" y="1878800"/>
                  <a:ext cx="1881091" cy="3481067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xmlns="" id="{D468861B-54BA-4DF7-9951-CDD1E70FB88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23243"/>
                  <a:ext cx="1717587" cy="3520751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xmlns="" id="{58F732DE-C014-4003-A724-86DAC12BC6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492480" y="2026424"/>
                  <a:ext cx="3573279" cy="331756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xmlns="" id="{AC649B35-EDAD-439F-9E07-F0A32C8C8C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065759" y="1810544"/>
                  <a:ext cx="3195473" cy="3533449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9" name="TextBox 6">
                <a:extLst>
                  <a:ext uri="{FF2B5EF4-FFF2-40B4-BE49-F238E27FC236}">
                    <a16:creationId xmlns:a16="http://schemas.microsoft.com/office/drawing/2014/main" xmlns="" id="{50CEAF3B-B387-4048-9BDD-C7312DA65B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152852" y="2601914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TextBox 8">
                <a:extLst>
                  <a:ext uri="{FF2B5EF4-FFF2-40B4-BE49-F238E27FC236}">
                    <a16:creationId xmlns:a16="http://schemas.microsoft.com/office/drawing/2014/main" xmlns="" id="{EA34CB93-B6E8-4173-8689-04E94445C0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351398" y="2609851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>
                <a:extLst>
                  <a:ext uri="{FF2B5EF4-FFF2-40B4-BE49-F238E27FC236}">
                    <a16:creationId xmlns:a16="http://schemas.microsoft.com/office/drawing/2014/main" xmlns="" id="{72FDFE16-5B4B-4A76-9AF9-26DADD78D21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9691" y="4253243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vi-VN" altLang="vi-VN" sz="251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2" name="TextBox 13">
                <a:extLst>
                  <a:ext uri="{FF2B5EF4-FFF2-40B4-BE49-F238E27FC236}">
                    <a16:creationId xmlns:a16="http://schemas.microsoft.com/office/drawing/2014/main" xmlns="" id="{3B1A92D3-90FC-4534-A1D6-89517D33D80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03103" y="4144397"/>
                <a:ext cx="647700" cy="793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defTabSz="717164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vi-VN" sz="2510" b="1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endParaRPr lang="vi-VN" altLang="vi-VN" sz="251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" name="Group 38">
            <a:extLst>
              <a:ext uri="{FF2B5EF4-FFF2-40B4-BE49-F238E27FC236}">
                <a16:creationId xmlns:a16="http://schemas.microsoft.com/office/drawing/2014/main" xmlns="" id="{EF6F6512-81C2-4785-8BE9-33A1B2D052C0}"/>
              </a:ext>
            </a:extLst>
          </p:cNvPr>
          <p:cNvGrpSpPr/>
          <p:nvPr/>
        </p:nvGrpSpPr>
        <p:grpSpPr>
          <a:xfrm>
            <a:off x="6504747" y="2753737"/>
            <a:ext cx="2182053" cy="3647063"/>
            <a:chOff x="11336892" y="1882552"/>
            <a:chExt cx="3230290" cy="4266335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xmlns="" id="{B06240F9-20E5-4CEB-9E4C-8E680231FEAB}"/>
                </a:ext>
              </a:extLst>
            </p:cNvPr>
            <p:cNvSpPr txBox="1"/>
            <p:nvPr/>
          </p:nvSpPr>
          <p:spPr>
            <a:xfrm>
              <a:off x="12236897" y="5538681"/>
              <a:ext cx="1656184" cy="6102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17164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510" b="1" i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TH3</a:t>
              </a:r>
              <a:endParaRPr lang="vi-VN" sz="3137" b="1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3AA978B5-A4B1-4AD0-B849-63B909858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36892" y="1882552"/>
              <a:ext cx="3230290" cy="34406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93212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sp>
        <p:nvSpPr>
          <p:cNvPr id="4" name="Rectangle 3"/>
          <p:cNvSpPr/>
          <p:nvPr/>
        </p:nvSpPr>
        <p:spPr>
          <a:xfrm>
            <a:off x="166804" y="3908112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8E654BC-D1BD-4431-80E8-81E7F0E29169}"/>
              </a:ext>
            </a:extLst>
          </p:cNvPr>
          <p:cNvSpPr txBox="1"/>
          <p:nvPr/>
        </p:nvSpPr>
        <p:spPr>
          <a:xfrm>
            <a:off x="838200" y="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V: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21E15A1-7DCB-4675-866C-FBEFEE82F29E}"/>
              </a:ext>
            </a:extLst>
          </p:cNvPr>
          <p:cNvSpPr txBox="1"/>
          <p:nvPr/>
        </p:nvSpPr>
        <p:spPr>
          <a:xfrm>
            <a:off x="1143000" y="609600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Chia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thành 4 góc </a:t>
            </a:r>
          </a:p>
          <a:p>
            <a:pPr algn="ctr"/>
            <a:r>
              <a:rPr lang="vi-VN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học sinh được lựa chọn góc)</a:t>
            </a:r>
            <a:endParaRPr lang="vi-VN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xmlns="" id="{54D39514-7953-4F0B-9818-4A065E1B3D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010382"/>
              </p:ext>
            </p:extLst>
          </p:nvPr>
        </p:nvGraphicFramePr>
        <p:xfrm>
          <a:off x="166804" y="1943100"/>
          <a:ext cx="877717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8895">
                  <a:extLst>
                    <a:ext uri="{9D8B030D-6E8A-4147-A177-3AD203B41FA5}">
                      <a16:colId xmlns:a16="http://schemas.microsoft.com/office/drawing/2014/main" xmlns="" val="2117760538"/>
                    </a:ext>
                  </a:extLst>
                </a:gridCol>
                <a:gridCol w="3948275">
                  <a:extLst>
                    <a:ext uri="{9D8B030D-6E8A-4147-A177-3AD203B41FA5}">
                      <a16:colId xmlns:a16="http://schemas.microsoft.com/office/drawing/2014/main" xmlns="" val="997987000"/>
                    </a:ext>
                  </a:extLst>
                </a:gridCol>
              </a:tblGrid>
              <a:tr h="1562100"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FF0000"/>
                          </a:solidFill>
                          <a:latin typeface="+mj-lt"/>
                        </a:rPr>
                        <a:t>Chuyên gia toán học</a:t>
                      </a:r>
                    </a:p>
                    <a:p>
                      <a:pPr algn="ctr"/>
                      <a:endParaRPr lang="vi-VN" sz="2800" b="1" kern="120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 đường kính nắp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</a:t>
                      </a:r>
                      <a:r>
                        <a:rPr lang="it-IT" sz="2800" b="1" kern="120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hai</a:t>
                      </a:r>
                      <a:endParaRPr lang="vi-VN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dirty="0">
                          <a:solidFill>
                            <a:srgbClr val="FF0000"/>
                          </a:solidFill>
                          <a:latin typeface="+mj-lt"/>
                        </a:rPr>
                        <a:t>Chuyên gia vật lí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2800" dirty="0">
                          <a:latin typeface="+mj-lt"/>
                        </a:rPr>
                        <a:t>Đ</a:t>
                      </a:r>
                      <a:r>
                        <a:rPr lang="vi-VN" sz="2800" b="1" kern="1200" dirty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 thể tích của một khối lập phương và đá. </a:t>
                      </a:r>
                      <a:endParaRPr lang="vi-VN" sz="2800" dirty="0">
                        <a:latin typeface="+mj-lt"/>
                      </a:endParaRP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293755095"/>
                  </a:ext>
                </a:extLst>
              </a:tr>
              <a:tr h="2366010"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chăm sóc sức </a:t>
                      </a:r>
                      <a:r>
                        <a:rPr lang="vi-VN" sz="36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khỏe</a:t>
                      </a:r>
                    </a:p>
                    <a:p>
                      <a:pPr algn="ctr"/>
                      <a:r>
                        <a:rPr lang="vi-VN" sz="3200" dirty="0" smtClean="0">
                          <a:latin typeface="+mj-lt"/>
                        </a:rPr>
                        <a:t>Đo </a:t>
                      </a:r>
                      <a:r>
                        <a:rPr lang="vi-VN" sz="3200" dirty="0">
                          <a:latin typeface="+mj-lt"/>
                        </a:rPr>
                        <a:t>và đánh giá chiều cao của bạn trong nhóm và đề ra biện pháp tăng chiều cao.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1" dirty="0">
                          <a:solidFill>
                            <a:srgbClr val="FF0000"/>
                          </a:solidFill>
                          <a:latin typeface="+mj-lt"/>
                        </a:rPr>
                        <a:t>Chuyên gia đo đạc</a:t>
                      </a:r>
                    </a:p>
                    <a:p>
                      <a:pPr algn="ctr"/>
                      <a:endParaRPr lang="vi-VN" sz="2800" dirty="0">
                        <a:latin typeface="+mj-lt"/>
                      </a:endParaRPr>
                    </a:p>
                    <a:p>
                      <a:pPr algn="ctr"/>
                      <a:r>
                        <a:rPr lang="vi-VN" sz="3200" dirty="0">
                          <a:latin typeface="+mj-lt"/>
                        </a:rPr>
                        <a:t>Dùng điện thoại để đo đạc một số trường hợp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9945777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6612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895600"/>
            <a:ext cx="8686800" cy="16002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300" b="1" dirty="0" err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3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228600" y="228600"/>
            <a:ext cx="5715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990600"/>
            <a:ext cx="8763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lường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102" name="Text Box 10"/>
          <p:cNvSpPr txBox="1">
            <a:spLocks noChangeArrowheads="1"/>
          </p:cNvSpPr>
          <p:nvPr/>
        </p:nvSpPr>
        <p:spPr bwMode="auto">
          <a:xfrm>
            <a:off x="7467600" y="381000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5" descr="dau hoi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57200" cy="59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21507" grpId="1" build="p"/>
      <p:bldP spid="21508" grpId="0"/>
      <p:bldP spid="215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Tiết-kiệm-năng-lượng-bạn-ơi-_Nhạc-và-lời-Đoàn-Đức-Yên-Khang_.mp3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  <p:extLst>
              <p:ext uri="{DAA4B4D4-6D71-4841-9C94-3DE7FCFB9230}">
                <p14:media xmlns:p14="http://schemas.microsoft.com/office/powerpoint/2010/main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4356848" y="3680013"/>
            <a:ext cx="430306" cy="57374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06" y="243841"/>
            <a:ext cx="8803042" cy="622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6804" y="3742796"/>
            <a:ext cx="3812189" cy="272636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860597"/>
            <a:endParaRPr lang="en-US" sz="1694">
              <a:solidFill>
                <a:prstClr val="black"/>
              </a:solidFill>
              <a:latin typeface="等线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xmlns="" id="{31832BC3-376C-465F-973C-03386E8B8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371600"/>
            <a:ext cx="7086600" cy="593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defTabSz="717164">
              <a:defRPr/>
            </a:pP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Đ</a:t>
            </a:r>
            <a:r>
              <a:rPr lang="vi-VN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(m)</a:t>
            </a:r>
            <a:endParaRPr lang="vi-VN" altLang="vi-VN" sz="3200" b="1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F124D27-2909-4EF4-A79A-B92F23EFC08C}"/>
              </a:ext>
            </a:extLst>
          </p:cNvPr>
          <p:cNvSpPr txBox="1"/>
          <p:nvPr/>
        </p:nvSpPr>
        <p:spPr>
          <a:xfrm>
            <a:off x="152400" y="2057400"/>
            <a:ext cx="3505200" cy="2868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936" indent="-268936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FontTx/>
              <a:buAutoNum type="alphaLcPeriod"/>
            </a:pP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1,25m = ..........dm                                  </a:t>
            </a:r>
            <a:endParaRPr lang="vi-VN" sz="3137" b="1" dirty="0">
              <a:solidFill>
                <a:srgbClr val="00B0F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b. 0,1dm =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.......mm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c.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........mm </a:t>
            </a: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0,1m                                    </a:t>
            </a:r>
          </a:p>
          <a:p>
            <a:pPr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.......cm </a:t>
            </a:r>
            <a:r>
              <a:rPr lang="vi-VN" sz="3137" b="1" dirty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= </a:t>
            </a: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0,5dm</a:t>
            </a:r>
          </a:p>
          <a:p>
            <a:pPr lvl="0" defTabSz="717164" eaLnBrk="0" fontAlgn="base" hangingPunct="0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vi-VN" sz="3137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e. 3 km = ...........m</a:t>
            </a:r>
            <a:endParaRPr lang="vi-VN" sz="1882" b="1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057400"/>
            <a:ext cx="114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12,5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33600" y="2590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3200400"/>
            <a:ext cx="99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100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3733800"/>
            <a:ext cx="659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5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05000" y="4267200"/>
            <a:ext cx="902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000</a:t>
            </a:r>
            <a:endParaRPr lang="vi-VN" sz="2800" dirty="0">
              <a:solidFill>
                <a:srgbClr val="FF00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540" y="2543370"/>
            <a:ext cx="5284307" cy="384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578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8" grpId="0"/>
      <p:bldP spid="10" grpId="0"/>
      <p:bldP spid="3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24073" cy="3080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93" y="3207796"/>
            <a:ext cx="5284307" cy="3650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 rot="722986">
            <a:off x="6383415" y="686960"/>
            <a:ext cx="2527841" cy="1951359"/>
            <a:chOff x="2787900" y="1928957"/>
            <a:chExt cx="4091853" cy="2725709"/>
          </a:xfrm>
        </p:grpSpPr>
        <p:sp>
          <p:nvSpPr>
            <p:cNvPr id="9" name=" 3"/>
            <p:cNvSpPr/>
            <p:nvPr/>
          </p:nvSpPr>
          <p:spPr>
            <a:xfrm>
              <a:off x="2787900" y="2419467"/>
              <a:ext cx="4091853" cy="2235199"/>
            </a:xfrm>
            <a:prstGeom prst="gear9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Cần</a:t>
              </a:r>
              <a:r>
                <a:rPr lang="en-US" sz="28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nhớ</a:t>
              </a:r>
              <a:endPara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 4"/>
            <p:cNvSpPr/>
            <p:nvPr/>
          </p:nvSpPr>
          <p:spPr>
            <a:xfrm>
              <a:off x="3274051" y="1928957"/>
              <a:ext cx="1337493" cy="11486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0640" tIns="40640" rIns="40640" bIns="40640" anchor="ctr"/>
            <a:lstStyle/>
            <a:p>
              <a:pPr algn="ctr" defTabSz="14224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sz="3200">
                <a:solidFill>
                  <a:srgbClr val="FF3300"/>
                </a:solidFill>
                <a:latin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485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9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Hải lí ) khoảng 1850 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Inch bằng 2,54 cm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dặm (mile) khoảng 1,6 km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Foot khoảng 0,3 m 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yard khoảng 0,9 km 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3522663"/>
            <a:ext cx="40386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01638" y="3629025"/>
            <a:ext cx="4049712" cy="231457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250" y="4554538"/>
            <a:ext cx="588963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468438" y="6269038"/>
            <a:ext cx="31877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 vi 32 inch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489575" y="4786313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inch = 81,28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4150" y="15875"/>
            <a:ext cx="8686800" cy="1143000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thực tế còn có một số đơn vị đo độ dài khác như: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8763" y="865188"/>
            <a:ext cx="6824662" cy="2667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Thước bằng 1 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Tấc bằng 1 dm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Phân bằng 1 cm</a:t>
            </a:r>
          </a:p>
          <a:p>
            <a:pPr eaLnBrk="1" hangingPunct="1">
              <a:buFontTx/>
              <a:buNone/>
            </a:pPr>
            <a:r>
              <a:rPr lang="en-US" sz="2800" b="1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li bằng 1 mm</a:t>
            </a: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 smtClean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0" y="3105150"/>
            <a:ext cx="1841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9" descr="emo_lef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288" y="5416550"/>
            <a:ext cx="588962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997450" y="4754563"/>
            <a:ext cx="3789363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Giầy cao 7 phân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5283200" y="5648325"/>
            <a:ext cx="31877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Phân = 7 cm  </a:t>
            </a: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3192463"/>
            <a:ext cx="3671887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3771900" y="542448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771900" y="4554538"/>
            <a:ext cx="838200" cy="0"/>
          </a:xfrm>
          <a:prstGeom prst="line">
            <a:avLst/>
          </a:prstGeom>
          <a:ln w="762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610100" y="4495800"/>
            <a:ext cx="0" cy="976313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  <p:bldP spid="18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xmlns="" id="{F2629478-4B83-499B-92ED-D52549E59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38200"/>
            <a:ext cx="8991600" cy="294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6551" tIns="53275" rIns="106551" bIns="53275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679262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1358524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2037786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2717048" algn="ctr" rtl="0" fontAlgn="base">
              <a:spcBef>
                <a:spcPct val="0"/>
              </a:spcBef>
              <a:spcAft>
                <a:spcPct val="0"/>
              </a:spcAft>
              <a:defRPr sz="65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en-US" altLang="vi-VN" sz="3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vi-VN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vi-VN" sz="36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mét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in (inch) = 2,54cm</a:t>
            </a:r>
          </a:p>
          <a:p>
            <a:pPr algn="l">
              <a:defRPr/>
            </a:pP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+ 1 </a:t>
            </a:r>
            <a:r>
              <a:rPr lang="en-US" altLang="vi-VN" sz="3200" b="1" i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dặm</a:t>
            </a:r>
            <a:r>
              <a:rPr lang="en-US" altLang="vi-VN" sz="3200" b="1" i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(mile) = 1609m (</a:t>
            </a:r>
            <a:r>
              <a:rPr lang="en-US" altLang="vi-VN" sz="3200" b="1" i="1" kern="0" dirty="0"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 1,6km)</a:t>
            </a:r>
          </a:p>
          <a:p>
            <a:pPr algn="l">
              <a:defRPr/>
            </a:pP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 số đơn vị đo chiều dài với khoảng cách lớn như đơn vị thiên văn (AU), đơn vị năm ánh </a:t>
            </a:r>
            <a:r>
              <a:rPr lang="vi-VN" sz="32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sáng(ly) 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(1 n.a.s</a:t>
            </a:r>
            <a:r>
              <a:rPr lang="en-US" altLang="vi-VN" sz="3200" b="1" i="1" kern="0" dirty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altLang="vi-VN" sz="32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≈</a:t>
            </a:r>
            <a:r>
              <a:rPr lang="vi-VN" altLang="vi-VN" sz="3200" i="1" kern="0" dirty="0" smtClean="0">
                <a:solidFill>
                  <a:srgbClr val="0070C0"/>
                </a:solidFill>
                <a:latin typeface="Times New Roman" panose="020206030504050203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9461 tỉ km</a:t>
            </a:r>
            <a:r>
              <a:rPr lang="vi-VN" sz="3200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)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 đơn vị đo dùng để đo kích thước các vật nhỏ micromet, nanomet, angstrom</a:t>
            </a:r>
            <a:r>
              <a:rPr lang="vi-VN" sz="251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l">
              <a:defRPr/>
            </a:pPr>
            <a:endParaRPr lang="vi-VN" altLang="vi-VN" sz="2510" b="1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xmlns="" id="{8D36D2A9-C065-495A-B572-8803B2A23999}"/>
              </a:ext>
            </a:extLst>
          </p:cNvPr>
          <p:cNvSpPr/>
          <p:nvPr/>
        </p:nvSpPr>
        <p:spPr>
          <a:xfrm>
            <a:off x="2362200" y="4402203"/>
            <a:ext cx="6400800" cy="2455797"/>
          </a:xfrm>
          <a:prstGeom prst="cloudCallout">
            <a:avLst>
              <a:gd name="adj1" fmla="val -97608"/>
              <a:gd name="adj2" fmla="val 440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1718" tIns="35859" rIns="71718" bIns="3585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Tivi</a:t>
            </a:r>
            <a:r>
              <a:rPr lang="vi-VN" sz="28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lớn nhất thế giới có màn hình 98 inch. Hãy tính chiều dài của tivi theo đơn vị cm?</a:t>
            </a:r>
          </a:p>
          <a:p>
            <a:pPr algn="ctr"/>
            <a:endParaRPr lang="vi-VN" sz="1412" dirty="0"/>
          </a:p>
        </p:txBody>
      </p:sp>
    </p:spTree>
    <p:extLst>
      <p:ext uri="{BB962C8B-B14F-4D97-AF65-F5344CB8AC3E}">
        <p14:creationId xmlns:p14="http://schemas.microsoft.com/office/powerpoint/2010/main" val="26999951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1469</Words>
  <Application>Microsoft Office PowerPoint</Application>
  <PresentationFormat>On-screen Show (4:3)</PresentationFormat>
  <Paragraphs>243</Paragraphs>
  <Slides>30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Arial</vt:lpstr>
      <vt:lpstr>Calibri</vt:lpstr>
      <vt:lpstr>Segoe UI Symbol</vt:lpstr>
      <vt:lpstr>Times New Roman</vt:lpstr>
      <vt:lpstr>Verdana</vt:lpstr>
      <vt:lpstr>Wingdings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Trong thực tế còn có một số đơn vị đo độ dài khác như:</vt:lpstr>
      <vt:lpstr>Trong thực tế còn có một số đơn vị đo độ dài khác như:</vt:lpstr>
      <vt:lpstr>PowerPoint Presentation</vt:lpstr>
      <vt:lpstr>PowerPoint Presentation</vt:lpstr>
      <vt:lpstr>PowerPoint Presentation</vt:lpstr>
      <vt:lpstr>Tìm GHĐ và ĐCNN của thước sau:</vt:lpstr>
      <vt:lpstr>PowerPoint Presentation</vt:lpstr>
      <vt:lpstr>Tìm GHĐ và ĐCNN của thước sau: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27</cp:revision>
  <dcterms:created xsi:type="dcterms:W3CDTF">2021-09-05T10:01:58Z</dcterms:created>
  <dcterms:modified xsi:type="dcterms:W3CDTF">2023-09-15T17:26:37Z</dcterms:modified>
</cp:coreProperties>
</file>