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1" r:id="rId2"/>
    <p:sldId id="259" r:id="rId3"/>
    <p:sldId id="263" r:id="rId4"/>
    <p:sldId id="264" r:id="rId5"/>
    <p:sldId id="265" r:id="rId6"/>
    <p:sldId id="290" r:id="rId7"/>
    <p:sldId id="268" r:id="rId8"/>
    <p:sldId id="266" r:id="rId9"/>
    <p:sldId id="267" r:id="rId10"/>
    <p:sldId id="291" r:id="rId11"/>
    <p:sldId id="292" r:id="rId12"/>
    <p:sldId id="269" r:id="rId13"/>
    <p:sldId id="293" r:id="rId14"/>
    <p:sldId id="305" r:id="rId15"/>
    <p:sldId id="270" r:id="rId16"/>
    <p:sldId id="272" r:id="rId17"/>
    <p:sldId id="294" r:id="rId18"/>
    <p:sldId id="295" r:id="rId19"/>
    <p:sldId id="274" r:id="rId20"/>
    <p:sldId id="275" r:id="rId21"/>
    <p:sldId id="276" r:id="rId22"/>
    <p:sldId id="296" r:id="rId23"/>
    <p:sldId id="277" r:id="rId24"/>
    <p:sldId id="297" r:id="rId25"/>
    <p:sldId id="278" r:id="rId26"/>
    <p:sldId id="279" r:id="rId27"/>
    <p:sldId id="280" r:id="rId28"/>
    <p:sldId id="281" r:id="rId29"/>
    <p:sldId id="298" r:id="rId30"/>
    <p:sldId id="282" r:id="rId31"/>
    <p:sldId id="287" r:id="rId32"/>
    <p:sldId id="285" r:id="rId33"/>
    <p:sldId id="301" r:id="rId34"/>
    <p:sldId id="302" r:id="rId35"/>
    <p:sldId id="299" r:id="rId36"/>
    <p:sldId id="300" r:id="rId37"/>
    <p:sldId id="303" r:id="rId38"/>
    <p:sldId id="256" r:id="rId39"/>
    <p:sldId id="304"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23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27F72-0463-4434-90C2-8B0CFA19F848}" type="datetimeFigureOut">
              <a:rPr lang="en-US" smtClean="0"/>
              <a:t>9/18/2025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FEC20-09FD-461D-918C-9492946B3F38}" type="slidenum">
              <a:rPr lang="en-US" smtClean="0"/>
              <a:t>‹#›</a:t>
            </a:fld>
            <a:endParaRPr lang="en-US"/>
          </a:p>
        </p:txBody>
      </p:sp>
    </p:spTree>
    <p:extLst>
      <p:ext uri="{BB962C8B-B14F-4D97-AF65-F5344CB8AC3E}">
        <p14:creationId xmlns:p14="http://schemas.microsoft.com/office/powerpoint/2010/main" val="122514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832DE1-18C2-48F0-928F-26EC708E8B2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0830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32DE1-18C2-48F0-928F-26EC708E8B2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85494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32DE1-18C2-48F0-928F-26EC708E8B2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0778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32DE1-18C2-48F0-928F-26EC708E8B2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96918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32DE1-18C2-48F0-928F-26EC708E8B2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5900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32DE1-18C2-48F0-928F-26EC708E8B26}"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7239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832DE1-18C2-48F0-928F-26EC708E8B26}"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6351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32DE1-18C2-48F0-928F-26EC708E8B26}"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2902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32DE1-18C2-48F0-928F-26EC708E8B26}"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1810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10151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60336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32DE1-18C2-48F0-928F-26EC708E8B26}" type="datetimeFigureOut">
              <a:rPr lang="en-US" smtClean="0"/>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B6280-AD86-48D5-B3D7-0061EA6282BD}" type="slidenum">
              <a:rPr lang="en-US" smtClean="0"/>
              <a:t>‹#›</a:t>
            </a:fld>
            <a:endParaRPr lang="en-US"/>
          </a:p>
        </p:txBody>
      </p:sp>
    </p:spTree>
    <p:extLst>
      <p:ext uri="{BB962C8B-B14F-4D97-AF65-F5344CB8AC3E}">
        <p14:creationId xmlns:p14="http://schemas.microsoft.com/office/powerpoint/2010/main" val="212431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F1FC3E5-2976-21AF-E7F9-2BE21B3F8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9" y="0"/>
            <a:ext cx="9116511" cy="6765268"/>
          </a:xfrm>
          <a:prstGeom prst="rect">
            <a:avLst/>
          </a:prstGeom>
        </p:spPr>
      </p:pic>
      <p:pic>
        <p:nvPicPr>
          <p:cNvPr id="8" name="Picture 7">
            <a:extLst>
              <a:ext uri="{FF2B5EF4-FFF2-40B4-BE49-F238E27FC236}">
                <a16:creationId xmlns:a16="http://schemas.microsoft.com/office/drawing/2014/main" xmlns="" id="{594544B1-A8C3-9F55-C556-EC65E711A1B5}"/>
              </a:ext>
            </a:extLst>
          </p:cNvPr>
          <p:cNvPicPr>
            <a:picLocks noChangeAspect="1"/>
          </p:cNvPicPr>
          <p:nvPr/>
        </p:nvPicPr>
        <p:blipFill rotWithShape="1">
          <a:blip r:embed="rId3">
            <a:extLst>
              <a:ext uri="{28A0092B-C50C-407E-A947-70E740481C1C}">
                <a14:useLocalDpi xmlns:a14="http://schemas.microsoft.com/office/drawing/2010/main" val="0"/>
              </a:ext>
            </a:extLst>
          </a:blip>
          <a:srcRect l="6817" r="3410"/>
          <a:stretch/>
        </p:blipFill>
        <p:spPr>
          <a:xfrm>
            <a:off x="2457450" y="0"/>
            <a:ext cx="4514850" cy="4286250"/>
          </a:xfrm>
          <a:prstGeom prst="rect">
            <a:avLst/>
          </a:prstGeom>
        </p:spPr>
      </p:pic>
      <p:sp>
        <p:nvSpPr>
          <p:cNvPr id="12" name="TextBox 11">
            <a:extLst>
              <a:ext uri="{FF2B5EF4-FFF2-40B4-BE49-F238E27FC236}">
                <a16:creationId xmlns:a16="http://schemas.microsoft.com/office/drawing/2014/main" xmlns="" id="{5EB6820E-E879-5151-B6B0-DC3EBBEBCAA1}"/>
              </a:ext>
            </a:extLst>
          </p:cNvPr>
          <p:cNvSpPr txBox="1"/>
          <p:nvPr/>
        </p:nvSpPr>
        <p:spPr>
          <a:xfrm>
            <a:off x="5240407" y="1"/>
            <a:ext cx="1731893" cy="2727029"/>
          </a:xfrm>
          <a:prstGeom prst="rect">
            <a:avLst/>
          </a:prstGeom>
          <a:noFill/>
        </p:spPr>
        <p:txBody>
          <a:bodyPr wrap="square">
            <a:spAutoFit/>
          </a:bodyPr>
          <a:lstStyle/>
          <a:p>
            <a:pPr algn="ctr">
              <a:lnSpc>
                <a:spcPct val="107000"/>
              </a:lnSpc>
              <a:spcAft>
                <a:spcPts val="800"/>
              </a:spcAft>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6BFCA357-EECD-5C47-4AEA-EB234284F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381000"/>
            <a:ext cx="1968822" cy="2625096"/>
          </a:xfrm>
          <a:prstGeom prst="rect">
            <a:avLst/>
          </a:prstGeom>
        </p:spPr>
      </p:pic>
      <p:sp>
        <p:nvSpPr>
          <p:cNvPr id="9" name="TextBox 8">
            <a:extLst>
              <a:ext uri="{FF2B5EF4-FFF2-40B4-BE49-F238E27FC236}">
                <a16:creationId xmlns:a16="http://schemas.microsoft.com/office/drawing/2014/main" xmlns="" id="{79BEF9FB-33D2-8A21-6649-68DF48F9C5BD}"/>
              </a:ext>
            </a:extLst>
          </p:cNvPr>
          <p:cNvSpPr txBox="1"/>
          <p:nvPr/>
        </p:nvSpPr>
        <p:spPr>
          <a:xfrm>
            <a:off x="27489" y="5257800"/>
            <a:ext cx="9116511" cy="1200329"/>
          </a:xfrm>
          <a:prstGeom prst="rect">
            <a:avLst/>
          </a:prstGeom>
          <a:noFill/>
        </p:spPr>
        <p:txBody>
          <a:bodyPr wrap="square">
            <a:spAutoFit/>
          </a:bodyPr>
          <a:lstStyle/>
          <a:p>
            <a:pPr algn="ctr"/>
            <a:r>
              <a:rPr lang="vi-VN" sz="3600" b="0" i="0" dirty="0">
                <a:solidFill>
                  <a:srgbClr val="000000"/>
                </a:solidFill>
                <a:effectLst/>
                <a:highlight>
                  <a:srgbClr val="FFFF00"/>
                </a:highlight>
                <a:latin typeface="+mj-lt"/>
              </a:rPr>
              <a:t>Thực vật có vai trò rất quan trọng đối với tự nhiên và đối với đời sống con người</a:t>
            </a:r>
            <a:r>
              <a:rPr lang="vi-VN" sz="3600" dirty="0">
                <a:highlight>
                  <a:srgbClr val="FFFF00"/>
                </a:highlight>
                <a:latin typeface="+mj-lt"/>
              </a:rPr>
              <a:t> </a:t>
            </a:r>
            <a:endParaRPr lang="en-US" sz="3600" dirty="0">
              <a:highlight>
                <a:srgbClr val="FFFF00"/>
              </a:highlight>
              <a:latin typeface="+mj-lt"/>
            </a:endParaRPr>
          </a:p>
        </p:txBody>
      </p:sp>
    </p:spTree>
    <p:extLst>
      <p:ext uri="{BB962C8B-B14F-4D97-AF65-F5344CB8AC3E}">
        <p14:creationId xmlns:p14="http://schemas.microsoft.com/office/powerpoint/2010/main" val="22087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sp>
        <p:nvSpPr>
          <p:cNvPr id="4" name="Rectangle 3"/>
          <p:cNvSpPr/>
          <p:nvPr/>
        </p:nvSpPr>
        <p:spPr>
          <a:xfrm>
            <a:off x="-304800" y="56247"/>
            <a:ext cx="9525000" cy="553353"/>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=&gt;4Quan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xmlns=""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4598128" y="2088436"/>
            <a:ext cx="4229100" cy="7619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0000"/>
                </a:solidFill>
                <a:latin typeface="+mj-lt"/>
              </a:rPr>
              <a:t>+ </a:t>
            </a:r>
            <a:r>
              <a:rPr lang="vi-VN" sz="2800" dirty="0" smtClean="0">
                <a:solidFill>
                  <a:srgbClr val="FF0000"/>
                </a:solidFill>
                <a:latin typeface="+mj-lt"/>
              </a:rPr>
              <a:t>năng lượng ánh sáng</a:t>
            </a:r>
            <a:endParaRPr lang="vi-VN" sz="2800" dirty="0">
              <a:solidFill>
                <a:srgbClr val="FF0000"/>
              </a:solidFill>
              <a:latin typeface="+mj-lt"/>
            </a:endParaRPr>
          </a:p>
        </p:txBody>
      </p:sp>
      <p:sp>
        <p:nvSpPr>
          <p:cNvPr id="12" name="Rectangle: Rounded Corners 11">
            <a:extLst>
              <a:ext uri="{FF2B5EF4-FFF2-40B4-BE49-F238E27FC236}">
                <a16:creationId xmlns:a16="http://schemas.microsoft.com/office/drawing/2014/main" xmlns="" id="{8B658FD7-3227-B8AE-C22A-7071F1C92F66}"/>
              </a:ext>
            </a:extLst>
          </p:cNvPr>
          <p:cNvSpPr/>
          <p:nvPr/>
        </p:nvSpPr>
        <p:spPr>
          <a:xfrm>
            <a:off x="4521627" y="3352800"/>
            <a:ext cx="4397237" cy="97064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Times New Roman" pitchFamily="18" charset="0"/>
                <a:cs typeface="Times New Roman" pitchFamily="18" charset="0"/>
              </a:rPr>
              <a:t>+</a:t>
            </a:r>
            <a:r>
              <a:rPr lang="vi-VN" sz="2800" dirty="0" smtClean="0">
                <a:solidFill>
                  <a:schemeClr val="tx1"/>
                </a:solidFill>
                <a:latin typeface="Times New Roman" pitchFamily="18" charset="0"/>
                <a:cs typeface="Times New Roman" pitchFamily="18" charset="0"/>
              </a:rPr>
              <a:t>nước và carbon dioxide.</a:t>
            </a:r>
            <a:endParaRPr lang="vi-VN" sz="2800" dirty="0">
              <a:solidFill>
                <a:schemeClr val="tx1"/>
              </a:solidFill>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xmlns="" id="{24CD13E6-2E6D-E8EC-FDF4-2255583AB4C7}"/>
              </a:ext>
            </a:extLst>
          </p:cNvPr>
          <p:cNvSpPr/>
          <p:nvPr/>
        </p:nvSpPr>
        <p:spPr>
          <a:xfrm>
            <a:off x="4549336" y="4672013"/>
            <a:ext cx="4663937" cy="990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0000"/>
                </a:solidFill>
                <a:latin typeface="+mj-lt"/>
              </a:rPr>
              <a:t>+</a:t>
            </a:r>
            <a:r>
              <a:rPr lang="vi-VN" sz="2800" dirty="0" smtClean="0">
                <a:solidFill>
                  <a:srgbClr val="FF0000"/>
                </a:solidFill>
                <a:latin typeface="+mj-lt"/>
              </a:rPr>
              <a:t>quang </a:t>
            </a:r>
            <a:r>
              <a:rPr lang="vi-VN" sz="2800" dirty="0">
                <a:solidFill>
                  <a:srgbClr val="FF0000"/>
                </a:solidFill>
                <a:latin typeface="+mj-lt"/>
              </a:rPr>
              <a:t>năng -&gt; hóa năng</a:t>
            </a:r>
          </a:p>
        </p:txBody>
      </p:sp>
    </p:spTree>
    <p:extLst>
      <p:ext uri="{BB962C8B-B14F-4D97-AF65-F5344CB8AC3E}">
        <p14:creationId xmlns:p14="http://schemas.microsoft.com/office/powerpoint/2010/main" val="18963373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49928" y="15606"/>
            <a:ext cx="667072" cy="63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275202" y="177691"/>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953000"/>
            <a:ext cx="2098883" cy="2798510"/>
          </a:xfrm>
          <a:prstGeom prst="rect">
            <a:avLst/>
          </a:prstGeom>
        </p:spPr>
      </p:pic>
      <p:sp>
        <p:nvSpPr>
          <p:cNvPr id="7" name="Rectangle 6"/>
          <p:cNvSpPr/>
          <p:nvPr/>
        </p:nvSpPr>
        <p:spPr>
          <a:xfrm>
            <a:off x="180000" y="797864"/>
            <a:ext cx="8964000" cy="2246769"/>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Là </a:t>
            </a:r>
            <a:r>
              <a:rPr lang="en-US" sz="2800" dirty="0" smtClean="0">
                <a:latin typeface="Times New Roman" pitchFamily="18" charset="0"/>
                <a:cs typeface="Times New Roman" pitchFamily="18" charset="0"/>
              </a:rPr>
              <a:t>q</a:t>
            </a:r>
            <a:r>
              <a:rPr lang="vi-VN" sz="2800" dirty="0" smtClean="0">
                <a:latin typeface="Times New Roman" pitchFamily="18" charset="0"/>
                <a:cs typeface="Times New Roman" pitchFamily="18" charset="0"/>
              </a:rPr>
              <a:t>uá </a:t>
            </a:r>
            <a:r>
              <a:rPr lang="vi-VN" sz="2800" dirty="0">
                <a:latin typeface="Times New Roman" pitchFamily="18" charset="0"/>
                <a:cs typeface="Times New Roman" pitchFamily="18" charset="0"/>
              </a:rPr>
              <a:t>trình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lạp</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glucose,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bột</a:t>
            </a:r>
            <a:r>
              <a:rPr lang="en-US" sz="2800" dirty="0" smtClean="0">
                <a:latin typeface="Times New Roman" pitchFamily="18" charset="0"/>
                <a:cs typeface="Times New Roman" pitchFamily="18" charset="0"/>
              </a:rPr>
              <a:t> ) ,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phóng</a:t>
            </a:r>
            <a:r>
              <a:rPr lang="en-US" sz="2800" dirty="0" smtClean="0">
                <a:latin typeface="Times New Roman" pitchFamily="18" charset="0"/>
                <a:cs typeface="Times New Roman" pitchFamily="18" charset="0"/>
              </a:rPr>
              <a:t> oxygen</a:t>
            </a:r>
            <a:endParaRPr lang="en-US" sz="2800" dirty="0">
              <a:latin typeface="Times New Roman" pitchFamily="18" charset="0"/>
              <a:cs typeface="Times New Roman" pitchFamily="18" charset="0"/>
            </a:endParaRP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72394"/>
            <a:ext cx="7637209" cy="11136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3000" y="3234154"/>
            <a:ext cx="4925400"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t>
            </a:r>
            <a:r>
              <a:rPr lang="en-US" sz="2800" b="1" dirty="0" err="1" smtClean="0">
                <a:solidFill>
                  <a:srgbClr val="FF0000"/>
                </a:solidFill>
                <a:latin typeface="Times New Roman" pitchFamily="18" charset="0"/>
                <a:cs typeface="Times New Roman" pitchFamily="18" charset="0"/>
              </a:rPr>
              <a:t>Phương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hợp</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16" name="Rectangle 15"/>
          <p:cNvSpPr/>
          <p:nvPr/>
        </p:nvSpPr>
        <p:spPr>
          <a:xfrm>
            <a:off x="283669" y="4885997"/>
            <a:ext cx="8555105" cy="954107"/>
          </a:xfrm>
          <a:prstGeom prst="rect">
            <a:avLst/>
          </a:prstGeom>
        </p:spPr>
        <p:txBody>
          <a:bodyPr wrap="square">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Trao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02823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0" y="4191000"/>
            <a:ext cx="9144000" cy="9906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err="1" smtClean="0">
                <a:solidFill>
                  <a:schemeClr val="tx1"/>
                </a:solidFill>
                <a:latin typeface="Times New Roman" panose="02020603050405020304" pitchFamily="18" charset="0"/>
                <a:cs typeface="Times New Roman" panose="02020603050405020304" pitchFamily="18" charset="0"/>
              </a:rPr>
              <a:t>Tại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chịu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che</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35CE8EFA-E9DC-EC50-50AB-8D228C16E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31"/>
            <a:ext cx="9144000" cy="4190999"/>
          </a:xfrm>
          <a:prstGeom prst="rect">
            <a:avLst/>
          </a:prstGeom>
        </p:spPr>
      </p:pic>
      <p:sp>
        <p:nvSpPr>
          <p:cNvPr id="3" name="Rectangle 2"/>
          <p:cNvSpPr/>
          <p:nvPr/>
        </p:nvSpPr>
        <p:spPr>
          <a:xfrm>
            <a:off x="76200" y="5202380"/>
            <a:ext cx="9067800" cy="1569660"/>
          </a:xfrm>
          <a:prstGeom prst="rect">
            <a:avLst/>
          </a:prstGeom>
        </p:spPr>
        <p:txBody>
          <a:bodyPr wrap="square">
            <a:spAutoFit/>
          </a:bodyPr>
          <a:lstStyle/>
          <a:p>
            <a:r>
              <a:rPr lang="en-US" sz="2400" dirty="0" smtClean="0"/>
              <a:t>=&gt; </a:t>
            </a:r>
            <a:r>
              <a:rPr lang="vi-VN" sz="2400" dirty="0" smtClean="0"/>
              <a:t>Vì </a:t>
            </a:r>
            <a:r>
              <a:rPr lang="vi-VN" sz="2400" dirty="0"/>
              <a:t>khi quang hợp lá cây sẽ thải ra môi trường oxygen và một phần hơi nước giúp nhiệt độ dưới tán cây thấp hơn. Cây sử dụng năng lượng mặt trời để quang hợp, khi đứng dưới tán cây ta sẽ giảm bị tác động bởi ánh sáng mặt </a:t>
            </a:r>
            <a:r>
              <a:rPr lang="vi-VN" sz="2400" dirty="0" smtClean="0"/>
              <a:t>trờ</a:t>
            </a:r>
            <a:r>
              <a:rPr lang="en-US" sz="2400" dirty="0" smtClean="0"/>
              <a:t>i</a:t>
            </a:r>
            <a:endParaRPr lang="en-US" sz="2400" dirty="0"/>
          </a:p>
        </p:txBody>
      </p:sp>
    </p:spTree>
    <p:extLst>
      <p:ext uri="{BB962C8B-B14F-4D97-AF65-F5344CB8AC3E}">
        <p14:creationId xmlns:p14="http://schemas.microsoft.com/office/powerpoint/2010/main" val="3634033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104" y="4548788"/>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7" name="Rectangle 6"/>
          <p:cNvSpPr/>
          <p:nvPr/>
        </p:nvSpPr>
        <p:spPr>
          <a:xfrm>
            <a:off x="53000" y="947024"/>
            <a:ext cx="8964000" cy="2246769"/>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a:t>
            </a:r>
            <a:r>
              <a:rPr lang="en-US" sz="2800" dirty="0" err="1" smtClean="0">
                <a:latin typeface="Times New Roman" pitchFamily="18" charset="0"/>
                <a:cs typeface="Times New Roman" pitchFamily="18" charset="0"/>
              </a:rPr>
              <a:t>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q</a:t>
            </a:r>
            <a:r>
              <a:rPr lang="vi-VN" sz="2800" dirty="0" smtClean="0">
                <a:latin typeface="Times New Roman" pitchFamily="18" charset="0"/>
                <a:cs typeface="Times New Roman" pitchFamily="18" charset="0"/>
              </a:rPr>
              <a:t>uá </a:t>
            </a:r>
            <a:r>
              <a:rPr lang="vi-VN" sz="2800" dirty="0">
                <a:latin typeface="Times New Roman" pitchFamily="18" charset="0"/>
                <a:cs typeface="Times New Roman" pitchFamily="18" charset="0"/>
              </a:rPr>
              <a:t>trình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lạp</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 glucose,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bột</a:t>
            </a:r>
            <a:r>
              <a:rPr lang="en-US" sz="2800" dirty="0" smtClean="0">
                <a:latin typeface="Times New Roman" pitchFamily="18" charset="0"/>
                <a:cs typeface="Times New Roman" pitchFamily="18" charset="0"/>
              </a:rPr>
              <a:t> ) ,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phóng</a:t>
            </a:r>
            <a:r>
              <a:rPr lang="en-US" sz="2800" dirty="0" smtClean="0">
                <a:latin typeface="Times New Roman" pitchFamily="18" charset="0"/>
                <a:cs typeface="Times New Roman" pitchFamily="18" charset="0"/>
              </a:rPr>
              <a:t> oxygen</a:t>
            </a:r>
            <a:endParaRPr lang="en-US" sz="2800" dirty="0">
              <a:latin typeface="Times New Roman" pitchFamily="18" charset="0"/>
              <a:cs typeface="Times New Roman" pitchFamily="18" charset="0"/>
            </a:endParaRP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85" y="3673905"/>
            <a:ext cx="8138413" cy="118668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46133" y="3194179"/>
            <a:ext cx="4087200" cy="523220"/>
          </a:xfrm>
          <a:prstGeom prst="rect">
            <a:avLst/>
          </a:prstGeom>
        </p:spPr>
        <p:txBody>
          <a:bodyPr wrap="square">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6" name="Rectangle 15"/>
          <p:cNvSpPr/>
          <p:nvPr/>
        </p:nvSpPr>
        <p:spPr>
          <a:xfrm>
            <a:off x="205400" y="4999166"/>
            <a:ext cx="8555105" cy="954107"/>
          </a:xfrm>
          <a:prstGeom prst="rect">
            <a:avLst/>
          </a:prstGeom>
        </p:spPr>
        <p:txBody>
          <a:bodyPr wrap="square">
            <a:spAutoFit/>
          </a:bodyPr>
          <a:lstStyle/>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02603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304800" y="457200"/>
            <a:ext cx="861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vi-VN" altLang="en-US" sz="3600" b="1" dirty="0" smtClean="0">
                <a:solidFill>
                  <a:srgbClr val="3333FF"/>
                </a:solidFill>
                <a:latin typeface="Times New Roman" pitchFamily="18" charset="0"/>
                <a:cs typeface="Times New Roman" pitchFamily="18" charset="0"/>
              </a:rPr>
              <a:t>I</a:t>
            </a:r>
            <a:r>
              <a:rPr lang="en-US" altLang="en-US" sz="3600" b="1" dirty="0" smtClean="0">
                <a:solidFill>
                  <a:srgbClr val="3333FF"/>
                </a:solidFill>
                <a:latin typeface="Times New Roman" pitchFamily="18" charset="0"/>
                <a:cs typeface="Times New Roman" pitchFamily="18" charset="0"/>
              </a:rPr>
              <a:t>I .</a:t>
            </a:r>
            <a:r>
              <a:rPr lang="en-US" altLang="en-US" sz="3600" b="1" dirty="0" err="1" smtClean="0">
                <a:solidFill>
                  <a:srgbClr val="3333FF"/>
                </a:solidFill>
                <a:latin typeface="Times New Roman" pitchFamily="18" charset="0"/>
                <a:cs typeface="Times New Roman" pitchFamily="18" charset="0"/>
              </a:rPr>
              <a:t>Vai</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trò</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của</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lá</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với</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chức</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năng</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quang</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hợp</a:t>
            </a:r>
            <a:r>
              <a:rPr lang="en-US" altLang="en-US" sz="3600" b="1" dirty="0">
                <a:solidFill>
                  <a:srgbClr val="3333FF"/>
                </a:solidFill>
                <a:latin typeface="Times New Roman" pitchFamily="18" charset="0"/>
                <a:cs typeface="Times New Roman" pitchFamily="18" charset="0"/>
              </a:rPr>
              <a:t>:</a:t>
            </a:r>
            <a:endParaRPr lang="en-US" altLang="en-US" sz="3600" b="1" dirty="0" smtClean="0">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35356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grpSp>
        <p:nvGrpSpPr>
          <p:cNvPr id="17" name="Group 16">
            <a:extLst>
              <a:ext uri="{FF2B5EF4-FFF2-40B4-BE49-F238E27FC236}">
                <a16:creationId xmlns:a16="http://schemas.microsoft.com/office/drawing/2014/main" xmlns="" id="{D6405DBD-514C-13D1-0FC7-B4EBA3BB7314}"/>
              </a:ext>
            </a:extLst>
          </p:cNvPr>
          <p:cNvGrpSpPr/>
          <p:nvPr/>
        </p:nvGrpSpPr>
        <p:grpSpPr>
          <a:xfrm>
            <a:off x="-304800" y="877846"/>
            <a:ext cx="3345217" cy="4771395"/>
            <a:chOff x="2252028" y="1295400"/>
            <a:chExt cx="5110384" cy="5334000"/>
          </a:xfrm>
        </p:grpSpPr>
        <p:pic>
          <p:nvPicPr>
            <p:cNvPr id="6" name="Picture 5">
              <a:extLst>
                <a:ext uri="{FF2B5EF4-FFF2-40B4-BE49-F238E27FC236}">
                  <a16:creationId xmlns:a16="http://schemas.microsoft.com/office/drawing/2014/main" xmlns="" id="{2264777A-3552-A6AA-6874-92FD4433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8" name="Straight Arrow Connector 7">
              <a:extLst>
                <a:ext uri="{FF2B5EF4-FFF2-40B4-BE49-F238E27FC236}">
                  <a16:creationId xmlns:a16="http://schemas.microsoft.com/office/drawing/2014/main" xmlns="" id="{B5F72544-9108-0461-78A7-1ED0F5CD208D}"/>
                </a:ext>
              </a:extLst>
            </p:cNvPr>
            <p:cNvCxnSpPr>
              <a:cxnSpLocks/>
            </p:cNvCxnSpPr>
            <p:nvPr/>
          </p:nvCxnSpPr>
          <p:spPr>
            <a:xfrm>
              <a:off x="3573817" y="3581400"/>
              <a:ext cx="16972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xmlns="" id="{2874001B-BF81-B03F-9051-137137AB100A}"/>
                </a:ext>
              </a:extLst>
            </p:cNvPr>
            <p:cNvSpPr>
              <a:spLocks noChangeArrowheads="1"/>
            </p:cNvSpPr>
            <p:nvPr/>
          </p:nvSpPr>
          <p:spPr bwMode="auto">
            <a:xfrm>
              <a:off x="2252028" y="1449201"/>
              <a:ext cx="3015033"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xmlns="" id="{4C7D05C2-6A2B-90F8-C777-9F77AE0D3769}"/>
                </a:ext>
              </a:extLst>
            </p:cNvPr>
            <p:cNvSpPr>
              <a:spLocks noChangeArrowheads="1"/>
            </p:cNvSpPr>
            <p:nvPr/>
          </p:nvSpPr>
          <p:spPr bwMode="auto">
            <a:xfrm>
              <a:off x="2275031" y="3402725"/>
              <a:ext cx="2642807"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a:t>
              </a:r>
              <a:r>
                <a:rPr kumimoji="0" lang="vi-VN" altLang="en-US" sz="3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xmlns="" id="{D70E1403-4354-5B60-E873-54CC9EB84E18}"/>
                </a:ext>
              </a:extLst>
            </p:cNvPr>
            <p:cNvSpPr>
              <a:spLocks noChangeArrowheads="1"/>
            </p:cNvSpPr>
            <p:nvPr/>
          </p:nvSpPr>
          <p:spPr bwMode="auto">
            <a:xfrm>
              <a:off x="2252340" y="5851063"/>
              <a:ext cx="3480355"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 lá</a:t>
              </a:r>
              <a:endParaRPr kumimoji="0" lang="vi-VN" altLang="en-US" sz="3200" b="0" i="0" u="none" strike="noStrike" cap="none" normalizeH="0" baseline="0" dirty="0">
                <a:ln>
                  <a:noFill/>
                </a:ln>
                <a:solidFill>
                  <a:schemeClr val="tx1"/>
                </a:solidFill>
                <a:effectLst/>
                <a:latin typeface="+mj-lt"/>
              </a:endParaRPr>
            </a:p>
          </p:txBody>
        </p:sp>
        <p:cxnSp>
          <p:nvCxnSpPr>
            <p:cNvPr id="15" name="Straight Arrow Connector 14">
              <a:extLst>
                <a:ext uri="{FF2B5EF4-FFF2-40B4-BE49-F238E27FC236}">
                  <a16:creationId xmlns:a16="http://schemas.microsoft.com/office/drawing/2014/main" xmlns="" id="{771A4512-509A-C5F5-22AA-8E4AEB78546D}"/>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828E6A8D-E0FB-8DAF-F9A3-022EE0F5B518}"/>
                </a:ext>
              </a:extLst>
            </p:cNvPr>
            <p:cNvCxnSpPr>
              <a:cxnSpLocks/>
            </p:cNvCxnSpPr>
            <p:nvPr/>
          </p:nvCxnSpPr>
          <p:spPr>
            <a:xfrm>
              <a:off x="4075142" y="1510748"/>
              <a:ext cx="16630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xmlns="" id="{97BD97DA-92B3-CA40-847C-B34AC043A05E}"/>
              </a:ext>
            </a:extLst>
          </p:cNvPr>
          <p:cNvSpPr/>
          <p:nvPr/>
        </p:nvSpPr>
        <p:spPr>
          <a:xfrm>
            <a:off x="-13774" y="76200"/>
            <a:ext cx="9144000" cy="53059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23.3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xmlns="" id="{F6BF8DC3-3046-C735-B05E-9BD231A8A3F0}"/>
              </a:ext>
            </a:extLst>
          </p:cNvPr>
          <p:cNvSpPr txBox="1"/>
          <p:nvPr/>
        </p:nvSpPr>
        <p:spPr>
          <a:xfrm>
            <a:off x="762000" y="5638800"/>
            <a:ext cx="2487267" cy="991618"/>
          </a:xfrm>
          <a:prstGeom prst="rect">
            <a:avLst/>
          </a:prstGeom>
          <a:noFill/>
        </p:spPr>
        <p:txBody>
          <a:bodyPr wrap="square">
            <a:spAutoFit/>
          </a:bodyPr>
          <a:lstStyle/>
          <a:p>
            <a:pPr>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23.3.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249267" y="609600"/>
            <a:ext cx="5666133" cy="1815882"/>
          </a:xfrm>
          <a:prstGeom prst="rect">
            <a:avLst/>
          </a:prstGeom>
        </p:spPr>
        <p:txBody>
          <a:bodyPr wrap="square">
            <a:spAutoFit/>
          </a:bodyPr>
          <a:lstStyle/>
          <a:p>
            <a:r>
              <a:rPr lang="en-US" sz="2800" dirty="0" smtClean="0">
                <a:latin typeface="Times New Roman" pitchFamily="18" charset="0"/>
                <a:cs typeface="Times New Roman" pitchFamily="18" charset="0"/>
              </a:rPr>
              <a:t>? 6 </a:t>
            </a:r>
            <a:r>
              <a:rPr lang="vi-VN" sz="2800" dirty="0" smtClean="0">
                <a:latin typeface="Times New Roman" pitchFamily="18" charset="0"/>
                <a:cs typeface="Times New Roman" pitchFamily="18" charset="0"/>
              </a:rPr>
              <a:t>Ở </a:t>
            </a:r>
            <a:r>
              <a:rPr lang="vi-VN" sz="2800" dirty="0">
                <a:latin typeface="Times New Roman" pitchFamily="18" charset="0"/>
                <a:cs typeface="Times New Roman" pitchFamily="18" charset="0"/>
              </a:rPr>
              <a:t>hầu hết các loài cây, phiến lá thường có bản dẹt và rộng. Đặc điểm nàu có vai trò gì trong quá trình quang hợp</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3200400" y="3581400"/>
            <a:ext cx="5867400" cy="954107"/>
          </a:xfrm>
          <a:prstGeom prst="rect">
            <a:avLst/>
          </a:prstGeom>
        </p:spPr>
        <p:txBody>
          <a:bodyPr wrap="square">
            <a:spAutoFit/>
          </a:bodyPr>
          <a:lstStyle/>
          <a:p>
            <a:r>
              <a:rPr lang="en-US" sz="2800" b="1" dirty="0" smtClean="0">
                <a:latin typeface="+mj-lt"/>
              </a:rPr>
              <a:t>? </a:t>
            </a:r>
            <a:r>
              <a:rPr lang="vi-VN" sz="2800" b="1" dirty="0" smtClean="0">
                <a:latin typeface="+mj-lt"/>
              </a:rPr>
              <a:t>7</a:t>
            </a:r>
            <a:r>
              <a:rPr lang="vi-VN" sz="2800" b="1" dirty="0">
                <a:latin typeface="+mj-lt"/>
              </a:rPr>
              <a:t>.</a:t>
            </a:r>
            <a:r>
              <a:rPr lang="vi-VN" sz="2800" dirty="0">
                <a:latin typeface="+mj-lt"/>
              </a:rPr>
              <a:t> Mạng gân lá dày đặc có vai trò như thế nào trong quá trình quang hợp</a:t>
            </a:r>
            <a:r>
              <a:rPr lang="vi-VN" sz="2800" dirty="0" smtClean="0">
                <a:latin typeface="+mj-lt"/>
              </a:rPr>
              <a:t>?</a:t>
            </a:r>
            <a:endParaRPr lang="en-US" sz="2800" dirty="0">
              <a:latin typeface="+mj-lt"/>
            </a:endParaRPr>
          </a:p>
        </p:txBody>
      </p:sp>
      <p:sp>
        <p:nvSpPr>
          <p:cNvPr id="12" name="Rectangle 11"/>
          <p:cNvSpPr/>
          <p:nvPr/>
        </p:nvSpPr>
        <p:spPr>
          <a:xfrm>
            <a:off x="3231573" y="2286000"/>
            <a:ext cx="5760027" cy="1384995"/>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=&gt; </a:t>
            </a:r>
            <a:r>
              <a:rPr lang="vi-VN" sz="2800" dirty="0" smtClean="0">
                <a:solidFill>
                  <a:srgbClr val="0000FF"/>
                </a:solidFill>
                <a:latin typeface="Times New Roman" pitchFamily="18" charset="0"/>
                <a:cs typeface="Times New Roman" pitchFamily="18" charset="0"/>
              </a:rPr>
              <a:t>Phiến </a:t>
            </a:r>
            <a:r>
              <a:rPr lang="vi-VN" sz="2800" dirty="0">
                <a:solidFill>
                  <a:srgbClr val="0000FF"/>
                </a:solidFill>
                <a:latin typeface="Times New Roman" pitchFamily="18" charset="0"/>
                <a:cs typeface="Times New Roman" pitchFamily="18" charset="0"/>
              </a:rPr>
              <a:t>lá thường có bản dẹt và rộng giúp cây thu nhận ánh sáng tốt hơn trong quá trình quang hợp</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3429000" y="4614444"/>
            <a:ext cx="5334000" cy="1384995"/>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=&gt;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535869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sp>
        <p:nvSpPr>
          <p:cNvPr id="21" name="Rectangle 20">
            <a:extLst>
              <a:ext uri="{FF2B5EF4-FFF2-40B4-BE49-F238E27FC236}">
                <a16:creationId xmlns:a16="http://schemas.microsoft.com/office/drawing/2014/main" xmlns="" id="{97BD97DA-92B3-CA40-847C-B34AC043A05E}"/>
              </a:ext>
            </a:extLst>
          </p:cNvPr>
          <p:cNvSpPr/>
          <p:nvPr/>
        </p:nvSpPr>
        <p:spPr>
          <a:xfrm>
            <a:off x="152400" y="56247"/>
            <a:ext cx="8763000" cy="553353"/>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23.4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9600"/>
            <a:ext cx="8515350" cy="3673706"/>
          </a:xfrm>
          <a:prstGeom prst="rect">
            <a:avLst/>
          </a:prstGeom>
        </p:spPr>
      </p:pic>
      <p:sp>
        <p:nvSpPr>
          <p:cNvPr id="22" name="TextBox 21">
            <a:extLst>
              <a:ext uri="{FF2B5EF4-FFF2-40B4-BE49-F238E27FC236}">
                <a16:creationId xmlns:a16="http://schemas.microsoft.com/office/drawing/2014/main" xmlns="" id="{0AA4054E-8FFC-B155-6B6D-16DD549CBB6D}"/>
              </a:ext>
            </a:extLst>
          </p:cNvPr>
          <p:cNvSpPr txBox="1"/>
          <p:nvPr/>
        </p:nvSpPr>
        <p:spPr>
          <a:xfrm>
            <a:off x="2190411" y="3293040"/>
            <a:ext cx="2389043" cy="553357"/>
          </a:xfrm>
          <a:prstGeom prst="rect">
            <a:avLst/>
          </a:prstGeom>
          <a:noFill/>
        </p:spPr>
        <p:txBody>
          <a:bodyPr wrap="square">
            <a:spAutoFit/>
          </a:bodyPr>
          <a:lstStyle/>
          <a:p>
            <a:pPr indent="450215">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B0839A70-7101-91B3-B607-A7E2B8DDEC86}"/>
              </a:ext>
            </a:extLst>
          </p:cNvPr>
          <p:cNvSpPr txBox="1"/>
          <p:nvPr/>
        </p:nvSpPr>
        <p:spPr>
          <a:xfrm>
            <a:off x="132522" y="4263553"/>
            <a:ext cx="9144000" cy="1222835"/>
          </a:xfrm>
          <a:prstGeom prst="rect">
            <a:avLst/>
          </a:prstGeom>
          <a:noFill/>
        </p:spPr>
        <p:txBody>
          <a:bodyPr wrap="square">
            <a:spAutoFit/>
          </a:bodyPr>
          <a:lstStyle/>
          <a:p>
            <a:pPr algn="ctr">
              <a:lnSpc>
                <a:spcPct val="107000"/>
              </a:lnSpc>
              <a:spcAft>
                <a:spcPts val="800"/>
              </a:spcAft>
            </a:pP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333331"/>
                </a:solidFill>
                <a:effectLst/>
                <a:latin typeface="Times New Roman" panose="02020603050405020304" pitchFamily="18" charset="0"/>
                <a:ea typeface="Calibri" panose="020F0502020204030204" pitchFamily="34" charset="0"/>
              </a:rPr>
              <a:t>Vai</a:t>
            </a:r>
            <a:r>
              <a:rPr lang="en-US" sz="3200" dirty="0" smtClean="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trò</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của</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khí</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a:t>
            </a:r>
            <a:r>
              <a:rPr lang="vi-VN" sz="3200" dirty="0">
                <a:solidFill>
                  <a:srgbClr val="333331"/>
                </a:solidFill>
                <a:effectLst/>
                <a:latin typeface="Times New Roman" panose="02020603050405020304" pitchFamily="18" charset="0"/>
                <a:ea typeface="Calibri" panose="020F0502020204030204" pitchFamily="34" charset="0"/>
              </a:rPr>
              <a:t>ổ</a:t>
            </a:r>
            <a:r>
              <a:rPr lang="en-US" sz="3200" dirty="0">
                <a:solidFill>
                  <a:srgbClr val="333331"/>
                </a:solidFill>
                <a:effectLst/>
                <a:latin typeface="Times New Roman" panose="02020603050405020304" pitchFamily="18" charset="0"/>
                <a:ea typeface="Calibri" panose="020F0502020204030204" pitchFamily="34" charset="0"/>
              </a:rPr>
              <a:t>ng </a:t>
            </a:r>
            <a:r>
              <a:rPr lang="en-US" sz="3200" dirty="0" err="1">
                <a:solidFill>
                  <a:srgbClr val="333331"/>
                </a:solidFill>
                <a:effectLst/>
                <a:latin typeface="Times New Roman" panose="02020603050405020304" pitchFamily="18" charset="0"/>
                <a:ea typeface="Calibri" panose="020F0502020204030204" pitchFamily="34" charset="0"/>
              </a:rPr>
              <a:t>trong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quá</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trình</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quang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hợp</a:t>
            </a:r>
            <a:r>
              <a:rPr lang="en-US" sz="3200" dirty="0">
                <a:solidFill>
                  <a:srgbClr val="333331"/>
                </a:solidFill>
                <a:effectLst/>
                <a:latin typeface="Times New Roman" panose="02020603050405020304" pitchFamily="18" charset="0"/>
                <a:ea typeface="Calibri" panose="020F0502020204030204" pitchFamily="34" charset="0"/>
              </a:rPr>
              <a:t> </a:t>
            </a:r>
            <a:endParaRPr lang="vi-VN" sz="3200" dirty="0" smtClean="0">
              <a:solidFill>
                <a:srgbClr val="333331"/>
              </a:solidFill>
              <a:effectLst/>
              <a:latin typeface="Times New Roman" panose="02020603050405020304" pitchFamily="18" charset="0"/>
              <a:ea typeface="Calibri" panose="020F0502020204030204" pitchFamily="34" charset="0"/>
            </a:endParaRPr>
          </a:p>
          <a:p>
            <a:pPr algn="ctr">
              <a:lnSpc>
                <a:spcPct val="107000"/>
              </a:lnSpc>
              <a:spcAft>
                <a:spcPts val="800"/>
              </a:spcAft>
            </a:pPr>
            <a:r>
              <a:rPr lang="en-US" sz="3200" dirty="0" err="1" smtClean="0">
                <a:solidFill>
                  <a:srgbClr val="333331"/>
                </a:solidFill>
                <a:effectLst/>
                <a:latin typeface="Times New Roman" panose="02020603050405020304" pitchFamily="18" charset="0"/>
                <a:ea typeface="Calibri" panose="020F0502020204030204" pitchFamily="34" charset="0"/>
              </a:rPr>
              <a:t>là</a:t>
            </a:r>
            <a:r>
              <a:rPr lang="en-US" sz="3200" dirty="0" smtClean="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gì</a:t>
            </a:r>
            <a:r>
              <a:rPr lang="en-US" sz="3200" dirty="0">
                <a:solidFill>
                  <a:srgbClr val="333331"/>
                </a:solidFill>
                <a:effectLst/>
                <a:latin typeface="Times New Roman" panose="02020603050405020304" pitchFamily="18" charset="0"/>
                <a:ea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37930" y="5416390"/>
            <a:ext cx="8839200" cy="1077218"/>
          </a:xfrm>
          <a:prstGeom prst="rect">
            <a:avLst/>
          </a:prstGeom>
        </p:spPr>
        <p:txBody>
          <a:bodyPr wrap="square">
            <a:spAutoFit/>
          </a:bodyPr>
          <a:lstStyle/>
          <a:p>
            <a:pPr algn="ctr"/>
            <a:r>
              <a:rPr lang="vi-VN" sz="3200" dirty="0" smtClean="0">
                <a:solidFill>
                  <a:srgbClr val="0000FF"/>
                </a:solidFill>
                <a:latin typeface="Times New Roman" pitchFamily="18" charset="0"/>
                <a:cs typeface="Times New Roman" pitchFamily="18" charset="0"/>
              </a:rPr>
              <a:t>Khí </a:t>
            </a:r>
            <a:r>
              <a:rPr lang="vi-VN" sz="3200" dirty="0">
                <a:solidFill>
                  <a:srgbClr val="0000FF"/>
                </a:solidFill>
                <a:latin typeface="Times New Roman" pitchFamily="18" charset="0"/>
                <a:cs typeface="Times New Roman" pitchFamily="18" charset="0"/>
              </a:rPr>
              <a:t>khổng có vai trò </a:t>
            </a:r>
            <a:r>
              <a:rPr lang="vi-VN" sz="3200" dirty="0">
                <a:solidFill>
                  <a:srgbClr val="FF0000"/>
                </a:solidFill>
                <a:latin typeface="Times New Roman" pitchFamily="18" charset="0"/>
                <a:cs typeface="Times New Roman" pitchFamily="18" charset="0"/>
              </a:rPr>
              <a:t>lấy khí carbon dioxide từ môi trường </a:t>
            </a:r>
            <a:r>
              <a:rPr lang="vi-VN" sz="3200" dirty="0" smtClean="0">
                <a:solidFill>
                  <a:srgbClr val="FF0000"/>
                </a:solidFill>
                <a:latin typeface="Times New Roman" pitchFamily="18" charset="0"/>
                <a:cs typeface="Times New Roman" pitchFamily="18" charset="0"/>
              </a:rPr>
              <a:t>và </a:t>
            </a:r>
            <a:r>
              <a:rPr lang="vi-VN" sz="3200" dirty="0">
                <a:solidFill>
                  <a:srgbClr val="FF0000"/>
                </a:solidFill>
                <a:latin typeface="Times New Roman" pitchFamily="18" charset="0"/>
                <a:cs typeface="Times New Roman" pitchFamily="18" charset="0"/>
              </a:rPr>
              <a:t>thải oxygen ra môi </a:t>
            </a:r>
            <a:r>
              <a:rPr lang="vi-VN" sz="3200" dirty="0" smtClean="0">
                <a:solidFill>
                  <a:srgbClr val="FF0000"/>
                </a:solidFill>
                <a:latin typeface="Times New Roman" pitchFamily="18" charset="0"/>
                <a:cs typeface="Times New Roman" pitchFamily="18" charset="0"/>
              </a:rPr>
              <a:t>trường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539830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pic>
        <p:nvPicPr>
          <p:cNvPr id="20" name="Picture 19">
            <a:extLst>
              <a:ext uri="{FF2B5EF4-FFF2-40B4-BE49-F238E27FC236}">
                <a16:creationId xmlns:a16="http://schemas.microsoft.com/office/drawing/2014/main" xmlns=""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7372350" cy="3124200"/>
          </a:xfrm>
          <a:prstGeom prst="rect">
            <a:avLst/>
          </a:prstGeom>
        </p:spPr>
      </p:pic>
      <p:sp>
        <p:nvSpPr>
          <p:cNvPr id="10" name="TextBox 9">
            <a:extLst>
              <a:ext uri="{FF2B5EF4-FFF2-40B4-BE49-F238E27FC236}">
                <a16:creationId xmlns:a16="http://schemas.microsoft.com/office/drawing/2014/main" xmlns="" id="{0104B434-9246-C720-8B73-92034BA3D75C}"/>
              </a:ext>
            </a:extLst>
          </p:cNvPr>
          <p:cNvSpPr txBox="1"/>
          <p:nvPr/>
        </p:nvSpPr>
        <p:spPr>
          <a:xfrm>
            <a:off x="54251" y="3291613"/>
            <a:ext cx="8825948" cy="619272"/>
          </a:xfrm>
          <a:prstGeom prst="rect">
            <a:avLst/>
          </a:prstGeom>
          <a:noFill/>
        </p:spPr>
        <p:txBody>
          <a:bodyPr wrap="square">
            <a:spAutoFit/>
          </a:bodyPr>
          <a:lstStyle/>
          <a:p>
            <a:pPr>
              <a:lnSpc>
                <a:spcPct val="107000"/>
              </a:lnSpc>
              <a:spcAft>
                <a:spcPts val="800"/>
              </a:spcAft>
            </a:pPr>
            <a:r>
              <a:rPr lang="en-US" sz="3200" dirty="0">
                <a:solidFill>
                  <a:srgbClr val="33333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g</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ì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sắp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smtClean="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1" y="4419600"/>
            <a:ext cx="901354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525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18" name="Text Box 20"/>
          <p:cNvSpPr txBox="1">
            <a:spLocks noChangeArrowheads="1"/>
          </p:cNvSpPr>
          <p:nvPr/>
        </p:nvSpPr>
        <p:spPr bwMode="auto">
          <a:xfrm>
            <a:off x="0" y="92458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200" b="1" u="sng" dirty="0" smtClean="0">
                <a:solidFill>
                  <a:srgbClr val="3333FF"/>
                </a:solidFill>
                <a:latin typeface="Times New Roman" pitchFamily="18" charset="0"/>
                <a:cs typeface="Times New Roman" pitchFamily="18" charset="0"/>
              </a:rPr>
              <a:t>II .</a:t>
            </a:r>
            <a:r>
              <a:rPr lang="en-US" altLang="en-US" sz="3200" b="1" u="sng" dirty="0" err="1" smtClean="0">
                <a:solidFill>
                  <a:srgbClr val="3333FF"/>
                </a:solidFill>
                <a:latin typeface="Times New Roman" pitchFamily="18" charset="0"/>
                <a:cs typeface="Times New Roman" pitchFamily="18" charset="0"/>
              </a:rPr>
              <a:t>Vai</a:t>
            </a:r>
            <a:r>
              <a:rPr lang="en-US" altLang="en-US" sz="3200" b="1" u="sng" dirty="0" smtClean="0">
                <a:solidFill>
                  <a:srgbClr val="3333FF"/>
                </a:solidFill>
                <a:latin typeface="Times New Roman" pitchFamily="18" charset="0"/>
                <a:cs typeface="Times New Roman" pitchFamily="18" charset="0"/>
              </a:rPr>
              <a:t> </a:t>
            </a:r>
            <a:r>
              <a:rPr lang="en-US" altLang="en-US" sz="3200" b="1" u="sng" dirty="0" err="1" smtClean="0">
                <a:solidFill>
                  <a:srgbClr val="3333FF"/>
                </a:solidFill>
                <a:latin typeface="Times New Roman" pitchFamily="18" charset="0"/>
                <a:cs typeface="Times New Roman" pitchFamily="18" charset="0"/>
              </a:rPr>
              <a:t>trò</a:t>
            </a:r>
            <a:r>
              <a:rPr lang="en-US" altLang="en-US" sz="3200" b="1" u="sng" dirty="0" smtClean="0">
                <a:solidFill>
                  <a:srgbClr val="3333FF"/>
                </a:solidFill>
                <a:latin typeface="Times New Roman" pitchFamily="18" charset="0"/>
                <a:cs typeface="Times New Roman" pitchFamily="18" charset="0"/>
              </a:rPr>
              <a:t> </a:t>
            </a:r>
            <a:r>
              <a:rPr lang="en-US" altLang="en-US" sz="3200" b="1" u="sng" dirty="0" err="1" smtClean="0">
                <a:solidFill>
                  <a:srgbClr val="3333FF"/>
                </a:solidFill>
                <a:latin typeface="Times New Roman" pitchFamily="18" charset="0"/>
                <a:cs typeface="Times New Roman" pitchFamily="18" charset="0"/>
              </a:rPr>
              <a:t>của</a:t>
            </a:r>
            <a:r>
              <a:rPr lang="en-US" altLang="en-US" sz="3200" b="1" u="sng" dirty="0" smtClean="0">
                <a:solidFill>
                  <a:srgbClr val="3333FF"/>
                </a:solidFill>
                <a:latin typeface="Times New Roman" pitchFamily="18" charset="0"/>
                <a:cs typeface="Times New Roman" pitchFamily="18" charset="0"/>
              </a:rPr>
              <a:t> </a:t>
            </a:r>
            <a:r>
              <a:rPr lang="en-US" altLang="en-US" sz="3200" b="1" u="sng" dirty="0" err="1" smtClean="0">
                <a:solidFill>
                  <a:srgbClr val="3333FF"/>
                </a:solidFill>
                <a:latin typeface="Times New Roman" pitchFamily="18" charset="0"/>
                <a:cs typeface="Times New Roman" pitchFamily="18" charset="0"/>
              </a:rPr>
              <a:t>lá</a:t>
            </a:r>
            <a:r>
              <a:rPr lang="en-US" altLang="en-US" sz="3200" b="1" u="sng" dirty="0" smtClean="0">
                <a:solidFill>
                  <a:srgbClr val="3333FF"/>
                </a:solidFill>
                <a:latin typeface="Times New Roman" pitchFamily="18" charset="0"/>
                <a:cs typeface="Times New Roman" pitchFamily="18" charset="0"/>
              </a:rPr>
              <a:t> </a:t>
            </a:r>
            <a:r>
              <a:rPr lang="en-US" altLang="en-US" sz="3200" b="1" u="sng" dirty="0" err="1" smtClean="0">
                <a:solidFill>
                  <a:srgbClr val="3333FF"/>
                </a:solidFill>
                <a:latin typeface="Times New Roman" pitchFamily="18" charset="0"/>
                <a:cs typeface="Times New Roman" pitchFamily="18" charset="0"/>
              </a:rPr>
              <a:t>với</a:t>
            </a:r>
            <a:r>
              <a:rPr lang="en-US" altLang="en-US" sz="3200" b="1" u="sng" dirty="0" smtClean="0">
                <a:solidFill>
                  <a:srgbClr val="3333FF"/>
                </a:solidFill>
                <a:latin typeface="Times New Roman" pitchFamily="18" charset="0"/>
                <a:cs typeface="Times New Roman" pitchFamily="18" charset="0"/>
              </a:rPr>
              <a:t> </a:t>
            </a:r>
            <a:r>
              <a:rPr lang="en-US" altLang="en-US" sz="3200" b="1" u="sng" dirty="0" err="1" smtClean="0">
                <a:solidFill>
                  <a:srgbClr val="3333FF"/>
                </a:solidFill>
                <a:latin typeface="Times New Roman" pitchFamily="18" charset="0"/>
                <a:cs typeface="Times New Roman" pitchFamily="18" charset="0"/>
              </a:rPr>
              <a:t>chức</a:t>
            </a:r>
            <a:r>
              <a:rPr lang="en-US" altLang="en-US" sz="3200" b="1" u="sng" dirty="0" smtClean="0">
                <a:solidFill>
                  <a:srgbClr val="3333FF"/>
                </a:solidFill>
                <a:latin typeface="Times New Roman" pitchFamily="18" charset="0"/>
                <a:cs typeface="Times New Roman" pitchFamily="18" charset="0"/>
              </a:rPr>
              <a:t> </a:t>
            </a:r>
            <a:r>
              <a:rPr lang="en-US" altLang="en-US" sz="3200" b="1" u="sng" dirty="0" err="1" smtClean="0">
                <a:solidFill>
                  <a:srgbClr val="3333FF"/>
                </a:solidFill>
                <a:latin typeface="Times New Roman" pitchFamily="18" charset="0"/>
                <a:cs typeface="Times New Roman" pitchFamily="18" charset="0"/>
              </a:rPr>
              <a:t>năng</a:t>
            </a:r>
            <a:r>
              <a:rPr lang="en-US" altLang="en-US" sz="3200" b="1" u="sng" dirty="0" smtClean="0">
                <a:solidFill>
                  <a:srgbClr val="3333FF"/>
                </a:solidFill>
                <a:latin typeface="Times New Roman" pitchFamily="18" charset="0"/>
                <a:cs typeface="Times New Roman" pitchFamily="18" charset="0"/>
              </a:rPr>
              <a:t> </a:t>
            </a:r>
            <a:r>
              <a:rPr lang="en-US" altLang="en-US" sz="3200" b="1" u="sng" dirty="0" err="1" smtClean="0">
                <a:solidFill>
                  <a:srgbClr val="3333FF"/>
                </a:solidFill>
                <a:latin typeface="Times New Roman" pitchFamily="18" charset="0"/>
                <a:cs typeface="Times New Roman" pitchFamily="18" charset="0"/>
              </a:rPr>
              <a:t>quang</a:t>
            </a:r>
            <a:r>
              <a:rPr lang="en-US" altLang="en-US" sz="3200" b="1" u="sng" dirty="0" smtClean="0">
                <a:solidFill>
                  <a:srgbClr val="3333FF"/>
                </a:solidFill>
                <a:latin typeface="Times New Roman" pitchFamily="18" charset="0"/>
                <a:cs typeface="Times New Roman" pitchFamily="18" charset="0"/>
              </a:rPr>
              <a:t> </a:t>
            </a:r>
            <a:r>
              <a:rPr lang="en-US" altLang="en-US" sz="3200" b="1" u="sng" dirty="0" err="1" smtClean="0">
                <a:solidFill>
                  <a:srgbClr val="3333FF"/>
                </a:solidFill>
                <a:latin typeface="Times New Roman" pitchFamily="18" charset="0"/>
                <a:cs typeface="Times New Roman" pitchFamily="18" charset="0"/>
              </a:rPr>
              <a:t>hợp</a:t>
            </a:r>
            <a:r>
              <a:rPr lang="en-US" altLang="en-US" sz="3200" b="1" u="sng" dirty="0">
                <a:solidFill>
                  <a:srgbClr val="3333FF"/>
                </a:solidFill>
                <a:latin typeface="Times New Roman" pitchFamily="18" charset="0"/>
                <a:cs typeface="Times New Roman" pitchFamily="18" charset="0"/>
              </a:rPr>
              <a:t>:</a:t>
            </a:r>
            <a:endParaRPr lang="en-US" altLang="en-US" sz="3200" b="1" u="sng" dirty="0" smtClean="0">
              <a:solidFill>
                <a:srgbClr val="3333FF"/>
              </a:solidFill>
              <a:latin typeface="Times New Roman" pitchFamily="18" charset="0"/>
              <a:cs typeface="Times New Roman" pitchFamily="18" charset="0"/>
            </a:endParaRPr>
          </a:p>
        </p:txBody>
      </p:sp>
      <p:sp>
        <p:nvSpPr>
          <p:cNvPr id="17" name="Text Box 20"/>
          <p:cNvSpPr txBox="1">
            <a:spLocks noChangeArrowheads="1"/>
          </p:cNvSpPr>
          <p:nvPr/>
        </p:nvSpPr>
        <p:spPr bwMode="auto">
          <a:xfrm>
            <a:off x="146133" y="1734384"/>
            <a:ext cx="9144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cây</a:t>
            </a:r>
            <a:r>
              <a:rPr lang="en-US" altLang="en-US" sz="3600" dirty="0" smtClean="0">
                <a:latin typeface="Times New Roman" pitchFamily="18" charset="0"/>
                <a:cs typeface="Times New Roman" pitchFamily="18" charset="0"/>
              </a:rPr>
              <a:t> có </a:t>
            </a:r>
            <a:r>
              <a:rPr lang="en-US" altLang="en-US" sz="3600" dirty="0" err="1" smtClean="0">
                <a:latin typeface="Times New Roman" pitchFamily="18" charset="0"/>
                <a:cs typeface="Times New Roman" pitchFamily="18" charset="0"/>
              </a:rPr>
              <a:t>chức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năng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quang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hợp</a:t>
            </a:r>
            <a:r>
              <a:rPr lang="en-US" altLang="en-US" sz="3600" dirty="0" smtClean="0">
                <a:latin typeface="Times New Roman" pitchFamily="18" charset="0"/>
                <a:cs typeface="Times New Roman" pitchFamily="18" charset="0"/>
              </a:rPr>
              <a:t> . </a:t>
            </a:r>
            <a:endParaRPr lang="vi-VN" altLang="en-US" sz="3600" dirty="0" smtClean="0">
              <a:latin typeface="Times New Roman" pitchFamily="18" charset="0"/>
              <a:cs typeface="Times New Roman" pitchFamily="18" charset="0"/>
            </a:endParaRPr>
          </a:p>
          <a:p>
            <a:pPr>
              <a:spcBef>
                <a:spcPct val="50000"/>
              </a:spcBef>
              <a:defRPr/>
            </a:pPr>
            <a:r>
              <a:rPr lang="vi-VN"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đặc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điểm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về</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cấu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tạo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và</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hình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thái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giúp</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thực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hiện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quang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hợp</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như</a:t>
            </a:r>
            <a:r>
              <a:rPr lang="en-US" altLang="en-US" sz="3600" dirty="0" smtClean="0">
                <a:latin typeface="Times New Roman" pitchFamily="18" charset="0"/>
                <a:cs typeface="Times New Roman" pitchFamily="18" charset="0"/>
              </a:rPr>
              <a:t> : </a:t>
            </a:r>
            <a:r>
              <a:rPr lang="en-US" altLang="en-US" sz="3600" dirty="0" err="1" smtClean="0">
                <a:latin typeface="Times New Roman" pitchFamily="18" charset="0"/>
                <a:cs typeface="Times New Roman" pitchFamily="18" charset="0"/>
              </a:rPr>
              <a:t>Phiến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dẹt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rộng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mạng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lưới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dày</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đặc</a:t>
            </a:r>
            <a:r>
              <a:rPr lang="en-US" altLang="en-US" sz="3600" dirty="0" smtClean="0">
                <a:latin typeface="Times New Roman" pitchFamily="18" charset="0"/>
                <a:cs typeface="Times New Roman" pitchFamily="18" charset="0"/>
              </a:rPr>
              <a:t>;</a:t>
            </a:r>
            <a:r>
              <a:rPr lang="vi-VN"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lớp</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biểu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bì</a:t>
            </a:r>
            <a:r>
              <a:rPr lang="en-US" altLang="en-US" sz="3600" dirty="0" smtClean="0">
                <a:latin typeface="Times New Roman" pitchFamily="18" charset="0"/>
                <a:cs typeface="Times New Roman" pitchFamily="18" charset="0"/>
              </a:rPr>
              <a:t> có </a:t>
            </a:r>
            <a:r>
              <a:rPr lang="en-US" altLang="en-US" sz="3600" dirty="0" err="1" smtClean="0">
                <a:latin typeface="Times New Roman" pitchFamily="18" charset="0"/>
                <a:cs typeface="Times New Roman" pitchFamily="18" charset="0"/>
              </a:rPr>
              <a:t>các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khí</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khổng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bào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thịt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chứa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lục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lạp</a:t>
            </a:r>
            <a:endParaRPr lang="en-US" alt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88017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B778AE6-AA07-C021-063F-CBFD93E8EDEF}"/>
              </a:ext>
            </a:extLst>
          </p:cNvPr>
          <p:cNvSpPr/>
          <p:nvPr/>
        </p:nvSpPr>
        <p:spPr>
          <a:xfrm>
            <a:off x="0" y="76200"/>
            <a:ext cx="9144000" cy="127791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3600" dirty="0">
                <a:solidFill>
                  <a:srgbClr val="FF0000"/>
                </a:solidFill>
                <a:effectLst/>
                <a:latin typeface="Times New Roman" panose="02020603050405020304" pitchFamily="18" charset="0"/>
                <a:ea typeface="Calibri" panose="020F0502020204030204" pitchFamily="34" charset="0"/>
              </a:rPr>
              <a:t>Theo </a:t>
            </a:r>
            <a:r>
              <a:rPr lang="en-US" sz="3600" dirty="0" err="1">
                <a:solidFill>
                  <a:srgbClr val="FF0000"/>
                </a:solidFill>
                <a:effectLst/>
                <a:latin typeface="Times New Roman" panose="02020603050405020304" pitchFamily="18" charset="0"/>
                <a:ea typeface="Calibri" panose="020F0502020204030204" pitchFamily="34" charset="0"/>
              </a:rPr>
              <a:t>em</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nh</a:t>
            </a:r>
            <a:r>
              <a:rPr lang="vi-VN" sz="3600" dirty="0">
                <a:solidFill>
                  <a:srgbClr val="FF0000"/>
                </a:solidFill>
                <a:effectLst/>
                <a:latin typeface="Times New Roman" panose="02020603050405020304" pitchFamily="18" charset="0"/>
                <a:ea typeface="Calibri" panose="020F0502020204030204" pitchFamily="34" charset="0"/>
              </a:rPr>
              <a:t>ữ</a:t>
            </a:r>
            <a:r>
              <a:rPr lang="en-US" sz="3600" dirty="0">
                <a:solidFill>
                  <a:srgbClr val="FF0000"/>
                </a:solidFill>
                <a:effectLst/>
                <a:latin typeface="Times New Roman" panose="02020603050405020304" pitchFamily="18" charset="0"/>
                <a:ea typeface="Calibri" panose="020F0502020204030204" pitchFamily="34" charset="0"/>
              </a:rPr>
              <a:t>ng </a:t>
            </a:r>
            <a:r>
              <a:rPr lang="en-US" sz="3600" dirty="0" err="1">
                <a:solidFill>
                  <a:srgbClr val="FF0000"/>
                </a:solidFill>
                <a:effectLst/>
                <a:latin typeface="Times New Roman" panose="02020603050405020304" pitchFamily="18" charset="0"/>
                <a:ea typeface="Calibri" panose="020F0502020204030204" pitchFamily="34" charset="0"/>
              </a:rPr>
              <a:t>lá</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trong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hình</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dưới</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có</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thực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hiện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quang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hợp</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không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Vì</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sao</a:t>
            </a:r>
            <a:r>
              <a:rPr lang="en-US" sz="36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4091B7C2-132E-D1FB-5DCB-8682D84B784E}"/>
              </a:ext>
            </a:extLst>
          </p:cNvPr>
          <p:cNvPicPr>
            <a:picLocks noChangeAspect="1"/>
          </p:cNvPicPr>
          <p:nvPr/>
        </p:nvPicPr>
        <p:blipFill>
          <a:blip r:embed="rId2"/>
          <a:stretch>
            <a:fillRect/>
          </a:stretch>
        </p:blipFill>
        <p:spPr>
          <a:xfrm>
            <a:off x="830746" y="2239154"/>
            <a:ext cx="3429000" cy="3200400"/>
          </a:xfrm>
          <a:prstGeom prst="rect">
            <a:avLst/>
          </a:prstGeom>
        </p:spPr>
      </p:pic>
      <p:pic>
        <p:nvPicPr>
          <p:cNvPr id="7" name="Picture 6">
            <a:extLst>
              <a:ext uri="{FF2B5EF4-FFF2-40B4-BE49-F238E27FC236}">
                <a16:creationId xmlns:a16="http://schemas.microsoft.com/office/drawing/2014/main" xmlns="" id="{1A74AC70-D7D4-08CF-8618-BA5D9488B21B}"/>
              </a:ext>
            </a:extLst>
          </p:cNvPr>
          <p:cNvPicPr>
            <a:picLocks noChangeAspect="1"/>
          </p:cNvPicPr>
          <p:nvPr/>
        </p:nvPicPr>
        <p:blipFill>
          <a:blip r:embed="rId3"/>
          <a:stretch>
            <a:fillRect/>
          </a:stretch>
        </p:blipFill>
        <p:spPr>
          <a:xfrm>
            <a:off x="4602646" y="2239154"/>
            <a:ext cx="3946256" cy="3200400"/>
          </a:xfrm>
          <a:prstGeom prst="rect">
            <a:avLst/>
          </a:prstGeom>
        </p:spPr>
      </p:pic>
      <p:sp>
        <p:nvSpPr>
          <p:cNvPr id="9" name="TextBox 8">
            <a:extLst>
              <a:ext uri="{FF2B5EF4-FFF2-40B4-BE49-F238E27FC236}">
                <a16:creationId xmlns:a16="http://schemas.microsoft.com/office/drawing/2014/main" xmlns="" id="{2D6C1C33-927C-55A9-671D-18629DA7E95A}"/>
              </a:ext>
            </a:extLst>
          </p:cNvPr>
          <p:cNvSpPr txBox="1"/>
          <p:nvPr/>
        </p:nvSpPr>
        <p:spPr>
          <a:xfrm>
            <a:off x="34636" y="5486030"/>
            <a:ext cx="4711148" cy="523220"/>
          </a:xfrm>
          <a:prstGeom prst="rect">
            <a:avLst/>
          </a:prstGeom>
          <a:noFill/>
        </p:spPr>
        <p:txBody>
          <a:bodyPr wrap="square">
            <a:spAutoFit/>
          </a:bodyPr>
          <a:lstStyle/>
          <a:p>
            <a:r>
              <a:rPr lang="en-US" sz="2800">
                <a:solidFill>
                  <a:srgbClr val="333331"/>
                </a:solidFill>
                <a:effectLst/>
                <a:latin typeface="Times New Roman" panose="02020603050405020304" pitchFamily="18" charset="0"/>
                <a:ea typeface="Calibri" panose="020F0502020204030204" pitchFamily="34" charset="0"/>
              </a:rPr>
              <a:t>Lá cây tía tô (l</a:t>
            </a:r>
            <a:r>
              <a:rPr lang="vi-VN" sz="2800">
                <a:solidFill>
                  <a:srgbClr val="333331"/>
                </a:solidFill>
                <a:effectLst/>
                <a:latin typeface="Times New Roman" panose="02020603050405020304" pitchFamily="18" charset="0"/>
                <a:ea typeface="Calibri" panose="020F0502020204030204" pitchFamily="34" charset="0"/>
              </a:rPr>
              <a:t>á có</a:t>
            </a:r>
            <a:r>
              <a:rPr lang="en-US" sz="2800">
                <a:solidFill>
                  <a:srgbClr val="333331"/>
                </a:solidFill>
                <a:effectLst/>
                <a:latin typeface="Times New Roman" panose="02020603050405020304" pitchFamily="18" charset="0"/>
                <a:ea typeface="Calibri" panose="020F0502020204030204" pitchFamily="34" charset="0"/>
              </a:rPr>
              <a:t> màu tím) </a:t>
            </a:r>
            <a:endParaRPr lang="en-US" sz="2800" dirty="0"/>
          </a:p>
        </p:txBody>
      </p:sp>
      <p:sp>
        <p:nvSpPr>
          <p:cNvPr id="11" name="TextBox 10">
            <a:extLst>
              <a:ext uri="{FF2B5EF4-FFF2-40B4-BE49-F238E27FC236}">
                <a16:creationId xmlns:a16="http://schemas.microsoft.com/office/drawing/2014/main" xmlns="" id="{14826978-9D0E-FEB6-F889-2E131663A557}"/>
              </a:ext>
            </a:extLst>
          </p:cNvPr>
          <p:cNvSpPr txBox="1"/>
          <p:nvPr/>
        </p:nvSpPr>
        <p:spPr>
          <a:xfrm>
            <a:off x="4495800" y="5466992"/>
            <a:ext cx="4711148" cy="523220"/>
          </a:xfrm>
          <a:prstGeom prst="rect">
            <a:avLst/>
          </a:prstGeom>
          <a:noFill/>
        </p:spPr>
        <p:txBody>
          <a:bodyPr wrap="square">
            <a:spAutoFit/>
          </a:bodyPr>
          <a:lstStyle/>
          <a:p>
            <a:r>
              <a:rPr lang="vi-VN" sz="2800" dirty="0">
                <a:solidFill>
                  <a:srgbClr val="333331"/>
                </a:solidFill>
                <a:effectLst/>
                <a:latin typeface="Times New Roman" panose="02020603050405020304" pitchFamily="18" charset="0"/>
                <a:ea typeface="Calibri" panose="020F0502020204030204" pitchFamily="34" charset="0"/>
              </a:rPr>
              <a:t>Lá cây huyết dụ (</a:t>
            </a:r>
            <a:r>
              <a:rPr lang="en-US" sz="2800" dirty="0">
                <a:solidFill>
                  <a:srgbClr val="333331"/>
                </a:solidFill>
                <a:effectLst/>
                <a:latin typeface="Times New Roman" panose="02020603050405020304" pitchFamily="18" charset="0"/>
                <a:ea typeface="Calibri" panose="020F0502020204030204" pitchFamily="34" charset="0"/>
              </a:rPr>
              <a:t>l</a:t>
            </a:r>
            <a:r>
              <a:rPr lang="vi-VN" sz="2800" dirty="0">
                <a:solidFill>
                  <a:srgbClr val="333331"/>
                </a:solidFill>
                <a:effectLst/>
                <a:latin typeface="Times New Roman" panose="02020603050405020304" pitchFamily="18" charset="0"/>
                <a:ea typeface="Calibri" panose="020F0502020204030204" pitchFamily="34" charset="0"/>
              </a:rPr>
              <a:t>á có màu đỏ)</a:t>
            </a:r>
            <a:endParaRPr lang="en-US" sz="2800" dirty="0"/>
          </a:p>
        </p:txBody>
      </p:sp>
    </p:spTree>
    <p:extLst>
      <p:ext uri="{BB962C8B-B14F-4D97-AF65-F5344CB8AC3E}">
        <p14:creationId xmlns:p14="http://schemas.microsoft.com/office/powerpoint/2010/main" val="1879086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4688"/>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30765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12987D27-FE72-49F9-BAC4-2975143C23A6}"/>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xmlns="" id="{D26E2396-A65A-191F-D8D7-E95472B42986}"/>
              </a:ext>
            </a:extLst>
          </p:cNvPr>
          <p:cNvSpPr txBox="1"/>
          <p:nvPr/>
        </p:nvSpPr>
        <p:spPr>
          <a:xfrm>
            <a:off x="152400" y="65782"/>
            <a:ext cx="8458200" cy="1569660"/>
          </a:xfrm>
          <a:prstGeom prst="rect">
            <a:avLst/>
          </a:prstGeom>
          <a:noFill/>
        </p:spPr>
        <p:txBody>
          <a:bodyPr wrap="square">
            <a:spAutoFit/>
          </a:bodyPr>
          <a:lstStyle/>
          <a:p>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69F6F001-032C-80E8-AF6B-13FF719CD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40600"/>
            <a:ext cx="6515100" cy="1951034"/>
          </a:xfrm>
          <a:prstGeom prst="rect">
            <a:avLst/>
          </a:prstGeom>
        </p:spPr>
      </p:pic>
      <p:grpSp>
        <p:nvGrpSpPr>
          <p:cNvPr id="8" name="Group 7">
            <a:extLst>
              <a:ext uri="{FF2B5EF4-FFF2-40B4-BE49-F238E27FC236}">
                <a16:creationId xmlns:a16="http://schemas.microsoft.com/office/drawing/2014/main" xmlns="" id="{67707FB1-18B4-D4DA-8808-3360B8FDEB14}"/>
              </a:ext>
            </a:extLst>
          </p:cNvPr>
          <p:cNvGrpSpPr/>
          <p:nvPr/>
        </p:nvGrpSpPr>
        <p:grpSpPr>
          <a:xfrm>
            <a:off x="6343650" y="1375544"/>
            <a:ext cx="2800350" cy="1977256"/>
            <a:chOff x="1600200" y="982438"/>
            <a:chExt cx="5762212" cy="5646962"/>
          </a:xfrm>
        </p:grpSpPr>
        <p:pic>
          <p:nvPicPr>
            <p:cNvPr id="9" name="Picture 8">
              <a:extLst>
                <a:ext uri="{FF2B5EF4-FFF2-40B4-BE49-F238E27FC236}">
                  <a16:creationId xmlns:a16="http://schemas.microsoft.com/office/drawing/2014/main" xmlns="" id="{0DCC7486-8100-43F6-D239-9F3F06354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10" name="Straight Arrow Connector 9">
              <a:extLst>
                <a:ext uri="{FF2B5EF4-FFF2-40B4-BE49-F238E27FC236}">
                  <a16:creationId xmlns:a16="http://schemas.microsoft.com/office/drawing/2014/main" xmlns="" id="{CCE0EA62-656E-694D-4D7B-0A3F41D204EB}"/>
                </a:ext>
              </a:extLst>
            </p:cNvPr>
            <p:cNvCxnSpPr>
              <a:cxnSpLocks/>
            </p:cNvCxnSpPr>
            <p:nvPr/>
          </p:nvCxnSpPr>
          <p:spPr>
            <a:xfrm>
              <a:off x="4171977" y="3581400"/>
              <a:ext cx="10990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xmlns="" id="{8B3A3D13-FF2F-BA6A-7370-E795C782D5DB}"/>
                </a:ext>
              </a:extLst>
            </p:cNvPr>
            <p:cNvSpPr>
              <a:spLocks noChangeArrowheads="1"/>
            </p:cNvSpPr>
            <p:nvPr/>
          </p:nvSpPr>
          <p:spPr bwMode="auto">
            <a:xfrm>
              <a:off x="1600200" y="982438"/>
              <a:ext cx="4061064"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4">
              <a:extLst>
                <a:ext uri="{FF2B5EF4-FFF2-40B4-BE49-F238E27FC236}">
                  <a16:creationId xmlns:a16="http://schemas.microsoft.com/office/drawing/2014/main" xmlns="" id="{F74AF9D7-9C8E-7D8E-A35F-E20DA87B52D1}"/>
                </a:ext>
              </a:extLst>
            </p:cNvPr>
            <p:cNvSpPr>
              <a:spLocks noChangeArrowheads="1"/>
            </p:cNvSpPr>
            <p:nvPr/>
          </p:nvSpPr>
          <p:spPr bwMode="auto">
            <a:xfrm>
              <a:off x="1630431" y="3040947"/>
              <a:ext cx="3559699"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xmlns="" id="{15024E2F-79F8-0F47-7CFB-74ECA9E921C3}"/>
                </a:ext>
              </a:extLst>
            </p:cNvPr>
            <p:cNvSpPr>
              <a:spLocks noChangeArrowheads="1"/>
            </p:cNvSpPr>
            <p:nvPr/>
          </p:nvSpPr>
          <p:spPr bwMode="auto">
            <a:xfrm>
              <a:off x="1995924" y="5561462"/>
              <a:ext cx="3870566" cy="74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2388"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a:t>
              </a:r>
              <a:r>
                <a:rPr kumimoji="0" lang="en-US"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lá</a:t>
              </a:r>
              <a:endParaRPr kumimoji="0" lang="vi-VN" altLang="en-US" sz="3200" b="0" i="0" u="none" strike="noStrike" cap="none" normalizeH="0" baseline="0" dirty="0">
                <a:ln>
                  <a:noFill/>
                </a:ln>
                <a:solidFill>
                  <a:schemeClr val="tx1"/>
                </a:solidFill>
                <a:effectLst/>
                <a:latin typeface="+mj-lt"/>
              </a:endParaRPr>
            </a:p>
          </p:txBody>
        </p:sp>
        <p:cxnSp>
          <p:nvCxnSpPr>
            <p:cNvPr id="14" name="Straight Arrow Connector 13">
              <a:extLst>
                <a:ext uri="{FF2B5EF4-FFF2-40B4-BE49-F238E27FC236}">
                  <a16:creationId xmlns:a16="http://schemas.microsoft.com/office/drawing/2014/main" xmlns="" id="{B59BD718-1145-6DB7-BBC8-3DE0433C6616}"/>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FAA8DAA-2B5F-6010-2CB7-1EAD0E44E52F}"/>
                </a:ext>
              </a:extLst>
            </p:cNvPr>
            <p:cNvCxnSpPr>
              <a:cxnSpLocks/>
            </p:cNvCxnSpPr>
            <p:nvPr/>
          </p:nvCxnSpPr>
          <p:spPr>
            <a:xfrm>
              <a:off x="4619211" y="1510748"/>
              <a:ext cx="111896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098" name="Picture 2" descr="dac-diem-cua-la-thich-nghi-voi-vai-tro-quang-h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0388"/>
            <a:ext cx="9067800" cy="344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9803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6B50288-835A-4E4D-B9F5-B42289575477}"/>
              </a:ext>
            </a:extLst>
          </p:cNvPr>
          <p:cNvSpPr>
            <a:spLocks noGrp="1"/>
          </p:cNvSpPr>
          <p:nvPr>
            <p:ph type="title"/>
          </p:nvPr>
        </p:nvSpPr>
        <p:spPr/>
        <p:txBody>
          <a:bodyPr/>
          <a:lstStyle/>
          <a:p>
            <a:endParaRPr lang="en-US"/>
          </a:p>
        </p:txBody>
      </p:sp>
      <p:sp>
        <p:nvSpPr>
          <p:cNvPr id="4" name="Cloud Callout 3"/>
          <p:cNvSpPr/>
          <p:nvPr/>
        </p:nvSpPr>
        <p:spPr>
          <a:xfrm>
            <a:off x="3028950" y="-76200"/>
            <a:ext cx="5943600" cy="3429000"/>
          </a:xfrm>
          <a:prstGeom prst="cloudCallout">
            <a:avLst>
              <a:gd name="adj1" fmla="val -40149"/>
              <a:gd name="adj2" fmla="val 405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spcCol="0"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Ở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diễn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bộ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p>
          <a:p>
            <a:pPr algn="ctr"/>
            <a:endParaRPr lang="en-US" dirty="0"/>
          </a:p>
        </p:txBody>
      </p:sp>
      <p:pic>
        <p:nvPicPr>
          <p:cNvPr id="7" name="Picture 6">
            <a:extLst>
              <a:ext uri="{FF2B5EF4-FFF2-40B4-BE49-F238E27FC236}">
                <a16:creationId xmlns:a16="http://schemas.microsoft.com/office/drawing/2014/main" xmlns="" id="{14B8E99E-92DD-C40D-F653-BC57A2CD7FDF}"/>
              </a:ext>
            </a:extLst>
          </p:cNvPr>
          <p:cNvPicPr>
            <a:picLocks noChangeAspect="1"/>
          </p:cNvPicPr>
          <p:nvPr/>
        </p:nvPicPr>
        <p:blipFill>
          <a:blip r:embed="rId2"/>
          <a:stretch>
            <a:fillRect/>
          </a:stretch>
        </p:blipFill>
        <p:spPr>
          <a:xfrm>
            <a:off x="12751" y="47625"/>
            <a:ext cx="3340049" cy="4219575"/>
          </a:xfrm>
          <a:prstGeom prst="rect">
            <a:avLst/>
          </a:prstGeom>
        </p:spPr>
      </p:pic>
      <p:sp>
        <p:nvSpPr>
          <p:cNvPr id="9" name="TextBox 8">
            <a:extLst>
              <a:ext uri="{FF2B5EF4-FFF2-40B4-BE49-F238E27FC236}">
                <a16:creationId xmlns:a16="http://schemas.microsoft.com/office/drawing/2014/main" xmlns="" id="{B6E9C498-FD35-CAE0-C452-D9A7CFCF92FE}"/>
              </a:ext>
            </a:extLst>
          </p:cNvPr>
          <p:cNvSpPr txBox="1"/>
          <p:nvPr/>
        </p:nvSpPr>
        <p:spPr>
          <a:xfrm>
            <a:off x="371061" y="4114800"/>
            <a:ext cx="2372139" cy="1475404"/>
          </a:xfrm>
          <a:prstGeom prst="rect">
            <a:avLst/>
          </a:prstGeom>
          <a:noFill/>
        </p:spPr>
        <p:txBody>
          <a:bodyPr wrap="square">
            <a:spAutoFit/>
          </a:bodyPr>
          <a:lstStyle/>
          <a:p>
            <a:pPr indent="450215">
              <a:lnSpc>
                <a:spcPct val="107000"/>
              </a:lnSpc>
              <a:spcBef>
                <a:spcPts val="600"/>
              </a:spcBef>
              <a:spcAft>
                <a:spcPts val="6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Cây xương rồng có lá biến thành gai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700894" y="3505200"/>
            <a:ext cx="5271656" cy="2062103"/>
          </a:xfrm>
          <a:prstGeom prst="rect">
            <a:avLst/>
          </a:prstGeom>
        </p:spPr>
        <p:txBody>
          <a:bodyPr wrap="square">
            <a:spAutoFit/>
          </a:bodyPr>
          <a:lstStyle/>
          <a:p>
            <a:r>
              <a:rPr lang="en-US" sz="3200" dirty="0" smtClean="0"/>
              <a:t>=&gt; </a:t>
            </a:r>
            <a:r>
              <a:rPr lang="vi-VN" sz="3200" dirty="0" smtClean="0"/>
              <a:t>Các </a:t>
            </a:r>
            <a:r>
              <a:rPr lang="vi-VN" sz="3200" dirty="0"/>
              <a:t>cây có lá tiêu giảm hay biến đổi chúng sẽ sử dụng bộ phận khác để quang hợp đó là: Thân </a:t>
            </a:r>
            <a:r>
              <a:rPr lang="vi-VN" sz="3200" dirty="0" smtClean="0"/>
              <a:t>cây</a:t>
            </a:r>
            <a:endParaRPr lang="en-US" sz="3200" dirty="0"/>
          </a:p>
        </p:txBody>
      </p:sp>
    </p:spTree>
    <p:extLst>
      <p:ext uri="{BB962C8B-B14F-4D97-AF65-F5344CB8AC3E}">
        <p14:creationId xmlns:p14="http://schemas.microsoft.com/office/powerpoint/2010/main" val="114913491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Vai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trò</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của</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lá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với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chức</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năng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năng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điểm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về</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cấu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tạo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hình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giúp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hiện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Phiến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dẹt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rộng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lưới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gân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dày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đặc;lớp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biểu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bì</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khổng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tế</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bào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thịt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lục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lạp</a:t>
            </a:r>
            <a:endParaRPr lang="en-US" altLang="en-US" sz="2800" dirty="0" smtClean="0">
              <a:latin typeface="Times New Roman" pitchFamily="18" charset="0"/>
              <a:cs typeface="Times New Roman" pitchFamily="18" charset="0"/>
            </a:endParaRPr>
          </a:p>
        </p:txBody>
      </p:sp>
      <p:sp>
        <p:nvSpPr>
          <p:cNvPr id="2" name="Rectangle 1"/>
          <p:cNvSpPr/>
          <p:nvPr/>
        </p:nvSpPr>
        <p:spPr>
          <a:xfrm>
            <a:off x="163166" y="3211562"/>
            <a:ext cx="8458200" cy="1200329"/>
          </a:xfrm>
          <a:prstGeom prst="rect">
            <a:avLst/>
          </a:prstGeom>
        </p:spPr>
        <p:txBody>
          <a:bodyPr wrap="square">
            <a:spAutoFit/>
          </a:bodyPr>
          <a:lstStyle/>
          <a:p>
            <a:r>
              <a:rPr lang="en-US" sz="3600" b="1" u="sng" dirty="0" smtClean="0">
                <a:solidFill>
                  <a:srgbClr val="0000FF"/>
                </a:solidFill>
                <a:effectLst/>
                <a:latin typeface="Times New Roman" panose="02020603050405020304" pitchFamily="18" charset="0"/>
                <a:ea typeface="Calibri" panose="020F0502020204030204" pitchFamily="34" charset="0"/>
              </a:rPr>
              <a:t>III. </a:t>
            </a:r>
            <a:r>
              <a:rPr lang="en-US" sz="3600" b="1" u="sng" dirty="0" err="1" smtClean="0">
                <a:solidFill>
                  <a:srgbClr val="0000FF"/>
                </a:solidFill>
                <a:effectLst/>
                <a:latin typeface="Times New Roman" panose="02020603050405020304" pitchFamily="18" charset="0"/>
                <a:ea typeface="Calibri" panose="020F0502020204030204" pitchFamily="34" charset="0"/>
              </a:rPr>
              <a:t>Các</a:t>
            </a:r>
            <a:r>
              <a:rPr lang="en-US" sz="3600" b="1" u="sng" dirty="0" smtClean="0">
                <a:solidFill>
                  <a:srgbClr val="0000FF"/>
                </a:solidFill>
                <a:effectLst/>
                <a:latin typeface="Times New Roman" panose="02020603050405020304" pitchFamily="18" charset="0"/>
                <a:ea typeface="Calibri" panose="020F0502020204030204" pitchFamily="34" charset="0"/>
              </a:rPr>
              <a:t> </a:t>
            </a:r>
            <a:r>
              <a:rPr lang="en-US" sz="3600" b="1" u="sng" dirty="0" err="1" smtClean="0">
                <a:solidFill>
                  <a:srgbClr val="0000FF"/>
                </a:solidFill>
                <a:effectLst/>
                <a:latin typeface="Times New Roman" panose="02020603050405020304" pitchFamily="18" charset="0"/>
                <a:ea typeface="Calibri" panose="020F0502020204030204" pitchFamily="34" charset="0"/>
              </a:rPr>
              <a:t>yếu</a:t>
            </a:r>
            <a:r>
              <a:rPr lang="en-US" sz="3600" b="1" u="sng" dirty="0" smtClean="0">
                <a:solidFill>
                  <a:srgbClr val="0000FF"/>
                </a:solidFill>
                <a:effectLst/>
                <a:latin typeface="Times New Roman" panose="02020603050405020304" pitchFamily="18" charset="0"/>
                <a:ea typeface="Calibri" panose="020F0502020204030204" pitchFamily="34" charset="0"/>
              </a:rPr>
              <a:t> </a:t>
            </a:r>
            <a:r>
              <a:rPr lang="en-US" sz="3600" b="1" u="sng" dirty="0" err="1" smtClean="0">
                <a:solidFill>
                  <a:srgbClr val="0000FF"/>
                </a:solidFill>
                <a:effectLst/>
                <a:latin typeface="Times New Roman" panose="02020603050405020304" pitchFamily="18" charset="0"/>
                <a:ea typeface="Calibri" panose="020F0502020204030204" pitchFamily="34" charset="0"/>
              </a:rPr>
              <a:t>tố</a:t>
            </a:r>
            <a:r>
              <a:rPr lang="en-US" sz="3600" b="1" u="sng" dirty="0" smtClean="0">
                <a:solidFill>
                  <a:srgbClr val="0000FF"/>
                </a:solidFill>
                <a:effectLst/>
                <a:latin typeface="Times New Roman" panose="02020603050405020304" pitchFamily="18" charset="0"/>
                <a:ea typeface="Calibri" panose="020F0502020204030204" pitchFamily="34" charset="0"/>
              </a:rPr>
              <a:t> </a:t>
            </a:r>
            <a:r>
              <a:rPr lang="en-US" sz="3600" b="1" u="sng" dirty="0" err="1" smtClean="0">
                <a:solidFill>
                  <a:srgbClr val="0000FF"/>
                </a:solidFill>
                <a:effectLst/>
                <a:latin typeface="Times New Roman" panose="02020603050405020304" pitchFamily="18" charset="0"/>
                <a:ea typeface="Calibri" panose="020F0502020204030204" pitchFamily="34" charset="0"/>
              </a:rPr>
              <a:t>ảnh</a:t>
            </a:r>
            <a:r>
              <a:rPr lang="en-US" sz="3600" b="1" u="sng" dirty="0" smtClean="0">
                <a:solidFill>
                  <a:srgbClr val="0000FF"/>
                </a:solidFill>
                <a:effectLst/>
                <a:latin typeface="Times New Roman" panose="02020603050405020304" pitchFamily="18" charset="0"/>
                <a:ea typeface="Calibri" panose="020F0502020204030204" pitchFamily="34" charset="0"/>
              </a:rPr>
              <a:t> </a:t>
            </a:r>
            <a:r>
              <a:rPr lang="en-US" sz="3600" b="1" u="sng" dirty="0" err="1" smtClean="0">
                <a:solidFill>
                  <a:srgbClr val="0000FF"/>
                </a:solidFill>
                <a:effectLst/>
                <a:latin typeface="Times New Roman" panose="02020603050405020304" pitchFamily="18" charset="0"/>
                <a:ea typeface="Calibri" panose="020F0502020204030204" pitchFamily="34" charset="0"/>
              </a:rPr>
              <a:t>hưởng</a:t>
            </a:r>
            <a:r>
              <a:rPr lang="en-US" sz="3600" b="1" u="sng" dirty="0" smtClean="0">
                <a:solidFill>
                  <a:srgbClr val="0000FF"/>
                </a:solidFill>
                <a:effectLst/>
                <a:latin typeface="Times New Roman" panose="02020603050405020304" pitchFamily="18" charset="0"/>
                <a:ea typeface="Calibri" panose="020F0502020204030204" pitchFamily="34" charset="0"/>
              </a:rPr>
              <a:t> </a:t>
            </a:r>
            <a:r>
              <a:rPr lang="vi-VN" sz="3600" b="1" u="sng" dirty="0" smtClean="0">
                <a:solidFill>
                  <a:srgbClr val="0000FF"/>
                </a:solidFill>
                <a:effectLst/>
                <a:latin typeface="Times New Roman" panose="02020603050405020304" pitchFamily="18" charset="0"/>
                <a:ea typeface="Calibri" panose="020F0502020204030204" pitchFamily="34" charset="0"/>
              </a:rPr>
              <a:t>đ</a:t>
            </a:r>
            <a:r>
              <a:rPr lang="en-US" sz="3600" b="1" u="sng" dirty="0" err="1" smtClean="0">
                <a:solidFill>
                  <a:srgbClr val="0000FF"/>
                </a:solidFill>
                <a:effectLst/>
                <a:latin typeface="Times New Roman" panose="02020603050405020304" pitchFamily="18" charset="0"/>
                <a:ea typeface="Calibri" panose="020F0502020204030204" pitchFamily="34" charset="0"/>
              </a:rPr>
              <a:t>ến</a:t>
            </a:r>
            <a:r>
              <a:rPr lang="en-US" sz="3600" b="1" u="sng" dirty="0" smtClean="0">
                <a:solidFill>
                  <a:srgbClr val="0000FF"/>
                </a:solidFill>
                <a:effectLst/>
                <a:latin typeface="Times New Roman" panose="02020603050405020304" pitchFamily="18" charset="0"/>
                <a:ea typeface="Calibri" panose="020F0502020204030204" pitchFamily="34" charset="0"/>
              </a:rPr>
              <a:t> </a:t>
            </a:r>
            <a:r>
              <a:rPr lang="en-US" sz="3600" b="1" u="sng" dirty="0" err="1" smtClean="0">
                <a:solidFill>
                  <a:srgbClr val="0000FF"/>
                </a:solidFill>
                <a:effectLst/>
                <a:latin typeface="Times New Roman" panose="02020603050405020304" pitchFamily="18" charset="0"/>
                <a:ea typeface="Calibri" panose="020F0502020204030204" pitchFamily="34" charset="0"/>
              </a:rPr>
              <a:t>quá</a:t>
            </a:r>
            <a:r>
              <a:rPr lang="en-US" sz="3600" b="1" u="sng" dirty="0" smtClean="0">
                <a:solidFill>
                  <a:srgbClr val="0000FF"/>
                </a:solidFill>
                <a:effectLst/>
                <a:latin typeface="Times New Roman" panose="02020603050405020304" pitchFamily="18" charset="0"/>
                <a:ea typeface="Calibri" panose="020F0502020204030204" pitchFamily="34" charset="0"/>
              </a:rPr>
              <a:t> </a:t>
            </a:r>
            <a:r>
              <a:rPr lang="en-US" sz="3600" b="1" u="sng" dirty="0" err="1" smtClean="0">
                <a:solidFill>
                  <a:srgbClr val="0000FF"/>
                </a:solidFill>
                <a:effectLst/>
                <a:latin typeface="Times New Roman" panose="02020603050405020304" pitchFamily="18" charset="0"/>
                <a:ea typeface="Calibri" panose="020F0502020204030204" pitchFamily="34" charset="0"/>
              </a:rPr>
              <a:t>tr</a:t>
            </a:r>
            <a:r>
              <a:rPr lang="vi-VN" sz="3600" b="1" u="sng" dirty="0" smtClean="0">
                <a:solidFill>
                  <a:srgbClr val="0000FF"/>
                </a:solidFill>
                <a:effectLst/>
                <a:latin typeface="Times New Roman" panose="02020603050405020304" pitchFamily="18" charset="0"/>
                <a:ea typeface="Calibri" panose="020F0502020204030204" pitchFamily="34" charset="0"/>
              </a:rPr>
              <a:t>ì</a:t>
            </a:r>
            <a:r>
              <a:rPr lang="en-US" sz="3600" b="1" u="sng" dirty="0" err="1" smtClean="0">
                <a:solidFill>
                  <a:srgbClr val="0000FF"/>
                </a:solidFill>
                <a:effectLst/>
                <a:latin typeface="Times New Roman" panose="02020603050405020304" pitchFamily="18" charset="0"/>
                <a:ea typeface="Calibri" panose="020F0502020204030204" pitchFamily="34" charset="0"/>
              </a:rPr>
              <a:t>nh</a:t>
            </a:r>
            <a:r>
              <a:rPr lang="en-US" sz="3600" b="1" u="sng" dirty="0" smtClean="0">
                <a:solidFill>
                  <a:srgbClr val="0000FF"/>
                </a:solidFill>
                <a:effectLst/>
                <a:latin typeface="Times New Roman" panose="02020603050405020304" pitchFamily="18" charset="0"/>
                <a:ea typeface="Calibri" panose="020F0502020204030204" pitchFamily="34" charset="0"/>
              </a:rPr>
              <a:t> </a:t>
            </a:r>
            <a:r>
              <a:rPr lang="en-US" sz="3600" b="1" u="sng" dirty="0" err="1" smtClean="0">
                <a:solidFill>
                  <a:srgbClr val="0000FF"/>
                </a:solidFill>
                <a:effectLst/>
                <a:latin typeface="Times New Roman" panose="02020603050405020304" pitchFamily="18" charset="0"/>
                <a:ea typeface="Calibri" panose="020F0502020204030204" pitchFamily="34" charset="0"/>
              </a:rPr>
              <a:t>quang</a:t>
            </a:r>
            <a:r>
              <a:rPr lang="en-US" sz="3600" b="1" u="sng" dirty="0" smtClean="0">
                <a:solidFill>
                  <a:srgbClr val="0000FF"/>
                </a:solidFill>
                <a:effectLst/>
                <a:latin typeface="Times New Roman" panose="02020603050405020304" pitchFamily="18" charset="0"/>
                <a:ea typeface="Calibri" panose="020F0502020204030204" pitchFamily="34" charset="0"/>
              </a:rPr>
              <a:t> </a:t>
            </a:r>
            <a:r>
              <a:rPr lang="en-US" sz="3600" b="1" u="sng" dirty="0" err="1" smtClean="0">
                <a:solidFill>
                  <a:srgbClr val="0000FF"/>
                </a:solidFill>
                <a:effectLst/>
                <a:latin typeface="Times New Roman" panose="02020603050405020304" pitchFamily="18" charset="0"/>
                <a:ea typeface="Calibri" panose="020F0502020204030204" pitchFamily="34" charset="0"/>
              </a:rPr>
              <a:t>hợp</a:t>
            </a:r>
            <a:endParaRPr lang="en-US" sz="3600" u="sng"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55992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A1D2FA13-6542-0685-BF48-FEB789436A54}"/>
              </a:ext>
            </a:extLst>
          </p:cNvPr>
          <p:cNvPicPr>
            <a:picLocks noChangeAspect="1"/>
          </p:cNvPicPr>
          <p:nvPr/>
        </p:nvPicPr>
        <p:blipFill>
          <a:blip r:embed="rId2"/>
          <a:stretch>
            <a:fillRect/>
          </a:stretch>
        </p:blipFill>
        <p:spPr>
          <a:xfrm>
            <a:off x="228600" y="1022864"/>
            <a:ext cx="3536156" cy="2601943"/>
          </a:xfrm>
          <a:prstGeom prst="rect">
            <a:avLst/>
          </a:prstGeom>
        </p:spPr>
      </p:pic>
      <p:pic>
        <p:nvPicPr>
          <p:cNvPr id="6" name="Picture 5">
            <a:extLst>
              <a:ext uri="{FF2B5EF4-FFF2-40B4-BE49-F238E27FC236}">
                <a16:creationId xmlns:a16="http://schemas.microsoft.com/office/drawing/2014/main" xmlns="" id="{BF312993-EFF4-FEE8-90B9-B35C6C2FECA9}"/>
              </a:ext>
            </a:extLst>
          </p:cNvPr>
          <p:cNvPicPr>
            <a:picLocks noChangeAspect="1"/>
          </p:cNvPicPr>
          <p:nvPr/>
        </p:nvPicPr>
        <p:blipFill>
          <a:blip r:embed="rId3"/>
          <a:stretch>
            <a:fillRect/>
          </a:stretch>
        </p:blipFill>
        <p:spPr>
          <a:xfrm>
            <a:off x="5289080" y="1042089"/>
            <a:ext cx="3314700" cy="2601942"/>
          </a:xfrm>
          <a:prstGeom prst="rect">
            <a:avLst/>
          </a:prstGeom>
        </p:spPr>
      </p:pic>
      <p:sp>
        <p:nvSpPr>
          <p:cNvPr id="8" name="TextBox 7">
            <a:extLst>
              <a:ext uri="{FF2B5EF4-FFF2-40B4-BE49-F238E27FC236}">
                <a16:creationId xmlns:a16="http://schemas.microsoft.com/office/drawing/2014/main" xmlns="" id="{B194089A-808C-5EAC-14D6-BCF496915851}"/>
              </a:ext>
            </a:extLst>
          </p:cNvPr>
          <p:cNvSpPr txBox="1"/>
          <p:nvPr/>
        </p:nvSpPr>
        <p:spPr>
          <a:xfrm>
            <a:off x="76200" y="76200"/>
            <a:ext cx="8865704" cy="1014380"/>
          </a:xfrm>
          <a:prstGeom prst="rect">
            <a:avLst/>
          </a:prstGeom>
          <a:noFill/>
        </p:spPr>
        <p:txBody>
          <a:bodyPr wrap="square">
            <a:spAutoFit/>
          </a:bodyPr>
          <a:lstStyle/>
          <a:p>
            <a:pPr>
              <a:lnSpc>
                <a:spcPct val="107000"/>
              </a:lnSpc>
              <a:spcAft>
                <a:spcPts val="800"/>
              </a:spcAft>
            </a:pP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23.5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23.7</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SGK tr</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ờ</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D1651F81-CDA4-0CFE-AC85-07692B7D8636}"/>
              </a:ext>
            </a:extLst>
          </p:cNvPr>
          <p:cNvSpPr txBox="1"/>
          <p:nvPr/>
        </p:nvSpPr>
        <p:spPr>
          <a:xfrm>
            <a:off x="0" y="3624807"/>
            <a:ext cx="4572000" cy="400110"/>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lúa</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ánh</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mạnh</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xmlns="" id="{33BFD8EA-A738-9AAD-77D0-F6EDE9C8AE66}"/>
              </a:ext>
            </a:extLst>
          </p:cNvPr>
          <p:cNvSpPr txBox="1"/>
          <p:nvPr/>
        </p:nvSpPr>
        <p:spPr>
          <a:xfrm>
            <a:off x="4665518" y="3652517"/>
            <a:ext cx="4572000" cy="400110"/>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dương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xỉ</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râm</a:t>
            </a:r>
            <a:endParaRPr lang="en-US" dirty="0"/>
          </a:p>
        </p:txBody>
      </p:sp>
      <p:sp>
        <p:nvSpPr>
          <p:cNvPr id="14" name="TextBox 13">
            <a:extLst>
              <a:ext uri="{FF2B5EF4-FFF2-40B4-BE49-F238E27FC236}">
                <a16:creationId xmlns:a16="http://schemas.microsoft.com/office/drawing/2014/main" xmlns="" id="{A307806A-9430-E489-9E0E-B649B916F784}"/>
              </a:ext>
            </a:extLst>
          </p:cNvPr>
          <p:cNvSpPr txBox="1"/>
          <p:nvPr/>
        </p:nvSpPr>
        <p:spPr>
          <a:xfrm>
            <a:off x="3352800" y="2590800"/>
            <a:ext cx="2118121" cy="400110"/>
          </a:xfrm>
          <a:prstGeom prst="rect">
            <a:avLst/>
          </a:prstGeom>
          <a:noFill/>
        </p:spPr>
        <p:txBody>
          <a:bodyPr wrap="square">
            <a:spAutoFit/>
          </a:bodyPr>
          <a:lstStyle/>
          <a:p>
            <a:pPr marL="678815"/>
            <a:r>
              <a:rPr lang="en-US" sz="2000" b="1" dirty="0" smtClean="0">
                <a:solidFill>
                  <a:srgbClr val="FF0000"/>
                </a:solidFill>
                <a:effectLst/>
                <a:latin typeface="Times New Roman" panose="02020603050405020304" pitchFamily="18" charset="0"/>
                <a:ea typeface="Calibri" panose="020F0502020204030204" pitchFamily="34" charset="0"/>
              </a:rPr>
              <a:t>H- 23.5</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41564" y="4052627"/>
            <a:ext cx="8111836" cy="954107"/>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vi-VN" sz="2800" b="1" dirty="0" smtClean="0">
                <a:latin typeface="+mj-lt"/>
              </a:rPr>
              <a:t>10</a:t>
            </a:r>
            <a:r>
              <a:rPr lang="vi-VN" sz="2800" b="1" dirty="0">
                <a:latin typeface="+mj-lt"/>
              </a:rPr>
              <a:t>.</a:t>
            </a:r>
            <a:r>
              <a:rPr lang="vi-VN" sz="2800" dirty="0">
                <a:latin typeface="+mj-lt"/>
              </a:rPr>
              <a:t> Liệt kê một số yếu tố môi trường ảnh hưởng đến quang hợp</a:t>
            </a:r>
            <a:r>
              <a:rPr lang="vi-VN" sz="2800" dirty="0" smtClean="0">
                <a:latin typeface="+mj-lt"/>
              </a:rPr>
              <a:t>.</a:t>
            </a:r>
            <a:endParaRPr lang="en-US" sz="2800" dirty="0">
              <a:latin typeface="+mj-lt"/>
            </a:endParaRPr>
          </a:p>
        </p:txBody>
      </p:sp>
      <p:sp>
        <p:nvSpPr>
          <p:cNvPr id="7" name="Rectangle 6"/>
          <p:cNvSpPr/>
          <p:nvPr/>
        </p:nvSpPr>
        <p:spPr>
          <a:xfrm>
            <a:off x="96169" y="4888468"/>
            <a:ext cx="8514431" cy="954107"/>
          </a:xfrm>
          <a:prstGeom prst="rect">
            <a:avLst/>
          </a:prstGeom>
        </p:spPr>
        <p:txBody>
          <a:bodyPr wrap="square">
            <a:spAutoFit/>
          </a:bodyPr>
          <a:lstStyle/>
          <a:p>
            <a:r>
              <a:rPr lang="en-US" sz="2800" b="1" dirty="0" smtClean="0">
                <a:latin typeface="Times New Roman" pitchFamily="18" charset="0"/>
                <a:cs typeface="Times New Roman" pitchFamily="18" charset="0"/>
              </a:rPr>
              <a:t>? 11</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Rectangle 8"/>
          <p:cNvSpPr/>
          <p:nvPr/>
        </p:nvSpPr>
        <p:spPr>
          <a:xfrm>
            <a:off x="58882" y="5802868"/>
            <a:ext cx="8399318" cy="523220"/>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12</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Nêu ảnh hưởng của nước đến quá trình quang </a:t>
            </a:r>
            <a:r>
              <a:rPr lang="vi-VN" sz="2800" dirty="0" smtClean="0">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514329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sp>
        <p:nvSpPr>
          <p:cNvPr id="4" name="Rectangle 3"/>
          <p:cNvSpPr/>
          <p:nvPr/>
        </p:nvSpPr>
        <p:spPr>
          <a:xfrm>
            <a:off x="27710" y="72149"/>
            <a:ext cx="9144000"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10.=&gt; </a:t>
            </a:r>
            <a:r>
              <a:rPr lang="vi-VN" sz="2800" dirty="0" smtClean="0">
                <a:latin typeface="+mj-lt"/>
              </a:rPr>
              <a:t>Các </a:t>
            </a:r>
            <a:r>
              <a:rPr lang="vi-VN" sz="2800" dirty="0">
                <a:latin typeface="+mj-lt"/>
              </a:rPr>
              <a:t>yếu tố của môi trường ảnh hưởng đến quang hợp là:</a:t>
            </a:r>
          </a:p>
          <a:p>
            <a:r>
              <a:rPr lang="en-US" sz="2800" dirty="0">
                <a:latin typeface="+mj-lt"/>
              </a:rPr>
              <a:t> </a:t>
            </a:r>
            <a:r>
              <a:rPr lang="vi-VN" sz="2800" dirty="0" smtClean="0">
                <a:latin typeface="+mj-lt"/>
              </a:rPr>
              <a:t>Ánh sáng</a:t>
            </a:r>
            <a:r>
              <a:rPr lang="en-US" sz="2800" dirty="0" smtClean="0">
                <a:latin typeface="+mj-lt"/>
              </a:rPr>
              <a:t>; </a:t>
            </a:r>
            <a:r>
              <a:rPr lang="vi-VN" sz="2800" dirty="0" smtClean="0">
                <a:latin typeface="+mj-lt"/>
              </a:rPr>
              <a:t>Nhiệt độ</a:t>
            </a:r>
            <a:r>
              <a:rPr lang="en-US" sz="2800" dirty="0" smtClean="0">
                <a:latin typeface="+mj-lt"/>
              </a:rPr>
              <a:t>; </a:t>
            </a:r>
            <a:r>
              <a:rPr lang="vi-VN" sz="2800" dirty="0" smtClean="0">
                <a:latin typeface="+mj-lt"/>
              </a:rPr>
              <a:t>Nước</a:t>
            </a:r>
            <a:r>
              <a:rPr lang="en-US" sz="2800" dirty="0" smtClean="0">
                <a:latin typeface="+mj-lt"/>
              </a:rPr>
              <a:t>; </a:t>
            </a:r>
            <a:r>
              <a:rPr lang="vi-VN" sz="2800" dirty="0" smtClean="0">
                <a:latin typeface="+mj-lt"/>
              </a:rPr>
              <a:t>Nồng </a:t>
            </a:r>
            <a:r>
              <a:rPr lang="vi-VN" sz="2800" dirty="0">
                <a:latin typeface="+mj-lt"/>
              </a:rPr>
              <a:t>độ khí carbon </a:t>
            </a:r>
            <a:r>
              <a:rPr lang="vi-VN" sz="2800" dirty="0" smtClean="0">
                <a:latin typeface="+mj-lt"/>
              </a:rPr>
              <a:t>dioxide</a:t>
            </a:r>
            <a:endParaRPr lang="vi-VN" sz="2800" dirty="0">
              <a:latin typeface="+mj-lt"/>
            </a:endParaRPr>
          </a:p>
        </p:txBody>
      </p:sp>
      <p:sp>
        <p:nvSpPr>
          <p:cNvPr id="11" name="Rectangle 10"/>
          <p:cNvSpPr/>
          <p:nvPr/>
        </p:nvSpPr>
        <p:spPr>
          <a:xfrm>
            <a:off x="76200" y="990600"/>
            <a:ext cx="8686800" cy="2677656"/>
          </a:xfrm>
          <a:prstGeom prst="rect">
            <a:avLst/>
          </a:prstGeom>
        </p:spPr>
        <p:txBody>
          <a:bodyPr wrap="square">
            <a:spAutoFit/>
          </a:bodyPr>
          <a:lstStyle/>
          <a:p>
            <a:r>
              <a:rPr lang="en-US" sz="2800" u="sng" dirty="0" smtClean="0">
                <a:solidFill>
                  <a:srgbClr val="FF0000"/>
                </a:solidFill>
                <a:latin typeface="Times New Roman" pitchFamily="18" charset="0"/>
                <a:cs typeface="Times New Roman" pitchFamily="18" charset="0"/>
              </a:rPr>
              <a:t>11=&gt; </a:t>
            </a:r>
            <a:r>
              <a:rPr lang="vi-VN" sz="2800" u="sng" dirty="0" smtClean="0">
                <a:solidFill>
                  <a:srgbClr val="FF0000"/>
                </a:solidFill>
                <a:latin typeface="Times New Roman" pitchFamily="18" charset="0"/>
                <a:cs typeface="Times New Roman" pitchFamily="18" charset="0"/>
              </a:rPr>
              <a:t>Ví </a:t>
            </a:r>
            <a:r>
              <a:rPr lang="vi-VN" sz="2800" u="sng" dirty="0">
                <a:solidFill>
                  <a:srgbClr val="FF0000"/>
                </a:solidFill>
                <a:latin typeface="Times New Roman" pitchFamily="18" charset="0"/>
                <a:cs typeface="Times New Roman" pitchFamily="18" charset="0"/>
              </a:rPr>
              <a:t>dụ</a:t>
            </a:r>
            <a:r>
              <a:rPr lang="vi-VN" sz="2800" dirty="0">
                <a:solidFill>
                  <a:srgbClr val="FF0000"/>
                </a:solidFill>
                <a:latin typeface="Times New Roman" pitchFamily="18" charset="0"/>
                <a:cs typeface="Times New Roman" pitchFamily="18" charset="0"/>
              </a:rPr>
              <a:t>:</a:t>
            </a:r>
          </a:p>
          <a:p>
            <a:r>
              <a:rPr lang="vi-VN" sz="2800" dirty="0">
                <a:latin typeface="Times New Roman" pitchFamily="18" charset="0"/>
                <a:cs typeface="Times New Roman" pitchFamily="18" charset="0"/>
              </a:rPr>
              <a:t>- Cây ưa sáng: Cây bạch đàn cần sống ở nơi quang đãng nhiều ánh sáng để phát triển.</a:t>
            </a:r>
          </a:p>
          <a:p>
            <a:r>
              <a:rPr lang="vi-VN" sz="2800" dirty="0">
                <a:latin typeface="Times New Roman" pitchFamily="18" charset="0"/>
                <a:cs typeface="Times New Roman" pitchFamily="18" charset="0"/>
              </a:rPr>
              <a:t>- Cây ưa bóng: Cây lá lốt, mọc ở dưới tán những cây khác để phát triển, nếu trồng cây ở nơi quang đãng lá cây sẽ phát triển nhỏ và cứng, thân cây còi cọc</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13" name="Rectangle 12"/>
          <p:cNvSpPr/>
          <p:nvPr/>
        </p:nvSpPr>
        <p:spPr>
          <a:xfrm>
            <a:off x="0" y="3746718"/>
            <a:ext cx="9220200" cy="1815882"/>
          </a:xfrm>
          <a:prstGeom prst="rect">
            <a:avLst/>
          </a:prstGeom>
        </p:spPr>
        <p:txBody>
          <a:bodyPr wrap="square">
            <a:spAutoFit/>
          </a:bodyPr>
          <a:lstStyle/>
          <a:p>
            <a:r>
              <a:rPr lang="en-US" sz="2800" b="1" u="sng" dirty="0" smtClean="0">
                <a:solidFill>
                  <a:srgbClr val="FF0000"/>
                </a:solidFill>
                <a:latin typeface="Times New Roman" pitchFamily="18" charset="0"/>
                <a:cs typeface="Times New Roman" pitchFamily="18" charset="0"/>
              </a:rPr>
              <a:t>12=&gt;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Nước vừa là nguyên liệu của quá trình quang hợp, vừa là yếu tố tham gia vào việc đóng, mở khí không để trao đổi khí.</a:t>
            </a:r>
          </a:p>
          <a:p>
            <a:r>
              <a:rPr lang="vi-VN" sz="2800" dirty="0">
                <a:latin typeface="Times New Roman" pitchFamily="18" charset="0"/>
                <a:cs typeface="Times New Roman" pitchFamily="18" charset="0"/>
              </a:rPr>
              <a:t>- Khi thiếu nước từ 40 – 60%, quang hợp giảm mạnh và có thể dẫn tới ngừng quang hợp</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34107654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xmlns=""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708"/>
            <a:ext cx="9144000" cy="3706091"/>
          </a:xfrm>
          <a:prstGeom prst="rect">
            <a:avLst/>
          </a:prstGeom>
          <a:noFill/>
          <a:ln>
            <a:noFill/>
          </a:ln>
        </p:spPr>
      </p:pic>
      <p:sp>
        <p:nvSpPr>
          <p:cNvPr id="3" name="Rectangle 2"/>
          <p:cNvSpPr/>
          <p:nvPr/>
        </p:nvSpPr>
        <p:spPr>
          <a:xfrm>
            <a:off x="-20782" y="3733800"/>
            <a:ext cx="9164782" cy="3108543"/>
          </a:xfrm>
          <a:prstGeom prst="rect">
            <a:avLst/>
          </a:prstGeom>
        </p:spPr>
        <p:txBody>
          <a:bodyPr wrap="square">
            <a:spAutoFit/>
          </a:bodyPr>
          <a:lstStyle/>
          <a:p>
            <a:r>
              <a:rPr lang="en-US" sz="2800" b="1" dirty="0" smtClean="0">
                <a:latin typeface="+mj-lt"/>
              </a:rPr>
              <a:t>?</a:t>
            </a:r>
            <a:r>
              <a:rPr lang="vi-VN" sz="2800" b="1" dirty="0" smtClean="0">
                <a:latin typeface="+mj-lt"/>
              </a:rPr>
              <a:t>13</a:t>
            </a:r>
            <a:r>
              <a:rPr lang="vi-VN" sz="2800" b="1" dirty="0">
                <a:latin typeface="+mj-lt"/>
              </a:rPr>
              <a:t>.</a:t>
            </a:r>
            <a:r>
              <a:rPr lang="vi-VN" sz="2800" dirty="0">
                <a:latin typeface="+mj-lt"/>
              </a:rPr>
              <a:t> Quan sát đồ thị Hình 23.6, hãy:</a:t>
            </a:r>
          </a:p>
          <a:p>
            <a:r>
              <a:rPr lang="vi-VN" sz="2800" dirty="0">
                <a:latin typeface="+mj-lt"/>
              </a:rPr>
              <a:t>- Nhận xét về ảnh hưởng của hàm lượng khí carbon dioxide đến cường độ quang hợp ở cây bí đỏ và cây đậu.</a:t>
            </a:r>
          </a:p>
          <a:p>
            <a:r>
              <a:rPr lang="vi-VN" sz="2800" dirty="0">
                <a:latin typeface="+mj-lt"/>
              </a:rPr>
              <a:t>- Cho biết nồng độ khí carbon dioxide trong không khí đạt bao nhiêu thì cây có thể quang hợp.</a:t>
            </a:r>
          </a:p>
          <a:p>
            <a:r>
              <a:rPr lang="vi-VN" sz="2800" dirty="0">
                <a:latin typeface="+mj-lt"/>
              </a:rPr>
              <a:t>- Dự đoán nếu hàm lượng khí carbon dioxide trong không khí quá cao thì quang hợp của cây sẽ như thế nào</a:t>
            </a:r>
            <a:r>
              <a:rPr lang="vi-VN" sz="2800" dirty="0" smtClean="0">
                <a:latin typeface="+mj-lt"/>
              </a:rPr>
              <a:t>.</a:t>
            </a:r>
            <a:endParaRPr lang="vi-VN" sz="2800" dirty="0">
              <a:latin typeface="+mj-lt"/>
            </a:endParaRPr>
          </a:p>
        </p:txBody>
      </p:sp>
    </p:spTree>
    <p:extLst>
      <p:ext uri="{BB962C8B-B14F-4D97-AF65-F5344CB8AC3E}">
        <p14:creationId xmlns:p14="http://schemas.microsoft.com/office/powerpoint/2010/main" val="4074582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xmlns=""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6927" y="3276600"/>
            <a:ext cx="9144000" cy="2246769"/>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t>
            </a:r>
            <a:r>
              <a:rPr lang="vi-VN" sz="2800" b="1" dirty="0" smtClean="0">
                <a:solidFill>
                  <a:srgbClr val="FF0000"/>
                </a:solidFill>
                <a:latin typeface="Times New Roman" pitchFamily="18" charset="0"/>
                <a:cs typeface="Times New Roman" pitchFamily="18" charset="0"/>
              </a:rPr>
              <a:t>14</a:t>
            </a:r>
            <a:r>
              <a:rPr lang="vi-VN" sz="2800" b="1"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Quan sát đồ thị Hình 23.7, hãy xác định:</a:t>
            </a:r>
          </a:p>
          <a:p>
            <a:r>
              <a:rPr lang="vi-VN" sz="2800" dirty="0">
                <a:latin typeface="Times New Roman" pitchFamily="18" charset="0"/>
                <a:cs typeface="Times New Roman" pitchFamily="18" charset="0"/>
              </a:rPr>
              <a:t>- Nhiệt độ tối ưu cho quang hợp ở cây khoai tây, cây cà chua, cây dưa chuột.</a:t>
            </a:r>
          </a:p>
          <a:p>
            <a:r>
              <a:rPr lang="vi-VN" sz="2800" dirty="0">
                <a:latin typeface="Times New Roman" pitchFamily="18" charset="0"/>
                <a:cs typeface="Times New Roman" pitchFamily="18" charset="0"/>
              </a:rPr>
              <a:t>- Nhiệt độ môi trường mà quang hợp diễn ra bình thường ở phần lớn thực </a:t>
            </a:r>
            <a:r>
              <a:rPr lang="vi-VN" sz="2800" dirty="0" smtClean="0">
                <a:latin typeface="Times New Roman" pitchFamily="18" charset="0"/>
                <a:cs typeface="Times New Roman" pitchFamily="18" charset="0"/>
              </a:rPr>
              <a:t>vật</a:t>
            </a:r>
            <a:endParaRPr lang="vi-VN" sz="2800" dirty="0">
              <a:latin typeface="Times New Roman" pitchFamily="18" charset="0"/>
              <a:cs typeface="Times New Roman" pitchFamily="18" charset="0"/>
            </a:endParaRPr>
          </a:p>
        </p:txBody>
      </p:sp>
      <p:sp>
        <p:nvSpPr>
          <p:cNvPr id="5" name="Rectangle 4"/>
          <p:cNvSpPr/>
          <p:nvPr/>
        </p:nvSpPr>
        <p:spPr>
          <a:xfrm>
            <a:off x="27709" y="5410200"/>
            <a:ext cx="9109364" cy="1384995"/>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t>
            </a:r>
            <a:r>
              <a:rPr lang="vi-VN" sz="2800" b="1" dirty="0" smtClean="0">
                <a:solidFill>
                  <a:srgbClr val="FF0000"/>
                </a:solidFill>
                <a:latin typeface="Times New Roman" pitchFamily="18" charset="0"/>
                <a:cs typeface="Times New Roman" pitchFamily="18" charset="0"/>
              </a:rPr>
              <a:t>15</a:t>
            </a:r>
            <a:r>
              <a:rPr lang="vi-VN" sz="2800" b="1" dirty="0">
                <a:latin typeface="+mj-lt"/>
              </a:rPr>
              <a:t>.</a:t>
            </a:r>
            <a:r>
              <a:rPr lang="vi-VN" sz="2800" dirty="0">
                <a:latin typeface="+mj-lt"/>
              </a:rPr>
              <a:t> Khi nhiệt độ môi trường quá cao Nhiệt độ quá cao (trên 40 °C) hoặc quá thấp (dưới 0 °C) thì quang hợp ở thực vật sẽ diễn ra như thế nào? Vì sao</a:t>
            </a:r>
            <a:r>
              <a:rPr lang="vi-VN" sz="2800" dirty="0" smtClean="0">
                <a:latin typeface="+mj-lt"/>
              </a:rPr>
              <a:t>?</a:t>
            </a:r>
            <a:endParaRPr lang="en-US" sz="2800" dirty="0">
              <a:latin typeface="+mj-lt"/>
            </a:endParaRPr>
          </a:p>
        </p:txBody>
      </p:sp>
    </p:spTree>
    <p:extLst>
      <p:ext uri="{BB962C8B-B14F-4D97-AF65-F5344CB8AC3E}">
        <p14:creationId xmlns:p14="http://schemas.microsoft.com/office/powerpoint/2010/main" val="264676108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2743200"/>
            <a:ext cx="8839200" cy="4154984"/>
          </a:xfrm>
          <a:prstGeom prst="rect">
            <a:avLst/>
          </a:prstGeom>
        </p:spPr>
        <p:txBody>
          <a:bodyPr wrap="square">
            <a:spAutoFit/>
          </a:bodyPr>
          <a:lstStyle/>
          <a:p>
            <a:r>
              <a:rPr lang="en-US" sz="2400" dirty="0" smtClean="0">
                <a:latin typeface="Times New Roman" pitchFamily="18" charset="0"/>
                <a:cs typeface="Times New Roman" pitchFamily="18" charset="0"/>
              </a:rPr>
              <a:t>13=&gt; </a:t>
            </a:r>
            <a:r>
              <a:rPr lang="vi-VN" sz="2400" dirty="0" smtClean="0">
                <a:latin typeface="Times New Roman" pitchFamily="18" charset="0"/>
                <a:cs typeface="Times New Roman" pitchFamily="18" charset="0"/>
              </a:rPr>
              <a:t>Quan </a:t>
            </a:r>
            <a:r>
              <a:rPr lang="vi-VN" sz="2400" dirty="0">
                <a:latin typeface="Times New Roman" pitchFamily="18" charset="0"/>
                <a:cs typeface="Times New Roman" pitchFamily="18" charset="0"/>
              </a:rPr>
              <a:t>sát biểu đồ ta thấy rằng:</a:t>
            </a:r>
          </a:p>
          <a:p>
            <a:r>
              <a:rPr lang="vi-VN" sz="2400" dirty="0">
                <a:solidFill>
                  <a:srgbClr val="FF0000"/>
                </a:solidFill>
                <a:latin typeface="Times New Roman" pitchFamily="18" charset="0"/>
                <a:cs typeface="Times New Roman" pitchFamily="18" charset="0"/>
              </a:rPr>
              <a:t>+ Ở cùng nồng độ khí CO</a:t>
            </a:r>
            <a:r>
              <a:rPr lang="vi-VN" sz="2400" baseline="-25000" dirty="0">
                <a:solidFill>
                  <a:srgbClr val="FF0000"/>
                </a:solidFill>
                <a:latin typeface="Times New Roman" pitchFamily="18" charset="0"/>
                <a:cs typeface="Times New Roman" pitchFamily="18" charset="0"/>
              </a:rPr>
              <a:t>2 </a:t>
            </a:r>
            <a:r>
              <a:rPr lang="vi-VN" sz="2400" dirty="0">
                <a:solidFill>
                  <a:srgbClr val="FF0000"/>
                </a:solidFill>
                <a:latin typeface="Times New Roman" pitchFamily="18" charset="0"/>
                <a:cs typeface="Times New Roman" pitchFamily="18" charset="0"/>
              </a:rPr>
              <a:t>(%) cây bí đỏ có cường độ quang hợp cao hơn cây đậu.</a:t>
            </a:r>
          </a:p>
          <a:p>
            <a:r>
              <a:rPr lang="vi-VN" sz="2400" dirty="0">
                <a:latin typeface="Times New Roman" pitchFamily="18" charset="0"/>
                <a:cs typeface="Times New Roman" pitchFamily="18" charset="0"/>
              </a:rPr>
              <a:t>Giải thích:</a:t>
            </a:r>
          </a:p>
          <a:p>
            <a:r>
              <a:rPr lang="vi-VN" sz="2400" dirty="0">
                <a:latin typeface="Times New Roman" pitchFamily="18" charset="0"/>
                <a:cs typeface="Times New Roman" pitchFamily="18" charset="0"/>
              </a:rPr>
              <a:t>+ Cây bí và cây đậu khác nhau về cấu tạo, cũng như mỗi loài cây lại có nhu cầu khác nhau về ánh sáng</a:t>
            </a:r>
          </a:p>
          <a:p>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Nồng độ khí carbon dioxide thấp nhất mà cây quang hợp được là 0,008 đến 0,01%.</a:t>
            </a:r>
          </a:p>
          <a:p>
            <a:r>
              <a:rPr lang="en-US" sz="2400" dirty="0" smtClean="0">
                <a:latin typeface="Times New Roman" pitchFamily="18" charset="0"/>
                <a:cs typeface="Times New Roman" pitchFamily="18" charset="0"/>
              </a:rPr>
              <a:t>+</a:t>
            </a:r>
            <a:r>
              <a:rPr lang="vi-VN" sz="2400" dirty="0">
                <a:latin typeface="Times New Roman" pitchFamily="18" charset="0"/>
                <a:cs typeface="Times New Roman" pitchFamily="18" charset="0"/>
              </a:rPr>
              <a:t>  Khi nồng độ khí carbon dioxide tăng lên thì quang hợp tăng. Tuy nhiên, nếu nồng độ khí carbon dioxide tăng quá cao, cây sẽ có thể chết vì bị ngộ độc</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096000" cy="2819400"/>
          </a:xfrm>
          <a:prstGeom prst="rect">
            <a:avLst/>
          </a:prstGeom>
          <a:noFill/>
          <a:ln>
            <a:noFill/>
          </a:ln>
        </p:spPr>
      </p:pic>
    </p:spTree>
    <p:extLst>
      <p:ext uri="{BB962C8B-B14F-4D97-AF65-F5344CB8AC3E}">
        <p14:creationId xmlns:p14="http://schemas.microsoft.com/office/powerpoint/2010/main" val="190746467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92827"/>
            <a:ext cx="9296400" cy="1384995"/>
          </a:xfrm>
          <a:prstGeom prst="rect">
            <a:avLst/>
          </a:prstGeom>
        </p:spPr>
        <p:txBody>
          <a:bodyPr wrap="square">
            <a:spAutoFit/>
          </a:bodyPr>
          <a:lstStyle/>
          <a:p>
            <a:r>
              <a:rPr lang="vi-VN" sz="2800" b="1" dirty="0">
                <a:solidFill>
                  <a:srgbClr val="FF0000"/>
                </a:solidFill>
                <a:latin typeface="+mj-lt"/>
              </a:rPr>
              <a:t> </a:t>
            </a:r>
            <a:r>
              <a:rPr lang="en-US" sz="2800" b="1" dirty="0" smtClean="0">
                <a:solidFill>
                  <a:srgbClr val="FF0000"/>
                </a:solidFill>
                <a:latin typeface="Times New Roman" pitchFamily="18" charset="0"/>
                <a:cs typeface="Times New Roman" pitchFamily="18" charset="0"/>
              </a:rPr>
              <a:t>14=&gt;</a:t>
            </a:r>
            <a:r>
              <a:rPr lang="vi-VN" sz="2800" dirty="0" smtClean="0">
                <a:solidFill>
                  <a:srgbClr val="FF0000"/>
                </a:solidFill>
                <a:latin typeface="+mj-lt"/>
              </a:rPr>
              <a:t>Nhiệt </a:t>
            </a:r>
            <a:r>
              <a:rPr lang="vi-VN" sz="2800" dirty="0">
                <a:solidFill>
                  <a:srgbClr val="FF0000"/>
                </a:solidFill>
                <a:latin typeface="+mj-lt"/>
              </a:rPr>
              <a:t>độ tối ưu cho quang hợp của cây khoai tây là: 30</a:t>
            </a:r>
            <a:r>
              <a:rPr lang="vi-VN" sz="2800" baseline="30000" dirty="0">
                <a:solidFill>
                  <a:srgbClr val="FF0000"/>
                </a:solidFill>
                <a:latin typeface="+mj-lt"/>
              </a:rPr>
              <a:t>o</a:t>
            </a:r>
            <a:r>
              <a:rPr lang="vi-VN" sz="2800" dirty="0">
                <a:solidFill>
                  <a:srgbClr val="FF0000"/>
                </a:solidFill>
                <a:latin typeface="+mj-lt"/>
              </a:rPr>
              <a:t>C.</a:t>
            </a:r>
          </a:p>
          <a:p>
            <a:r>
              <a:rPr lang="vi-VN" sz="2800" dirty="0">
                <a:solidFill>
                  <a:srgbClr val="FF0000"/>
                </a:solidFill>
                <a:latin typeface="+mj-lt"/>
              </a:rPr>
              <a:t>- Nhiệt độ môi trường mà quang hợp diễn ra bình thường ở phần lớn thực vật là: từ 25°C đến 35 °C</a:t>
            </a:r>
            <a:r>
              <a:rPr lang="vi-VN" sz="2800" dirty="0" smtClean="0">
                <a:solidFill>
                  <a:srgbClr val="FF0000"/>
                </a:solidFill>
                <a:latin typeface="+mj-lt"/>
              </a:rPr>
              <a:t>.</a:t>
            </a:r>
            <a:endParaRPr lang="vi-VN" sz="2800" dirty="0">
              <a:solidFill>
                <a:srgbClr val="FF0000"/>
              </a:solidFill>
              <a:latin typeface="+mj-lt"/>
            </a:endParaRPr>
          </a:p>
        </p:txBody>
      </p:sp>
      <p:pic>
        <p:nvPicPr>
          <p:cNvPr id="7" name="Picture 6">
            <a:extLst>
              <a:ext uri="{FF2B5EF4-FFF2-40B4-BE49-F238E27FC236}">
                <a16:creationId xmlns:a16="http://schemas.microsoft.com/office/drawing/2014/main" xmlns=""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76200" y="4677822"/>
            <a:ext cx="8839200" cy="1384995"/>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15.=&gt; </a:t>
            </a:r>
            <a:r>
              <a:rPr lang="vi-VN" sz="2800" dirty="0" smtClean="0">
                <a:solidFill>
                  <a:srgbClr val="0000FF"/>
                </a:solidFill>
                <a:latin typeface="Times New Roman" pitchFamily="18" charset="0"/>
                <a:cs typeface="Times New Roman" pitchFamily="18" charset="0"/>
              </a:rPr>
              <a:t>Nhiệt </a:t>
            </a:r>
            <a:r>
              <a:rPr lang="vi-VN" sz="2800" dirty="0">
                <a:solidFill>
                  <a:srgbClr val="0000FF"/>
                </a:solidFill>
                <a:latin typeface="Times New Roman" pitchFamily="18" charset="0"/>
                <a:cs typeface="Times New Roman" pitchFamily="18" charset="0"/>
              </a:rPr>
              <a:t>độ quá cao (trên 40 °C) hoặc quá thấp (dưới 0 °C) thì quang hợp của hầu hết các cây sẽ bị giảm hoặc ngừng trệ vì các lục lạp hoạt động kém hoặc bị phá huỷ</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3578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Vai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trò</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của</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lá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với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chức</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năng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năng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điểm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về</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cấu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tạo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hình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giúp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hiện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Phiến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dẹt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rộng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lưới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gân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dày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đặc;lớp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biểu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bì</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khổng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tế</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bào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thịt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lục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lạp</a:t>
            </a:r>
            <a:endParaRPr lang="en-US" altLang="en-US" sz="2800" dirty="0" smtClean="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smtClean="0">
                <a:solidFill>
                  <a:srgbClr val="0000FF"/>
                </a:solidFill>
                <a:effectLst/>
                <a:latin typeface="Times New Roman" panose="02020603050405020304" pitchFamily="18" charset="0"/>
                <a:ea typeface="Calibri" panose="020F0502020204030204" pitchFamily="34" charset="0"/>
              </a:rPr>
              <a:t>III. </a:t>
            </a:r>
            <a:r>
              <a:rPr lang="en-US" sz="2800" b="1" u="sng" dirty="0" err="1" smtClean="0">
                <a:solidFill>
                  <a:srgbClr val="0000FF"/>
                </a:solidFill>
                <a:effectLst/>
                <a:latin typeface="Times New Roman" panose="02020603050405020304" pitchFamily="18" charset="0"/>
                <a:ea typeface="Calibri" panose="020F0502020204030204" pitchFamily="34" charset="0"/>
              </a:rPr>
              <a:t>Các</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yếu</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tố</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ảnh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hưởng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vi-VN" sz="2800" b="1" u="sng" dirty="0" smtClean="0">
                <a:solidFill>
                  <a:srgbClr val="0000FF"/>
                </a:solidFill>
                <a:effectLst/>
                <a:latin typeface="Times New Roman" panose="02020603050405020304" pitchFamily="18" charset="0"/>
                <a:ea typeface="Calibri" panose="020F0502020204030204" pitchFamily="34" charset="0"/>
              </a:rPr>
              <a:t>đ</a:t>
            </a:r>
            <a:r>
              <a:rPr lang="en-US" sz="2800" b="1" u="sng" dirty="0" err="1" smtClean="0">
                <a:solidFill>
                  <a:srgbClr val="0000FF"/>
                </a:solidFill>
                <a:effectLst/>
                <a:latin typeface="Times New Roman" panose="02020603050405020304" pitchFamily="18" charset="0"/>
                <a:ea typeface="Calibri" panose="020F0502020204030204" pitchFamily="34" charset="0"/>
              </a:rPr>
              <a:t>ến</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quá</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tr</a:t>
            </a:r>
            <a:r>
              <a:rPr lang="vi-VN" sz="2800" b="1" u="sng" dirty="0" smtClean="0">
                <a:solidFill>
                  <a:srgbClr val="0000FF"/>
                </a:solidFill>
                <a:effectLst/>
                <a:latin typeface="Times New Roman" panose="02020603050405020304" pitchFamily="18" charset="0"/>
                <a:ea typeface="Calibri" panose="020F0502020204030204" pitchFamily="34" charset="0"/>
              </a:rPr>
              <a:t>ì</a:t>
            </a:r>
            <a:r>
              <a:rPr lang="en-US" sz="2800" b="1" u="sng" dirty="0" err="1" smtClean="0">
                <a:solidFill>
                  <a:srgbClr val="0000FF"/>
                </a:solidFill>
                <a:effectLst/>
                <a:latin typeface="Times New Roman" panose="02020603050405020304" pitchFamily="18" charset="0"/>
                <a:ea typeface="Calibri" panose="020F0502020204030204" pitchFamily="34" charset="0"/>
              </a:rPr>
              <a:t>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quang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9" name="Text Box 20"/>
          <p:cNvSpPr txBox="1">
            <a:spLocks noChangeArrowheads="1"/>
          </p:cNvSpPr>
          <p:nvPr/>
        </p:nvSpPr>
        <p:spPr bwMode="auto">
          <a:xfrm>
            <a:off x="76200" y="3441918"/>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Một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số</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yếu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tố</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ảnh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hưởng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ở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vật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ánh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nước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hàm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lượng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carbon dioxide, </a:t>
            </a:r>
            <a:r>
              <a:rPr lang="en-US" altLang="en-US" sz="2800" dirty="0" err="1" smtClean="0">
                <a:latin typeface="Times New Roman" pitchFamily="18" charset="0"/>
                <a:cs typeface="Times New Roman" pitchFamily="18" charset="0"/>
              </a:rPr>
              <a:t>nhiệt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độ</a:t>
            </a:r>
            <a:r>
              <a:rPr lang="en-US" altLang="en-US"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2009763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2" cstate="print"/>
          <a:stretch>
            <a:fillRect/>
          </a:stretch>
        </p:blipFill>
        <p:spPr>
          <a:xfrm>
            <a:off x="0" y="599420"/>
            <a:ext cx="9144000" cy="5653478"/>
          </a:xfrm>
          <a:prstGeom prst="rect">
            <a:avLst/>
          </a:prstGeom>
        </p:spPr>
      </p:pic>
      <p:sp>
        <p:nvSpPr>
          <p:cNvPr id="9" name="TextBox 8">
            <a:extLst>
              <a:ext uri="{FF2B5EF4-FFF2-40B4-BE49-F238E27FC236}">
                <a16:creationId xmlns:a16="http://schemas.microsoft.com/office/drawing/2014/main" xmlns="" id="{9D548649-E304-D1A1-4BE4-C0A5C8CD50B9}"/>
              </a:ext>
            </a:extLst>
          </p:cNvPr>
          <p:cNvSpPr txBox="1"/>
          <p:nvPr/>
        </p:nvSpPr>
        <p:spPr>
          <a:xfrm>
            <a:off x="419746" y="76200"/>
            <a:ext cx="8190854" cy="523220"/>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Q</a:t>
            </a:r>
            <a:r>
              <a:rPr lang="en-US" sz="2800" dirty="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xmlns="" id="{511EEC1D-F066-FA6F-01B3-3091B677C8B4}"/>
              </a:ext>
            </a:extLst>
          </p:cNvPr>
          <p:cNvSpPr txBox="1"/>
          <p:nvPr/>
        </p:nvSpPr>
        <p:spPr>
          <a:xfrm>
            <a:off x="228600" y="6252898"/>
            <a:ext cx="8763000" cy="605102"/>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5007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36493"/>
            <a:ext cx="8763000"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Khi </a:t>
            </a:r>
            <a:r>
              <a:rPr lang="vi-VN" sz="2800" dirty="0">
                <a:solidFill>
                  <a:srgbClr val="FF0000"/>
                </a:solidFill>
                <a:latin typeface="Times New Roman" pitchFamily="18" charset="0"/>
                <a:cs typeface="Times New Roman" pitchFamily="18" charset="0"/>
              </a:rPr>
              <a:t>trồng và chăm sóc cây xanh, chúng ta cần chú ý đến những yếu tố nào để giúp cây quang hợp tốt? Cho ví dụ</a:t>
            </a:r>
            <a:r>
              <a:rPr lang="vi-VN"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8194" name="Picture 2" descr="D9-1mjYfK5-g_9GiO7mix_ZydAL7h5BrWMVLVCG5Cb5dVlHFnp7UD52VyCzfNJeUnD7T50NEwLABTiH3F770nnpbjIlpXLpoC-o6n_tP26tlsGmsE6oIjWpO0Sj26Q21yMrdai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14020"/>
            <a:ext cx="7848600" cy="3743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914400"/>
            <a:ext cx="8688531" cy="1815882"/>
          </a:xfrm>
          <a:prstGeom prst="rect">
            <a:avLst/>
          </a:prstGeom>
        </p:spPr>
        <p:txBody>
          <a:bodyPr wrap="square">
            <a:spAutoFit/>
          </a:bodyPr>
          <a:lstStyle/>
          <a:p>
            <a:r>
              <a:rPr lang="en-US" sz="2800" dirty="0" smtClean="0">
                <a:latin typeface="Times New Roman" pitchFamily="18" charset="0"/>
                <a:cs typeface="Times New Roman" pitchFamily="18" charset="0"/>
              </a:rPr>
              <a:t>=&gt; </a:t>
            </a:r>
            <a:r>
              <a:rPr lang="vi-VN" sz="2800" dirty="0" smtClean="0">
                <a:latin typeface="Times New Roman" pitchFamily="18" charset="0"/>
                <a:cs typeface="Times New Roman" pitchFamily="18" charset="0"/>
              </a:rPr>
              <a:t>Khi </a:t>
            </a:r>
            <a:r>
              <a:rPr lang="vi-VN" sz="2800" dirty="0">
                <a:latin typeface="Times New Roman" pitchFamily="18" charset="0"/>
                <a:cs typeface="Times New Roman" pitchFamily="18" charset="0"/>
              </a:rPr>
              <a:t>trồng và chăm sóc cây xanh chúng t nên chú ý đến các điều kiện dinh dưỡng, nước, ánh sáng, nồng độ khí carbon dioxide để đảm bảo cho quá trình quang hợp diễn ra tốt nhất</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Rectangle 8"/>
          <p:cNvSpPr/>
          <p:nvPr/>
        </p:nvSpPr>
        <p:spPr>
          <a:xfrm>
            <a:off x="228600" y="2590800"/>
            <a:ext cx="4691221" cy="523220"/>
          </a:xfrm>
          <a:prstGeom prst="rect">
            <a:avLst/>
          </a:prstGeom>
        </p:spPr>
        <p:txBody>
          <a:bodyPr wrap="none">
            <a:spAutoFit/>
          </a:bodyPr>
          <a:lstStyle/>
          <a:p>
            <a:r>
              <a:rPr lang="en-US" sz="2800" dirty="0" err="1">
                <a:solidFill>
                  <a:srgbClr val="0000FF"/>
                </a:solidFill>
              </a:rPr>
              <a:t>Ví</a:t>
            </a:r>
            <a:r>
              <a:rPr lang="en-US" sz="2800" dirty="0">
                <a:solidFill>
                  <a:srgbClr val="0000FF"/>
                </a:solidFill>
              </a:rPr>
              <a:t> </a:t>
            </a:r>
            <a:r>
              <a:rPr lang="en-US" sz="2800" dirty="0" err="1">
                <a:solidFill>
                  <a:srgbClr val="0000FF"/>
                </a:solidFill>
              </a:rPr>
              <a:t>dụ</a:t>
            </a:r>
            <a:r>
              <a:rPr lang="en-US" sz="2800" dirty="0">
                <a:solidFill>
                  <a:srgbClr val="0000FF"/>
                </a:solidFill>
              </a:rPr>
              <a:t>: </a:t>
            </a:r>
            <a:r>
              <a:rPr lang="en-US" sz="2800" dirty="0" err="1">
                <a:solidFill>
                  <a:srgbClr val="0000FF"/>
                </a:solidFill>
              </a:rPr>
              <a:t>Trồng</a:t>
            </a:r>
            <a:r>
              <a:rPr lang="en-US" sz="2800" dirty="0">
                <a:solidFill>
                  <a:srgbClr val="0000FF"/>
                </a:solidFill>
              </a:rPr>
              <a:t> </a:t>
            </a:r>
            <a:r>
              <a:rPr lang="en-US" sz="2800" dirty="0" err="1">
                <a:solidFill>
                  <a:srgbClr val="0000FF"/>
                </a:solidFill>
              </a:rPr>
              <a:t>rau</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nhà</a:t>
            </a:r>
            <a:r>
              <a:rPr lang="en-US" sz="2800" dirty="0">
                <a:solidFill>
                  <a:srgbClr val="0000FF"/>
                </a:solidFill>
              </a:rPr>
              <a:t> </a:t>
            </a:r>
            <a:r>
              <a:rPr lang="en-US" sz="2800" dirty="0" err="1">
                <a:solidFill>
                  <a:srgbClr val="0000FF"/>
                </a:solidFill>
              </a:rPr>
              <a:t>kính</a:t>
            </a:r>
            <a:endParaRPr lang="en-US" sz="2800" dirty="0">
              <a:solidFill>
                <a:srgbClr val="0000FF"/>
              </a:solidFill>
            </a:endParaRPr>
          </a:p>
        </p:txBody>
      </p:sp>
    </p:spTree>
    <p:extLst>
      <p:ext uri="{BB962C8B-B14F-4D97-AF65-F5344CB8AC3E}">
        <p14:creationId xmlns:p14="http://schemas.microsoft.com/office/powerpoint/2010/main" val="39160930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arn(inVertical)">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8D0966-B897-982C-1E7F-8C5DD55BAC54}"/>
              </a:ext>
            </a:extLst>
          </p:cNvPr>
          <p:cNvSpPr txBox="1"/>
          <p:nvPr/>
        </p:nvSpPr>
        <p:spPr>
          <a:xfrm>
            <a:off x="34636" y="51955"/>
            <a:ext cx="3099956" cy="4401205"/>
          </a:xfrm>
          <a:prstGeom prst="rect">
            <a:avLst/>
          </a:prstGeom>
          <a:noFill/>
        </p:spPr>
        <p:txBody>
          <a:bodyPr wrap="square">
            <a:spAutoFit/>
          </a:bodyPr>
          <a:lstStyle/>
          <a:p>
            <a:r>
              <a:rPr lang="en-US" sz="2800" dirty="0" smtClean="0">
                <a:solidFill>
                  <a:srgbClr val="333333"/>
                </a:solidFill>
                <a:effectLst/>
                <a:latin typeface="Times New Roman" panose="02020603050405020304" pitchFamily="18" charset="0"/>
                <a:ea typeface="Times New Roman" panose="02020603050405020304" pitchFamily="18" charset="0"/>
              </a:rPr>
              <a:t>??? </a:t>
            </a:r>
            <a:r>
              <a:rPr lang="en-US" sz="2800" dirty="0" err="1" smtClean="0">
                <a:solidFill>
                  <a:srgbClr val="333333"/>
                </a:solidFill>
                <a:effectLst/>
                <a:latin typeface="Times New Roman" panose="02020603050405020304" pitchFamily="18" charset="0"/>
                <a:ea typeface="Times New Roman" panose="02020603050405020304" pitchFamily="18" charset="0"/>
              </a:rPr>
              <a:t>Vì</a:t>
            </a:r>
            <a:r>
              <a:rPr lang="en-US" sz="2800" dirty="0" smtClean="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cảnh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vẫn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xanh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tốt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một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số</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có</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trọt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với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mật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thích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hợp</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p>
        </p:txBody>
      </p:sp>
      <p:pic>
        <p:nvPicPr>
          <p:cNvPr id="7" name="Picture 6">
            <a:extLst>
              <a:ext uri="{FF2B5EF4-FFF2-40B4-BE49-F238E27FC236}">
                <a16:creationId xmlns:a16="http://schemas.microsoft.com/office/drawing/2014/main" xmlns="" id="{362ADE6F-27B3-A41E-4BB9-F9AE34D9F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592" y="51955"/>
            <a:ext cx="5981699" cy="4038600"/>
          </a:xfrm>
          <a:prstGeom prst="rect">
            <a:avLst/>
          </a:prstGeom>
        </p:spPr>
      </p:pic>
      <p:sp>
        <p:nvSpPr>
          <p:cNvPr id="2" name="Rectangle 1"/>
          <p:cNvSpPr/>
          <p:nvPr/>
        </p:nvSpPr>
        <p:spPr>
          <a:xfrm>
            <a:off x="76200" y="4426803"/>
            <a:ext cx="8963891" cy="830997"/>
          </a:xfrm>
          <a:prstGeom prst="rect">
            <a:avLst/>
          </a:prstGeom>
        </p:spPr>
        <p:txBody>
          <a:bodyPr wrap="square">
            <a:spAutoFit/>
          </a:bodyPr>
          <a:lstStyle/>
          <a:p>
            <a:r>
              <a:rPr lang="en-US" sz="2400" dirty="0" smtClean="0">
                <a:solidFill>
                  <a:srgbClr val="0000FF"/>
                </a:solidFill>
                <a:latin typeface="Times New Roman" pitchFamily="18" charset="0"/>
                <a:cs typeface="Times New Roman" pitchFamily="18" charset="0"/>
              </a:rPr>
              <a:t>=&gt;</a:t>
            </a:r>
            <a:r>
              <a:rPr lang="vi-VN" sz="2400" dirty="0" smtClean="0">
                <a:solidFill>
                  <a:srgbClr val="0000FF"/>
                </a:solidFill>
                <a:latin typeface="Times New Roman" pitchFamily="18" charset="0"/>
                <a:cs typeface="Times New Roman" pitchFamily="18" charset="0"/>
              </a:rPr>
              <a:t>Các </a:t>
            </a:r>
            <a:r>
              <a:rPr lang="vi-VN" sz="2400" dirty="0">
                <a:solidFill>
                  <a:srgbClr val="0000FF"/>
                </a:solidFill>
                <a:latin typeface="Times New Roman" pitchFamily="18" charset="0"/>
                <a:cs typeface="Times New Roman" pitchFamily="18" charset="0"/>
              </a:rPr>
              <a:t>cây trồng trong nhà chủ yếu là các cây thích nghi với điều kiện chiếu sáng ít, cường độ ánh sáng yếu (Các cây ưa bóng</a:t>
            </a:r>
            <a:r>
              <a:rPr lang="vi-VN"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6" name="Rectangle 5"/>
          <p:cNvSpPr/>
          <p:nvPr/>
        </p:nvSpPr>
        <p:spPr>
          <a:xfrm>
            <a:off x="228600" y="5188803"/>
            <a:ext cx="8963891" cy="461665"/>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=&gt;</a:t>
            </a:r>
            <a:r>
              <a:rPr lang="en-US" sz="2400" dirty="0" err="1" smtClean="0">
                <a:solidFill>
                  <a:srgbClr val="FF0000"/>
                </a:solidFill>
                <a:latin typeface="Times New Roman" pitchFamily="18" charset="0"/>
                <a:cs typeface="Times New Roman" pitchFamily="18" charset="0"/>
              </a:rPr>
              <a:t>Ví</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dụ</a:t>
            </a:r>
            <a:r>
              <a:rPr lang="en-US" sz="2400" dirty="0" smtClean="0">
                <a:solidFill>
                  <a:srgbClr val="FF0000"/>
                </a:solidFill>
                <a:latin typeface="Times New Roman" pitchFamily="18" charset="0"/>
                <a:cs typeface="Times New Roman" pitchFamily="18" charset="0"/>
              </a:rPr>
              <a:t> : </a:t>
            </a:r>
            <a:r>
              <a:rPr lang="en-US" sz="2400" dirty="0" err="1" smtClean="0">
                <a:solidFill>
                  <a:srgbClr val="FF0000"/>
                </a:solidFill>
                <a:latin typeface="Times New Roman" pitchFamily="18" charset="0"/>
                <a:cs typeface="Times New Roman" pitchFamily="18" charset="0"/>
              </a:rPr>
              <a:t>cây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lan</a:t>
            </a:r>
            <a:r>
              <a:rPr lang="en-US" sz="2400" dirty="0" smtClean="0">
                <a:solidFill>
                  <a:srgbClr val="FF0000"/>
                </a:solidFill>
                <a:latin typeface="Times New Roman" pitchFamily="18" charset="0"/>
                <a:cs typeface="Times New Roman" pitchFamily="18" charset="0"/>
              </a:rPr>
              <a:t> ý; </a:t>
            </a:r>
            <a:r>
              <a:rPr lang="en-US" sz="2400" dirty="0" err="1" smtClean="0">
                <a:solidFill>
                  <a:srgbClr val="FF0000"/>
                </a:solidFill>
                <a:latin typeface="Times New Roman" pitchFamily="18" charset="0"/>
                <a:cs typeface="Times New Roman" pitchFamily="18" charset="0"/>
              </a:rPr>
              <a:t>lưỡi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hổ</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trầu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kim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tiền</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3" name="Rectangle 2"/>
          <p:cNvSpPr/>
          <p:nvPr/>
        </p:nvSpPr>
        <p:spPr>
          <a:xfrm>
            <a:off x="76200" y="5638800"/>
            <a:ext cx="8922327" cy="1200329"/>
          </a:xfrm>
          <a:prstGeom prst="rect">
            <a:avLst/>
          </a:prstGeom>
        </p:spPr>
        <p:txBody>
          <a:bodyPr wrap="square">
            <a:spAutoFit/>
          </a:bodyPr>
          <a:lstStyle/>
          <a:p>
            <a:r>
              <a:rPr lang="en-US" sz="2400" dirty="0" smtClean="0">
                <a:solidFill>
                  <a:srgbClr val="0000FF"/>
                </a:solidFill>
                <a:latin typeface="+mj-lt"/>
              </a:rPr>
              <a:t>=&gt; </a:t>
            </a:r>
            <a:r>
              <a:rPr lang="vi-VN" sz="2400" dirty="0" smtClean="0">
                <a:solidFill>
                  <a:srgbClr val="0000FF"/>
                </a:solidFill>
                <a:latin typeface="+mj-lt"/>
              </a:rPr>
              <a:t>Trong </a:t>
            </a:r>
            <a:r>
              <a:rPr lang="vi-VN" sz="2400" dirty="0">
                <a:solidFill>
                  <a:srgbClr val="0000FF"/>
                </a:solidFill>
                <a:latin typeface="+mj-lt"/>
              </a:rPr>
              <a:t>trồng trọt cần trồng cây với mật độ phù hợp, giúp đảm bảo hiệu suất quang hợp tương đương giữa các cây trong cùng một vụ và thu được năng suất cao nhất</a:t>
            </a:r>
            <a:r>
              <a:rPr lang="vi-VN" sz="2400" dirty="0" smtClean="0">
                <a:solidFill>
                  <a:srgbClr val="0000FF"/>
                </a:solidFill>
                <a:latin typeface="+mj-lt"/>
              </a:rPr>
              <a:t>.</a:t>
            </a:r>
            <a:endParaRPr lang="en-US" sz="2400" dirty="0">
              <a:solidFill>
                <a:srgbClr val="0000FF"/>
              </a:solidFill>
              <a:latin typeface="+mj-lt"/>
            </a:endParaRPr>
          </a:p>
        </p:txBody>
      </p:sp>
    </p:spTree>
    <p:extLst>
      <p:ext uri="{BB962C8B-B14F-4D97-AF65-F5344CB8AC3E}">
        <p14:creationId xmlns:p14="http://schemas.microsoft.com/office/powerpoint/2010/main" val="25398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E1788C2-CA1A-48EA-8EC3-572F1F70DB4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2736"/>
            <a:ext cx="4798115" cy="4343400"/>
          </a:xfrm>
          <a:prstGeom prst="rect">
            <a:avLst/>
          </a:prstGeom>
        </p:spPr>
      </p:pic>
      <p:sp>
        <p:nvSpPr>
          <p:cNvPr id="3" name="Rectangle 2"/>
          <p:cNvSpPr/>
          <p:nvPr/>
        </p:nvSpPr>
        <p:spPr>
          <a:xfrm>
            <a:off x="5026715" y="100445"/>
            <a:ext cx="4117285" cy="2246769"/>
          </a:xfrm>
          <a:prstGeom prst="rect">
            <a:avLst/>
          </a:prstGeom>
        </p:spPr>
        <p:txBody>
          <a:bodyPr wrap="square">
            <a:spAutoFit/>
          </a:bodyPr>
          <a:lstStyle/>
          <a:p>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16</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Hãy cho biết quang hợp của thực vật có vai trò gì đối với môi trường và đời sống con người</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Cho ví du</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5105400" y="2209800"/>
            <a:ext cx="3962400" cy="2246769"/>
          </a:xfrm>
          <a:prstGeom prst="rect">
            <a:avLst/>
          </a:prstGeom>
        </p:spPr>
        <p:txBody>
          <a:bodyPr wrap="square">
            <a:spAutoFit/>
          </a:bodyPr>
          <a:lstStyle/>
          <a:p>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7</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Vì sao quang hợp ở thực vật giúp cân bằng hàm lượng khí carbon dioxide và Oxygen trong không khí</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0" y="4406205"/>
            <a:ext cx="9067800" cy="1384995"/>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16=&gt;</a:t>
            </a:r>
            <a:r>
              <a:rPr lang="vi-VN" sz="2800" dirty="0" smtClean="0">
                <a:solidFill>
                  <a:srgbClr val="0000FF"/>
                </a:solidFill>
                <a:latin typeface="Times New Roman" pitchFamily="18" charset="0"/>
                <a:cs typeface="Times New Roman" pitchFamily="18" charset="0"/>
              </a:rPr>
              <a:t>Quang </a:t>
            </a:r>
            <a:r>
              <a:rPr lang="vi-VN" sz="2800" dirty="0">
                <a:solidFill>
                  <a:srgbClr val="0000FF"/>
                </a:solidFill>
                <a:latin typeface="Times New Roman" pitchFamily="18" charset="0"/>
                <a:cs typeface="Times New Roman" pitchFamily="18" charset="0"/>
              </a:rPr>
              <a:t>hợp tạo ra chất hữu cơ cung cấp cho các sinh vật khác, giúp cân bằng hàm lượng khí carbon dioxide và oxygen trong không khí</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Rectangle 8"/>
          <p:cNvSpPr/>
          <p:nvPr/>
        </p:nvSpPr>
        <p:spPr>
          <a:xfrm>
            <a:off x="-76200" y="5751493"/>
            <a:ext cx="9144000"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17 =&gt;</a:t>
            </a:r>
            <a:r>
              <a:rPr lang="en-US" sz="2800" dirty="0" err="1" smtClean="0">
                <a:solidFill>
                  <a:srgbClr val="FF0000"/>
                </a:solidFill>
                <a:latin typeface="Times New Roman" pitchFamily="18" charset="0"/>
                <a:cs typeface="Times New Roman" pitchFamily="18" charset="0"/>
              </a:rPr>
              <a:t>vì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Quang</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liệu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Carbon dioxide.</a:t>
            </a:r>
          </a:p>
          <a:p>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 </a:t>
            </a:r>
            <a:r>
              <a:rPr lang="en-US" sz="2800" dirty="0" err="1" smtClean="0">
                <a:solidFill>
                  <a:srgbClr val="FF0000"/>
                </a:solidFill>
                <a:latin typeface="Times New Roman" pitchFamily="18" charset="0"/>
                <a:cs typeface="Times New Roman" pitchFamily="18" charset="0"/>
              </a:rPr>
              <a:t>Sản</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phẩm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Oxygen</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18590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E1788C2-CA1A-48EA-8EC3-572F1F70DB46}"/>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xmlns="" id="{D6821C09-95D4-58FA-5028-506080DA2606}"/>
              </a:ext>
            </a:extLst>
          </p:cNvPr>
          <p:cNvSpPr txBox="1"/>
          <p:nvPr/>
        </p:nvSpPr>
        <p:spPr>
          <a:xfrm>
            <a:off x="5410200" y="250135"/>
            <a:ext cx="3026465" cy="3780907"/>
          </a:xfrm>
          <a:prstGeom prst="rect">
            <a:avLst/>
          </a:prstGeom>
          <a:noFill/>
        </p:spPr>
        <p:txBody>
          <a:bodyPr wrap="square">
            <a:spAutoFit/>
          </a:bodyPr>
          <a:lstStyle/>
          <a:p>
            <a:pPr>
              <a:lnSpc>
                <a:spcPct val="107000"/>
              </a:lnSpc>
              <a:spcAft>
                <a:spcPts val="800"/>
              </a:spcAft>
            </a:pPr>
            <a:r>
              <a:rPr lang="en-US" sz="3200" dirty="0" smtClean="0">
                <a:solidFill>
                  <a:srgbClr val="353535"/>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4798115" cy="4343400"/>
          </a:xfrm>
          <a:prstGeom prst="rect">
            <a:avLst/>
          </a:prstGeom>
        </p:spPr>
      </p:pic>
      <p:sp>
        <p:nvSpPr>
          <p:cNvPr id="3" name="Rectangle 2"/>
          <p:cNvSpPr/>
          <p:nvPr/>
        </p:nvSpPr>
        <p:spPr>
          <a:xfrm>
            <a:off x="152400" y="4791670"/>
            <a:ext cx="8675430" cy="1815882"/>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=&gt; </a:t>
            </a:r>
            <a:r>
              <a:rPr lang="vi-VN" sz="2800" dirty="0" smtClean="0">
                <a:solidFill>
                  <a:srgbClr val="0000FF"/>
                </a:solidFill>
                <a:latin typeface="Times New Roman" pitchFamily="18" charset="0"/>
                <a:cs typeface="Times New Roman" pitchFamily="18" charset="0"/>
              </a:rPr>
              <a:t>Việc </a:t>
            </a:r>
            <a:r>
              <a:rPr lang="vi-VN" sz="2800" dirty="0">
                <a:solidFill>
                  <a:srgbClr val="0000FF"/>
                </a:solidFill>
                <a:latin typeface="Times New Roman" pitchFamily="18" charset="0"/>
                <a:cs typeface="Times New Roman" pitchFamily="18" charset="0"/>
              </a:rPr>
              <a:t>xây dựng các công viên cây xanh trong các khu đô thị, khu công nghiệp giúp cân bằng hàm lượng khí carbon dioxide và Oxygen trong không khí, cải thiện chất lượng không khí những khu vực này</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52889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9047243"/>
              </p:ext>
            </p:extLst>
          </p:nvPr>
        </p:nvGraphicFramePr>
        <p:xfrm>
          <a:off x="152400" y="228600"/>
          <a:ext cx="8229600" cy="1046784"/>
        </p:xfrm>
        <a:graphic>
          <a:graphicData uri="http://schemas.openxmlformats.org/drawingml/2006/table">
            <a:tbl>
              <a:tblPr/>
              <a:tblGrid>
                <a:gridCol w="8229600"/>
              </a:tblGrid>
              <a:tr h="277125">
                <a:tc>
                  <a:txBody>
                    <a:bodyPr/>
                    <a:lstStyle/>
                    <a:p>
                      <a:pPr fontAlgn="t"/>
                      <a:r>
                        <a:rPr lang="en-US" sz="3200" b="0" dirty="0" smtClean="0">
                          <a:effectLst/>
                        </a:rPr>
                        <a:t>??? </a:t>
                      </a:r>
                      <a:r>
                        <a:rPr lang="en-US" sz="3200" b="0" dirty="0" err="1" smtClean="0">
                          <a:effectLst/>
                        </a:rPr>
                        <a:t>Trình</a:t>
                      </a:r>
                      <a:r>
                        <a:rPr lang="en-US" sz="3200" b="0" dirty="0" smtClean="0">
                          <a:effectLst/>
                        </a:rPr>
                        <a:t> </a:t>
                      </a:r>
                      <a:r>
                        <a:rPr lang="en-US" sz="3200" b="0" dirty="0" err="1">
                          <a:effectLst/>
                        </a:rPr>
                        <a:t>bày</a:t>
                      </a:r>
                      <a:r>
                        <a:rPr lang="en-US" sz="3200" b="0" dirty="0">
                          <a:effectLst/>
                        </a:rPr>
                        <a:t> ý </a:t>
                      </a:r>
                      <a:r>
                        <a:rPr lang="en-US" sz="3200" b="0" dirty="0" err="1">
                          <a:effectLst/>
                        </a:rPr>
                        <a:t>nghĩa</a:t>
                      </a:r>
                      <a:r>
                        <a:rPr lang="en-US" sz="3200" b="0" dirty="0">
                          <a:effectLst/>
                        </a:rPr>
                        <a:t> </a:t>
                      </a:r>
                      <a:r>
                        <a:rPr lang="en-US" sz="3200" b="0" dirty="0" err="1">
                          <a:effectLst/>
                        </a:rPr>
                        <a:t>của</a:t>
                      </a:r>
                      <a:r>
                        <a:rPr lang="en-US" sz="3200" b="0" dirty="0">
                          <a:effectLst/>
                        </a:rPr>
                        <a:t> </a:t>
                      </a:r>
                      <a:r>
                        <a:rPr lang="en-US" sz="3200" b="0" dirty="0" err="1">
                          <a:effectLst/>
                        </a:rPr>
                        <a:t>việc</a:t>
                      </a:r>
                      <a:r>
                        <a:rPr lang="en-US" sz="3200" b="0" dirty="0">
                          <a:effectLst/>
                        </a:rPr>
                        <a:t> </a:t>
                      </a:r>
                      <a:r>
                        <a:rPr lang="en-US" sz="3200" b="0" dirty="0" err="1">
                          <a:effectLst/>
                        </a:rPr>
                        <a:t>trồng</a:t>
                      </a:r>
                      <a:r>
                        <a:rPr lang="en-US" sz="3200" b="0" dirty="0">
                          <a:effectLst/>
                        </a:rPr>
                        <a:t> </a:t>
                      </a:r>
                      <a:r>
                        <a:rPr lang="en-US" sz="3200" b="0" dirty="0" err="1">
                          <a:effectLst/>
                        </a:rPr>
                        <a:t>và</a:t>
                      </a:r>
                      <a:r>
                        <a:rPr lang="en-US" sz="3200" b="0" dirty="0">
                          <a:effectLst/>
                        </a:rPr>
                        <a:t> </a:t>
                      </a:r>
                      <a:r>
                        <a:rPr lang="en-US" sz="3200" b="0" dirty="0" err="1">
                          <a:effectLst/>
                        </a:rPr>
                        <a:t>bảo</a:t>
                      </a:r>
                      <a:r>
                        <a:rPr lang="en-US" sz="3200" b="0" dirty="0">
                          <a:effectLst/>
                        </a:rPr>
                        <a:t> </a:t>
                      </a:r>
                      <a:r>
                        <a:rPr lang="en-US" sz="3200" b="0" dirty="0" err="1">
                          <a:effectLst/>
                        </a:rPr>
                        <a:t>vệ</a:t>
                      </a:r>
                      <a:r>
                        <a:rPr lang="en-US" sz="3200" b="0" dirty="0">
                          <a:effectLst/>
                        </a:rPr>
                        <a:t> </a:t>
                      </a:r>
                      <a:r>
                        <a:rPr lang="en-US" sz="3200" b="0" dirty="0" err="1">
                          <a:effectLst/>
                        </a:rPr>
                        <a:t>cây</a:t>
                      </a:r>
                      <a:r>
                        <a:rPr lang="en-US" sz="3200" b="0" dirty="0">
                          <a:effectLst/>
                        </a:rPr>
                        <a:t> </a:t>
                      </a:r>
                      <a:r>
                        <a:rPr lang="en-US" sz="3200" b="0" dirty="0" err="1">
                          <a:effectLst/>
                        </a:rPr>
                        <a:t>xanh</a:t>
                      </a:r>
                      <a:r>
                        <a:rPr lang="en-US" sz="3200" b="0" dirty="0">
                          <a:effectLst/>
                        </a:rPr>
                        <a:t>.</a:t>
                      </a:r>
                    </a:p>
                  </a:txBody>
                  <a:tcPr marL="35712" marR="35712" marT="35712" marB="35712">
                    <a:lnL>
                      <a:noFill/>
                    </a:lnL>
                    <a:lnR>
                      <a:noFill/>
                    </a:lnR>
                    <a:lnT>
                      <a:noFill/>
                    </a:lnT>
                    <a:lnB>
                      <a:noFill/>
                    </a:lnB>
                  </a:tcPr>
                </a:tc>
              </a:tr>
            </a:tbl>
          </a:graphicData>
        </a:graphic>
      </p:graphicFrame>
      <p:sp>
        <p:nvSpPr>
          <p:cNvPr id="3" name="Rectangle 1"/>
          <p:cNvSpPr>
            <a:spLocks noChangeArrowheads="1"/>
          </p:cNvSpPr>
          <p:nvPr/>
        </p:nvSpPr>
        <p:spPr bwMode="auto">
          <a:xfrm>
            <a:off x="228600" y="1618833"/>
            <a:ext cx="8305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=&gt;+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Trồng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mang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lại</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nhiều</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lợi</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ích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như</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cung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cấp</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thức</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ăn</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cho</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sinh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vật</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cân</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bằng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hàm</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carbon dioxide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oxygen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làm</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sạch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endParaRPr kumimoji="0" lang="en-US" sz="20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cuộc</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sống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chính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con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người</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2468321659"/>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117"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Vai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trò</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của</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lá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với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chức</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năng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năng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điểm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về</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cấu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tạo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hình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giúp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hiện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Phiến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dẹt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rộng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lưới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gân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dày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đặc;lớp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biểu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bì</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khổng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tế</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bào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thịt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lục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lạp</a:t>
            </a:r>
            <a:endParaRPr lang="en-US" altLang="en-US" sz="2800" dirty="0" smtClean="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smtClean="0">
                <a:solidFill>
                  <a:srgbClr val="0000FF"/>
                </a:solidFill>
                <a:effectLst/>
                <a:latin typeface="Times New Roman" panose="02020603050405020304" pitchFamily="18" charset="0"/>
                <a:ea typeface="Calibri" panose="020F0502020204030204" pitchFamily="34" charset="0"/>
              </a:rPr>
              <a:t>III. </a:t>
            </a:r>
            <a:r>
              <a:rPr lang="en-US" sz="2800" b="1" u="sng" dirty="0" err="1" smtClean="0">
                <a:solidFill>
                  <a:srgbClr val="0000FF"/>
                </a:solidFill>
                <a:effectLst/>
                <a:latin typeface="Times New Roman" panose="02020603050405020304" pitchFamily="18" charset="0"/>
                <a:ea typeface="Calibri" panose="020F0502020204030204" pitchFamily="34" charset="0"/>
              </a:rPr>
              <a:t>Các</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yếu</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tố</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ảnh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hưởng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vi-VN" sz="2800" b="1" u="sng" dirty="0" smtClean="0">
                <a:solidFill>
                  <a:srgbClr val="0000FF"/>
                </a:solidFill>
                <a:effectLst/>
                <a:latin typeface="Times New Roman" panose="02020603050405020304" pitchFamily="18" charset="0"/>
                <a:ea typeface="Calibri" panose="020F0502020204030204" pitchFamily="34" charset="0"/>
              </a:rPr>
              <a:t>đ</a:t>
            </a:r>
            <a:r>
              <a:rPr lang="en-US" sz="2800" b="1" u="sng" dirty="0" err="1" smtClean="0">
                <a:solidFill>
                  <a:srgbClr val="0000FF"/>
                </a:solidFill>
                <a:effectLst/>
                <a:latin typeface="Times New Roman" panose="02020603050405020304" pitchFamily="18" charset="0"/>
                <a:ea typeface="Calibri" panose="020F0502020204030204" pitchFamily="34" charset="0"/>
              </a:rPr>
              <a:t>ến</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quá</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tr</a:t>
            </a:r>
            <a:r>
              <a:rPr lang="vi-VN" sz="2800" b="1" u="sng" dirty="0" smtClean="0">
                <a:solidFill>
                  <a:srgbClr val="0000FF"/>
                </a:solidFill>
                <a:effectLst/>
                <a:latin typeface="Times New Roman" panose="02020603050405020304" pitchFamily="18" charset="0"/>
                <a:ea typeface="Calibri" panose="020F0502020204030204" pitchFamily="34" charset="0"/>
              </a:rPr>
              <a:t>ì</a:t>
            </a:r>
            <a:r>
              <a:rPr lang="en-US" sz="2800" b="1" u="sng" dirty="0" err="1" smtClean="0">
                <a:solidFill>
                  <a:srgbClr val="0000FF"/>
                </a:solidFill>
                <a:effectLst/>
                <a:latin typeface="Times New Roman" panose="02020603050405020304" pitchFamily="18" charset="0"/>
                <a:ea typeface="Calibri" panose="020F0502020204030204" pitchFamily="34" charset="0"/>
              </a:rPr>
              <a:t>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quang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14" name="Text Box 20"/>
          <p:cNvSpPr txBox="1">
            <a:spLocks noChangeArrowheads="1"/>
          </p:cNvSpPr>
          <p:nvPr/>
        </p:nvSpPr>
        <p:spPr bwMode="auto">
          <a:xfrm>
            <a:off x="0" y="4343400"/>
            <a:ext cx="88565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Trồng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bảo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vệ</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xanh</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nhiều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lợi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ích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cung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cấp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thức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ăn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sinh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vật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bằng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hàm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lượng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carbon dioxide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oxygen </a:t>
            </a:r>
            <a:r>
              <a:rPr lang="en-US" altLang="en-US" sz="2800" dirty="0" err="1" smtClean="0">
                <a:latin typeface="Times New Roman" pitchFamily="18" charset="0"/>
                <a:cs typeface="Times New Roman" pitchFamily="18" charset="0"/>
              </a:rPr>
              <a:t>trong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không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làm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sạch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không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482031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2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031049"/>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c-diem-cua-la-thich-nghi-voi-vai-tro-quang-hop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8643"/>
            <a:ext cx="8991600" cy="3255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6200"/>
            <a:ext cx="8305800" cy="523220"/>
          </a:xfrm>
          <a:prstGeom prst="rect">
            <a:avLst/>
          </a:prstGeom>
        </p:spPr>
        <p:txBody>
          <a:bodyPr wrap="square">
            <a:spAutoFit/>
          </a:bodyPr>
          <a:lstStyle/>
          <a:p>
            <a:r>
              <a:rPr lang="en-US" sz="2800" b="1" u="sng" dirty="0" err="1" smtClean="0">
                <a:solidFill>
                  <a:srgbClr val="0000FF"/>
                </a:solidFill>
                <a:effectLst/>
                <a:latin typeface="Times New Roman" panose="02020603050405020304" pitchFamily="18" charset="0"/>
                <a:ea typeface="Calibri" panose="020F0502020204030204" pitchFamily="34" charset="0"/>
              </a:rPr>
              <a:t>Bài</a:t>
            </a:r>
            <a:r>
              <a:rPr lang="en-US" sz="2800" b="1" u="sng" dirty="0" smtClean="0">
                <a:solidFill>
                  <a:srgbClr val="0000FF"/>
                </a:solidFill>
                <a:effectLst/>
                <a:latin typeface="Times New Roman" panose="02020603050405020304" pitchFamily="18" charset="0"/>
                <a:ea typeface="Calibri" panose="020F0502020204030204" pitchFamily="34" charset="0"/>
              </a:rPr>
              <a:t> 1: </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52400" y="3810000"/>
            <a:ext cx="8915400" cy="2677656"/>
          </a:xfrm>
          <a:prstGeom prst="rect">
            <a:avLst/>
          </a:prstGeom>
        </p:spPr>
        <p:txBody>
          <a:bodyPr wrap="square">
            <a:spAutoFit/>
          </a:bodyPr>
          <a:lstStyle/>
          <a:p>
            <a:r>
              <a:rPr lang="en-US" sz="2800" u="sng" dirty="0" err="1" smtClean="0">
                <a:solidFill>
                  <a:srgbClr val="FF0000"/>
                </a:solidFill>
                <a:latin typeface="Times New Roman" pitchFamily="18" charset="0"/>
                <a:cs typeface="Times New Roman" pitchFamily="18" charset="0"/>
              </a:rPr>
              <a:t>Bài</a:t>
            </a:r>
            <a:r>
              <a:rPr lang="en-US" sz="2800" u="sng" dirty="0" smtClean="0">
                <a:solidFill>
                  <a:srgbClr val="FF0000"/>
                </a:solidFill>
                <a:latin typeface="Times New Roman" pitchFamily="18" charset="0"/>
                <a:cs typeface="Times New Roman" pitchFamily="18" charset="0"/>
              </a:rPr>
              <a:t> 2: </a:t>
            </a:r>
            <a:r>
              <a:rPr lang="vi-VN" sz="2800" dirty="0" smtClean="0">
                <a:latin typeface="Times New Roman" pitchFamily="18" charset="0"/>
                <a:cs typeface="Times New Roman" pitchFamily="18" charset="0"/>
              </a:rPr>
              <a:t>Quang </a:t>
            </a:r>
            <a:r>
              <a:rPr lang="vi-VN" sz="2800" dirty="0">
                <a:latin typeface="Times New Roman" pitchFamily="18" charset="0"/>
                <a:cs typeface="Times New Roman" pitchFamily="18" charset="0"/>
              </a:rPr>
              <a:t>hợp tạo ra chất hữu cơ cung cấp cho các sinh vật khác, giúp cân bằng hàm lượng khí carbon dioxide và oxygen trong không khí, ...</a:t>
            </a:r>
          </a:p>
          <a:p>
            <a:r>
              <a:rPr lang="vi-VN" sz="2800" dirty="0">
                <a:latin typeface="Times New Roman" pitchFamily="18" charset="0"/>
                <a:cs typeface="Times New Roman" pitchFamily="18" charset="0"/>
              </a:rPr>
              <a:t>- Các loài sinh vật có chứa diệp lục trong tế bào đều có khả năng quang hợp (Ví dụ: trùng đế giày, trùng roi xanh, tảo, thực vật</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468321659"/>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9067800" cy="2677656"/>
          </a:xfrm>
          <a:prstGeom prst="rect">
            <a:avLst/>
          </a:prstGeom>
        </p:spPr>
        <p:txBody>
          <a:bodyPr wrap="square">
            <a:spAutoFit/>
          </a:bodyPr>
          <a:lstStyle/>
          <a:p>
            <a:r>
              <a:rPr lang="en-US" sz="2800" u="sng" dirty="0" err="1" smtClean="0">
                <a:solidFill>
                  <a:srgbClr val="FF0000"/>
                </a:solidFill>
                <a:latin typeface="Times New Roman" pitchFamily="18" charset="0"/>
                <a:cs typeface="Times New Roman" pitchFamily="18" charset="0"/>
              </a:rPr>
              <a:t>Bài</a:t>
            </a:r>
            <a:r>
              <a:rPr lang="en-US" sz="2800" u="sng" dirty="0" smtClean="0">
                <a:solidFill>
                  <a:srgbClr val="FF0000"/>
                </a:solidFill>
                <a:latin typeface="Times New Roman" pitchFamily="18" charset="0"/>
                <a:cs typeface="Times New Roman" pitchFamily="18" charset="0"/>
              </a:rPr>
              <a:t> 3 :</a:t>
            </a:r>
            <a:r>
              <a:rPr lang="vi-VN" sz="2800" dirty="0" smtClean="0">
                <a:latin typeface="Times New Roman" pitchFamily="18" charset="0"/>
                <a:cs typeface="Times New Roman" pitchFamily="18" charset="0"/>
              </a:rPr>
              <a:t>Trong </a:t>
            </a:r>
            <a:r>
              <a:rPr lang="vi-VN" sz="2800" dirty="0">
                <a:latin typeface="Times New Roman" pitchFamily="18" charset="0"/>
                <a:cs typeface="Times New Roman" pitchFamily="18" charset="0"/>
              </a:rPr>
              <a:t>bể kính nuôi cá cảnh, người ta thường cho vào các loại cây thuỷ sinh (ví dụ: rong đuôi chó) vì:</a:t>
            </a:r>
          </a:p>
          <a:p>
            <a:r>
              <a:rPr lang="vi-VN" sz="2800" dirty="0">
                <a:latin typeface="Times New Roman" pitchFamily="18" charset="0"/>
                <a:cs typeface="Times New Roman" pitchFamily="18" charset="0"/>
              </a:rPr>
              <a:t>- Các loài cây thủy sinh quang hợp, thải ra môi trường khí Oxygen, làm giúp tăng lượng oxygen hòa tan trong nước từ đó giúp các loài sinh vật ssoongs trong nước sinh trưởng tốt hơn</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68951F42-0E64-C805-6B88-95C80D4BC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871760"/>
            <a:ext cx="6477000" cy="3529040"/>
          </a:xfrm>
          <a:prstGeom prst="rect">
            <a:avLst/>
          </a:prstGeom>
        </p:spPr>
      </p:pic>
    </p:spTree>
    <p:extLst>
      <p:ext uri="{BB962C8B-B14F-4D97-AF65-F5344CB8AC3E}">
        <p14:creationId xmlns:p14="http://schemas.microsoft.com/office/powerpoint/2010/main" val="3682729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839200" cy="2246769"/>
          </a:xfrm>
          <a:prstGeom prst="rect">
            <a:avLst/>
          </a:prstGeom>
        </p:spPr>
        <p:txBody>
          <a:bodyPr wrap="square">
            <a:spAutoFit/>
          </a:bodyPr>
          <a:lstStyle/>
          <a:p>
            <a:r>
              <a:rPr lang="en-US" sz="2800" u="sng" dirty="0" err="1" smtClean="0">
                <a:solidFill>
                  <a:srgbClr val="FF0000"/>
                </a:solidFill>
                <a:latin typeface="Times New Roman" pitchFamily="18" charset="0"/>
                <a:cs typeface="Times New Roman" pitchFamily="18" charset="0"/>
              </a:rPr>
              <a:t>Bài</a:t>
            </a:r>
            <a:r>
              <a:rPr lang="en-US" sz="2800" u="sng" dirty="0" smtClean="0">
                <a:solidFill>
                  <a:srgbClr val="FF0000"/>
                </a:solidFill>
                <a:latin typeface="Times New Roman" pitchFamily="18" charset="0"/>
                <a:cs typeface="Times New Roman" pitchFamily="18" charset="0"/>
              </a:rPr>
              <a:t> 4: </a:t>
            </a:r>
            <a:r>
              <a:rPr lang="vi-VN" sz="2800" dirty="0" smtClean="0">
                <a:latin typeface="Times New Roman" pitchFamily="18" charset="0"/>
                <a:cs typeface="Times New Roman" pitchFamily="18" charset="0"/>
              </a:rPr>
              <a:t>Ở </a:t>
            </a:r>
            <a:r>
              <a:rPr lang="vi-VN" sz="2800" dirty="0">
                <a:latin typeface="Times New Roman" pitchFamily="18" charset="0"/>
                <a:cs typeface="Times New Roman" pitchFamily="18" charset="0"/>
              </a:rPr>
              <a:t>một số loài cây trồng thích nghi với điều kiện thời gian chiếu sáng dài, cường độ chiếu sáng mạnh, người ta sẽ sẽ bổng sung việc dùng bóng đèn chiếu sáng về đêm để tăng năng suất cây trồng.</a:t>
            </a:r>
          </a:p>
          <a:p>
            <a:r>
              <a:rPr lang="vi-VN" sz="2800" dirty="0">
                <a:latin typeface="Times New Roman" pitchFamily="18" charset="0"/>
                <a:cs typeface="Times New Roman" pitchFamily="18" charset="0"/>
              </a:rPr>
              <a:t>Ví dụ: Cây thanh long</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15362" name="Picture 2" descr="https://lh3.googleusercontent.com/p5DzpvbrELSN9u933ccEu16NyBGpXe-TMnrmxh6zO2rk1qhxwBDz29GjN8IHuWgRDCOfIvn4jxPF1vXfPiFZOojCJsgKdmkibdgQd-rI8y7eFnJ6UUSeaf4NfmsvNKHZ_zGk3z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 y="2317188"/>
            <a:ext cx="9085212" cy="448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Vertical)">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61BC49A-381E-49E0-8C2F-203291B80A67}"/>
              </a:ext>
            </a:extLst>
          </p:cNvPr>
          <p:cNvSpPr>
            <a:spLocks noGrp="1"/>
          </p:cNvSpPr>
          <p:nvPr>
            <p:ph type="title"/>
          </p:nvPr>
        </p:nvSpPr>
        <p:spPr/>
        <p:txBody>
          <a:bodyPr/>
          <a:lstStyle/>
          <a:p>
            <a:endParaRPr lang="en-US"/>
          </a:p>
        </p:txBody>
      </p:sp>
      <p:pic>
        <p:nvPicPr>
          <p:cNvPr id="7"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2" cstate="print"/>
          <a:stretch>
            <a:fillRect/>
          </a:stretch>
        </p:blipFill>
        <p:spPr>
          <a:xfrm>
            <a:off x="0" y="709254"/>
            <a:ext cx="5006837" cy="3657600"/>
          </a:xfrm>
          <a:prstGeom prst="rect">
            <a:avLst/>
          </a:prstGeom>
        </p:spPr>
      </p:pic>
      <p:sp>
        <p:nvSpPr>
          <p:cNvPr id="9" name="TextBox 8">
            <a:extLst>
              <a:ext uri="{FF2B5EF4-FFF2-40B4-BE49-F238E27FC236}">
                <a16:creationId xmlns:a16="http://schemas.microsoft.com/office/drawing/2014/main" xmlns="" id="{9D548649-E304-D1A1-4BE4-C0A5C8CD50B9}"/>
              </a:ext>
            </a:extLst>
          </p:cNvPr>
          <p:cNvSpPr txBox="1"/>
          <p:nvPr/>
        </p:nvSpPr>
        <p:spPr>
          <a:xfrm>
            <a:off x="305122" y="76200"/>
            <a:ext cx="8838877" cy="523220"/>
          </a:xfrm>
          <a:prstGeom prst="rect">
            <a:avLst/>
          </a:prstGeom>
          <a:noFill/>
        </p:spPr>
        <p:txBody>
          <a:bodyPr wrap="square">
            <a:spAutoFit/>
          </a:bodyPr>
          <a:lstStyle/>
          <a:p>
            <a:r>
              <a:rPr lang="en-US" sz="2800" dirty="0" smtClean="0">
                <a:latin typeface="Times New Roman" panose="02020603050405020304" pitchFamily="18" charset="0"/>
                <a:ea typeface="Calibri" panose="020F0502020204030204" pitchFamily="34" charset="0"/>
              </a:rPr>
              <a:t>?1Q</a:t>
            </a:r>
            <a:r>
              <a:rPr lang="en-US" sz="2800" dirty="0" smtClean="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xmlns="" id="{511EEC1D-F066-FA6F-01B3-3091B677C8B4}"/>
              </a:ext>
            </a:extLst>
          </p:cNvPr>
          <p:cNvSpPr txBox="1"/>
          <p:nvPr/>
        </p:nvSpPr>
        <p:spPr>
          <a:xfrm>
            <a:off x="65008" y="3160751"/>
            <a:ext cx="4572000" cy="1073820"/>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8630BC9E-2396-717C-03E0-8935C6BDA436}"/>
              </a:ext>
            </a:extLst>
          </p:cNvPr>
          <p:cNvGraphicFramePr>
            <a:graphicFrameLocks noGrp="1"/>
          </p:cNvGraphicFramePr>
          <p:nvPr>
            <p:extLst>
              <p:ext uri="{D42A27DB-BD31-4B8C-83A1-F6EECF244321}">
                <p14:modId xmlns:p14="http://schemas.microsoft.com/office/powerpoint/2010/main" val="657339760"/>
              </p:ext>
            </p:extLst>
          </p:nvPr>
        </p:nvGraphicFramePr>
        <p:xfrm>
          <a:off x="152400" y="4597664"/>
          <a:ext cx="8534399" cy="1848477"/>
        </p:xfrm>
        <a:graphic>
          <a:graphicData uri="http://schemas.openxmlformats.org/drawingml/2006/table">
            <a:tbl>
              <a:tblPr firstRow="1" firstCol="1" bandRow="1">
                <a:tableStyleId>{5C22544A-7EE6-4342-B048-85BDC9FD1C3A}</a:tableStyleId>
              </a:tblPr>
              <a:tblGrid>
                <a:gridCol w="3288484">
                  <a:extLst>
                    <a:ext uri="{9D8B030D-6E8A-4147-A177-3AD203B41FA5}">
                      <a16:colId xmlns:a16="http://schemas.microsoft.com/office/drawing/2014/main" xmlns="" val="2152695300"/>
                    </a:ext>
                  </a:extLst>
                </a:gridCol>
                <a:gridCol w="2818701">
                  <a:extLst>
                    <a:ext uri="{9D8B030D-6E8A-4147-A177-3AD203B41FA5}">
                      <a16:colId xmlns:a16="http://schemas.microsoft.com/office/drawing/2014/main" xmlns="" val="12411717"/>
                    </a:ext>
                  </a:extLst>
                </a:gridCol>
                <a:gridCol w="2427214">
                  <a:extLst>
                    <a:ext uri="{9D8B030D-6E8A-4147-A177-3AD203B41FA5}">
                      <a16:colId xmlns:a16="http://schemas.microsoft.com/office/drawing/2014/main" xmlns="" val="1382856457"/>
                    </a:ext>
                  </a:extLst>
                </a:gridCol>
              </a:tblGrid>
              <a:tr h="381274">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tham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gia</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tạo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thành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tố</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khác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1917021400"/>
                  </a:ext>
                </a:extLst>
              </a:tr>
              <a:tr h="1340667">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370198311"/>
                  </a:ext>
                </a:extLst>
              </a:tr>
            </a:tbl>
          </a:graphicData>
        </a:graphic>
      </p:graphicFrame>
      <p:sp>
        <p:nvSpPr>
          <p:cNvPr id="10" name="TextBox 9">
            <a:extLst>
              <a:ext uri="{FF2B5EF4-FFF2-40B4-BE49-F238E27FC236}">
                <a16:creationId xmlns:a16="http://schemas.microsoft.com/office/drawing/2014/main" xmlns="" id="{F5A0F8E7-E8B8-5A7D-5790-819C82422550}"/>
              </a:ext>
            </a:extLst>
          </p:cNvPr>
          <p:cNvSpPr txBox="1"/>
          <p:nvPr/>
        </p:nvSpPr>
        <p:spPr>
          <a:xfrm>
            <a:off x="5006838" y="709254"/>
            <a:ext cx="3832040" cy="2612125"/>
          </a:xfrm>
          <a:prstGeom prst="rect">
            <a:avLst/>
          </a:prstGeom>
          <a:noFill/>
        </p:spPr>
        <p:txBody>
          <a:bodyPr wrap="square">
            <a:spAutoFit/>
          </a:bodyPr>
          <a:lstStyle/>
          <a:p>
            <a:pPr algn="just">
              <a:lnSpc>
                <a:spcPct val="119000"/>
              </a:lnSpc>
              <a:spcAft>
                <a:spcPts val="600"/>
              </a:spcAft>
              <a:tabLst>
                <a:tab pos="547370" algn="l"/>
              </a:tabLst>
            </a:pPr>
            <a:r>
              <a:rPr lang="en-US" sz="2800" dirty="0">
                <a:effectLst/>
                <a:latin typeface="Times New Roman" panose="02020603050405020304" pitchFamily="18" charset="0"/>
                <a:ea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rPr>
              <a:t>H</a:t>
            </a:r>
            <a:r>
              <a:rPr lang="en-US" sz="2800" dirty="0" err="1">
                <a:effectLst/>
                <a:latin typeface="Times New Roman" panose="02020603050405020304" pitchFamily="18" charset="0"/>
                <a:ea typeface="Times New Roman" panose="02020603050405020304" pitchFamily="18" charset="0"/>
              </a:rPr>
              <a:t>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a:t>
            </a:r>
          </a:p>
        </p:txBody>
      </p:sp>
      <p:sp>
        <p:nvSpPr>
          <p:cNvPr id="12" name="TextBox 11">
            <a:extLst>
              <a:ext uri="{FF2B5EF4-FFF2-40B4-BE49-F238E27FC236}">
                <a16:creationId xmlns:a16="http://schemas.microsoft.com/office/drawing/2014/main" xmlns="" id="{511EEC1D-F066-FA6F-01B3-3091B677C8B4}"/>
              </a:ext>
            </a:extLst>
          </p:cNvPr>
          <p:cNvSpPr txBox="1"/>
          <p:nvPr/>
        </p:nvSpPr>
        <p:spPr>
          <a:xfrm>
            <a:off x="304800" y="5181103"/>
            <a:ext cx="2667000" cy="605102"/>
          </a:xfrm>
          <a:prstGeom prst="rect">
            <a:avLst/>
          </a:prstGeom>
          <a:noFill/>
        </p:spPr>
        <p:txBody>
          <a:bodyPr wrap="square">
            <a:spAutoFit/>
          </a:bodyPr>
          <a:lstStyle/>
          <a:p>
            <a:pPr algn="just">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a:t>
            </a:r>
            <a:r>
              <a:rPr lang="en-US" sz="2800" dirty="0" err="1" smtClean="0">
                <a:solidFill>
                  <a:srgbClr val="FF0000"/>
                </a:solidFill>
                <a:effectLst/>
                <a:latin typeface="Times New Roman" panose="02020603050405020304" pitchFamily="18" charset="0"/>
                <a:ea typeface="Times New Roman" panose="02020603050405020304" pitchFamily="18" charset="0"/>
              </a:rPr>
              <a:t>Cacbon</a:t>
            </a:r>
            <a:r>
              <a:rPr lang="en-US" sz="2800" dirty="0" smtClean="0">
                <a:solidFill>
                  <a:srgbClr val="FF0000"/>
                </a:solidFill>
                <a:effectLst/>
                <a:latin typeface="Times New Roman" panose="02020603050405020304" pitchFamily="18" charset="0"/>
                <a:ea typeface="Times New Roman" panose="02020603050405020304" pitchFamily="18" charset="0"/>
              </a:rPr>
              <a:t> dioxide</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511EEC1D-F066-FA6F-01B3-3091B677C8B4}"/>
              </a:ext>
            </a:extLst>
          </p:cNvPr>
          <p:cNvSpPr txBox="1"/>
          <p:nvPr/>
        </p:nvSpPr>
        <p:spPr>
          <a:xfrm>
            <a:off x="228600" y="5714503"/>
            <a:ext cx="3459850" cy="605102"/>
          </a:xfrm>
          <a:prstGeom prst="rect">
            <a:avLst/>
          </a:prstGeom>
          <a:noFill/>
        </p:spPr>
        <p:txBody>
          <a:bodyPr wrap="square">
            <a:spAutoFit/>
          </a:bodyPr>
          <a:lstStyle/>
          <a:p>
            <a:pPr>
              <a:lnSpc>
                <a:spcPct val="119000"/>
              </a:lnSpc>
              <a:spcAft>
                <a:spcPts val="600"/>
              </a:spcAft>
              <a:tabLst>
                <a:tab pos="547370" algn="l"/>
              </a:tabLst>
            </a:pPr>
            <a:r>
              <a:rPr lang="vi-VN" sz="2800" dirty="0" smtClean="0">
                <a:solidFill>
                  <a:srgbClr val="FF0000"/>
                </a:solidFill>
                <a:latin typeface="Times New Roman" panose="02020603050405020304" pitchFamily="18" charset="0"/>
                <a:ea typeface="Times New Roman" panose="02020603050405020304" pitchFamily="18" charset="0"/>
              </a:rPr>
              <a:t>Nước </a:t>
            </a:r>
            <a:r>
              <a:rPr lang="en-US" sz="2800" dirty="0" err="1" smtClean="0">
                <a:solidFill>
                  <a:srgbClr val="FF0000"/>
                </a:solidFill>
                <a:latin typeface="Times New Roman" panose="02020603050405020304" pitchFamily="18" charset="0"/>
                <a:ea typeface="Times New Roman" panose="02020603050405020304" pitchFamily="18" charset="0"/>
              </a:rPr>
              <a:t>và</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chất</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khoáng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xmlns="" id="{511EEC1D-F066-FA6F-01B3-3091B677C8B4}"/>
              </a:ext>
            </a:extLst>
          </p:cNvPr>
          <p:cNvSpPr txBox="1"/>
          <p:nvPr/>
        </p:nvSpPr>
        <p:spPr>
          <a:xfrm>
            <a:off x="3550550" y="5186098"/>
            <a:ext cx="2240650" cy="605102"/>
          </a:xfrm>
          <a:prstGeom prst="rect">
            <a:avLst/>
          </a:prstGeom>
          <a:noFill/>
        </p:spPr>
        <p:txBody>
          <a:bodyPr wrap="square">
            <a:spAutoFit/>
          </a:bodyPr>
          <a:lstStyle/>
          <a:p>
            <a:pPr>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a:t>
            </a:r>
            <a:r>
              <a:rPr lang="en-US" sz="2800" dirty="0" err="1" smtClean="0">
                <a:solidFill>
                  <a:srgbClr val="FF0000"/>
                </a:solidFill>
                <a:latin typeface="Times New Roman" panose="02020603050405020304" pitchFamily="18" charset="0"/>
                <a:ea typeface="Times New Roman" panose="02020603050405020304" pitchFamily="18" charset="0"/>
              </a:rPr>
              <a:t>chất</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hữu</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cơ</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511EEC1D-F066-FA6F-01B3-3091B677C8B4}"/>
              </a:ext>
            </a:extLst>
          </p:cNvPr>
          <p:cNvSpPr txBox="1"/>
          <p:nvPr/>
        </p:nvSpPr>
        <p:spPr>
          <a:xfrm>
            <a:off x="3626750" y="5719001"/>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a:t>
            </a:r>
            <a:r>
              <a:rPr lang="en-US" sz="2800" dirty="0">
                <a:solidFill>
                  <a:srgbClr val="FF0000"/>
                </a:solidFill>
                <a:latin typeface="Times New Roman" panose="02020603050405020304" pitchFamily="18" charset="0"/>
                <a:ea typeface="Times New Roman" panose="02020603050405020304" pitchFamily="18" charset="0"/>
              </a:rPr>
              <a:t>O</a:t>
            </a:r>
            <a:r>
              <a:rPr lang="en-US" sz="2800" dirty="0" smtClean="0">
                <a:solidFill>
                  <a:srgbClr val="FF0000"/>
                </a:solidFill>
                <a:latin typeface="Times New Roman" panose="02020603050405020304" pitchFamily="18" charset="0"/>
                <a:ea typeface="Times New Roman" panose="02020603050405020304" pitchFamily="18" charset="0"/>
              </a:rPr>
              <a:t>xygen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511EEC1D-F066-FA6F-01B3-3091B677C8B4}"/>
              </a:ext>
            </a:extLst>
          </p:cNvPr>
          <p:cNvSpPr txBox="1"/>
          <p:nvPr/>
        </p:nvSpPr>
        <p:spPr>
          <a:xfrm>
            <a:off x="6324600" y="50777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ánh</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sáng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xmlns="" id="{511EEC1D-F066-FA6F-01B3-3091B677C8B4}"/>
              </a:ext>
            </a:extLst>
          </p:cNvPr>
          <p:cNvSpPr txBox="1"/>
          <p:nvPr/>
        </p:nvSpPr>
        <p:spPr>
          <a:xfrm>
            <a:off x="6324600" y="55349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diệp</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lục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8949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algn="l"/>
            <a:fld id="{00000000-1234-1234-1234-123412341234}" type="slidenum">
              <a:rPr lang="en" smtClean="0"/>
              <a:pPr algn="l"/>
              <a:t>40</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3999" cy="6858000"/>
          </a:xfrm>
          <a:prstGeom prst="rect">
            <a:avLst/>
          </a:prstGeom>
        </p:spPr>
      </p:pic>
    </p:spTree>
    <p:extLst>
      <p:ext uri="{BB962C8B-B14F-4D97-AF65-F5344CB8AC3E}">
        <p14:creationId xmlns:p14="http://schemas.microsoft.com/office/powerpoint/2010/main" val="4062057331"/>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2" cstate="print"/>
          <a:stretch>
            <a:fillRect/>
          </a:stretch>
        </p:blipFill>
        <p:spPr>
          <a:xfrm>
            <a:off x="171603" y="0"/>
            <a:ext cx="8667597" cy="4163377"/>
          </a:xfrm>
          <a:prstGeom prst="rect">
            <a:avLst/>
          </a:prstGeom>
        </p:spPr>
      </p:pic>
      <p:sp>
        <p:nvSpPr>
          <p:cNvPr id="11" name="TextBox 10">
            <a:extLst>
              <a:ext uri="{FF2B5EF4-FFF2-40B4-BE49-F238E27FC236}">
                <a16:creationId xmlns:a16="http://schemas.microsoft.com/office/drawing/2014/main" xmlns="" id="{511EEC1D-F066-FA6F-01B3-3091B677C8B4}"/>
              </a:ext>
            </a:extLst>
          </p:cNvPr>
          <p:cNvSpPr txBox="1"/>
          <p:nvPr/>
        </p:nvSpPr>
        <p:spPr>
          <a:xfrm>
            <a:off x="1295400" y="3352607"/>
            <a:ext cx="2199409" cy="605102"/>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a:t>
            </a:r>
            <a:r>
              <a:rPr lang="en-US" sz="28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F5A0F8E7-E8B8-5A7D-5790-819C82422550}"/>
              </a:ext>
            </a:extLst>
          </p:cNvPr>
          <p:cNvSpPr txBox="1"/>
          <p:nvPr/>
        </p:nvSpPr>
        <p:spPr>
          <a:xfrm>
            <a:off x="150821" y="4191000"/>
            <a:ext cx="8830364" cy="1117870"/>
          </a:xfrm>
          <a:prstGeom prst="rect">
            <a:avLst/>
          </a:prstGeom>
          <a:noFill/>
        </p:spPr>
        <p:txBody>
          <a:bodyPr wrap="square">
            <a:spAutoFit/>
          </a:bodyPr>
          <a:lstStyle/>
          <a:p>
            <a:pPr>
              <a:lnSpc>
                <a:spcPct val="119000"/>
              </a:lnSpc>
              <a:spcAft>
                <a:spcPts val="600"/>
              </a:spcAft>
              <a:tabLst>
                <a:tab pos="547370" algn="l"/>
              </a:tabLst>
            </a:pPr>
            <a:r>
              <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304800" y="5410200"/>
            <a:ext cx="8839200" cy="954107"/>
          </a:xfrm>
          <a:prstGeom prst="rect">
            <a:avLst/>
          </a:prstGeom>
        </p:spPr>
        <p:txBody>
          <a:bodyPr wrap="square">
            <a:spAutoFit/>
          </a:bodyPr>
          <a:lstStyle/>
          <a:p>
            <a:r>
              <a:rPr lang="en-US" sz="2800" dirty="0" smtClean="0">
                <a:latin typeface="Times New Roman" pitchFamily="18" charset="0"/>
                <a:cs typeface="Times New Roman" pitchFamily="18" charset="0"/>
              </a:rPr>
              <a:t>=&gt;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33672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800" y="265711"/>
            <a:ext cx="8839200" cy="523220"/>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PHƯƠNG TRÌNH QUANG HỢP</a:t>
            </a:r>
            <a:endParaRPr lang="en-US" sz="2800" b="1" dirty="0">
              <a:solidFill>
                <a:srgbClr val="FF0000"/>
              </a:solidFill>
              <a:latin typeface="Times New Roman" pitchFamily="18" charset="0"/>
              <a:cs typeface="Times New Roman" pitchFamily="18" charset="0"/>
            </a:endParaRPr>
          </a:p>
        </p:txBody>
      </p:sp>
      <p:pic>
        <p:nvPicPr>
          <p:cNvPr id="1026" name="Picture 2" descr="AQfhaHKJ6it-jFp_ktA-PJVTikF54HWdZOox-Bg15su_vCCOwCs-scRYLD3b9E3CCNVauKkS-AhI3Er8jPbnLCRd-MGhbPm9TTaECP1cQNCZN3JYdkWqtXO4TZFQmPQmodm1ey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54618"/>
            <a:ext cx="7543800" cy="109998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3" cstate="print"/>
          <a:stretch>
            <a:fillRect/>
          </a:stretch>
        </p:blipFill>
        <p:spPr>
          <a:xfrm>
            <a:off x="199312" y="2085976"/>
            <a:ext cx="8667597" cy="4695824"/>
          </a:xfrm>
          <a:prstGeom prst="rect">
            <a:avLst/>
          </a:prstGeom>
        </p:spPr>
      </p:pic>
    </p:spTree>
    <p:extLst>
      <p:ext uri="{BB962C8B-B14F-4D97-AF65-F5344CB8AC3E}">
        <p14:creationId xmlns:p14="http://schemas.microsoft.com/office/powerpoint/2010/main" val="34274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xmlns="" id="{1F619A26-528D-A8F9-C153-943D61AF8985}"/>
              </a:ext>
            </a:extLst>
          </p:cNvPr>
          <p:cNvPicPr>
            <a:picLocks noChangeAspect="1"/>
          </p:cNvPicPr>
          <p:nvPr/>
        </p:nvPicPr>
        <p:blipFill rotWithShape="1">
          <a:blip r:embed="rId2"/>
          <a:srcRect t="7826"/>
          <a:stretch/>
        </p:blipFill>
        <p:spPr>
          <a:xfrm>
            <a:off x="29817" y="11506"/>
            <a:ext cx="3371850" cy="3950894"/>
          </a:xfrm>
          <a:prstGeom prst="rect">
            <a:avLst/>
          </a:prstGeom>
        </p:spPr>
      </p:pic>
      <p:sp>
        <p:nvSpPr>
          <p:cNvPr id="10" name="TextBox 9">
            <a:extLst>
              <a:ext uri="{FF2B5EF4-FFF2-40B4-BE49-F238E27FC236}">
                <a16:creationId xmlns:a16="http://schemas.microsoft.com/office/drawing/2014/main" xmlns="" id="{6144B445-4258-0618-2C99-3B5031AABFF7}"/>
              </a:ext>
            </a:extLst>
          </p:cNvPr>
          <p:cNvSpPr txBox="1"/>
          <p:nvPr/>
        </p:nvSpPr>
        <p:spPr>
          <a:xfrm>
            <a:off x="29817" y="457200"/>
            <a:ext cx="1688410" cy="400110"/>
          </a:xfrm>
          <a:prstGeom prst="rect">
            <a:avLst/>
          </a:prstGeom>
          <a:noFill/>
        </p:spPr>
        <p:txBody>
          <a:bodyPr wrap="square">
            <a:spAutoFit/>
          </a:bodyPr>
          <a:lstStyle/>
          <a:p>
            <a:pPr algn="just"/>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23.2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3096867" y="43621"/>
            <a:ext cx="5970933" cy="14803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?5.Vì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9453235C-DF32-3DEA-48F7-7E9C9B3DF8E7}"/>
              </a:ext>
            </a:extLst>
          </p:cNvPr>
          <p:cNvGraphicFramePr>
            <a:graphicFrameLocks noGrp="1"/>
          </p:cNvGraphicFramePr>
          <p:nvPr>
            <p:extLst>
              <p:ext uri="{D42A27DB-BD31-4B8C-83A1-F6EECF244321}">
                <p14:modId xmlns:p14="http://schemas.microsoft.com/office/powerpoint/2010/main" val="3486010640"/>
              </p:ext>
            </p:extLst>
          </p:nvPr>
        </p:nvGraphicFramePr>
        <p:xfrm>
          <a:off x="914400" y="4267200"/>
          <a:ext cx="7772400" cy="1956754"/>
        </p:xfrm>
        <a:graphic>
          <a:graphicData uri="http://schemas.openxmlformats.org/drawingml/2006/table">
            <a:tbl>
              <a:tblPr firstRow="1" firstCol="1" bandRow="1">
                <a:tableStyleId>{5C22544A-7EE6-4342-B048-85BDC9FD1C3A}</a:tableStyleId>
              </a:tblPr>
              <a:tblGrid>
                <a:gridCol w="1967554">
                  <a:extLst>
                    <a:ext uri="{9D8B030D-6E8A-4147-A177-3AD203B41FA5}">
                      <a16:colId xmlns:a16="http://schemas.microsoft.com/office/drawing/2014/main" xmlns="" val="4143167861"/>
                    </a:ext>
                  </a:extLst>
                </a:gridCol>
                <a:gridCol w="1967554">
                  <a:extLst>
                    <a:ext uri="{9D8B030D-6E8A-4147-A177-3AD203B41FA5}">
                      <a16:colId xmlns:a16="http://schemas.microsoft.com/office/drawing/2014/main" xmlns="" val="3440649405"/>
                    </a:ext>
                  </a:extLst>
                </a:gridCol>
                <a:gridCol w="1967554">
                  <a:extLst>
                    <a:ext uri="{9D8B030D-6E8A-4147-A177-3AD203B41FA5}">
                      <a16:colId xmlns:a16="http://schemas.microsoft.com/office/drawing/2014/main" xmlns="" val="1088509182"/>
                    </a:ext>
                  </a:extLst>
                </a:gridCol>
                <a:gridCol w="1869738">
                  <a:extLst>
                    <a:ext uri="{9D8B030D-6E8A-4147-A177-3AD203B41FA5}">
                      <a16:colId xmlns:a16="http://schemas.microsoft.com/office/drawing/2014/main" xmlns="" val="1847953220"/>
                    </a:ext>
                  </a:extLst>
                </a:gridCol>
              </a:tblGrid>
              <a:tr h="0">
                <a:tc rowSpan="4">
                  <a:txBody>
                    <a:bodyPr/>
                    <a:lstStyle/>
                    <a:p>
                      <a:pPr marL="0" indent="0">
                        <a:lnSpc>
                          <a:spcPct val="107000"/>
                        </a:lnSpc>
                        <a:spcAft>
                          <a:spcPts val="800"/>
                        </a:spcAft>
                        <a:buFont typeface="+mj-lt"/>
                        <a:buNone/>
                      </a:pPr>
                      <a:endParaRPr lang="en-US" sz="2400" dirty="0" smtClean="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endParaRPr lang="en-US" sz="2400" dirty="0" smtClean="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r>
                        <a:rPr lang="en-US" sz="2400" dirty="0" err="1" smtClean="0">
                          <a:effectLst/>
                          <a:latin typeface="Times New Roman" panose="02020603050405020304" pitchFamily="18" charset="0"/>
                          <a:cs typeface="Times New Roman" panose="02020603050405020304" pitchFamily="18" charset="0"/>
                        </a:rPr>
                        <a:t>Quang</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lấy vào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tạo ra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58483167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n-US" sz="2400" dirty="0" smtClean="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983526500"/>
                  </a:ext>
                </a:extLst>
              </a:tr>
              <a:tr h="0">
                <a:tc vMerge="1">
                  <a:txBody>
                    <a:bodyPr/>
                    <a:lstStyle/>
                    <a:p>
                      <a:endParaRPr lang="en-US"/>
                    </a:p>
                  </a:txBody>
                  <a:tcPr/>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Năng lượng hấp thụ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65139118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baseline="0" dirty="0" smtClean="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078509889"/>
                  </a:ext>
                </a:extLst>
              </a:tr>
            </a:tbl>
          </a:graphicData>
        </a:graphic>
      </p:graphicFrame>
      <p:sp>
        <p:nvSpPr>
          <p:cNvPr id="5"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762000" y="3733800"/>
            <a:ext cx="6210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083012" y="1563231"/>
            <a:ext cx="6213388" cy="2246769"/>
          </a:xfrm>
          <a:prstGeom prst="rect">
            <a:avLst/>
          </a:prstGeom>
        </p:spPr>
        <p:txBody>
          <a:bodyPr wrap="square">
            <a:spAutoFit/>
          </a:bodyPr>
          <a:lstStyle/>
          <a:p>
            <a:r>
              <a:rPr lang="en-US" sz="2800" dirty="0" smtClean="0">
                <a:latin typeface="Times New Roman" pitchFamily="18" charset="0"/>
                <a:cs typeface="Times New Roman" pitchFamily="18" charset="0"/>
              </a:rPr>
              <a:t>=&gt; </a:t>
            </a:r>
            <a:r>
              <a:rPr lang="vi-VN" sz="2800" dirty="0" smtClean="0">
                <a:latin typeface="Times New Roman" pitchFamily="18" charset="0"/>
                <a:cs typeface="Times New Roman" pitchFamily="18" charset="0"/>
              </a:rPr>
              <a:t>Quá </a:t>
            </a:r>
            <a:r>
              <a:rPr lang="vi-VN" sz="2800" dirty="0">
                <a:latin typeface="Times New Roman" pitchFamily="18" charset="0"/>
                <a:cs typeface="Times New Roman" pitchFamily="18" charset="0"/>
              </a:rPr>
              <a:t>trình chuyển hóa năng lượng tạo </a:t>
            </a:r>
            <a:r>
              <a:rPr lang="vi-VN" sz="2800" dirty="0">
                <a:solidFill>
                  <a:srgbClr val="0000FF"/>
                </a:solidFill>
                <a:latin typeface="Times New Roman" pitchFamily="18" charset="0"/>
                <a:cs typeface="Times New Roman" pitchFamily="18" charset="0"/>
              </a:rPr>
              <a:t>ra năng lượng và nguyên liệu </a:t>
            </a:r>
            <a:r>
              <a:rPr lang="vi-VN" sz="2800" dirty="0" smtClean="0">
                <a:solidFill>
                  <a:srgbClr val="0000FF"/>
                </a:solidFill>
                <a:latin typeface="Times New Roman" pitchFamily="18" charset="0"/>
                <a:cs typeface="Times New Roman" pitchFamily="18" charset="0"/>
              </a:rPr>
              <a:t>cho </a:t>
            </a:r>
            <a:r>
              <a:rPr lang="vi-VN" sz="2800" dirty="0">
                <a:solidFill>
                  <a:srgbClr val="0000FF"/>
                </a:solidFill>
                <a:latin typeface="Times New Roman" pitchFamily="18" charset="0"/>
                <a:cs typeface="Times New Roman" pitchFamily="18" charset="0"/>
              </a:rPr>
              <a:t>quá </a:t>
            </a:r>
            <a:r>
              <a:rPr lang="vi-VN" sz="2800" dirty="0">
                <a:latin typeface="Times New Roman" pitchFamily="18" charset="0"/>
                <a:cs typeface="Times New Roman" pitchFamily="18" charset="0"/>
              </a:rPr>
              <a:t>trình quang hợp. Quá trình quang hợp </a:t>
            </a:r>
            <a:r>
              <a:rPr lang="vi-VN" sz="2800" dirty="0">
                <a:solidFill>
                  <a:srgbClr val="0000FF"/>
                </a:solidFill>
                <a:latin typeface="Times New Roman" pitchFamily="18" charset="0"/>
                <a:cs typeface="Times New Roman" pitchFamily="18" charset="0"/>
              </a:rPr>
              <a:t>giúp tổng hợp chất hữu cơ, là nguyên liệu </a:t>
            </a:r>
            <a:r>
              <a:rPr lang="vi-VN" sz="2800" dirty="0">
                <a:latin typeface="Times New Roman" pitchFamily="18" charset="0"/>
                <a:cs typeface="Times New Roman" pitchFamily="18" charset="0"/>
              </a:rPr>
              <a:t>cho quá trình chuyển hóa năng lượng</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2"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4446933" y="5715000"/>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3"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6477000" y="5715000"/>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4523133" y="4572000"/>
            <a:ext cx="20300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5"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6379266" y="4572000"/>
            <a:ext cx="25361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6013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A1543060-4548-4C77-8153-C35477C3B8C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9B5581B3-AA09-D572-8546-92557EC21697}"/>
              </a:ext>
            </a:extLst>
          </p:cNvPr>
          <p:cNvPicPr>
            <a:picLocks noChangeAspect="1"/>
          </p:cNvPicPr>
          <p:nvPr/>
        </p:nvPicPr>
        <p:blipFill>
          <a:blip r:embed="rId2"/>
          <a:stretch>
            <a:fillRect/>
          </a:stretch>
        </p:blipFill>
        <p:spPr>
          <a:xfrm>
            <a:off x="152400" y="-304800"/>
            <a:ext cx="9144000" cy="5181600"/>
          </a:xfrm>
          <a:prstGeom prst="rect">
            <a:avLst/>
          </a:prstGeom>
        </p:spPr>
      </p:pic>
      <p:sp>
        <p:nvSpPr>
          <p:cNvPr id="7" name="TextBox 6">
            <a:extLst>
              <a:ext uri="{FF2B5EF4-FFF2-40B4-BE49-F238E27FC236}">
                <a16:creationId xmlns:a16="http://schemas.microsoft.com/office/drawing/2014/main" xmlns="" id="{94E9F35F-2325-A9B5-2722-2C88397DA702}"/>
              </a:ext>
            </a:extLst>
          </p:cNvPr>
          <p:cNvSpPr txBox="1"/>
          <p:nvPr/>
        </p:nvSpPr>
        <p:spPr>
          <a:xfrm>
            <a:off x="685800" y="5181779"/>
            <a:ext cx="7467600" cy="991618"/>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442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sp>
        <p:nvSpPr>
          <p:cNvPr id="4" name="Rectangle 3"/>
          <p:cNvSpPr/>
          <p:nvPr/>
        </p:nvSpPr>
        <p:spPr>
          <a:xfrm>
            <a:off x="-304800" y="0"/>
            <a:ext cx="9144000" cy="530590"/>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xmlns=""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4724400" y="609600"/>
            <a:ext cx="4229100" cy="19811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8B658FD7-3227-B8AE-C22A-7071F1C92F66}"/>
              </a:ext>
            </a:extLst>
          </p:cNvPr>
          <p:cNvSpPr/>
          <p:nvPr/>
        </p:nvSpPr>
        <p:spPr>
          <a:xfrm>
            <a:off x="4892537" y="2667000"/>
            <a:ext cx="4229100" cy="19469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glucose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24CD13E6-2E6D-E8EC-FDF4-2255583AB4C7}"/>
              </a:ext>
            </a:extLst>
          </p:cNvPr>
          <p:cNvSpPr/>
          <p:nvPr/>
        </p:nvSpPr>
        <p:spPr>
          <a:xfrm>
            <a:off x="4892537" y="4757185"/>
            <a:ext cx="4229100" cy="1600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rPr>
              <a:t>Dạng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năng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lượng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đã</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được</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chuyển</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hóa</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trong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quá</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trình</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quang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hợp</a:t>
            </a:r>
            <a:r>
              <a:rPr lang="en-US" sz="3200" dirty="0">
                <a:solidFill>
                  <a:srgbClr val="353535"/>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463866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2300</Words>
  <Application>Microsoft Office PowerPoint</Application>
  <PresentationFormat>On-screen Show (4:3)</PresentationFormat>
  <Paragraphs>174</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45</cp:revision>
  <dcterms:created xsi:type="dcterms:W3CDTF">2022-08-16T04:03:45Z</dcterms:created>
  <dcterms:modified xsi:type="dcterms:W3CDTF">2025-09-18T15:19:25Z</dcterms:modified>
</cp:coreProperties>
</file>