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67" r:id="rId2"/>
    <p:sldId id="323" r:id="rId3"/>
    <p:sldId id="324" r:id="rId4"/>
    <p:sldId id="325" r:id="rId5"/>
    <p:sldId id="306" r:id="rId6"/>
    <p:sldId id="275" r:id="rId7"/>
    <p:sldId id="326" r:id="rId8"/>
    <p:sldId id="327" r:id="rId9"/>
    <p:sldId id="308" r:id="rId10"/>
    <p:sldId id="328" r:id="rId11"/>
    <p:sldId id="277" r:id="rId12"/>
    <p:sldId id="278" r:id="rId13"/>
    <p:sldId id="280" r:id="rId14"/>
    <p:sldId id="329" r:id="rId15"/>
    <p:sldId id="279" r:id="rId16"/>
    <p:sldId id="282" r:id="rId17"/>
    <p:sldId id="283" r:id="rId18"/>
    <p:sldId id="330" r:id="rId19"/>
    <p:sldId id="331" r:id="rId20"/>
    <p:sldId id="310" r:id="rId21"/>
    <p:sldId id="313" r:id="rId22"/>
    <p:sldId id="311" r:id="rId23"/>
    <p:sldId id="312" r:id="rId24"/>
    <p:sldId id="345" r:id="rId25"/>
    <p:sldId id="335" r:id="rId26"/>
    <p:sldId id="336" r:id="rId27"/>
    <p:sldId id="337" r:id="rId28"/>
    <p:sldId id="338" r:id="rId29"/>
    <p:sldId id="339" r:id="rId30"/>
    <p:sldId id="340" r:id="rId31"/>
    <p:sldId id="341" r:id="rId32"/>
    <p:sldId id="344" r:id="rId33"/>
    <p:sldId id="342" r:id="rId34"/>
    <p:sldId id="346" r:id="rId35"/>
    <p:sldId id="347" r:id="rId36"/>
    <p:sldId id="349" r:id="rId37"/>
    <p:sldId id="350" r:id="rId38"/>
    <p:sldId id="351" r:id="rId39"/>
    <p:sldId id="352" r:id="rId40"/>
    <p:sldId id="353" r:id="rId41"/>
    <p:sldId id="355" r:id="rId42"/>
    <p:sldId id="356" r:id="rId43"/>
    <p:sldId id="357" r:id="rId44"/>
    <p:sldId id="343" r:id="rId45"/>
    <p:sldId id="286" r:id="rId46"/>
    <p:sldId id="315" r:id="rId47"/>
    <p:sldId id="316" r:id="rId48"/>
    <p:sldId id="317" r:id="rId49"/>
    <p:sldId id="333" r:id="rId50"/>
    <p:sldId id="290" r:id="rId51"/>
    <p:sldId id="291" r:id="rId52"/>
    <p:sldId id="292" r:id="rId53"/>
    <p:sldId id="293" r:id="rId54"/>
    <p:sldId id="334" r:id="rId55"/>
    <p:sldId id="294" r:id="rId56"/>
    <p:sldId id="297" r:id="rId57"/>
    <p:sldId id="318" r:id="rId58"/>
    <p:sldId id="321" r:id="rId59"/>
    <p:sldId id="319" r:id="rId60"/>
    <p:sldId id="320" r:id="rId61"/>
    <p:sldId id="322" r:id="rId62"/>
    <p:sldId id="298" r:id="rId63"/>
    <p:sldId id="299" r:id="rId64"/>
    <p:sldId id="300" r:id="rId65"/>
    <p:sldId id="301" r:id="rId66"/>
    <p:sldId id="302" r:id="rId67"/>
    <p:sldId id="304" r:id="rId68"/>
    <p:sldId id="305" r:id="rId69"/>
    <p:sldId id="256"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61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771013-D8F1-4464-8943-87EF761A9904}" type="doc">
      <dgm:prSet loTypeId="urn:microsoft.com/office/officeart/2005/8/layout/radial6" loCatId="cycle" qsTypeId="urn:microsoft.com/office/officeart/2005/8/quickstyle/3d2" qsCatId="3D" csTypeId="urn:microsoft.com/office/officeart/2005/8/colors/colorful3" csCatId="colorful" phldr="1"/>
      <dgm:spPr/>
      <dgm:t>
        <a:bodyPr/>
        <a:lstStyle/>
        <a:p>
          <a:endParaRPr lang="en-US"/>
        </a:p>
      </dgm:t>
    </dgm:pt>
    <dgm:pt modelId="{6A802A7A-67F5-4146-AE81-CEA22AEA1721}">
      <dgm:prSet phldrT="[Text]" phldr="1" custT="1"/>
      <dgm:spPr/>
      <dgm:t>
        <a:bodyPr/>
        <a:lstStyle/>
        <a:p>
          <a:endParaRPr lang="en-US" sz="2800" b="1" dirty="0"/>
        </a:p>
      </dgm:t>
    </dgm:pt>
    <dgm:pt modelId="{F4A7838D-897D-4EC7-9D80-75CB57C1A2C1}" type="parTrans" cxnId="{9AA20DB7-2FB4-43A8-89AF-EC587969DADE}">
      <dgm:prSet/>
      <dgm:spPr/>
      <dgm:t>
        <a:bodyPr/>
        <a:lstStyle/>
        <a:p>
          <a:endParaRPr lang="en-US" sz="2800" b="1"/>
        </a:p>
      </dgm:t>
    </dgm:pt>
    <dgm:pt modelId="{9A9BF001-6DC6-41DF-AE30-4626C3F92386}" type="sibTrans" cxnId="{9AA20DB7-2FB4-43A8-89AF-EC587969DADE}">
      <dgm:prSet/>
      <dgm:spPr/>
      <dgm:t>
        <a:bodyPr/>
        <a:lstStyle/>
        <a:p>
          <a:endParaRPr lang="en-US" sz="2800" b="1"/>
        </a:p>
      </dgm:t>
    </dgm:pt>
    <dgm:pt modelId="{88B6D429-BC82-4945-B374-7BE8367423E1}">
      <dgm:prSet phldrT="[Text]" custT="1"/>
      <dgm:spPr/>
      <dgm:t>
        <a:bodyPr/>
        <a:lstStyle/>
        <a:p>
          <a:pPr>
            <a:lnSpc>
              <a:spcPct val="110000"/>
            </a:lnSpc>
            <a:spcAft>
              <a:spcPts val="0"/>
            </a:spcAft>
          </a:pPr>
          <a:r>
            <a:rPr lang="vi-VN" sz="2800" b="1" dirty="0"/>
            <a:t>Đúng loại</a:t>
          </a:r>
          <a:endParaRPr lang="en-US" sz="2800" b="1" dirty="0"/>
        </a:p>
      </dgm:t>
    </dgm:pt>
    <dgm:pt modelId="{650E66CA-3C1C-48B3-BA3D-044EA603AD5B}" type="parTrans" cxnId="{ABEEB9E1-5647-432D-B2FA-51142049A227}">
      <dgm:prSet/>
      <dgm:spPr/>
      <dgm:t>
        <a:bodyPr/>
        <a:lstStyle/>
        <a:p>
          <a:endParaRPr lang="en-US" sz="2800" b="1"/>
        </a:p>
      </dgm:t>
    </dgm:pt>
    <dgm:pt modelId="{F7B77293-4025-480E-A01B-5DE4E433925F}" type="sibTrans" cxnId="{ABEEB9E1-5647-432D-B2FA-51142049A227}">
      <dgm:prSet/>
      <dgm:spPr/>
      <dgm:t>
        <a:bodyPr/>
        <a:lstStyle/>
        <a:p>
          <a:endParaRPr lang="en-US" sz="2800" b="1"/>
        </a:p>
      </dgm:t>
    </dgm:pt>
    <dgm:pt modelId="{FD9DE7BE-E9A5-4E28-B599-CC68ABEAACC5}">
      <dgm:prSet phldrT="[Text]" custT="1"/>
      <dgm:spPr/>
      <dgm:t>
        <a:bodyPr/>
        <a:lstStyle/>
        <a:p>
          <a:pPr>
            <a:lnSpc>
              <a:spcPct val="110000"/>
            </a:lnSpc>
            <a:spcAft>
              <a:spcPts val="0"/>
            </a:spcAft>
          </a:pPr>
          <a:r>
            <a:rPr lang="vi-VN" sz="2800" b="1" dirty="0"/>
            <a:t>Đúng phương pháp</a:t>
          </a:r>
          <a:endParaRPr lang="en-US" sz="2800" b="1" dirty="0"/>
        </a:p>
      </dgm:t>
    </dgm:pt>
    <dgm:pt modelId="{983629AA-E76A-47C3-9712-BE48F2CF8983}" type="parTrans" cxnId="{D83C4111-8A50-46FE-A715-A309B2B3C935}">
      <dgm:prSet/>
      <dgm:spPr/>
      <dgm:t>
        <a:bodyPr/>
        <a:lstStyle/>
        <a:p>
          <a:endParaRPr lang="en-US" sz="2800" b="1"/>
        </a:p>
      </dgm:t>
    </dgm:pt>
    <dgm:pt modelId="{81A1DB18-F53C-45B7-8272-0012F7A65FAB}" type="sibTrans" cxnId="{D83C4111-8A50-46FE-A715-A309B2B3C935}">
      <dgm:prSet/>
      <dgm:spPr/>
      <dgm:t>
        <a:bodyPr/>
        <a:lstStyle/>
        <a:p>
          <a:endParaRPr lang="en-US" sz="2800" b="1"/>
        </a:p>
      </dgm:t>
    </dgm:pt>
    <dgm:pt modelId="{FCD016C4-6E6E-49E8-B502-7540675797BC}">
      <dgm:prSet phldrT="[Text]" custT="1"/>
      <dgm:spPr/>
      <dgm:t>
        <a:bodyPr/>
        <a:lstStyle/>
        <a:p>
          <a:pPr>
            <a:lnSpc>
              <a:spcPct val="110000"/>
            </a:lnSpc>
            <a:spcAft>
              <a:spcPts val="0"/>
            </a:spcAft>
          </a:pPr>
          <a:r>
            <a:rPr lang="vi-VN" sz="2800" b="1" dirty="0"/>
            <a:t>Đúng thời vụ</a:t>
          </a:r>
          <a:endParaRPr lang="en-US" sz="2800" b="1" dirty="0"/>
        </a:p>
      </dgm:t>
    </dgm:pt>
    <dgm:pt modelId="{BDD48EB4-0A7D-4AF5-9EE0-1D866F51BD6F}" type="parTrans" cxnId="{EB21D94F-0146-4043-83D0-13D804C1BF1D}">
      <dgm:prSet/>
      <dgm:spPr/>
      <dgm:t>
        <a:bodyPr/>
        <a:lstStyle/>
        <a:p>
          <a:endParaRPr lang="en-US" sz="2800" b="1"/>
        </a:p>
      </dgm:t>
    </dgm:pt>
    <dgm:pt modelId="{10AE4E06-44ED-460A-902E-A6DBB3F4DD48}" type="sibTrans" cxnId="{EB21D94F-0146-4043-83D0-13D804C1BF1D}">
      <dgm:prSet/>
      <dgm:spPr/>
      <dgm:t>
        <a:bodyPr/>
        <a:lstStyle/>
        <a:p>
          <a:endParaRPr lang="en-US" sz="2800" b="1"/>
        </a:p>
      </dgm:t>
    </dgm:pt>
    <dgm:pt modelId="{834359B7-3DA0-4C32-B699-DC0D4DEBECC5}">
      <dgm:prSet phldrT="[Text]" custT="1"/>
      <dgm:spPr/>
      <dgm:t>
        <a:bodyPr/>
        <a:lstStyle/>
        <a:p>
          <a:pPr>
            <a:lnSpc>
              <a:spcPct val="110000"/>
            </a:lnSpc>
            <a:spcAft>
              <a:spcPts val="0"/>
            </a:spcAft>
          </a:pPr>
          <a:r>
            <a:rPr lang="vi-VN" sz="2800" b="1" dirty="0"/>
            <a:t>Đúng nhu cầu cây trồng</a:t>
          </a:r>
          <a:endParaRPr lang="en-US" sz="2800" b="1" dirty="0"/>
        </a:p>
      </dgm:t>
    </dgm:pt>
    <dgm:pt modelId="{1C14E343-1F91-41B0-8D9E-546CEE740D19}" type="parTrans" cxnId="{794FEB17-904B-4B26-94D7-2936FC034FB6}">
      <dgm:prSet/>
      <dgm:spPr/>
      <dgm:t>
        <a:bodyPr/>
        <a:lstStyle/>
        <a:p>
          <a:endParaRPr lang="en-US" sz="2800" b="1"/>
        </a:p>
      </dgm:t>
    </dgm:pt>
    <dgm:pt modelId="{AF0DDCE2-B4D2-4083-8344-BFA5AF9E4C9F}" type="sibTrans" cxnId="{794FEB17-904B-4B26-94D7-2936FC034FB6}">
      <dgm:prSet/>
      <dgm:spPr/>
      <dgm:t>
        <a:bodyPr/>
        <a:lstStyle/>
        <a:p>
          <a:endParaRPr lang="en-US" sz="2800" b="1"/>
        </a:p>
      </dgm:t>
    </dgm:pt>
    <dgm:pt modelId="{F51CCAD8-75E1-4ACC-B2DC-BCC38E2A2562}">
      <dgm:prSet phldrT="[Text]" custT="1"/>
      <dgm:spPr/>
      <dgm:t>
        <a:bodyPr/>
        <a:lstStyle/>
        <a:p>
          <a:pPr>
            <a:lnSpc>
              <a:spcPct val="110000"/>
            </a:lnSpc>
            <a:spcAft>
              <a:spcPts val="0"/>
            </a:spcAft>
          </a:pPr>
          <a:r>
            <a:rPr lang="vi-VN" sz="2800" b="1" dirty="0"/>
            <a:t>Đúng nhu cầu sinh thái</a:t>
          </a:r>
          <a:endParaRPr lang="en-US" sz="2800" b="1" dirty="0"/>
        </a:p>
      </dgm:t>
    </dgm:pt>
    <dgm:pt modelId="{0F9ECE44-6C8E-47FC-B67D-548800799B7F}" type="parTrans" cxnId="{12EE9BCB-E1E5-4243-A647-FF788A319748}">
      <dgm:prSet/>
      <dgm:spPr/>
      <dgm:t>
        <a:bodyPr/>
        <a:lstStyle/>
        <a:p>
          <a:endParaRPr lang="en-US" sz="2800" b="1"/>
        </a:p>
      </dgm:t>
    </dgm:pt>
    <dgm:pt modelId="{FFA1C25F-4BD2-47F8-A435-91B116E21CAD}" type="sibTrans" cxnId="{12EE9BCB-E1E5-4243-A647-FF788A319748}">
      <dgm:prSet/>
      <dgm:spPr/>
      <dgm:t>
        <a:bodyPr/>
        <a:lstStyle/>
        <a:p>
          <a:endParaRPr lang="en-US" sz="2800" b="1"/>
        </a:p>
      </dgm:t>
    </dgm:pt>
    <dgm:pt modelId="{4B55E57C-AF1A-4EDF-819E-22F8C45294BD}" type="pres">
      <dgm:prSet presAssocID="{3F771013-D8F1-4464-8943-87EF761A9904}" presName="Name0" presStyleCnt="0">
        <dgm:presLayoutVars>
          <dgm:chMax val="1"/>
          <dgm:dir/>
          <dgm:animLvl val="ctr"/>
          <dgm:resizeHandles val="exact"/>
        </dgm:presLayoutVars>
      </dgm:prSet>
      <dgm:spPr/>
      <dgm:t>
        <a:bodyPr/>
        <a:lstStyle/>
        <a:p>
          <a:endParaRPr lang="en-US"/>
        </a:p>
      </dgm:t>
    </dgm:pt>
    <dgm:pt modelId="{C4CA8B3B-D119-4B1F-ABC5-11D7628308B3}" type="pres">
      <dgm:prSet presAssocID="{6A802A7A-67F5-4146-AE81-CEA22AEA1721}" presName="centerShape" presStyleLbl="node0" presStyleIdx="0" presStyleCnt="1"/>
      <dgm:spPr/>
      <dgm:t>
        <a:bodyPr/>
        <a:lstStyle/>
        <a:p>
          <a:endParaRPr lang="en-US"/>
        </a:p>
      </dgm:t>
    </dgm:pt>
    <dgm:pt modelId="{269791D3-64B2-4D11-A7C1-4595A01873AD}" type="pres">
      <dgm:prSet presAssocID="{88B6D429-BC82-4945-B374-7BE8367423E1}" presName="node" presStyleLbl="node1" presStyleIdx="0" presStyleCnt="5">
        <dgm:presLayoutVars>
          <dgm:bulletEnabled val="1"/>
        </dgm:presLayoutVars>
      </dgm:prSet>
      <dgm:spPr/>
      <dgm:t>
        <a:bodyPr/>
        <a:lstStyle/>
        <a:p>
          <a:endParaRPr lang="en-US"/>
        </a:p>
      </dgm:t>
    </dgm:pt>
    <dgm:pt modelId="{439C07B5-5C3B-4C13-ABBE-49FA7E049CB1}" type="pres">
      <dgm:prSet presAssocID="{88B6D429-BC82-4945-B374-7BE8367423E1}" presName="dummy" presStyleCnt="0"/>
      <dgm:spPr/>
    </dgm:pt>
    <dgm:pt modelId="{16161DBA-21D7-487B-B6DC-F3D0CA17CF28}" type="pres">
      <dgm:prSet presAssocID="{F7B77293-4025-480E-A01B-5DE4E433925F}" presName="sibTrans" presStyleLbl="sibTrans2D1" presStyleIdx="0" presStyleCnt="5"/>
      <dgm:spPr/>
      <dgm:t>
        <a:bodyPr/>
        <a:lstStyle/>
        <a:p>
          <a:endParaRPr lang="en-US"/>
        </a:p>
      </dgm:t>
    </dgm:pt>
    <dgm:pt modelId="{3EC5D45D-6B44-42D2-ADFA-9C2C8A3A4CDF}" type="pres">
      <dgm:prSet presAssocID="{FD9DE7BE-E9A5-4E28-B599-CC68ABEAACC5}" presName="node" presStyleLbl="node1" presStyleIdx="1" presStyleCnt="5">
        <dgm:presLayoutVars>
          <dgm:bulletEnabled val="1"/>
        </dgm:presLayoutVars>
      </dgm:prSet>
      <dgm:spPr/>
      <dgm:t>
        <a:bodyPr/>
        <a:lstStyle/>
        <a:p>
          <a:endParaRPr lang="en-US"/>
        </a:p>
      </dgm:t>
    </dgm:pt>
    <dgm:pt modelId="{47DD2F2A-F05D-4132-B2CF-59C8C0BF68CA}" type="pres">
      <dgm:prSet presAssocID="{FD9DE7BE-E9A5-4E28-B599-CC68ABEAACC5}" presName="dummy" presStyleCnt="0"/>
      <dgm:spPr/>
    </dgm:pt>
    <dgm:pt modelId="{940D36FB-D3DF-4D50-B513-7F66732FA78E}" type="pres">
      <dgm:prSet presAssocID="{81A1DB18-F53C-45B7-8272-0012F7A65FAB}" presName="sibTrans" presStyleLbl="sibTrans2D1" presStyleIdx="1" presStyleCnt="5"/>
      <dgm:spPr/>
      <dgm:t>
        <a:bodyPr/>
        <a:lstStyle/>
        <a:p>
          <a:endParaRPr lang="en-US"/>
        </a:p>
      </dgm:t>
    </dgm:pt>
    <dgm:pt modelId="{96957262-4F0A-46C3-8A37-12CE44BA47EA}" type="pres">
      <dgm:prSet presAssocID="{FCD016C4-6E6E-49E8-B502-7540675797BC}" presName="node" presStyleLbl="node1" presStyleIdx="2" presStyleCnt="5">
        <dgm:presLayoutVars>
          <dgm:bulletEnabled val="1"/>
        </dgm:presLayoutVars>
      </dgm:prSet>
      <dgm:spPr/>
      <dgm:t>
        <a:bodyPr/>
        <a:lstStyle/>
        <a:p>
          <a:endParaRPr lang="en-US"/>
        </a:p>
      </dgm:t>
    </dgm:pt>
    <dgm:pt modelId="{83AAC75F-4584-4940-B936-4D69E258073E}" type="pres">
      <dgm:prSet presAssocID="{FCD016C4-6E6E-49E8-B502-7540675797BC}" presName="dummy" presStyleCnt="0"/>
      <dgm:spPr/>
    </dgm:pt>
    <dgm:pt modelId="{3BEF44A8-E09E-493C-9DD0-CF9AD05EEE6B}" type="pres">
      <dgm:prSet presAssocID="{10AE4E06-44ED-460A-902E-A6DBB3F4DD48}" presName="sibTrans" presStyleLbl="sibTrans2D1" presStyleIdx="2" presStyleCnt="5"/>
      <dgm:spPr/>
      <dgm:t>
        <a:bodyPr/>
        <a:lstStyle/>
        <a:p>
          <a:endParaRPr lang="en-US"/>
        </a:p>
      </dgm:t>
    </dgm:pt>
    <dgm:pt modelId="{E1214552-E6D9-4DD0-91CF-DBB00F198A4F}" type="pres">
      <dgm:prSet presAssocID="{834359B7-3DA0-4C32-B699-DC0D4DEBECC5}" presName="node" presStyleLbl="node1" presStyleIdx="3" presStyleCnt="5">
        <dgm:presLayoutVars>
          <dgm:bulletEnabled val="1"/>
        </dgm:presLayoutVars>
      </dgm:prSet>
      <dgm:spPr/>
      <dgm:t>
        <a:bodyPr/>
        <a:lstStyle/>
        <a:p>
          <a:endParaRPr lang="en-US"/>
        </a:p>
      </dgm:t>
    </dgm:pt>
    <dgm:pt modelId="{9E8BFCD2-2168-4AA8-9700-44079B7CFC2B}" type="pres">
      <dgm:prSet presAssocID="{834359B7-3DA0-4C32-B699-DC0D4DEBECC5}" presName="dummy" presStyleCnt="0"/>
      <dgm:spPr/>
    </dgm:pt>
    <dgm:pt modelId="{76B1E9B5-1FAF-4CD9-8080-F9557C044821}" type="pres">
      <dgm:prSet presAssocID="{AF0DDCE2-B4D2-4083-8344-BFA5AF9E4C9F}" presName="sibTrans" presStyleLbl="sibTrans2D1" presStyleIdx="3" presStyleCnt="5"/>
      <dgm:spPr/>
      <dgm:t>
        <a:bodyPr/>
        <a:lstStyle/>
        <a:p>
          <a:endParaRPr lang="en-US"/>
        </a:p>
      </dgm:t>
    </dgm:pt>
    <dgm:pt modelId="{C90FBC89-90D9-49DA-A8DC-AF1D4307803C}" type="pres">
      <dgm:prSet presAssocID="{F51CCAD8-75E1-4ACC-B2DC-BCC38E2A2562}" presName="node" presStyleLbl="node1" presStyleIdx="4" presStyleCnt="5">
        <dgm:presLayoutVars>
          <dgm:bulletEnabled val="1"/>
        </dgm:presLayoutVars>
      </dgm:prSet>
      <dgm:spPr/>
      <dgm:t>
        <a:bodyPr/>
        <a:lstStyle/>
        <a:p>
          <a:endParaRPr lang="en-US"/>
        </a:p>
      </dgm:t>
    </dgm:pt>
    <dgm:pt modelId="{0AD9E015-71C1-4E0F-84EE-C28EA024A740}" type="pres">
      <dgm:prSet presAssocID="{F51CCAD8-75E1-4ACC-B2DC-BCC38E2A2562}" presName="dummy" presStyleCnt="0"/>
      <dgm:spPr/>
    </dgm:pt>
    <dgm:pt modelId="{2E206F08-6583-4024-8A8D-E1E2F9F40D04}" type="pres">
      <dgm:prSet presAssocID="{FFA1C25F-4BD2-47F8-A435-91B116E21CAD}" presName="sibTrans" presStyleLbl="sibTrans2D1" presStyleIdx="4" presStyleCnt="5" custLinFactNeighborX="-4051" custLinFactNeighborY="-248"/>
      <dgm:spPr/>
      <dgm:t>
        <a:bodyPr/>
        <a:lstStyle/>
        <a:p>
          <a:endParaRPr lang="en-US"/>
        </a:p>
      </dgm:t>
    </dgm:pt>
  </dgm:ptLst>
  <dgm:cxnLst>
    <dgm:cxn modelId="{6957C675-DBC8-4DC7-A7CE-8C652C1B900C}" type="presOf" srcId="{88B6D429-BC82-4945-B374-7BE8367423E1}" destId="{269791D3-64B2-4D11-A7C1-4595A01873AD}" srcOrd="0" destOrd="0" presId="urn:microsoft.com/office/officeart/2005/8/layout/radial6"/>
    <dgm:cxn modelId="{9AA20DB7-2FB4-43A8-89AF-EC587969DADE}" srcId="{3F771013-D8F1-4464-8943-87EF761A9904}" destId="{6A802A7A-67F5-4146-AE81-CEA22AEA1721}" srcOrd="0" destOrd="0" parTransId="{F4A7838D-897D-4EC7-9D80-75CB57C1A2C1}" sibTransId="{9A9BF001-6DC6-41DF-AE30-4626C3F92386}"/>
    <dgm:cxn modelId="{EB21D94F-0146-4043-83D0-13D804C1BF1D}" srcId="{6A802A7A-67F5-4146-AE81-CEA22AEA1721}" destId="{FCD016C4-6E6E-49E8-B502-7540675797BC}" srcOrd="2" destOrd="0" parTransId="{BDD48EB4-0A7D-4AF5-9EE0-1D866F51BD6F}" sibTransId="{10AE4E06-44ED-460A-902E-A6DBB3F4DD48}"/>
    <dgm:cxn modelId="{5746582D-8222-4438-A867-7456BBA2BA2C}" type="presOf" srcId="{10AE4E06-44ED-460A-902E-A6DBB3F4DD48}" destId="{3BEF44A8-E09E-493C-9DD0-CF9AD05EEE6B}" srcOrd="0" destOrd="0" presId="urn:microsoft.com/office/officeart/2005/8/layout/radial6"/>
    <dgm:cxn modelId="{53059509-E2CD-4FE4-9529-E935B29FCB4E}" type="presOf" srcId="{F51CCAD8-75E1-4ACC-B2DC-BCC38E2A2562}" destId="{C90FBC89-90D9-49DA-A8DC-AF1D4307803C}" srcOrd="0" destOrd="0" presId="urn:microsoft.com/office/officeart/2005/8/layout/radial6"/>
    <dgm:cxn modelId="{12EE9BCB-E1E5-4243-A647-FF788A319748}" srcId="{6A802A7A-67F5-4146-AE81-CEA22AEA1721}" destId="{F51CCAD8-75E1-4ACC-B2DC-BCC38E2A2562}" srcOrd="4" destOrd="0" parTransId="{0F9ECE44-6C8E-47FC-B67D-548800799B7F}" sibTransId="{FFA1C25F-4BD2-47F8-A435-91B116E21CAD}"/>
    <dgm:cxn modelId="{47562DF1-AB12-4958-9509-23BD0D189D8A}" type="presOf" srcId="{FFA1C25F-4BD2-47F8-A435-91B116E21CAD}" destId="{2E206F08-6583-4024-8A8D-E1E2F9F40D04}" srcOrd="0" destOrd="0" presId="urn:microsoft.com/office/officeart/2005/8/layout/radial6"/>
    <dgm:cxn modelId="{6AB55057-6C54-4A37-B194-37412580E014}" type="presOf" srcId="{FD9DE7BE-E9A5-4E28-B599-CC68ABEAACC5}" destId="{3EC5D45D-6B44-42D2-ADFA-9C2C8A3A4CDF}" srcOrd="0" destOrd="0" presId="urn:microsoft.com/office/officeart/2005/8/layout/radial6"/>
    <dgm:cxn modelId="{794FEB17-904B-4B26-94D7-2936FC034FB6}" srcId="{6A802A7A-67F5-4146-AE81-CEA22AEA1721}" destId="{834359B7-3DA0-4C32-B699-DC0D4DEBECC5}" srcOrd="3" destOrd="0" parTransId="{1C14E343-1F91-41B0-8D9E-546CEE740D19}" sibTransId="{AF0DDCE2-B4D2-4083-8344-BFA5AF9E4C9F}"/>
    <dgm:cxn modelId="{B0F89B91-44FB-4C24-963E-89741D06534E}" type="presOf" srcId="{81A1DB18-F53C-45B7-8272-0012F7A65FAB}" destId="{940D36FB-D3DF-4D50-B513-7F66732FA78E}" srcOrd="0" destOrd="0" presId="urn:microsoft.com/office/officeart/2005/8/layout/radial6"/>
    <dgm:cxn modelId="{EEE4283E-39DD-435F-B98C-222897BD0A9A}" type="presOf" srcId="{F7B77293-4025-480E-A01B-5DE4E433925F}" destId="{16161DBA-21D7-487B-B6DC-F3D0CA17CF28}" srcOrd="0" destOrd="0" presId="urn:microsoft.com/office/officeart/2005/8/layout/radial6"/>
    <dgm:cxn modelId="{D2E32811-E23A-4D85-AF65-742D4F956DAC}" type="presOf" srcId="{AF0DDCE2-B4D2-4083-8344-BFA5AF9E4C9F}" destId="{76B1E9B5-1FAF-4CD9-8080-F9557C044821}" srcOrd="0" destOrd="0" presId="urn:microsoft.com/office/officeart/2005/8/layout/radial6"/>
    <dgm:cxn modelId="{D83C4111-8A50-46FE-A715-A309B2B3C935}" srcId="{6A802A7A-67F5-4146-AE81-CEA22AEA1721}" destId="{FD9DE7BE-E9A5-4E28-B599-CC68ABEAACC5}" srcOrd="1" destOrd="0" parTransId="{983629AA-E76A-47C3-9712-BE48F2CF8983}" sibTransId="{81A1DB18-F53C-45B7-8272-0012F7A65FAB}"/>
    <dgm:cxn modelId="{153ADFF7-0D65-475D-B6E8-295FCDCC11CB}" type="presOf" srcId="{3F771013-D8F1-4464-8943-87EF761A9904}" destId="{4B55E57C-AF1A-4EDF-819E-22F8C45294BD}" srcOrd="0" destOrd="0" presId="urn:microsoft.com/office/officeart/2005/8/layout/radial6"/>
    <dgm:cxn modelId="{E1CB22C0-0BE2-447F-B53C-2B1339562F41}" type="presOf" srcId="{FCD016C4-6E6E-49E8-B502-7540675797BC}" destId="{96957262-4F0A-46C3-8A37-12CE44BA47EA}" srcOrd="0" destOrd="0" presId="urn:microsoft.com/office/officeart/2005/8/layout/radial6"/>
    <dgm:cxn modelId="{A91BAA21-451A-41A4-B7FE-87B198CA4B85}" type="presOf" srcId="{6A802A7A-67F5-4146-AE81-CEA22AEA1721}" destId="{C4CA8B3B-D119-4B1F-ABC5-11D7628308B3}" srcOrd="0" destOrd="0" presId="urn:microsoft.com/office/officeart/2005/8/layout/radial6"/>
    <dgm:cxn modelId="{ABEEB9E1-5647-432D-B2FA-51142049A227}" srcId="{6A802A7A-67F5-4146-AE81-CEA22AEA1721}" destId="{88B6D429-BC82-4945-B374-7BE8367423E1}" srcOrd="0" destOrd="0" parTransId="{650E66CA-3C1C-48B3-BA3D-044EA603AD5B}" sibTransId="{F7B77293-4025-480E-A01B-5DE4E433925F}"/>
    <dgm:cxn modelId="{C27627FD-B8BA-46E8-AF85-59ECF47CED0C}" type="presOf" srcId="{834359B7-3DA0-4C32-B699-DC0D4DEBECC5}" destId="{E1214552-E6D9-4DD0-91CF-DBB00F198A4F}" srcOrd="0" destOrd="0" presId="urn:microsoft.com/office/officeart/2005/8/layout/radial6"/>
    <dgm:cxn modelId="{3A3C6BCA-DB84-49BF-ABD5-A0506936BA90}" type="presParOf" srcId="{4B55E57C-AF1A-4EDF-819E-22F8C45294BD}" destId="{C4CA8B3B-D119-4B1F-ABC5-11D7628308B3}" srcOrd="0" destOrd="0" presId="urn:microsoft.com/office/officeart/2005/8/layout/radial6"/>
    <dgm:cxn modelId="{D347A879-1827-4B2E-892D-F13C2ACD1A31}" type="presParOf" srcId="{4B55E57C-AF1A-4EDF-819E-22F8C45294BD}" destId="{269791D3-64B2-4D11-A7C1-4595A01873AD}" srcOrd="1" destOrd="0" presId="urn:microsoft.com/office/officeart/2005/8/layout/radial6"/>
    <dgm:cxn modelId="{084813C3-AF7C-412E-9440-08FEE0821DEF}" type="presParOf" srcId="{4B55E57C-AF1A-4EDF-819E-22F8C45294BD}" destId="{439C07B5-5C3B-4C13-ABBE-49FA7E049CB1}" srcOrd="2" destOrd="0" presId="urn:microsoft.com/office/officeart/2005/8/layout/radial6"/>
    <dgm:cxn modelId="{36A02677-55D5-49C0-85B9-CFC9678A33A5}" type="presParOf" srcId="{4B55E57C-AF1A-4EDF-819E-22F8C45294BD}" destId="{16161DBA-21D7-487B-B6DC-F3D0CA17CF28}" srcOrd="3" destOrd="0" presId="urn:microsoft.com/office/officeart/2005/8/layout/radial6"/>
    <dgm:cxn modelId="{ED73E700-12D3-441C-A3AA-FCAD04D2EEE1}" type="presParOf" srcId="{4B55E57C-AF1A-4EDF-819E-22F8C45294BD}" destId="{3EC5D45D-6B44-42D2-ADFA-9C2C8A3A4CDF}" srcOrd="4" destOrd="0" presId="urn:microsoft.com/office/officeart/2005/8/layout/radial6"/>
    <dgm:cxn modelId="{35D8EDC6-9D89-4E42-9473-A6E81882CB26}" type="presParOf" srcId="{4B55E57C-AF1A-4EDF-819E-22F8C45294BD}" destId="{47DD2F2A-F05D-4132-B2CF-59C8C0BF68CA}" srcOrd="5" destOrd="0" presId="urn:microsoft.com/office/officeart/2005/8/layout/radial6"/>
    <dgm:cxn modelId="{DA4C157C-9CAF-46DD-B551-86E45B12BF51}" type="presParOf" srcId="{4B55E57C-AF1A-4EDF-819E-22F8C45294BD}" destId="{940D36FB-D3DF-4D50-B513-7F66732FA78E}" srcOrd="6" destOrd="0" presId="urn:microsoft.com/office/officeart/2005/8/layout/radial6"/>
    <dgm:cxn modelId="{623BAB9E-77CE-45F3-A7E4-1B1388AB3615}" type="presParOf" srcId="{4B55E57C-AF1A-4EDF-819E-22F8C45294BD}" destId="{96957262-4F0A-46C3-8A37-12CE44BA47EA}" srcOrd="7" destOrd="0" presId="urn:microsoft.com/office/officeart/2005/8/layout/radial6"/>
    <dgm:cxn modelId="{EECE1FA6-4200-4A04-A554-8C1D82F113A3}" type="presParOf" srcId="{4B55E57C-AF1A-4EDF-819E-22F8C45294BD}" destId="{83AAC75F-4584-4940-B936-4D69E258073E}" srcOrd="8" destOrd="0" presId="urn:microsoft.com/office/officeart/2005/8/layout/radial6"/>
    <dgm:cxn modelId="{FAC946B3-024D-4776-A3EA-D8C5BCB07518}" type="presParOf" srcId="{4B55E57C-AF1A-4EDF-819E-22F8C45294BD}" destId="{3BEF44A8-E09E-493C-9DD0-CF9AD05EEE6B}" srcOrd="9" destOrd="0" presId="urn:microsoft.com/office/officeart/2005/8/layout/radial6"/>
    <dgm:cxn modelId="{324F7755-69F1-492C-A8BE-B76EC28367AF}" type="presParOf" srcId="{4B55E57C-AF1A-4EDF-819E-22F8C45294BD}" destId="{E1214552-E6D9-4DD0-91CF-DBB00F198A4F}" srcOrd="10" destOrd="0" presId="urn:microsoft.com/office/officeart/2005/8/layout/radial6"/>
    <dgm:cxn modelId="{EB20E79C-D1F4-4510-A99B-6AA62BA03D26}" type="presParOf" srcId="{4B55E57C-AF1A-4EDF-819E-22F8C45294BD}" destId="{9E8BFCD2-2168-4AA8-9700-44079B7CFC2B}" srcOrd="11" destOrd="0" presId="urn:microsoft.com/office/officeart/2005/8/layout/radial6"/>
    <dgm:cxn modelId="{6A2420B4-B055-44F6-825E-A3214967D7F5}" type="presParOf" srcId="{4B55E57C-AF1A-4EDF-819E-22F8C45294BD}" destId="{76B1E9B5-1FAF-4CD9-8080-F9557C044821}" srcOrd="12" destOrd="0" presId="urn:microsoft.com/office/officeart/2005/8/layout/radial6"/>
    <dgm:cxn modelId="{BA6CADC6-0AC6-41E3-BEB7-F6193C017BA7}" type="presParOf" srcId="{4B55E57C-AF1A-4EDF-819E-22F8C45294BD}" destId="{C90FBC89-90D9-49DA-A8DC-AF1D4307803C}" srcOrd="13" destOrd="0" presId="urn:microsoft.com/office/officeart/2005/8/layout/radial6"/>
    <dgm:cxn modelId="{A69C19DF-5E91-4FCA-A80B-5D15B62F2035}" type="presParOf" srcId="{4B55E57C-AF1A-4EDF-819E-22F8C45294BD}" destId="{0AD9E015-71C1-4E0F-84EE-C28EA024A740}" srcOrd="14" destOrd="0" presId="urn:microsoft.com/office/officeart/2005/8/layout/radial6"/>
    <dgm:cxn modelId="{DA05BA75-B588-455B-9ADF-8BAC514A4FCB}" type="presParOf" srcId="{4B55E57C-AF1A-4EDF-819E-22F8C45294BD}" destId="{2E206F08-6583-4024-8A8D-E1E2F9F40D04}"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06F08-6583-4024-8A8D-E1E2F9F40D04}">
      <dsp:nvSpPr>
        <dsp:cNvPr id="0" name=""/>
        <dsp:cNvSpPr/>
      </dsp:nvSpPr>
      <dsp:spPr>
        <a:xfrm>
          <a:off x="911942" y="576895"/>
          <a:ext cx="3916685" cy="3916685"/>
        </a:xfrm>
        <a:prstGeom prst="blockArc">
          <a:avLst>
            <a:gd name="adj1" fmla="val 11880000"/>
            <a:gd name="adj2" fmla="val 16200000"/>
            <a:gd name="adj3" fmla="val 4644"/>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6B1E9B5-1FAF-4CD9-8080-F9557C044821}">
      <dsp:nvSpPr>
        <dsp:cNvPr id="0" name=""/>
        <dsp:cNvSpPr/>
      </dsp:nvSpPr>
      <dsp:spPr>
        <a:xfrm>
          <a:off x="1070607" y="586609"/>
          <a:ext cx="3916685" cy="3916685"/>
        </a:xfrm>
        <a:prstGeom prst="blockArc">
          <a:avLst>
            <a:gd name="adj1" fmla="val 7560000"/>
            <a:gd name="adj2" fmla="val 11880000"/>
            <a:gd name="adj3" fmla="val 4644"/>
          </a:avLst>
        </a:prstGeom>
        <a:solidFill>
          <a:schemeClr val="accent3">
            <a:hueOff val="8437698"/>
            <a:satOff val="-12660"/>
            <a:lumOff val="-205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BEF44A8-E09E-493C-9DD0-CF9AD05EEE6B}">
      <dsp:nvSpPr>
        <dsp:cNvPr id="0" name=""/>
        <dsp:cNvSpPr/>
      </dsp:nvSpPr>
      <dsp:spPr>
        <a:xfrm>
          <a:off x="1070607" y="586609"/>
          <a:ext cx="3916685" cy="3916685"/>
        </a:xfrm>
        <a:prstGeom prst="blockArc">
          <a:avLst>
            <a:gd name="adj1" fmla="val 3240000"/>
            <a:gd name="adj2" fmla="val 7560000"/>
            <a:gd name="adj3" fmla="val 4644"/>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40D36FB-D3DF-4D50-B513-7F66732FA78E}">
      <dsp:nvSpPr>
        <dsp:cNvPr id="0" name=""/>
        <dsp:cNvSpPr/>
      </dsp:nvSpPr>
      <dsp:spPr>
        <a:xfrm>
          <a:off x="1070607" y="586609"/>
          <a:ext cx="3916685" cy="3916685"/>
        </a:xfrm>
        <a:prstGeom prst="blockArc">
          <a:avLst>
            <a:gd name="adj1" fmla="val 20520000"/>
            <a:gd name="adj2" fmla="val 3240000"/>
            <a:gd name="adj3" fmla="val 4644"/>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6161DBA-21D7-487B-B6DC-F3D0CA17CF28}">
      <dsp:nvSpPr>
        <dsp:cNvPr id="0" name=""/>
        <dsp:cNvSpPr/>
      </dsp:nvSpPr>
      <dsp:spPr>
        <a:xfrm>
          <a:off x="1070607" y="586609"/>
          <a:ext cx="3916685" cy="3916685"/>
        </a:xfrm>
        <a:prstGeom prst="blockArc">
          <a:avLst>
            <a:gd name="adj1" fmla="val 16200000"/>
            <a:gd name="adj2" fmla="val 20520000"/>
            <a:gd name="adj3" fmla="val 4644"/>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4CA8B3B-D119-4B1F-ABC5-11D7628308B3}">
      <dsp:nvSpPr>
        <dsp:cNvPr id="0" name=""/>
        <dsp:cNvSpPr/>
      </dsp:nvSpPr>
      <dsp:spPr>
        <a:xfrm>
          <a:off x="2126772" y="1642774"/>
          <a:ext cx="1804354" cy="180435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b="1" kern="1200" dirty="0"/>
        </a:p>
      </dsp:txBody>
      <dsp:txXfrm>
        <a:off x="2391014" y="1907016"/>
        <a:ext cx="1275870" cy="1275870"/>
      </dsp:txXfrm>
    </dsp:sp>
    <dsp:sp modelId="{269791D3-64B2-4D11-A7C1-4595A01873AD}">
      <dsp:nvSpPr>
        <dsp:cNvPr id="0" name=""/>
        <dsp:cNvSpPr/>
      </dsp:nvSpPr>
      <dsp:spPr>
        <a:xfrm>
          <a:off x="2397425" y="554"/>
          <a:ext cx="1263048" cy="126304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10000"/>
            </a:lnSpc>
            <a:spcBef>
              <a:spcPct val="0"/>
            </a:spcBef>
            <a:spcAft>
              <a:spcPts val="0"/>
            </a:spcAft>
          </a:pPr>
          <a:r>
            <a:rPr lang="vi-VN" sz="2800" b="1" kern="1200" dirty="0"/>
            <a:t>Đúng loại</a:t>
          </a:r>
          <a:endParaRPr lang="en-US" sz="2800" b="1" kern="1200" dirty="0"/>
        </a:p>
      </dsp:txBody>
      <dsp:txXfrm>
        <a:off x="2582394" y="185523"/>
        <a:ext cx="893110" cy="893110"/>
      </dsp:txXfrm>
    </dsp:sp>
    <dsp:sp modelId="{3EC5D45D-6B44-42D2-ADFA-9C2C8A3A4CDF}">
      <dsp:nvSpPr>
        <dsp:cNvPr id="0" name=""/>
        <dsp:cNvSpPr/>
      </dsp:nvSpPr>
      <dsp:spPr>
        <a:xfrm>
          <a:off x="4216676" y="1322317"/>
          <a:ext cx="1263048" cy="1263048"/>
        </a:xfrm>
        <a:prstGeom prst="ellipse">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10000"/>
            </a:lnSpc>
            <a:spcBef>
              <a:spcPct val="0"/>
            </a:spcBef>
            <a:spcAft>
              <a:spcPts val="0"/>
            </a:spcAft>
          </a:pPr>
          <a:r>
            <a:rPr lang="vi-VN" sz="2800" b="1" kern="1200" dirty="0"/>
            <a:t>Đúng phương pháp</a:t>
          </a:r>
          <a:endParaRPr lang="en-US" sz="2800" b="1" kern="1200" dirty="0"/>
        </a:p>
      </dsp:txBody>
      <dsp:txXfrm>
        <a:off x="4401645" y="1507286"/>
        <a:ext cx="893110" cy="893110"/>
      </dsp:txXfrm>
    </dsp:sp>
    <dsp:sp modelId="{96957262-4F0A-46C3-8A37-12CE44BA47EA}">
      <dsp:nvSpPr>
        <dsp:cNvPr id="0" name=""/>
        <dsp:cNvSpPr/>
      </dsp:nvSpPr>
      <dsp:spPr>
        <a:xfrm>
          <a:off x="3521784" y="3460974"/>
          <a:ext cx="1263048" cy="1263048"/>
        </a:xfrm>
        <a:prstGeom prst="ellipse">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10000"/>
            </a:lnSpc>
            <a:spcBef>
              <a:spcPct val="0"/>
            </a:spcBef>
            <a:spcAft>
              <a:spcPts val="0"/>
            </a:spcAft>
          </a:pPr>
          <a:r>
            <a:rPr lang="vi-VN" sz="2800" b="1" kern="1200" dirty="0"/>
            <a:t>Đúng thời vụ</a:t>
          </a:r>
          <a:endParaRPr lang="en-US" sz="2800" b="1" kern="1200" dirty="0"/>
        </a:p>
      </dsp:txBody>
      <dsp:txXfrm>
        <a:off x="3706753" y="3645943"/>
        <a:ext cx="893110" cy="893110"/>
      </dsp:txXfrm>
    </dsp:sp>
    <dsp:sp modelId="{E1214552-E6D9-4DD0-91CF-DBB00F198A4F}">
      <dsp:nvSpPr>
        <dsp:cNvPr id="0" name=""/>
        <dsp:cNvSpPr/>
      </dsp:nvSpPr>
      <dsp:spPr>
        <a:xfrm>
          <a:off x="1273067" y="3460974"/>
          <a:ext cx="1263048" cy="1263048"/>
        </a:xfrm>
        <a:prstGeom prst="ellipse">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10000"/>
            </a:lnSpc>
            <a:spcBef>
              <a:spcPct val="0"/>
            </a:spcBef>
            <a:spcAft>
              <a:spcPts val="0"/>
            </a:spcAft>
          </a:pPr>
          <a:r>
            <a:rPr lang="vi-VN" sz="2800" b="1" kern="1200" dirty="0"/>
            <a:t>Đúng nhu cầu cây trồng</a:t>
          </a:r>
          <a:endParaRPr lang="en-US" sz="2800" b="1" kern="1200" dirty="0"/>
        </a:p>
      </dsp:txBody>
      <dsp:txXfrm>
        <a:off x="1458036" y="3645943"/>
        <a:ext cx="893110" cy="893110"/>
      </dsp:txXfrm>
    </dsp:sp>
    <dsp:sp modelId="{C90FBC89-90D9-49DA-A8DC-AF1D4307803C}">
      <dsp:nvSpPr>
        <dsp:cNvPr id="0" name=""/>
        <dsp:cNvSpPr/>
      </dsp:nvSpPr>
      <dsp:spPr>
        <a:xfrm>
          <a:off x="578175" y="1322317"/>
          <a:ext cx="1263048" cy="1263048"/>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10000"/>
            </a:lnSpc>
            <a:spcBef>
              <a:spcPct val="0"/>
            </a:spcBef>
            <a:spcAft>
              <a:spcPts val="0"/>
            </a:spcAft>
          </a:pPr>
          <a:r>
            <a:rPr lang="vi-VN" sz="2800" b="1" kern="1200" dirty="0"/>
            <a:t>Đúng nhu cầu sinh thái</a:t>
          </a:r>
          <a:endParaRPr lang="en-US" sz="2800" b="1" kern="1200" dirty="0"/>
        </a:p>
      </dsp:txBody>
      <dsp:txXfrm>
        <a:off x="763144" y="1507286"/>
        <a:ext cx="893110" cy="89311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D8CAF4-0E91-4041-A195-FED1B2E3E9BE}" type="datetimeFigureOut">
              <a:rPr lang="en-US" smtClean="0"/>
              <a:t>12/2/2024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13730C-E0CA-40D6-A523-3ACFD1E03E44}" type="slidenum">
              <a:rPr lang="en-US" smtClean="0"/>
              <a:t>‹#›</a:t>
            </a:fld>
            <a:endParaRPr lang="en-US"/>
          </a:p>
        </p:txBody>
      </p:sp>
    </p:spTree>
    <p:extLst>
      <p:ext uri="{BB962C8B-B14F-4D97-AF65-F5344CB8AC3E}">
        <p14:creationId xmlns:p14="http://schemas.microsoft.com/office/powerpoint/2010/main" val="278988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293B56-1FFC-4E1B-B789-60B7677C6DF0}" type="slidenum">
              <a:rPr lang="en-US" smtClean="0"/>
              <a:t>4</a:t>
            </a:fld>
            <a:endParaRPr lang="en-US"/>
          </a:p>
        </p:txBody>
      </p:sp>
    </p:spTree>
    <p:extLst>
      <p:ext uri="{BB962C8B-B14F-4D97-AF65-F5344CB8AC3E}">
        <p14:creationId xmlns:p14="http://schemas.microsoft.com/office/powerpoint/2010/main" val="210456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26</a:t>
            </a:fld>
            <a:endParaRPr lang="en-US"/>
          </a:p>
        </p:txBody>
      </p:sp>
    </p:spTree>
    <p:extLst>
      <p:ext uri="{BB962C8B-B14F-4D97-AF65-F5344CB8AC3E}">
        <p14:creationId xmlns:p14="http://schemas.microsoft.com/office/powerpoint/2010/main" val="232332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27</a:t>
            </a:fld>
            <a:endParaRPr lang="en-US"/>
          </a:p>
        </p:txBody>
      </p:sp>
    </p:spTree>
    <p:extLst>
      <p:ext uri="{BB962C8B-B14F-4D97-AF65-F5344CB8AC3E}">
        <p14:creationId xmlns:p14="http://schemas.microsoft.com/office/powerpoint/2010/main" val="15839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1460620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3E4C1-FDF3-42F9-A845-D1AC5AB303E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22298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50</a:t>
            </a:fld>
            <a:endParaRPr lang="en-US"/>
          </a:p>
        </p:txBody>
      </p:sp>
    </p:spTree>
    <p:extLst>
      <p:ext uri="{BB962C8B-B14F-4D97-AF65-F5344CB8AC3E}">
        <p14:creationId xmlns:p14="http://schemas.microsoft.com/office/powerpoint/2010/main" val="142879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51</a:t>
            </a:fld>
            <a:endParaRPr lang="en-US"/>
          </a:p>
        </p:txBody>
      </p:sp>
    </p:spTree>
    <p:extLst>
      <p:ext uri="{BB962C8B-B14F-4D97-AF65-F5344CB8AC3E}">
        <p14:creationId xmlns:p14="http://schemas.microsoft.com/office/powerpoint/2010/main" val="3259799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56</a:t>
            </a:fld>
            <a:endParaRPr lang="zh-CN" altLang="en-US"/>
          </a:p>
        </p:txBody>
      </p:sp>
    </p:spTree>
    <p:extLst>
      <p:ext uri="{BB962C8B-B14F-4D97-AF65-F5344CB8AC3E}">
        <p14:creationId xmlns:p14="http://schemas.microsoft.com/office/powerpoint/2010/main" val="2166061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730C-E0CA-40D6-A523-3ACFD1E03E44}" type="slidenum">
              <a:rPr lang="en-US" smtClean="0"/>
              <a:t>61</a:t>
            </a:fld>
            <a:endParaRPr lang="en-US"/>
          </a:p>
        </p:txBody>
      </p:sp>
    </p:spTree>
    <p:extLst>
      <p:ext uri="{BB962C8B-B14F-4D97-AF65-F5344CB8AC3E}">
        <p14:creationId xmlns:p14="http://schemas.microsoft.com/office/powerpoint/2010/main" val="1714068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662078-08FC-43D6-BA34-E3E763C9219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825645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62078-08FC-43D6-BA34-E3E763C9219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140440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62078-08FC-43D6-BA34-E3E763C9219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876387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5"/>
        <p:cNvGrpSpPr/>
        <p:nvPr/>
      </p:nvGrpSpPr>
      <p:grpSpPr>
        <a:xfrm>
          <a:off x="0" y="0"/>
          <a:ext cx="0" cy="0"/>
          <a:chOff x="0" y="0"/>
          <a:chExt cx="0" cy="0"/>
        </a:xfrm>
      </p:grpSpPr>
      <p:sp>
        <p:nvSpPr>
          <p:cNvPr id="126" name="Google Shape;126;p3"/>
          <p:cNvSpPr txBox="1">
            <a:spLocks noGrp="1"/>
          </p:cNvSpPr>
          <p:nvPr>
            <p:ph type="ctrTitle"/>
          </p:nvPr>
        </p:nvSpPr>
        <p:spPr>
          <a:xfrm>
            <a:off x="905350" y="3838333"/>
            <a:ext cx="5154000" cy="131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27" name="Google Shape;127;p3"/>
          <p:cNvSpPr txBox="1">
            <a:spLocks noGrp="1"/>
          </p:cNvSpPr>
          <p:nvPr>
            <p:ph type="subTitle" idx="1"/>
          </p:nvPr>
        </p:nvSpPr>
        <p:spPr>
          <a:xfrm>
            <a:off x="905350" y="5091301"/>
            <a:ext cx="5154000" cy="89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grpSp>
        <p:nvGrpSpPr>
          <p:cNvPr id="128" name="Google Shape;128;p3"/>
          <p:cNvGrpSpPr/>
          <p:nvPr/>
        </p:nvGrpSpPr>
        <p:grpSpPr>
          <a:xfrm>
            <a:off x="7088842" y="-77473"/>
            <a:ext cx="1401157" cy="7012940"/>
            <a:chOff x="818425" y="238125"/>
            <a:chExt cx="1395575" cy="5238750"/>
          </a:xfrm>
        </p:grpSpPr>
        <p:sp>
          <p:nvSpPr>
            <p:cNvPr id="129" name="Google Shape;129;p3"/>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 name="Google Shape;130;p3"/>
            <p:cNvGrpSpPr/>
            <p:nvPr/>
          </p:nvGrpSpPr>
          <p:grpSpPr>
            <a:xfrm>
              <a:off x="818425" y="1334150"/>
              <a:ext cx="925100" cy="1370950"/>
              <a:chOff x="3112200" y="1334150"/>
              <a:chExt cx="925100" cy="1370950"/>
            </a:xfrm>
          </p:grpSpPr>
          <p:sp>
            <p:nvSpPr>
              <p:cNvPr id="131" name="Google Shape;131;p3"/>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3"/>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 name="Google Shape;151;p3"/>
            <p:cNvGrpSpPr/>
            <p:nvPr/>
          </p:nvGrpSpPr>
          <p:grpSpPr>
            <a:xfrm>
              <a:off x="1583150" y="1350000"/>
              <a:ext cx="216775" cy="269625"/>
              <a:chOff x="3876925" y="1350000"/>
              <a:chExt cx="216775" cy="269625"/>
            </a:xfrm>
          </p:grpSpPr>
          <p:sp>
            <p:nvSpPr>
              <p:cNvPr id="152" name="Google Shape;152;p3"/>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3"/>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3"/>
            <p:cNvGrpSpPr/>
            <p:nvPr/>
          </p:nvGrpSpPr>
          <p:grpSpPr>
            <a:xfrm>
              <a:off x="1863325" y="2900650"/>
              <a:ext cx="206200" cy="244975"/>
              <a:chOff x="4157100" y="2900650"/>
              <a:chExt cx="206200" cy="244975"/>
            </a:xfrm>
          </p:grpSpPr>
          <p:sp>
            <p:nvSpPr>
              <p:cNvPr id="162" name="Google Shape;162;p3"/>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3"/>
            <p:cNvGrpSpPr/>
            <p:nvPr/>
          </p:nvGrpSpPr>
          <p:grpSpPr>
            <a:xfrm>
              <a:off x="1923250" y="773800"/>
              <a:ext cx="290750" cy="361250"/>
              <a:chOff x="4217025" y="773800"/>
              <a:chExt cx="290750" cy="361250"/>
            </a:xfrm>
          </p:grpSpPr>
          <p:sp>
            <p:nvSpPr>
              <p:cNvPr id="166" name="Google Shape;166;p3"/>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a:off x="959375" y="2320925"/>
              <a:ext cx="149800" cy="299575"/>
              <a:chOff x="3253150" y="2320925"/>
              <a:chExt cx="149800" cy="299575"/>
            </a:xfrm>
          </p:grpSpPr>
          <p:sp>
            <p:nvSpPr>
              <p:cNvPr id="170" name="Google Shape;170;p3"/>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3"/>
            <p:cNvGrpSpPr/>
            <p:nvPr/>
          </p:nvGrpSpPr>
          <p:grpSpPr>
            <a:xfrm>
              <a:off x="1193750" y="3986125"/>
              <a:ext cx="766525" cy="1452000"/>
              <a:chOff x="3487525" y="3986125"/>
              <a:chExt cx="766525" cy="1452000"/>
            </a:xfrm>
          </p:grpSpPr>
          <p:sp>
            <p:nvSpPr>
              <p:cNvPr id="173" name="Google Shape;173;p3"/>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3"/>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0" name="Google Shape;180;p3"/>
            <p:cNvGrpSpPr/>
            <p:nvPr/>
          </p:nvGrpSpPr>
          <p:grpSpPr>
            <a:xfrm>
              <a:off x="1216650" y="5036325"/>
              <a:ext cx="169175" cy="269650"/>
              <a:chOff x="3510425" y="5036325"/>
              <a:chExt cx="169175" cy="269650"/>
            </a:xfrm>
          </p:grpSpPr>
          <p:sp>
            <p:nvSpPr>
              <p:cNvPr id="181" name="Google Shape;181;p3"/>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86817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586"/>
        <p:cNvGrpSpPr/>
        <p:nvPr/>
      </p:nvGrpSpPr>
      <p:grpSpPr>
        <a:xfrm>
          <a:off x="0" y="0"/>
          <a:ext cx="0" cy="0"/>
          <a:chOff x="0" y="0"/>
          <a:chExt cx="0" cy="0"/>
        </a:xfrm>
      </p:grpSpPr>
      <p:grpSp>
        <p:nvGrpSpPr>
          <p:cNvPr id="587" name="Google Shape;587;p10"/>
          <p:cNvGrpSpPr/>
          <p:nvPr/>
        </p:nvGrpSpPr>
        <p:grpSpPr>
          <a:xfrm rot="131350">
            <a:off x="2426633" y="5176305"/>
            <a:ext cx="4290735" cy="1438155"/>
            <a:chOff x="2503650" y="3729893"/>
            <a:chExt cx="4290606" cy="1078583"/>
          </a:xfrm>
        </p:grpSpPr>
        <p:sp>
          <p:nvSpPr>
            <p:cNvPr id="588" name="Google Shape;588;p10"/>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0"/>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0" name="Google Shape;590;p10"/>
            <p:cNvGrpSpPr/>
            <p:nvPr/>
          </p:nvGrpSpPr>
          <p:grpSpPr>
            <a:xfrm rot="-4499919">
              <a:off x="5164310" y="3568656"/>
              <a:ext cx="736195" cy="1394547"/>
              <a:chOff x="3487525" y="3986125"/>
              <a:chExt cx="766525" cy="1452000"/>
            </a:xfrm>
          </p:grpSpPr>
          <p:sp>
            <p:nvSpPr>
              <p:cNvPr id="591" name="Google Shape;591;p10"/>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0"/>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0"/>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0"/>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5" name="Google Shape;595;p10"/>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0"/>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7" name="Google Shape;597;p10"/>
            <p:cNvGrpSpPr/>
            <p:nvPr/>
          </p:nvGrpSpPr>
          <p:grpSpPr>
            <a:xfrm rot="4061973">
              <a:off x="4591314" y="4522570"/>
              <a:ext cx="150793" cy="179149"/>
              <a:chOff x="4157100" y="2900650"/>
              <a:chExt cx="206200" cy="244975"/>
            </a:xfrm>
          </p:grpSpPr>
          <p:sp>
            <p:nvSpPr>
              <p:cNvPr id="598" name="Google Shape;598;p10"/>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0"/>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0"/>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1" name="Google Shape;601;p10"/>
          <p:cNvSpPr txBox="1">
            <a:spLocks noGrp="1"/>
          </p:cNvSpPr>
          <p:nvPr>
            <p:ph type="body" idx="1"/>
          </p:nvPr>
        </p:nvSpPr>
        <p:spPr>
          <a:xfrm>
            <a:off x="1726650" y="4647233"/>
            <a:ext cx="56907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800"/>
              <a:buNone/>
              <a:defRPr sz="2400"/>
            </a:lvl1pPr>
          </a:lstStyle>
          <a:p>
            <a:endParaRPr/>
          </a:p>
        </p:txBody>
      </p:sp>
      <p:sp>
        <p:nvSpPr>
          <p:cNvPr id="602" name="Google Shape;602;p10"/>
          <p:cNvSpPr txBox="1">
            <a:spLocks noGrp="1"/>
          </p:cNvSpPr>
          <p:nvPr>
            <p:ph type="sldNum" idx="12"/>
          </p:nvPr>
        </p:nvSpPr>
        <p:spPr>
          <a:xfrm>
            <a:off x="4297650" y="6333135"/>
            <a:ext cx="548700" cy="5248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grpSp>
        <p:nvGrpSpPr>
          <p:cNvPr id="18" name="Group 17"/>
          <p:cNvGrpSpPr/>
          <p:nvPr userDrawn="1"/>
        </p:nvGrpSpPr>
        <p:grpSpPr>
          <a:xfrm>
            <a:off x="7923709" y="1"/>
            <a:ext cx="1371600" cy="2644827"/>
            <a:chOff x="6062379" y="154276"/>
            <a:chExt cx="1371600" cy="1983620"/>
          </a:xfrm>
        </p:grpSpPr>
        <p:pic>
          <p:nvPicPr>
            <p:cNvPr id="19" name="Picture 22" descr="https://o.remove.bg/downloads/1cf4ff39-f7c0-4fdb-9b16-d006a97bfca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379" y="1004420"/>
              <a:ext cx="137160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descr="https://o.remove.bg/downloads/ee7b7f72-45f2-4c1a-bf7e-db1f9085e616/image-removebg-preview.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4708035">
            <a:off x="-1148510" y="-1214226"/>
            <a:ext cx="3745287" cy="412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135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62078-08FC-43D6-BA34-E3E763C9219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356653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662078-08FC-43D6-BA34-E3E763C9219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3830978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662078-08FC-43D6-BA34-E3E763C92190}"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294007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662078-08FC-43D6-BA34-E3E763C92190}"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2788896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662078-08FC-43D6-BA34-E3E763C92190}"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208055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62078-08FC-43D6-BA34-E3E763C92190}"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2636384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62078-08FC-43D6-BA34-E3E763C92190}"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3930368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62078-08FC-43D6-BA34-E3E763C92190}"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96469-182B-4A2F-9B04-E8201CB68E73}" type="slidenum">
              <a:rPr lang="en-US" smtClean="0"/>
              <a:t>‹#›</a:t>
            </a:fld>
            <a:endParaRPr lang="en-US"/>
          </a:p>
        </p:txBody>
      </p:sp>
    </p:spTree>
    <p:extLst>
      <p:ext uri="{BB962C8B-B14F-4D97-AF65-F5344CB8AC3E}">
        <p14:creationId xmlns:p14="http://schemas.microsoft.com/office/powerpoint/2010/main" val="1802137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62078-08FC-43D6-BA34-E3E763C92190}" type="datetimeFigureOut">
              <a:rPr lang="en-US" smtClean="0"/>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96469-182B-4A2F-9B04-E8201CB68E73}" type="slidenum">
              <a:rPr lang="en-US" smtClean="0"/>
              <a:t>‹#›</a:t>
            </a:fld>
            <a:endParaRPr lang="en-US"/>
          </a:p>
        </p:txBody>
      </p:sp>
    </p:spTree>
    <p:extLst>
      <p:ext uri="{BB962C8B-B14F-4D97-AF65-F5344CB8AC3E}">
        <p14:creationId xmlns:p14="http://schemas.microsoft.com/office/powerpoint/2010/main" val="4114442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wmf"/><Relationship Id="rId7" Type="http://schemas.openxmlformats.org/officeDocument/2006/relationships/image" Target="../media/image41.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0.wmf"/><Relationship Id="rId5" Type="http://schemas.openxmlformats.org/officeDocument/2006/relationships/image" Target="../media/image39.gif"/><Relationship Id="rId4" Type="http://schemas.openxmlformats.org/officeDocument/2006/relationships/image" Target="../media/image38.wmf"/></Relationships>
</file>

<file path=ppt/slides/_rels/slide68.xml.rels><?xml version="1.0" encoding="UTF-8" standalone="yes"?>
<Relationships xmlns="http://schemas.openxmlformats.org/package/2006/relationships"><Relationship Id="rId3" Type="http://schemas.openxmlformats.org/officeDocument/2006/relationships/hyperlink" Target="file:///E:\DU%20LIEU\ly%208%20hg\ROMEOJUL.MID" TargetMode="Externa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audio" Target="file:///C:\Users\Toshiba\Desktop\h&#7897;i%20gi&#7843;ng%20v&#242;ng%20hai%20khu&#234;\ROMEOJUL.MID" TargetMode="External"/><Relationship Id="rId6" Type="http://schemas.openxmlformats.org/officeDocument/2006/relationships/image" Target="../media/image40.wmf"/><Relationship Id="rId5" Type="http://schemas.openxmlformats.org/officeDocument/2006/relationships/image" Target="../media/image43.wmf"/><Relationship Id="rId4" Type="http://schemas.openxmlformats.org/officeDocument/2006/relationships/image" Target="../media/image4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Lý thuyết Sinh học lớp 6 bài 24">
            <a:extLst>
              <a:ext uri="{FF2B5EF4-FFF2-40B4-BE49-F238E27FC236}">
                <a16:creationId xmlns:a16="http://schemas.microsoft.com/office/drawing/2014/main" xmlns="" id="{0EF2E9E4-9FCA-6658-1C8A-BA3B3E9FA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670362" cy="647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FCB41FD1-4051-238D-5844-82EF366E80B1}"/>
              </a:ext>
            </a:extLst>
          </p:cNvPr>
          <p:cNvSpPr txBox="1"/>
          <p:nvPr/>
        </p:nvSpPr>
        <p:spPr>
          <a:xfrm>
            <a:off x="4787900" y="279400"/>
            <a:ext cx="4159249" cy="5693866"/>
          </a:xfrm>
          <a:prstGeom prst="rect">
            <a:avLst/>
          </a:prstGeom>
          <a:noFill/>
        </p:spPr>
        <p:txBody>
          <a:bodyPr wrap="square">
            <a:spAutoFit/>
          </a:bodyPr>
          <a:lstStyle/>
          <a:p>
            <a:pPr marL="0" marR="0" algn="just">
              <a:spcBef>
                <a:spcPts val="0"/>
              </a:spcBef>
              <a:spcAft>
                <a:spcPts val="1415"/>
              </a:spcAft>
            </a:pPr>
            <a:r>
              <a:rPr lang="en-US" sz="2800" dirty="0" smtClean="0">
                <a:effectLst/>
                <a:latin typeface="Times New Roman" panose="02020603050405020304" pitchFamily="18" charset="0"/>
                <a:ea typeface="Arial Unicode MS"/>
                <a:cs typeface="Times New Roman" panose="02020603050405020304" pitchFamily="18" charset="0"/>
              </a:rPr>
              <a:t>+ </a:t>
            </a:r>
            <a:r>
              <a:rPr lang="en-US" sz="2800" dirty="0" err="1" smtClean="0">
                <a:effectLst/>
                <a:latin typeface="Times New Roman" panose="02020603050405020304" pitchFamily="18" charset="0"/>
                <a:ea typeface="Arial Unicode MS"/>
                <a:cs typeface="Times New Roman" panose="02020603050405020304" pitchFamily="18" charset="0"/>
              </a:rPr>
              <a:t>Trong</a:t>
            </a:r>
            <a:r>
              <a:rPr lang="en-US" sz="2800" dirty="0" smtClean="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tổng</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lượng</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nước</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mà</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rễ</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cây</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hấp</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thu</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vào</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chỉ</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có</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một</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lượng</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rất</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nhỏ</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được</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cây</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sử</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dụng</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phần</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lớn</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lượng</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nước</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sẽ</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bị</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mất</a:t>
            </a:r>
            <a:r>
              <a:rPr lang="en-US" sz="2800" dirty="0">
                <a:effectLst/>
                <a:latin typeface="Times New Roman" panose="02020603050405020304" pitchFamily="18" charset="0"/>
                <a:ea typeface="Arial Unicode MS"/>
                <a:cs typeface="Times New Roman" panose="02020603050405020304" pitchFamily="18" charset="0"/>
              </a:rPr>
              <a:t> </a:t>
            </a:r>
            <a:r>
              <a:rPr lang="en-US" sz="2400" dirty="0" err="1">
                <a:effectLst/>
                <a:latin typeface="Times New Roman" panose="02020603050405020304" pitchFamily="18" charset="0"/>
                <a:ea typeface="Arial Unicode MS"/>
                <a:cs typeface="Times New Roman" panose="02020603050405020304" pitchFamily="18" charset="0"/>
              </a:rPr>
              <a:t>đi</a:t>
            </a:r>
            <a:r>
              <a:rPr lang="en-US" sz="2800" dirty="0">
                <a:effectLst/>
                <a:latin typeface="Times New Roman" panose="02020603050405020304" pitchFamily="18" charset="0"/>
                <a:ea typeface="Arial Unicode MS"/>
                <a:cs typeface="Times New Roman" panose="02020603050405020304" pitchFamily="18" charset="0"/>
              </a:rPr>
              <a:t> do </a:t>
            </a:r>
            <a:r>
              <a:rPr lang="en-US" sz="2800" dirty="0" err="1">
                <a:effectLst/>
                <a:latin typeface="Times New Roman" panose="02020603050405020304" pitchFamily="18" charset="0"/>
                <a:ea typeface="Arial Unicode MS"/>
                <a:cs typeface="Times New Roman" panose="02020603050405020304" pitchFamily="18" charset="0"/>
              </a:rPr>
              <a:t>quá</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trình</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thoát</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hơi</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nước</a:t>
            </a:r>
            <a:r>
              <a:rPr lang="en-US" sz="2800" dirty="0">
                <a:effectLst/>
                <a:latin typeface="Times New Roman" panose="02020603050405020304" pitchFamily="18" charset="0"/>
                <a:ea typeface="Arial Unicode MS"/>
                <a:cs typeface="Times New Roman" panose="02020603050405020304" pitchFamily="18" charset="0"/>
              </a:rPr>
              <a:t> ở </a:t>
            </a:r>
            <a:r>
              <a:rPr lang="en-US" sz="2800" dirty="0" err="1">
                <a:effectLst/>
                <a:latin typeface="Times New Roman" panose="02020603050405020304" pitchFamily="18" charset="0"/>
                <a:ea typeface="Arial Unicode MS"/>
                <a:cs typeface="Times New Roman" panose="02020603050405020304" pitchFamily="18" charset="0"/>
              </a:rPr>
              <a:t>lá</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Đây</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là</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một</a:t>
            </a:r>
            <a:r>
              <a:rPr lang="en-US" sz="2800" dirty="0">
                <a:effectLst/>
                <a:latin typeface="Times New Roman" panose="02020603050405020304" pitchFamily="18" charset="0"/>
                <a:ea typeface="Arial Unicode MS"/>
                <a:cs typeface="Times New Roman" panose="02020603050405020304" pitchFamily="18" charset="0"/>
              </a:rPr>
              <a:t> “tai </a:t>
            </a:r>
            <a:r>
              <a:rPr lang="en-US" sz="2800" dirty="0" err="1">
                <a:effectLst/>
                <a:latin typeface="Times New Roman" panose="02020603050405020304" pitchFamily="18" charset="0"/>
                <a:ea typeface="Arial Unicode MS"/>
                <a:cs typeface="Times New Roman" panose="02020603050405020304" pitchFamily="18" charset="0"/>
              </a:rPr>
              <a:t>hoạ</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đối</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với</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cây</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trong</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điều</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kiện</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môi</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trường</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khô</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hạn</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Tại</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sao</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quá</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trình</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thoát</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hơi</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nước</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làm</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thất</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thoát</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một</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lượng</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nước</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lớn</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nhưng</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cây</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vẫn</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cần</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có</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quá</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trình</a:t>
            </a:r>
            <a:r>
              <a:rPr lang="en-US" sz="2800" dirty="0">
                <a:effectLst/>
                <a:latin typeface="Times New Roman" panose="02020603050405020304" pitchFamily="18" charset="0"/>
                <a:ea typeface="Arial Unicode MS"/>
                <a:cs typeface="Times New Roman" panose="02020603050405020304" pitchFamily="18" charset="0"/>
              </a:rPr>
              <a:t> </a:t>
            </a:r>
            <a:r>
              <a:rPr lang="en-US" sz="2800" dirty="0" err="1">
                <a:effectLst/>
                <a:latin typeface="Times New Roman" panose="02020603050405020304" pitchFamily="18" charset="0"/>
                <a:ea typeface="Arial Unicode MS"/>
                <a:cs typeface="Times New Roman" panose="02020603050405020304" pitchFamily="18" charset="0"/>
              </a:rPr>
              <a:t>này</a:t>
            </a:r>
            <a:r>
              <a:rPr lang="en-US" sz="2800" dirty="0">
                <a:effectLst/>
                <a:latin typeface="Times New Roman" panose="02020603050405020304" pitchFamily="18" charset="0"/>
                <a:ea typeface="Arial Unicode MS"/>
                <a:cs typeface="Times New Roman" panose="02020603050405020304" pitchFamily="18" charset="0"/>
              </a:rPr>
              <a:t>?</a:t>
            </a:r>
          </a:p>
        </p:txBody>
      </p:sp>
    </p:spTree>
    <p:extLst>
      <p:ext uri="{BB962C8B-B14F-4D97-AF65-F5344CB8AC3E}">
        <p14:creationId xmlns:p14="http://schemas.microsoft.com/office/powerpoint/2010/main" val="3956931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679E6063-3208-9E95-69AA-6E5AD310AF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6553" y="1536504"/>
            <a:ext cx="5977719" cy="34085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8886" y="5334000"/>
            <a:ext cx="8761862" cy="830997"/>
          </a:xfrm>
          <a:prstGeom prst="rect">
            <a:avLst/>
          </a:prstGeom>
        </p:spPr>
        <p:txBody>
          <a:bodyPr wrap="squar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98% </a:t>
            </a:r>
            <a:r>
              <a:rPr lang="en-US" sz="2400" b="1" dirty="0" err="1">
                <a:solidFill>
                  <a:srgbClr val="FF0000"/>
                </a:solidFill>
                <a:latin typeface="Times New Roman" panose="02020603050405020304" pitchFamily="18" charset="0"/>
                <a:cs typeface="Times New Roman" panose="02020603050405020304" pitchFamily="18" charset="0"/>
              </a:rPr>
              <a:t>lượng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hút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a:t>
            </a:r>
            <a:r>
              <a:rPr lang="en-US" sz="2400" b="1" dirty="0">
                <a:solidFill>
                  <a:srgbClr val="FF0000"/>
                </a:solidFill>
                <a:latin typeface="Times New Roman" panose="02020603050405020304" pitchFamily="18" charset="0"/>
                <a:cs typeface="Times New Roman" panose="02020603050405020304" pitchFamily="18" charset="0"/>
              </a:rPr>
              <a:t> qua </a:t>
            </a:r>
            <a:r>
              <a:rPr lang="en-US" sz="2400" b="1" dirty="0" err="1">
                <a:solidFill>
                  <a:srgbClr val="FF0000"/>
                </a:solidFill>
                <a:latin typeface="Times New Roman" panose="02020603050405020304" pitchFamily="18" charset="0"/>
                <a:cs typeface="Times New Roman" panose="02020603050405020304" pitchFamily="18" charset="0"/>
              </a:rPr>
              <a:t>quá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thoát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lá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chỉ</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nhỏ</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xmlns="" id="{49A1CC08-1ED3-6A0C-C1AE-D1EB8768B9DB}"/>
              </a:ext>
            </a:extLst>
          </p:cNvPr>
          <p:cNvSpPr/>
          <p:nvPr/>
        </p:nvSpPr>
        <p:spPr>
          <a:xfrm>
            <a:off x="145266" y="152400"/>
            <a:ext cx="8998734" cy="5461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smtClean="0">
                <a:latin typeface="Times New Roman" panose="02020603050405020304" pitchFamily="18" charset="0"/>
                <a:cs typeface="Times New Roman" panose="02020603050405020304" pitchFamily="18" charset="0"/>
              </a:rPr>
              <a:t>Tìm</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hiểu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vai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trò</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thoát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nước</a:t>
            </a:r>
            <a:r>
              <a:rPr lang="en-US" sz="2800" b="1" i="1" dirty="0">
                <a:latin typeface="Times New Roman" panose="02020603050405020304" pitchFamily="18" charset="0"/>
                <a:cs typeface="Times New Roman" panose="02020603050405020304" pitchFamily="18" charset="0"/>
              </a:rPr>
              <a:t> ở </a:t>
            </a:r>
            <a:r>
              <a:rPr lang="en-US" sz="2800" b="1" i="1" dirty="0" err="1">
                <a:latin typeface="Times New Roman" panose="02020603050405020304" pitchFamily="18" charset="0"/>
                <a:cs typeface="Times New Roman" panose="02020603050405020304" pitchFamily="18" charset="0"/>
              </a:rPr>
              <a:t>lá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cây</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64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9A1CC08-1ED3-6A0C-C1AE-D1EB8768B9DB}"/>
              </a:ext>
            </a:extLst>
          </p:cNvPr>
          <p:cNvSpPr/>
          <p:nvPr/>
        </p:nvSpPr>
        <p:spPr>
          <a:xfrm>
            <a:off x="72633" y="143930"/>
            <a:ext cx="8998734" cy="5461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smtClean="0">
                <a:latin typeface="Times New Roman" panose="02020603050405020304" pitchFamily="18" charset="0"/>
                <a:cs typeface="Times New Roman" panose="02020603050405020304" pitchFamily="18" charset="0"/>
              </a:rPr>
              <a:t>Tìm</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hiểu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vai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trò</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thoát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nước</a:t>
            </a:r>
            <a:r>
              <a:rPr lang="en-US" sz="2800" b="1" i="1" dirty="0">
                <a:latin typeface="Times New Roman" panose="02020603050405020304" pitchFamily="18" charset="0"/>
                <a:cs typeface="Times New Roman" panose="02020603050405020304" pitchFamily="18" charset="0"/>
              </a:rPr>
              <a:t> ở </a:t>
            </a:r>
            <a:r>
              <a:rPr lang="en-US" sz="2800" b="1" i="1" dirty="0" err="1">
                <a:latin typeface="Times New Roman" panose="02020603050405020304" pitchFamily="18" charset="0"/>
                <a:cs typeface="Times New Roman" panose="02020603050405020304" pitchFamily="18" charset="0"/>
              </a:rPr>
              <a:t>lá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cây</a:t>
            </a:r>
            <a:endParaRPr lang="en-US" sz="2800" i="1" dirty="0">
              <a:latin typeface="Times New Roman" panose="02020603050405020304" pitchFamily="18" charset="0"/>
              <a:cs typeface="Times New Roman" panose="02020603050405020304" pitchFamily="18" charset="0"/>
            </a:endParaRPr>
          </a:p>
        </p:txBody>
      </p:sp>
      <p:sp>
        <p:nvSpPr>
          <p:cNvPr id="4" name="Cloud 3">
            <a:extLst>
              <a:ext uri="{FF2B5EF4-FFF2-40B4-BE49-F238E27FC236}">
                <a16:creationId xmlns:a16="http://schemas.microsoft.com/office/drawing/2014/main" xmlns="" id="{B9C7012D-6B90-FEDE-F522-0045B752B782}"/>
              </a:ext>
            </a:extLst>
          </p:cNvPr>
          <p:cNvSpPr/>
          <p:nvPr/>
        </p:nvSpPr>
        <p:spPr>
          <a:xfrm>
            <a:off x="187036" y="1496291"/>
            <a:ext cx="8719458" cy="51879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Cá</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HS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nghiên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cứu</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thông</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tin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SGK</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sát</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29.3</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21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1439.jpeg">
            <a:extLst>
              <a:ext uri="{FF2B5EF4-FFF2-40B4-BE49-F238E27FC236}">
                <a16:creationId xmlns:a16="http://schemas.microsoft.com/office/drawing/2014/main" xmlns="" id="{84B76292-D754-5651-69E9-A53B51427AF6}"/>
              </a:ext>
            </a:extLst>
          </p:cNvPr>
          <p:cNvPicPr>
            <a:picLocks noChangeAspect="1"/>
          </p:cNvPicPr>
          <p:nvPr/>
        </p:nvPicPr>
        <p:blipFill>
          <a:blip r:embed="rId2" cstate="print"/>
          <a:stretch>
            <a:fillRect/>
          </a:stretch>
        </p:blipFill>
        <p:spPr>
          <a:xfrm>
            <a:off x="1175657" y="1"/>
            <a:ext cx="6911439" cy="6614555"/>
          </a:xfrm>
          <a:prstGeom prst="rect">
            <a:avLst/>
          </a:prstGeom>
        </p:spPr>
      </p:pic>
    </p:spTree>
    <p:extLst>
      <p:ext uri="{BB962C8B-B14F-4D97-AF65-F5344CB8AC3E}">
        <p14:creationId xmlns:p14="http://schemas.microsoft.com/office/powerpoint/2010/main" val="3154798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4DAD9CC-6525-45C2-29CE-0C8EE12AC9AF}"/>
              </a:ext>
            </a:extLst>
          </p:cNvPr>
          <p:cNvSpPr/>
          <p:nvPr/>
        </p:nvSpPr>
        <p:spPr>
          <a:xfrm>
            <a:off x="240476" y="304800"/>
            <a:ext cx="8532421" cy="57476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en-US" sz="3600" b="1" dirty="0" err="1" smtClean="0">
                <a:effectLst/>
                <a:latin typeface="Times New Roman" panose="02020603050405020304" pitchFamily="18" charset="0"/>
                <a:ea typeface="Arial" panose="020B0604020202020204" pitchFamily="34" charset="0"/>
                <a:cs typeface="Times New Roman" panose="02020603050405020304" pitchFamily="18" charset="0"/>
              </a:rPr>
              <a:t>Dựa</a:t>
            </a:r>
            <a:r>
              <a:rPr lang="en-US" sz="36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effectLst/>
                <a:latin typeface="Times New Roman" panose="02020603050405020304" pitchFamily="18" charset="0"/>
                <a:ea typeface="Arial" panose="020B0604020202020204" pitchFamily="34" charset="0"/>
                <a:cs typeface="Times New Roman" panose="02020603050405020304" pitchFamily="18" charset="0"/>
              </a:rPr>
              <a:t>vào</a:t>
            </a:r>
            <a:r>
              <a:rPr lang="en-US" sz="36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effectLst/>
                <a:latin typeface="Times New Roman" panose="02020603050405020304" pitchFamily="18" charset="0"/>
                <a:ea typeface="Arial" panose="020B0604020202020204" pitchFamily="34" charset="0"/>
                <a:cs typeface="Times New Roman" panose="02020603050405020304" pitchFamily="18" charset="0"/>
              </a:rPr>
              <a:t>hình</a:t>
            </a:r>
            <a:r>
              <a:rPr lang="en-US" sz="3600" b="1" dirty="0" smtClean="0">
                <a:effectLst/>
                <a:latin typeface="Times New Roman" panose="02020603050405020304" pitchFamily="18" charset="0"/>
                <a:ea typeface="Arial" panose="020B0604020202020204" pitchFamily="34" charset="0"/>
                <a:cs typeface="Times New Roman" panose="02020603050405020304" pitchFamily="18" charset="0"/>
              </a:rPr>
              <a:t> 29.3 </a:t>
            </a:r>
            <a:r>
              <a:rPr lang="en-US" sz="3600" b="1" dirty="0" err="1" smtClean="0">
                <a:effectLst/>
                <a:latin typeface="Times New Roman" panose="02020603050405020304" pitchFamily="18" charset="0"/>
                <a:ea typeface="Arial" panose="020B0604020202020204" pitchFamily="34" charset="0"/>
                <a:cs typeface="Times New Roman" panose="02020603050405020304" pitchFamily="18" charset="0"/>
              </a:rPr>
              <a:t>trả</a:t>
            </a:r>
            <a:r>
              <a:rPr lang="en-US" sz="36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effectLst/>
                <a:latin typeface="Times New Roman" panose="02020603050405020304" pitchFamily="18" charset="0"/>
                <a:ea typeface="Arial" panose="020B0604020202020204" pitchFamily="34" charset="0"/>
                <a:cs typeface="Times New Roman" panose="02020603050405020304" pitchFamily="18" charset="0"/>
              </a:rPr>
              <a:t>lời</a:t>
            </a:r>
            <a:r>
              <a:rPr lang="en-US" sz="36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effectLst/>
                <a:latin typeface="Times New Roman" panose="02020603050405020304" pitchFamily="18" charset="0"/>
                <a:ea typeface="Arial" panose="020B0604020202020204" pitchFamily="34" charset="0"/>
                <a:cs typeface="Times New Roman" panose="02020603050405020304" pitchFamily="18" charset="0"/>
              </a:rPr>
              <a:t>câu</a:t>
            </a:r>
            <a:r>
              <a:rPr lang="en-US" sz="36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effectLst/>
                <a:latin typeface="Times New Roman" panose="02020603050405020304" pitchFamily="18" charset="0"/>
                <a:ea typeface="Arial" panose="020B0604020202020204" pitchFamily="34" charset="0"/>
                <a:cs typeface="Times New Roman" panose="02020603050405020304" pitchFamily="18" charset="0"/>
              </a:rPr>
              <a:t>hỏi</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4000"/>
              </a:lnSpc>
              <a:spcBef>
                <a:spcPts val="0"/>
              </a:spcBef>
              <a:spcAft>
                <a:spcPts val="400"/>
              </a:spcAft>
              <a:tabLst>
                <a:tab pos="549910"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2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7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156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52400" y="0"/>
            <a:ext cx="8763000" cy="1257139"/>
          </a:xfrm>
          <a:prstGeom prst="rect">
            <a:avLst/>
          </a:prstGeom>
        </p:spPr>
        <p:txBody>
          <a:bodyPr wrap="square">
            <a:spAutoFit/>
          </a:bodyPr>
          <a:lstStyle/>
          <a:p>
            <a:pPr algn="just">
              <a:lnSpc>
                <a:spcPct val="124000"/>
              </a:lnSpc>
              <a:spcAft>
                <a:spcPts val="400"/>
              </a:spcAft>
              <a:tabLst>
                <a:tab pos="549910" algn="l"/>
              </a:tabLst>
            </a:pP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xmlns="" id="{C464DFA6-6BF2-EDF1-0DA1-D756449B425A}"/>
              </a:ext>
            </a:extLst>
          </p:cNvPr>
          <p:cNvSpPr/>
          <p:nvPr/>
        </p:nvSpPr>
        <p:spPr>
          <a:xfrm>
            <a:off x="114300" y="1447800"/>
            <a:ext cx="8839200" cy="1752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spcBef>
                <a:spcPts val="0"/>
              </a:spcBef>
              <a:spcAft>
                <a:spcPts val="400"/>
              </a:spcAft>
            </a:pPr>
            <a:r>
              <a:rPr lang="vi-VN" sz="2800" dirty="0" smtClean="0">
                <a:effectLst/>
                <a:latin typeface="Times New Roman" panose="02020603050405020304" pitchFamily="18" charset="0"/>
                <a:ea typeface="Segoe UI" panose="020B0502040204020203" pitchFamily="34" charset="0"/>
                <a:cs typeface="Times New Roman" panose="02020603050405020304" pitchFamily="18" charset="0"/>
              </a:rPr>
              <a:t>Do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ở lá cây có quá trình thoát hơi nước, khí khổng tập trung nhiều ở mặt dưới nên hơi nước thoát ra làm giảm nhiệt độ mỏi trường xung quanh nên ta thấy mát hơn.</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Rectangle 3"/>
          <p:cNvSpPr/>
          <p:nvPr/>
        </p:nvSpPr>
        <p:spPr>
          <a:xfrm>
            <a:off x="304800" y="3499220"/>
            <a:ext cx="8305800" cy="1840760"/>
          </a:xfrm>
          <a:prstGeom prst="rect">
            <a:avLst/>
          </a:prstGeom>
        </p:spPr>
        <p:txBody>
          <a:bodyPr wrap="square">
            <a:spAutoFit/>
          </a:bodyPr>
          <a:lstStyle/>
          <a:p>
            <a:pPr algn="just">
              <a:lnSpc>
                <a:spcPct val="122000"/>
              </a:lnSpc>
              <a:spcAft>
                <a:spcPts val="400"/>
              </a:spcAft>
              <a:tabLst>
                <a:tab pos="545465" algn="l"/>
              </a:tabLst>
            </a:pP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có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Rounded Corners 3">
            <a:extLst>
              <a:ext uri="{FF2B5EF4-FFF2-40B4-BE49-F238E27FC236}">
                <a16:creationId xmlns:a16="http://schemas.microsoft.com/office/drawing/2014/main" xmlns="" id="{FC48CC48-BF3E-5E8F-451B-3AD7F0A78596}"/>
              </a:ext>
            </a:extLst>
          </p:cNvPr>
          <p:cNvSpPr/>
          <p:nvPr/>
        </p:nvSpPr>
        <p:spPr>
          <a:xfrm>
            <a:off x="609600" y="5638800"/>
            <a:ext cx="4568043" cy="565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4000"/>
              </a:lnSpc>
              <a:spcBef>
                <a:spcPts val="0"/>
              </a:spcBef>
              <a:spcAft>
                <a:spcPts val="400"/>
              </a:spcAft>
            </a:pPr>
            <a:r>
              <a:rPr lang="en-US" sz="2800" dirty="0" smtClean="0">
                <a:latin typeface="Times New Roman" panose="02020603050405020304" pitchFamily="18" charset="0"/>
                <a:ea typeface="Segoe UI" panose="020B0502040204020203" pitchFamily="34" charset="0"/>
                <a:cs typeface="Times New Roman" panose="02020603050405020304" pitchFamily="18" charset="0"/>
              </a:rPr>
              <a:t>=&gt;</a:t>
            </a:r>
            <a:r>
              <a:rPr lang="vi-VN" sz="2800" dirty="0" smtClean="0">
                <a:effectLst/>
                <a:latin typeface="Times New Roman" panose="02020603050405020304" pitchFamily="18" charset="0"/>
                <a:ea typeface="Segoe UI" panose="020B0502040204020203" pitchFamily="34" charset="0"/>
                <a:cs typeface="Times New Roman" panose="02020603050405020304" pitchFamily="18" charset="0"/>
              </a:rPr>
              <a:t>Nhờ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lực hút nước.</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9526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4">
            <a:extLst>
              <a:ext uri="{FF2B5EF4-FFF2-40B4-BE49-F238E27FC236}">
                <a16:creationId xmlns:a16="http://schemas.microsoft.com/office/drawing/2014/main" xmlns="" id="{31686A56-4A41-F76C-036D-8D20DC1798A5}"/>
              </a:ext>
            </a:extLst>
          </p:cNvPr>
          <p:cNvSpPr/>
          <p:nvPr/>
        </p:nvSpPr>
        <p:spPr>
          <a:xfrm>
            <a:off x="249382" y="1676400"/>
            <a:ext cx="8300852" cy="16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spcBef>
                <a:spcPts val="0"/>
              </a:spcBef>
              <a:spcAft>
                <a:spcPts val="400"/>
              </a:spcAft>
            </a:pPr>
            <a:r>
              <a:rPr lang="en-US" sz="2800" dirty="0">
                <a:latin typeface="Times New Roman" panose="02020603050405020304" pitchFamily="18" charset="0"/>
                <a:ea typeface="Segoe UI" panose="020B0502040204020203" pitchFamily="34" charset="0"/>
                <a:cs typeface="Times New Roman" panose="02020603050405020304" pitchFamily="18" charset="0"/>
              </a:rPr>
              <a:t>c</a:t>
            </a:r>
            <a:r>
              <a:rPr lang="en-US" sz="2800" dirty="0" smtClean="0">
                <a:effectLst/>
                <a:latin typeface="Times New Roman" panose="02020603050405020304" pitchFamily="18" charset="0"/>
                <a:ea typeface="Segoe UI" panose="020B0502040204020203" pitchFamily="34" charset="0"/>
                <a:cs typeface="Times New Roman" panose="02020603050405020304" pitchFamily="18" charset="0"/>
              </a:rPr>
              <a:t>=&gt;</a:t>
            </a:r>
            <a:r>
              <a:rPr lang="vi-VN" sz="2800" dirty="0" smtClean="0">
                <a:effectLst/>
                <a:latin typeface="Times New Roman" panose="02020603050405020304" pitchFamily="18" charset="0"/>
                <a:ea typeface="Segoe UI" panose="020B0502040204020203" pitchFamily="34" charset="0"/>
                <a:cs typeface="Times New Roman" panose="02020603050405020304" pitchFamily="18" charset="0"/>
              </a:rPr>
              <a:t>Nếu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không thoát hơi nước thì cây không lây được khí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vì lúc này khí khổng không mở nên khí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không khuếch tán vào trong lá được.</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9" name="Rectangle: Rounded Corners 5">
            <a:extLst>
              <a:ext uri="{FF2B5EF4-FFF2-40B4-BE49-F238E27FC236}">
                <a16:creationId xmlns:a16="http://schemas.microsoft.com/office/drawing/2014/main" xmlns="" id="{A1156195-0CA3-5B16-CE6A-C872C70E18C9}"/>
              </a:ext>
            </a:extLst>
          </p:cNvPr>
          <p:cNvSpPr/>
          <p:nvPr/>
        </p:nvSpPr>
        <p:spPr>
          <a:xfrm>
            <a:off x="249382" y="4648200"/>
            <a:ext cx="8413667" cy="205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spcBef>
                <a:spcPts val="0"/>
              </a:spcBef>
              <a:spcAft>
                <a:spcPts val="400"/>
              </a:spcAft>
            </a:pPr>
            <a:r>
              <a:rPr lang="en-US" sz="2800" dirty="0">
                <a:latin typeface="Times New Roman" panose="02020603050405020304" pitchFamily="18" charset="0"/>
                <a:ea typeface="Segoe UI" panose="020B0502040204020203" pitchFamily="34" charset="0"/>
                <a:cs typeface="Times New Roman" panose="02020603050405020304" pitchFamily="18" charset="0"/>
              </a:rPr>
              <a:t>d</a:t>
            </a:r>
            <a:r>
              <a:rPr lang="en-US" sz="2800" dirty="0" smtClean="0">
                <a:effectLst/>
                <a:latin typeface="Times New Roman" panose="02020603050405020304" pitchFamily="18" charset="0"/>
                <a:ea typeface="Segoe UI" panose="020B0502040204020203" pitchFamily="34" charset="0"/>
                <a:cs typeface="Times New Roman" panose="02020603050405020304" pitchFamily="18" charset="0"/>
              </a:rPr>
              <a:t>=&gt;   </a:t>
            </a:r>
            <a:r>
              <a:rPr lang="vi-VN" sz="2800" dirty="0" smtClean="0">
                <a:effectLst/>
                <a:latin typeface="Times New Roman" panose="02020603050405020304" pitchFamily="18" charset="0"/>
                <a:ea typeface="Segoe UI" panose="020B0502040204020203" pitchFamily="34" charset="0"/>
                <a:cs typeface="Times New Roman" panose="02020603050405020304" pitchFamily="18" charset="0"/>
              </a:rPr>
              <a:t>Quá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trình thoát hơi nước tạo động lực cho sự vận chuyển nước và mu</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ố</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i khoáng trong cây, đi</a:t>
            </a:r>
            <a:r>
              <a:rPr lang="en-US" sz="2800" dirty="0">
                <a:latin typeface="Times New Roman" panose="02020603050405020304" pitchFamily="18" charset="0"/>
                <a:ea typeface="Segoe UI" panose="020B0502040204020203" pitchFamily="34" charset="0"/>
                <a:cs typeface="Times New Roman" panose="02020603050405020304" pitchFamily="18" charset="0"/>
              </a:rPr>
              <a:t>ề</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u hoà nhiệt độ bể mặt lá, giúp khí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đi vào trong lá để cung cấp cho quá trình quang hợp và giải phóng khí </a:t>
            </a:r>
            <a:r>
              <a:rPr lang="en-US" sz="2800" dirty="0">
                <a:effectLst/>
                <a:latin typeface="Times New Roman" panose="02020603050405020304" pitchFamily="18" charset="0"/>
                <a:ea typeface="Segoe UI" panose="020B0502040204020203" pitchFamily="34" charset="0"/>
                <a:cs typeface="Times New Roman" panose="02020603050405020304" pitchFamily="18" charset="0"/>
              </a:rPr>
              <a:t>oxygen </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ra ngoài m</a:t>
            </a:r>
            <a:r>
              <a:rPr lang="en-US" sz="2800" dirty="0">
                <a:latin typeface="Times New Roman" panose="02020603050405020304" pitchFamily="18" charset="0"/>
                <a:ea typeface="Segoe UI" panose="020B0502040204020203" pitchFamily="34" charset="0"/>
                <a:cs typeface="Times New Roman" panose="02020603050405020304" pitchFamily="18" charset="0"/>
              </a:rPr>
              <a:t>ô</a:t>
            </a: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i trường.</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2" name="Rectangle 1"/>
          <p:cNvSpPr/>
          <p:nvPr/>
        </p:nvSpPr>
        <p:spPr>
          <a:xfrm>
            <a:off x="152400" y="228600"/>
            <a:ext cx="8686800" cy="1186735"/>
          </a:xfrm>
          <a:prstGeom prst="rect">
            <a:avLst/>
          </a:prstGeom>
        </p:spPr>
        <p:txBody>
          <a:bodyPr wrap="square">
            <a:spAutoFit/>
          </a:bodyPr>
          <a:lstStyle/>
          <a:p>
            <a:pPr algn="just">
              <a:lnSpc>
                <a:spcPct val="127000"/>
              </a:lnSpc>
              <a:spcAft>
                <a:spcPts val="400"/>
              </a:spcAft>
              <a:tabLst>
                <a:tab pos="545465" algn="l"/>
              </a:tabLst>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thoát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có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Rectangle 2"/>
          <p:cNvSpPr/>
          <p:nvPr/>
        </p:nvSpPr>
        <p:spPr>
          <a:xfrm>
            <a:off x="380999" y="3537665"/>
            <a:ext cx="8282049"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893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BD28B78-9781-BB37-99A5-83D7645A11A4}"/>
              </a:ext>
            </a:extLst>
          </p:cNvPr>
          <p:cNvSpPr/>
          <p:nvPr/>
        </p:nvSpPr>
        <p:spPr>
          <a:xfrm>
            <a:off x="72634" y="173747"/>
            <a:ext cx="8878392" cy="512053"/>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i="1" dirty="0" err="1" smtClean="0">
                <a:latin typeface="Times New Roman" panose="02020603050405020304" pitchFamily="18" charset="0"/>
                <a:cs typeface="Times New Roman" panose="02020603050405020304" pitchFamily="18" charset="0"/>
              </a:rPr>
              <a:t>Tìm</a:t>
            </a:r>
            <a:r>
              <a:rPr lang="en-US" sz="3600" b="1" i="1" dirty="0" smtClean="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hiểu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hoạt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động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đóng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mở</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khí</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khổng</a:t>
            </a:r>
            <a:endParaRPr lang="en-US" sz="3600" i="1" dirty="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xmlns="" id="{6496290F-CFDA-DF3C-DE38-CF3A98552098}"/>
              </a:ext>
            </a:extLst>
          </p:cNvPr>
          <p:cNvSpPr/>
          <p:nvPr/>
        </p:nvSpPr>
        <p:spPr>
          <a:xfrm>
            <a:off x="187037" y="762000"/>
            <a:ext cx="8956963" cy="1981200"/>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SGK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29.4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smtClean="0">
                <a:solidFill>
                  <a:schemeClr val="tx1"/>
                </a:solidFill>
                <a:latin typeface="Times New Roman" panose="02020603050405020304" pitchFamily="18" charset="0"/>
                <a:ea typeface="Arial" panose="020B0604020202020204" pitchFamily="34" charset="0"/>
              </a:rPr>
              <a:t>trả</a:t>
            </a:r>
            <a:r>
              <a:rPr lang="en-US" sz="4400" dirty="0" smtClean="0">
                <a:solidFill>
                  <a:schemeClr val="tx1"/>
                </a:solidFill>
                <a:latin typeface="Times New Roman" panose="02020603050405020304" pitchFamily="18" charset="0"/>
                <a:ea typeface="Arial" panose="020B0604020202020204" pitchFamily="34" charset="0"/>
              </a:rPr>
              <a:t> </a:t>
            </a:r>
            <a:r>
              <a:rPr lang="en-US" sz="4400" dirty="0" err="1" smtClean="0">
                <a:solidFill>
                  <a:schemeClr val="tx1"/>
                </a:solidFill>
                <a:latin typeface="Times New Roman" panose="02020603050405020304" pitchFamily="18" charset="0"/>
                <a:ea typeface="Arial" panose="020B0604020202020204" pitchFamily="34" charset="0"/>
              </a:rPr>
              <a:t>lời</a:t>
            </a:r>
            <a:r>
              <a:rPr lang="en-US" sz="4400" dirty="0" smtClean="0">
                <a:solidFill>
                  <a:schemeClr val="tx1"/>
                </a:solidFill>
                <a:latin typeface="Times New Roman" panose="02020603050405020304" pitchFamily="18" charset="0"/>
                <a:ea typeface="Arial" panose="020B0604020202020204" pitchFamily="34" charset="0"/>
              </a:rPr>
              <a:t> </a:t>
            </a:r>
            <a:r>
              <a:rPr lang="en-US" sz="4400" dirty="0" err="1" smtClean="0">
                <a:solidFill>
                  <a:schemeClr val="tx1"/>
                </a:solidFill>
                <a:latin typeface="Times New Roman" panose="02020603050405020304" pitchFamily="18" charset="0"/>
                <a:ea typeface="Arial" panose="020B0604020202020204" pitchFamily="34" charset="0"/>
              </a:rPr>
              <a:t>câu</a:t>
            </a:r>
            <a:r>
              <a:rPr lang="en-US" sz="4400" dirty="0" smtClean="0">
                <a:solidFill>
                  <a:schemeClr val="tx1"/>
                </a:solidFill>
                <a:latin typeface="Times New Roman" panose="02020603050405020304" pitchFamily="18" charset="0"/>
                <a:ea typeface="Arial" panose="020B0604020202020204" pitchFamily="34" charset="0"/>
              </a:rPr>
              <a:t> </a:t>
            </a:r>
            <a:r>
              <a:rPr lang="en-US" sz="4400" dirty="0" err="1" smtClean="0">
                <a:solidFill>
                  <a:schemeClr val="tx1"/>
                </a:solidFill>
                <a:latin typeface="Times New Roman" panose="02020603050405020304" pitchFamily="18" charset="0"/>
                <a:ea typeface="Arial" panose="020B0604020202020204" pitchFamily="34" charset="0"/>
              </a:rPr>
              <a:t>hỏi</a:t>
            </a:r>
            <a:r>
              <a:rPr lang="en-US" sz="4400" dirty="0" smtClean="0">
                <a:solidFill>
                  <a:schemeClr val="tx1"/>
                </a:solidFill>
                <a:latin typeface="Times New Roman" panose="02020603050405020304" pitchFamily="18" charset="0"/>
                <a:ea typeface="Arial" panose="020B0604020202020204" pitchFamily="34" charset="0"/>
              </a:rPr>
              <a:t>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E86A6636-E6BB-6A7D-EFA8-B63D756EF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743200"/>
            <a:ext cx="3733800" cy="3428999"/>
          </a:xfrm>
          <a:prstGeom prst="rect">
            <a:avLst/>
          </a:prstGeom>
        </p:spPr>
      </p:pic>
      <p:pic>
        <p:nvPicPr>
          <p:cNvPr id="5" name="image1446.jpeg">
            <a:extLst>
              <a:ext uri="{FF2B5EF4-FFF2-40B4-BE49-F238E27FC236}">
                <a16:creationId xmlns:a16="http://schemas.microsoft.com/office/drawing/2014/main" xmlns="" id="{4DB19DA5-95F3-FAE0-5D67-E3ADDDF380F2}"/>
              </a:ext>
            </a:extLst>
          </p:cNvPr>
          <p:cNvPicPr>
            <a:picLocks noChangeAspect="1"/>
          </p:cNvPicPr>
          <p:nvPr/>
        </p:nvPicPr>
        <p:blipFill>
          <a:blip r:embed="rId3" cstate="print"/>
          <a:stretch>
            <a:fillRect/>
          </a:stretch>
        </p:blipFill>
        <p:spPr>
          <a:xfrm>
            <a:off x="4953000" y="2743200"/>
            <a:ext cx="2895600" cy="3428999"/>
          </a:xfrm>
          <a:prstGeom prst="rect">
            <a:avLst/>
          </a:prstGeom>
        </p:spPr>
      </p:pic>
      <p:sp>
        <p:nvSpPr>
          <p:cNvPr id="6" name="Rectangle 5">
            <a:extLst>
              <a:ext uri="{FF2B5EF4-FFF2-40B4-BE49-F238E27FC236}">
                <a16:creationId xmlns:a16="http://schemas.microsoft.com/office/drawing/2014/main" xmlns="" id="{6F3EB339-5106-BA81-9CC8-21F17DA864CD}"/>
              </a:ext>
            </a:extLst>
          </p:cNvPr>
          <p:cNvSpPr/>
          <p:nvPr/>
        </p:nvSpPr>
        <p:spPr>
          <a:xfrm>
            <a:off x="315474" y="6359236"/>
            <a:ext cx="3494526" cy="498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endParaRPr 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98C28B48-66EA-87A8-D48D-718F48DA59BE}"/>
              </a:ext>
            </a:extLst>
          </p:cNvPr>
          <p:cNvSpPr/>
          <p:nvPr/>
        </p:nvSpPr>
        <p:spPr>
          <a:xfrm>
            <a:off x="4953000" y="6324600"/>
            <a:ext cx="3175947" cy="4987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691DA97E-E7DB-48CD-8CA7-1E57999C76D0}"/>
              </a:ext>
            </a:extLst>
          </p:cNvPr>
          <p:cNvGraphicFramePr>
            <a:graphicFrameLocks noGrp="1"/>
          </p:cNvGraphicFramePr>
          <p:nvPr>
            <p:extLst>
              <p:ext uri="{D42A27DB-BD31-4B8C-83A1-F6EECF244321}">
                <p14:modId xmlns:p14="http://schemas.microsoft.com/office/powerpoint/2010/main" val="4216688214"/>
              </p:ext>
            </p:extLst>
          </p:nvPr>
        </p:nvGraphicFramePr>
        <p:xfrm>
          <a:off x="0" y="9939"/>
          <a:ext cx="9021785" cy="2958768"/>
        </p:xfrm>
        <a:graphic>
          <a:graphicData uri="http://schemas.openxmlformats.org/drawingml/2006/table">
            <a:tbl>
              <a:tblPr firstRow="1" firstCol="1" bandRow="1">
                <a:tableStyleId>{5C22544A-7EE6-4342-B048-85BDC9FD1C3A}</a:tableStyleId>
              </a:tblPr>
              <a:tblGrid>
                <a:gridCol w="9021785">
                  <a:extLst>
                    <a:ext uri="{9D8B030D-6E8A-4147-A177-3AD203B41FA5}">
                      <a16:colId xmlns:a16="http://schemas.microsoft.com/office/drawing/2014/main" xmlns="" val="1108416855"/>
                    </a:ext>
                  </a:extLst>
                </a:gridCol>
              </a:tblGrid>
              <a:tr h="328182">
                <a:tc>
                  <a:txBody>
                    <a:bodyPr/>
                    <a:lstStyle/>
                    <a:p>
                      <a:pPr marL="0" marR="0" algn="ctr">
                        <a:lnSpc>
                          <a:spcPct val="107000"/>
                        </a:lnSpc>
                        <a:spcBef>
                          <a:spcPts val="0"/>
                        </a:spcBef>
                        <a:spcAft>
                          <a:spcPts val="0"/>
                        </a:spcAft>
                      </a:pPr>
                      <a:r>
                        <a:rPr lang="en-US" sz="2400" dirty="0" err="1">
                          <a:solidFill>
                            <a:srgbClr val="FF0000"/>
                          </a:solidFill>
                          <a:effectLst/>
                          <a:latin typeface="Times New Roman" panose="02020603050405020304" pitchFamily="18" charset="0"/>
                          <a:cs typeface="Times New Roman" panose="02020603050405020304" pitchFamily="18" charset="0"/>
                        </a:rPr>
                        <a:t>CÂU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HỎI</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xmlns="" val="1202843794"/>
                  </a:ext>
                </a:extLst>
              </a:tr>
              <a:tr h="681728">
                <a:tc>
                  <a:txBody>
                    <a:bodyPr/>
                    <a:lstStyle/>
                    <a:p>
                      <a:pPr marL="0" marR="0" algn="just">
                        <a:lnSpc>
                          <a:spcPct val="115000"/>
                        </a:lnSpc>
                        <a:spcBef>
                          <a:spcPts val="0"/>
                        </a:spcBef>
                        <a:spcAft>
                          <a:spcPts val="500"/>
                        </a:spcAft>
                        <a:tabLst>
                          <a:tab pos="549910" algn="l"/>
                        </a:tabLst>
                      </a:pPr>
                      <a:r>
                        <a:rPr lang="vi-VN" sz="2400" dirty="0">
                          <a:solidFill>
                            <a:schemeClr val="tx1"/>
                          </a:solidFill>
                          <a:effectLst/>
                          <a:latin typeface="Times New Roman" panose="02020603050405020304" pitchFamily="18" charset="0"/>
                          <a:cs typeface="Times New Roman" panose="02020603050405020304" pitchFamily="18" charset="0"/>
                        </a:rPr>
                        <a:t>1</a:t>
                      </a:r>
                      <a:r>
                        <a:rPr lang="vi-VN" sz="2400" dirty="0" smtClean="0">
                          <a:solidFill>
                            <a:schemeClr val="tx1"/>
                          </a:solidFill>
                          <a:effectLst/>
                          <a:latin typeface="Times New Roman" panose="02020603050405020304" pitchFamily="18" charset="0"/>
                          <a:cs typeface="Times New Roman" panose="02020603050405020304" pitchFamily="18" charset="0"/>
                        </a:rPr>
                        <a:t>. </a:t>
                      </a:r>
                      <a:r>
                        <a:rPr lang="vi-VN" sz="2400" dirty="0">
                          <a:solidFill>
                            <a:schemeClr val="tx1"/>
                          </a:solidFill>
                          <a:effectLst/>
                          <a:latin typeface="Times New Roman" panose="02020603050405020304" pitchFamily="18" charset="0"/>
                          <a:cs typeface="Times New Roman" panose="02020603050405020304" pitchFamily="18" charset="0"/>
                        </a:rPr>
                        <a:t>Nguyên nhân chủ yếu làm cho khí khổng đóng hay mở là gì?</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xmlns="" val="2169180220"/>
                  </a:ext>
                </a:extLst>
              </a:tr>
              <a:tr h="1885689">
                <a:tc>
                  <a:txBody>
                    <a:bodyPr/>
                    <a:lstStyle/>
                    <a:p>
                      <a:pPr marL="0" marR="0" algn="just">
                        <a:lnSpc>
                          <a:spcPct val="124000"/>
                        </a:lnSpc>
                        <a:spcBef>
                          <a:spcPts val="0"/>
                        </a:spcBef>
                        <a:spcAft>
                          <a:spcPts val="500"/>
                        </a:spcAft>
                        <a:tabLst>
                          <a:tab pos="549910" algn="l"/>
                        </a:tabLst>
                      </a:pPr>
                      <a:r>
                        <a:rPr lang="vi-VN" sz="2400" dirty="0" smtClean="0">
                          <a:solidFill>
                            <a:schemeClr val="tx1"/>
                          </a:solidFill>
                          <a:effectLst/>
                          <a:latin typeface="Times New Roman" panose="02020603050405020304" pitchFamily="18" charset="0"/>
                          <a:cs typeface="Times New Roman" panose="02020603050405020304" pitchFamily="18" charset="0"/>
                        </a:rPr>
                        <a:t>2. </a:t>
                      </a:r>
                      <a:r>
                        <a:rPr lang="vi-VN" sz="2400" dirty="0">
                          <a:solidFill>
                            <a:schemeClr val="tx1"/>
                          </a:solidFill>
                          <a:effectLst/>
                          <a:latin typeface="Times New Roman" panose="02020603050405020304" pitchFamily="18" charset="0"/>
                          <a:cs typeface="Times New Roman" panose="02020603050405020304" pitchFamily="18" charset="0"/>
                        </a:rPr>
                        <a:t>Dựa vào kiến thức đã học về cấu tạo của khí khổng và quan sát Hình 29.4, em hãy cho biết thành tế bào hạt đậu có những biến đổi như thế nào trong hoạt động đóng, mở khí khổng</a:t>
                      </a:r>
                      <a:r>
                        <a:rPr lang="vi-VN" sz="2400" dirty="0" smtClean="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cs typeface="Times New Roman" panose="02020603050405020304" pitchFamily="18"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xmlns="" val="867538961"/>
                  </a:ext>
                </a:extLst>
              </a:tr>
            </a:tbl>
          </a:graphicData>
        </a:graphic>
      </p:graphicFrame>
    </p:spTree>
    <p:extLst>
      <p:ext uri="{BB962C8B-B14F-4D97-AF65-F5344CB8AC3E}">
        <p14:creationId xmlns:p14="http://schemas.microsoft.com/office/powerpoint/2010/main" val="130306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86A6636-E6BB-6A7D-EFA8-B63D756EF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2582"/>
            <a:ext cx="2895600" cy="2659224"/>
          </a:xfrm>
          <a:prstGeom prst="rect">
            <a:avLst/>
          </a:prstGeom>
        </p:spPr>
      </p:pic>
      <p:pic>
        <p:nvPicPr>
          <p:cNvPr id="3" name="image1446.jpeg">
            <a:extLst>
              <a:ext uri="{FF2B5EF4-FFF2-40B4-BE49-F238E27FC236}">
                <a16:creationId xmlns:a16="http://schemas.microsoft.com/office/drawing/2014/main" xmlns="" id="{4DB19DA5-95F3-FAE0-5D67-E3ADDDF380F2}"/>
              </a:ext>
            </a:extLst>
          </p:cNvPr>
          <p:cNvPicPr>
            <a:picLocks noChangeAspect="1"/>
          </p:cNvPicPr>
          <p:nvPr/>
        </p:nvPicPr>
        <p:blipFill>
          <a:blip r:embed="rId3" cstate="print"/>
          <a:stretch>
            <a:fillRect/>
          </a:stretch>
        </p:blipFill>
        <p:spPr>
          <a:xfrm>
            <a:off x="6400800" y="89452"/>
            <a:ext cx="2362200" cy="2797341"/>
          </a:xfrm>
          <a:prstGeom prst="rect">
            <a:avLst/>
          </a:prstGeom>
        </p:spPr>
      </p:pic>
      <p:sp>
        <p:nvSpPr>
          <p:cNvPr id="4" name="Rectangle 3">
            <a:extLst>
              <a:ext uri="{FF2B5EF4-FFF2-40B4-BE49-F238E27FC236}">
                <a16:creationId xmlns:a16="http://schemas.microsoft.com/office/drawing/2014/main" xmlns="" id="{6F3EB339-5106-BA81-9CC8-21F17DA864CD}"/>
              </a:ext>
            </a:extLst>
          </p:cNvPr>
          <p:cNvSpPr/>
          <p:nvPr/>
        </p:nvSpPr>
        <p:spPr>
          <a:xfrm>
            <a:off x="259652" y="2990527"/>
            <a:ext cx="3481333" cy="4903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endParaRPr lang="en-US"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98C28B48-66EA-87A8-D48D-718F48DA59BE}"/>
              </a:ext>
            </a:extLst>
          </p:cNvPr>
          <p:cNvSpPr/>
          <p:nvPr/>
        </p:nvSpPr>
        <p:spPr>
          <a:xfrm>
            <a:off x="5784573" y="2980737"/>
            <a:ext cx="3163957" cy="490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đóng</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27130" y="3679788"/>
            <a:ext cx="8655748" cy="1224951"/>
          </a:xfrm>
          <a:prstGeom prst="rect">
            <a:avLst/>
          </a:prstGeom>
        </p:spPr>
        <p:txBody>
          <a:bodyPr wrap="square">
            <a:spAutoFit/>
          </a:bodyPr>
          <a:lstStyle/>
          <a:p>
            <a:pPr algn="just">
              <a:lnSpc>
                <a:spcPct val="115000"/>
              </a:lnSpc>
              <a:spcAft>
                <a:spcPts val="500"/>
              </a:spcAft>
              <a:tabLst>
                <a:tab pos="549910" algn="l"/>
              </a:tabLst>
            </a:pPr>
            <a:r>
              <a:rPr lang="vi-VN" sz="3200" dirty="0">
                <a:solidFill>
                  <a:srgbClr val="FF0000"/>
                </a:solidFill>
                <a:latin typeface="Times New Roman" panose="02020603050405020304" pitchFamily="18" charset="0"/>
                <a:cs typeface="Times New Roman" panose="02020603050405020304" pitchFamily="18" charset="0"/>
              </a:rPr>
              <a:t>1. Nguyên nhân chủ yếu làm cho khí khổng đóng hay mở là gì?</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27130" y="4904739"/>
            <a:ext cx="9067800" cy="1633781"/>
          </a:xfrm>
          <a:prstGeom prst="rect">
            <a:avLst/>
          </a:prstGeom>
        </p:spPr>
        <p:txBody>
          <a:bodyPr wrap="square">
            <a:spAutoFit/>
          </a:bodyPr>
          <a:lstStyle/>
          <a:p>
            <a:pPr marR="0" lvl="0" algn="just">
              <a:spcBef>
                <a:spcPts val="0"/>
              </a:spcBef>
              <a:spcAft>
                <a:spcPts val="500"/>
              </a:spcAft>
              <a:buClr>
                <a:srgbClr val="000000"/>
              </a:buClr>
              <a:buSzPts val="1000"/>
              <a:tabLst>
                <a:tab pos="515620" algn="l"/>
              </a:tabLst>
            </a:pPr>
            <a:r>
              <a:rPr lang="vi-VN" sz="2400" dirty="0" smtClean="0">
                <a:latin typeface="Times New Roman" panose="02020603050405020304" pitchFamily="18" charset="0"/>
                <a:ea typeface="Segoe UI" panose="020B0502040204020203" pitchFamily="34" charset="0"/>
                <a:cs typeface="Times New Roman" panose="02020603050405020304" pitchFamily="18" charset="0"/>
              </a:rPr>
              <a:t>- </a:t>
            </a:r>
            <a:r>
              <a:rPr lang="vi-VN" sz="2400" u="none" strike="noStrike" spc="0" dirty="0" smtClean="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Khi nước ra khỏi tế bào hạt đậu (tế bào bị mất nước</a:t>
            </a:r>
            <a:r>
              <a:rPr lang="vi-VN" sz="2400" dirty="0">
                <a:latin typeface="Times New Roman" panose="02020603050405020304" pitchFamily="18" charset="0"/>
                <a:ea typeface="Segoe UI" panose="020B0502040204020203" pitchFamily="34" charset="0"/>
                <a:cs typeface="Times New Roman" panose="02020603050405020304" pitchFamily="18" charset="0"/>
              </a:rPr>
              <a:t>)=&gt; </a:t>
            </a:r>
            <a:r>
              <a:rPr lang="vi-VN" sz="2400"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Khí khổng </a:t>
            </a:r>
            <a:r>
              <a:rPr lang="vi-VN" sz="2400"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đóng</a:t>
            </a:r>
            <a:endParaRPr lang="en-US" sz="2400" u="none" strike="noStrike" spc="0" dirty="0" smtClean="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p>
            <a:pPr marR="0" lvl="0" algn="just">
              <a:spcBef>
                <a:spcPts val="0"/>
              </a:spcBef>
              <a:spcAft>
                <a:spcPts val="500"/>
              </a:spcAft>
              <a:buClr>
                <a:srgbClr val="000000"/>
              </a:buClr>
              <a:buSzPts val="1000"/>
              <a:tabLst>
                <a:tab pos="520065" algn="l"/>
              </a:tabLst>
            </a:pPr>
            <a:r>
              <a:rPr lang="vi-VN" sz="2400" dirty="0" smtClean="0">
                <a:latin typeface="Times New Roman" panose="02020603050405020304" pitchFamily="18" charset="0"/>
                <a:ea typeface="Segoe UI" panose="020B0502040204020203" pitchFamily="34" charset="0"/>
                <a:cs typeface="Times New Roman" panose="02020603050405020304" pitchFamily="18" charset="0"/>
              </a:rPr>
              <a:t>-</a:t>
            </a:r>
            <a:r>
              <a:rPr lang="en-US" sz="2400" u="none" strike="noStrike" spc="0" dirty="0" smtClean="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dirty="0">
                <a:latin typeface="Times New Roman" panose="02020603050405020304" pitchFamily="18" charset="0"/>
                <a:ea typeface="Segoe UI" panose="020B0502040204020203" pitchFamily="34" charset="0"/>
                <a:cs typeface="Times New Roman" panose="02020603050405020304" pitchFamily="18" charset="0"/>
              </a:rPr>
              <a:t>K</a:t>
            </a:r>
            <a:r>
              <a:rPr lang="vi-VN" sz="2400" u="none" strike="noStrike" spc="0" dirty="0" smtClean="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hi nước vào trong tế bào hạt đậu (tế bào trương nước</a:t>
            </a:r>
            <a:r>
              <a:rPr lang="vi-VN" sz="2400" dirty="0" smtClean="0">
                <a:latin typeface="Times New Roman" panose="02020603050405020304" pitchFamily="18" charset="0"/>
                <a:ea typeface="Segoe UI" panose="020B0502040204020203" pitchFamily="34" charset="0"/>
                <a:cs typeface="Times New Roman" panose="02020603050405020304" pitchFamily="18" charset="0"/>
              </a:rPr>
              <a:t>)=&gt; </a:t>
            </a:r>
            <a:r>
              <a:rPr lang="vi-VN" sz="2400"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Khí khổng mở</a:t>
            </a:r>
            <a:endParaRPr lang="en-US" sz="2400" u="none" strike="noStrike" spc="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39504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8600" y="38557"/>
            <a:ext cx="8763000" cy="1423851"/>
          </a:xfrm>
          <a:prstGeom prst="rect">
            <a:avLst/>
          </a:prstGeom>
        </p:spPr>
        <p:txBody>
          <a:bodyPr wrap="square">
            <a:spAutoFit/>
          </a:bodyPr>
          <a:lstStyle/>
          <a:p>
            <a:pPr algn="just">
              <a:lnSpc>
                <a:spcPct val="124000"/>
              </a:lnSpc>
              <a:spcAft>
                <a:spcPts val="500"/>
              </a:spcAft>
              <a:tabLst>
                <a:tab pos="549910" algn="l"/>
              </a:tabLst>
            </a:pPr>
            <a:r>
              <a:rPr lang="vi-VN" sz="2400" b="1" dirty="0">
                <a:solidFill>
                  <a:srgbClr val="FF0000"/>
                </a:solidFill>
                <a:latin typeface="Times New Roman" panose="02020603050405020304" pitchFamily="18" charset="0"/>
                <a:cs typeface="Times New Roman" panose="02020603050405020304" pitchFamily="18" charset="0"/>
              </a:rPr>
              <a:t>2. Dựa vào kiến thức đã học về cấu tạo của khí khổng và quan sát Hình 29.4, em hãy cho biết thành tế bào hạt đậu có những biến đổi như thế nào trong hoạt động đóng, mở khí khổng.</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E86A6636-E6BB-6A7D-EFA8-B63D756EF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72347"/>
            <a:ext cx="2743200" cy="2208499"/>
          </a:xfrm>
          <a:prstGeom prst="rect">
            <a:avLst/>
          </a:prstGeom>
        </p:spPr>
      </p:pic>
      <p:pic>
        <p:nvPicPr>
          <p:cNvPr id="4" name="image1446.jpeg">
            <a:extLst>
              <a:ext uri="{FF2B5EF4-FFF2-40B4-BE49-F238E27FC236}">
                <a16:creationId xmlns:a16="http://schemas.microsoft.com/office/drawing/2014/main" xmlns="" id="{4DB19DA5-95F3-FAE0-5D67-E3ADDDF380F2}"/>
              </a:ext>
            </a:extLst>
          </p:cNvPr>
          <p:cNvPicPr>
            <a:picLocks noChangeAspect="1"/>
          </p:cNvPicPr>
          <p:nvPr/>
        </p:nvPicPr>
        <p:blipFill>
          <a:blip r:embed="rId3" cstate="print"/>
          <a:stretch>
            <a:fillRect/>
          </a:stretch>
        </p:blipFill>
        <p:spPr>
          <a:xfrm>
            <a:off x="6172200" y="1381473"/>
            <a:ext cx="2367591" cy="2262304"/>
          </a:xfrm>
          <a:prstGeom prst="rect">
            <a:avLst/>
          </a:prstGeom>
        </p:spPr>
      </p:pic>
      <p:sp>
        <p:nvSpPr>
          <p:cNvPr id="5" name="Rectangle 4">
            <a:extLst>
              <a:ext uri="{FF2B5EF4-FFF2-40B4-BE49-F238E27FC236}">
                <a16:creationId xmlns:a16="http://schemas.microsoft.com/office/drawing/2014/main" xmlns="" id="{6F3EB339-5106-BA81-9CC8-21F17DA864CD}"/>
              </a:ext>
            </a:extLst>
          </p:cNvPr>
          <p:cNvSpPr/>
          <p:nvPr/>
        </p:nvSpPr>
        <p:spPr>
          <a:xfrm>
            <a:off x="533400" y="3866745"/>
            <a:ext cx="3200400" cy="4903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endParaRPr lang="en-US" sz="28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98C28B48-66EA-87A8-D48D-718F48DA59BE}"/>
              </a:ext>
            </a:extLst>
          </p:cNvPr>
          <p:cNvSpPr/>
          <p:nvPr/>
        </p:nvSpPr>
        <p:spPr>
          <a:xfrm>
            <a:off x="5774016" y="3866745"/>
            <a:ext cx="3163957" cy="490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đóng</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06017" y="4724400"/>
            <a:ext cx="8885583" cy="1944122"/>
          </a:xfrm>
          <a:prstGeom prst="rect">
            <a:avLst/>
          </a:prstGeom>
          <a:solidFill>
            <a:schemeClr val="accent5">
              <a:lumMod val="20000"/>
              <a:lumOff val="80000"/>
            </a:schemeClr>
          </a:solidFill>
        </p:spPr>
        <p:txBody>
          <a:bodyPr wrap="square">
            <a:spAutoFit/>
          </a:bodyPr>
          <a:lstStyle/>
          <a:p>
            <a:pPr indent="317500">
              <a:spcAft>
                <a:spcPts val="500"/>
              </a:spcAft>
            </a:pPr>
            <a:r>
              <a:rPr lang="vi-VN" sz="2800" dirty="0" smtClean="0">
                <a:latin typeface="Times New Roman" panose="02020603050405020304" pitchFamily="18" charset="0"/>
                <a:ea typeface="Segoe UI" panose="020B0502040204020203" pitchFamily="34" charset="0"/>
                <a:cs typeface="Times New Roman" panose="02020603050405020304" pitchFamily="18" charset="0"/>
              </a:rPr>
              <a:t>- Khi </a:t>
            </a:r>
            <a:r>
              <a:rPr lang="vi-VN" sz="2800" dirty="0">
                <a:latin typeface="Times New Roman" panose="02020603050405020304" pitchFamily="18" charset="0"/>
                <a:ea typeface="Segoe UI" panose="020B0502040204020203" pitchFamily="34" charset="0"/>
                <a:cs typeface="Times New Roman" panose="02020603050405020304" pitchFamily="18" charset="0"/>
              </a:rPr>
              <a:t>tế bào trương nước, thành mỏng cong làm cho thành </a:t>
            </a:r>
            <a:r>
              <a:rPr lang="en-US" sz="2800" dirty="0">
                <a:latin typeface="Times New Roman" panose="02020603050405020304" pitchFamily="18" charset="0"/>
                <a:ea typeface="Segoe UI" panose="020B0502040204020203" pitchFamily="34" charset="0"/>
                <a:cs typeface="Times New Roman" panose="02020603050405020304" pitchFamily="18" charset="0"/>
              </a:rPr>
              <a:t>      </a:t>
            </a:r>
          </a:p>
          <a:p>
            <a:pPr indent="317500">
              <a:spcAft>
                <a:spcPts val="500"/>
              </a:spcAft>
            </a:pPr>
            <a:r>
              <a:rPr lang="en-US" sz="2800" dirty="0">
                <a:latin typeface="Times New Roman" panose="02020603050405020304" pitchFamily="18" charset="0"/>
                <a:ea typeface="Segoe UI" panose="020B0502040204020203" pitchFamily="34" charset="0"/>
                <a:cs typeface="Times New Roman" panose="02020603050405020304" pitchFamily="18" charset="0"/>
              </a:rPr>
              <a:t> </a:t>
            </a:r>
            <a:r>
              <a:rPr lang="vi-VN" sz="2800" dirty="0">
                <a:latin typeface="Times New Roman" panose="02020603050405020304" pitchFamily="18" charset="0"/>
                <a:ea typeface="Segoe UI" panose="020B0502040204020203" pitchFamily="34" charset="0"/>
                <a:cs typeface="Times New Roman" panose="02020603050405020304" pitchFamily="18" charset="0"/>
              </a:rPr>
              <a:t>dày cong theo làm </a:t>
            </a:r>
            <a:r>
              <a:rPr lang="vi-VN" sz="28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khí khổng mở</a:t>
            </a:r>
            <a:endParaRPr lang="en-US" sz="28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a:p>
            <a:pPr indent="317500">
              <a:spcAft>
                <a:spcPts val="500"/>
              </a:spcAft>
            </a:pPr>
            <a:r>
              <a:rPr lang="vi-VN" sz="2800" dirty="0" smtClean="0">
                <a:latin typeface="Times New Roman" panose="02020603050405020304" pitchFamily="18" charset="0"/>
                <a:ea typeface="Segoe UI" panose="020B0502040204020203" pitchFamily="34" charset="0"/>
                <a:cs typeface="Times New Roman" panose="02020603050405020304" pitchFamily="18" charset="0"/>
              </a:rPr>
              <a:t>- </a:t>
            </a:r>
            <a:r>
              <a:rPr lang="en-US" sz="2800" dirty="0" smtClean="0">
                <a:latin typeface="Times New Roman" panose="02020603050405020304" pitchFamily="18" charset="0"/>
                <a:ea typeface="Segoe UI" panose="020B0502040204020203" pitchFamily="34" charset="0"/>
                <a:cs typeface="Times New Roman" panose="02020603050405020304" pitchFamily="18" charset="0"/>
              </a:rPr>
              <a:t>K</a:t>
            </a:r>
            <a:r>
              <a:rPr lang="vi-VN" sz="2800" dirty="0">
                <a:latin typeface="Times New Roman" panose="02020603050405020304" pitchFamily="18" charset="0"/>
                <a:ea typeface="Segoe UI" panose="020B0502040204020203" pitchFamily="34" charset="0"/>
                <a:cs typeface="Times New Roman" panose="02020603050405020304" pitchFamily="18" charset="0"/>
              </a:rPr>
              <a:t>hi mất nước, thành t</a:t>
            </a:r>
            <a:r>
              <a:rPr lang="en-US" sz="2800" dirty="0">
                <a:latin typeface="Times New Roman" panose="02020603050405020304" pitchFamily="18" charset="0"/>
                <a:ea typeface="Segoe UI" panose="020B0502040204020203" pitchFamily="34" charset="0"/>
                <a:cs typeface="Times New Roman" panose="02020603050405020304" pitchFamily="18" charset="0"/>
              </a:rPr>
              <a:t>ế</a:t>
            </a:r>
            <a:r>
              <a:rPr lang="vi-VN" sz="2800" dirty="0">
                <a:latin typeface="Times New Roman" panose="02020603050405020304" pitchFamily="18" charset="0"/>
                <a:ea typeface="Segoe UI" panose="020B0502040204020203" pitchFamily="34" charset="0"/>
                <a:cs typeface="Times New Roman" panose="02020603050405020304" pitchFamily="18" charset="0"/>
              </a:rPr>
              <a:t> bào duỗi thẳng làm </a:t>
            </a:r>
            <a:r>
              <a:rPr lang="vi-VN" sz="28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khí khổng đóng lại</a:t>
            </a:r>
            <a:endParaRPr lang="en-US" sz="28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241805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145">
            <a:extLst>
              <a:ext uri="{FF2B5EF4-FFF2-40B4-BE49-F238E27FC236}">
                <a16:creationId xmlns:a16="http://schemas.microsoft.com/office/drawing/2014/main" xmlns="" id="{EA1F2D5E-D7E1-468B-B8C5-7A43E3BE54B3}"/>
              </a:ext>
            </a:extLst>
          </p:cNvPr>
          <p:cNvSpPr txBox="1"/>
          <p:nvPr/>
        </p:nvSpPr>
        <p:spPr>
          <a:xfrm>
            <a:off x="137753" y="1981200"/>
            <a:ext cx="8999621" cy="877163"/>
          </a:xfrm>
          <a:prstGeom prst="rect">
            <a:avLst/>
          </a:prstGeom>
          <a:noFill/>
        </p:spPr>
        <p:txBody>
          <a:bodyPr wrap="square" rtlCol="0">
            <a:spAutoFit/>
          </a:bodyPr>
          <a:lstStyle/>
          <a:p>
            <a:pPr marL="385763" indent="-385763">
              <a:buAutoNum type="arabicPeriod"/>
            </a:pPr>
            <a:r>
              <a:rPr lang="en-US" sz="2550" b="1" dirty="0" err="1">
                <a:solidFill>
                  <a:srgbClr val="FF0000"/>
                </a:solidFill>
                <a:latin typeface="Times New Roman" panose="02020603050405020304" pitchFamily="18" charset="0"/>
                <a:cs typeface="Times New Roman" panose="02020603050405020304" pitchFamily="18" charset="0"/>
              </a:rPr>
              <a:t>Quá</a:t>
            </a:r>
            <a:r>
              <a:rPr lang="en-US" sz="2550" b="1" dirty="0">
                <a:solidFill>
                  <a:srgbClr val="FF0000"/>
                </a:solidFill>
                <a:latin typeface="Times New Roman" panose="02020603050405020304" pitchFamily="18" charset="0"/>
                <a:cs typeface="Times New Roman" panose="02020603050405020304" pitchFamily="18" charset="0"/>
              </a:rPr>
              <a:t> </a:t>
            </a:r>
            <a:r>
              <a:rPr lang="en-US" sz="2550" b="1" dirty="0" err="1">
                <a:solidFill>
                  <a:srgbClr val="FF0000"/>
                </a:solidFill>
                <a:latin typeface="Times New Roman" panose="02020603050405020304" pitchFamily="18" charset="0"/>
                <a:cs typeface="Times New Roman" panose="02020603050405020304" pitchFamily="18" charset="0"/>
              </a:rPr>
              <a:t>trình</a:t>
            </a:r>
            <a:r>
              <a:rPr lang="en-US" sz="2550" b="1" dirty="0">
                <a:solidFill>
                  <a:srgbClr val="FF0000"/>
                </a:solidFill>
                <a:latin typeface="Times New Roman" panose="02020603050405020304" pitchFamily="18" charset="0"/>
                <a:cs typeface="Times New Roman" panose="02020603050405020304" pitchFamily="18" charset="0"/>
              </a:rPr>
              <a:t> </a:t>
            </a:r>
            <a:r>
              <a:rPr lang="en-US" sz="2550" b="1" dirty="0" err="1">
                <a:solidFill>
                  <a:srgbClr val="FF0000"/>
                </a:solidFill>
                <a:latin typeface="Times New Roman" panose="02020603050405020304" pitchFamily="18" charset="0"/>
                <a:cs typeface="Times New Roman" panose="02020603050405020304" pitchFamily="18" charset="0"/>
              </a:rPr>
              <a:t>trao</a:t>
            </a:r>
            <a:r>
              <a:rPr lang="en-US" sz="2550" b="1" dirty="0">
                <a:solidFill>
                  <a:srgbClr val="FF0000"/>
                </a:solidFill>
                <a:latin typeface="Times New Roman" panose="02020603050405020304" pitchFamily="18" charset="0"/>
                <a:cs typeface="Times New Roman" panose="02020603050405020304" pitchFamily="18" charset="0"/>
              </a:rPr>
              <a:t> </a:t>
            </a:r>
            <a:r>
              <a:rPr lang="en-US" sz="2550" b="1" dirty="0" err="1">
                <a:solidFill>
                  <a:srgbClr val="FF0000"/>
                </a:solidFill>
                <a:latin typeface="Times New Roman" panose="02020603050405020304" pitchFamily="18" charset="0"/>
                <a:cs typeface="Times New Roman" panose="02020603050405020304" pitchFamily="18" charset="0"/>
              </a:rPr>
              <a:t>đổi</a:t>
            </a:r>
            <a:r>
              <a:rPr lang="en-US" sz="2550" b="1" dirty="0">
                <a:solidFill>
                  <a:srgbClr val="FF0000"/>
                </a:solidFill>
                <a:latin typeface="Times New Roman" panose="02020603050405020304" pitchFamily="18" charset="0"/>
                <a:cs typeface="Times New Roman" panose="02020603050405020304" pitchFamily="18" charset="0"/>
              </a:rPr>
              <a:t> </a:t>
            </a:r>
            <a:r>
              <a:rPr lang="en-US" sz="2550" b="1" dirty="0" err="1">
                <a:solidFill>
                  <a:srgbClr val="FF0000"/>
                </a:solidFill>
                <a:latin typeface="Times New Roman" panose="02020603050405020304" pitchFamily="18" charset="0"/>
                <a:cs typeface="Times New Roman" panose="02020603050405020304" pitchFamily="18" charset="0"/>
              </a:rPr>
              <a:t>nước</a:t>
            </a:r>
            <a:r>
              <a:rPr lang="en-US" sz="2550" b="1" dirty="0">
                <a:solidFill>
                  <a:srgbClr val="FF0000"/>
                </a:solidFill>
                <a:latin typeface="Times New Roman" panose="02020603050405020304" pitchFamily="18" charset="0"/>
                <a:cs typeface="Times New Roman" panose="02020603050405020304" pitchFamily="18" charset="0"/>
              </a:rPr>
              <a:t> </a:t>
            </a:r>
            <a:r>
              <a:rPr lang="en-US" sz="2550" b="1" dirty="0" err="1">
                <a:solidFill>
                  <a:srgbClr val="FF0000"/>
                </a:solidFill>
                <a:latin typeface="Times New Roman" panose="02020603050405020304" pitchFamily="18" charset="0"/>
                <a:cs typeface="Times New Roman" panose="02020603050405020304" pitchFamily="18" charset="0"/>
              </a:rPr>
              <a:t>và</a:t>
            </a:r>
            <a:r>
              <a:rPr lang="en-US" sz="2550" b="1" dirty="0">
                <a:solidFill>
                  <a:srgbClr val="FF0000"/>
                </a:solidFill>
                <a:latin typeface="Times New Roman" panose="02020603050405020304" pitchFamily="18" charset="0"/>
                <a:cs typeface="Times New Roman" panose="02020603050405020304" pitchFamily="18" charset="0"/>
              </a:rPr>
              <a:t> </a:t>
            </a:r>
            <a:r>
              <a:rPr lang="en-US" sz="2550" b="1" dirty="0" err="1">
                <a:solidFill>
                  <a:srgbClr val="FF0000"/>
                </a:solidFill>
                <a:latin typeface="Times New Roman" panose="02020603050405020304" pitchFamily="18" charset="0"/>
                <a:cs typeface="Times New Roman" panose="02020603050405020304" pitchFamily="18" charset="0"/>
              </a:rPr>
              <a:t>các</a:t>
            </a:r>
            <a:r>
              <a:rPr lang="en-US" sz="2550" b="1" dirty="0">
                <a:solidFill>
                  <a:srgbClr val="FF0000"/>
                </a:solidFill>
                <a:latin typeface="Times New Roman" panose="02020603050405020304" pitchFamily="18" charset="0"/>
                <a:cs typeface="Times New Roman" panose="02020603050405020304" pitchFamily="18" charset="0"/>
              </a:rPr>
              <a:t> </a:t>
            </a:r>
            <a:r>
              <a:rPr lang="en-US" sz="2550" b="1" dirty="0" err="1">
                <a:solidFill>
                  <a:srgbClr val="FF0000"/>
                </a:solidFill>
                <a:latin typeface="Times New Roman" panose="02020603050405020304" pitchFamily="18" charset="0"/>
                <a:cs typeface="Times New Roman" panose="02020603050405020304" pitchFamily="18" charset="0"/>
              </a:rPr>
              <a:t>chất</a:t>
            </a:r>
            <a:r>
              <a:rPr lang="en-US" sz="2550" b="1" dirty="0">
                <a:solidFill>
                  <a:srgbClr val="FF0000"/>
                </a:solidFill>
                <a:latin typeface="Times New Roman" panose="02020603050405020304" pitchFamily="18" charset="0"/>
                <a:cs typeface="Times New Roman" panose="02020603050405020304" pitchFamily="18" charset="0"/>
              </a:rPr>
              <a:t> </a:t>
            </a:r>
            <a:r>
              <a:rPr lang="en-US" sz="2550" b="1" dirty="0" err="1">
                <a:solidFill>
                  <a:srgbClr val="FF0000"/>
                </a:solidFill>
                <a:latin typeface="Times New Roman" panose="02020603050405020304" pitchFamily="18" charset="0"/>
                <a:cs typeface="Times New Roman" panose="02020603050405020304" pitchFamily="18" charset="0"/>
              </a:rPr>
              <a:t>dinh</a:t>
            </a:r>
            <a:r>
              <a:rPr lang="en-US" sz="2550" b="1" dirty="0">
                <a:solidFill>
                  <a:srgbClr val="FF0000"/>
                </a:solidFill>
                <a:latin typeface="Times New Roman" panose="02020603050405020304" pitchFamily="18" charset="0"/>
                <a:cs typeface="Times New Roman" panose="02020603050405020304" pitchFamily="18" charset="0"/>
              </a:rPr>
              <a:t> </a:t>
            </a:r>
            <a:r>
              <a:rPr lang="en-US" sz="2550" b="1" dirty="0" err="1">
                <a:solidFill>
                  <a:srgbClr val="FF0000"/>
                </a:solidFill>
                <a:latin typeface="Times New Roman" panose="02020603050405020304" pitchFamily="18" charset="0"/>
                <a:cs typeface="Times New Roman" panose="02020603050405020304" pitchFamily="18" charset="0"/>
              </a:rPr>
              <a:t>dưỡng</a:t>
            </a:r>
            <a:r>
              <a:rPr lang="en-US" sz="2550" b="1" dirty="0">
                <a:solidFill>
                  <a:srgbClr val="FF0000"/>
                </a:solidFill>
                <a:latin typeface="Times New Roman" panose="02020603050405020304" pitchFamily="18" charset="0"/>
                <a:cs typeface="Times New Roman" panose="02020603050405020304" pitchFamily="18" charset="0"/>
              </a:rPr>
              <a:t> ở </a:t>
            </a:r>
            <a:r>
              <a:rPr lang="en-US" sz="2550" b="1" dirty="0" err="1">
                <a:solidFill>
                  <a:srgbClr val="FF0000"/>
                </a:solidFill>
                <a:latin typeface="Times New Roman" panose="02020603050405020304" pitchFamily="18" charset="0"/>
                <a:cs typeface="Times New Roman" panose="02020603050405020304" pitchFamily="18" charset="0"/>
              </a:rPr>
              <a:t>thực</a:t>
            </a:r>
            <a:r>
              <a:rPr lang="en-US" sz="2550" b="1" dirty="0">
                <a:solidFill>
                  <a:srgbClr val="FF0000"/>
                </a:solidFill>
                <a:latin typeface="Times New Roman" panose="02020603050405020304" pitchFamily="18" charset="0"/>
                <a:cs typeface="Times New Roman" panose="02020603050405020304" pitchFamily="18" charset="0"/>
              </a:rPr>
              <a:t> </a:t>
            </a:r>
            <a:r>
              <a:rPr lang="en-US" sz="2550" b="1" dirty="0" err="1">
                <a:solidFill>
                  <a:srgbClr val="FF0000"/>
                </a:solidFill>
                <a:latin typeface="Times New Roman" panose="02020603050405020304" pitchFamily="18" charset="0"/>
                <a:cs typeface="Times New Roman" panose="02020603050405020304" pitchFamily="18" charset="0"/>
              </a:rPr>
              <a:t>vật</a:t>
            </a:r>
            <a:endParaRPr lang="vi-VN" sz="2550" b="1" dirty="0">
              <a:solidFill>
                <a:srgbClr val="FF0000"/>
              </a:solidFill>
              <a:latin typeface="Times New Roman" panose="02020603050405020304" pitchFamily="18" charset="0"/>
              <a:cs typeface="Times New Roman" panose="02020603050405020304" pitchFamily="18" charset="0"/>
            </a:endParaRPr>
          </a:p>
          <a:p>
            <a:endParaRPr lang="vi-VN" sz="255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6443" y="228600"/>
            <a:ext cx="9338511" cy="2062103"/>
          </a:xfrm>
          <a:prstGeom prst="rect">
            <a:avLst/>
          </a:prstGeom>
          <a:noFill/>
        </p:spPr>
        <p:txBody>
          <a:bodyPr wrap="square" rtlCol="0">
            <a:spAutoFit/>
          </a:bodyPr>
          <a:lstStyle/>
          <a:p>
            <a:pPr algn="ctr"/>
            <a:r>
              <a:rPr lang="en-US" sz="3200" b="1" dirty="0">
                <a:solidFill>
                  <a:srgbClr val="512274"/>
                </a:solidFill>
                <a:latin typeface="Times New Roman" panose="02020603050405020304" pitchFamily="18" charset="0"/>
                <a:cs typeface="Times New Roman" panose="02020603050405020304" pitchFamily="18" charset="0"/>
              </a:rPr>
              <a:t>BÀI 29:</a:t>
            </a:r>
            <a:r>
              <a:rPr lang="en-US" sz="3200" b="1" dirty="0">
                <a:solidFill>
                  <a:srgbClr val="512274"/>
                </a:solidFill>
              </a:rPr>
              <a:t> </a:t>
            </a:r>
          </a:p>
          <a:p>
            <a:pPr algn="ctr"/>
            <a:r>
              <a:rPr lang="en-US" sz="3200" b="1" dirty="0">
                <a:solidFill>
                  <a:srgbClr val="512274"/>
                </a:solidFill>
                <a:latin typeface="Times New Roman" panose="02020603050405020304" pitchFamily="18" charset="0"/>
                <a:cs typeface="Times New Roman" panose="02020603050405020304" pitchFamily="18" charset="0"/>
              </a:rPr>
              <a:t>TRAO ĐỔI NƯỚC VÀ CÁC CHẤT DINH DƯỠNG </a:t>
            </a:r>
            <a:r>
              <a:rPr lang="en-US" sz="3200" b="1" dirty="0" smtClean="0">
                <a:solidFill>
                  <a:srgbClr val="512274"/>
                </a:solidFill>
                <a:latin typeface="Times New Roman" panose="02020603050405020304" pitchFamily="18" charset="0"/>
                <a:cs typeface="Times New Roman" panose="02020603050405020304" pitchFamily="18" charset="0"/>
              </a:rPr>
              <a:t>Ở </a:t>
            </a:r>
            <a:r>
              <a:rPr lang="en-US" sz="3200" b="1" dirty="0">
                <a:solidFill>
                  <a:srgbClr val="512274"/>
                </a:solidFill>
                <a:latin typeface="Times New Roman" panose="02020603050405020304" pitchFamily="18" charset="0"/>
                <a:cs typeface="Times New Roman" panose="02020603050405020304" pitchFamily="18" charset="0"/>
              </a:rPr>
              <a:t>THỰC VẬT</a:t>
            </a:r>
            <a:endParaRPr lang="en-US" sz="3200" dirty="0">
              <a:solidFill>
                <a:srgbClr val="512274"/>
              </a:solidFill>
              <a:latin typeface="Times New Roman" panose="02020603050405020304" pitchFamily="18" charset="0"/>
              <a:cs typeface="Times New Roman" panose="02020603050405020304" pitchFamily="18" charset="0"/>
            </a:endParaRPr>
          </a:p>
          <a:p>
            <a:pPr algn="ctr"/>
            <a:endParaRPr lang="en-US" sz="3200" b="1" dirty="0">
              <a:solidFill>
                <a:srgbClr val="51227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6015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81108" y="342509"/>
            <a:ext cx="959201" cy="7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0" y="1012873"/>
            <a:ext cx="9448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vi-VN" altLang="en-US" sz="2800" u="sng" dirty="0" err="1" smtClean="0">
                <a:solidFill>
                  <a:srgbClr val="0000FF"/>
                </a:solidFill>
                <a:latin typeface="Times New Roman" pitchFamily="18" charset="0"/>
                <a:cs typeface="Times New Roman" pitchFamily="18" charset="0"/>
              </a:rPr>
              <a:t>1</a:t>
            </a:r>
            <a:r>
              <a:rPr lang="en-US" altLang="en-US" sz="2800" u="sng" dirty="0" smtClean="0">
                <a:solidFill>
                  <a:srgbClr val="0000FF"/>
                </a:solidFill>
                <a:latin typeface="Times New Roman" pitchFamily="18" charset="0"/>
                <a:cs typeface="Times New Roman" pitchFamily="18" charset="0"/>
              </a:rPr>
              <a:t>.</a:t>
            </a:r>
            <a:r>
              <a:rPr lang="en-US" altLang="en-US" sz="2800" u="sng" dirty="0" err="1" smtClean="0">
                <a:solidFill>
                  <a:srgbClr val="0000FF"/>
                </a:solidFill>
                <a:latin typeface="Times New Roman" pitchFamily="18" charset="0"/>
                <a:cs typeface="Times New Roman" pitchFamily="18" charset="0"/>
              </a:rPr>
              <a:t>Quá</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trình</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trao</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đổi</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nước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đối</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và</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các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chất</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dinh</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dưỡng</a:t>
            </a:r>
            <a:r>
              <a:rPr lang="en-US" altLang="en-US" sz="2800" u="sng" dirty="0" smtClean="0">
                <a:solidFill>
                  <a:srgbClr val="0000FF"/>
                </a:solidFill>
                <a:latin typeface="Times New Roman" pitchFamily="18" charset="0"/>
                <a:cs typeface="Times New Roman" pitchFamily="18" charset="0"/>
              </a:rPr>
              <a:t> ở </a:t>
            </a:r>
            <a:r>
              <a:rPr lang="en-US" altLang="en-US" sz="2800" u="sng" dirty="0" err="1" smtClean="0">
                <a:solidFill>
                  <a:srgbClr val="0000FF"/>
                </a:solidFill>
                <a:latin typeface="Times New Roman" pitchFamily="18" charset="0"/>
                <a:cs typeface="Times New Roman" pitchFamily="18" charset="0"/>
              </a:rPr>
              <a:t>thực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vật</a:t>
            </a:r>
            <a:endParaRPr lang="en-US" altLang="en-US" sz="2800" u="sng" dirty="0">
              <a:solidFill>
                <a:srgbClr val="0000FF"/>
              </a:solidFill>
              <a:latin typeface="Times New Roman" pitchFamily="18" charset="0"/>
              <a:cs typeface="Times New Roman" pitchFamily="18" charset="0"/>
            </a:endParaRPr>
          </a:p>
        </p:txBody>
      </p:sp>
      <p:sp>
        <p:nvSpPr>
          <p:cNvPr id="13" name="Text Box 20"/>
          <p:cNvSpPr txBox="1">
            <a:spLocks noChangeArrowheads="1"/>
          </p:cNvSpPr>
          <p:nvPr/>
        </p:nvSpPr>
        <p:spPr bwMode="auto">
          <a:xfrm>
            <a:off x="76200" y="122856"/>
            <a:ext cx="8077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smtClean="0">
                <a:solidFill>
                  <a:srgbClr val="FF0000"/>
                </a:solidFill>
                <a:latin typeface="Times New Roman" pitchFamily="18" charset="0"/>
                <a:cs typeface="Times New Roman" pitchFamily="18" charset="0"/>
              </a:rPr>
              <a:t>BÀI 2</a:t>
            </a:r>
            <a:r>
              <a:rPr lang="vi-VN" altLang="en-US" sz="2800" b="1" dirty="0" smtClean="0">
                <a:solidFill>
                  <a:srgbClr val="FF0000"/>
                </a:solidFill>
                <a:latin typeface="Times New Roman" pitchFamily="18" charset="0"/>
                <a:cs typeface="Times New Roman" pitchFamily="18" charset="0"/>
              </a:rPr>
              <a:t>9</a:t>
            </a:r>
            <a:r>
              <a:rPr lang="en-US" altLang="en-US" sz="2800" b="1" dirty="0" smtClean="0">
                <a:solidFill>
                  <a:srgbClr val="FF0000"/>
                </a:solidFill>
                <a:latin typeface="Times New Roman" pitchFamily="18" charset="0"/>
                <a:cs typeface="Times New Roman" pitchFamily="18" charset="0"/>
              </a:rPr>
              <a:t>- TRAO ĐỔI NƯỚC VÀ CÁC CHẤT DINH DƯƠNG Ỏ THỰC VẬT</a:t>
            </a:r>
            <a:endParaRPr lang="en-US" altLang="en-US" sz="2800" b="1" dirty="0">
              <a:solidFill>
                <a:srgbClr val="FF0000"/>
              </a:solidFill>
              <a:latin typeface="Times New Roman" pitchFamily="18" charset="0"/>
              <a:cs typeface="Times New Roman" pitchFamily="18" charset="0"/>
            </a:endParaRPr>
          </a:p>
        </p:txBody>
      </p:sp>
      <p:sp>
        <p:nvSpPr>
          <p:cNvPr id="2" name="Rectangle 1"/>
          <p:cNvSpPr/>
          <p:nvPr/>
        </p:nvSpPr>
        <p:spPr>
          <a:xfrm>
            <a:off x="99391" y="1966980"/>
            <a:ext cx="8839200" cy="3788858"/>
          </a:xfrm>
          <a:prstGeom prst="rect">
            <a:avLst/>
          </a:prstGeom>
        </p:spPr>
        <p:txBody>
          <a:bodyPr wrap="square">
            <a:spAutoFit/>
          </a:bodyPr>
          <a:lstStyle/>
          <a:p>
            <a:pPr algn="just">
              <a:lnSpc>
                <a:spcPct val="107000"/>
              </a:lnSpc>
              <a:spcBef>
                <a:spcPts val="600"/>
              </a:spcBef>
              <a:spcAft>
                <a:spcPts val="600"/>
              </a:spcAft>
              <a:tabLst>
                <a:tab pos="291465" algn="l"/>
              </a:tabLst>
            </a:pPr>
            <a:r>
              <a:rPr lang="vi-VN"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lực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sư</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hoà</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bề</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lá</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carbon dioxide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lá</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quang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phóng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ở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lá</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nhờ</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28238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670362" y="482411"/>
            <a:ext cx="4501347" cy="1815882"/>
          </a:xfrm>
          <a:prstGeom prst="rect">
            <a:avLst/>
          </a:prstGeom>
        </p:spPr>
        <p:txBody>
          <a:bodyPr wrap="square">
            <a:spAutoFit/>
          </a:bodyPr>
          <a:lstStyle/>
          <a:p>
            <a:r>
              <a:rPr lang="en-US" sz="2800" dirty="0" smtClean="0"/>
              <a:t>+ </a:t>
            </a:r>
            <a:r>
              <a:rPr lang="vi-VN" sz="2800" dirty="0"/>
              <a:t> Quá trình thoát hơi nước nước làm thất thoát một lượng nước lớn nhưng cây vẫn cần có quá trình </a:t>
            </a:r>
            <a:r>
              <a:rPr lang="vi-VN" sz="2800" dirty="0" smtClean="0"/>
              <a:t>nay?</a:t>
            </a:r>
            <a:endParaRPr lang="en-US" sz="3200" dirty="0">
              <a:solidFill>
                <a:srgbClr val="0000FF"/>
              </a:solidFill>
            </a:endParaRPr>
          </a:p>
        </p:txBody>
      </p:sp>
      <p:pic>
        <p:nvPicPr>
          <p:cNvPr id="5" name="Picture 2" descr="Lý thuyết Sinh học lớp 6 bài 24">
            <a:extLst>
              <a:ext uri="{FF2B5EF4-FFF2-40B4-BE49-F238E27FC236}">
                <a16:creationId xmlns:a16="http://schemas.microsoft.com/office/drawing/2014/main" xmlns="" id="{0EF2E9E4-9FCA-6658-1C8A-BA3B3E9FA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670362"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76800" y="2743200"/>
            <a:ext cx="3962400" cy="3539430"/>
          </a:xfrm>
          <a:prstGeom prst="rect">
            <a:avLst/>
          </a:prstGeom>
        </p:spPr>
        <p:txBody>
          <a:bodyPr wrap="square">
            <a:spAutoFit/>
          </a:bodyPr>
          <a:lstStyle/>
          <a:p>
            <a:r>
              <a:rPr lang="vi-VN" sz="2400" dirty="0" smtClean="0"/>
              <a:t> </a:t>
            </a:r>
            <a:r>
              <a:rPr lang="vi-VN" sz="2800" dirty="0">
                <a:solidFill>
                  <a:srgbClr val="0000FF"/>
                </a:solidFill>
              </a:rPr>
              <a:t>vì - Nhờ có quá trình này mà cây được cung cấp dinh dưỡng, H</a:t>
            </a:r>
            <a:r>
              <a:rPr lang="vi-VN" sz="2800" baseline="-25000" dirty="0">
                <a:solidFill>
                  <a:srgbClr val="0000FF"/>
                </a:solidFill>
              </a:rPr>
              <a:t>2</a:t>
            </a:r>
            <a:r>
              <a:rPr lang="vi-VN" sz="2800" dirty="0">
                <a:solidFill>
                  <a:srgbClr val="0000FF"/>
                </a:solidFill>
              </a:rPr>
              <a:t>O, CO</a:t>
            </a:r>
            <a:r>
              <a:rPr lang="vi-VN" sz="2800" baseline="-25000" dirty="0">
                <a:solidFill>
                  <a:srgbClr val="0000FF"/>
                </a:solidFill>
              </a:rPr>
              <a:t>2</a:t>
            </a:r>
            <a:r>
              <a:rPr lang="vi-VN" sz="2800" dirty="0">
                <a:solidFill>
                  <a:srgbClr val="0000FF"/>
                </a:solidFill>
              </a:rPr>
              <a:t>, O</a:t>
            </a:r>
            <a:r>
              <a:rPr lang="vi-VN" sz="2800" baseline="-25000" dirty="0">
                <a:solidFill>
                  <a:srgbClr val="0000FF"/>
                </a:solidFill>
              </a:rPr>
              <a:t>2</a:t>
            </a:r>
            <a:r>
              <a:rPr lang="vi-VN" sz="2800" dirty="0">
                <a:solidFill>
                  <a:srgbClr val="0000FF"/>
                </a:solidFill>
              </a:rPr>
              <a:t> cho hoạt động sống của cây và</a:t>
            </a:r>
          </a:p>
          <a:p>
            <a:r>
              <a:rPr lang="vi-VN" sz="2800" dirty="0">
                <a:solidFill>
                  <a:srgbClr val="FF0000"/>
                </a:solidFill>
              </a:rPr>
              <a:t>-</a:t>
            </a:r>
            <a:r>
              <a:rPr lang="vi-VN" sz="2800" dirty="0">
                <a:solidFill>
                  <a:srgbClr val="0000FF"/>
                </a:solidFill>
              </a:rPr>
              <a:t> </a:t>
            </a:r>
            <a:r>
              <a:rPr lang="vi-VN" sz="2800" dirty="0">
                <a:solidFill>
                  <a:srgbClr val="FF0000"/>
                </a:solidFill>
              </a:rPr>
              <a:t>Giúp hạ nhiệt độ của lá vào những ngày nắng nóng</a:t>
            </a:r>
            <a:r>
              <a:rPr lang="vi-VN" sz="2800" dirty="0">
                <a:solidFill>
                  <a:srgbClr val="0000FF"/>
                </a:solidFill>
              </a:rPr>
              <a:t>.</a:t>
            </a:r>
            <a:endParaRPr lang="en-US" sz="2800" dirty="0">
              <a:solidFill>
                <a:srgbClr val="0000FF"/>
              </a:solidFill>
            </a:endParaRPr>
          </a:p>
        </p:txBody>
      </p:sp>
    </p:spTree>
    <p:extLst>
      <p:ext uri="{BB962C8B-B14F-4D97-AF65-F5344CB8AC3E}">
        <p14:creationId xmlns:p14="http://schemas.microsoft.com/office/powerpoint/2010/main" val="20448860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6200" y="152400"/>
            <a:ext cx="8839200" cy="1077218"/>
          </a:xfrm>
          <a:prstGeom prst="rect">
            <a:avLst/>
          </a:prstGeom>
        </p:spPr>
        <p:txBody>
          <a:bodyPr wrap="square">
            <a:spAutoFit/>
          </a:bodyPr>
          <a:lstStyle/>
          <a:p>
            <a:r>
              <a:rPr lang="en-US" sz="3200" dirty="0" smtClean="0">
                <a:solidFill>
                  <a:srgbClr val="FF0000"/>
                </a:solidFill>
                <a:latin typeface="Times New Roman" pitchFamily="18" charset="0"/>
                <a:cs typeface="Times New Roman" pitchFamily="18" charset="0"/>
              </a:rPr>
              <a:t>???</a:t>
            </a:r>
            <a:r>
              <a:rPr lang="vi-VN" sz="3200" dirty="0" smtClean="0">
                <a:solidFill>
                  <a:srgbClr val="FF0000"/>
                </a:solidFill>
                <a:latin typeface="Times New Roman" pitchFamily="18" charset="0"/>
                <a:cs typeface="Times New Roman" pitchFamily="18" charset="0"/>
              </a:rPr>
              <a:t>Tại </a:t>
            </a:r>
            <a:r>
              <a:rPr lang="vi-VN" sz="3200" dirty="0">
                <a:solidFill>
                  <a:srgbClr val="FF0000"/>
                </a:solidFill>
                <a:latin typeface="Times New Roman" pitchFamily="18" charset="0"/>
                <a:cs typeface="Times New Roman" pitchFamily="18" charset="0"/>
              </a:rPr>
              <a:t>sao người ta thường tưới nước nhiều hơn cho cây trồng vào những ngày mùa hè nóng bức</a:t>
            </a:r>
            <a:r>
              <a:rPr lang="vi-VN"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5" name="Rectangle 4"/>
          <p:cNvSpPr/>
          <p:nvPr/>
        </p:nvSpPr>
        <p:spPr>
          <a:xfrm>
            <a:off x="86591" y="1524000"/>
            <a:ext cx="8818418" cy="3539430"/>
          </a:xfrm>
          <a:prstGeom prst="rect">
            <a:avLst/>
          </a:prstGeom>
        </p:spPr>
        <p:txBody>
          <a:bodyPr wrap="square">
            <a:spAutoFit/>
          </a:bodyPr>
          <a:lstStyle/>
          <a:p>
            <a:r>
              <a:rPr lang="en-US" sz="3200" dirty="0" smtClean="0">
                <a:solidFill>
                  <a:srgbClr val="0000FF"/>
                </a:solidFill>
                <a:latin typeface="+mj-lt"/>
              </a:rPr>
              <a:t>=&gt;</a:t>
            </a:r>
            <a:r>
              <a:rPr lang="vi-VN" sz="3200" dirty="0" smtClean="0">
                <a:solidFill>
                  <a:srgbClr val="0000FF"/>
                </a:solidFill>
                <a:latin typeface="+mj-lt"/>
              </a:rPr>
              <a:t>Vào </a:t>
            </a:r>
            <a:r>
              <a:rPr lang="vi-VN" sz="3200" dirty="0">
                <a:solidFill>
                  <a:srgbClr val="0000FF"/>
                </a:solidFill>
                <a:latin typeface="+mj-lt"/>
              </a:rPr>
              <a:t>mùa hè, nhiệt độ trong không khí tăng, làm các tế bào lá tăng thoát hơi nước để làm hạ nhiệt độ trong không khí, mà lượng nước cây hút vào bị mất đi qua quá trình thoát hơi nước ở lá chiếm đến 98%, do đó vào những ngày mùa hè nóng bức người ta thường tưới nước nhiều hơn cho cây trồng</a:t>
            </a:r>
            <a:r>
              <a:rPr lang="vi-VN" sz="3200" b="1" dirty="0">
                <a:solidFill>
                  <a:srgbClr val="0000FF"/>
                </a:solidFill>
                <a:latin typeface="+mj-lt"/>
              </a:rPr>
              <a:t> </a:t>
            </a:r>
            <a:r>
              <a:rPr lang="vi-VN" sz="3200" dirty="0">
                <a:solidFill>
                  <a:srgbClr val="0000FF"/>
                </a:solidFill>
                <a:latin typeface="+mj-lt"/>
              </a:rPr>
              <a:t>để cung cấp đủ lượng nước cho hoạt động của cây</a:t>
            </a:r>
            <a:r>
              <a:rPr lang="vi-VN" sz="3200" dirty="0" smtClean="0">
                <a:solidFill>
                  <a:srgbClr val="0000FF"/>
                </a:solidFill>
                <a:latin typeface="+mj-lt"/>
              </a:rPr>
              <a:t>.</a:t>
            </a:r>
            <a:endParaRPr lang="en-US" sz="3200" dirty="0">
              <a:solidFill>
                <a:srgbClr val="0000FF"/>
              </a:solidFill>
              <a:latin typeface="+mj-lt"/>
            </a:endParaRPr>
          </a:p>
        </p:txBody>
      </p:sp>
    </p:spTree>
    <p:extLst>
      <p:ext uri="{BB962C8B-B14F-4D97-AF65-F5344CB8AC3E}">
        <p14:creationId xmlns:p14="http://schemas.microsoft.com/office/powerpoint/2010/main" val="125228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41045" y="3313"/>
            <a:ext cx="605909" cy="46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7747" y="53786"/>
            <a:ext cx="8943110" cy="1077218"/>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2</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Một</a:t>
            </a:r>
            <a:r>
              <a:rPr lang="en-US" sz="3200" b="1" dirty="0" smtClean="0">
                <a:solidFill>
                  <a:srgbClr val="C00000"/>
                </a:solidFill>
                <a:latin typeface="Times New Roman" pitchFamily="18" charset="0"/>
                <a:cs typeface="Times New Roman" pitchFamily="18" charset="0"/>
              </a:rPr>
              <a:t> </a:t>
            </a:r>
            <a:r>
              <a:rPr lang="vi-VN" sz="3200" b="1" dirty="0" smtClean="0">
                <a:solidFill>
                  <a:srgbClr val="C00000"/>
                </a:solidFill>
                <a:latin typeface="Times New Roman" pitchFamily="18" charset="0"/>
                <a:cs typeface="Times New Roman" pitchFamily="18" charset="0"/>
              </a:rPr>
              <a:t>số </a:t>
            </a:r>
            <a:r>
              <a:rPr lang="en-US" sz="3200" b="1" dirty="0" err="1" smtClean="0">
                <a:solidFill>
                  <a:srgbClr val="C00000"/>
                </a:solidFill>
                <a:latin typeface="Times New Roman" pitchFamily="18" charset="0"/>
                <a:cs typeface="Times New Roman" pitchFamily="18" charset="0"/>
              </a:rPr>
              <a:t>yếu</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tố</a:t>
            </a:r>
            <a:r>
              <a:rPr lang="en-US" sz="3200" b="1" dirty="0" smtClean="0">
                <a:solidFill>
                  <a:srgbClr val="C00000"/>
                </a:solidFill>
                <a:latin typeface="Times New Roman" pitchFamily="18" charset="0"/>
                <a:cs typeface="Times New Roman" pitchFamily="18" charset="0"/>
              </a:rPr>
              <a:t> </a:t>
            </a:r>
            <a:r>
              <a:rPr lang="vi-VN" sz="3200" b="1" dirty="0" smtClean="0">
                <a:solidFill>
                  <a:srgbClr val="C00000"/>
                </a:solidFill>
                <a:latin typeface="Times New Roman" pitchFamily="18" charset="0"/>
                <a:cs typeface="Times New Roman" pitchFamily="18" charset="0"/>
              </a:rPr>
              <a:t>chủ yếu </a:t>
            </a:r>
            <a:r>
              <a:rPr lang="en-US" sz="3200" b="1" dirty="0" err="1" smtClean="0">
                <a:solidFill>
                  <a:srgbClr val="C00000"/>
                </a:solidFill>
                <a:latin typeface="Times New Roman" pitchFamily="18" charset="0"/>
                <a:cs typeface="Times New Roman" pitchFamily="18" charset="0"/>
              </a:rPr>
              <a:t>ảnh</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hưởng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đến</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trao</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đổi</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nước</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và</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các</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chất</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dinh</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dưỡng</a:t>
            </a:r>
            <a:r>
              <a:rPr lang="en-US" sz="3200" b="1" dirty="0" smtClean="0">
                <a:solidFill>
                  <a:srgbClr val="C00000"/>
                </a:solidFill>
                <a:latin typeface="Times New Roman" pitchFamily="18" charset="0"/>
                <a:cs typeface="Times New Roman" pitchFamily="18" charset="0"/>
              </a:rPr>
              <a:t> ở </a:t>
            </a:r>
            <a:r>
              <a:rPr lang="en-US" sz="3200" b="1" dirty="0" err="1" smtClean="0">
                <a:solidFill>
                  <a:srgbClr val="C00000"/>
                </a:solidFill>
                <a:latin typeface="Times New Roman" pitchFamily="18" charset="0"/>
                <a:cs typeface="Times New Roman" pitchFamily="18" charset="0"/>
              </a:rPr>
              <a:t>thực</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vật</a:t>
            </a:r>
            <a:endParaRPr lang="en-US" sz="3200" b="1" dirty="0">
              <a:solidFill>
                <a:srgbClr val="C00000"/>
              </a:solidFill>
            </a:endParaRPr>
          </a:p>
        </p:txBody>
      </p:sp>
      <p:sp>
        <p:nvSpPr>
          <p:cNvPr id="5" name="Rectangle 4"/>
          <p:cNvSpPr/>
          <p:nvPr/>
        </p:nvSpPr>
        <p:spPr>
          <a:xfrm>
            <a:off x="194002" y="1164134"/>
            <a:ext cx="8610600" cy="5693866"/>
          </a:xfrm>
          <a:prstGeom prst="rect">
            <a:avLst/>
          </a:prstGeom>
        </p:spPr>
        <p:txBody>
          <a:bodyPr wrap="square">
            <a:spAutoFit/>
          </a:bodyPr>
          <a:lstStyle/>
          <a:p>
            <a:r>
              <a:rPr lang="vi-VN" sz="2800" b="1" dirty="0">
                <a:latin typeface="+mj-lt"/>
              </a:rPr>
              <a:t>-  </a:t>
            </a:r>
            <a:r>
              <a:rPr lang="vi-VN" sz="2800" b="1" dirty="0">
                <a:solidFill>
                  <a:srgbClr val="0000FF"/>
                </a:solidFill>
                <a:latin typeface="+mj-lt"/>
              </a:rPr>
              <a:t>Ánh sáng </a:t>
            </a:r>
            <a:r>
              <a:rPr lang="vi-VN" sz="2800" b="1" dirty="0">
                <a:latin typeface="+mj-lt"/>
              </a:rPr>
              <a:t>và </a:t>
            </a:r>
            <a:r>
              <a:rPr lang="vi-VN" sz="2800" b="1" dirty="0">
                <a:solidFill>
                  <a:srgbClr val="0000FF"/>
                </a:solidFill>
                <a:latin typeface="+mj-lt"/>
              </a:rPr>
              <a:t>nhiệt độ </a:t>
            </a:r>
            <a:r>
              <a:rPr lang="vi-VN" sz="2800" b="1" dirty="0">
                <a:latin typeface="+mj-lt"/>
              </a:rPr>
              <a:t>ảnh hưởng đến quá trình đóng, mở khí </a:t>
            </a:r>
            <a:r>
              <a:rPr lang="vi-VN" sz="2800" b="1" dirty="0" smtClean="0">
                <a:latin typeface="+mj-lt"/>
              </a:rPr>
              <a:t>khổng. </a:t>
            </a:r>
          </a:p>
          <a:p>
            <a:r>
              <a:rPr lang="vi-VN" sz="2800" b="1" dirty="0" smtClean="0">
                <a:latin typeface="+mj-lt"/>
              </a:rPr>
              <a:t>- </a:t>
            </a:r>
            <a:r>
              <a:rPr lang="vi-VN" sz="2800" b="1" dirty="0" smtClean="0">
                <a:solidFill>
                  <a:srgbClr val="0000FF"/>
                </a:solidFill>
                <a:latin typeface="+mj-lt"/>
              </a:rPr>
              <a:t>Nước</a:t>
            </a:r>
            <a:r>
              <a:rPr lang="vi-VN" sz="2800" b="1" dirty="0" smtClean="0">
                <a:latin typeface="+mj-lt"/>
              </a:rPr>
              <a:t> </a:t>
            </a:r>
            <a:r>
              <a:rPr lang="vi-VN" sz="2800" b="1" dirty="0">
                <a:latin typeface="+mj-lt"/>
              </a:rPr>
              <a:t>trong đất hoà tan muối khoáng, giúp rễ cây dễ dàng hấp </a:t>
            </a:r>
            <a:r>
              <a:rPr lang="vi-VN" sz="2800" b="1" dirty="0" smtClean="0">
                <a:latin typeface="+mj-lt"/>
              </a:rPr>
              <a:t>thụ </a:t>
            </a:r>
            <a:endParaRPr lang="vi-VN" sz="2800" b="1" dirty="0">
              <a:latin typeface="+mj-lt"/>
            </a:endParaRPr>
          </a:p>
          <a:p>
            <a:r>
              <a:rPr lang="vi-VN" sz="2800" b="1" dirty="0" smtClean="0">
                <a:latin typeface="+mj-lt"/>
              </a:rPr>
              <a:t>- </a:t>
            </a:r>
            <a:r>
              <a:rPr lang="vi-VN" sz="2800" b="1" dirty="0" smtClean="0">
                <a:solidFill>
                  <a:srgbClr val="0000FF"/>
                </a:solidFill>
                <a:latin typeface="+mj-lt"/>
              </a:rPr>
              <a:t>Độ </a:t>
            </a:r>
            <a:r>
              <a:rPr lang="vi-VN" sz="2800" b="1" dirty="0">
                <a:solidFill>
                  <a:srgbClr val="0000FF"/>
                </a:solidFill>
                <a:latin typeface="+mj-lt"/>
              </a:rPr>
              <a:t>ẩm </a:t>
            </a:r>
            <a:r>
              <a:rPr lang="vi-VN" sz="2800" b="1" dirty="0">
                <a:latin typeface="+mj-lt"/>
              </a:rPr>
              <a:t>không khí ảnh hưởng đến quá trình trao đổi nước thông qua ảnh hưởng quá trình thoát hơi nước ở lá.</a:t>
            </a:r>
          </a:p>
          <a:p>
            <a:r>
              <a:rPr lang="vi-VN" sz="2800" b="1" dirty="0">
                <a:latin typeface="+mj-lt"/>
              </a:rPr>
              <a:t>- </a:t>
            </a:r>
            <a:r>
              <a:rPr lang="vi-VN" sz="2800" b="1" dirty="0">
                <a:solidFill>
                  <a:srgbClr val="0000FF"/>
                </a:solidFill>
                <a:latin typeface="+mj-lt"/>
              </a:rPr>
              <a:t>Độ pH </a:t>
            </a:r>
            <a:r>
              <a:rPr lang="vi-VN" sz="2800" b="1" dirty="0">
                <a:latin typeface="+mj-lt"/>
              </a:rPr>
              <a:t>của đất ảnh hưởng đến sự hoà tan của các muối khoáng trong đất, </a:t>
            </a:r>
            <a:r>
              <a:rPr lang="vi-VN" sz="2800" b="1" dirty="0" smtClean="0">
                <a:latin typeface="+mj-lt"/>
              </a:rPr>
              <a:t>ảnh </a:t>
            </a:r>
            <a:r>
              <a:rPr lang="vi-VN" sz="2800" b="1" dirty="0">
                <a:latin typeface="+mj-lt"/>
              </a:rPr>
              <a:t>hưởng đến khả năng hấp thụ muối khoáng của rễ.</a:t>
            </a:r>
          </a:p>
          <a:p>
            <a:r>
              <a:rPr lang="vi-VN" sz="2800" b="1" dirty="0">
                <a:latin typeface="+mj-lt"/>
              </a:rPr>
              <a:t>- </a:t>
            </a:r>
            <a:r>
              <a:rPr lang="vi-VN" sz="2800" b="1" dirty="0">
                <a:solidFill>
                  <a:srgbClr val="0000FF"/>
                </a:solidFill>
                <a:latin typeface="+mj-lt"/>
              </a:rPr>
              <a:t>Độ tơi xốp</a:t>
            </a:r>
            <a:r>
              <a:rPr lang="vi-VN" sz="2800" b="1" dirty="0">
                <a:latin typeface="+mj-lt"/>
              </a:rPr>
              <a:t>, thoáng khí của đất giúp tăng hàm lượng khí oxygen trong </a:t>
            </a:r>
            <a:r>
              <a:rPr lang="vi-VN" sz="2800" b="1" dirty="0" smtClean="0">
                <a:latin typeface="+mj-lt"/>
              </a:rPr>
              <a:t>đất giúp rễ </a:t>
            </a:r>
            <a:r>
              <a:rPr lang="vi-VN" sz="2800" b="1" dirty="0">
                <a:latin typeface="+mj-lt"/>
              </a:rPr>
              <a:t>hô hấp mạnh, thúc đẩy quá trình hấp thu nước và muối khoáng ở rễ</a:t>
            </a:r>
            <a:r>
              <a:rPr lang="vi-VN" sz="2800" b="1" dirty="0" smtClean="0">
                <a:latin typeface="+mj-lt"/>
              </a:rPr>
              <a:t>.</a:t>
            </a:r>
            <a:endParaRPr lang="vi-VN" sz="2800" b="1" dirty="0">
              <a:latin typeface="+mj-lt"/>
            </a:endParaRPr>
          </a:p>
        </p:txBody>
      </p:sp>
    </p:spTree>
    <p:extLst>
      <p:ext uri="{BB962C8B-B14F-4D97-AF65-F5344CB8AC3E}">
        <p14:creationId xmlns:p14="http://schemas.microsoft.com/office/powerpoint/2010/main" val="15154112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59200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891" y="152400"/>
            <a:ext cx="9064109" cy="1077218"/>
          </a:xfrm>
          <a:prstGeom prst="rect">
            <a:avLst/>
          </a:prstGeom>
        </p:spPr>
        <p:txBody>
          <a:bodyPr wrap="square">
            <a:spAutoFit/>
          </a:bodyPr>
          <a:lstStyle/>
          <a:p>
            <a:pPr algn="just"/>
            <a:r>
              <a:rPr lang="vi-VN" sz="3200" b="1" dirty="0">
                <a:solidFill>
                  <a:srgbClr val="C00000"/>
                </a:solidFill>
                <a:latin typeface="Times New Roman" pitchFamily="18" charset="0"/>
                <a:cs typeface="Times New Roman" pitchFamily="18" charset="0"/>
              </a:rPr>
              <a:t>3</a:t>
            </a:r>
            <a:r>
              <a:rPr lang="en-US" sz="3200" b="1" dirty="0" smtClean="0">
                <a:solidFill>
                  <a:srgbClr val="C00000"/>
                </a:solidFill>
                <a:latin typeface="Times New Roman" pitchFamily="18" charset="0"/>
                <a:cs typeface="Times New Roman" pitchFamily="18" charset="0"/>
              </a:rPr>
              <a:t>.</a:t>
            </a:r>
            <a:r>
              <a:rPr lang="vi-VN"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Vận</a:t>
            </a:r>
            <a:r>
              <a:rPr lang="en-US" sz="3200" b="1" dirty="0" smtClean="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dụng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hiểu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biết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về</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trao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đổi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và</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chuyển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hóa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năng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lượng</a:t>
            </a:r>
            <a:r>
              <a:rPr lang="en-US" sz="3200" b="1" dirty="0">
                <a:solidFill>
                  <a:srgbClr val="C00000"/>
                </a:solidFill>
                <a:latin typeface="Times New Roman" pitchFamily="18" charset="0"/>
                <a:cs typeface="Times New Roman" pitchFamily="18" charset="0"/>
              </a:rPr>
              <a:t> ở </a:t>
            </a:r>
            <a:r>
              <a:rPr lang="en-US" sz="3200" b="1" dirty="0" err="1">
                <a:solidFill>
                  <a:srgbClr val="C00000"/>
                </a:solidFill>
                <a:latin typeface="Times New Roman" pitchFamily="18" charset="0"/>
                <a:cs typeface="Times New Roman" pitchFamily="18" charset="0"/>
              </a:rPr>
              <a:t>thực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vật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vào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thực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tiễn</a:t>
            </a:r>
            <a:endParaRPr lang="en-US" sz="32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182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b="1" smtClean="0">
                <a:latin typeface="Times New Roman" pitchFamily="18" charset="0"/>
                <a:cs typeface="Times New Roman" pitchFamily="18" charset="0"/>
              </a:rPr>
              <a:pPr/>
              <a:t>26</a:t>
            </a:fld>
            <a:endParaRPr lang="en" b="1">
              <a:latin typeface="Times New Roman" pitchFamily="18" charset="0"/>
              <a:cs typeface="Times New Roman" pitchFamily="18" charset="0"/>
            </a:endParaRPr>
          </a:p>
        </p:txBody>
      </p:sp>
      <p:graphicFrame>
        <p:nvGraphicFramePr>
          <p:cNvPr id="4" name="Table 3"/>
          <p:cNvGraphicFramePr>
            <a:graphicFrameLocks noGrp="1"/>
          </p:cNvGraphicFramePr>
          <p:nvPr>
            <p:extLst/>
          </p:nvPr>
        </p:nvGraphicFramePr>
        <p:xfrm>
          <a:off x="285750" y="203200"/>
          <a:ext cx="8458200" cy="6514274"/>
        </p:xfrm>
        <a:graphic>
          <a:graphicData uri="http://schemas.openxmlformats.org/drawingml/2006/table">
            <a:tbl>
              <a:tblPr firstRow="1" bandRow="1"/>
              <a:tblGrid>
                <a:gridCol w="3749390">
                  <a:extLst>
                    <a:ext uri="{9D8B030D-6E8A-4147-A177-3AD203B41FA5}">
                      <a16:colId xmlns:a16="http://schemas.microsoft.com/office/drawing/2014/main" xmlns="" val="20000"/>
                    </a:ext>
                  </a:extLst>
                </a:gridCol>
                <a:gridCol w="2354405">
                  <a:extLst>
                    <a:ext uri="{9D8B030D-6E8A-4147-A177-3AD203B41FA5}">
                      <a16:colId xmlns:a16="http://schemas.microsoft.com/office/drawing/2014/main" xmlns="" val="20001"/>
                    </a:ext>
                  </a:extLst>
                </a:gridCol>
                <a:gridCol w="2354405">
                  <a:extLst>
                    <a:ext uri="{9D8B030D-6E8A-4147-A177-3AD203B41FA5}">
                      <a16:colId xmlns:a16="http://schemas.microsoft.com/office/drawing/2014/main" xmlns="" val="20002"/>
                    </a:ext>
                  </a:extLst>
                </a:gridCol>
              </a:tblGrid>
              <a:tr h="838200">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0"/>
                  </a:ext>
                </a:extLst>
              </a:tr>
              <a:tr h="1488909">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1"/>
                  </a:ext>
                </a:extLst>
              </a:tr>
              <a:tr h="3100514">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2818904" cy="223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382" y="3733800"/>
            <a:ext cx="2818904" cy="29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ultiply 1"/>
          <p:cNvSpPr/>
          <p:nvPr/>
        </p:nvSpPr>
        <p:spPr>
          <a:xfrm>
            <a:off x="4713144" y="1387598"/>
            <a:ext cx="890650"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Multiply 6"/>
          <p:cNvSpPr/>
          <p:nvPr/>
        </p:nvSpPr>
        <p:spPr>
          <a:xfrm>
            <a:off x="6996976" y="4178301"/>
            <a:ext cx="988869" cy="11957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xmlns="" id="{2826A664-2BAD-0F5B-2D46-560E150D7AC0}"/>
              </a:ext>
            </a:extLst>
          </p:cNvPr>
          <p:cNvSpPr/>
          <p:nvPr/>
        </p:nvSpPr>
        <p:spPr>
          <a:xfrm>
            <a:off x="413965" y="2095501"/>
            <a:ext cx="1414835" cy="12352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cúc</a:t>
            </a:r>
            <a:endParaRPr lang="en-US" sz="3200" b="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1D618B8B-399E-FCE7-507E-A5F27B6BEE88}"/>
              </a:ext>
            </a:extLst>
          </p:cNvPr>
          <p:cNvSpPr/>
          <p:nvPr/>
        </p:nvSpPr>
        <p:spPr>
          <a:xfrm>
            <a:off x="413965" y="3952670"/>
            <a:ext cx="1186235" cy="16480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hổ</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955752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27</a:t>
            </a:fld>
            <a:endParaRPr lang="en"/>
          </a:p>
        </p:txBody>
      </p:sp>
      <p:graphicFrame>
        <p:nvGraphicFramePr>
          <p:cNvPr id="4" name="Table 3"/>
          <p:cNvGraphicFramePr>
            <a:graphicFrameLocks noGrp="1"/>
          </p:cNvGraphicFramePr>
          <p:nvPr>
            <p:extLst/>
          </p:nvPr>
        </p:nvGraphicFramePr>
        <p:xfrm>
          <a:off x="1038225" y="76201"/>
          <a:ext cx="7610476" cy="7315200"/>
        </p:xfrm>
        <a:graphic>
          <a:graphicData uri="http://schemas.openxmlformats.org/drawingml/2006/table">
            <a:tbl>
              <a:tblPr firstRow="1" bandRow="1"/>
              <a:tblGrid>
                <a:gridCol w="3373606">
                  <a:extLst>
                    <a:ext uri="{9D8B030D-6E8A-4147-A177-3AD203B41FA5}">
                      <a16:colId xmlns:a16="http://schemas.microsoft.com/office/drawing/2014/main" xmlns="" val="20000"/>
                    </a:ext>
                  </a:extLst>
                </a:gridCol>
                <a:gridCol w="2118435">
                  <a:extLst>
                    <a:ext uri="{9D8B030D-6E8A-4147-A177-3AD203B41FA5}">
                      <a16:colId xmlns:a16="http://schemas.microsoft.com/office/drawing/2014/main" xmlns="" val="20001"/>
                    </a:ext>
                  </a:extLst>
                </a:gridCol>
                <a:gridCol w="2118435">
                  <a:extLst>
                    <a:ext uri="{9D8B030D-6E8A-4147-A177-3AD203B41FA5}">
                      <a16:colId xmlns:a16="http://schemas.microsoft.com/office/drawing/2014/main" xmlns="" val="20002"/>
                    </a:ext>
                  </a:extLst>
                </a:gridCol>
              </a:tblGrid>
              <a:tr h="1405054">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p>
                      <a:pPr algn="ctr"/>
                      <a:endParaRPr lang="en-US" sz="3200" b="1" dirty="0">
                        <a:solidFill>
                          <a:srgbClr val="FF0000"/>
                        </a:solidFill>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0"/>
                  </a:ext>
                </a:extLst>
              </a:tr>
              <a:tr h="2497873">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pPr algn="l"/>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xương</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rồng</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T="60960" marB="60960"/>
                </a:tc>
                <a:tc>
                  <a:txBody>
                    <a:bodyPr/>
                    <a:lstStyle/>
                    <a:p>
                      <a:endParaRPr lang="en-US" sz="2400" b="1">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1"/>
                  </a:ext>
                </a:extLst>
              </a:tr>
              <a:tr h="2497873">
                <a:tc>
                  <a:txBody>
                    <a:bodyPr/>
                    <a:lstStyle/>
                    <a:p>
                      <a:endParaRPr lang="en-US" sz="2400" b="1" dirty="0">
                        <a:latin typeface="Times New Roman" pitchFamily="18" charset="0"/>
                        <a:cs typeface="Times New Roman" pitchFamily="18" charset="0"/>
                      </a:endParaRPr>
                    </a:p>
                    <a:p>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endParaRPr lang="en-US" sz="2400" b="1" baseline="0" dirty="0" smtClean="0">
                        <a:latin typeface="Times New Roman" pitchFamily="18" charset="0"/>
                        <a:cs typeface="Times New Roman" pitchFamily="18" charset="0"/>
                      </a:endParaRPr>
                    </a:p>
                    <a:p>
                      <a:r>
                        <a:rPr lang="en-US" sz="2400" b="1" baseline="0" dirty="0" err="1" smtClean="0">
                          <a:latin typeface="Times New Roman" pitchFamily="18" charset="0"/>
                          <a:cs typeface="Times New Roman" pitchFamily="18" charset="0"/>
                        </a:rPr>
                        <a:t>khoai</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tây</a:t>
                      </a:r>
                      <a:endParaRPr lang="en-US" sz="2400" b="1" baseline="0" dirty="0" smtClean="0">
                        <a:latin typeface="Times New Roman" pitchFamily="18" charset="0"/>
                        <a:cs typeface="Times New Roman" pitchFamily="18" charset="0"/>
                      </a:endParaRPr>
                    </a:p>
                    <a:p>
                      <a:r>
                        <a:rPr lang="en-US" sz="2400" b="1" baseline="0" dirty="0" smtClean="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đang</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ra</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hoa</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2"/>
                  </a:ext>
                </a:extLst>
              </a:tr>
            </a:tbl>
          </a:graphicData>
        </a:graphic>
      </p:graphicFrame>
      <p:pic>
        <p:nvPicPr>
          <p:cNvPr id="7" name="Picture 2" descr="Cây Xương Rồng Kim Hổ thủy sinh trồng trong bình thủy tinh">
            <a:extLst>
              <a:ext uri="{FF2B5EF4-FFF2-40B4-BE49-F238E27FC236}">
                <a16:creationId xmlns:a16="http://schemas.microsoft.com/office/drawing/2014/main" xmlns="" id="{B4AC0177-20DF-419E-8EDE-2ECE302BEA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5970" y="1672521"/>
            <a:ext cx="2235530" cy="2594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oai tây là gì (Củ khoai tây): thuộc họ nào, nhóm đặc điểm và hệ thống, mô  tả ngoại hình, định nghĩa">
            <a:extLst>
              <a:ext uri="{FF2B5EF4-FFF2-40B4-BE49-F238E27FC236}">
                <a16:creationId xmlns:a16="http://schemas.microsoft.com/office/drawing/2014/main" xmlns="" id="{087E6577-9EEE-485C-B64A-8202C5164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069" y="4398873"/>
            <a:ext cx="2235531" cy="2382927"/>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y 5"/>
          <p:cNvSpPr/>
          <p:nvPr/>
        </p:nvSpPr>
        <p:spPr>
          <a:xfrm>
            <a:off x="6816437" y="2086488"/>
            <a:ext cx="890650"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Multiply 8"/>
          <p:cNvSpPr/>
          <p:nvPr/>
        </p:nvSpPr>
        <p:spPr>
          <a:xfrm>
            <a:off x="4952010" y="4370120"/>
            <a:ext cx="890650"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48315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0000000-1234-1234-1234-123412341234}" type="slidenum">
              <a:rPr lang="en" sz="1867">
                <a:latin typeface="Times New Roman" pitchFamily="18" charset="0"/>
                <a:cs typeface="Times New Roman" pitchFamily="18" charset="0"/>
              </a:rPr>
              <a:pPr/>
              <a:t>28</a:t>
            </a:fld>
            <a:endParaRPr lang="en" sz="1867">
              <a:latin typeface="Times New Roman" pitchFamily="18" charset="0"/>
              <a:cs typeface="Times New Roman" pitchFamily="18" charset="0"/>
            </a:endParaRPr>
          </a:p>
        </p:txBody>
      </p:sp>
      <p:sp>
        <p:nvSpPr>
          <p:cNvPr id="5" name="TextBox 4"/>
          <p:cNvSpPr txBox="1"/>
          <p:nvPr/>
        </p:nvSpPr>
        <p:spPr>
          <a:xfrm>
            <a:off x="133083" y="5644257"/>
            <a:ext cx="9306339" cy="1077218"/>
          </a:xfrm>
          <a:prstGeom prst="rect">
            <a:avLst/>
          </a:prstGeom>
          <a:solidFill>
            <a:srgbClr val="FF0000"/>
          </a:solidFill>
        </p:spPr>
        <p:txBody>
          <a:bodyPr wrap="square" rtlCol="0">
            <a:spAutoFit/>
          </a:bodyPr>
          <a:lstStyle/>
          <a:p>
            <a:r>
              <a:rPr lang="en-US" sz="3200" b="1" dirty="0" err="1">
                <a:solidFill>
                  <a:schemeClr val="bg1"/>
                </a:solidFill>
                <a:latin typeface="Times New Roman" pitchFamily="18" charset="0"/>
                <a:cs typeface="Times New Roman" pitchFamily="18" charset="0"/>
              </a:rPr>
              <a:t>Các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nhóm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hãy</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thảo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luận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đưa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ra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câu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trả</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lời</a:t>
            </a:r>
            <a:r>
              <a:rPr lang="en-US" sz="3200" b="1" dirty="0">
                <a:solidFill>
                  <a:schemeClr val="bg1"/>
                </a:solidFill>
                <a:latin typeface="Times New Roman" pitchFamily="18" charset="0"/>
                <a:cs typeface="Times New Roman" pitchFamily="18" charset="0"/>
              </a:rPr>
              <a:t> </a:t>
            </a:r>
            <a:endParaRPr lang="vi-VN" sz="3200" b="1" dirty="0" smtClean="0">
              <a:solidFill>
                <a:schemeClr val="bg1"/>
              </a:solidFill>
              <a:latin typeface="Times New Roman" pitchFamily="18" charset="0"/>
              <a:cs typeface="Times New Roman" pitchFamily="18" charset="0"/>
            </a:endParaRPr>
          </a:p>
          <a:p>
            <a:r>
              <a:rPr lang="en-US" sz="3200" b="1" dirty="0" smtClean="0">
                <a:solidFill>
                  <a:schemeClr val="bg1"/>
                </a:solidFill>
                <a:latin typeface="Times New Roman" pitchFamily="18" charset="0"/>
                <a:cs typeface="Times New Roman" pitchFamily="18" charset="0"/>
              </a:rPr>
              <a:t>(</a:t>
            </a:r>
            <a:r>
              <a:rPr lang="en-US" sz="3200" b="1" dirty="0">
                <a:solidFill>
                  <a:schemeClr val="bg1"/>
                </a:solidFill>
                <a:latin typeface="Times New Roman" pitchFamily="18" charset="0"/>
                <a:cs typeface="Times New Roman" pitchFamily="18" charset="0"/>
              </a:rPr>
              <a:t>3 </a:t>
            </a:r>
            <a:r>
              <a:rPr lang="en-US" sz="3200" b="1" dirty="0" err="1">
                <a:solidFill>
                  <a:schemeClr val="bg1"/>
                </a:solidFill>
                <a:latin typeface="Times New Roman" pitchFamily="18" charset="0"/>
                <a:cs typeface="Times New Roman" pitchFamily="18" charset="0"/>
              </a:rPr>
              <a:t>phút</a:t>
            </a:r>
            <a:r>
              <a:rPr lang="en-US" sz="3200" b="1" dirty="0">
                <a:solidFill>
                  <a:schemeClr val="bg1"/>
                </a:solidFill>
                <a:latin typeface="Times New Roman" pitchFamily="18" charset="0"/>
                <a:cs typeface="Times New Roman" pitchFamily="18" charset="0"/>
              </a:rPr>
              <a:t>)</a:t>
            </a:r>
            <a:endParaRPr lang="vi-VN" sz="3200" b="1" dirty="0">
              <a:solidFill>
                <a:schemeClr val="bg1"/>
              </a:solidFill>
              <a:latin typeface="Times New Roman" pitchFamily="18" charset="0"/>
              <a:cs typeface="Times New Roman" pitchFamily="18" charset="0"/>
            </a:endParaRPr>
          </a:p>
        </p:txBody>
      </p:sp>
      <p:sp>
        <p:nvSpPr>
          <p:cNvPr id="7" name="Rectangle 6"/>
          <p:cNvSpPr/>
          <p:nvPr/>
        </p:nvSpPr>
        <p:spPr>
          <a:xfrm>
            <a:off x="133085" y="3089712"/>
            <a:ext cx="8822304" cy="2554545"/>
          </a:xfrm>
          <a:prstGeom prst="rect">
            <a:avLst/>
          </a:prstGeom>
          <a:solidFill>
            <a:schemeClr val="bg1">
              <a:lumMod val="75000"/>
            </a:schemeClr>
          </a:solidFill>
        </p:spPr>
        <p:txBody>
          <a:bodyPr wrap="square">
            <a:spAutoFit/>
          </a:bodyPr>
          <a:lstStyle/>
          <a:p>
            <a:r>
              <a:rPr lang="en-US" sz="3200" b="1" dirty="0" smtClean="0">
                <a:solidFill>
                  <a:srgbClr val="FF0000"/>
                </a:solidFill>
                <a:latin typeface="Times New Roman" pitchFamily="18" charset="0"/>
                <a:cs typeface="Times New Roman" pitchFamily="18" charset="0"/>
              </a:rPr>
              <a:t>?11</a:t>
            </a:r>
            <a:r>
              <a:rPr lang="vi-VN" sz="3200" b="1" dirty="0" smtClean="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giai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p>
        </p:txBody>
      </p:sp>
      <p:sp>
        <p:nvSpPr>
          <p:cNvPr id="8" name="Rectangle 7"/>
          <p:cNvSpPr/>
          <p:nvPr/>
        </p:nvSpPr>
        <p:spPr>
          <a:xfrm>
            <a:off x="133083" y="48443"/>
            <a:ext cx="8822305" cy="1077218"/>
          </a:xfrm>
          <a:prstGeom prst="rect">
            <a:avLst/>
          </a:prstGeom>
          <a:solidFill>
            <a:schemeClr val="bg2"/>
          </a:solidFill>
        </p:spPr>
        <p:txBody>
          <a:bodyPr wrap="square">
            <a:spAutoFit/>
          </a:bodyPr>
          <a:lstStyle/>
          <a:p>
            <a:r>
              <a:rPr lang="en-US" sz="3200" b="1" dirty="0" smtClean="0">
                <a:solidFill>
                  <a:srgbClr val="FF0000"/>
                </a:solidFill>
                <a:latin typeface="Times New Roman" pitchFamily="18" charset="0"/>
                <a:cs typeface="Times New Roman" pitchFamily="18" charset="0"/>
              </a:rPr>
              <a:t>?9</a:t>
            </a:r>
            <a:r>
              <a:rPr lang="vi-VN" sz="3200" b="1" dirty="0" smtClean="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sp>
        <p:nvSpPr>
          <p:cNvPr id="9" name="Rectangle 8"/>
          <p:cNvSpPr/>
          <p:nvPr/>
        </p:nvSpPr>
        <p:spPr>
          <a:xfrm>
            <a:off x="133084" y="1076635"/>
            <a:ext cx="8822304" cy="2062103"/>
          </a:xfrm>
          <a:prstGeom prst="rect">
            <a:avLst/>
          </a:prstGeom>
          <a:solidFill>
            <a:schemeClr val="accent3"/>
          </a:solidFill>
        </p:spPr>
        <p:txBody>
          <a:bodyPr wrap="square">
            <a:spAutoFit/>
          </a:bodyPr>
          <a:lstStyle/>
          <a:p>
            <a:r>
              <a:rPr lang="en-US" sz="3200" b="1" dirty="0" smtClean="0">
                <a:solidFill>
                  <a:srgbClr val="FF0000"/>
                </a:solidFill>
                <a:latin typeface="Times New Roman" pitchFamily="18" charset="0"/>
                <a:cs typeface="Times New Roman" pitchFamily="18" charset="0"/>
              </a:rPr>
              <a:t>?10</a:t>
            </a:r>
            <a:r>
              <a:rPr lang="vi-VN" sz="3200" b="1" dirty="0" smtClean="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Điều</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rễ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602768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660" y="1676400"/>
            <a:ext cx="8839200" cy="4708981"/>
          </a:xfrm>
          <a:prstGeom prst="rect">
            <a:avLst/>
          </a:prstGeom>
          <a:solidFill>
            <a:schemeClr val="bg1"/>
          </a:solidFill>
        </p:spPr>
        <p:txBody>
          <a:bodyPr wrap="square">
            <a:spAutoFit/>
          </a:bodyPr>
          <a:lstStyle/>
          <a:p>
            <a:r>
              <a:rPr lang="vi-VN" sz="3000" b="1" dirty="0" smtClean="0">
                <a:solidFill>
                  <a:srgbClr val="FF0000"/>
                </a:solidFill>
              </a:rPr>
              <a:t> </a:t>
            </a:r>
            <a:r>
              <a:rPr lang="vi-VN" sz="3000" dirty="0" smtClean="0"/>
              <a:t>Để </a:t>
            </a:r>
            <a:r>
              <a:rPr lang="vi-VN" sz="3000" dirty="0"/>
              <a:t>tưới nước hợp lí cho cây trồng, </a:t>
            </a:r>
            <a:r>
              <a:rPr lang="vi-VN" sz="3000" dirty="0" smtClean="0"/>
              <a:t>cần </a:t>
            </a:r>
            <a:r>
              <a:rPr lang="vi-VN" sz="3000" dirty="0"/>
              <a:t>dựa vào nhiều yếu tố khác nhau như: </a:t>
            </a:r>
            <a:r>
              <a:rPr lang="vi-VN" sz="3000" dirty="0">
                <a:solidFill>
                  <a:srgbClr val="0000FF"/>
                </a:solidFill>
              </a:rPr>
              <a:t>loài cây, thời kỳ sinh trưởng</a:t>
            </a:r>
            <a:r>
              <a:rPr lang="vi-VN" sz="3000" dirty="0"/>
              <a:t> (đâm chồi, đẻ nhánh, ...), </a:t>
            </a:r>
            <a:r>
              <a:rPr lang="vi-VN" sz="3000" dirty="0">
                <a:solidFill>
                  <a:srgbClr val="0000FF"/>
                </a:solidFill>
              </a:rPr>
              <a:t>loại đất trồng </a:t>
            </a:r>
            <a:r>
              <a:rPr lang="vi-VN" sz="3000" dirty="0"/>
              <a:t>(đất cát, đất sét, ...) </a:t>
            </a:r>
            <a:r>
              <a:rPr lang="vi-VN" sz="3000" dirty="0">
                <a:solidFill>
                  <a:srgbClr val="0000FF"/>
                </a:solidFill>
              </a:rPr>
              <a:t>và điều kiện thời tiết </a:t>
            </a:r>
            <a:r>
              <a:rPr lang="vi-VN" sz="3000" dirty="0"/>
              <a:t>(nắng nóng, mưa nhiều, ..).</a:t>
            </a:r>
          </a:p>
          <a:p>
            <a:r>
              <a:rPr lang="en-US" sz="3000" dirty="0" smtClean="0"/>
              <a:t>+ </a:t>
            </a:r>
            <a:r>
              <a:rPr lang="vi-VN" sz="3000" dirty="0" smtClean="0"/>
              <a:t>Để </a:t>
            </a:r>
            <a:r>
              <a:rPr lang="vi-VN" sz="3000" dirty="0"/>
              <a:t>bón phân hợp lí cho cây trồng, cần phải tuân thủ các nguyên tắc khi bón phân</a:t>
            </a:r>
            <a:r>
              <a:rPr lang="vi-VN" sz="3000" dirty="0">
                <a:solidFill>
                  <a:srgbClr val="0000FF"/>
                </a:solidFill>
              </a:rPr>
              <a:t>: đúng loại, đúng liều lượng và thành phần dinh dưỡng, đúng nhu cầu của giống và loài cây, đúng lúc và phù hợp với điều kiện đất đai cũng như thời tiết, mùa vụ</a:t>
            </a:r>
            <a:r>
              <a:rPr lang="vi-VN" sz="3000" dirty="0" smtClean="0">
                <a:solidFill>
                  <a:srgbClr val="0000FF"/>
                </a:solidFill>
              </a:rPr>
              <a:t>.</a:t>
            </a:r>
            <a:endParaRPr lang="vi-VN" sz="3000" dirty="0">
              <a:solidFill>
                <a:srgbClr val="0000FF"/>
              </a:solidFill>
            </a:endParaRPr>
          </a:p>
        </p:txBody>
      </p:sp>
      <p:sp>
        <p:nvSpPr>
          <p:cNvPr id="3" name="Rectangle 2"/>
          <p:cNvSpPr/>
          <p:nvPr/>
        </p:nvSpPr>
        <p:spPr>
          <a:xfrm>
            <a:off x="134660" y="228600"/>
            <a:ext cx="8856940" cy="1077218"/>
          </a:xfrm>
          <a:prstGeom prst="rect">
            <a:avLst/>
          </a:prstGeom>
          <a:solidFill>
            <a:schemeClr val="bg2"/>
          </a:solidFill>
        </p:spPr>
        <p:txBody>
          <a:bodyPr wrap="square">
            <a:spAutoFit/>
          </a:bodyPr>
          <a:lstStyle/>
          <a:p>
            <a:r>
              <a:rPr lang="en-US" sz="3200" b="1" dirty="0" smtClean="0">
                <a:solidFill>
                  <a:srgbClr val="FF0000"/>
                </a:solidFill>
                <a:latin typeface="Times New Roman" pitchFamily="18" charset="0"/>
                <a:cs typeface="Times New Roman" pitchFamily="18" charset="0"/>
              </a:rPr>
              <a:t>?9</a:t>
            </a:r>
            <a:r>
              <a:rPr lang="vi-VN" sz="3200" b="1" dirty="0" smtClean="0">
                <a:solidFill>
                  <a:srgbClr val="FF0000"/>
                </a:solidFill>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Để</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bón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dựa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158500884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733273" y="1034716"/>
            <a:ext cx="7652084" cy="1338828"/>
          </a:xfrm>
          <a:prstGeom prst="rect">
            <a:avLst/>
          </a:prstGeom>
          <a:noFill/>
        </p:spPr>
        <p:txBody>
          <a:bodyPr wrap="square" rtlCol="0">
            <a:spAutoFit/>
          </a:bodyPr>
          <a:lstStyle/>
          <a:p>
            <a:r>
              <a:rPr lang="en-US" sz="2700" b="1" dirty="0" err="1">
                <a:solidFill>
                  <a:srgbClr val="FF0000"/>
                </a:solidFill>
                <a:latin typeface="Times New Roman" panose="02020603050405020304" pitchFamily="18" charset="0"/>
                <a:cs typeface="Times New Roman" panose="02020603050405020304" pitchFamily="18" charset="0"/>
              </a:rPr>
              <a:t>Quan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sát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và</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trả</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lời</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câu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hỏi</a:t>
            </a:r>
            <a:r>
              <a:rPr lang="en-US" sz="2700" b="1" dirty="0">
                <a:solidFill>
                  <a:srgbClr val="FF0000"/>
                </a:solidFill>
                <a:latin typeface="Times New Roman" panose="02020603050405020304" pitchFamily="18" charset="0"/>
                <a:cs typeface="Times New Roman" panose="02020603050405020304" pitchFamily="18" charset="0"/>
              </a:rPr>
              <a:t>.</a:t>
            </a:r>
          </a:p>
          <a:p>
            <a:r>
              <a:rPr lang="en-US" sz="2700" b="1" dirty="0">
                <a:solidFill>
                  <a:srgbClr val="0070C0"/>
                </a:solidFill>
                <a:latin typeface="Times New Roman" panose="02020603050405020304" pitchFamily="18" charset="0"/>
                <a:cs typeface="Times New Roman" panose="02020603050405020304" pitchFamily="18" charset="0"/>
              </a:rPr>
              <a:t>?</a:t>
            </a:r>
            <a:r>
              <a:rPr lang="en-US" sz="2700" b="1" dirty="0" err="1">
                <a:solidFill>
                  <a:srgbClr val="0070C0"/>
                </a:solidFill>
                <a:latin typeface="Times New Roman" panose="02020603050405020304" pitchFamily="18" charset="0"/>
                <a:cs typeface="Times New Roman" panose="02020603050405020304" pitchFamily="18" charset="0"/>
              </a:rPr>
              <a:t>Nhờ</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đặc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điểm</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nào</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mà</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rễ</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cây</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có</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thể</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hút</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nước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và</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muối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khoáng</a:t>
            </a:r>
            <a:r>
              <a:rPr lang="en-US" sz="2700" b="1" dirty="0">
                <a:solidFill>
                  <a:srgbClr val="0070C0"/>
                </a:solidFill>
                <a:latin typeface="Times New Roman" panose="02020603050405020304" pitchFamily="18" charset="0"/>
                <a:cs typeface="Times New Roman" panose="02020603050405020304" pitchFamily="18" charset="0"/>
              </a:rPr>
              <a:t>?</a:t>
            </a:r>
          </a:p>
        </p:txBody>
      </p:sp>
      <p:pic>
        <p:nvPicPr>
          <p:cNvPr id="7" name="Picture 2" descr="https://hoc247.net/fckeditorimg/upload/2022/202208/images/Con-duong-hap-thu-van-chuyen-nuoc-va-muoi-khoang-o-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684" y="2521910"/>
            <a:ext cx="6858000" cy="35637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5642" y="1621663"/>
            <a:ext cx="7652084" cy="923330"/>
          </a:xfrm>
          <a:prstGeom prst="rect">
            <a:avLst/>
          </a:prstGeom>
          <a:noFill/>
        </p:spPr>
        <p:txBody>
          <a:bodyPr wrap="square" rtlCol="0">
            <a:spAutoFit/>
          </a:bodyPr>
          <a:lstStyle/>
          <a:p>
            <a:r>
              <a:rPr lang="en-US" sz="2700" b="1" dirty="0" err="1">
                <a:latin typeface="Times New Roman" panose="02020603050405020304" pitchFamily="18" charset="0"/>
                <a:cs typeface="Times New Roman" panose="02020603050405020304" pitchFamily="18" charset="0"/>
              </a:rPr>
              <a:t>Nhờ</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một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số</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tế</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bào</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biểu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bì</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kéo</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dài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thành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lông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hút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để</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hút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nước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và</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muối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khoáng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trong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đất</a:t>
            </a:r>
            <a:endParaRPr lang="en-US" sz="27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762820" y="5385023"/>
            <a:ext cx="1310369" cy="415498"/>
          </a:xfrm>
          <a:prstGeom prst="rect">
            <a:avLst/>
          </a:prstGeom>
          <a:noFill/>
        </p:spPr>
        <p:txBody>
          <a:bodyPr wrap="square" rtlCol="0">
            <a:spAutoFit/>
          </a:bodyPr>
          <a:lstStyle/>
          <a:p>
            <a:r>
              <a:rPr lang="en-US" sz="2100" b="1" dirty="0" err="1">
                <a:solidFill>
                  <a:srgbClr val="FF0000"/>
                </a:solidFill>
                <a:latin typeface="Times New Roman" panose="02020603050405020304" pitchFamily="18" charset="0"/>
                <a:cs typeface="Times New Roman" panose="02020603050405020304" pitchFamily="18" charset="0"/>
              </a:rPr>
              <a:t>Lông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hút</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82566" y="80609"/>
            <a:ext cx="8538236" cy="954107"/>
          </a:xfrm>
          <a:prstGeom prst="rect">
            <a:avLst/>
          </a:prstGeom>
          <a:solidFill>
            <a:schemeClr val="accent3">
              <a:lumMod val="20000"/>
              <a:lumOff val="80000"/>
            </a:schemeClr>
          </a:solidFill>
        </p:spPr>
        <p:txBody>
          <a:bodyPr wrap="square">
            <a:spAutoFit/>
          </a:bodyPr>
          <a:lstStyle/>
          <a:p>
            <a:r>
              <a:rPr lang="vi-VN" sz="2800" b="1" dirty="0">
                <a:solidFill>
                  <a:srgbClr val="7030A0"/>
                </a:solidFill>
                <a:latin typeface="Times New Roman" panose="02020603050405020304" pitchFamily="18" charset="0"/>
                <a:cs typeface="Times New Roman" panose="02020603050405020304" pitchFamily="18" charset="0"/>
              </a:rPr>
              <a:t>Tìm hiểu con đường hấp thụ, vận chuyển nước và muối khoáng ở rễ</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15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xEl>
                                              <p:pRg st="0" end="0"/>
                                            </p:txEl>
                                          </p:spTgt>
                                        </p:tgtEl>
                                      </p:cBhvr>
                                    </p:animEffect>
                                    <p:set>
                                      <p:cBhvr>
                                        <p:cTn id="13" dur="1" fill="hold">
                                          <p:stCondLst>
                                            <p:cond delay="499"/>
                                          </p:stCondLst>
                                        </p:cTn>
                                        <p:tgtEl>
                                          <p:spTgt spid="4">
                                            <p:txEl>
                                              <p:pRg st="0" end="0"/>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
                                            <p:txEl>
                                              <p:pRg st="1" end="1"/>
                                            </p:txEl>
                                          </p:spTgt>
                                        </p:tgtEl>
                                      </p:cBhvr>
                                    </p:animEffect>
                                    <p:set>
                                      <p:cBhvr>
                                        <p:cTn id="16"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848" y="76200"/>
            <a:ext cx="8822304" cy="2062103"/>
          </a:xfrm>
          <a:prstGeom prst="rect">
            <a:avLst/>
          </a:prstGeom>
          <a:solidFill>
            <a:schemeClr val="accent3"/>
          </a:solidFill>
        </p:spPr>
        <p:txBody>
          <a:bodyPr wrap="square">
            <a:spAutoFit/>
          </a:bodyPr>
          <a:lstStyle/>
          <a:p>
            <a:r>
              <a:rPr lang="en-US" sz="3200" b="1" dirty="0" smtClean="0">
                <a:solidFill>
                  <a:srgbClr val="FF0000"/>
                </a:solidFill>
                <a:latin typeface="Times New Roman" pitchFamily="18" charset="0"/>
                <a:cs typeface="Times New Roman" pitchFamily="18" charset="0"/>
              </a:rPr>
              <a:t>?10</a:t>
            </a:r>
            <a:r>
              <a:rPr lang="vi-VN" sz="3200" b="1" dirty="0" smtClean="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Điều</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rễ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3293363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026" y="381000"/>
            <a:ext cx="8991600" cy="6124754"/>
          </a:xfrm>
          <a:prstGeom prst="rect">
            <a:avLst/>
          </a:prstGeom>
        </p:spPr>
        <p:txBody>
          <a:bodyPr wrap="square">
            <a:spAutoFit/>
          </a:bodyPr>
          <a:lstStyle/>
          <a:p>
            <a:r>
              <a:rPr lang="en-US" sz="2800" dirty="0" smtClean="0">
                <a:solidFill>
                  <a:srgbClr val="0000FF"/>
                </a:solidFill>
              </a:rPr>
              <a:t>10=&gt;</a:t>
            </a:r>
            <a:r>
              <a:rPr lang="vi-VN" sz="2800" dirty="0" smtClean="0">
                <a:solidFill>
                  <a:srgbClr val="0000FF"/>
                </a:solidFill>
              </a:rPr>
              <a:t>Nếu </a:t>
            </a:r>
            <a:r>
              <a:rPr lang="vi-VN" sz="2800" dirty="0">
                <a:solidFill>
                  <a:srgbClr val="0000FF"/>
                </a:solidFill>
              </a:rPr>
              <a:t>khi lượng nước cây hấp thụ được ở rễ</a:t>
            </a:r>
          </a:p>
          <a:p>
            <a:r>
              <a:rPr lang="vi-VN" sz="2800" dirty="0">
                <a:solidFill>
                  <a:srgbClr val="FF0000"/>
                </a:solidFill>
              </a:rPr>
              <a:t>- bằng lượng nước mất đi </a:t>
            </a:r>
            <a:r>
              <a:rPr lang="vi-VN" sz="2800" dirty="0"/>
              <a:t>qua quá trình thoát hơi nước ở lá: Cây phát triển bình thường do lượng nước và dinh dưỡng được cung cấp đầy đủ và đúng nhu cầu.</a:t>
            </a:r>
          </a:p>
          <a:p>
            <a:r>
              <a:rPr lang="vi-VN" sz="2800" dirty="0">
                <a:solidFill>
                  <a:srgbClr val="FF0000"/>
                </a:solidFill>
              </a:rPr>
              <a:t>- lớn hơn lượng nước mất đi </a:t>
            </a:r>
            <a:r>
              <a:rPr lang="vi-VN" sz="2800" dirty="0"/>
              <a:t>qua quá trình thoát hơi nước ở lá: Cây phát triển chậm hơn do cây thường xuyên phải cân bằng lại lượng nước trong các tế bào, ảnh hưởng đến quá trình sinh trưởng và chất lượng của cây trồng.</a:t>
            </a:r>
          </a:p>
          <a:p>
            <a:r>
              <a:rPr lang="vi-VN" sz="2800" dirty="0">
                <a:solidFill>
                  <a:srgbClr val="FF0000"/>
                </a:solidFill>
              </a:rPr>
              <a:t>- bé hơn lượng nước mất </a:t>
            </a:r>
            <a:r>
              <a:rPr lang="vi-VN" sz="2800" dirty="0"/>
              <a:t>đi qua quá trình thoát hơi nước ở lá: Cây kém phát triển, nhanh héo và chết do nước và nguồn dinh dưỡng cần cung cấp cho cây ít hơn so với nhu cầu của cây, các quá trình trong hoạt động sống của cây bị giảm </a:t>
            </a:r>
            <a:r>
              <a:rPr lang="vi-VN" sz="2800" dirty="0" smtClean="0"/>
              <a:t>dần</a:t>
            </a:r>
            <a:endParaRPr lang="vi-VN" sz="2800" dirty="0"/>
          </a:p>
        </p:txBody>
      </p:sp>
    </p:spTree>
    <p:extLst>
      <p:ext uri="{BB962C8B-B14F-4D97-AF65-F5344CB8AC3E}">
        <p14:creationId xmlns:p14="http://schemas.microsoft.com/office/powerpoint/2010/main" val="4021282133"/>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817" y="3048000"/>
            <a:ext cx="8001000" cy="3108543"/>
          </a:xfrm>
          <a:prstGeom prst="rect">
            <a:avLst/>
          </a:prstGeom>
        </p:spPr>
        <p:txBody>
          <a:bodyPr wrap="square">
            <a:spAutoFit/>
          </a:bodyPr>
          <a:lstStyle/>
          <a:p>
            <a:r>
              <a:rPr lang="vi-VN" sz="2800" dirty="0">
                <a:solidFill>
                  <a:srgbClr val="333333"/>
                </a:solidFill>
                <a:latin typeface="Roboto"/>
              </a:rPr>
              <a:t>Các giai đoạn cây chuẩn bị ra hoa và cây đâm chồi, đẻ nhanh cần tưới nhiều nước vì trong những giai đoạn nay, cây cần nước để cung cấp liên tục cho các phản ứng hoá học, dẫn truyền các chất được tổng hợp đến các bộ phận giúp cây sinh trưởng, phát triển nhanh, ra hoa đúng thời vụ.</a:t>
            </a:r>
            <a:endParaRPr lang="en-US" sz="2800" dirty="0"/>
          </a:p>
        </p:txBody>
      </p:sp>
      <p:sp>
        <p:nvSpPr>
          <p:cNvPr id="3" name="Rectangle 2"/>
          <p:cNvSpPr/>
          <p:nvPr/>
        </p:nvSpPr>
        <p:spPr>
          <a:xfrm>
            <a:off x="228599" y="152400"/>
            <a:ext cx="8365435" cy="2554545"/>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?11</a:t>
            </a:r>
            <a:r>
              <a:rPr lang="vi-VN" sz="3200" b="1" dirty="0">
                <a:solidFill>
                  <a:srgbClr val="FF00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15958054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177" y="152400"/>
            <a:ext cx="9053945" cy="1754326"/>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a:t>
            </a:r>
            <a:r>
              <a:rPr lang="vi-VN" sz="3600" b="1" dirty="0" smtClean="0">
                <a:solidFill>
                  <a:srgbClr val="FF0000"/>
                </a:solidFill>
                <a:latin typeface="Times New Roman" pitchFamily="18" charset="0"/>
                <a:cs typeface="Times New Roman" pitchFamily="18" charset="0"/>
              </a:rPr>
              <a:t>11:</a:t>
            </a:r>
            <a:r>
              <a:rPr lang="vi-VN" sz="3600" b="1" dirty="0">
                <a:solidFill>
                  <a:srgbClr val="FF0000"/>
                </a:solidFill>
                <a:latin typeface="Times New Roman" pitchFamily="18" charset="0"/>
                <a:cs typeface="Times New Roman" pitchFamily="18" charset="0"/>
              </a:rPr>
              <a:t> </a:t>
            </a:r>
            <a:r>
              <a:rPr lang="vi-VN" sz="3600" dirty="0">
                <a:latin typeface="Times New Roman" pitchFamily="18" charset="0"/>
                <a:cs typeface="Times New Roman" pitchFamily="18" charset="0"/>
              </a:rPr>
              <a:t>Điều gì sẽ xảy ra nếu:</a:t>
            </a:r>
          </a:p>
          <a:p>
            <a:r>
              <a:rPr lang="vi-VN" sz="3600" dirty="0" smtClean="0">
                <a:latin typeface="Times New Roman" pitchFamily="18" charset="0"/>
                <a:cs typeface="Times New Roman" pitchFamily="18" charset="0"/>
              </a:rPr>
              <a:t>a</a:t>
            </a:r>
            <a:r>
              <a:rPr lang="vi-VN" sz="3600" dirty="0">
                <a:latin typeface="Times New Roman" pitchFamily="18" charset="0"/>
                <a:cs typeface="Times New Roman" pitchFamily="18" charset="0"/>
              </a:rPr>
              <a:t>) Bón phân không </a:t>
            </a:r>
            <a:r>
              <a:rPr lang="vi-VN" sz="3600" dirty="0" smtClean="0">
                <a:latin typeface="Times New Roman" pitchFamily="18" charset="0"/>
                <a:cs typeface="Times New Roman" pitchFamily="18" charset="0"/>
              </a:rPr>
              <a:t>đủ.</a:t>
            </a:r>
            <a:r>
              <a:rPr lang="en-US" sz="3600" dirty="0" smtClean="0">
                <a:latin typeface="Times New Roman" pitchFamily="18" charset="0"/>
                <a:cs typeface="Times New Roman" pitchFamily="18" charset="0"/>
              </a:rPr>
              <a:t>   </a:t>
            </a:r>
            <a:endParaRPr lang="vi-VN" sz="3600" dirty="0" smtClean="0">
              <a:latin typeface="Times New Roman" pitchFamily="18" charset="0"/>
              <a:cs typeface="Times New Roman" pitchFamily="18" charset="0"/>
            </a:endParaRPr>
          </a:p>
          <a:p>
            <a:r>
              <a:rPr lang="vi-VN" sz="3600" dirty="0" smtClean="0">
                <a:latin typeface="Times New Roman" pitchFamily="18" charset="0"/>
                <a:cs typeface="Times New Roman" pitchFamily="18" charset="0"/>
              </a:rPr>
              <a:t>b</a:t>
            </a:r>
            <a:r>
              <a:rPr lang="vi-VN" sz="3600" dirty="0">
                <a:latin typeface="Times New Roman" pitchFamily="18" charset="0"/>
                <a:cs typeface="Times New Roman" pitchFamily="18" charset="0"/>
              </a:rPr>
              <a:t>) Bón phân quá </a:t>
            </a:r>
            <a:r>
              <a:rPr lang="vi-VN" sz="3600" dirty="0" smtClean="0">
                <a:latin typeface="Times New Roman" pitchFamily="18" charset="0"/>
                <a:cs typeface="Times New Roman" pitchFamily="18" charset="0"/>
              </a:rPr>
              <a:t>nhiều</a:t>
            </a:r>
            <a:endParaRPr lang="vi-VN" sz="3600" dirty="0">
              <a:latin typeface="Times New Roman" pitchFamily="18" charset="0"/>
              <a:cs typeface="Times New Roman" pitchFamily="18" charset="0"/>
            </a:endParaRPr>
          </a:p>
        </p:txBody>
      </p:sp>
      <p:sp>
        <p:nvSpPr>
          <p:cNvPr id="3" name="Rectangle 2"/>
          <p:cNvSpPr/>
          <p:nvPr/>
        </p:nvSpPr>
        <p:spPr>
          <a:xfrm>
            <a:off x="113246" y="2209800"/>
            <a:ext cx="9053945" cy="3600986"/>
          </a:xfrm>
          <a:prstGeom prst="rect">
            <a:avLst/>
          </a:prstGeom>
        </p:spPr>
        <p:txBody>
          <a:bodyPr wrap="square">
            <a:spAutoFit/>
          </a:bodyPr>
          <a:lstStyle/>
          <a:p>
            <a:r>
              <a:rPr lang="vi-VN" sz="3600" dirty="0" smtClean="0">
                <a:latin typeface="+mj-lt"/>
              </a:rPr>
              <a:t>Nếu</a:t>
            </a:r>
            <a:r>
              <a:rPr lang="vi-VN" sz="3600" dirty="0">
                <a:latin typeface="+mj-lt"/>
              </a:rPr>
              <a:t>:</a:t>
            </a:r>
          </a:p>
          <a:p>
            <a:r>
              <a:rPr lang="vi-VN" sz="3200" dirty="0">
                <a:latin typeface="+mj-lt"/>
              </a:rPr>
              <a:t> a) Bón phân </a:t>
            </a:r>
            <a:r>
              <a:rPr lang="vi-VN" sz="3200" dirty="0">
                <a:solidFill>
                  <a:srgbClr val="FF0000"/>
                </a:solidFill>
                <a:latin typeface="+mj-lt"/>
              </a:rPr>
              <a:t>không đủ: </a:t>
            </a:r>
            <a:r>
              <a:rPr lang="vi-VN" sz="3200" dirty="0">
                <a:latin typeface="+mj-lt"/>
              </a:rPr>
              <a:t>Cây còi cọc, phát triển kém do không được cung cấp đủ chất dinh dưỡng cho các quá trình trao đổi chất và năng lượng ở cây.</a:t>
            </a:r>
          </a:p>
          <a:p>
            <a:r>
              <a:rPr lang="vi-VN" sz="3200" dirty="0">
                <a:latin typeface="+mj-lt"/>
              </a:rPr>
              <a:t> b) Bón phân </a:t>
            </a:r>
            <a:r>
              <a:rPr lang="vi-VN" sz="3200" dirty="0">
                <a:solidFill>
                  <a:srgbClr val="FF0000"/>
                </a:solidFill>
                <a:latin typeface="+mj-lt"/>
              </a:rPr>
              <a:t>quá nhiều</a:t>
            </a:r>
            <a:r>
              <a:rPr lang="vi-VN" sz="3200" dirty="0">
                <a:latin typeface="+mj-lt"/>
              </a:rPr>
              <a:t>: Có thể gây độc cho cây, tạo môi trường thuận lợi cho các vi sinh vật có hại, ảnh hưởng đến chất lượng đất, gây ô nhiễm môi trường</a:t>
            </a:r>
            <a:r>
              <a:rPr lang="vi-VN" sz="3200" dirty="0" smtClean="0">
                <a:latin typeface="+mj-lt"/>
              </a:rPr>
              <a:t>.</a:t>
            </a:r>
            <a:endParaRPr lang="vi-VN" sz="3200" dirty="0">
              <a:latin typeface="+mj-lt"/>
            </a:endParaRPr>
          </a:p>
        </p:txBody>
      </p:sp>
    </p:spTree>
    <p:extLst>
      <p:ext uri="{BB962C8B-B14F-4D97-AF65-F5344CB8AC3E}">
        <p14:creationId xmlns:p14="http://schemas.microsoft.com/office/powerpoint/2010/main" val="16165449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2"/>
          <p:cNvSpPr txBox="1"/>
          <p:nvPr/>
        </p:nvSpPr>
        <p:spPr>
          <a:xfrm>
            <a:off x="304800" y="75331"/>
            <a:ext cx="8648700" cy="443198"/>
          </a:xfrm>
          <a:prstGeom prst="rect">
            <a:avLst/>
          </a:prstGeom>
        </p:spPr>
        <p:txBody>
          <a:bodyPr wrap="square" lIns="0" tIns="0" rIns="0" bIns="0" rtlCol="0" anchor="t">
            <a:spAutoFit/>
          </a:bodyPr>
          <a:lstStyle/>
          <a:p>
            <a:pPr algn="just">
              <a:lnSpc>
                <a:spcPct val="120000"/>
              </a:lnSpc>
              <a:spcBef>
                <a:spcPct val="0"/>
              </a:spcBef>
            </a:pPr>
            <a:r>
              <a:rPr lang="vi-VN" sz="1200" b="1" dirty="0">
                <a:solidFill>
                  <a:srgbClr val="FF0000"/>
                </a:solidFill>
                <a:latin typeface="+mj-lt"/>
              </a:rPr>
              <a:t>Vận dụng những hiểu biết và trao đổi chất và chuyển hóa năng lượng ở thực vật, em hãy đề xuất một số biện pháp tưới nước và bón phân hợp lí cho cây</a:t>
            </a:r>
            <a:r>
              <a:rPr lang="en-US" sz="1200" b="1" dirty="0">
                <a:solidFill>
                  <a:srgbClr val="FF0000"/>
                </a:solidFill>
                <a:latin typeface="+mj-lt"/>
              </a:rPr>
              <a:t>?</a:t>
            </a:r>
            <a:endParaRPr lang="vi-VN" sz="1200" b="1" dirty="0">
              <a:solidFill>
                <a:srgbClr val="FF0000"/>
              </a:solidFill>
              <a:latin typeface="+mj-lt"/>
            </a:endParaRPr>
          </a:p>
        </p:txBody>
      </p:sp>
      <p:sp>
        <p:nvSpPr>
          <p:cNvPr id="22" name="TextBox 21">
            <a:extLst>
              <a:ext uri="{FF2B5EF4-FFF2-40B4-BE49-F238E27FC236}">
                <a16:creationId xmlns:a16="http://schemas.microsoft.com/office/drawing/2014/main" xmlns="" id="{682B3F2C-ADEB-7C03-9F13-75C958657299}"/>
              </a:ext>
            </a:extLst>
          </p:cNvPr>
          <p:cNvSpPr txBox="1"/>
          <p:nvPr/>
        </p:nvSpPr>
        <p:spPr>
          <a:xfrm>
            <a:off x="609600" y="3770183"/>
            <a:ext cx="7320855" cy="2031325"/>
          </a:xfrm>
          <a:prstGeom prst="rect">
            <a:avLst/>
          </a:prstGeom>
          <a:noFill/>
        </p:spPr>
        <p:txBody>
          <a:bodyPr wrap="square">
            <a:spAutoFit/>
          </a:bodyPr>
          <a:lstStyle/>
          <a:p>
            <a:pPr algn="just">
              <a:lnSpc>
                <a:spcPct val="120000"/>
              </a:lnSpc>
            </a:pPr>
            <a:r>
              <a:rPr lang="vi-VN" sz="1750" b="1" dirty="0"/>
              <a:t>Một số biện pháp tưới nước hợp lí:</a:t>
            </a:r>
            <a:endParaRPr lang="en-US" sz="1750" b="1" dirty="0"/>
          </a:p>
          <a:p>
            <a:pPr algn="just">
              <a:lnSpc>
                <a:spcPct val="120000"/>
              </a:lnSpc>
            </a:pPr>
            <a:r>
              <a:rPr lang="en-US" sz="1750" dirty="0"/>
              <a:t>-</a:t>
            </a:r>
            <a:r>
              <a:rPr lang="vi-VN" sz="1750" dirty="0"/>
              <a:t>Xác định đúng loài cây và thời kì sinh trưởng: cây ưa nước hay ưa cạn, cây đang đâm chồi hay sắp thu hoạch được,...</a:t>
            </a:r>
          </a:p>
          <a:p>
            <a:pPr algn="just">
              <a:lnSpc>
                <a:spcPct val="120000"/>
              </a:lnSpc>
            </a:pPr>
            <a:r>
              <a:rPr lang="en-US" sz="1750" dirty="0"/>
              <a:t>-</a:t>
            </a:r>
            <a:r>
              <a:rPr lang="vi-VN" sz="1750" dirty="0"/>
              <a:t>Tìm hiểu về đất trồng: đất thịt, đất cát không nên tưới quá nhiều nước,...</a:t>
            </a:r>
          </a:p>
          <a:p>
            <a:pPr algn="just">
              <a:lnSpc>
                <a:spcPct val="120000"/>
              </a:lnSpc>
            </a:pPr>
            <a:r>
              <a:rPr lang="en-US" sz="1750" dirty="0"/>
              <a:t>-</a:t>
            </a:r>
            <a:r>
              <a:rPr lang="vi-VN" sz="1750" dirty="0"/>
              <a:t>Tưới đúng thời tiết: mùa mưa tưới ít, mùa khô tưới nhiều,...</a:t>
            </a:r>
          </a:p>
        </p:txBody>
      </p:sp>
      <p:pic>
        <p:nvPicPr>
          <p:cNvPr id="23" name="Picture 16" descr="6 TIPS QUAN TRỌNG BẠN CẦN BIẾT KHI TRỒNG CÂY CẢNH">
            <a:extLst>
              <a:ext uri="{FF2B5EF4-FFF2-40B4-BE49-F238E27FC236}">
                <a16:creationId xmlns:a16="http://schemas.microsoft.com/office/drawing/2014/main" xmlns="" id="{CCEB238B-5132-8695-62C2-638B5CD8B40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752"/>
          <a:stretch/>
        </p:blipFill>
        <p:spPr bwMode="auto">
          <a:xfrm>
            <a:off x="6210300" y="1447800"/>
            <a:ext cx="2849191" cy="2428876"/>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4" name="Picture 4" descr="PHÂN LÂN: VAI TRÒ, PHÂN LOẠI VÀ CÁCH SỬ DỤNG HIỆU QUẢ |GFC - Phân Bón Toàn  Cầu - Dẫn đầu năng suất">
            <a:extLst>
              <a:ext uri="{FF2B5EF4-FFF2-40B4-BE49-F238E27FC236}">
                <a16:creationId xmlns:a16="http://schemas.microsoft.com/office/drawing/2014/main" xmlns="" id="{1CD67A84-9111-9760-ECFF-311FFEA6A1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573"/>
          <a:stretch/>
        </p:blipFill>
        <p:spPr bwMode="auto">
          <a:xfrm>
            <a:off x="2247900" y="1679720"/>
            <a:ext cx="2870748" cy="1943100"/>
          </a:xfrm>
          <a:prstGeom prst="flowChartConnector">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59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682B3F2C-ADEB-7C03-9F13-75C958657299}"/>
              </a:ext>
            </a:extLst>
          </p:cNvPr>
          <p:cNvSpPr txBox="1"/>
          <p:nvPr/>
        </p:nvSpPr>
        <p:spPr>
          <a:xfrm>
            <a:off x="4152900" y="1191227"/>
            <a:ext cx="4000500" cy="415498"/>
          </a:xfrm>
          <a:prstGeom prst="rect">
            <a:avLst/>
          </a:prstGeom>
          <a:noFill/>
        </p:spPr>
        <p:txBody>
          <a:bodyPr wrap="square">
            <a:spAutoFit/>
          </a:bodyPr>
          <a:lstStyle/>
          <a:p>
            <a:pPr algn="ctr">
              <a:lnSpc>
                <a:spcPct val="120000"/>
              </a:lnSpc>
            </a:pPr>
            <a:r>
              <a:rPr lang="vi-VN" sz="1750" b="1" dirty="0"/>
              <a:t>Một số biện pháp bón phân hợp lí:</a:t>
            </a:r>
            <a:endParaRPr lang="en-US" sz="1750" b="1" dirty="0"/>
          </a:p>
        </p:txBody>
      </p:sp>
      <p:graphicFrame>
        <p:nvGraphicFramePr>
          <p:cNvPr id="2" name="Diagram 1">
            <a:extLst>
              <a:ext uri="{FF2B5EF4-FFF2-40B4-BE49-F238E27FC236}">
                <a16:creationId xmlns:a16="http://schemas.microsoft.com/office/drawing/2014/main" xmlns="" id="{ED2D6286-53A2-7831-9591-8548121261A8}"/>
              </a:ext>
            </a:extLst>
          </p:cNvPr>
          <p:cNvGraphicFramePr/>
          <p:nvPr>
            <p:extLst/>
          </p:nvPr>
        </p:nvGraphicFramePr>
        <p:xfrm>
          <a:off x="0" y="1066800"/>
          <a:ext cx="6057900" cy="475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4" name="Picture 4" descr="PHÂN LÂN: VAI TRÒ, PHÂN LOẠI VÀ CÁCH SỬ DỤNG HIỆU QUẢ |GFC - Phân Bón Toàn  Cầu - Dẫn đầu năng suất">
            <a:extLst>
              <a:ext uri="{FF2B5EF4-FFF2-40B4-BE49-F238E27FC236}">
                <a16:creationId xmlns:a16="http://schemas.microsoft.com/office/drawing/2014/main" xmlns="" id="{1CD67A84-9111-9760-ECFF-311FFEA6A1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9573"/>
          <a:stretch/>
        </p:blipFill>
        <p:spPr bwMode="auto">
          <a:xfrm>
            <a:off x="1905000" y="2628900"/>
            <a:ext cx="2146848" cy="1943100"/>
          </a:xfrm>
          <a:prstGeom prst="flowChartConnector">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C5B8142D-199E-C8A7-3E0C-DD2B2A857DCE}"/>
              </a:ext>
            </a:extLst>
          </p:cNvPr>
          <p:cNvSpPr txBox="1"/>
          <p:nvPr/>
        </p:nvSpPr>
        <p:spPr>
          <a:xfrm>
            <a:off x="5486400" y="2057400"/>
            <a:ext cx="3543300" cy="3453253"/>
          </a:xfrm>
          <a:prstGeom prst="rect">
            <a:avLst/>
          </a:prstGeom>
          <a:noFill/>
        </p:spPr>
        <p:txBody>
          <a:bodyPr wrap="square">
            <a:spAutoFit/>
          </a:bodyPr>
          <a:lstStyle>
            <a:defPPr>
              <a:defRPr lang="en-US"/>
            </a:defPPr>
            <a:lvl1pPr algn="just">
              <a:lnSpc>
                <a:spcPct val="120000"/>
              </a:lnSpc>
              <a:defRPr sz="3500" b="1" i="0">
                <a:effectLst/>
              </a:defRPr>
            </a:lvl1pPr>
          </a:lstStyle>
          <a:p>
            <a:r>
              <a:rPr lang="en-US" sz="1400" b="0" dirty="0">
                <a:latin typeface="Times New Roman" panose="02020603050405020304" pitchFamily="18" charset="0"/>
                <a:cs typeface="Times New Roman" panose="02020603050405020304" pitchFamily="18" charset="0"/>
              </a:rPr>
              <a:t>-</a:t>
            </a:r>
            <a:r>
              <a:rPr lang="vi-VN" sz="1400" b="0" dirty="0">
                <a:latin typeface="Times New Roman" panose="02020603050405020304" pitchFamily="18" charset="0"/>
                <a:cs typeface="Times New Roman" panose="02020603050405020304" pitchFamily="18" charset="0"/>
              </a:rPr>
              <a:t>Bón</a:t>
            </a:r>
            <a:r>
              <a:rPr lang="vi-VN" sz="1400" dirty="0">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đúng loại </a:t>
            </a:r>
            <a:r>
              <a:rPr lang="vi-VN" sz="1400" b="0" dirty="0">
                <a:latin typeface="Times New Roman" panose="02020603050405020304" pitchFamily="18" charset="0"/>
                <a:cs typeface="Times New Roman" panose="02020603050405020304" pitchFamily="18" charset="0"/>
              </a:rPr>
              <a:t>phân theo nhu cầu của cây và đặc điểm, tính chất của đất: đất chua không bón các loại phân có tính axit, đất kiềm không bón các loại phân có tính kiềm. </a:t>
            </a:r>
          </a:p>
          <a:p>
            <a:r>
              <a:rPr lang="en-US" sz="1400" b="0" dirty="0">
                <a:latin typeface="Times New Roman" panose="02020603050405020304" pitchFamily="18" charset="0"/>
                <a:cs typeface="Times New Roman" panose="02020603050405020304" pitchFamily="18" charset="0"/>
              </a:rPr>
              <a:t>-</a:t>
            </a:r>
            <a:r>
              <a:rPr lang="vi-VN" sz="1400" b="0" dirty="0">
                <a:latin typeface="Times New Roman" panose="02020603050405020304" pitchFamily="18" charset="0"/>
                <a:cs typeface="Times New Roman" panose="02020603050405020304" pitchFamily="18" charset="0"/>
              </a:rPr>
              <a:t>Bón phân </a:t>
            </a:r>
            <a:r>
              <a:rPr lang="vi-VN" sz="1400" dirty="0">
                <a:solidFill>
                  <a:srgbClr val="FF0000"/>
                </a:solidFill>
                <a:latin typeface="Times New Roman" panose="02020603050405020304" pitchFamily="18" charset="0"/>
                <a:cs typeface="Times New Roman" panose="02020603050405020304" pitchFamily="18" charset="0"/>
              </a:rPr>
              <a:t>đúng thời điểm </a:t>
            </a:r>
            <a:r>
              <a:rPr lang="vi-VN" sz="1400" b="0" dirty="0">
                <a:latin typeface="Times New Roman" panose="02020603050405020304" pitchFamily="18" charset="0"/>
                <a:cs typeface="Times New Roman" panose="02020603050405020304" pitchFamily="18" charset="0"/>
              </a:rPr>
              <a:t>cây cần, chia bón nhiều lần và vào lúc cây hoạt động mạnh. </a:t>
            </a:r>
          </a:p>
          <a:p>
            <a:r>
              <a:rPr lang="en-US" sz="1400" b="0" dirty="0">
                <a:latin typeface="Times New Roman" panose="02020603050405020304" pitchFamily="18" charset="0"/>
                <a:cs typeface="Times New Roman" panose="02020603050405020304" pitchFamily="18" charset="0"/>
              </a:rPr>
              <a:t>-</a:t>
            </a:r>
            <a:r>
              <a:rPr lang="vi-VN" sz="1400" b="0" dirty="0">
                <a:latin typeface="Times New Roman" panose="02020603050405020304" pitchFamily="18" charset="0"/>
                <a:cs typeface="Times New Roman" panose="02020603050405020304" pitchFamily="18" charset="0"/>
              </a:rPr>
              <a:t>Bón </a:t>
            </a:r>
            <a:r>
              <a:rPr lang="vi-VN" sz="1400" dirty="0">
                <a:solidFill>
                  <a:srgbClr val="FF0000"/>
                </a:solidFill>
                <a:latin typeface="Times New Roman" panose="02020603050405020304" pitchFamily="18" charset="0"/>
                <a:cs typeface="Times New Roman" panose="02020603050405020304" pitchFamily="18" charset="0"/>
              </a:rPr>
              <a:t>đúng thời tiết</a:t>
            </a:r>
            <a:r>
              <a:rPr lang="vi-VN" sz="1400" b="0" dirty="0">
                <a:solidFill>
                  <a:srgbClr val="FF0000"/>
                </a:solidFill>
                <a:latin typeface="Times New Roman" panose="02020603050405020304" pitchFamily="18" charset="0"/>
                <a:cs typeface="Times New Roman" panose="02020603050405020304" pitchFamily="18" charset="0"/>
              </a:rPr>
              <a:t>, </a:t>
            </a:r>
            <a:r>
              <a:rPr lang="vi-VN" sz="1400" b="0" dirty="0">
                <a:latin typeface="Times New Roman" panose="02020603050405020304" pitchFamily="18" charset="0"/>
                <a:cs typeface="Times New Roman" panose="02020603050405020304" pitchFamily="18" charset="0"/>
              </a:rPr>
              <a:t>mùa vụ thích hợp: không bón vào những ngày mưa làm rửa trôi phân bón gây lãng phí hoặc những ngày nắng gắt vì nhiệt độ cao kết hợp với các hoạt động phân bón có thể cháy lá, hỏng hoa, quả. </a:t>
            </a:r>
          </a:p>
          <a:p>
            <a:r>
              <a:rPr lang="en-US" sz="1400" b="0" dirty="0">
                <a:latin typeface="Times New Roman" panose="02020603050405020304" pitchFamily="18" charset="0"/>
                <a:cs typeface="Times New Roman" panose="02020603050405020304" pitchFamily="18" charset="0"/>
              </a:rPr>
              <a:t>-</a:t>
            </a:r>
            <a:r>
              <a:rPr lang="vi-VN" sz="1400" b="0" dirty="0">
                <a:latin typeface="Times New Roman" panose="02020603050405020304" pitchFamily="18" charset="0"/>
                <a:cs typeface="Times New Roman" panose="02020603050405020304" pitchFamily="18" charset="0"/>
              </a:rPr>
              <a:t>Bón </a:t>
            </a:r>
            <a:r>
              <a:rPr lang="vi-VN" sz="1400" dirty="0">
                <a:solidFill>
                  <a:srgbClr val="FF0000"/>
                </a:solidFill>
                <a:latin typeface="Times New Roman" panose="02020603050405020304" pitchFamily="18" charset="0"/>
                <a:cs typeface="Times New Roman" panose="02020603050405020304" pitchFamily="18" charset="0"/>
              </a:rPr>
              <a:t>đúng cách</a:t>
            </a:r>
            <a:r>
              <a:rPr lang="vi-VN" sz="1400" b="0" dirty="0">
                <a:solidFill>
                  <a:srgbClr val="FF0000"/>
                </a:solidFill>
                <a:latin typeface="Times New Roman" panose="02020603050405020304" pitchFamily="18" charset="0"/>
                <a:cs typeface="Times New Roman" panose="02020603050405020304" pitchFamily="18" charset="0"/>
              </a:rPr>
              <a:t> </a:t>
            </a:r>
            <a:r>
              <a:rPr lang="vi-VN" sz="1400" b="0" dirty="0">
                <a:latin typeface="Times New Roman" panose="02020603050405020304" pitchFamily="18" charset="0"/>
                <a:cs typeface="Times New Roman" panose="02020603050405020304" pitchFamily="18" charset="0"/>
              </a:rPr>
              <a:t>và điều chỉnh tỷ lệ chất dinh dưỡng trong mỗi lần bón cân đối.</a:t>
            </a:r>
          </a:p>
        </p:txBody>
      </p:sp>
    </p:spTree>
    <p:extLst>
      <p:ext uri="{BB962C8B-B14F-4D97-AF65-F5344CB8AC3E}">
        <p14:creationId xmlns:p14="http://schemas.microsoft.com/office/powerpoint/2010/main" val="280277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790" y="1184638"/>
            <a:ext cx="5943600" cy="461665"/>
          </a:xfrm>
          <a:prstGeom prst="rect">
            <a:avLst/>
          </a:prstGeom>
        </p:spPr>
        <p:txBody>
          <a:bodyPr wrap="square">
            <a:spAutoFit/>
          </a:bodyPr>
          <a:lstStyle/>
          <a:p>
            <a:r>
              <a:rPr lang="en-US" sz="1200" dirty="0">
                <a:solidFill>
                  <a:srgbClr val="FF0000"/>
                </a:solidFill>
                <a:latin typeface="+mj-lt"/>
              </a:rPr>
              <a:t>1. </a:t>
            </a:r>
            <a:r>
              <a:rPr lang="vi-VN" sz="1200" dirty="0">
                <a:solidFill>
                  <a:srgbClr val="FF0000"/>
                </a:solidFill>
                <a:latin typeface="+mj-lt"/>
              </a:rPr>
              <a:t>Điều gì sẽ xảy ra với cây khi lượng nước cây hấp thụ được ở rễ bằng, lớn hơn hoặc nhỏ hơn lượng nước mất đi qua quá trình thoát hơi nước ở lá? Giải thích?</a:t>
            </a:r>
            <a:endParaRPr lang="en-US" sz="1200" dirty="0">
              <a:solidFill>
                <a:srgbClr val="FF0000"/>
              </a:solidFill>
              <a:latin typeface="+mj-lt"/>
            </a:endParaRPr>
          </a:p>
        </p:txBody>
      </p:sp>
      <p:sp>
        <p:nvSpPr>
          <p:cNvPr id="3" name="Rectangle 2"/>
          <p:cNvSpPr/>
          <p:nvPr/>
        </p:nvSpPr>
        <p:spPr>
          <a:xfrm>
            <a:off x="222885" y="1886709"/>
            <a:ext cx="6201410" cy="1200329"/>
          </a:xfrm>
          <a:prstGeom prst="rect">
            <a:avLst/>
          </a:prstGeom>
        </p:spPr>
        <p:txBody>
          <a:bodyPr wrap="square">
            <a:spAutoFit/>
          </a:bodyPr>
          <a:lstStyle/>
          <a:p>
            <a:r>
              <a:rPr lang="vi-VN" sz="1200" dirty="0">
                <a:latin typeface="+mj-lt"/>
              </a:rPr>
              <a:t>- Khi lượng nước cây hấp thụ được ở rễ bằng hoặc lớn hơn lượng nước mất đi qua quá trình thoát hơi nước ở lá thì cây có thể sinh trưởng và phát triển bình thường vì lúc này, cây có đủ nước tạo điều kiện cho các hoạt động sống của cây diễn ra bình thường.</a:t>
            </a:r>
          </a:p>
          <a:p>
            <a:r>
              <a:rPr lang="vi-VN" sz="1200" dirty="0">
                <a:latin typeface="+mj-lt"/>
              </a:rPr>
              <a:t>- Khi lượng nước cây hấp thụ được ở rễ bé hơn lượng nước mất đi qua quá trình thoát hơi nước ở lá thì cây có thể héo hoặc chết vì lúc này, cây bị thiếu nước khiến các hoạt động sống của cây đều bị ngưng trệ.</a:t>
            </a:r>
          </a:p>
        </p:txBody>
      </p:sp>
      <p:sp>
        <p:nvSpPr>
          <p:cNvPr id="4" name="Rectangle 3"/>
          <p:cNvSpPr/>
          <p:nvPr/>
        </p:nvSpPr>
        <p:spPr>
          <a:xfrm>
            <a:off x="756920" y="3350271"/>
            <a:ext cx="4572000" cy="830997"/>
          </a:xfrm>
          <a:prstGeom prst="rect">
            <a:avLst/>
          </a:prstGeom>
        </p:spPr>
        <p:txBody>
          <a:bodyPr>
            <a:spAutoFit/>
          </a:bodyPr>
          <a:lstStyle/>
          <a:p>
            <a:r>
              <a:rPr lang="en-US" sz="1200" dirty="0">
                <a:solidFill>
                  <a:srgbClr val="FF0000"/>
                </a:solidFill>
                <a:latin typeface="Times New Roman" panose="02020603050405020304" pitchFamily="18" charset="0"/>
                <a:cs typeface="Times New Roman" panose="02020603050405020304" pitchFamily="18" charset="0"/>
              </a:rPr>
              <a:t>2. </a:t>
            </a:r>
            <a:r>
              <a:rPr lang="vi-VN" sz="1200" dirty="0">
                <a:solidFill>
                  <a:srgbClr val="FF0000"/>
                </a:solidFill>
                <a:latin typeface="Times New Roman" panose="02020603050405020304" pitchFamily="18" charset="0"/>
                <a:cs typeface="Times New Roman" panose="02020603050405020304" pitchFamily="18" charset="0"/>
              </a:rPr>
              <a:t>Các giai đoạn nào sau đây cần tưới nhiều nước cho cây? Giải thích?</a:t>
            </a:r>
          </a:p>
          <a:p>
            <a:r>
              <a:rPr lang="vi-VN" sz="1200" dirty="0">
                <a:solidFill>
                  <a:srgbClr val="FF0000"/>
                </a:solidFill>
                <a:latin typeface="Times New Roman" panose="02020603050405020304" pitchFamily="18" charset="0"/>
                <a:cs typeface="Times New Roman" panose="02020603050405020304" pitchFamily="18" charset="0"/>
              </a:rPr>
              <a:t>a) Cây chuẩn bị ra hoa.</a:t>
            </a:r>
          </a:p>
          <a:p>
            <a:r>
              <a:rPr lang="vi-VN" sz="1200" dirty="0">
                <a:solidFill>
                  <a:srgbClr val="FF0000"/>
                </a:solidFill>
                <a:latin typeface="Times New Roman" panose="02020603050405020304" pitchFamily="18" charset="0"/>
                <a:cs typeface="Times New Roman" panose="02020603050405020304" pitchFamily="18" charset="0"/>
              </a:rPr>
              <a:t>b) Cây ở thời kì thu hoạch quả.</a:t>
            </a:r>
          </a:p>
          <a:p>
            <a:r>
              <a:rPr lang="vi-VN" sz="1200" dirty="0">
                <a:solidFill>
                  <a:srgbClr val="FF0000"/>
                </a:solidFill>
                <a:latin typeface="Times New Roman" panose="02020603050405020304" pitchFamily="18" charset="0"/>
                <a:cs typeface="Times New Roman" panose="02020603050405020304" pitchFamily="18" charset="0"/>
              </a:rPr>
              <a:t>c) Cây đâm chồi, đẻ nhánh.</a:t>
            </a:r>
          </a:p>
        </p:txBody>
      </p:sp>
      <p:sp>
        <p:nvSpPr>
          <p:cNvPr id="5" name="Rectangle 4"/>
          <p:cNvSpPr/>
          <p:nvPr/>
        </p:nvSpPr>
        <p:spPr>
          <a:xfrm>
            <a:off x="515620" y="4518721"/>
            <a:ext cx="5351780" cy="1200329"/>
          </a:xfrm>
          <a:prstGeom prst="rect">
            <a:avLst/>
          </a:prstGeom>
        </p:spPr>
        <p:txBody>
          <a:bodyPr wrap="square">
            <a:spAutoFit/>
          </a:bodyPr>
          <a:lstStyle/>
          <a:p>
            <a:pPr algn="just"/>
            <a:r>
              <a:rPr lang="vi-VN" sz="1200" dirty="0">
                <a:solidFill>
                  <a:srgbClr val="000000"/>
                </a:solidFill>
                <a:latin typeface="+mj-lt"/>
              </a:rPr>
              <a:t>- Cây cần nhiều nước vào các thời kì sinh trưởng và phát triển mạnh như thời kì chuẩn bị ra hoa (a) và thời kì cây đâm chồi, đẻ nhánh (c).</a:t>
            </a:r>
            <a:endParaRPr lang="vi-VN" sz="1200" dirty="0">
              <a:solidFill>
                <a:srgbClr val="212529"/>
              </a:solidFill>
              <a:latin typeface="+mj-lt"/>
            </a:endParaRPr>
          </a:p>
          <a:p>
            <a:pPr algn="just"/>
            <a:r>
              <a:rPr lang="vi-VN" sz="1200" dirty="0">
                <a:solidFill>
                  <a:srgbClr val="000000"/>
                </a:solidFill>
                <a:latin typeface="+mj-lt"/>
              </a:rPr>
              <a:t>- Giải thích: Vào những thời kì này, để đảm bảo đáp ứng đủ vật chất và năng lượng cho sự sinh trưởng và phát triển, cây cần nhiều nước để cung cấp đủ nguyên liệu, môi trường thích hợp cho các hoạt động trao đổi chất và chuyển hóa năng lượng diễn ra mạnh.</a:t>
            </a:r>
            <a:endParaRPr lang="vi-VN" sz="1200" dirty="0">
              <a:solidFill>
                <a:srgbClr val="212529"/>
              </a:solidFill>
              <a:latin typeface="+mj-lt"/>
            </a:endParaRPr>
          </a:p>
        </p:txBody>
      </p:sp>
      <p:pic>
        <p:nvPicPr>
          <p:cNvPr id="6" name="Picture 5"/>
          <p:cNvPicPr>
            <a:picLocks noChangeAspect="1"/>
          </p:cNvPicPr>
          <p:nvPr/>
        </p:nvPicPr>
        <p:blipFill>
          <a:blip r:embed="rId2"/>
          <a:stretch>
            <a:fillRect/>
          </a:stretch>
        </p:blipFill>
        <p:spPr>
          <a:xfrm>
            <a:off x="6553200" y="920761"/>
            <a:ext cx="2505673" cy="2438400"/>
          </a:xfrm>
          <a:prstGeom prst="rect">
            <a:avLst/>
          </a:prstGeom>
        </p:spPr>
      </p:pic>
      <p:pic>
        <p:nvPicPr>
          <p:cNvPr id="7" name="Picture 6"/>
          <p:cNvPicPr>
            <a:picLocks noChangeAspect="1"/>
          </p:cNvPicPr>
          <p:nvPr/>
        </p:nvPicPr>
        <p:blipFill rotWithShape="1">
          <a:blip r:embed="rId3"/>
          <a:srcRect l="-330" t="-8130" r="330" b="8130"/>
          <a:stretch/>
        </p:blipFill>
        <p:spPr>
          <a:xfrm>
            <a:off x="6286500" y="3467100"/>
            <a:ext cx="2696210" cy="2343150"/>
          </a:xfrm>
          <a:prstGeom prst="rect">
            <a:avLst/>
          </a:prstGeom>
        </p:spPr>
      </p:pic>
      <p:pic>
        <p:nvPicPr>
          <p:cNvPr id="8" name="Picture 7"/>
          <p:cNvPicPr>
            <a:picLocks noChangeAspect="1"/>
          </p:cNvPicPr>
          <p:nvPr/>
        </p:nvPicPr>
        <p:blipFill rotWithShape="1">
          <a:blip r:embed="rId4"/>
          <a:srcRect l="57869" t="18667" r="6072" b="7077"/>
          <a:stretch/>
        </p:blipFill>
        <p:spPr>
          <a:xfrm>
            <a:off x="7086601" y="4305300"/>
            <a:ext cx="1066800" cy="1104900"/>
          </a:xfrm>
          <a:prstGeom prst="rect">
            <a:avLst/>
          </a:prstGeom>
        </p:spPr>
      </p:pic>
    </p:spTree>
    <p:extLst>
      <p:ext uri="{BB962C8B-B14F-4D97-AF65-F5344CB8AC3E}">
        <p14:creationId xmlns:p14="http://schemas.microsoft.com/office/powerpoint/2010/main" val="231093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3"/>
          <p:cNvSpPr txBox="1"/>
          <p:nvPr/>
        </p:nvSpPr>
        <p:spPr>
          <a:xfrm>
            <a:off x="1714500" y="1104900"/>
            <a:ext cx="5414889" cy="320601"/>
          </a:xfrm>
          <a:prstGeom prst="rect">
            <a:avLst/>
          </a:prstGeom>
        </p:spPr>
        <p:txBody>
          <a:bodyPr lIns="0" tIns="0" rIns="0" bIns="0" rtlCol="0" anchor="t">
            <a:spAutoFit/>
          </a:bodyPr>
          <a:lstStyle/>
          <a:p>
            <a:pPr algn="just">
              <a:lnSpc>
                <a:spcPts val="2450"/>
              </a:lnSpc>
              <a:spcBef>
                <a:spcPct val="0"/>
              </a:spcBef>
            </a:pPr>
            <a:r>
              <a:rPr lang="en-US" sz="1400" b="1" dirty="0" err="1">
                <a:solidFill>
                  <a:srgbClr val="FF0000"/>
                </a:solidFill>
                <a:latin typeface="Times New Roman" panose="02020603050405020304" pitchFamily="18" charset="0"/>
                <a:cs typeface="Times New Roman" panose="02020603050405020304" pitchFamily="18" charset="0"/>
              </a:rPr>
              <a:t>Việc</a:t>
            </a:r>
            <a:r>
              <a:rPr lang="en-US" sz="1400" b="1" dirty="0">
                <a:solidFill>
                  <a:srgbClr val="FF0000"/>
                </a:solidFill>
                <a:latin typeface="Times New Roman" panose="02020603050405020304" pitchFamily="18" charset="0"/>
                <a:cs typeface="Times New Roman" panose="02020603050405020304" pitchFamily="18" charset="0"/>
              </a:rPr>
              <a:t> </a:t>
            </a:r>
            <a:r>
              <a:rPr lang="vi-VN" sz="1400" b="1" dirty="0">
                <a:solidFill>
                  <a:srgbClr val="FF0000"/>
                </a:solidFill>
                <a:latin typeface="Times New Roman" panose="02020603050405020304" pitchFamily="18" charset="0"/>
                <a:cs typeface="Times New Roman" panose="02020603050405020304" pitchFamily="18" charset="0"/>
              </a:rPr>
              <a:t>tưới nước hợp lí cho cây trồng</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có</a:t>
            </a:r>
            <a:r>
              <a:rPr lang="en-US" sz="1400" b="1" dirty="0">
                <a:solidFill>
                  <a:srgbClr val="FF0000"/>
                </a:solidFill>
                <a:latin typeface="Times New Roman" panose="02020603050405020304" pitchFamily="18" charset="0"/>
                <a:cs typeface="Times New Roman" panose="02020603050405020304" pitchFamily="18" charset="0"/>
              </a:rPr>
              <a:t> ý </a:t>
            </a:r>
            <a:r>
              <a:rPr lang="en-US" sz="1400" b="1" dirty="0" err="1">
                <a:solidFill>
                  <a:srgbClr val="FF0000"/>
                </a:solidFill>
                <a:latin typeface="Times New Roman" panose="02020603050405020304" pitchFamily="18" charset="0"/>
                <a:cs typeface="Times New Roman" panose="02020603050405020304" pitchFamily="18" charset="0"/>
              </a:rPr>
              <a:t>nghĩa</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gì</a:t>
            </a:r>
            <a:r>
              <a:rPr lang="en-US" sz="1400" b="1" dirty="0">
                <a:solidFill>
                  <a:srgbClr val="FF0000"/>
                </a:solidFill>
                <a:latin typeface="Times New Roman" panose="02020603050405020304" pitchFamily="18" charset="0"/>
                <a:cs typeface="Times New Roman" panose="02020603050405020304" pitchFamily="18" charset="0"/>
              </a:rPr>
              <a:t>?</a:t>
            </a:r>
            <a:endParaRPr lang="vi-VN" sz="1400" b="1" dirty="0">
              <a:solidFill>
                <a:srgbClr val="FF0000"/>
              </a:solidFill>
              <a:latin typeface="Times New Roman" panose="02020603050405020304" pitchFamily="18" charset="0"/>
              <a:cs typeface="Times New Roman" panose="02020603050405020304" pitchFamily="18" charset="0"/>
            </a:endParaRPr>
          </a:p>
        </p:txBody>
      </p:sp>
      <p:sp>
        <p:nvSpPr>
          <p:cNvPr id="5" name="TextBox 31"/>
          <p:cNvSpPr txBox="1"/>
          <p:nvPr/>
        </p:nvSpPr>
        <p:spPr>
          <a:xfrm>
            <a:off x="609600" y="1828800"/>
            <a:ext cx="7316072" cy="517065"/>
          </a:xfrm>
          <a:prstGeom prst="rect">
            <a:avLst/>
          </a:prstGeom>
        </p:spPr>
        <p:txBody>
          <a:bodyPr lIns="0" tIns="0" rIns="0" bIns="0" rtlCol="0" anchor="t">
            <a:spAutoFit/>
          </a:bodyPr>
          <a:lstStyle/>
          <a:p>
            <a:pPr algn="just">
              <a:lnSpc>
                <a:spcPct val="120000"/>
              </a:lnSpc>
              <a:spcBef>
                <a:spcPct val="0"/>
              </a:spcBef>
            </a:pPr>
            <a:r>
              <a:rPr lang="en-US" sz="1400" b="1" dirty="0">
                <a:solidFill>
                  <a:srgbClr val="000000"/>
                </a:solidFill>
                <a:latin typeface="Times New Roman" panose="02020603050405020304" pitchFamily="18" charset="0"/>
                <a:cs typeface="Times New Roman" panose="02020603050405020304" pitchFamily="18" charset="0"/>
              </a:rPr>
              <a:t>- </a:t>
            </a:r>
            <a:r>
              <a:rPr lang="vi-VN" sz="1400" b="1" dirty="0">
                <a:solidFill>
                  <a:srgbClr val="000000"/>
                </a:solidFill>
                <a:latin typeface="Times New Roman" panose="02020603050405020304" pitchFamily="18" charset="0"/>
                <a:cs typeface="Times New Roman" panose="02020603050405020304" pitchFamily="18" charset="0"/>
              </a:rPr>
              <a:t>Tưới nước hợp lí là đảm bảo sự cân bằng nước trong cây, điều này có ý nghĩa rất quan trọng đối với quá trình sinh trưởng và phát triển bình thường của cây</a:t>
            </a:r>
            <a:r>
              <a:rPr lang="en-US" sz="1400" b="1" dirty="0">
                <a:solidFill>
                  <a:srgbClr val="000000"/>
                </a:solidFill>
                <a:latin typeface="Times New Roman" panose="02020603050405020304" pitchFamily="18" charset="0"/>
                <a:cs typeface="Times New Roman" panose="02020603050405020304" pitchFamily="18" charset="0"/>
              </a:rPr>
              <a:t>.</a:t>
            </a:r>
            <a:endParaRPr lang="vi-VN" sz="1400" b="1" dirty="0">
              <a:solidFill>
                <a:srgbClr val="000000"/>
              </a:solidFill>
              <a:latin typeface="Times New Roman" panose="02020603050405020304" pitchFamily="18" charset="0"/>
              <a:cs typeface="Times New Roman" panose="02020603050405020304" pitchFamily="18" charset="0"/>
            </a:endParaRPr>
          </a:p>
        </p:txBody>
      </p:sp>
      <p:sp>
        <p:nvSpPr>
          <p:cNvPr id="6" name="TextBox 30"/>
          <p:cNvSpPr txBox="1"/>
          <p:nvPr/>
        </p:nvSpPr>
        <p:spPr>
          <a:xfrm>
            <a:off x="609600" y="3047689"/>
            <a:ext cx="7004022" cy="517065"/>
          </a:xfrm>
          <a:prstGeom prst="rect">
            <a:avLst/>
          </a:prstGeom>
        </p:spPr>
        <p:txBody>
          <a:bodyPr lIns="0" tIns="0" rIns="0" bIns="0" rtlCol="0" anchor="t">
            <a:spAutoFit/>
          </a:bodyPr>
          <a:lstStyle/>
          <a:p>
            <a:pPr algn="just">
              <a:lnSpc>
                <a:spcPct val="120000"/>
              </a:lnSpc>
              <a:spcBef>
                <a:spcPct val="0"/>
              </a:spcBef>
            </a:pPr>
            <a:r>
              <a:rPr lang="en-US" sz="1400" b="1" dirty="0">
                <a:solidFill>
                  <a:srgbClr val="000000"/>
                </a:solidFill>
                <a:latin typeface="Times New Roman" panose="02020603050405020304" pitchFamily="18" charset="0"/>
                <a:cs typeface="Times New Roman" panose="02020603050405020304" pitchFamily="18" charset="0"/>
              </a:rPr>
              <a:t>- </a:t>
            </a:r>
            <a:r>
              <a:rPr lang="vi-VN" sz="1400" b="1" dirty="0">
                <a:solidFill>
                  <a:srgbClr val="000000"/>
                </a:solidFill>
                <a:latin typeface="Times New Roman" panose="02020603050405020304" pitchFamily="18" charset="0"/>
                <a:cs typeface="Times New Roman" panose="02020603050405020304" pitchFamily="18" charset="0"/>
              </a:rPr>
              <a:t>Việc tưới nước hợp lí cho từng loài cây vào giai đoạn sinh trưởng và phát triển sẽ giúp cây trồng đạt năng suất cao.</a:t>
            </a:r>
          </a:p>
        </p:txBody>
      </p:sp>
      <p:sp>
        <p:nvSpPr>
          <p:cNvPr id="7" name="TextBox 30"/>
          <p:cNvSpPr txBox="1"/>
          <p:nvPr/>
        </p:nvSpPr>
        <p:spPr>
          <a:xfrm>
            <a:off x="609600" y="4038600"/>
            <a:ext cx="7004022" cy="258532"/>
          </a:xfrm>
          <a:prstGeom prst="rect">
            <a:avLst/>
          </a:prstGeom>
        </p:spPr>
        <p:txBody>
          <a:bodyPr lIns="0" tIns="0" rIns="0" bIns="0" rtlCol="0" anchor="t">
            <a:spAutoFit/>
          </a:bodyPr>
          <a:lstStyle/>
          <a:p>
            <a:pPr algn="just">
              <a:lnSpc>
                <a:spcPct val="120000"/>
              </a:lnSpc>
              <a:spcBef>
                <a:spcPct val="0"/>
              </a:spcBef>
            </a:pPr>
            <a:r>
              <a:rPr lang="en-US" sz="1400" b="1" dirty="0">
                <a:solidFill>
                  <a:srgbClr val="000000"/>
                </a:solidFill>
                <a:latin typeface="Times New Roman" panose="02020603050405020304" pitchFamily="18" charset="0"/>
                <a:cs typeface="Times New Roman" panose="02020603050405020304" pitchFamily="18" charset="0"/>
              </a:rPr>
              <a:t>- </a:t>
            </a:r>
            <a:r>
              <a:rPr lang="vi-VN" sz="1400" b="1" dirty="0">
                <a:solidFill>
                  <a:srgbClr val="000000"/>
                </a:solidFill>
                <a:latin typeface="Times New Roman" panose="02020603050405020304" pitchFamily="18" charset="0"/>
                <a:cs typeface="Times New Roman" panose="02020603050405020304" pitchFamily="18" charset="0"/>
              </a:rPr>
              <a:t>Việc tưới nước hợp lí </a:t>
            </a:r>
            <a:r>
              <a:rPr lang="en-US" sz="1400" b="1" dirty="0" err="1">
                <a:solidFill>
                  <a:srgbClr val="000000"/>
                </a:solidFill>
                <a:latin typeface="Times New Roman" panose="02020603050405020304" pitchFamily="18" charset="0"/>
                <a:cs typeface="Times New Roman" panose="02020603050405020304" pitchFamily="18" charset="0"/>
              </a:rPr>
              <a:t>còn</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giúp</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tiết</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kiệm</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nguồn</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nước</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sạch</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cho</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môi</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trường</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tự</a:t>
            </a:r>
            <a:r>
              <a:rPr lang="en-US" sz="1400" b="1" dirty="0">
                <a:solidFill>
                  <a:srgbClr val="000000"/>
                </a:solidFill>
                <a:latin typeface="Times New Roman" panose="02020603050405020304" pitchFamily="18" charset="0"/>
                <a:cs typeface="Times New Roman" panose="02020603050405020304" pitchFamily="18" charset="0"/>
              </a:rPr>
              <a:t> </a:t>
            </a:r>
            <a:r>
              <a:rPr lang="en-US" sz="1400" b="1" dirty="0" err="1">
                <a:solidFill>
                  <a:srgbClr val="000000"/>
                </a:solidFill>
                <a:latin typeface="Times New Roman" panose="02020603050405020304" pitchFamily="18" charset="0"/>
                <a:cs typeface="Times New Roman" panose="02020603050405020304" pitchFamily="18" charset="0"/>
              </a:rPr>
              <a:t>nhiên</a:t>
            </a:r>
            <a:r>
              <a:rPr lang="vi-VN" sz="14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338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3924" y="3789375"/>
            <a:ext cx="5266676" cy="1015663"/>
          </a:xfrm>
          <a:prstGeom prst="rect">
            <a:avLst/>
          </a:prstGeom>
        </p:spPr>
        <p:txBody>
          <a:bodyPr wrap="square">
            <a:spAutoFit/>
          </a:bodyPr>
          <a:lstStyle/>
          <a:p>
            <a:r>
              <a:rPr lang="en-US" sz="2000" dirty="0">
                <a:solidFill>
                  <a:srgbClr val="FF0000"/>
                </a:solidFill>
                <a:latin typeface="Times New Roman" panose="02020603050405020304" pitchFamily="18" charset="0"/>
                <a:cs typeface="Times New Roman" panose="02020603050405020304" pitchFamily="18" charset="0"/>
              </a:rPr>
              <a:t>2-</a:t>
            </a:r>
            <a:r>
              <a:rPr lang="vi-VN" sz="2000" dirty="0">
                <a:solidFill>
                  <a:srgbClr val="FF0000"/>
                </a:solidFill>
                <a:latin typeface="Times New Roman" panose="02020603050405020304" pitchFamily="18" charset="0"/>
                <a:cs typeface="Times New Roman" panose="02020603050405020304" pitchFamily="18" charset="0"/>
              </a:rPr>
              <a:t>Cây sẽ thiếu chất dinh dưỡng dẫn đến làm chậm quá trình sinh trưởng và phát triển của cây (cây còi cọc; chậm ra hoa, kết quả).</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343924" y="2036494"/>
            <a:ext cx="4648200" cy="1323439"/>
          </a:xfrm>
          <a:prstGeom prst="rect">
            <a:avLst/>
          </a:prstGeom>
        </p:spPr>
        <p:txBody>
          <a:bodyPr wrap="square">
            <a:spAutoFit/>
          </a:bodyPr>
          <a:lstStyle/>
          <a:p>
            <a:r>
              <a:rPr lang="en-US" sz="2000" dirty="0">
                <a:solidFill>
                  <a:srgbClr val="FF0000"/>
                </a:solidFill>
                <a:latin typeface="Times New Roman" panose="02020603050405020304" pitchFamily="18" charset="0"/>
                <a:cs typeface="Times New Roman" panose="02020603050405020304" pitchFamily="18" charset="0"/>
              </a:rPr>
              <a:t>1-</a:t>
            </a:r>
            <a:r>
              <a:rPr lang="vi-VN" sz="2000" dirty="0">
                <a:solidFill>
                  <a:srgbClr val="FF0000"/>
                </a:solidFill>
                <a:latin typeface="Times New Roman" panose="02020603050405020304" pitchFamily="18" charset="0"/>
                <a:cs typeface="Times New Roman" panose="02020603050405020304" pitchFamily="18" charset="0"/>
              </a:rPr>
              <a:t>Áp suất thẩm thấu của đất lớn khiến cây sẽ không hấp thụ được nước dẫn đến cây sẽ chết, đồng thời dư lượng phân sẽ gây ô nhiễm môi trường đất và nước.</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62461" y="609600"/>
            <a:ext cx="3321743" cy="523220"/>
          </a:xfrm>
          <a:prstGeom prst="rect">
            <a:avLst/>
          </a:prstGeom>
        </p:spPr>
        <p:txBody>
          <a:bodyPr wrap="none">
            <a:spAutoFit/>
          </a:bodyPr>
          <a:lstStyle/>
          <a:p>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nếu</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267208" y="1881645"/>
            <a:ext cx="2528256" cy="400110"/>
          </a:xfrm>
          <a:prstGeom prst="rect">
            <a:avLst/>
          </a:prstGeom>
        </p:spPr>
        <p:txBody>
          <a:bodyPr wrap="none">
            <a:spAutoFit/>
          </a:bodyPr>
          <a:lstStyle/>
          <a:p>
            <a:r>
              <a:rPr lang="en-US" sz="2000" dirty="0">
                <a:solidFill>
                  <a:srgbClr val="002060"/>
                </a:solidFill>
                <a:latin typeface="Times New Roman" panose="02020603050405020304" pitchFamily="18" charset="0"/>
                <a:cs typeface="Times New Roman" panose="02020603050405020304" pitchFamily="18" charset="0"/>
              </a:rPr>
              <a:t>a) </a:t>
            </a:r>
            <a:r>
              <a:rPr lang="en-US" sz="2000" dirty="0" err="1">
                <a:solidFill>
                  <a:srgbClr val="002060"/>
                </a:solidFill>
                <a:latin typeface="Times New Roman" panose="02020603050405020304" pitchFamily="18" charset="0"/>
                <a:cs typeface="Times New Roman" panose="02020603050405020304" pitchFamily="18" charset="0"/>
              </a:rPr>
              <a:t>Bón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phân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đủ</a:t>
            </a:r>
            <a:r>
              <a:rPr lang="en-US" sz="2000" dirty="0">
                <a:solidFill>
                  <a:srgbClr val="00206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200904" y="4156537"/>
            <a:ext cx="2584362" cy="400110"/>
          </a:xfrm>
          <a:prstGeom prst="rect">
            <a:avLst/>
          </a:prstGeom>
        </p:spPr>
        <p:txBody>
          <a:bodyPr wrap="none">
            <a:spAutoFit/>
          </a:bodyPr>
          <a:lstStyle/>
          <a:p>
            <a:r>
              <a:rPr lang="en-US" sz="2000" dirty="0">
                <a:solidFill>
                  <a:srgbClr val="002060"/>
                </a:solidFill>
                <a:latin typeface="Times New Roman" panose="02020603050405020304" pitchFamily="18" charset="0"/>
                <a:cs typeface="Times New Roman" panose="02020603050405020304" pitchFamily="18" charset="0"/>
              </a:rPr>
              <a:t>b) </a:t>
            </a:r>
            <a:r>
              <a:rPr lang="en-US" sz="2000" dirty="0" err="1">
                <a:solidFill>
                  <a:srgbClr val="002060"/>
                </a:solidFill>
                <a:latin typeface="Times New Roman" panose="02020603050405020304" pitchFamily="18" charset="0"/>
                <a:cs typeface="Times New Roman" panose="02020603050405020304" pitchFamily="18" charset="0"/>
              </a:rPr>
              <a:t>Bón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phân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quá</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nhiều</a:t>
            </a:r>
            <a:r>
              <a:rPr lang="en-US" sz="2000" dirty="0">
                <a:solidFill>
                  <a:srgbClr val="002060"/>
                </a:solidFill>
                <a:latin typeface="Times New Roman" panose="02020603050405020304" pitchFamily="18" charset="0"/>
                <a:cs typeface="Times New Roman" panose="02020603050405020304" pitchFamily="18" charset="0"/>
              </a:rPr>
              <a:t>.</a:t>
            </a:r>
          </a:p>
        </p:txBody>
      </p:sp>
      <p:pic>
        <p:nvPicPr>
          <p:cNvPr id="18" name="Picture 29">
            <a:extLst>
              <a:ext uri="{FF2B5EF4-FFF2-40B4-BE49-F238E27FC236}">
                <a16:creationId xmlns:a16="http://schemas.microsoft.com/office/drawing/2014/main" xmlns="" id="{592641D8-7368-CD17-1267-98C839B68566}"/>
              </a:ext>
            </a:extLst>
          </p:cNvPr>
          <p:cNvPicPr>
            <a:picLocks noChangeAspect="1"/>
          </p:cNvPicPr>
          <p:nvPr/>
        </p:nvPicPr>
        <p:blipFill>
          <a:blip r:embed="rId3"/>
          <a:srcRect/>
          <a:stretch>
            <a:fillRect/>
          </a:stretch>
        </p:blipFill>
        <p:spPr>
          <a:xfrm>
            <a:off x="6840248" y="0"/>
            <a:ext cx="2303752" cy="1857746"/>
          </a:xfrm>
          <a:prstGeom prst="rect">
            <a:avLst/>
          </a:prstGeom>
        </p:spPr>
      </p:pic>
      <p:pic>
        <p:nvPicPr>
          <p:cNvPr id="19" name="Picture 4" descr="Kỹ Thuật Bón Phân Hiệu Quả Cho Cây Trồng">
            <a:extLst>
              <a:ext uri="{FF2B5EF4-FFF2-40B4-BE49-F238E27FC236}">
                <a16:creationId xmlns:a16="http://schemas.microsoft.com/office/drawing/2014/main" xmlns="" id="{6F1EA617-B34B-E18F-BE13-638E81AE0D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049"/>
          <a:stretch/>
        </p:blipFill>
        <p:spPr bwMode="auto">
          <a:xfrm>
            <a:off x="6645613" y="5040615"/>
            <a:ext cx="2393067" cy="166222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331073" y="2487226"/>
            <a:ext cx="1012851" cy="1625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226608" y="2810392"/>
            <a:ext cx="1137711" cy="13021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637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1">
            <a:extLst>
              <a:ext uri="{FF2B5EF4-FFF2-40B4-BE49-F238E27FC236}">
                <a16:creationId xmlns:a16="http://schemas.microsoft.com/office/drawing/2014/main" xmlns="" id="{F55655E8-C67F-8032-7E37-FEEF42B137D8}"/>
              </a:ext>
            </a:extLst>
          </p:cNvPr>
          <p:cNvSpPr txBox="1"/>
          <p:nvPr/>
        </p:nvSpPr>
        <p:spPr>
          <a:xfrm>
            <a:off x="381000" y="5334000"/>
            <a:ext cx="8317842" cy="1329595"/>
          </a:xfrm>
          <a:prstGeom prst="rect">
            <a:avLst/>
          </a:prstGeom>
        </p:spPr>
        <p:txBody>
          <a:bodyPr wrap="square" lIns="0" tIns="0" rIns="0" bIns="0" rtlCol="0" anchor="t">
            <a:spAutoFit/>
          </a:bodyPr>
          <a:lstStyle/>
          <a:p>
            <a:pPr algn="just">
              <a:lnSpc>
                <a:spcPct val="120000"/>
              </a:lnSpc>
              <a:spcBef>
                <a:spcPct val="0"/>
              </a:spcBef>
            </a:pPr>
            <a:r>
              <a:rPr lang="en-US" sz="2400" b="1" dirty="0">
                <a:solidFill>
                  <a:srgbClr val="000000"/>
                </a:solidFill>
                <a:latin typeface="+mj-lt"/>
              </a:rPr>
              <a:t>- </a:t>
            </a:r>
            <a:r>
              <a:rPr lang="vi-VN" sz="2400" b="1" dirty="0">
                <a:solidFill>
                  <a:srgbClr val="000000"/>
                </a:solidFill>
                <a:latin typeface="+mj-lt"/>
              </a:rPr>
              <a:t>Phân bón đóng vai trò rất quan trọng trong việc đảm bảo cây trồng đạt năng suất cao do cung cấp các nguyên tố khoáng tham gia vào quá trình sinh trưởng và phát triển của cây</a:t>
            </a:r>
            <a:r>
              <a:rPr lang="en-US" sz="2400" b="1" dirty="0">
                <a:solidFill>
                  <a:srgbClr val="000000"/>
                </a:solidFill>
                <a:latin typeface="+mj-lt"/>
              </a:rPr>
              <a:t>.</a:t>
            </a:r>
            <a:endParaRPr lang="vi-VN" sz="2400" b="1" dirty="0">
              <a:solidFill>
                <a:srgbClr val="000000"/>
              </a:solidFill>
              <a:latin typeface="+mj-lt"/>
            </a:endParaRPr>
          </a:p>
        </p:txBody>
      </p:sp>
      <p:sp>
        <p:nvSpPr>
          <p:cNvPr id="5" name="Cloud Callout 4"/>
          <p:cNvSpPr/>
          <p:nvPr/>
        </p:nvSpPr>
        <p:spPr>
          <a:xfrm>
            <a:off x="4852058" y="0"/>
            <a:ext cx="4368142" cy="1962150"/>
          </a:xfrm>
          <a:prstGeom prst="cloudCallout">
            <a:avLst>
              <a:gd name="adj1" fmla="val -49460"/>
              <a:gd name="adj2" fmla="val 98850"/>
            </a:avLst>
          </a:prstGeom>
          <a:solidFill>
            <a:sysClr val="window" lastClr="FFFFFF"/>
          </a:solidFill>
          <a:ln w="28575" cap="flat" cmpd="sng" algn="ctr">
            <a:solidFill>
              <a:srgbClr val="4472C4">
                <a:lumMod val="50000"/>
              </a:srgbClr>
            </a:solidFill>
            <a:prstDash val="solid"/>
            <a:miter lim="800000"/>
          </a:ln>
          <a:effectLst/>
        </p:spPr>
        <p:txBody>
          <a:bodyPr rtlCol="0" anchor="ctr"/>
          <a:lstStyle/>
          <a:p>
            <a:pPr lvl="0" algn="ctr">
              <a:defRPr/>
            </a:pPr>
            <a:r>
              <a:rPr lang="en-US" sz="2800" kern="0" dirty="0" err="1">
                <a:solidFill>
                  <a:srgbClr val="FF0000"/>
                </a:solidFill>
                <a:latin typeface="Times New Roman" panose="02020603050405020304" pitchFamily="18" charset="0"/>
                <a:cs typeface="Times New Roman" panose="02020603050405020304" pitchFamily="18" charset="0"/>
              </a:rPr>
              <a:t>Phân</a:t>
            </a:r>
            <a:r>
              <a:rPr lang="en-US" sz="2800" kern="0" dirty="0">
                <a:solidFill>
                  <a:srgbClr val="FF0000"/>
                </a:solidFill>
                <a:latin typeface="Times New Roman" panose="02020603050405020304" pitchFamily="18" charset="0"/>
                <a:cs typeface="Times New Roman" panose="02020603050405020304" pitchFamily="18" charset="0"/>
              </a:rPr>
              <a:t> </a:t>
            </a:r>
            <a:r>
              <a:rPr lang="en-US" sz="2800" kern="0" dirty="0" err="1">
                <a:solidFill>
                  <a:srgbClr val="FF0000"/>
                </a:solidFill>
                <a:latin typeface="Times New Roman" panose="02020603050405020304" pitchFamily="18" charset="0"/>
                <a:cs typeface="Times New Roman" panose="02020603050405020304" pitchFamily="18" charset="0"/>
              </a:rPr>
              <a:t>bón</a:t>
            </a:r>
            <a:r>
              <a:rPr lang="en-US" sz="2800" kern="0" dirty="0">
                <a:solidFill>
                  <a:srgbClr val="FF0000"/>
                </a:solidFill>
                <a:latin typeface="Times New Roman" panose="02020603050405020304" pitchFamily="18" charset="0"/>
                <a:cs typeface="Times New Roman" panose="02020603050405020304" pitchFamily="18" charset="0"/>
              </a:rPr>
              <a:t> </a:t>
            </a:r>
            <a:r>
              <a:rPr lang="en-US" sz="2800" kern="0" dirty="0" err="1">
                <a:solidFill>
                  <a:srgbClr val="FF0000"/>
                </a:solidFill>
                <a:latin typeface="Times New Roman" panose="02020603050405020304" pitchFamily="18" charset="0"/>
                <a:cs typeface="Times New Roman" panose="02020603050405020304" pitchFamily="18" charset="0"/>
              </a:rPr>
              <a:t>có</a:t>
            </a:r>
            <a:r>
              <a:rPr lang="en-US" sz="2800" kern="0" dirty="0">
                <a:solidFill>
                  <a:srgbClr val="FF0000"/>
                </a:solidFill>
                <a:latin typeface="Times New Roman" panose="02020603050405020304" pitchFamily="18" charset="0"/>
                <a:cs typeface="Times New Roman" panose="02020603050405020304" pitchFamily="18" charset="0"/>
              </a:rPr>
              <a:t> </a:t>
            </a:r>
            <a:r>
              <a:rPr lang="en-US" sz="2800" kern="0" dirty="0" err="1">
                <a:solidFill>
                  <a:srgbClr val="FF0000"/>
                </a:solidFill>
                <a:latin typeface="Times New Roman" panose="02020603050405020304" pitchFamily="18" charset="0"/>
                <a:cs typeface="Times New Roman" panose="02020603050405020304" pitchFamily="18" charset="0"/>
              </a:rPr>
              <a:t>vai</a:t>
            </a:r>
            <a:r>
              <a:rPr lang="en-US" sz="2800" kern="0" dirty="0">
                <a:solidFill>
                  <a:srgbClr val="FF0000"/>
                </a:solidFill>
                <a:latin typeface="Times New Roman" panose="02020603050405020304" pitchFamily="18" charset="0"/>
                <a:cs typeface="Times New Roman" panose="02020603050405020304" pitchFamily="18" charset="0"/>
              </a:rPr>
              <a:t> </a:t>
            </a:r>
            <a:r>
              <a:rPr lang="en-US" sz="2800" kern="0" dirty="0" err="1">
                <a:solidFill>
                  <a:srgbClr val="FF0000"/>
                </a:solidFill>
                <a:latin typeface="Times New Roman" panose="02020603050405020304" pitchFamily="18" charset="0"/>
                <a:cs typeface="Times New Roman" panose="02020603050405020304" pitchFamily="18" charset="0"/>
              </a:rPr>
              <a:t>trò</a:t>
            </a:r>
            <a:r>
              <a:rPr lang="en-US" sz="2800" kern="0" dirty="0">
                <a:solidFill>
                  <a:srgbClr val="FF0000"/>
                </a:solidFill>
                <a:latin typeface="Times New Roman" panose="02020603050405020304" pitchFamily="18" charset="0"/>
                <a:cs typeface="Times New Roman" panose="02020603050405020304" pitchFamily="18" charset="0"/>
              </a:rPr>
              <a:t> </a:t>
            </a:r>
            <a:r>
              <a:rPr lang="en-US" sz="2800" kern="0" dirty="0" err="1">
                <a:solidFill>
                  <a:srgbClr val="FF0000"/>
                </a:solidFill>
                <a:latin typeface="Times New Roman" panose="02020603050405020304" pitchFamily="18" charset="0"/>
                <a:cs typeface="Times New Roman" panose="02020603050405020304" pitchFamily="18" charset="0"/>
              </a:rPr>
              <a:t>gì</a:t>
            </a:r>
            <a:r>
              <a:rPr lang="en-US" sz="2800" kern="0" dirty="0">
                <a:solidFill>
                  <a:srgbClr val="FF0000"/>
                </a:solidFill>
                <a:latin typeface="Times New Roman" panose="02020603050405020304" pitchFamily="18" charset="0"/>
                <a:cs typeface="Times New Roman" panose="02020603050405020304" pitchFamily="18" charset="0"/>
              </a:rPr>
              <a:t> </a:t>
            </a:r>
            <a:r>
              <a:rPr lang="en-US" sz="2800" kern="0" dirty="0" err="1">
                <a:solidFill>
                  <a:srgbClr val="FF0000"/>
                </a:solidFill>
                <a:latin typeface="Times New Roman" panose="02020603050405020304" pitchFamily="18" charset="0"/>
                <a:cs typeface="Times New Roman" panose="02020603050405020304" pitchFamily="18" charset="0"/>
              </a:rPr>
              <a:t>đối</a:t>
            </a:r>
            <a:r>
              <a:rPr lang="en-US" sz="2800" kern="0" dirty="0">
                <a:solidFill>
                  <a:srgbClr val="FF0000"/>
                </a:solidFill>
                <a:latin typeface="Times New Roman" panose="02020603050405020304" pitchFamily="18" charset="0"/>
                <a:cs typeface="Times New Roman" panose="02020603050405020304" pitchFamily="18" charset="0"/>
              </a:rPr>
              <a:t> </a:t>
            </a:r>
            <a:r>
              <a:rPr lang="en-US" sz="2800" kern="0" dirty="0" err="1">
                <a:solidFill>
                  <a:srgbClr val="FF0000"/>
                </a:solidFill>
                <a:latin typeface="Times New Roman" panose="02020603050405020304" pitchFamily="18" charset="0"/>
                <a:cs typeface="Times New Roman" panose="02020603050405020304" pitchFamily="18" charset="0"/>
              </a:rPr>
              <a:t>với</a:t>
            </a:r>
            <a:r>
              <a:rPr lang="en-US" sz="2800" kern="0" dirty="0">
                <a:solidFill>
                  <a:srgbClr val="FF0000"/>
                </a:solidFill>
                <a:latin typeface="Times New Roman" panose="02020603050405020304" pitchFamily="18" charset="0"/>
                <a:cs typeface="Times New Roman" panose="02020603050405020304" pitchFamily="18" charset="0"/>
              </a:rPr>
              <a:t> </a:t>
            </a:r>
            <a:r>
              <a:rPr lang="en-US" sz="2800" kern="0" dirty="0" err="1">
                <a:solidFill>
                  <a:srgbClr val="FF0000"/>
                </a:solidFill>
                <a:latin typeface="Times New Roman" panose="02020603050405020304" pitchFamily="18" charset="0"/>
                <a:cs typeface="Times New Roman" panose="02020603050405020304" pitchFamily="18" charset="0"/>
              </a:rPr>
              <a:t>cây</a:t>
            </a:r>
            <a:r>
              <a:rPr lang="en-US" sz="2800" kern="0" dirty="0">
                <a:solidFill>
                  <a:srgbClr val="FF00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stretch>
            <a:fillRect/>
          </a:stretch>
        </p:blipFill>
        <p:spPr>
          <a:xfrm>
            <a:off x="6477000" y="2656041"/>
            <a:ext cx="2298042" cy="1451030"/>
          </a:xfrm>
          <a:prstGeom prst="rect">
            <a:avLst/>
          </a:prstGeom>
        </p:spPr>
      </p:pic>
      <p:pic>
        <p:nvPicPr>
          <p:cNvPr id="8" name="Picture 2" descr="https://giathe.vn/wp-content/uploads/2021/04/phan-bon-la-tot-nhat-hien-nay-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 y="952500"/>
            <a:ext cx="2790825" cy="2161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697" b="52308"/>
          <a:stretch/>
        </p:blipFill>
        <p:spPr>
          <a:xfrm>
            <a:off x="1447800" y="3381556"/>
            <a:ext cx="4374071" cy="1574435"/>
          </a:xfrm>
          <a:prstGeom prst="rect">
            <a:avLst/>
          </a:prstGeom>
        </p:spPr>
      </p:pic>
    </p:spTree>
    <p:extLst>
      <p:ext uri="{BB962C8B-B14F-4D97-AF65-F5344CB8AC3E}">
        <p14:creationId xmlns:p14="http://schemas.microsoft.com/office/powerpoint/2010/main" val="414518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https://hoc247.net/fckeditorimg/upload/2022/202208/images/Con-duong-hap-thu-van-chuyen-nuoc-va-muoi-khoang-o-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349" y="838201"/>
            <a:ext cx="4462212" cy="46752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B337853B-9AD6-0606-E7BB-21007C995D15}"/>
              </a:ext>
            </a:extLst>
          </p:cNvPr>
          <p:cNvPicPr/>
          <p:nvPr/>
        </p:nvPicPr>
        <p:blipFill rotWithShape="1">
          <a:blip r:embed="rId4"/>
          <a:srcRect l="54868" t="45060" b="10434"/>
          <a:stretch/>
        </p:blipFill>
        <p:spPr>
          <a:xfrm>
            <a:off x="106901" y="3429000"/>
            <a:ext cx="4274913" cy="3309948"/>
          </a:xfrm>
          <a:prstGeom prst="rect">
            <a:avLst/>
          </a:prstGeom>
        </p:spPr>
      </p:pic>
      <p:sp>
        <p:nvSpPr>
          <p:cNvPr id="3" name="TextBox 2"/>
          <p:cNvSpPr txBox="1"/>
          <p:nvPr/>
        </p:nvSpPr>
        <p:spPr>
          <a:xfrm>
            <a:off x="168056" y="3298677"/>
            <a:ext cx="4126532" cy="1676400"/>
          </a:xfrm>
          <a:prstGeom prst="rect">
            <a:avLst/>
          </a:prstGeom>
          <a:solidFill>
            <a:schemeClr val="bg1"/>
          </a:solidFill>
        </p:spPr>
        <p:txBody>
          <a:bodyPr wrap="square" rtlCol="0">
            <a:spAutoFit/>
          </a:bodyPr>
          <a:lstStyle/>
          <a:p>
            <a:endParaRPr lang="en-US" sz="1350" dirty="0"/>
          </a:p>
        </p:txBody>
      </p:sp>
      <p:sp>
        <p:nvSpPr>
          <p:cNvPr id="9" name="TextBox 8"/>
          <p:cNvSpPr txBox="1"/>
          <p:nvPr/>
        </p:nvSpPr>
        <p:spPr>
          <a:xfrm>
            <a:off x="154804" y="4136877"/>
            <a:ext cx="1140596" cy="1201157"/>
          </a:xfrm>
          <a:prstGeom prst="rect">
            <a:avLst/>
          </a:prstGeom>
          <a:solidFill>
            <a:schemeClr val="bg1"/>
          </a:solidFill>
        </p:spPr>
        <p:txBody>
          <a:bodyPr wrap="square" rtlCol="0">
            <a:spAutoFit/>
          </a:bodyPr>
          <a:lstStyle/>
          <a:p>
            <a:endParaRPr lang="en-US" sz="1350" dirty="0"/>
          </a:p>
        </p:txBody>
      </p:sp>
      <p:sp>
        <p:nvSpPr>
          <p:cNvPr id="10" name="TextBox 9"/>
          <p:cNvSpPr txBox="1"/>
          <p:nvPr/>
        </p:nvSpPr>
        <p:spPr>
          <a:xfrm>
            <a:off x="110214" y="1278571"/>
            <a:ext cx="3715418" cy="2585323"/>
          </a:xfrm>
          <a:prstGeom prst="rect">
            <a:avLst/>
          </a:prstGeom>
          <a:noFill/>
        </p:spPr>
        <p:txBody>
          <a:bodyPr wrap="square" rtlCol="0">
            <a:spAutoFit/>
          </a:bodyPr>
          <a:lstStyle/>
          <a:p>
            <a:r>
              <a:rPr lang="en-US" sz="2700" dirty="0" err="1">
                <a:latin typeface="Times New Roman" panose="02020603050405020304" pitchFamily="18" charset="0"/>
                <a:cs typeface="Times New Roman" panose="02020603050405020304" pitchFamily="18" charset="0"/>
              </a:rPr>
              <a:t>Quan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29.1 </a:t>
            </a:r>
            <a:r>
              <a:rPr lang="en-US" sz="2700" dirty="0" err="1">
                <a:latin typeface="Times New Roman" panose="02020603050405020304" pitchFamily="18" charset="0"/>
                <a:cs typeface="Times New Roman" panose="02020603050405020304" pitchFamily="18" charset="0"/>
              </a:rPr>
              <a:t>hãy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tả</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đường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hấp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chuyển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nước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muối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khoáng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môi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mạch</a:t>
            </a:r>
            <a:r>
              <a:rPr lang="en-US" sz="2700" dirty="0">
                <a:latin typeface="Times New Roman" panose="02020603050405020304" pitchFamily="18" charset="0"/>
                <a:cs typeface="Times New Roman" panose="02020603050405020304" pitchFamily="18" charset="0"/>
              </a:rPr>
              <a:t> ỗ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rễ</a:t>
            </a:r>
            <a:r>
              <a:rPr lang="vi-VN" sz="2700"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3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p:cNvSpPr txBox="1"/>
          <p:nvPr/>
        </p:nvSpPr>
        <p:spPr>
          <a:xfrm>
            <a:off x="533400" y="147531"/>
            <a:ext cx="7410450" cy="1034129"/>
          </a:xfrm>
          <a:prstGeom prst="rect">
            <a:avLst/>
          </a:prstGeom>
        </p:spPr>
        <p:txBody>
          <a:bodyPr wrap="square" lIns="0" tIns="0" rIns="0" bIns="0" rtlCol="0" anchor="t">
            <a:spAutoFit/>
          </a:bodyPr>
          <a:lstStyle/>
          <a:p>
            <a:pPr algn="just">
              <a:lnSpc>
                <a:spcPct val="120000"/>
              </a:lnSpc>
              <a:spcBef>
                <a:spcPct val="0"/>
              </a:spcBef>
            </a:pPr>
            <a:r>
              <a:rPr lang="vi-VN" sz="2800" b="1" dirty="0">
                <a:solidFill>
                  <a:srgbClr val="FF0000"/>
                </a:solidFill>
                <a:latin typeface="+mj-lt"/>
              </a:rPr>
              <a:t>Để đảm bảo bón phân hợp lí cho cây trồng, cần phải tuân theo nguyên tắc gì?</a:t>
            </a:r>
          </a:p>
        </p:txBody>
      </p:sp>
      <p:sp>
        <p:nvSpPr>
          <p:cNvPr id="3" name="Rectangle 2"/>
          <p:cNvSpPr/>
          <p:nvPr/>
        </p:nvSpPr>
        <p:spPr>
          <a:xfrm>
            <a:off x="114300" y="4648200"/>
            <a:ext cx="2476500" cy="1323439"/>
          </a:xfrm>
          <a:prstGeom prst="rect">
            <a:avLst/>
          </a:prstGeom>
        </p:spPr>
        <p:txBody>
          <a:bodyPr wrap="square">
            <a:spAutoFit/>
          </a:bodyPr>
          <a:lstStyle/>
          <a:p>
            <a:r>
              <a:rPr lang="vi-VN" sz="2000" dirty="0">
                <a:solidFill>
                  <a:srgbClr val="002060"/>
                </a:solidFill>
                <a:latin typeface="+mj-lt"/>
              </a:rPr>
              <a:t>Để cây trồng có năng suất cao, ta cần phải tuân thủ các nguyên tắc khi bón phân: </a:t>
            </a:r>
            <a:endParaRPr lang="en-US" sz="2000" dirty="0">
              <a:solidFill>
                <a:srgbClr val="002060"/>
              </a:solidFill>
              <a:latin typeface="+mj-lt"/>
            </a:endParaRPr>
          </a:p>
        </p:txBody>
      </p:sp>
      <p:sp>
        <p:nvSpPr>
          <p:cNvPr id="5" name="Rectangle 4"/>
          <p:cNvSpPr/>
          <p:nvPr/>
        </p:nvSpPr>
        <p:spPr>
          <a:xfrm>
            <a:off x="3269919" y="4167354"/>
            <a:ext cx="5635542" cy="2169825"/>
          </a:xfrm>
          <a:prstGeom prst="rect">
            <a:avLst/>
          </a:prstGeom>
        </p:spPr>
        <p:txBody>
          <a:bodyPr wrap="square">
            <a:spAutoFit/>
          </a:bodyPr>
          <a:lstStyle/>
          <a:p>
            <a:pPr lvl="0">
              <a:lnSpc>
                <a:spcPct val="150000"/>
              </a:lnSpc>
            </a:pPr>
            <a:r>
              <a:rPr lang="en-US" dirty="0">
                <a:solidFill>
                  <a:srgbClr val="FF0000"/>
                </a:solidFill>
                <a:latin typeface="Times New Roman" panose="02020603050405020304" pitchFamily="18" charset="0"/>
              </a:rPr>
              <a:t>-Đ</a:t>
            </a:r>
            <a:r>
              <a:rPr lang="vi-VN" dirty="0">
                <a:solidFill>
                  <a:srgbClr val="FF0000"/>
                </a:solidFill>
                <a:latin typeface="Times New Roman" panose="02020603050405020304" pitchFamily="18" charset="0"/>
              </a:rPr>
              <a:t>úng loại</a:t>
            </a:r>
            <a:r>
              <a:rPr lang="en-US" dirty="0">
                <a:solidFill>
                  <a:srgbClr val="002060"/>
                </a:solidFill>
                <a:latin typeface="Times New Roman" panose="02020603050405020304" pitchFamily="18" charset="0"/>
              </a:rPr>
              <a:t>.</a:t>
            </a:r>
            <a:endParaRPr lang="en-US" dirty="0">
              <a:solidFill>
                <a:srgbClr val="002060"/>
              </a:solidFill>
            </a:endParaRPr>
          </a:p>
          <a:p>
            <a:pPr lvl="0">
              <a:lnSpc>
                <a:spcPct val="150000"/>
              </a:lnSpc>
            </a:pPr>
            <a:r>
              <a:rPr lang="en-US" dirty="0">
                <a:solidFill>
                  <a:srgbClr val="00B050"/>
                </a:solidFill>
                <a:latin typeface="Times New Roman" panose="02020603050405020304" pitchFamily="18" charset="0"/>
              </a:rPr>
              <a:t>-Đ</a:t>
            </a:r>
            <a:r>
              <a:rPr lang="vi-VN" dirty="0">
                <a:solidFill>
                  <a:srgbClr val="00B050"/>
                </a:solidFill>
                <a:latin typeface="Times New Roman" panose="02020603050405020304" pitchFamily="18" charset="0"/>
              </a:rPr>
              <a:t>úng liều lượng và thành phần dinh dưỡng</a:t>
            </a:r>
            <a:r>
              <a:rPr lang="en-US" dirty="0">
                <a:solidFill>
                  <a:srgbClr val="002060"/>
                </a:solidFill>
                <a:latin typeface="Times New Roman" panose="02020603050405020304" pitchFamily="18" charset="0"/>
              </a:rPr>
              <a:t>.</a:t>
            </a:r>
            <a:endParaRPr lang="en-US" dirty="0">
              <a:solidFill>
                <a:srgbClr val="002060"/>
              </a:solidFill>
            </a:endParaRPr>
          </a:p>
          <a:p>
            <a:pPr lvl="0">
              <a:lnSpc>
                <a:spcPct val="150000"/>
              </a:lnSpc>
            </a:pPr>
            <a:r>
              <a:rPr lang="en-US" dirty="0">
                <a:solidFill>
                  <a:srgbClr val="7030A0"/>
                </a:solidFill>
                <a:latin typeface="Times New Roman" panose="02020603050405020304" pitchFamily="18" charset="0"/>
              </a:rPr>
              <a:t>-Đ</a:t>
            </a:r>
            <a:r>
              <a:rPr lang="vi-VN" dirty="0">
                <a:solidFill>
                  <a:srgbClr val="7030A0"/>
                </a:solidFill>
                <a:latin typeface="Times New Roman" panose="02020603050405020304" pitchFamily="18" charset="0"/>
              </a:rPr>
              <a:t>úng nhu cầu của giống và loài cây</a:t>
            </a:r>
            <a:r>
              <a:rPr lang="en-US" dirty="0">
                <a:solidFill>
                  <a:srgbClr val="002060"/>
                </a:solidFill>
                <a:latin typeface="Times New Roman" panose="02020603050405020304" pitchFamily="18" charset="0"/>
              </a:rPr>
              <a:t>.</a:t>
            </a:r>
            <a:r>
              <a:rPr lang="vi-VN" dirty="0">
                <a:solidFill>
                  <a:srgbClr val="002060"/>
                </a:solidFill>
                <a:latin typeface="Times New Roman" panose="02020603050405020304" pitchFamily="18" charset="0"/>
              </a:rPr>
              <a:t> </a:t>
            </a:r>
            <a:endParaRPr lang="en-US" dirty="0">
              <a:solidFill>
                <a:srgbClr val="002060"/>
              </a:solidFill>
            </a:endParaRPr>
          </a:p>
          <a:p>
            <a:pPr lvl="0">
              <a:lnSpc>
                <a:spcPct val="150000"/>
              </a:lnSpc>
            </a:pPr>
            <a:r>
              <a:rPr lang="en-US" dirty="0">
                <a:solidFill>
                  <a:srgbClr val="C00000"/>
                </a:solidFill>
                <a:latin typeface="Times New Roman" panose="02020603050405020304" pitchFamily="18" charset="0"/>
              </a:rPr>
              <a:t>-Đ</a:t>
            </a:r>
            <a:r>
              <a:rPr lang="vi-VN" dirty="0">
                <a:solidFill>
                  <a:srgbClr val="C00000"/>
                </a:solidFill>
                <a:latin typeface="Times New Roman" panose="02020603050405020304" pitchFamily="18" charset="0"/>
              </a:rPr>
              <a:t>úng lúc</a:t>
            </a:r>
            <a:r>
              <a:rPr lang="en-US" dirty="0">
                <a:solidFill>
                  <a:srgbClr val="C00000"/>
                </a:solidFill>
                <a:latin typeface="Times New Roman" panose="02020603050405020304" pitchFamily="18" charset="0"/>
              </a:rPr>
              <a:t>.</a:t>
            </a:r>
            <a:r>
              <a:rPr lang="vi-VN" dirty="0">
                <a:solidFill>
                  <a:srgbClr val="C00000"/>
                </a:solidFill>
                <a:latin typeface="Times New Roman" panose="02020603050405020304" pitchFamily="18" charset="0"/>
              </a:rPr>
              <a:t> </a:t>
            </a:r>
            <a:r>
              <a:rPr lang="vi-VN" dirty="0">
                <a:solidFill>
                  <a:srgbClr val="002060"/>
                </a:solidFill>
                <a:latin typeface="Times New Roman" panose="02020603050405020304" pitchFamily="18" charset="0"/>
              </a:rPr>
              <a:t> </a:t>
            </a:r>
            <a:endParaRPr lang="en-US" dirty="0">
              <a:solidFill>
                <a:srgbClr val="002060"/>
              </a:solidFill>
            </a:endParaRPr>
          </a:p>
          <a:p>
            <a:pPr lvl="0">
              <a:lnSpc>
                <a:spcPct val="150000"/>
              </a:lnSpc>
            </a:pPr>
            <a:r>
              <a:rPr lang="en-US" dirty="0">
                <a:solidFill>
                  <a:prstClr val="black"/>
                </a:solidFill>
                <a:latin typeface="Times New Roman" panose="02020603050405020304" pitchFamily="18" charset="0"/>
              </a:rPr>
              <a:t>-P</a:t>
            </a:r>
            <a:r>
              <a:rPr lang="vi-VN" dirty="0">
                <a:solidFill>
                  <a:prstClr val="black"/>
                </a:solidFill>
                <a:latin typeface="Times New Roman" panose="02020603050405020304" pitchFamily="18" charset="0"/>
              </a:rPr>
              <a:t>hù hợp với điều kiện đất đai cũng như thời tiết, mùa vụ</a:t>
            </a:r>
            <a:r>
              <a:rPr lang="vi-VN" dirty="0">
                <a:solidFill>
                  <a:srgbClr val="002060"/>
                </a:solidFill>
                <a:latin typeface="Times New Roman" panose="02020603050405020304" pitchFamily="18" charset="0"/>
              </a:rPr>
              <a:t>.</a:t>
            </a:r>
            <a:endParaRPr lang="en-US" dirty="0">
              <a:solidFill>
                <a:srgbClr val="002060"/>
              </a:solidFill>
            </a:endParaRPr>
          </a:p>
        </p:txBody>
      </p:sp>
      <p:sp>
        <p:nvSpPr>
          <p:cNvPr id="6" name="Left Brace 5"/>
          <p:cNvSpPr/>
          <p:nvPr/>
        </p:nvSpPr>
        <p:spPr>
          <a:xfrm>
            <a:off x="2544436" y="4414067"/>
            <a:ext cx="463541" cy="1676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pic>
        <p:nvPicPr>
          <p:cNvPr id="8" name="Picture 7"/>
          <p:cNvPicPr>
            <a:picLocks noChangeAspect="1"/>
          </p:cNvPicPr>
          <p:nvPr/>
        </p:nvPicPr>
        <p:blipFill>
          <a:blip r:embed="rId2"/>
          <a:stretch>
            <a:fillRect/>
          </a:stretch>
        </p:blipFill>
        <p:spPr>
          <a:xfrm>
            <a:off x="533400" y="1295400"/>
            <a:ext cx="7772400" cy="2598779"/>
          </a:xfrm>
          <a:prstGeom prst="rect">
            <a:avLst/>
          </a:prstGeom>
        </p:spPr>
      </p:pic>
    </p:spTree>
    <p:extLst>
      <p:ext uri="{BB962C8B-B14F-4D97-AF65-F5344CB8AC3E}">
        <p14:creationId xmlns:p14="http://schemas.microsoft.com/office/powerpoint/2010/main" val="3748008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066800" y="332221"/>
            <a:ext cx="7772400" cy="1759982"/>
          </a:xfrm>
          <a:prstGeom prst="cloudCallout">
            <a:avLst>
              <a:gd name="adj1" fmla="val -31682"/>
              <a:gd name="adj2" fmla="val 78339"/>
            </a:avLst>
          </a:prstGeom>
          <a:solidFill>
            <a:sysClr val="window" lastClr="FFFFFF"/>
          </a:solidFill>
          <a:ln w="28575" cap="flat" cmpd="sng" algn="ctr">
            <a:solidFill>
              <a:srgbClr val="4472C4">
                <a:lumMod val="50000"/>
              </a:srgbClr>
            </a:solidFill>
            <a:prstDash val="solid"/>
            <a:miter lim="800000"/>
          </a:ln>
          <a:effectLst/>
        </p:spPr>
        <p:txBody>
          <a:bodyPr rtlCol="0" anchor="ctr"/>
          <a:lstStyle/>
          <a:p>
            <a:pPr lvl="0" algn="ctr">
              <a:defRPr/>
            </a:pPr>
            <a:r>
              <a:rPr lang="vi-VN" sz="2400" dirty="0">
                <a:solidFill>
                  <a:srgbClr val="FF0000"/>
                </a:solidFill>
                <a:latin typeface="+mj-lt"/>
              </a:rPr>
              <a:t>Nếu tưới nước và bón </a:t>
            </a:r>
            <a:r>
              <a:rPr lang="vi-VN" sz="2400" dirty="0">
                <a:solidFill>
                  <a:srgbClr val="FF0000"/>
                </a:solidFill>
                <a:latin typeface="Times New Roman" panose="02020603050405020304" pitchFamily="18" charset="0"/>
                <a:cs typeface="Times New Roman" panose="02020603050405020304" pitchFamily="18" charset="0"/>
              </a:rPr>
              <a:t>phân không hợp lí sẽ dẫn đến những hậu quả gì cho cây trồng?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phù</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hợp</a:t>
            </a:r>
            <a:r>
              <a:rPr lang="en-US" sz="2400" dirty="0">
                <a:solidFill>
                  <a:srgbClr val="FF0000"/>
                </a:solidFill>
                <a:latin typeface="Times New Roman" panose="02020603050405020304" pitchFamily="18" charset="0"/>
                <a:cs typeface="Times New Roman" panose="02020603050405020304" pitchFamily="18" charset="0"/>
              </a:rPr>
              <a:t>)</a:t>
            </a:r>
            <a:endParaRPr lang="en-US" sz="2400" kern="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67970" y="3469174"/>
            <a:ext cx="2476500" cy="1384995"/>
          </a:xfrm>
          <a:prstGeom prst="rect">
            <a:avLst/>
          </a:prstGeom>
        </p:spPr>
        <p:txBody>
          <a:bodyPr wrap="square">
            <a:spAutoFit/>
          </a:bodyPr>
          <a:lstStyle/>
          <a:p>
            <a:pPr>
              <a:lnSpc>
                <a:spcPct val="150000"/>
              </a:lnSpc>
            </a:pPr>
            <a:r>
              <a:rPr lang="en-US" sz="1400" dirty="0">
                <a:solidFill>
                  <a:srgbClr val="002060"/>
                </a:solidFill>
                <a:latin typeface="Times New Roman" panose="02020603050405020304" pitchFamily="18" charset="0"/>
                <a:cs typeface="Times New Roman" panose="02020603050405020304" pitchFamily="18" charset="0"/>
              </a:rPr>
              <a:t>a. </a:t>
            </a:r>
            <a:r>
              <a:rPr lang="vi-VN" sz="1400" dirty="0">
                <a:solidFill>
                  <a:srgbClr val="002060"/>
                </a:solidFill>
                <a:latin typeface="Times New Roman" panose="02020603050405020304" pitchFamily="18" charset="0"/>
                <a:cs typeface="Times New Roman" panose="02020603050405020304" pitchFamily="18" charset="0"/>
              </a:rPr>
              <a:t>Nếu tưới nước quá ít, </a:t>
            </a:r>
          </a:p>
          <a:p>
            <a:pPr>
              <a:lnSpc>
                <a:spcPct val="150000"/>
              </a:lnSpc>
            </a:pPr>
            <a:r>
              <a:rPr lang="en-US" sz="1400" dirty="0">
                <a:solidFill>
                  <a:srgbClr val="002060"/>
                </a:solidFill>
                <a:latin typeface="Times New Roman" panose="02020603050405020304" pitchFamily="18" charset="0"/>
                <a:cs typeface="Times New Roman" panose="02020603050405020304" pitchFamily="18" charset="0"/>
              </a:rPr>
              <a:t>b. </a:t>
            </a:r>
            <a:r>
              <a:rPr lang="vi-VN" sz="1400" dirty="0">
                <a:solidFill>
                  <a:srgbClr val="002060"/>
                </a:solidFill>
                <a:latin typeface="Times New Roman" panose="02020603050405020304" pitchFamily="18" charset="0"/>
                <a:cs typeface="Times New Roman" panose="02020603050405020304" pitchFamily="18" charset="0"/>
              </a:rPr>
              <a:t>Nếu tưới quá nhiều nước, </a:t>
            </a:r>
          </a:p>
          <a:p>
            <a:pPr>
              <a:lnSpc>
                <a:spcPct val="150000"/>
              </a:lnSpc>
            </a:pPr>
            <a:r>
              <a:rPr lang="en-US" sz="1400" dirty="0">
                <a:solidFill>
                  <a:srgbClr val="002060"/>
                </a:solidFill>
                <a:latin typeface="Times New Roman" panose="02020603050405020304" pitchFamily="18" charset="0"/>
                <a:cs typeface="Times New Roman" panose="02020603050405020304" pitchFamily="18" charset="0"/>
              </a:rPr>
              <a:t>c. </a:t>
            </a:r>
            <a:r>
              <a:rPr lang="vi-VN" sz="1400" dirty="0">
                <a:solidFill>
                  <a:srgbClr val="002060"/>
                </a:solidFill>
                <a:latin typeface="Times New Roman" panose="02020603050405020304" pitchFamily="18" charset="0"/>
                <a:cs typeface="Times New Roman" panose="02020603050405020304" pitchFamily="18" charset="0"/>
              </a:rPr>
              <a:t>Nếu bón quá ít phân, </a:t>
            </a:r>
          </a:p>
          <a:p>
            <a:pPr>
              <a:lnSpc>
                <a:spcPct val="150000"/>
              </a:lnSpc>
            </a:pPr>
            <a:r>
              <a:rPr lang="en-US" sz="1400" dirty="0">
                <a:solidFill>
                  <a:srgbClr val="002060"/>
                </a:solidFill>
                <a:latin typeface="Times New Roman" panose="02020603050405020304" pitchFamily="18" charset="0"/>
                <a:cs typeface="Times New Roman" panose="02020603050405020304" pitchFamily="18" charset="0"/>
              </a:rPr>
              <a:t>d. </a:t>
            </a:r>
            <a:r>
              <a:rPr lang="vi-VN" sz="1400" dirty="0">
                <a:solidFill>
                  <a:srgbClr val="002060"/>
                </a:solidFill>
                <a:latin typeface="Times New Roman" panose="02020603050405020304" pitchFamily="18" charset="0"/>
                <a:cs typeface="Times New Roman" panose="02020603050405020304" pitchFamily="18" charset="0"/>
              </a:rPr>
              <a:t>Nếu bón quá nhiều phân, </a:t>
            </a:r>
          </a:p>
        </p:txBody>
      </p:sp>
      <p:sp>
        <p:nvSpPr>
          <p:cNvPr id="4" name="Rectangle 3"/>
          <p:cNvSpPr/>
          <p:nvPr/>
        </p:nvSpPr>
        <p:spPr>
          <a:xfrm>
            <a:off x="3390900" y="5436300"/>
            <a:ext cx="4572000" cy="523220"/>
          </a:xfrm>
          <a:prstGeom prst="rect">
            <a:avLst/>
          </a:prstGeom>
        </p:spPr>
        <p:txBody>
          <a:bodyPr>
            <a:spAutoFit/>
          </a:bodyPr>
          <a:lstStyle/>
          <a:p>
            <a:r>
              <a:rPr lang="en-US" sz="1400" dirty="0">
                <a:solidFill>
                  <a:prstClr val="black"/>
                </a:solidFill>
                <a:latin typeface="Times New Roman" panose="02020603050405020304" pitchFamily="18" charset="0"/>
              </a:rPr>
              <a:t>4.  C</a:t>
            </a:r>
            <a:r>
              <a:rPr lang="vi-VN" sz="1400" dirty="0">
                <a:solidFill>
                  <a:prstClr val="black"/>
                </a:solidFill>
                <a:latin typeface="Times New Roman" panose="02020603050405020304" pitchFamily="18" charset="0"/>
              </a:rPr>
              <a:t>ây sẽ bị thiếu nước để thực hiện các hoạt động sống, dẫn đến sinh trưởng, phát triển kém thậm chí cây bị chết.</a:t>
            </a:r>
            <a:endParaRPr lang="en-US" sz="900" dirty="0"/>
          </a:p>
        </p:txBody>
      </p:sp>
      <p:sp>
        <p:nvSpPr>
          <p:cNvPr id="5" name="Rectangle 4"/>
          <p:cNvSpPr/>
          <p:nvPr/>
        </p:nvSpPr>
        <p:spPr>
          <a:xfrm>
            <a:off x="3385820" y="2653896"/>
            <a:ext cx="4572000" cy="523220"/>
          </a:xfrm>
          <a:prstGeom prst="rect">
            <a:avLst/>
          </a:prstGeom>
        </p:spPr>
        <p:txBody>
          <a:bodyPr>
            <a:spAutoFit/>
          </a:bodyPr>
          <a:lstStyle/>
          <a:p>
            <a:r>
              <a:rPr lang="en-US" sz="1400" dirty="0">
                <a:solidFill>
                  <a:prstClr val="black"/>
                </a:solidFill>
                <a:latin typeface="Times New Roman" panose="02020603050405020304" pitchFamily="18" charset="0"/>
              </a:rPr>
              <a:t>1.  T</a:t>
            </a:r>
            <a:r>
              <a:rPr lang="vi-VN" sz="1400" dirty="0">
                <a:solidFill>
                  <a:prstClr val="black"/>
                </a:solidFill>
                <a:latin typeface="Times New Roman" panose="02020603050405020304" pitchFamily="18" charset="0"/>
              </a:rPr>
              <a:t>ình trạng ngập úng có thể làm thối rễ cây khiến cho cây không hấp thụ được nước, cây cũng sẽ chết.</a:t>
            </a:r>
            <a:endParaRPr lang="en-US" sz="900" dirty="0"/>
          </a:p>
        </p:txBody>
      </p:sp>
      <p:sp>
        <p:nvSpPr>
          <p:cNvPr id="6" name="Rectangle 5"/>
          <p:cNvSpPr/>
          <p:nvPr/>
        </p:nvSpPr>
        <p:spPr>
          <a:xfrm>
            <a:off x="3390900" y="3487418"/>
            <a:ext cx="4572000" cy="523220"/>
          </a:xfrm>
          <a:prstGeom prst="rect">
            <a:avLst/>
          </a:prstGeom>
        </p:spPr>
        <p:txBody>
          <a:bodyPr>
            <a:spAutoFit/>
          </a:bodyPr>
          <a:lstStyle/>
          <a:p>
            <a:r>
              <a:rPr lang="en-US" sz="1400" dirty="0">
                <a:solidFill>
                  <a:prstClr val="black"/>
                </a:solidFill>
                <a:latin typeface="Times New Roman" panose="02020603050405020304" pitchFamily="18" charset="0"/>
              </a:rPr>
              <a:t>2. C</a:t>
            </a:r>
            <a:r>
              <a:rPr lang="vi-VN" sz="1400" dirty="0">
                <a:solidFill>
                  <a:prstClr val="black"/>
                </a:solidFill>
                <a:latin typeface="Times New Roman" panose="02020603050405020304" pitchFamily="18" charset="0"/>
              </a:rPr>
              <a:t>ây không đủ chất dinh dưỡng để sinh trưởng, phát triển khỏe mạnh, dẫn đến năng suất và chất lượng giảm.</a:t>
            </a:r>
            <a:endParaRPr lang="en-US" sz="900" dirty="0"/>
          </a:p>
        </p:txBody>
      </p:sp>
      <p:sp>
        <p:nvSpPr>
          <p:cNvPr id="7" name="Rectangle 6"/>
          <p:cNvSpPr/>
          <p:nvPr/>
        </p:nvSpPr>
        <p:spPr>
          <a:xfrm>
            <a:off x="3390900" y="4292476"/>
            <a:ext cx="4572000" cy="954107"/>
          </a:xfrm>
          <a:prstGeom prst="rect">
            <a:avLst/>
          </a:prstGeom>
        </p:spPr>
        <p:txBody>
          <a:bodyPr>
            <a:spAutoFit/>
          </a:bodyPr>
          <a:lstStyle/>
          <a:p>
            <a:pPr lvl="0"/>
            <a:r>
              <a:rPr lang="en-US" sz="1400" dirty="0">
                <a:solidFill>
                  <a:prstClr val="black"/>
                </a:solidFill>
                <a:latin typeface="Times New Roman" panose="02020603050405020304" pitchFamily="18" charset="0"/>
              </a:rPr>
              <a:t>3.  R</a:t>
            </a:r>
            <a:r>
              <a:rPr lang="vi-VN" sz="1400" dirty="0">
                <a:solidFill>
                  <a:prstClr val="black"/>
                </a:solidFill>
                <a:latin typeface="Times New Roman" panose="02020603050405020304" pitchFamily="18" charset="0"/>
              </a:rPr>
              <a:t>ễ cây cũng không hấp thụ được nước và muối khoáng dẫn đến cây bị héo, chết dần. Ngoài ra, còn có thể làm cho cây bị ngộ độc, tồn dư lượng phân bón hoặc phát triển về chiều cao quá mức dẫn đến dễ gãy đổ,…</a:t>
            </a:r>
          </a:p>
        </p:txBody>
      </p:sp>
      <p:cxnSp>
        <p:nvCxnSpPr>
          <p:cNvPr id="9" name="Straight Connector 8"/>
          <p:cNvCxnSpPr/>
          <p:nvPr/>
        </p:nvCxnSpPr>
        <p:spPr>
          <a:xfrm>
            <a:off x="2057400" y="3733800"/>
            <a:ext cx="1328420" cy="1866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247900" y="2857500"/>
            <a:ext cx="1137920" cy="1106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057400" y="3733800"/>
            <a:ext cx="1257300" cy="5586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247900" y="4495801"/>
            <a:ext cx="1137920" cy="1993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98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500" y="1028700"/>
            <a:ext cx="5607625" cy="307777"/>
          </a:xfrm>
          <a:prstGeom prst="rect">
            <a:avLst/>
          </a:prstGeom>
        </p:spPr>
        <p:txBody>
          <a:bodyPr wrap="none">
            <a:spAutoFit/>
          </a:bodyPr>
          <a:lstStyle/>
          <a:p>
            <a:r>
              <a:rPr lang="vi-VN" sz="1400" dirty="0">
                <a:solidFill>
                  <a:srgbClr val="FF0000"/>
                </a:solidFill>
                <a:latin typeface="+mj-lt"/>
              </a:rPr>
              <a:t>Tại sao người ta thường khoét lỗ bên dưới đáy các chậu dùng để trồng cây?</a:t>
            </a:r>
            <a:endParaRPr lang="en-US" sz="1400" dirty="0">
              <a:solidFill>
                <a:srgbClr val="FF0000"/>
              </a:solidFill>
              <a:latin typeface="+mj-lt"/>
            </a:endParaRPr>
          </a:p>
        </p:txBody>
      </p:sp>
      <p:pic>
        <p:nvPicPr>
          <p:cNvPr id="3074" name="Picture 2" descr="Chậu nhựa trồng cây 2 đáy cao cấp có 3 kích thước phù hợp cho các loại cây để bàn gọn nhẹ Chậu nhựa cao cấp được sản xuất bằ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524000"/>
            <a:ext cx="3657600" cy="3619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5300" y="2628900"/>
            <a:ext cx="3848100" cy="1384995"/>
          </a:xfrm>
          <a:prstGeom prst="rect">
            <a:avLst/>
          </a:prstGeom>
        </p:spPr>
        <p:txBody>
          <a:bodyPr wrap="square">
            <a:spAutoFit/>
          </a:bodyPr>
          <a:lstStyle/>
          <a:p>
            <a:r>
              <a:rPr lang="vi-VN" sz="1400" dirty="0">
                <a:latin typeface="+mj-lt"/>
              </a:rPr>
              <a:t>Người ta thường khoét lỗ bên dưới đáy các chậu dùng để trồng cây giúp thoát bớt lượng nước dư thừa mà đất không giữ được, tránh gây tình trạng úng rễ (rễ cây không thể tiến hành hô hấp tế bào dẫn đến các tế bào rễ bị chết) khiến cây không hấp thụ được nước và khoáng khiến cây bị chết.</a:t>
            </a:r>
            <a:endParaRPr lang="en-US" sz="1400" dirty="0">
              <a:latin typeface="+mj-lt"/>
            </a:endParaRPr>
          </a:p>
        </p:txBody>
      </p:sp>
    </p:spTree>
    <p:extLst>
      <p:ext uri="{BB962C8B-B14F-4D97-AF65-F5344CB8AC3E}">
        <p14:creationId xmlns:p14="http://schemas.microsoft.com/office/powerpoint/2010/main" val="301814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3100" y="1219200"/>
            <a:ext cx="5448300" cy="523220"/>
          </a:xfrm>
          <a:prstGeom prst="rect">
            <a:avLst/>
          </a:prstGeom>
        </p:spPr>
        <p:txBody>
          <a:bodyPr wrap="square">
            <a:spAutoFit/>
          </a:bodyPr>
          <a:lstStyle/>
          <a:p>
            <a:r>
              <a:rPr lang="vi-VN" sz="1400" dirty="0">
                <a:solidFill>
                  <a:srgbClr val="FF0000"/>
                </a:solidFill>
                <a:latin typeface="+mj-lt"/>
              </a:rPr>
              <a:t>- Vì sao trước khi trồng cây, người ta cần cày, xới, làm cho đất tơi, xốp?</a:t>
            </a:r>
          </a:p>
          <a:p>
            <a:r>
              <a:rPr lang="vi-VN" sz="1400" dirty="0">
                <a:solidFill>
                  <a:srgbClr val="FF0000"/>
                </a:solidFill>
                <a:latin typeface="+mj-lt"/>
              </a:rPr>
              <a:t>- Vì sao sau khi bón phân, người ta thường tưới nước cho cây?</a:t>
            </a:r>
          </a:p>
        </p:txBody>
      </p:sp>
      <p:pic>
        <p:nvPicPr>
          <p:cNvPr id="3" name="Picture 2"/>
          <p:cNvPicPr>
            <a:picLocks noChangeAspect="1"/>
          </p:cNvPicPr>
          <p:nvPr/>
        </p:nvPicPr>
        <p:blipFill>
          <a:blip r:embed="rId2"/>
          <a:stretch>
            <a:fillRect/>
          </a:stretch>
        </p:blipFill>
        <p:spPr>
          <a:xfrm>
            <a:off x="4267200" y="1866900"/>
            <a:ext cx="4345605" cy="2063659"/>
          </a:xfrm>
          <a:prstGeom prst="rect">
            <a:avLst/>
          </a:prstGeom>
        </p:spPr>
      </p:pic>
      <p:pic>
        <p:nvPicPr>
          <p:cNvPr id="4" name="Picture 2" descr="Hoảng hồn nhìn người dân tưới rau bằng nước thải đen ngòm | Báo Dân trí">
            <a:extLst>
              <a:ext uri="{FF2B5EF4-FFF2-40B4-BE49-F238E27FC236}">
                <a16:creationId xmlns:a16="http://schemas.microsoft.com/office/drawing/2014/main" xmlns="" id="{EB82E810-E6E2-0217-9070-0B2EF1BEC5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871889"/>
            <a:ext cx="3552846" cy="20636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7700" y="4610100"/>
            <a:ext cx="7848600" cy="954107"/>
          </a:xfrm>
          <a:prstGeom prst="rect">
            <a:avLst/>
          </a:prstGeom>
        </p:spPr>
        <p:txBody>
          <a:bodyPr wrap="square">
            <a:spAutoFit/>
          </a:bodyPr>
          <a:lstStyle/>
          <a:p>
            <a:r>
              <a:rPr lang="vi-VN" sz="1400" dirty="0">
                <a:solidFill>
                  <a:srgbClr val="002060"/>
                </a:solidFill>
                <a:latin typeface="+mj-lt"/>
              </a:rPr>
              <a:t>- Trước khi trồng cây, người ta cần cày, xới, làm cho đất tơi, xốp giúp oxygen có thể dễ dàng xâm nhập vào đất cung cấp cho quá trình hô hấp tế bào ở rễ. Nhờ đó, rễ sinh trưởng, phát triển tạo điều kiện thuận lợi cho quá trình hấp thụ nước và muối khoáng của cây.</a:t>
            </a:r>
          </a:p>
          <a:p>
            <a:r>
              <a:rPr lang="vi-VN" sz="1400" dirty="0">
                <a:solidFill>
                  <a:srgbClr val="002060"/>
                </a:solidFill>
                <a:latin typeface="+mj-lt"/>
              </a:rPr>
              <a:t>- Khi bón phân, cần kết hợp tưới nước để hòa tan phân bón, nhờ đó mà cây dễ hấp thụ được phân bón hơn.</a:t>
            </a:r>
          </a:p>
        </p:txBody>
      </p:sp>
    </p:spTree>
    <p:extLst>
      <p:ext uri="{BB962C8B-B14F-4D97-AF65-F5344CB8AC3E}">
        <p14:creationId xmlns:p14="http://schemas.microsoft.com/office/powerpoint/2010/main" val="256850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04800"/>
            <a:ext cx="9064109" cy="1077218"/>
          </a:xfrm>
          <a:prstGeom prst="rect">
            <a:avLst/>
          </a:prstGeom>
        </p:spPr>
        <p:txBody>
          <a:bodyPr wrap="square">
            <a:spAutoFit/>
          </a:bodyPr>
          <a:lstStyle/>
          <a:p>
            <a:pPr algn="just"/>
            <a:r>
              <a:rPr lang="vi-VN" sz="3200" b="1" dirty="0">
                <a:solidFill>
                  <a:srgbClr val="0000FF"/>
                </a:solidFill>
                <a:latin typeface="Times New Roman" pitchFamily="18" charset="0"/>
                <a:cs typeface="Times New Roman" pitchFamily="18" charset="0"/>
              </a:rPr>
              <a:t>3</a:t>
            </a:r>
            <a:r>
              <a:rPr lang="en-US" sz="3200" b="1" dirty="0" smtClean="0">
                <a:solidFill>
                  <a:srgbClr val="0000FF"/>
                </a:solidFill>
                <a:latin typeface="Times New Roman" pitchFamily="18" charset="0"/>
                <a:cs typeface="Times New Roman" pitchFamily="18" charset="0"/>
              </a:rPr>
              <a:t>.</a:t>
            </a:r>
            <a:r>
              <a:rPr lang="en-US" sz="3200" b="1" dirty="0" err="1" smtClean="0">
                <a:solidFill>
                  <a:srgbClr val="0000FF"/>
                </a:solidFill>
                <a:latin typeface="Times New Roman" pitchFamily="18" charset="0"/>
                <a:cs typeface="Times New Roman" pitchFamily="18" charset="0"/>
              </a:rPr>
              <a:t>Vận</a:t>
            </a:r>
            <a:r>
              <a:rPr lang="en-US" sz="3200" b="1" dirty="0" smtClean="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dụng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hiểu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biết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trao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đổi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chất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chuyển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hóa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năng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lượng</a:t>
            </a:r>
            <a:r>
              <a:rPr lang="en-US" sz="3200" b="1" dirty="0">
                <a:solidFill>
                  <a:srgbClr val="0000FF"/>
                </a:solidFill>
                <a:latin typeface="Times New Roman" pitchFamily="18" charset="0"/>
                <a:cs typeface="Times New Roman" pitchFamily="18" charset="0"/>
              </a:rPr>
              <a:t> ở </a:t>
            </a:r>
            <a:r>
              <a:rPr lang="en-US" sz="3200" b="1" dirty="0" err="1">
                <a:solidFill>
                  <a:srgbClr val="0000FF"/>
                </a:solidFill>
                <a:latin typeface="Times New Roman" pitchFamily="18" charset="0"/>
                <a:cs typeface="Times New Roman" pitchFamily="18" charset="0"/>
              </a:rPr>
              <a:t>thực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vật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thực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tiễn</a:t>
            </a:r>
            <a:endParaRPr lang="en-US" sz="3200" b="1" dirty="0">
              <a:solidFill>
                <a:srgbClr val="0000FF"/>
              </a:solidFill>
              <a:latin typeface="Times New Roman" pitchFamily="18" charset="0"/>
              <a:cs typeface="Times New Roman" pitchFamily="18" charset="0"/>
            </a:endParaRPr>
          </a:p>
        </p:txBody>
      </p:sp>
      <p:sp>
        <p:nvSpPr>
          <p:cNvPr id="4" name="Rectangle 3"/>
          <p:cNvSpPr/>
          <p:nvPr/>
        </p:nvSpPr>
        <p:spPr>
          <a:xfrm>
            <a:off x="83126" y="1676400"/>
            <a:ext cx="8897855" cy="3323987"/>
          </a:xfrm>
          <a:prstGeom prst="rect">
            <a:avLst/>
          </a:prstGeom>
        </p:spPr>
        <p:txBody>
          <a:bodyPr wrap="square">
            <a:spAutoFit/>
          </a:bodyPr>
          <a:lstStyle/>
          <a:p>
            <a:pPr algn="just">
              <a:lnSpc>
                <a:spcPct val="150000"/>
              </a:lnSpc>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 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bón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cây</a:t>
            </a:r>
            <a:r>
              <a:rPr lang="en-US" sz="2800" dirty="0" smtClean="0">
                <a:latin typeface="Times New Roman" pitchFamily="18" charset="0"/>
                <a:cs typeface="Times New Roman" pitchFamily="18" charset="0"/>
              </a:rPr>
              <a:t> là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lúc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a:t>
            </a:r>
          </a:p>
          <a:p>
            <a:pPr algn="just">
              <a:lnSpc>
                <a:spcPct val="150000"/>
              </a:lnSpc>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bón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giúp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nâng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khoe</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6957134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5D40E6A-D3A5-2409-F52A-FB165193DFA4}"/>
              </a:ext>
            </a:extLst>
          </p:cNvPr>
          <p:cNvSpPr>
            <a:spLocks noGrp="1"/>
          </p:cNvSpPr>
          <p:nvPr>
            <p:ph type="ctrTitle"/>
          </p:nvPr>
        </p:nvSpPr>
        <p:spPr>
          <a:xfrm>
            <a:off x="178130" y="153147"/>
            <a:ext cx="8759972" cy="1076835"/>
          </a:xfrm>
        </p:spPr>
        <p:txBody>
          <a:bodyPr/>
          <a:lstStyle/>
          <a:p>
            <a:pPr algn="just"/>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Kể</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hưởng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muối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khoáng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a:t>
            </a:r>
          </a:p>
        </p:txBody>
      </p:sp>
      <p:pic>
        <p:nvPicPr>
          <p:cNvPr id="6" name="Picture 5" descr="Vai trò của các nguyên tố khoáng, trắc nghiệm sinh học lớp 11">
            <a:extLst>
              <a:ext uri="{FF2B5EF4-FFF2-40B4-BE49-F238E27FC236}">
                <a16:creationId xmlns:a16="http://schemas.microsoft.com/office/drawing/2014/main" xmlns="" id="{0C4F0AF8-8054-7A7C-BAAC-AD4E19DDA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10" y="1229982"/>
            <a:ext cx="8759972" cy="528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41440"/>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81108" y="342509"/>
            <a:ext cx="959201" cy="7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1" y="893620"/>
            <a:ext cx="9448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u="sng" dirty="0" err="1" smtClean="0">
                <a:solidFill>
                  <a:srgbClr val="0000FF"/>
                </a:solidFill>
                <a:latin typeface="Times New Roman" pitchFamily="18" charset="0"/>
                <a:cs typeface="Times New Roman" pitchFamily="18" charset="0"/>
              </a:rPr>
              <a:t>I.Quá</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trình</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trao</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đổi</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nước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đối</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và</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các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chất</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dinh</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dưỡng</a:t>
            </a:r>
            <a:r>
              <a:rPr lang="en-US" altLang="en-US" sz="2800" u="sng" dirty="0" smtClean="0">
                <a:solidFill>
                  <a:srgbClr val="0000FF"/>
                </a:solidFill>
                <a:latin typeface="Times New Roman" pitchFamily="18" charset="0"/>
                <a:cs typeface="Times New Roman" pitchFamily="18" charset="0"/>
              </a:rPr>
              <a:t> ở </a:t>
            </a:r>
            <a:r>
              <a:rPr lang="en-US" altLang="en-US" sz="2800" u="sng" dirty="0" err="1" smtClean="0">
                <a:solidFill>
                  <a:srgbClr val="0000FF"/>
                </a:solidFill>
                <a:latin typeface="Times New Roman" pitchFamily="18" charset="0"/>
                <a:cs typeface="Times New Roman" pitchFamily="18" charset="0"/>
              </a:rPr>
              <a:t>thực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vật</a:t>
            </a:r>
            <a:endParaRPr lang="en-US" altLang="en-US" sz="2800" u="sng" dirty="0">
              <a:solidFill>
                <a:srgbClr val="0000FF"/>
              </a:solidFill>
              <a:latin typeface="Times New Roman" pitchFamily="18" charset="0"/>
              <a:cs typeface="Times New Roman" pitchFamily="18" charset="0"/>
            </a:endParaRPr>
          </a:p>
        </p:txBody>
      </p:sp>
      <p:sp>
        <p:nvSpPr>
          <p:cNvPr id="13" name="Text Box 20"/>
          <p:cNvSpPr txBox="1">
            <a:spLocks noChangeArrowheads="1"/>
          </p:cNvSpPr>
          <p:nvPr/>
        </p:nvSpPr>
        <p:spPr bwMode="auto">
          <a:xfrm>
            <a:off x="76200" y="122856"/>
            <a:ext cx="8077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smtClean="0">
                <a:solidFill>
                  <a:srgbClr val="FF0000"/>
                </a:solidFill>
                <a:latin typeface="Times New Roman" pitchFamily="18" charset="0"/>
                <a:cs typeface="Times New Roman" pitchFamily="18" charset="0"/>
              </a:rPr>
              <a:t>BÀI 28- TRAO ĐỔI NƯỚC VÀ CÁC CHẤT DINH DƯƠNG Ỏ THỰC VẬT</a:t>
            </a:r>
            <a:endParaRPr lang="en-US" altLang="en-US" sz="2800" b="1" dirty="0">
              <a:solidFill>
                <a:srgbClr val="FF0000"/>
              </a:solidFill>
              <a:latin typeface="Times New Roman" pitchFamily="18" charset="0"/>
              <a:cs typeface="Times New Roman" pitchFamily="18" charset="0"/>
            </a:endParaRPr>
          </a:p>
        </p:txBody>
      </p:sp>
      <p:sp>
        <p:nvSpPr>
          <p:cNvPr id="3" name="Rectangle 2"/>
          <p:cNvSpPr/>
          <p:nvPr/>
        </p:nvSpPr>
        <p:spPr>
          <a:xfrm>
            <a:off x="0" y="1295400"/>
            <a:ext cx="8943110" cy="954107"/>
          </a:xfrm>
          <a:prstGeom prst="rect">
            <a:avLst/>
          </a:prstGeom>
        </p:spPr>
        <p:txBody>
          <a:bodyPr wrap="square">
            <a:spAutoFit/>
          </a:bodyPr>
          <a:lstStyle/>
          <a:p>
            <a:r>
              <a:rPr lang="en-US" sz="2800" u="sng" dirty="0" smtClean="0">
                <a:solidFill>
                  <a:srgbClr val="0000FF"/>
                </a:solidFill>
                <a:latin typeface="Times New Roman" pitchFamily="18" charset="0"/>
                <a:cs typeface="Times New Roman" pitchFamily="18" charset="0"/>
              </a:rPr>
              <a:t>II. </a:t>
            </a:r>
            <a:r>
              <a:rPr lang="en-US" sz="2800" u="sng" dirty="0" err="1" smtClean="0">
                <a:solidFill>
                  <a:srgbClr val="0000FF"/>
                </a:solidFill>
                <a:latin typeface="Times New Roman" pitchFamily="18" charset="0"/>
                <a:cs typeface="Times New Roman" pitchFamily="18" charset="0"/>
              </a:rPr>
              <a:t>Một</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sô</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yếu</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tố</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môi</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trường</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ảnh</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hưởng</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đến</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trao</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đổi</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nước</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và</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các</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chất</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dinh</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dưỡng</a:t>
            </a:r>
            <a:r>
              <a:rPr lang="en-US" sz="2800" u="sng" dirty="0" smtClean="0">
                <a:solidFill>
                  <a:srgbClr val="0000FF"/>
                </a:solidFill>
                <a:latin typeface="Times New Roman" pitchFamily="18" charset="0"/>
                <a:cs typeface="Times New Roman" pitchFamily="18" charset="0"/>
              </a:rPr>
              <a:t> ở </a:t>
            </a:r>
            <a:r>
              <a:rPr lang="en-US" sz="2800" u="sng" dirty="0" err="1" smtClean="0">
                <a:solidFill>
                  <a:srgbClr val="0000FF"/>
                </a:solidFill>
                <a:latin typeface="Times New Roman" pitchFamily="18" charset="0"/>
                <a:cs typeface="Times New Roman" pitchFamily="18" charset="0"/>
              </a:rPr>
              <a:t>thực</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vật</a:t>
            </a:r>
            <a:endParaRPr lang="en-US" sz="2800" u="sng" dirty="0">
              <a:solidFill>
                <a:srgbClr val="0000FF"/>
              </a:solidFill>
            </a:endParaRPr>
          </a:p>
        </p:txBody>
      </p:sp>
      <p:sp>
        <p:nvSpPr>
          <p:cNvPr id="2" name="Rectangle 1"/>
          <p:cNvSpPr/>
          <p:nvPr/>
        </p:nvSpPr>
        <p:spPr>
          <a:xfrm>
            <a:off x="76200" y="2133600"/>
            <a:ext cx="8866910" cy="1384995"/>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gồm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xốp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khoáng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pH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5612694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6200" y="2209800"/>
            <a:ext cx="8763000" cy="3539430"/>
          </a:xfrm>
          <a:prstGeom prst="rect">
            <a:avLst/>
          </a:prstGeom>
        </p:spPr>
        <p:txBody>
          <a:bodyPr wrap="square">
            <a:spAutoFit/>
          </a:bodyPr>
          <a:lstStyle/>
          <a:p>
            <a:r>
              <a:rPr lang="en-US" sz="3200" dirty="0" smtClean="0">
                <a:solidFill>
                  <a:srgbClr val="FF0000"/>
                </a:solidFill>
                <a:latin typeface="Times New Roman" pitchFamily="18" charset="0"/>
                <a:cs typeface="Times New Roman" pitchFamily="18" charset="0"/>
              </a:rPr>
              <a:t>=&gt; + </a:t>
            </a:r>
            <a:r>
              <a:rPr lang="vi-VN" sz="3200" dirty="0" smtClean="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Biện pháp tưới nhỏ giọt, biện pháp tưới phun, biện pháp tưới ngầm, biện pháp tưới rãnh/tưới theo líp, biện pháp tưới ngập</a:t>
            </a:r>
          </a:p>
          <a:p>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Một số phương pháp bón phân: bón vào hố, bón vào rãnh, bón rải trên mặt đất, hòa vào nước phun lên lá, bón phân kết hợp với tưới nước, bón đa dạng các loại phân</a:t>
            </a:r>
            <a:r>
              <a:rPr lang="vi-VN"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5" name="Rectangle 4"/>
          <p:cNvSpPr/>
          <p:nvPr/>
        </p:nvSpPr>
        <p:spPr>
          <a:xfrm>
            <a:off x="0" y="152400"/>
            <a:ext cx="9220200" cy="1569660"/>
          </a:xfrm>
          <a:prstGeom prst="rect">
            <a:avLst/>
          </a:prstGeom>
        </p:spPr>
        <p:txBody>
          <a:bodyPr wrap="square">
            <a:spAutoFit/>
          </a:bodyPr>
          <a:lstStyle/>
          <a:p>
            <a:r>
              <a:rPr lang="en-US" sz="3200" dirty="0" smtClean="0">
                <a:solidFill>
                  <a:srgbClr val="0000FF"/>
                </a:solidFill>
                <a:latin typeface="Times New Roman" pitchFamily="18" charset="0"/>
                <a:cs typeface="Times New Roman" pitchFamily="18" charset="0"/>
              </a:rPr>
              <a:t>????</a:t>
            </a:r>
            <a:r>
              <a:rPr lang="vi-VN" sz="3200" dirty="0" smtClean="0">
                <a:solidFill>
                  <a:srgbClr val="0000FF"/>
                </a:solidFill>
                <a:latin typeface="Times New Roman" pitchFamily="18" charset="0"/>
                <a:cs typeface="Times New Roman" pitchFamily="18" charset="0"/>
              </a:rPr>
              <a:t>Vận </a:t>
            </a:r>
            <a:r>
              <a:rPr lang="vi-VN" sz="3200" dirty="0">
                <a:solidFill>
                  <a:srgbClr val="0000FF"/>
                </a:solidFill>
                <a:latin typeface="Times New Roman" pitchFamily="18" charset="0"/>
                <a:cs typeface="Times New Roman" pitchFamily="18" charset="0"/>
              </a:rPr>
              <a:t>dụng những hiểu biết về trao đổi chất và chuyển hoá năng lượng ở thực vật, em hãy để xuất một số biện pháp tưới nước và bón phân hợp lí cho cây</a:t>
            </a:r>
            <a:r>
              <a:rPr lang="vi-VN" sz="3200" dirty="0" smtClean="0">
                <a:solidFill>
                  <a:srgbClr val="0000FF"/>
                </a:solidFill>
                <a:latin typeface="Times New Roman" pitchFamily="18" charset="0"/>
                <a:cs typeface="Times New Roman" pitchFamily="18" charset="0"/>
              </a:rPr>
              <a:t>.</a:t>
            </a:r>
            <a:endParaRPr lang="en-US"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971272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81108" y="342509"/>
            <a:ext cx="959201" cy="7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1" y="893620"/>
            <a:ext cx="9448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u="sng" dirty="0" err="1" smtClean="0">
                <a:solidFill>
                  <a:srgbClr val="0000FF"/>
                </a:solidFill>
                <a:latin typeface="Times New Roman" pitchFamily="18" charset="0"/>
                <a:cs typeface="Times New Roman" pitchFamily="18" charset="0"/>
              </a:rPr>
              <a:t>I.Quá</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trình</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trao</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đổi</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nước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đối</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và</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các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chất</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dinh</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dưỡng</a:t>
            </a:r>
            <a:r>
              <a:rPr lang="en-US" altLang="en-US" sz="2800" u="sng" dirty="0" smtClean="0">
                <a:solidFill>
                  <a:srgbClr val="0000FF"/>
                </a:solidFill>
                <a:latin typeface="Times New Roman" pitchFamily="18" charset="0"/>
                <a:cs typeface="Times New Roman" pitchFamily="18" charset="0"/>
              </a:rPr>
              <a:t> ở </a:t>
            </a:r>
            <a:r>
              <a:rPr lang="en-US" altLang="en-US" sz="2800" u="sng" dirty="0" err="1" smtClean="0">
                <a:solidFill>
                  <a:srgbClr val="0000FF"/>
                </a:solidFill>
                <a:latin typeface="Times New Roman" pitchFamily="18" charset="0"/>
                <a:cs typeface="Times New Roman" pitchFamily="18" charset="0"/>
              </a:rPr>
              <a:t>thực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vật</a:t>
            </a:r>
            <a:endParaRPr lang="en-US" altLang="en-US" sz="2800" u="sng" dirty="0">
              <a:solidFill>
                <a:srgbClr val="0000FF"/>
              </a:solidFill>
              <a:latin typeface="Times New Roman" pitchFamily="18" charset="0"/>
              <a:cs typeface="Times New Roman" pitchFamily="18" charset="0"/>
            </a:endParaRPr>
          </a:p>
        </p:txBody>
      </p:sp>
      <p:sp>
        <p:nvSpPr>
          <p:cNvPr id="13" name="Text Box 20"/>
          <p:cNvSpPr txBox="1">
            <a:spLocks noChangeArrowheads="1"/>
          </p:cNvSpPr>
          <p:nvPr/>
        </p:nvSpPr>
        <p:spPr bwMode="auto">
          <a:xfrm>
            <a:off x="76200" y="122856"/>
            <a:ext cx="8077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smtClean="0">
                <a:solidFill>
                  <a:srgbClr val="FF0000"/>
                </a:solidFill>
                <a:latin typeface="Times New Roman" pitchFamily="18" charset="0"/>
                <a:cs typeface="Times New Roman" pitchFamily="18" charset="0"/>
              </a:rPr>
              <a:t>BÀI 28- TRAO ĐỔI NƯỚC VÀ CÁC CHẤT DINH DƯƠNG Ỏ THỰC VẬT</a:t>
            </a:r>
            <a:endParaRPr lang="en-US" altLang="en-US" sz="2800" b="1" dirty="0">
              <a:solidFill>
                <a:srgbClr val="FF0000"/>
              </a:solidFill>
              <a:latin typeface="Times New Roman" pitchFamily="18" charset="0"/>
              <a:cs typeface="Times New Roman" pitchFamily="18" charset="0"/>
            </a:endParaRPr>
          </a:p>
        </p:txBody>
      </p:sp>
      <p:sp>
        <p:nvSpPr>
          <p:cNvPr id="3" name="Rectangle 2"/>
          <p:cNvSpPr/>
          <p:nvPr/>
        </p:nvSpPr>
        <p:spPr>
          <a:xfrm>
            <a:off x="0" y="1295400"/>
            <a:ext cx="8943110" cy="954107"/>
          </a:xfrm>
          <a:prstGeom prst="rect">
            <a:avLst/>
          </a:prstGeom>
        </p:spPr>
        <p:txBody>
          <a:bodyPr wrap="square">
            <a:spAutoFit/>
          </a:bodyPr>
          <a:lstStyle/>
          <a:p>
            <a:r>
              <a:rPr lang="en-US" sz="2800" u="sng" dirty="0" smtClean="0">
                <a:solidFill>
                  <a:srgbClr val="0000FF"/>
                </a:solidFill>
                <a:latin typeface="Times New Roman" pitchFamily="18" charset="0"/>
                <a:cs typeface="Times New Roman" pitchFamily="18" charset="0"/>
              </a:rPr>
              <a:t>II. </a:t>
            </a:r>
            <a:r>
              <a:rPr lang="en-US" sz="2800" u="sng" dirty="0" err="1" smtClean="0">
                <a:solidFill>
                  <a:srgbClr val="0000FF"/>
                </a:solidFill>
                <a:latin typeface="Times New Roman" pitchFamily="18" charset="0"/>
                <a:cs typeface="Times New Roman" pitchFamily="18" charset="0"/>
              </a:rPr>
              <a:t>Một</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sô</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yếu</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tố</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môi</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trường</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ảnh</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hưởng</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đến</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trao</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đổi</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nước</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và</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các</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chất</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dinh</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dưỡng</a:t>
            </a:r>
            <a:r>
              <a:rPr lang="en-US" sz="2800" u="sng" dirty="0" smtClean="0">
                <a:solidFill>
                  <a:srgbClr val="0000FF"/>
                </a:solidFill>
                <a:latin typeface="Times New Roman" pitchFamily="18" charset="0"/>
                <a:cs typeface="Times New Roman" pitchFamily="18" charset="0"/>
              </a:rPr>
              <a:t> ở </a:t>
            </a:r>
            <a:r>
              <a:rPr lang="en-US" sz="2800" u="sng" dirty="0" err="1" smtClean="0">
                <a:solidFill>
                  <a:srgbClr val="0000FF"/>
                </a:solidFill>
                <a:latin typeface="Times New Roman" pitchFamily="18" charset="0"/>
                <a:cs typeface="Times New Roman" pitchFamily="18" charset="0"/>
              </a:rPr>
              <a:t>thực</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vật</a:t>
            </a:r>
            <a:endParaRPr lang="en-US" sz="2800" u="sng" dirty="0">
              <a:solidFill>
                <a:srgbClr val="0000FF"/>
              </a:solidFill>
            </a:endParaRPr>
          </a:p>
        </p:txBody>
      </p:sp>
      <p:sp>
        <p:nvSpPr>
          <p:cNvPr id="2" name="Rectangle 1"/>
          <p:cNvSpPr/>
          <p:nvPr/>
        </p:nvSpPr>
        <p:spPr>
          <a:xfrm>
            <a:off x="76200" y="2133600"/>
            <a:ext cx="8866910" cy="1384995"/>
          </a:xfrm>
          <a:prstGeom prst="rect">
            <a:avLst/>
          </a:prstGeom>
        </p:spPr>
        <p:txBody>
          <a:bodyPr wrap="square">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gồm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xốp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khoáng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pH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7" name="Rectangle 6"/>
          <p:cNvSpPr/>
          <p:nvPr/>
        </p:nvSpPr>
        <p:spPr>
          <a:xfrm>
            <a:off x="0" y="3313093"/>
            <a:ext cx="9064109" cy="954107"/>
          </a:xfrm>
          <a:prstGeom prst="rect">
            <a:avLst/>
          </a:prstGeom>
        </p:spPr>
        <p:txBody>
          <a:bodyPr wrap="square">
            <a:spAutoFit/>
          </a:bodyPr>
          <a:lstStyle/>
          <a:p>
            <a:pPr algn="just"/>
            <a:r>
              <a:rPr lang="en-US" sz="2800" u="sng" dirty="0" err="1" smtClean="0">
                <a:solidFill>
                  <a:srgbClr val="0000FF"/>
                </a:solidFill>
                <a:latin typeface="Times New Roman" pitchFamily="18" charset="0"/>
                <a:cs typeface="Times New Roman" pitchFamily="18" charset="0"/>
              </a:rPr>
              <a:t>III.Vận</a:t>
            </a:r>
            <a:r>
              <a:rPr lang="en-US" sz="2800" u="sng" dirty="0" smtClean="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dụng</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hiểu</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biết</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về</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trao</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đổi</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chất</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và</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chuyển</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hóa</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năng</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lượng</a:t>
            </a:r>
            <a:r>
              <a:rPr lang="en-US" sz="2800" u="sng" dirty="0">
                <a:solidFill>
                  <a:srgbClr val="0000FF"/>
                </a:solidFill>
                <a:latin typeface="Times New Roman" pitchFamily="18" charset="0"/>
                <a:cs typeface="Times New Roman" pitchFamily="18" charset="0"/>
              </a:rPr>
              <a:t> ở </a:t>
            </a:r>
            <a:r>
              <a:rPr lang="en-US" sz="2800" u="sng" dirty="0" err="1">
                <a:solidFill>
                  <a:srgbClr val="0000FF"/>
                </a:solidFill>
                <a:latin typeface="Times New Roman" pitchFamily="18" charset="0"/>
                <a:cs typeface="Times New Roman" pitchFamily="18" charset="0"/>
              </a:rPr>
              <a:t>thực</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vật</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vào</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thực</a:t>
            </a:r>
            <a:r>
              <a:rPr lang="en-US" sz="2800" u="sng" dirty="0">
                <a:solidFill>
                  <a:srgbClr val="0000FF"/>
                </a:solidFill>
                <a:latin typeface="Times New Roman" pitchFamily="18" charset="0"/>
                <a:cs typeface="Times New Roman" pitchFamily="18" charset="0"/>
              </a:rPr>
              <a:t> </a:t>
            </a:r>
            <a:r>
              <a:rPr lang="en-US" sz="2800" u="sng" dirty="0" err="1">
                <a:solidFill>
                  <a:srgbClr val="0000FF"/>
                </a:solidFill>
                <a:latin typeface="Times New Roman" pitchFamily="18" charset="0"/>
                <a:cs typeface="Times New Roman" pitchFamily="18" charset="0"/>
              </a:rPr>
              <a:t>tiễn</a:t>
            </a:r>
            <a:endParaRPr lang="en-US" sz="2800" u="sng"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0797342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9891" y="152400"/>
            <a:ext cx="9064109" cy="1077218"/>
          </a:xfrm>
          <a:prstGeom prst="rect">
            <a:avLst/>
          </a:prstGeom>
        </p:spPr>
        <p:txBody>
          <a:bodyPr wrap="square">
            <a:spAutoFit/>
          </a:bodyPr>
          <a:lstStyle/>
          <a:p>
            <a:pPr algn="just"/>
            <a:r>
              <a:rPr lang="vi-VN" sz="3200" b="1" dirty="0">
                <a:solidFill>
                  <a:srgbClr val="C00000"/>
                </a:solidFill>
                <a:latin typeface="Times New Roman" pitchFamily="18" charset="0"/>
                <a:cs typeface="Times New Roman" pitchFamily="18" charset="0"/>
              </a:rPr>
              <a:t>3</a:t>
            </a:r>
            <a:r>
              <a:rPr lang="en-US" sz="3200" b="1" dirty="0" smtClean="0">
                <a:solidFill>
                  <a:srgbClr val="C00000"/>
                </a:solidFill>
                <a:latin typeface="Times New Roman" pitchFamily="18" charset="0"/>
                <a:cs typeface="Times New Roman" pitchFamily="18" charset="0"/>
              </a:rPr>
              <a:t>.</a:t>
            </a:r>
            <a:r>
              <a:rPr lang="vi-VN"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Vận</a:t>
            </a:r>
            <a:r>
              <a:rPr lang="en-US" sz="3200" b="1" dirty="0" smtClean="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dụng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hiểu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biết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về</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trao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đổi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và</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chuyển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hóa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năng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lượng</a:t>
            </a:r>
            <a:r>
              <a:rPr lang="en-US" sz="3200" b="1" dirty="0">
                <a:solidFill>
                  <a:srgbClr val="C00000"/>
                </a:solidFill>
                <a:latin typeface="Times New Roman" pitchFamily="18" charset="0"/>
                <a:cs typeface="Times New Roman" pitchFamily="18" charset="0"/>
              </a:rPr>
              <a:t> ở </a:t>
            </a:r>
            <a:r>
              <a:rPr lang="en-US" sz="3200" b="1" dirty="0" err="1">
                <a:solidFill>
                  <a:srgbClr val="C00000"/>
                </a:solidFill>
                <a:latin typeface="Times New Roman" pitchFamily="18" charset="0"/>
                <a:cs typeface="Times New Roman" pitchFamily="18" charset="0"/>
              </a:rPr>
              <a:t>thực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vật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vào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thực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tiễn</a:t>
            </a:r>
            <a:endParaRPr lang="en-US" sz="32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4535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233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0732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b="1" smtClean="0">
                <a:latin typeface="Times New Roman" pitchFamily="18" charset="0"/>
                <a:cs typeface="Times New Roman" pitchFamily="18" charset="0"/>
              </a:rPr>
              <a:pPr/>
              <a:t>50</a:t>
            </a:fld>
            <a:endParaRPr lang="en" b="1">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97827975"/>
              </p:ext>
            </p:extLst>
          </p:nvPr>
        </p:nvGraphicFramePr>
        <p:xfrm>
          <a:off x="285750" y="203200"/>
          <a:ext cx="8458200" cy="6514274"/>
        </p:xfrm>
        <a:graphic>
          <a:graphicData uri="http://schemas.openxmlformats.org/drawingml/2006/table">
            <a:tbl>
              <a:tblPr firstRow="1" bandRow="1"/>
              <a:tblGrid>
                <a:gridCol w="3749390">
                  <a:extLst>
                    <a:ext uri="{9D8B030D-6E8A-4147-A177-3AD203B41FA5}">
                      <a16:colId xmlns:a16="http://schemas.microsoft.com/office/drawing/2014/main" xmlns="" val="20000"/>
                    </a:ext>
                  </a:extLst>
                </a:gridCol>
                <a:gridCol w="2354405">
                  <a:extLst>
                    <a:ext uri="{9D8B030D-6E8A-4147-A177-3AD203B41FA5}">
                      <a16:colId xmlns:a16="http://schemas.microsoft.com/office/drawing/2014/main" xmlns="" val="20001"/>
                    </a:ext>
                  </a:extLst>
                </a:gridCol>
                <a:gridCol w="2354405">
                  <a:extLst>
                    <a:ext uri="{9D8B030D-6E8A-4147-A177-3AD203B41FA5}">
                      <a16:colId xmlns:a16="http://schemas.microsoft.com/office/drawing/2014/main" xmlns="" val="20002"/>
                    </a:ext>
                  </a:extLst>
                </a:gridCol>
              </a:tblGrid>
              <a:tr h="838200">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0"/>
                  </a:ext>
                </a:extLst>
              </a:tr>
              <a:tr h="1488909">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1"/>
                  </a:ext>
                </a:extLst>
              </a:tr>
              <a:tr h="3100514">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2818904" cy="223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382" y="3733800"/>
            <a:ext cx="2818904" cy="29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ultiply 1"/>
          <p:cNvSpPr/>
          <p:nvPr/>
        </p:nvSpPr>
        <p:spPr>
          <a:xfrm>
            <a:off x="4713144" y="1387598"/>
            <a:ext cx="890650"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Multiply 6"/>
          <p:cNvSpPr/>
          <p:nvPr/>
        </p:nvSpPr>
        <p:spPr>
          <a:xfrm>
            <a:off x="6996976" y="4178301"/>
            <a:ext cx="988869" cy="11957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xmlns="" id="{2826A664-2BAD-0F5B-2D46-560E150D7AC0}"/>
              </a:ext>
            </a:extLst>
          </p:cNvPr>
          <p:cNvSpPr/>
          <p:nvPr/>
        </p:nvSpPr>
        <p:spPr>
          <a:xfrm>
            <a:off x="413965" y="2095501"/>
            <a:ext cx="1414835" cy="12352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cúc</a:t>
            </a:r>
            <a:endParaRPr lang="en-US" sz="3200" b="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1D618B8B-399E-FCE7-507E-A5F27B6BEE88}"/>
              </a:ext>
            </a:extLst>
          </p:cNvPr>
          <p:cNvSpPr/>
          <p:nvPr/>
        </p:nvSpPr>
        <p:spPr>
          <a:xfrm>
            <a:off x="413965" y="3952670"/>
            <a:ext cx="1186235" cy="16480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hổ</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569725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51</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2445278899"/>
              </p:ext>
            </p:extLst>
          </p:nvPr>
        </p:nvGraphicFramePr>
        <p:xfrm>
          <a:off x="1038225" y="76201"/>
          <a:ext cx="7610476" cy="7315200"/>
        </p:xfrm>
        <a:graphic>
          <a:graphicData uri="http://schemas.openxmlformats.org/drawingml/2006/table">
            <a:tbl>
              <a:tblPr firstRow="1" bandRow="1"/>
              <a:tblGrid>
                <a:gridCol w="3373606">
                  <a:extLst>
                    <a:ext uri="{9D8B030D-6E8A-4147-A177-3AD203B41FA5}">
                      <a16:colId xmlns:a16="http://schemas.microsoft.com/office/drawing/2014/main" xmlns="" val="20000"/>
                    </a:ext>
                  </a:extLst>
                </a:gridCol>
                <a:gridCol w="2118435">
                  <a:extLst>
                    <a:ext uri="{9D8B030D-6E8A-4147-A177-3AD203B41FA5}">
                      <a16:colId xmlns:a16="http://schemas.microsoft.com/office/drawing/2014/main" xmlns="" val="20001"/>
                    </a:ext>
                  </a:extLst>
                </a:gridCol>
                <a:gridCol w="2118435">
                  <a:extLst>
                    <a:ext uri="{9D8B030D-6E8A-4147-A177-3AD203B41FA5}">
                      <a16:colId xmlns:a16="http://schemas.microsoft.com/office/drawing/2014/main" xmlns="" val="20002"/>
                    </a:ext>
                  </a:extLst>
                </a:gridCol>
              </a:tblGrid>
              <a:tr h="1405054">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p>
                      <a:pPr algn="ctr"/>
                      <a:endParaRPr lang="en-US" sz="3200" b="1" dirty="0">
                        <a:solidFill>
                          <a:srgbClr val="FF0000"/>
                        </a:solidFill>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0"/>
                  </a:ext>
                </a:extLst>
              </a:tr>
              <a:tr h="2497873">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pPr algn="l"/>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xương</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rồng</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T="60960" marB="60960"/>
                </a:tc>
                <a:tc>
                  <a:txBody>
                    <a:bodyPr/>
                    <a:lstStyle/>
                    <a:p>
                      <a:endParaRPr lang="en-US" sz="2400" b="1">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1"/>
                  </a:ext>
                </a:extLst>
              </a:tr>
              <a:tr h="2497873">
                <a:tc>
                  <a:txBody>
                    <a:bodyPr/>
                    <a:lstStyle/>
                    <a:p>
                      <a:endParaRPr lang="en-US" sz="2400" b="1" dirty="0">
                        <a:latin typeface="Times New Roman" pitchFamily="18" charset="0"/>
                        <a:cs typeface="Times New Roman" pitchFamily="18" charset="0"/>
                      </a:endParaRPr>
                    </a:p>
                    <a:p>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endParaRPr lang="en-US" sz="2400" b="1" baseline="0" dirty="0" smtClean="0">
                        <a:latin typeface="Times New Roman" pitchFamily="18" charset="0"/>
                        <a:cs typeface="Times New Roman" pitchFamily="18" charset="0"/>
                      </a:endParaRPr>
                    </a:p>
                    <a:p>
                      <a:r>
                        <a:rPr lang="en-US" sz="2400" b="1" baseline="0" dirty="0" err="1" smtClean="0">
                          <a:latin typeface="Times New Roman" pitchFamily="18" charset="0"/>
                          <a:cs typeface="Times New Roman" pitchFamily="18" charset="0"/>
                        </a:rPr>
                        <a:t>khoai</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tây</a:t>
                      </a:r>
                      <a:endParaRPr lang="en-US" sz="2400" b="1" baseline="0" dirty="0" smtClean="0">
                        <a:latin typeface="Times New Roman" pitchFamily="18" charset="0"/>
                        <a:cs typeface="Times New Roman" pitchFamily="18" charset="0"/>
                      </a:endParaRPr>
                    </a:p>
                    <a:p>
                      <a:r>
                        <a:rPr lang="en-US" sz="2400" b="1" baseline="0" dirty="0" smtClean="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đang</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ra</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hoa</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tc>
                  <a:txBody>
                    <a:bodyPr/>
                    <a:lstStyle/>
                    <a:p>
                      <a:endParaRPr lang="en-US" sz="2400" b="1" dirty="0">
                        <a:latin typeface="Times New Roman" pitchFamily="18" charset="0"/>
                        <a:cs typeface="Times New Roman" pitchFamily="18" charset="0"/>
                      </a:endParaRPr>
                    </a:p>
                  </a:txBody>
                  <a:tcPr marT="60960" marB="60960"/>
                </a:tc>
                <a:extLst>
                  <a:ext uri="{0D108BD9-81ED-4DB2-BD59-A6C34878D82A}">
                    <a16:rowId xmlns:a16="http://schemas.microsoft.com/office/drawing/2014/main" xmlns="" val="10002"/>
                  </a:ext>
                </a:extLst>
              </a:tr>
            </a:tbl>
          </a:graphicData>
        </a:graphic>
      </p:graphicFrame>
      <p:pic>
        <p:nvPicPr>
          <p:cNvPr id="7" name="Picture 2" descr="Cây Xương Rồng Kim Hổ thủy sinh trồng trong bình thủy tinh">
            <a:extLst>
              <a:ext uri="{FF2B5EF4-FFF2-40B4-BE49-F238E27FC236}">
                <a16:creationId xmlns:a16="http://schemas.microsoft.com/office/drawing/2014/main" xmlns="" id="{B4AC0177-20DF-419E-8EDE-2ECE302BEA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5970" y="1672521"/>
            <a:ext cx="2235530" cy="2594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oai tây là gì (Củ khoai tây): thuộc họ nào, nhóm đặc điểm và hệ thống, mô  tả ngoại hình, định nghĩa">
            <a:extLst>
              <a:ext uri="{FF2B5EF4-FFF2-40B4-BE49-F238E27FC236}">
                <a16:creationId xmlns:a16="http://schemas.microsoft.com/office/drawing/2014/main" xmlns="" id="{087E6577-9EEE-485C-B64A-8202C5164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069" y="4398873"/>
            <a:ext cx="2235531" cy="2382927"/>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y 5"/>
          <p:cNvSpPr/>
          <p:nvPr/>
        </p:nvSpPr>
        <p:spPr>
          <a:xfrm>
            <a:off x="6816437" y="2086488"/>
            <a:ext cx="890650"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Multiply 8"/>
          <p:cNvSpPr/>
          <p:nvPr/>
        </p:nvSpPr>
        <p:spPr>
          <a:xfrm>
            <a:off x="4952010" y="4370120"/>
            <a:ext cx="890650"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28520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0000000-1234-1234-1234-123412341234}" type="slidenum">
              <a:rPr lang="en" sz="1867">
                <a:latin typeface="Times New Roman" pitchFamily="18" charset="0"/>
                <a:cs typeface="Times New Roman" pitchFamily="18" charset="0"/>
              </a:rPr>
              <a:pPr/>
              <a:t>52</a:t>
            </a:fld>
            <a:endParaRPr lang="en" sz="1867">
              <a:latin typeface="Times New Roman" pitchFamily="18" charset="0"/>
              <a:cs typeface="Times New Roman" pitchFamily="18" charset="0"/>
            </a:endParaRPr>
          </a:p>
        </p:txBody>
      </p:sp>
      <p:sp>
        <p:nvSpPr>
          <p:cNvPr id="5" name="TextBox 4"/>
          <p:cNvSpPr txBox="1"/>
          <p:nvPr/>
        </p:nvSpPr>
        <p:spPr>
          <a:xfrm>
            <a:off x="133084" y="5644257"/>
            <a:ext cx="8822304" cy="1077218"/>
          </a:xfrm>
          <a:prstGeom prst="rect">
            <a:avLst/>
          </a:prstGeom>
          <a:solidFill>
            <a:srgbClr val="FF0000"/>
          </a:solidFill>
        </p:spPr>
        <p:txBody>
          <a:bodyPr wrap="square" rtlCol="0">
            <a:spAutoFit/>
          </a:bodyPr>
          <a:lstStyle/>
          <a:p>
            <a:r>
              <a:rPr lang="en-US" sz="3200" b="1" dirty="0" err="1">
                <a:solidFill>
                  <a:schemeClr val="bg1"/>
                </a:solidFill>
                <a:latin typeface="Times New Roman" pitchFamily="18" charset="0"/>
                <a:cs typeface="Times New Roman" pitchFamily="18" charset="0"/>
              </a:rPr>
              <a:t>Các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nhóm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hãy</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thảo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luận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đưa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ra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câu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trả</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lời</a:t>
            </a:r>
            <a:r>
              <a:rPr lang="en-US" sz="3200" b="1" dirty="0">
                <a:solidFill>
                  <a:schemeClr val="bg1"/>
                </a:solidFill>
                <a:latin typeface="Times New Roman" pitchFamily="18" charset="0"/>
                <a:cs typeface="Times New Roman" pitchFamily="18" charset="0"/>
              </a:rPr>
              <a:t> </a:t>
            </a:r>
            <a:endParaRPr lang="vi-VN" sz="3200" b="1" dirty="0" smtClean="0">
              <a:solidFill>
                <a:schemeClr val="bg1"/>
              </a:solidFill>
              <a:latin typeface="Times New Roman" pitchFamily="18" charset="0"/>
              <a:cs typeface="Times New Roman" pitchFamily="18" charset="0"/>
            </a:endParaRPr>
          </a:p>
          <a:p>
            <a:r>
              <a:rPr lang="en-US" sz="3200" b="1" dirty="0" smtClean="0">
                <a:solidFill>
                  <a:schemeClr val="bg1"/>
                </a:solidFill>
                <a:latin typeface="Times New Roman" pitchFamily="18" charset="0"/>
                <a:cs typeface="Times New Roman" pitchFamily="18" charset="0"/>
              </a:rPr>
              <a:t>(</a:t>
            </a:r>
            <a:r>
              <a:rPr lang="en-US" sz="3200" b="1" dirty="0">
                <a:solidFill>
                  <a:schemeClr val="bg1"/>
                </a:solidFill>
                <a:latin typeface="Times New Roman" pitchFamily="18" charset="0"/>
                <a:cs typeface="Times New Roman" pitchFamily="18" charset="0"/>
              </a:rPr>
              <a:t>3 </a:t>
            </a:r>
            <a:r>
              <a:rPr lang="en-US" sz="3200" b="1" dirty="0" err="1">
                <a:solidFill>
                  <a:schemeClr val="bg1"/>
                </a:solidFill>
                <a:latin typeface="Times New Roman" pitchFamily="18" charset="0"/>
                <a:cs typeface="Times New Roman" pitchFamily="18" charset="0"/>
              </a:rPr>
              <a:t>phút</a:t>
            </a:r>
            <a:r>
              <a:rPr lang="en-US" sz="3200" b="1" dirty="0">
                <a:solidFill>
                  <a:schemeClr val="bg1"/>
                </a:solidFill>
                <a:latin typeface="Times New Roman" pitchFamily="18" charset="0"/>
                <a:cs typeface="Times New Roman" pitchFamily="18" charset="0"/>
              </a:rPr>
              <a:t>)</a:t>
            </a:r>
            <a:endParaRPr lang="vi-VN" sz="3200" b="1" dirty="0">
              <a:solidFill>
                <a:schemeClr val="bg1"/>
              </a:solidFill>
              <a:latin typeface="Times New Roman" pitchFamily="18" charset="0"/>
              <a:cs typeface="Times New Roman" pitchFamily="18" charset="0"/>
            </a:endParaRPr>
          </a:p>
        </p:txBody>
      </p:sp>
      <p:sp>
        <p:nvSpPr>
          <p:cNvPr id="7" name="Rectangle 6"/>
          <p:cNvSpPr/>
          <p:nvPr/>
        </p:nvSpPr>
        <p:spPr>
          <a:xfrm>
            <a:off x="133085" y="3089712"/>
            <a:ext cx="8822304" cy="2554545"/>
          </a:xfrm>
          <a:prstGeom prst="rect">
            <a:avLst/>
          </a:prstGeom>
          <a:solidFill>
            <a:schemeClr val="bg1">
              <a:lumMod val="75000"/>
            </a:schemeClr>
          </a:solidFill>
        </p:spPr>
        <p:txBody>
          <a:bodyPr wrap="square">
            <a:spAutoFit/>
          </a:bodyPr>
          <a:lstStyle/>
          <a:p>
            <a:r>
              <a:rPr lang="en-US" sz="3200" dirty="0" smtClean="0">
                <a:latin typeface="Times New Roman" pitchFamily="18" charset="0"/>
                <a:cs typeface="Times New Roman" pitchFamily="18" charset="0"/>
              </a:rPr>
              <a:t>?11Các </a:t>
            </a:r>
            <a:r>
              <a:rPr lang="en-US" sz="3200" dirty="0" err="1">
                <a:latin typeface="Times New Roman" pitchFamily="18" charset="0"/>
                <a:cs typeface="Times New Roman" pitchFamily="18" charset="0"/>
              </a:rPr>
              <a:t>giai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p>
        </p:txBody>
      </p:sp>
      <p:sp>
        <p:nvSpPr>
          <p:cNvPr id="8" name="Rectangle 7"/>
          <p:cNvSpPr/>
          <p:nvPr/>
        </p:nvSpPr>
        <p:spPr>
          <a:xfrm>
            <a:off x="133083" y="48443"/>
            <a:ext cx="8822305" cy="1077218"/>
          </a:xfrm>
          <a:prstGeom prst="rect">
            <a:avLst/>
          </a:prstGeom>
          <a:solidFill>
            <a:schemeClr val="bg2"/>
          </a:solidFill>
        </p:spPr>
        <p:txBody>
          <a:bodyPr wrap="square">
            <a:spAutoFit/>
          </a:bodyPr>
          <a:lstStyle/>
          <a:p>
            <a:r>
              <a:rPr lang="en-US" sz="3200" b="1" dirty="0" smtClean="0">
                <a:solidFill>
                  <a:srgbClr val="FF0000"/>
                </a:solidFill>
                <a:latin typeface="Times New Roman" pitchFamily="18" charset="0"/>
                <a:cs typeface="Times New Roman" pitchFamily="18" charset="0"/>
              </a:rPr>
              <a:t>?9</a:t>
            </a:r>
            <a:r>
              <a:rPr lang="vi-VN" sz="3200" b="1" dirty="0" smtClean="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sp>
        <p:nvSpPr>
          <p:cNvPr id="9" name="Rectangle 8"/>
          <p:cNvSpPr/>
          <p:nvPr/>
        </p:nvSpPr>
        <p:spPr>
          <a:xfrm>
            <a:off x="133084" y="1076635"/>
            <a:ext cx="8822304" cy="2062103"/>
          </a:xfrm>
          <a:prstGeom prst="rect">
            <a:avLst/>
          </a:prstGeom>
          <a:solidFill>
            <a:schemeClr val="accent3"/>
          </a:solidFill>
        </p:spPr>
        <p:txBody>
          <a:bodyPr wrap="square">
            <a:spAutoFit/>
          </a:bodyPr>
          <a:lstStyle/>
          <a:p>
            <a:r>
              <a:rPr lang="en-US" sz="3200" b="1" dirty="0" smtClean="0">
                <a:solidFill>
                  <a:srgbClr val="FF0000"/>
                </a:solidFill>
                <a:latin typeface="Times New Roman" pitchFamily="18" charset="0"/>
                <a:cs typeface="Times New Roman" pitchFamily="18" charset="0"/>
              </a:rPr>
              <a:t>?10</a:t>
            </a:r>
            <a:r>
              <a:rPr lang="vi-VN" sz="3200" b="1" dirty="0" smtClean="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Điều</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rễ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236885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34660" y="1676400"/>
            <a:ext cx="8839200" cy="4708981"/>
          </a:xfrm>
          <a:prstGeom prst="rect">
            <a:avLst/>
          </a:prstGeom>
          <a:solidFill>
            <a:schemeClr val="bg1"/>
          </a:solidFill>
        </p:spPr>
        <p:txBody>
          <a:bodyPr wrap="square">
            <a:spAutoFit/>
          </a:bodyPr>
          <a:lstStyle/>
          <a:p>
            <a:r>
              <a:rPr lang="vi-VN" sz="3000" b="1" dirty="0" smtClean="0">
                <a:solidFill>
                  <a:srgbClr val="FF0000"/>
                </a:solidFill>
              </a:rPr>
              <a:t> </a:t>
            </a:r>
            <a:r>
              <a:rPr lang="vi-VN" sz="3000" dirty="0" smtClean="0"/>
              <a:t>Để </a:t>
            </a:r>
            <a:r>
              <a:rPr lang="vi-VN" sz="3000" dirty="0"/>
              <a:t>tưới nước hợp lí cho cây trồng, </a:t>
            </a:r>
            <a:r>
              <a:rPr lang="vi-VN" sz="3000" dirty="0" smtClean="0"/>
              <a:t>cần </a:t>
            </a:r>
            <a:r>
              <a:rPr lang="vi-VN" sz="3000" dirty="0"/>
              <a:t>dựa vào nhiều yếu tố khác nhau như: </a:t>
            </a:r>
            <a:r>
              <a:rPr lang="vi-VN" sz="3000" dirty="0">
                <a:solidFill>
                  <a:srgbClr val="0000FF"/>
                </a:solidFill>
              </a:rPr>
              <a:t>loài cây, thời kỳ sinh trưởng</a:t>
            </a:r>
            <a:r>
              <a:rPr lang="vi-VN" sz="3000" dirty="0"/>
              <a:t> (đâm chồi, đẻ nhánh, ...), </a:t>
            </a:r>
            <a:r>
              <a:rPr lang="vi-VN" sz="3000" dirty="0">
                <a:solidFill>
                  <a:srgbClr val="0000FF"/>
                </a:solidFill>
              </a:rPr>
              <a:t>loại đất trồng </a:t>
            </a:r>
            <a:r>
              <a:rPr lang="vi-VN" sz="3000" dirty="0"/>
              <a:t>(đất cát, đất sét, ...) </a:t>
            </a:r>
            <a:r>
              <a:rPr lang="vi-VN" sz="3000" dirty="0">
                <a:solidFill>
                  <a:srgbClr val="0000FF"/>
                </a:solidFill>
              </a:rPr>
              <a:t>và điều kiện thời tiết </a:t>
            </a:r>
            <a:r>
              <a:rPr lang="vi-VN" sz="3000" dirty="0"/>
              <a:t>(nắng nóng, mưa nhiều, ..).</a:t>
            </a:r>
          </a:p>
          <a:p>
            <a:r>
              <a:rPr lang="en-US" sz="3000" dirty="0" smtClean="0"/>
              <a:t>+ </a:t>
            </a:r>
            <a:r>
              <a:rPr lang="vi-VN" sz="3000" dirty="0" smtClean="0"/>
              <a:t>Để </a:t>
            </a:r>
            <a:r>
              <a:rPr lang="vi-VN" sz="3000" dirty="0"/>
              <a:t>bón phân hợp lí cho cây trồng, cần phải tuân thủ các nguyên tắc khi bón phân</a:t>
            </a:r>
            <a:r>
              <a:rPr lang="vi-VN" sz="3000" dirty="0">
                <a:solidFill>
                  <a:srgbClr val="0000FF"/>
                </a:solidFill>
              </a:rPr>
              <a:t>: đúng loại, đúng liều lượng và thành phần dinh dưỡng, đúng nhu cầu của giống và loài cây, đúng lúc và phù hợp với điều kiện đất đai cũng như thời tiết, mùa vụ</a:t>
            </a:r>
            <a:r>
              <a:rPr lang="vi-VN" sz="3000" dirty="0" smtClean="0">
                <a:solidFill>
                  <a:srgbClr val="0000FF"/>
                </a:solidFill>
              </a:rPr>
              <a:t>.</a:t>
            </a:r>
            <a:endParaRPr lang="vi-VN" sz="3000" dirty="0">
              <a:solidFill>
                <a:srgbClr val="0000FF"/>
              </a:solidFill>
            </a:endParaRPr>
          </a:p>
        </p:txBody>
      </p:sp>
      <p:sp>
        <p:nvSpPr>
          <p:cNvPr id="3" name="Rectangle 2"/>
          <p:cNvSpPr/>
          <p:nvPr/>
        </p:nvSpPr>
        <p:spPr>
          <a:xfrm>
            <a:off x="134660" y="228600"/>
            <a:ext cx="8856940" cy="1077218"/>
          </a:xfrm>
          <a:prstGeom prst="rect">
            <a:avLst/>
          </a:prstGeom>
          <a:solidFill>
            <a:schemeClr val="bg2"/>
          </a:solidFill>
        </p:spPr>
        <p:txBody>
          <a:bodyPr wrap="square">
            <a:spAutoFit/>
          </a:bodyPr>
          <a:lstStyle/>
          <a:p>
            <a:r>
              <a:rPr lang="en-US" sz="3200" b="1" dirty="0" smtClean="0">
                <a:solidFill>
                  <a:srgbClr val="FF0000"/>
                </a:solidFill>
                <a:latin typeface="Times New Roman" pitchFamily="18" charset="0"/>
                <a:cs typeface="Times New Roman" pitchFamily="18" charset="0"/>
              </a:rPr>
              <a:t>?9</a:t>
            </a:r>
            <a:r>
              <a:rPr lang="vi-VN" sz="3200" b="1" dirty="0" smtClean="0">
                <a:solidFill>
                  <a:srgbClr val="FF0000"/>
                </a:solidFill>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Để</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bón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dựa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2312295996"/>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60848" y="76200"/>
            <a:ext cx="8822304" cy="2062103"/>
          </a:xfrm>
          <a:prstGeom prst="rect">
            <a:avLst/>
          </a:prstGeom>
          <a:solidFill>
            <a:schemeClr val="accent3"/>
          </a:solidFill>
        </p:spPr>
        <p:txBody>
          <a:bodyPr wrap="square">
            <a:spAutoFit/>
          </a:bodyPr>
          <a:lstStyle/>
          <a:p>
            <a:r>
              <a:rPr lang="en-US" sz="3200" b="1" dirty="0" smtClean="0">
                <a:solidFill>
                  <a:srgbClr val="FF0000"/>
                </a:solidFill>
                <a:latin typeface="Times New Roman" pitchFamily="18" charset="0"/>
                <a:cs typeface="Times New Roman" pitchFamily="18" charset="0"/>
              </a:rPr>
              <a:t>?10</a:t>
            </a:r>
            <a:r>
              <a:rPr lang="vi-VN" sz="3200" b="1" dirty="0" smtClean="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Điều</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rễ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3849899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6200" y="81677"/>
            <a:ext cx="8991600" cy="6124754"/>
          </a:xfrm>
          <a:prstGeom prst="rect">
            <a:avLst/>
          </a:prstGeom>
        </p:spPr>
        <p:txBody>
          <a:bodyPr wrap="square">
            <a:spAutoFit/>
          </a:bodyPr>
          <a:lstStyle/>
          <a:p>
            <a:r>
              <a:rPr lang="en-US" sz="2800" dirty="0" smtClean="0">
                <a:solidFill>
                  <a:srgbClr val="0000FF"/>
                </a:solidFill>
              </a:rPr>
              <a:t>10=&gt;</a:t>
            </a:r>
            <a:r>
              <a:rPr lang="vi-VN" sz="2800" dirty="0" smtClean="0">
                <a:solidFill>
                  <a:srgbClr val="0000FF"/>
                </a:solidFill>
              </a:rPr>
              <a:t>Nếu </a:t>
            </a:r>
            <a:r>
              <a:rPr lang="vi-VN" sz="2800" dirty="0">
                <a:solidFill>
                  <a:srgbClr val="0000FF"/>
                </a:solidFill>
              </a:rPr>
              <a:t>khi lượng nước cây hấp thụ được ở rễ</a:t>
            </a:r>
          </a:p>
          <a:p>
            <a:r>
              <a:rPr lang="vi-VN" sz="2800" dirty="0">
                <a:solidFill>
                  <a:srgbClr val="FF0000"/>
                </a:solidFill>
              </a:rPr>
              <a:t>- bằng lượng nước mất đi </a:t>
            </a:r>
            <a:r>
              <a:rPr lang="vi-VN" sz="2800" dirty="0"/>
              <a:t>qua quá trình thoát hơi nước ở lá: Cây phát triển bình thường do lượng nước và dinh dưỡng được cung cấp đầy đủ và đúng nhu cầu.</a:t>
            </a:r>
          </a:p>
          <a:p>
            <a:r>
              <a:rPr lang="vi-VN" sz="2800" dirty="0">
                <a:solidFill>
                  <a:srgbClr val="FF0000"/>
                </a:solidFill>
              </a:rPr>
              <a:t>- lớn hơn lượng nước mất đi </a:t>
            </a:r>
            <a:r>
              <a:rPr lang="vi-VN" sz="2800" dirty="0"/>
              <a:t>qua quá trình thoát hơi nước ở lá: Cây phát triển chậm hơn do cây thường xuyên phải cân bằng lại lượng nước trong các tế bào, ảnh hưởng đến quá trình sinh trưởng và chất lượng của cây trồng.</a:t>
            </a:r>
          </a:p>
          <a:p>
            <a:r>
              <a:rPr lang="vi-VN" sz="2800" dirty="0">
                <a:solidFill>
                  <a:srgbClr val="FF0000"/>
                </a:solidFill>
              </a:rPr>
              <a:t>- bé hơn lượng nước mất </a:t>
            </a:r>
            <a:r>
              <a:rPr lang="vi-VN" sz="2800" dirty="0"/>
              <a:t>đi qua quá trình thoát hơi nước ở lá: Cây kém phát triển, nhanh héo và chết do nước và nguồn dinh dưỡng cần cung cấp cho cây ít hơn so với nhu cầu của cây, các quá trình trong hoạt động sống của cây bị giảm </a:t>
            </a:r>
            <a:r>
              <a:rPr lang="vi-VN" sz="2800" dirty="0" smtClean="0"/>
              <a:t>dần</a:t>
            </a:r>
            <a:endParaRPr lang="vi-VN" sz="2800" dirty="0"/>
          </a:p>
        </p:txBody>
      </p:sp>
    </p:spTree>
    <p:extLst>
      <p:ext uri="{BB962C8B-B14F-4D97-AF65-F5344CB8AC3E}">
        <p14:creationId xmlns:p14="http://schemas.microsoft.com/office/powerpoint/2010/main" val="1328004588"/>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0177" y="152400"/>
            <a:ext cx="9053945" cy="120032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a:t>
            </a:r>
            <a:r>
              <a:rPr lang="vi-VN" sz="3600" b="1" dirty="0" smtClean="0">
                <a:solidFill>
                  <a:srgbClr val="FF0000"/>
                </a:solidFill>
                <a:latin typeface="Times New Roman" pitchFamily="18" charset="0"/>
                <a:cs typeface="Times New Roman" pitchFamily="18" charset="0"/>
              </a:rPr>
              <a:t>11:</a:t>
            </a:r>
            <a:r>
              <a:rPr lang="vi-VN" sz="3600" b="1" dirty="0">
                <a:solidFill>
                  <a:srgbClr val="FF0000"/>
                </a:solidFill>
                <a:latin typeface="Times New Roman" pitchFamily="18" charset="0"/>
                <a:cs typeface="Times New Roman" pitchFamily="18" charset="0"/>
              </a:rPr>
              <a:t> </a:t>
            </a:r>
            <a:r>
              <a:rPr lang="vi-VN" sz="3600" dirty="0">
                <a:latin typeface="Times New Roman" pitchFamily="18" charset="0"/>
                <a:cs typeface="Times New Roman" pitchFamily="18" charset="0"/>
              </a:rPr>
              <a:t>Điều gì sẽ xảy ra nếu:</a:t>
            </a:r>
          </a:p>
          <a:p>
            <a:r>
              <a:rPr lang="vi-VN" sz="3600" dirty="0">
                <a:latin typeface="Times New Roman" pitchFamily="18" charset="0"/>
                <a:cs typeface="Times New Roman" pitchFamily="18" charset="0"/>
              </a:rPr>
              <a:t> a) Bón phân không </a:t>
            </a:r>
            <a:r>
              <a:rPr lang="vi-VN" sz="3600" dirty="0" smtClean="0">
                <a:latin typeface="Times New Roman" pitchFamily="18" charset="0"/>
                <a:cs typeface="Times New Roman" pitchFamily="18" charset="0"/>
              </a:rPr>
              <a:t>đủ.</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b</a:t>
            </a:r>
            <a:r>
              <a:rPr lang="vi-VN" sz="3600" dirty="0">
                <a:latin typeface="Times New Roman" pitchFamily="18" charset="0"/>
                <a:cs typeface="Times New Roman" pitchFamily="18" charset="0"/>
              </a:rPr>
              <a:t>) Bón phân quá </a:t>
            </a:r>
            <a:r>
              <a:rPr lang="vi-VN" sz="3600" dirty="0" smtClean="0">
                <a:latin typeface="Times New Roman" pitchFamily="18" charset="0"/>
                <a:cs typeface="Times New Roman" pitchFamily="18" charset="0"/>
              </a:rPr>
              <a:t>nhiều</a:t>
            </a:r>
            <a:endParaRPr lang="vi-VN" sz="3600" dirty="0">
              <a:latin typeface="Times New Roman" pitchFamily="18" charset="0"/>
              <a:cs typeface="Times New Roman" pitchFamily="18" charset="0"/>
            </a:endParaRPr>
          </a:p>
        </p:txBody>
      </p:sp>
      <p:sp>
        <p:nvSpPr>
          <p:cNvPr id="3" name="Rectangle 2"/>
          <p:cNvSpPr/>
          <p:nvPr/>
        </p:nvSpPr>
        <p:spPr>
          <a:xfrm>
            <a:off x="113246" y="2209800"/>
            <a:ext cx="9053945" cy="3600986"/>
          </a:xfrm>
          <a:prstGeom prst="rect">
            <a:avLst/>
          </a:prstGeom>
        </p:spPr>
        <p:txBody>
          <a:bodyPr wrap="square">
            <a:spAutoFit/>
          </a:bodyPr>
          <a:lstStyle/>
          <a:p>
            <a:r>
              <a:rPr lang="vi-VN" sz="3600" dirty="0" smtClean="0">
                <a:latin typeface="+mj-lt"/>
              </a:rPr>
              <a:t>Nếu</a:t>
            </a:r>
            <a:r>
              <a:rPr lang="vi-VN" sz="3600" dirty="0">
                <a:latin typeface="+mj-lt"/>
              </a:rPr>
              <a:t>:</a:t>
            </a:r>
          </a:p>
          <a:p>
            <a:r>
              <a:rPr lang="vi-VN" sz="3200" dirty="0">
                <a:latin typeface="+mj-lt"/>
              </a:rPr>
              <a:t> a) Bón phân </a:t>
            </a:r>
            <a:r>
              <a:rPr lang="vi-VN" sz="3200" dirty="0">
                <a:solidFill>
                  <a:srgbClr val="FF0000"/>
                </a:solidFill>
                <a:latin typeface="+mj-lt"/>
              </a:rPr>
              <a:t>không đủ: </a:t>
            </a:r>
            <a:r>
              <a:rPr lang="vi-VN" sz="3200" dirty="0">
                <a:latin typeface="+mj-lt"/>
              </a:rPr>
              <a:t>Cây còi cọc, phát triển kém do không được cung cấp đủ chất dinh dưỡng cho các quá trình trao đổi chất và năng lượng ở cây.</a:t>
            </a:r>
          </a:p>
          <a:p>
            <a:r>
              <a:rPr lang="vi-VN" sz="3200" dirty="0">
                <a:latin typeface="+mj-lt"/>
              </a:rPr>
              <a:t> b) Bón phân </a:t>
            </a:r>
            <a:r>
              <a:rPr lang="vi-VN" sz="3200" dirty="0">
                <a:solidFill>
                  <a:srgbClr val="FF0000"/>
                </a:solidFill>
                <a:latin typeface="+mj-lt"/>
              </a:rPr>
              <a:t>quá nhiều</a:t>
            </a:r>
            <a:r>
              <a:rPr lang="vi-VN" sz="3200" dirty="0">
                <a:latin typeface="+mj-lt"/>
              </a:rPr>
              <a:t>: Có thể gây độc cho cây, tạo môi trường thuận lợi cho các vi sinh vật có hại, ảnh hưởng đến chất lượng đất, gây ô nhiễm môi trường</a:t>
            </a:r>
            <a:r>
              <a:rPr lang="vi-VN" sz="3200" dirty="0" smtClean="0">
                <a:latin typeface="+mj-lt"/>
              </a:rPr>
              <a:t>.</a:t>
            </a:r>
            <a:endParaRPr lang="vi-VN" sz="3200" dirty="0">
              <a:latin typeface="+mj-lt"/>
            </a:endParaRPr>
          </a:p>
        </p:txBody>
      </p:sp>
    </p:spTree>
    <p:extLst>
      <p:ext uri="{BB962C8B-B14F-4D97-AF65-F5344CB8AC3E}">
        <p14:creationId xmlns:p14="http://schemas.microsoft.com/office/powerpoint/2010/main" val="8323712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0" y="304800"/>
            <a:ext cx="9064109" cy="1077218"/>
          </a:xfrm>
          <a:prstGeom prst="rect">
            <a:avLst/>
          </a:prstGeom>
        </p:spPr>
        <p:txBody>
          <a:bodyPr wrap="square">
            <a:spAutoFit/>
          </a:bodyPr>
          <a:lstStyle/>
          <a:p>
            <a:pPr algn="just"/>
            <a:r>
              <a:rPr lang="vi-VN" sz="3200" b="1" dirty="0">
                <a:solidFill>
                  <a:srgbClr val="0000FF"/>
                </a:solidFill>
                <a:latin typeface="Times New Roman" pitchFamily="18" charset="0"/>
                <a:cs typeface="Times New Roman" pitchFamily="18" charset="0"/>
              </a:rPr>
              <a:t>3</a:t>
            </a:r>
            <a:r>
              <a:rPr lang="en-US" sz="3200" b="1" dirty="0" smtClean="0">
                <a:solidFill>
                  <a:srgbClr val="0000FF"/>
                </a:solidFill>
                <a:latin typeface="Times New Roman" pitchFamily="18" charset="0"/>
                <a:cs typeface="Times New Roman" pitchFamily="18" charset="0"/>
              </a:rPr>
              <a:t>.</a:t>
            </a:r>
            <a:r>
              <a:rPr lang="en-US" sz="3200" b="1" dirty="0" err="1" smtClean="0">
                <a:solidFill>
                  <a:srgbClr val="0000FF"/>
                </a:solidFill>
                <a:latin typeface="Times New Roman" pitchFamily="18" charset="0"/>
                <a:cs typeface="Times New Roman" pitchFamily="18" charset="0"/>
              </a:rPr>
              <a:t>Vận</a:t>
            </a:r>
            <a:r>
              <a:rPr lang="en-US" sz="3200" b="1" dirty="0" smtClean="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dụng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hiểu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biết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trao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đổi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chất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chuyển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hóa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năng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lượng</a:t>
            </a:r>
            <a:r>
              <a:rPr lang="en-US" sz="3200" b="1" dirty="0">
                <a:solidFill>
                  <a:srgbClr val="0000FF"/>
                </a:solidFill>
                <a:latin typeface="Times New Roman" pitchFamily="18" charset="0"/>
                <a:cs typeface="Times New Roman" pitchFamily="18" charset="0"/>
              </a:rPr>
              <a:t> ở </a:t>
            </a:r>
            <a:r>
              <a:rPr lang="en-US" sz="3200" b="1" dirty="0" err="1">
                <a:solidFill>
                  <a:srgbClr val="0000FF"/>
                </a:solidFill>
                <a:latin typeface="Times New Roman" pitchFamily="18" charset="0"/>
                <a:cs typeface="Times New Roman" pitchFamily="18" charset="0"/>
              </a:rPr>
              <a:t>thực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vật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thực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tiễn</a:t>
            </a:r>
            <a:endParaRPr lang="en-US" sz="3200" b="1" dirty="0">
              <a:solidFill>
                <a:srgbClr val="0000FF"/>
              </a:solidFill>
              <a:latin typeface="Times New Roman" pitchFamily="18" charset="0"/>
              <a:cs typeface="Times New Roman" pitchFamily="18" charset="0"/>
            </a:endParaRPr>
          </a:p>
        </p:txBody>
      </p:sp>
      <p:sp>
        <p:nvSpPr>
          <p:cNvPr id="4" name="Rectangle 3"/>
          <p:cNvSpPr/>
          <p:nvPr/>
        </p:nvSpPr>
        <p:spPr>
          <a:xfrm>
            <a:off x="83126" y="1676400"/>
            <a:ext cx="8897855" cy="3323987"/>
          </a:xfrm>
          <a:prstGeom prst="rect">
            <a:avLst/>
          </a:prstGeom>
        </p:spPr>
        <p:txBody>
          <a:bodyPr wrap="square">
            <a:spAutoFit/>
          </a:bodyPr>
          <a:lstStyle/>
          <a:p>
            <a:pPr algn="just">
              <a:lnSpc>
                <a:spcPct val="150000"/>
              </a:lnSpc>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 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bón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cây</a:t>
            </a:r>
            <a:r>
              <a:rPr lang="en-US" sz="2800" dirty="0" smtClean="0">
                <a:latin typeface="Times New Roman" pitchFamily="18" charset="0"/>
                <a:cs typeface="Times New Roman" pitchFamily="18" charset="0"/>
              </a:rPr>
              <a:t> là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lúc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a:t>
            </a:r>
          </a:p>
          <a:p>
            <a:pPr algn="just">
              <a:lnSpc>
                <a:spcPct val="150000"/>
              </a:lnSpc>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bón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giúp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nâng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khoe</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8077282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99790823"/>
              </p:ext>
            </p:extLst>
          </p:nvPr>
        </p:nvGraphicFramePr>
        <p:xfrm>
          <a:off x="76200" y="152400"/>
          <a:ext cx="9067800" cy="1744558"/>
        </p:xfrm>
        <a:graphic>
          <a:graphicData uri="http://schemas.openxmlformats.org/drawingml/2006/table">
            <a:tbl>
              <a:tblPr/>
              <a:tblGrid>
                <a:gridCol w="9067800"/>
              </a:tblGrid>
              <a:tr h="363211">
                <a:tc>
                  <a:txBody>
                    <a:bodyPr/>
                    <a:lstStyle/>
                    <a:p>
                      <a:pPr fontAlgn="t"/>
                      <a:r>
                        <a:rPr lang="vi-VN" sz="2800" b="1" dirty="0">
                          <a:effectLst/>
                        </a:rPr>
                        <a:t>Câu 1: </a:t>
                      </a:r>
                      <a:r>
                        <a:rPr lang="vi-VN" sz="2800" b="0" dirty="0">
                          <a:effectLst/>
                        </a:rPr>
                        <a:t>Vì sao trước khi trồng cây, người ta cần cày, xới làm cho đất tơi, xốp</a:t>
                      </a:r>
                      <a:r>
                        <a:rPr lang="vi-VN" sz="2800" b="0" dirty="0" smtClean="0">
                          <a:effectLst/>
                        </a:rPr>
                        <a:t>?</a:t>
                      </a:r>
                      <a:endParaRPr lang="vi-VN" sz="2800" b="0" dirty="0">
                        <a:effectLst/>
                      </a:endParaRPr>
                    </a:p>
                    <a:p>
                      <a:pPr fontAlgn="t"/>
                      <a:r>
                        <a:rPr lang="vi-VN" sz="2800" b="1" dirty="0">
                          <a:effectLst/>
                        </a:rPr>
                        <a:t>Câu 2: </a:t>
                      </a:r>
                      <a:r>
                        <a:rPr lang="vi-VN" sz="2800" b="0" dirty="0">
                          <a:effectLst/>
                        </a:rPr>
                        <a:t>Vì sao sau khi bón phân, người ta thường tưới nước cho cây?</a:t>
                      </a:r>
                    </a:p>
                  </a:txBody>
                  <a:tcPr marL="18839" marR="18839" marT="18839" marB="18839">
                    <a:lnL>
                      <a:noFill/>
                    </a:lnL>
                    <a:lnR>
                      <a:noFill/>
                    </a:lnR>
                    <a:lnT>
                      <a:noFill/>
                    </a:lnT>
                    <a:lnB>
                      <a:noFill/>
                    </a:lnB>
                  </a:tcPr>
                </a:tc>
              </a:tr>
            </a:tbl>
          </a:graphicData>
        </a:graphic>
      </p:graphicFrame>
      <p:sp>
        <p:nvSpPr>
          <p:cNvPr id="5" name="Rectangle 1"/>
          <p:cNvSpPr>
            <a:spLocks noChangeArrowheads="1"/>
          </p:cNvSpPr>
          <p:nvPr/>
        </p:nvSpPr>
        <p:spPr bwMode="auto">
          <a:xfrm>
            <a:off x="76200" y="2089190"/>
            <a:ext cx="8686800"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FF0000"/>
                </a:solidFill>
                <a:effectLst/>
                <a:latin typeface="OpenSans"/>
                <a:cs typeface="Arial" pitchFamily="34" charset="0"/>
              </a:rPr>
              <a:t>Câu</a:t>
            </a:r>
            <a:r>
              <a:rPr kumimoji="0" lang="en-US" sz="2800" b="1" i="0" u="none" strike="noStrike" cap="none" normalizeH="0" baseline="0" dirty="0" smtClean="0">
                <a:ln>
                  <a:noFill/>
                </a:ln>
                <a:solidFill>
                  <a:srgbClr val="FF0000"/>
                </a:solidFill>
                <a:effectLst/>
                <a:latin typeface="OpenSans"/>
                <a:cs typeface="Arial" pitchFamily="34" charset="0"/>
              </a:rPr>
              <a:t> 1:</a:t>
            </a:r>
            <a:r>
              <a:rPr kumimoji="0" lang="en-US" sz="2800" b="1"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Trước</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khi</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trồng</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cây</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người</a:t>
            </a:r>
            <a:r>
              <a:rPr kumimoji="0" lang="en-US" sz="2800" b="0" i="0" u="none" strike="noStrike" cap="none" normalizeH="0" baseline="0" dirty="0" smtClean="0">
                <a:ln>
                  <a:noFill/>
                </a:ln>
                <a:solidFill>
                  <a:srgbClr val="000000"/>
                </a:solidFill>
                <a:effectLst/>
                <a:latin typeface="OpenSans"/>
                <a:cs typeface="Arial" pitchFamily="34" charset="0"/>
              </a:rPr>
              <a:t> ta </a:t>
            </a:r>
            <a:r>
              <a:rPr kumimoji="0" lang="en-US" sz="2800" b="0" i="0" u="none" strike="noStrike" cap="none" normalizeH="0" baseline="0" dirty="0" err="1" smtClean="0">
                <a:ln>
                  <a:noFill/>
                </a:ln>
                <a:solidFill>
                  <a:srgbClr val="000000"/>
                </a:solidFill>
                <a:effectLst/>
                <a:latin typeface="OpenSans"/>
                <a:cs typeface="Arial" pitchFamily="34" charset="0"/>
              </a:rPr>
              <a:t>cần</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cày</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xới</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làm</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cho</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đất</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tơi</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xốp</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để</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mang</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chất</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dinh</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dưỡng</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từ</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lớp</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đất</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phía</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lên</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bề</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mặt</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đồng</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thời</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chôn</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cỏ</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dại</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hoặc</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những</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gì</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còn</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sót</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lại</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từ</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mùa</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vụ</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trước</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khiến</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chúng</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bị</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phân</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huỷ</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Nó</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cũng</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làm</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thông</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khí</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đất</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giúp</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đất</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giữ</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ẩm</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tốt</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hơn</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tạo</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điều</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kiện</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cho</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rễ</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dễ</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phát</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triển</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đồng</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thời</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cung</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cấp</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oxi</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thêm</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cho</a:t>
            </a:r>
            <a:r>
              <a:rPr kumimoji="0" lang="en-US" sz="2800" b="0" i="0" u="none" strike="noStrike" cap="none" normalizeH="0" baseline="0" dirty="0" smtClean="0">
                <a:ln>
                  <a:noFill/>
                </a:ln>
                <a:solidFill>
                  <a:srgbClr val="000000"/>
                </a:solidFill>
                <a:effectLst/>
                <a:latin typeface="OpenSans"/>
                <a:cs typeface="Arial" pitchFamily="34" charset="0"/>
              </a:rPr>
              <a:t> </a:t>
            </a:r>
            <a:r>
              <a:rPr kumimoji="0" lang="en-US" sz="2800" b="0" i="0" u="none" strike="noStrike" cap="none" normalizeH="0" baseline="0" dirty="0" err="1" smtClean="0">
                <a:ln>
                  <a:noFill/>
                </a:ln>
                <a:solidFill>
                  <a:srgbClr val="000000"/>
                </a:solidFill>
                <a:effectLst/>
                <a:latin typeface="OpenSans"/>
                <a:cs typeface="Arial" pitchFamily="34" charset="0"/>
              </a:rPr>
              <a:t>đất</a:t>
            </a:r>
            <a:r>
              <a:rPr kumimoji="0" lang="en-US" sz="2800" b="0" i="0" u="none" strike="noStrike" cap="none" normalizeH="0" baseline="0" dirty="0" smtClean="0">
                <a:ln>
                  <a:noFill/>
                </a:ln>
                <a:solidFill>
                  <a:srgbClr val="000000"/>
                </a:solidFill>
                <a:effectLst/>
                <a:latin typeface="OpenSans"/>
                <a:cs typeface="Arial" pitchFamily="34" charset="0"/>
              </a:rPr>
              <a:t>.</a:t>
            </a:r>
          </a:p>
        </p:txBody>
      </p:sp>
      <p:sp>
        <p:nvSpPr>
          <p:cNvPr id="6" name="Rectangle 5"/>
          <p:cNvSpPr/>
          <p:nvPr/>
        </p:nvSpPr>
        <p:spPr>
          <a:xfrm>
            <a:off x="-76200" y="5092005"/>
            <a:ext cx="9213274" cy="1384995"/>
          </a:xfrm>
          <a:prstGeom prst="rect">
            <a:avLst/>
          </a:prstGeom>
        </p:spPr>
        <p:txBody>
          <a:bodyPr wrap="square">
            <a:spAutoFit/>
          </a:bodyPr>
          <a:lstStyle/>
          <a:p>
            <a:r>
              <a:rPr lang="vi-VN" sz="2800" b="1" dirty="0">
                <a:solidFill>
                  <a:srgbClr val="FF0000"/>
                </a:solidFill>
              </a:rPr>
              <a:t>Câu 2:</a:t>
            </a:r>
            <a:r>
              <a:rPr lang="vi-VN" sz="2800" b="1" dirty="0"/>
              <a:t> </a:t>
            </a:r>
            <a:r>
              <a:rPr lang="vi-VN" sz="2800" dirty="0"/>
              <a:t>Sau khi bón phân, người ta thường tưới nước cho cây để phân hòa tan trong đất, giúp rễ cây dễ dàng hút các chất dinh dưỡng từ đất đến các bộ phận của cây</a:t>
            </a:r>
            <a:r>
              <a:rPr lang="vi-VN" sz="2800" dirty="0" smtClean="0"/>
              <a:t>.</a:t>
            </a:r>
            <a:endParaRPr lang="en-US" sz="2800" dirty="0"/>
          </a:p>
        </p:txBody>
      </p:sp>
    </p:spTree>
    <p:extLst>
      <p:ext uri="{BB962C8B-B14F-4D97-AF65-F5344CB8AC3E}">
        <p14:creationId xmlns:p14="http://schemas.microsoft.com/office/powerpoint/2010/main" val="396344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
            <a:ext cx="9116291" cy="684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045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9067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xmlns="" id="{FA8CB882-AA31-109A-5E0A-98FAC0078595}"/>
              </a:ext>
            </a:extLst>
          </p:cNvPr>
          <p:cNvSpPr/>
          <p:nvPr/>
        </p:nvSpPr>
        <p:spPr>
          <a:xfrm>
            <a:off x="76200" y="0"/>
            <a:ext cx="8998734" cy="359653"/>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r>
              <a:rPr lang="en-US" sz="2400" b="1" i="1" dirty="0" err="1" smtClean="0">
                <a:latin typeface="Times New Roman" panose="02020603050405020304" pitchFamily="18" charset="0"/>
                <a:cs typeface="Times New Roman" panose="02020603050405020304" pitchFamily="18" charset="0"/>
              </a:rPr>
              <a:t>Tìm</a:t>
            </a:r>
            <a:r>
              <a:rPr lang="en-US" sz="2400" b="1" i="1"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hiểu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chuyển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chất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gỗ</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rây</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18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6200" y="141744"/>
            <a:ext cx="9067800" cy="2677656"/>
          </a:xfrm>
          <a:prstGeom prst="rect">
            <a:avLst/>
          </a:prstGeom>
        </p:spPr>
        <p:txBody>
          <a:bodyPr wrap="square">
            <a:spAutoFit/>
          </a:bodyPr>
          <a:lstStyle/>
          <a:p>
            <a:r>
              <a:rPr lang="vi-VN" sz="2800" b="1" dirty="0">
                <a:solidFill>
                  <a:srgbClr val="FF0000"/>
                </a:solidFill>
                <a:latin typeface="+mj-lt"/>
              </a:rPr>
              <a:t>Câu 1: </a:t>
            </a:r>
            <a:r>
              <a:rPr lang="vi-VN" sz="2800" dirty="0">
                <a:latin typeface="+mj-lt"/>
              </a:rPr>
              <a:t>Khi đem cây đi trồng ở một nơi khác bộ rễ bị tổn thương, lúc mới trồng rễ chưa hồi phục nên chưa thể hút nước đế bù vào lượng nước vẫn bị thoát qua lá. Lúc đó nếu để nhiều lá, cây bị mất quá nhiều nước sẽ héo và rất dễ chết. Vì vậy, khi đem cây đi trồng ở một nơi khác, người ta phải cắt bớt cành, lá nhằm giảm bớt sự mất nước do thoát hơi qua lá</a:t>
            </a:r>
            <a:r>
              <a:rPr lang="vi-VN" sz="2800" dirty="0" smtClean="0">
                <a:latin typeface="+mj-lt"/>
              </a:rPr>
              <a:t>.</a:t>
            </a:r>
            <a:endParaRPr lang="en-US" sz="2800" dirty="0">
              <a:latin typeface="+mj-lt"/>
            </a:endParaRPr>
          </a:p>
        </p:txBody>
      </p:sp>
      <p:sp>
        <p:nvSpPr>
          <p:cNvPr id="3" name="Rectangle 2"/>
          <p:cNvSpPr/>
          <p:nvPr/>
        </p:nvSpPr>
        <p:spPr>
          <a:xfrm>
            <a:off x="-76200" y="2961144"/>
            <a:ext cx="9372600" cy="2677656"/>
          </a:xfrm>
          <a:prstGeom prst="rect">
            <a:avLst/>
          </a:prstGeom>
        </p:spPr>
        <p:txBody>
          <a:bodyPr wrap="square">
            <a:spAutoFit/>
          </a:bodyPr>
          <a:lstStyle/>
          <a:p>
            <a:r>
              <a:rPr lang="vi-VN" sz="2800" b="1" dirty="0">
                <a:solidFill>
                  <a:srgbClr val="FF0000"/>
                </a:solidFill>
                <a:latin typeface="+mj-lt"/>
              </a:rPr>
              <a:t>Câu 3:</a:t>
            </a:r>
            <a:r>
              <a:rPr lang="vi-VN" sz="2800" b="1" dirty="0">
                <a:latin typeface="+mj-lt"/>
              </a:rPr>
              <a:t> </a:t>
            </a:r>
            <a:r>
              <a:rPr lang="vi-VN" sz="2800" dirty="0">
                <a:latin typeface="+mj-lt"/>
              </a:rPr>
              <a:t>Trong vườn cây ăn quả, khi quan sát thấy có nhiều cây bị vàng lá, có ý kiến cho rằng các cây này có thể đang thiếu nitrogen.</a:t>
            </a:r>
          </a:p>
          <a:p>
            <a:r>
              <a:rPr lang="vi-VN" sz="2800" dirty="0">
                <a:latin typeface="+mj-lt"/>
              </a:rPr>
              <a:t>a) Y kiến trên đúng hay sai. Vì khi thiếu N cây sinh trưởng phát triển kém, diệp lục không hình thành, lá chuyển màu vàng</a:t>
            </a:r>
          </a:p>
          <a:p>
            <a:r>
              <a:rPr lang="vi-VN" sz="2800" dirty="0">
                <a:latin typeface="+mj-lt"/>
              </a:rPr>
              <a:t>b) Chúng ta cần bón loại phân đạm để cung cấp nitrogen </a:t>
            </a:r>
            <a:r>
              <a:rPr lang="vi-VN" sz="2400" dirty="0">
                <a:latin typeface="+mj-lt"/>
              </a:rPr>
              <a:t>cho </a:t>
            </a:r>
            <a:r>
              <a:rPr lang="vi-VN" sz="2400" dirty="0" smtClean="0">
                <a:latin typeface="+mj-lt"/>
              </a:rPr>
              <a:t>cây</a:t>
            </a:r>
            <a:endParaRPr lang="vi-VN" sz="2400" dirty="0">
              <a:latin typeface="+mj-lt"/>
            </a:endParaRPr>
          </a:p>
        </p:txBody>
      </p:sp>
    </p:spTree>
    <p:extLst>
      <p:ext uri="{BB962C8B-B14F-4D97-AF65-F5344CB8AC3E}">
        <p14:creationId xmlns:p14="http://schemas.microsoft.com/office/powerpoint/2010/main" val="3747328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6200" y="154424"/>
            <a:ext cx="8915400" cy="6093976"/>
          </a:xfrm>
          <a:prstGeom prst="rect">
            <a:avLst/>
          </a:prstGeom>
        </p:spPr>
        <p:txBody>
          <a:bodyPr wrap="square">
            <a:spAutoFit/>
          </a:bodyPr>
          <a:lstStyle/>
          <a:p>
            <a:r>
              <a:rPr lang="vi-VN" sz="2800" b="1" dirty="0">
                <a:solidFill>
                  <a:srgbClr val="FF0000"/>
                </a:solidFill>
                <a:latin typeface="+mj-lt"/>
              </a:rPr>
              <a:t>Câu 4:</a:t>
            </a:r>
            <a:r>
              <a:rPr lang="vi-VN" sz="2800" b="1" dirty="0">
                <a:latin typeface="+mj-lt"/>
              </a:rPr>
              <a:t> </a:t>
            </a:r>
            <a:r>
              <a:rPr lang="vi-VN" sz="2800" dirty="0">
                <a:latin typeface="+mj-lt"/>
              </a:rPr>
              <a:t>Giải thích câu tục ngữ: “Nhất nước, nhì phân, tam cần, tứ giống":</a:t>
            </a:r>
          </a:p>
          <a:p>
            <a:r>
              <a:rPr lang="vi-VN" sz="2800" dirty="0">
                <a:latin typeface="+mj-lt"/>
              </a:rPr>
              <a:t>“Nhất nước, nhì phân, tam cần, tứ giống” là câu tục ngữ của nhân dân ta chỉ ra 4 yếu tố quan trọng để làm nên một vụ mùa bội thu trong nông nghiệp lúa nước, đó là 4 yếu tố: Nước, Phân bón, Công chăm sóc, Giống lúa:</a:t>
            </a:r>
          </a:p>
          <a:p>
            <a:r>
              <a:rPr lang="vi-VN" sz="2800" dirty="0">
                <a:latin typeface="+mj-lt"/>
              </a:rPr>
              <a:t>- </a:t>
            </a:r>
            <a:r>
              <a:rPr lang="vi-VN" sz="2600" dirty="0">
                <a:latin typeface="+mj-lt"/>
              </a:rPr>
              <a:t>Quan trọng nhất là nước, cây thiếu nước sẽ bị héo dần và chết.</a:t>
            </a:r>
          </a:p>
          <a:p>
            <a:r>
              <a:rPr lang="vi-VN" sz="2800" dirty="0">
                <a:latin typeface="+mj-lt"/>
              </a:rPr>
              <a:t>- Tiếp theo là phân bón. Phân bón cần được bón đúng loại, </a:t>
            </a:r>
            <a:r>
              <a:rPr lang="vi-VN" sz="2600" dirty="0">
                <a:latin typeface="+mj-lt"/>
              </a:rPr>
              <a:t>đầy đủ và đúng thời điểm không có phân, cây sẽ khó phát triển</a:t>
            </a:r>
          </a:p>
          <a:p>
            <a:r>
              <a:rPr lang="vi-VN" sz="2800" dirty="0">
                <a:latin typeface="+mj-lt"/>
              </a:rPr>
              <a:t>- Thứ ba là cần, tức là lao động, bỏ công sức chăm sóc, ví dụ làm cỏ, diệt trừ sâu bệnh, bắt sâu, lên liếp, tỉa lá.... cho cây đạt năng suất cao hơn</a:t>
            </a:r>
          </a:p>
          <a:p>
            <a:r>
              <a:rPr lang="vi-VN" sz="2800" dirty="0">
                <a:latin typeface="+mj-lt"/>
              </a:rPr>
              <a:t>- Cuối cùng là giống, giống tốt thì cây tốt, năng suất cao, khả năng chống chịu sâu bệnh tốt</a:t>
            </a:r>
            <a:r>
              <a:rPr lang="vi-VN" sz="2800" dirty="0" smtClean="0">
                <a:latin typeface="+mj-lt"/>
              </a:rPr>
              <a:t>.</a:t>
            </a:r>
            <a:endParaRPr lang="vi-VN" sz="2800" dirty="0">
              <a:latin typeface="+mj-lt"/>
            </a:endParaRPr>
          </a:p>
        </p:txBody>
      </p:sp>
    </p:spTree>
    <p:extLst>
      <p:ext uri="{BB962C8B-B14F-4D97-AF65-F5344CB8AC3E}">
        <p14:creationId xmlns:p14="http://schemas.microsoft.com/office/powerpoint/2010/main" val="3959736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FEEE0A9-EA6B-37AF-D246-69D290AB67A6}"/>
              </a:ext>
            </a:extLst>
          </p:cNvPr>
          <p:cNvSpPr txBox="1"/>
          <p:nvPr/>
        </p:nvSpPr>
        <p:spPr>
          <a:xfrm>
            <a:off x="571500" y="415622"/>
            <a:ext cx="7505700" cy="6137578"/>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Khoanh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xmlns="" id="{0661C689-FC29-0A63-2C5F-24D791E0BEE6}"/>
              </a:ext>
            </a:extLst>
          </p:cNvPr>
          <p:cNvSpPr/>
          <p:nvPr/>
        </p:nvSpPr>
        <p:spPr>
          <a:xfrm>
            <a:off x="488373" y="5105400"/>
            <a:ext cx="514350" cy="558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Tree>
    <p:extLst>
      <p:ext uri="{BB962C8B-B14F-4D97-AF65-F5344CB8AC3E}">
        <p14:creationId xmlns:p14="http://schemas.microsoft.com/office/powerpoint/2010/main" val="162119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5B1C35-26C3-8B4C-BE0E-8E76012896C2}"/>
              </a:ext>
            </a:extLst>
          </p:cNvPr>
          <p:cNvSpPr txBox="1"/>
          <p:nvPr/>
        </p:nvSpPr>
        <p:spPr>
          <a:xfrm>
            <a:off x="200025" y="203201"/>
            <a:ext cx="8791575" cy="5985934"/>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Nước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nhờ</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lphaUcPeriod"/>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lgn="just">
              <a:spcBef>
                <a:spcPts val="0"/>
              </a:spcBef>
              <a:spcAft>
                <a:spcPts val="0"/>
              </a:spcAft>
              <a:buFont typeface="+mj-lt"/>
              <a:buAutoNum type="alphaUcPeriod"/>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445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vỏ</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Oval 3">
            <a:extLst>
              <a:ext uri="{FF2B5EF4-FFF2-40B4-BE49-F238E27FC236}">
                <a16:creationId xmlns:a16="http://schemas.microsoft.com/office/drawing/2014/main" xmlns="" id="{BBBCC15B-3EF5-2B7F-6807-B504CA2AB459}"/>
              </a:ext>
            </a:extLst>
          </p:cNvPr>
          <p:cNvSpPr/>
          <p:nvPr/>
        </p:nvSpPr>
        <p:spPr>
          <a:xfrm>
            <a:off x="66675" y="1219200"/>
            <a:ext cx="542925"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5C9A3FE7-B8C4-A059-CF61-94FAD7EA47E5}"/>
              </a:ext>
            </a:extLst>
          </p:cNvPr>
          <p:cNvSpPr/>
          <p:nvPr/>
        </p:nvSpPr>
        <p:spPr>
          <a:xfrm>
            <a:off x="142875" y="4038600"/>
            <a:ext cx="542925" cy="495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7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AD81E1B-E443-D1FF-CF35-9CCE5273CC6B}"/>
              </a:ext>
            </a:extLst>
          </p:cNvPr>
          <p:cNvSpPr txBox="1"/>
          <p:nvPr/>
        </p:nvSpPr>
        <p:spPr>
          <a:xfrm>
            <a:off x="190500" y="0"/>
            <a:ext cx="8867775" cy="6924973"/>
          </a:xfrm>
          <a:prstGeom prst="rect">
            <a:avLst/>
          </a:prstGeom>
          <a:noFill/>
        </p:spPr>
        <p:txBody>
          <a:bodyPr wrap="square">
            <a:spAutoFit/>
          </a:bodyPr>
          <a:lstStyle/>
          <a:p>
            <a:pPr marL="0" marR="0" algn="just">
              <a:spcBef>
                <a:spcPts val="0"/>
              </a:spcBef>
              <a:spcAft>
                <a:spcPts val="8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spcBef>
                <a:spcPts val="0"/>
              </a:spcBef>
              <a:spcAft>
                <a:spcPts val="8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Oval 3">
            <a:extLst>
              <a:ext uri="{FF2B5EF4-FFF2-40B4-BE49-F238E27FC236}">
                <a16:creationId xmlns:a16="http://schemas.microsoft.com/office/drawing/2014/main" xmlns="" id="{5EF2A1A6-99B4-5EF5-BAAD-47512E02A43B}"/>
              </a:ext>
            </a:extLst>
          </p:cNvPr>
          <p:cNvSpPr/>
          <p:nvPr/>
        </p:nvSpPr>
        <p:spPr>
          <a:xfrm>
            <a:off x="28575" y="381000"/>
            <a:ext cx="542925"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5BDA1EC0-A1E8-F0FC-9EA2-F4D38AD4D490}"/>
              </a:ext>
            </a:extLst>
          </p:cNvPr>
          <p:cNvSpPr/>
          <p:nvPr/>
        </p:nvSpPr>
        <p:spPr>
          <a:xfrm>
            <a:off x="28575" y="5549900"/>
            <a:ext cx="542925" cy="5461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36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856C9F6-A697-353E-B2D7-751555406851}"/>
              </a:ext>
            </a:extLst>
          </p:cNvPr>
          <p:cNvSpPr txBox="1"/>
          <p:nvPr/>
        </p:nvSpPr>
        <p:spPr>
          <a:xfrm>
            <a:off x="66675" y="152400"/>
            <a:ext cx="8886825" cy="6617196"/>
          </a:xfrm>
          <a:prstGeom prst="rect">
            <a:avLst/>
          </a:prstGeom>
          <a:noFill/>
        </p:spPr>
        <p:txBody>
          <a:bodyPr wrap="square">
            <a:spAutoFit/>
          </a:bodyPr>
          <a:lstStyle/>
          <a:p>
            <a:pPr marL="0" marR="0" algn="just">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bón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xmlns="" id="{1B2E1B62-D186-A06C-7992-3EE5F9449D3B}"/>
              </a:ext>
            </a:extLst>
          </p:cNvPr>
          <p:cNvSpPr/>
          <p:nvPr/>
        </p:nvSpPr>
        <p:spPr>
          <a:xfrm>
            <a:off x="0" y="1143000"/>
            <a:ext cx="542925" cy="5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61CE53A6-331F-CECF-17F7-DE8243DF403C}"/>
              </a:ext>
            </a:extLst>
          </p:cNvPr>
          <p:cNvSpPr/>
          <p:nvPr/>
        </p:nvSpPr>
        <p:spPr>
          <a:xfrm>
            <a:off x="0" y="5638800"/>
            <a:ext cx="542925" cy="571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4434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vi-VN"/>
              <a:t>`</a:t>
            </a:r>
          </a:p>
        </p:txBody>
      </p:sp>
      <p:pic>
        <p:nvPicPr>
          <p:cNvPr id="16387" name="Picture 3" descr="POINSET3"/>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7143750" y="4931834"/>
            <a:ext cx="2000250" cy="1724460"/>
          </a:xfrm>
          <a:noFill/>
        </p:spPr>
      </p:pic>
      <p:pic>
        <p:nvPicPr>
          <p:cNvPr id="16388"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1706"/>
            <a:ext cx="1981574" cy="1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39883" y="544110"/>
            <a:ext cx="1544544" cy="150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6009" y="2998197"/>
            <a:ext cx="5190191" cy="4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8787" y="4858373"/>
            <a:ext cx="1979706" cy="17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WordArt 11"/>
          <p:cNvSpPr>
            <a:spLocks noChangeArrowheads="1" noChangeShapeType="1" noTextEdit="1"/>
          </p:cNvSpPr>
          <p:nvPr/>
        </p:nvSpPr>
        <p:spPr bwMode="auto">
          <a:xfrm>
            <a:off x="990787" y="1708275"/>
            <a:ext cx="7010213"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XIN CHÀO CÁC EM</a:t>
            </a:r>
          </a:p>
        </p:txBody>
      </p:sp>
      <p:pic>
        <p:nvPicPr>
          <p:cNvPr id="16393"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224838" y="147701"/>
            <a:ext cx="1865157" cy="197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WordArt 11"/>
          <p:cNvSpPr>
            <a:spLocks noChangeArrowheads="1" noChangeShapeType="1" noTextEdit="1"/>
          </p:cNvSpPr>
          <p:nvPr/>
        </p:nvSpPr>
        <p:spPr bwMode="auto">
          <a:xfrm>
            <a:off x="1147670" y="3465109"/>
            <a:ext cx="7010213"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C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HẸN GẶP LẠI VÀO TIẾT SAU</a:t>
            </a:r>
          </a:p>
        </p:txBody>
      </p:sp>
    </p:spTree>
    <p:extLst>
      <p:ext uri="{BB962C8B-B14F-4D97-AF65-F5344CB8AC3E}">
        <p14:creationId xmlns:p14="http://schemas.microsoft.com/office/powerpoint/2010/main" val="1104265137"/>
      </p:ext>
    </p:extLst>
  </p:cSld>
  <p:clrMapOvr>
    <a:masterClrMapping/>
  </p:clrMapOvr>
  <p:transition spd="med">
    <p:newsflash/>
    <p:sndAc>
      <p:stSnd>
        <p:snd r:embed="rId2" name="APPLAUSE.WAV"/>
      </p:stSnd>
    </p:sndAc>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2" name="Picture 2" descr="SPACE09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03" name="Picture 3"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4800600"/>
            <a:ext cx="21336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Firewrk8"/>
          <p:cNvPicPr>
            <a:picLocks noChangeAspect="1" noChangeArrowheads="1"/>
          </p:cNvPicPr>
          <p:nvPr/>
        </p:nvPicPr>
        <p:blipFill>
          <a:blip r:embed="rId5" cstate="print">
            <a:lum bright="36000" contrast="-72000"/>
            <a:extLst>
              <a:ext uri="{28A0092B-C50C-407E-A947-70E740481C1C}">
                <a14:useLocalDpi xmlns:a14="http://schemas.microsoft.com/office/drawing/2010/main" val="0"/>
              </a:ext>
            </a:extLst>
          </a:blip>
          <a:srcRect/>
          <a:stretch>
            <a:fillRect/>
          </a:stretch>
        </p:blipFill>
        <p:spPr bwMode="auto">
          <a:xfrm>
            <a:off x="1" y="304802"/>
            <a:ext cx="2601913" cy="2544763"/>
          </a:xfrm>
          <a:prstGeom prst="rect">
            <a:avLst/>
          </a:prstGeom>
          <a:noFill/>
          <a:extLst>
            <a:ext uri="{909E8E84-426E-40DD-AFC4-6F175D3DCCD1}">
              <a14:hiddenFill xmlns:a14="http://schemas.microsoft.com/office/drawing/2010/main">
                <a:solidFill>
                  <a:srgbClr val="FFFFFF"/>
                </a:solidFill>
              </a14:hiddenFill>
            </a:ext>
          </a:extLst>
        </p:spPr>
      </p:pic>
      <p:pic>
        <p:nvPicPr>
          <p:cNvPr id="102405" name="Picture 5"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1981200"/>
            <a:ext cx="33528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406" name="Picture 6"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1" y="4724400"/>
            <a:ext cx="17954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407" name="Picture 7"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533400"/>
            <a:ext cx="21717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02408" name="Rectangle 8"/>
          <p:cNvSpPr>
            <a:spLocks noChangeArrowheads="1"/>
          </p:cNvSpPr>
          <p:nvPr/>
        </p:nvSpPr>
        <p:spPr bwMode="auto">
          <a:xfrm>
            <a:off x="0" y="685800"/>
            <a:ext cx="8991600" cy="1524000"/>
          </a:xfrm>
          <a:prstGeom prst="rect">
            <a:avLst/>
          </a:prstGeom>
          <a:noFill/>
          <a:ln>
            <a:noFill/>
          </a:ln>
          <a:effectLst>
            <a:outerShdw dist="63500" dir="19387806" algn="ctr" rotWithShape="0">
              <a:srgbClr val="FF33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5400" dirty="0" err="1">
                <a:solidFill>
                  <a:srgbClr val="CC0000"/>
                </a:solidFill>
                <a:latin typeface="VNI-Souvir" pitchFamily="2" charset="0"/>
              </a:rPr>
              <a:t>Chaân</a:t>
            </a:r>
            <a:r>
              <a:rPr lang="en-US" sz="5400" dirty="0">
                <a:solidFill>
                  <a:srgbClr val="CC0000"/>
                </a:solidFill>
                <a:latin typeface="VNI-Souvir" pitchFamily="2" charset="0"/>
              </a:rPr>
              <a:t> </a:t>
            </a:r>
            <a:r>
              <a:rPr lang="en-US" sz="5400" dirty="0" err="1">
                <a:solidFill>
                  <a:srgbClr val="CC0000"/>
                </a:solidFill>
                <a:latin typeface="VNI-Souvir" pitchFamily="2" charset="0"/>
              </a:rPr>
              <a:t>thaønh</a:t>
            </a:r>
            <a:r>
              <a:rPr lang="en-US" sz="5400" dirty="0">
                <a:solidFill>
                  <a:srgbClr val="CC0000"/>
                </a:solidFill>
                <a:latin typeface="VNI-Souvir" pitchFamily="2" charset="0"/>
              </a:rPr>
              <a:t> </a:t>
            </a:r>
            <a:r>
              <a:rPr lang="en-US" sz="5400" dirty="0" err="1">
                <a:solidFill>
                  <a:srgbClr val="CC0000"/>
                </a:solidFill>
                <a:latin typeface="VNI-Souvir" pitchFamily="2" charset="0"/>
              </a:rPr>
              <a:t>caùm</a:t>
            </a:r>
            <a:r>
              <a:rPr lang="en-US" sz="5400" dirty="0">
                <a:solidFill>
                  <a:srgbClr val="CC0000"/>
                </a:solidFill>
                <a:latin typeface="VNI-Souvir" pitchFamily="2" charset="0"/>
              </a:rPr>
              <a:t> </a:t>
            </a:r>
            <a:r>
              <a:rPr lang="en-US" sz="5400" dirty="0" err="1">
                <a:solidFill>
                  <a:srgbClr val="CC0000"/>
                </a:solidFill>
                <a:latin typeface="VNI-Souvir" pitchFamily="2" charset="0"/>
              </a:rPr>
              <a:t>ôn</a:t>
            </a:r>
            <a:r>
              <a:rPr lang="en-US" sz="5400" dirty="0">
                <a:solidFill>
                  <a:srgbClr val="CC0000"/>
                </a:solidFill>
                <a:latin typeface="VNI-Souvir" pitchFamily="2" charset="0"/>
              </a:rPr>
              <a:t> </a:t>
            </a:r>
            <a:r>
              <a:rPr lang="en-US" sz="5400" dirty="0" err="1">
                <a:solidFill>
                  <a:srgbClr val="CC0000"/>
                </a:solidFill>
                <a:latin typeface="VNI-Souvir" pitchFamily="2" charset="0"/>
              </a:rPr>
              <a:t>quyù</a:t>
            </a:r>
            <a:r>
              <a:rPr lang="en-US" sz="5400" dirty="0">
                <a:solidFill>
                  <a:srgbClr val="CC0000"/>
                </a:solidFill>
                <a:latin typeface="VNI-Souvir" pitchFamily="2" charset="0"/>
              </a:rPr>
              <a:t> </a:t>
            </a:r>
            <a:r>
              <a:rPr lang="en-US" sz="5400" dirty="0" err="1">
                <a:solidFill>
                  <a:srgbClr val="CC0000"/>
                </a:solidFill>
                <a:latin typeface="VNI-Souvir" pitchFamily="2" charset="0"/>
              </a:rPr>
              <a:t>thaày</a:t>
            </a:r>
            <a:r>
              <a:rPr lang="en-US" sz="5400" dirty="0">
                <a:solidFill>
                  <a:srgbClr val="CC0000"/>
                </a:solidFill>
                <a:latin typeface="VNI-Souvir" pitchFamily="2" charset="0"/>
              </a:rPr>
              <a:t> </a:t>
            </a:r>
            <a:r>
              <a:rPr lang="en-US" sz="5400" dirty="0" err="1">
                <a:solidFill>
                  <a:srgbClr val="CC0000"/>
                </a:solidFill>
                <a:latin typeface="VNI-Souvir" pitchFamily="2" charset="0"/>
              </a:rPr>
              <a:t>coâ</a:t>
            </a:r>
            <a:r>
              <a:rPr lang="en-US" sz="5400" dirty="0">
                <a:solidFill>
                  <a:srgbClr val="CC0000"/>
                </a:solidFill>
                <a:latin typeface="VNI-Souvir" pitchFamily="2" charset="0"/>
              </a:rPr>
              <a:t> </a:t>
            </a:r>
            <a:r>
              <a:rPr lang="en-US" sz="5400" dirty="0" err="1">
                <a:solidFill>
                  <a:srgbClr val="CC0000"/>
                </a:solidFill>
                <a:latin typeface="VNI-Souvir" pitchFamily="2" charset="0"/>
              </a:rPr>
              <a:t>vaø</a:t>
            </a:r>
            <a:r>
              <a:rPr lang="en-US" sz="5400" dirty="0">
                <a:solidFill>
                  <a:srgbClr val="CC0000"/>
                </a:solidFill>
                <a:latin typeface="VNI-Souvir" pitchFamily="2" charset="0"/>
              </a:rPr>
              <a:t> </a:t>
            </a:r>
            <a:r>
              <a:rPr lang="en-US" sz="5400" dirty="0" err="1">
                <a:solidFill>
                  <a:srgbClr val="CC0000"/>
                </a:solidFill>
                <a:latin typeface="VNI-Souvir" pitchFamily="2" charset="0"/>
              </a:rPr>
              <a:t>caùc</a:t>
            </a:r>
            <a:r>
              <a:rPr lang="en-US" sz="5400" dirty="0">
                <a:solidFill>
                  <a:srgbClr val="CC0000"/>
                </a:solidFill>
                <a:latin typeface="VNI-Souvir" pitchFamily="2" charset="0"/>
              </a:rPr>
              <a:t> </a:t>
            </a:r>
            <a:r>
              <a:rPr lang="en-US" sz="5400" dirty="0" err="1">
                <a:solidFill>
                  <a:srgbClr val="CC0000"/>
                </a:solidFill>
                <a:latin typeface="VNI-Souvir" pitchFamily="2" charset="0"/>
              </a:rPr>
              <a:t>em</a:t>
            </a:r>
            <a:r>
              <a:rPr lang="en-US" sz="3200" dirty="0">
                <a:latin typeface="VNI-Souvir" pitchFamily="2" charset="0"/>
              </a:rPr>
              <a:t> </a:t>
            </a:r>
          </a:p>
        </p:txBody>
      </p:sp>
      <p:sp>
        <p:nvSpPr>
          <p:cNvPr id="102409" name="Rectangle 9"/>
          <p:cNvSpPr>
            <a:spLocks noChangeArrowheads="1"/>
          </p:cNvSpPr>
          <p:nvPr/>
        </p:nvSpPr>
        <p:spPr bwMode="auto">
          <a:xfrm>
            <a:off x="762000" y="2209800"/>
            <a:ext cx="8153400" cy="3657600"/>
          </a:xfrm>
          <a:prstGeom prst="rect">
            <a:avLst/>
          </a:prstGeom>
          <a:noFill/>
          <a:ln>
            <a:noFill/>
          </a:ln>
          <a:effectLst>
            <a:outerShdw dist="52363" dir="20757825" algn="ctr" rotWithShape="0">
              <a:srgbClr val="FF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4800" dirty="0" err="1">
                <a:solidFill>
                  <a:srgbClr val="FFFF00"/>
                </a:solidFill>
                <a:latin typeface="VNI-Souvir" pitchFamily="2" charset="0"/>
              </a:rPr>
              <a:t>Chuùc</a:t>
            </a:r>
            <a:r>
              <a:rPr lang="en-US" sz="4800" dirty="0">
                <a:solidFill>
                  <a:srgbClr val="FFFF00"/>
                </a:solidFill>
                <a:latin typeface="VNI-Souvir" pitchFamily="2" charset="0"/>
              </a:rPr>
              <a:t> </a:t>
            </a:r>
            <a:r>
              <a:rPr lang="en-US" sz="4800" dirty="0" err="1">
                <a:solidFill>
                  <a:srgbClr val="FFFF00"/>
                </a:solidFill>
                <a:latin typeface="VNI-Souvir" pitchFamily="2" charset="0"/>
              </a:rPr>
              <a:t>quyù</a:t>
            </a:r>
            <a:r>
              <a:rPr lang="en-US" sz="4800" dirty="0">
                <a:solidFill>
                  <a:srgbClr val="FFFF00"/>
                </a:solidFill>
                <a:latin typeface="VNI-Souvir" pitchFamily="2" charset="0"/>
              </a:rPr>
              <a:t> </a:t>
            </a:r>
            <a:r>
              <a:rPr lang="en-US" sz="4800" dirty="0" err="1">
                <a:solidFill>
                  <a:srgbClr val="FFFF00"/>
                </a:solidFill>
                <a:latin typeface="VNI-Souvir" pitchFamily="2" charset="0"/>
              </a:rPr>
              <a:t>Thaày</a:t>
            </a:r>
            <a:r>
              <a:rPr lang="en-US" sz="4800" dirty="0">
                <a:solidFill>
                  <a:srgbClr val="FFFF00"/>
                </a:solidFill>
                <a:latin typeface="VNI-Souvir" pitchFamily="2" charset="0"/>
              </a:rPr>
              <a:t> </a:t>
            </a:r>
            <a:r>
              <a:rPr lang="en-US" sz="4800" dirty="0" err="1">
                <a:solidFill>
                  <a:srgbClr val="FFFF00"/>
                </a:solidFill>
                <a:latin typeface="VNI-Souvir" pitchFamily="2" charset="0"/>
              </a:rPr>
              <a:t>Coâ</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Vui</a:t>
            </a:r>
            <a:r>
              <a:rPr lang="en-US" sz="4800" dirty="0">
                <a:solidFill>
                  <a:srgbClr val="FFFF00"/>
                </a:solidFill>
                <a:latin typeface="VNI-Souvir" pitchFamily="2" charset="0"/>
              </a:rPr>
              <a:t>, </a:t>
            </a:r>
            <a:r>
              <a:rPr lang="en-US" sz="4800" dirty="0" err="1">
                <a:solidFill>
                  <a:srgbClr val="FFFF00"/>
                </a:solidFill>
                <a:latin typeface="VNI-Souvir" pitchFamily="2" charset="0"/>
              </a:rPr>
              <a:t>khoûe</a:t>
            </a:r>
            <a:r>
              <a:rPr lang="en-US" sz="4800" dirty="0">
                <a:solidFill>
                  <a:srgbClr val="FFFF00"/>
                </a:solidFill>
                <a:latin typeface="VNI-Souvir" pitchFamily="2" charset="0"/>
              </a:rPr>
              <a:t>, </a:t>
            </a:r>
            <a:r>
              <a:rPr lang="en-US" sz="4800" dirty="0" err="1">
                <a:solidFill>
                  <a:srgbClr val="FFFF00"/>
                </a:solidFill>
                <a:latin typeface="VNI-Souvir" pitchFamily="2" charset="0"/>
              </a:rPr>
              <a:t>ñaït</a:t>
            </a:r>
            <a:r>
              <a:rPr lang="en-US" sz="4800" dirty="0">
                <a:solidFill>
                  <a:srgbClr val="FFFF00"/>
                </a:solidFill>
                <a:latin typeface="VNI-Souvir" pitchFamily="2" charset="0"/>
              </a:rPr>
              <a:t> </a:t>
            </a:r>
            <a:r>
              <a:rPr lang="en-US" sz="4800" dirty="0" err="1">
                <a:solidFill>
                  <a:srgbClr val="FFFF00"/>
                </a:solidFill>
                <a:latin typeface="VNI-Souvir" pitchFamily="2" charset="0"/>
              </a:rPr>
              <a:t>nhieàu</a:t>
            </a:r>
            <a:endParaRPr lang="en-US" sz="4800" dirty="0">
              <a:solidFill>
                <a:srgbClr val="FFFF00"/>
              </a:solidFill>
              <a:latin typeface="VNI-Souvir" pitchFamily="2" charset="0"/>
            </a:endParaRPr>
          </a:p>
          <a:p>
            <a:pPr marL="342900" indent="-342900" algn="ctr">
              <a:lnSpc>
                <a:spcPct val="90000"/>
              </a:lnSpc>
              <a:spcBef>
                <a:spcPct val="20000"/>
              </a:spcBef>
            </a:pPr>
            <a:r>
              <a:rPr lang="en-US" sz="4800" dirty="0" err="1">
                <a:solidFill>
                  <a:srgbClr val="FFFF00"/>
                </a:solidFill>
                <a:latin typeface="VNI-Souvir" pitchFamily="2" charset="0"/>
              </a:rPr>
              <a:t>thaønh</a:t>
            </a:r>
            <a:r>
              <a:rPr lang="en-US" sz="4800" dirty="0">
                <a:solidFill>
                  <a:srgbClr val="FFFF00"/>
                </a:solidFill>
                <a:latin typeface="VNI-Souvir" pitchFamily="2" charset="0"/>
              </a:rPr>
              <a:t> </a:t>
            </a:r>
            <a:r>
              <a:rPr lang="en-US" sz="4800" dirty="0" err="1">
                <a:solidFill>
                  <a:srgbClr val="FFFF00"/>
                </a:solidFill>
                <a:latin typeface="VNI-Souvir" pitchFamily="2" charset="0"/>
              </a:rPr>
              <a:t>quûa</a:t>
            </a:r>
            <a:r>
              <a:rPr lang="en-US" sz="4800" dirty="0">
                <a:solidFill>
                  <a:srgbClr val="FFFF00"/>
                </a:solidFill>
                <a:latin typeface="VNI-Souvir" pitchFamily="2" charset="0"/>
              </a:rPr>
              <a:t> </a:t>
            </a:r>
            <a:r>
              <a:rPr lang="en-US" sz="4800" dirty="0" err="1">
                <a:solidFill>
                  <a:srgbClr val="FFFF00"/>
                </a:solidFill>
                <a:latin typeface="VNI-Souvir" pitchFamily="2" charset="0"/>
              </a:rPr>
              <a:t>toát</a:t>
            </a:r>
            <a:r>
              <a:rPr lang="en-US" sz="4800" dirty="0">
                <a:solidFill>
                  <a:srgbClr val="FFFF00"/>
                </a:solidFill>
                <a:latin typeface="VNI-Souvir" pitchFamily="2" charset="0"/>
              </a:rPr>
              <a:t> </a:t>
            </a:r>
            <a:r>
              <a:rPr lang="en-US" sz="4800" dirty="0" err="1">
                <a:solidFill>
                  <a:srgbClr val="FFFF00"/>
                </a:solidFill>
                <a:latin typeface="VNI-Souvir" pitchFamily="2" charset="0"/>
              </a:rPr>
              <a:t>ñeïp</a:t>
            </a:r>
            <a:r>
              <a:rPr lang="en-US" sz="4800" dirty="0">
                <a:solidFill>
                  <a:srgbClr val="FFFF00"/>
                </a:solidFill>
                <a:latin typeface="VNI-Souvir" pitchFamily="2" charset="0"/>
              </a:rPr>
              <a:t> </a:t>
            </a:r>
            <a:r>
              <a:rPr lang="en-US" sz="4800" dirty="0" err="1">
                <a:solidFill>
                  <a:srgbClr val="FFFF00"/>
                </a:solidFill>
                <a:latin typeface="VNI-Souvir" pitchFamily="2" charset="0"/>
              </a:rPr>
              <a:t>trong</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söï</a:t>
            </a:r>
            <a:r>
              <a:rPr lang="en-US" sz="4800" dirty="0">
                <a:solidFill>
                  <a:srgbClr val="FFFF00"/>
                </a:solidFill>
                <a:latin typeface="VNI-Souvir" pitchFamily="2" charset="0"/>
              </a:rPr>
              <a:t> </a:t>
            </a:r>
            <a:r>
              <a:rPr lang="en-US" sz="4800" dirty="0" err="1">
                <a:solidFill>
                  <a:srgbClr val="FFFF00"/>
                </a:solidFill>
                <a:latin typeface="VNI-Souvir" pitchFamily="2" charset="0"/>
              </a:rPr>
              <a:t>nghieäp</a:t>
            </a:r>
            <a:r>
              <a:rPr lang="en-US" sz="4800" dirty="0">
                <a:solidFill>
                  <a:srgbClr val="FFFF00"/>
                </a:solidFill>
                <a:latin typeface="VNI-Souvir" pitchFamily="2" charset="0"/>
              </a:rPr>
              <a:t> </a:t>
            </a:r>
            <a:r>
              <a:rPr lang="en-US" sz="4800" dirty="0" err="1">
                <a:solidFill>
                  <a:srgbClr val="FFFF00"/>
                </a:solidFill>
                <a:latin typeface="VNI-Souvir" pitchFamily="2" charset="0"/>
              </a:rPr>
              <a:t>giaùo</a:t>
            </a:r>
            <a:r>
              <a:rPr lang="en-US" sz="4800" dirty="0">
                <a:solidFill>
                  <a:srgbClr val="FFFF00"/>
                </a:solidFill>
                <a:latin typeface="VNI-Souvir" pitchFamily="2" charset="0"/>
              </a:rPr>
              <a:t> </a:t>
            </a:r>
            <a:r>
              <a:rPr lang="en-US" sz="4800" dirty="0" err="1">
                <a:solidFill>
                  <a:srgbClr val="FFFF00"/>
                </a:solidFill>
                <a:latin typeface="VNI-Souvir" pitchFamily="2" charset="0"/>
              </a:rPr>
              <a:t>duïc</a:t>
            </a:r>
            <a:r>
              <a:rPr lang="en-US" sz="5400" dirty="0">
                <a:solidFill>
                  <a:srgbClr val="FFFF00"/>
                </a:solidFill>
                <a:latin typeface="VNI-Brush" pitchFamily="2" charset="0"/>
              </a:rPr>
              <a:t> .</a:t>
            </a:r>
          </a:p>
        </p:txBody>
      </p:sp>
      <p:pic>
        <p:nvPicPr>
          <p:cNvPr id="102411" name="ROMEOJUL.MID">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3461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endCondLst>
                                    <p:cond evt="onNext" delay="0">
                                      <p:tgtEl>
                                        <p:sldTgt/>
                                      </p:tgtEl>
                                    </p:cond>
                                  </p:endCondLst>
                                  <p:childTnLst>
                                    <p:set>
                                      <p:cBhvr>
                                        <p:cTn id="6" dur="1" fill="hold">
                                          <p:stCondLst>
                                            <p:cond delay="0"/>
                                          </p:stCondLst>
                                        </p:cTn>
                                        <p:tgtEl>
                                          <p:spTgt spid="102406"/>
                                        </p:tgtEl>
                                        <p:attrNameLst>
                                          <p:attrName>style.visibility</p:attrName>
                                        </p:attrNameLst>
                                      </p:cBhvr>
                                      <p:to>
                                        <p:strVal val="visible"/>
                                      </p:to>
                                    </p:set>
                                    <p:anim calcmode="lin" valueType="num">
                                      <p:cBhvr>
                                        <p:cTn id="7" dur="3000" fill="hold"/>
                                        <p:tgtEl>
                                          <p:spTgt spid="102406"/>
                                        </p:tgtEl>
                                        <p:attrNameLst>
                                          <p:attrName>ppt_w</p:attrName>
                                        </p:attrNameLst>
                                      </p:cBhvr>
                                      <p:tavLst>
                                        <p:tav tm="0">
                                          <p:val>
                                            <p:fltVal val="0"/>
                                          </p:val>
                                        </p:tav>
                                        <p:tav tm="100000">
                                          <p:val>
                                            <p:strVal val="#ppt_w"/>
                                          </p:val>
                                        </p:tav>
                                      </p:tavLst>
                                    </p:anim>
                                    <p:anim calcmode="lin" valueType="num">
                                      <p:cBhvr>
                                        <p:cTn id="8" dur="3000" fill="hold"/>
                                        <p:tgtEl>
                                          <p:spTgt spid="102406"/>
                                        </p:tgtEl>
                                        <p:attrNameLst>
                                          <p:attrName>ppt_h</p:attrName>
                                        </p:attrNameLst>
                                      </p:cBhvr>
                                      <p:tavLst>
                                        <p:tav tm="0">
                                          <p:val>
                                            <p:fltVal val="0"/>
                                          </p:val>
                                        </p:tav>
                                        <p:tav tm="100000">
                                          <p:val>
                                            <p:strVal val="#ppt_h"/>
                                          </p:val>
                                        </p:tav>
                                      </p:tavLst>
                                    </p:anim>
                                  </p:childTnLst>
                                </p:cTn>
                              </p:par>
                              <p:par>
                                <p:cTn id="9" presetID="35" presetClass="entr" presetSubtype="0" repeatCount="indefinite" fill="hold" nodeType="withEffect">
                                  <p:stCondLst>
                                    <p:cond delay="500"/>
                                  </p:stCondLst>
                                  <p:endCondLst>
                                    <p:cond evt="onNext" delay="0">
                                      <p:tgtEl>
                                        <p:sldTgt/>
                                      </p:tgtEl>
                                    </p:cond>
                                  </p:endCondLst>
                                  <p:childTnLst>
                                    <p:set>
                                      <p:cBhvr>
                                        <p:cTn id="10" dur="1" fill="hold">
                                          <p:stCondLst>
                                            <p:cond delay="0"/>
                                          </p:stCondLst>
                                        </p:cTn>
                                        <p:tgtEl>
                                          <p:spTgt spid="102405"/>
                                        </p:tgtEl>
                                        <p:attrNameLst>
                                          <p:attrName>style.visibility</p:attrName>
                                        </p:attrNameLst>
                                      </p:cBhvr>
                                      <p:to>
                                        <p:strVal val="visible"/>
                                      </p:to>
                                    </p:set>
                                    <p:animEffect transition="in" filter="fade">
                                      <p:cBhvr>
                                        <p:cTn id="11" dur="2000"/>
                                        <p:tgtEl>
                                          <p:spTgt spid="102405"/>
                                        </p:tgtEl>
                                      </p:cBhvr>
                                    </p:animEffect>
                                    <p:anim calcmode="lin" valueType="num">
                                      <p:cBhvr>
                                        <p:cTn id="12" dur="2000" fill="hold"/>
                                        <p:tgtEl>
                                          <p:spTgt spid="102405"/>
                                        </p:tgtEl>
                                        <p:attrNameLst>
                                          <p:attrName>style.rotation</p:attrName>
                                        </p:attrNameLst>
                                      </p:cBhvr>
                                      <p:tavLst>
                                        <p:tav tm="0">
                                          <p:val>
                                            <p:fltVal val="720"/>
                                          </p:val>
                                        </p:tav>
                                        <p:tav tm="100000">
                                          <p:val>
                                            <p:fltVal val="0"/>
                                          </p:val>
                                        </p:tav>
                                      </p:tavLst>
                                    </p:anim>
                                    <p:anim calcmode="lin" valueType="num">
                                      <p:cBhvr>
                                        <p:cTn id="13" dur="2000" fill="hold"/>
                                        <p:tgtEl>
                                          <p:spTgt spid="102405"/>
                                        </p:tgtEl>
                                        <p:attrNameLst>
                                          <p:attrName>ppt_h</p:attrName>
                                        </p:attrNameLst>
                                      </p:cBhvr>
                                      <p:tavLst>
                                        <p:tav tm="0">
                                          <p:val>
                                            <p:fltVal val="0"/>
                                          </p:val>
                                        </p:tav>
                                        <p:tav tm="100000">
                                          <p:val>
                                            <p:strVal val="#ppt_h"/>
                                          </p:val>
                                        </p:tav>
                                      </p:tavLst>
                                    </p:anim>
                                    <p:anim calcmode="lin" valueType="num">
                                      <p:cBhvr>
                                        <p:cTn id="14" dur="2000" fill="hold"/>
                                        <p:tgtEl>
                                          <p:spTgt spid="102405"/>
                                        </p:tgtEl>
                                        <p:attrNameLst>
                                          <p:attrName>ppt_w</p:attrName>
                                        </p:attrNameLst>
                                      </p:cBhvr>
                                      <p:tavLst>
                                        <p:tav tm="0">
                                          <p:val>
                                            <p:fltVal val="0"/>
                                          </p:val>
                                        </p:tav>
                                        <p:tav tm="100000">
                                          <p:val>
                                            <p:strVal val="#ppt_w"/>
                                          </p:val>
                                        </p:tav>
                                      </p:tavLst>
                                    </p:anim>
                                  </p:childTnLst>
                                </p:cTn>
                              </p:par>
                              <p:par>
                                <p:cTn id="15" presetID="49" presetClass="entr" presetSubtype="0" repeatCount="indefinite" decel="100000" fill="hold" nodeType="withEffect">
                                  <p:stCondLst>
                                    <p:cond delay="500"/>
                                  </p:stCondLst>
                                  <p:endCondLst>
                                    <p:cond evt="onNext" delay="0">
                                      <p:tgtEl>
                                        <p:sldTgt/>
                                      </p:tgtEl>
                                    </p:cond>
                                  </p:endCondLst>
                                  <p:childTnLst>
                                    <p:set>
                                      <p:cBhvr>
                                        <p:cTn id="16" dur="1" fill="hold">
                                          <p:stCondLst>
                                            <p:cond delay="0"/>
                                          </p:stCondLst>
                                        </p:cTn>
                                        <p:tgtEl>
                                          <p:spTgt spid="102403"/>
                                        </p:tgtEl>
                                        <p:attrNameLst>
                                          <p:attrName>style.visibility</p:attrName>
                                        </p:attrNameLst>
                                      </p:cBhvr>
                                      <p:to>
                                        <p:strVal val="visible"/>
                                      </p:to>
                                    </p:set>
                                    <p:anim calcmode="lin" valueType="num">
                                      <p:cBhvr>
                                        <p:cTn id="17" dur="2000" fill="hold"/>
                                        <p:tgtEl>
                                          <p:spTgt spid="102403"/>
                                        </p:tgtEl>
                                        <p:attrNameLst>
                                          <p:attrName>ppt_w</p:attrName>
                                        </p:attrNameLst>
                                      </p:cBhvr>
                                      <p:tavLst>
                                        <p:tav tm="0">
                                          <p:val>
                                            <p:fltVal val="0"/>
                                          </p:val>
                                        </p:tav>
                                        <p:tav tm="100000">
                                          <p:val>
                                            <p:strVal val="#ppt_w"/>
                                          </p:val>
                                        </p:tav>
                                      </p:tavLst>
                                    </p:anim>
                                    <p:anim calcmode="lin" valueType="num">
                                      <p:cBhvr>
                                        <p:cTn id="18" dur="2000" fill="hold"/>
                                        <p:tgtEl>
                                          <p:spTgt spid="102403"/>
                                        </p:tgtEl>
                                        <p:attrNameLst>
                                          <p:attrName>ppt_h</p:attrName>
                                        </p:attrNameLst>
                                      </p:cBhvr>
                                      <p:tavLst>
                                        <p:tav tm="0">
                                          <p:val>
                                            <p:fltVal val="0"/>
                                          </p:val>
                                        </p:tav>
                                        <p:tav tm="100000">
                                          <p:val>
                                            <p:strVal val="#ppt_h"/>
                                          </p:val>
                                        </p:tav>
                                      </p:tavLst>
                                    </p:anim>
                                    <p:anim calcmode="lin" valueType="num">
                                      <p:cBhvr>
                                        <p:cTn id="19" dur="2000" fill="hold"/>
                                        <p:tgtEl>
                                          <p:spTgt spid="102403"/>
                                        </p:tgtEl>
                                        <p:attrNameLst>
                                          <p:attrName>style.rotation</p:attrName>
                                        </p:attrNameLst>
                                      </p:cBhvr>
                                      <p:tavLst>
                                        <p:tav tm="0">
                                          <p:val>
                                            <p:fltVal val="360"/>
                                          </p:val>
                                        </p:tav>
                                        <p:tav tm="100000">
                                          <p:val>
                                            <p:fltVal val="0"/>
                                          </p:val>
                                        </p:tav>
                                      </p:tavLst>
                                    </p:anim>
                                    <p:animEffect transition="in" filter="fade">
                                      <p:cBhvr>
                                        <p:cTn id="20" dur="2000"/>
                                        <p:tgtEl>
                                          <p:spTgt spid="102403"/>
                                        </p:tgtEl>
                                      </p:cBhvr>
                                    </p:animEffect>
                                  </p:childTnLst>
                                </p:cTn>
                              </p:par>
                              <p:par>
                                <p:cTn id="21" presetID="31" presetClass="entr" presetSubtype="0" repeatCount="indefinite" fill="hold" nodeType="withEffect">
                                  <p:stCondLst>
                                    <p:cond delay="500"/>
                                  </p:stCondLst>
                                  <p:endCondLst>
                                    <p:cond evt="onNext" delay="0">
                                      <p:tgtEl>
                                        <p:sldTgt/>
                                      </p:tgtEl>
                                    </p:cond>
                                  </p:endCondLst>
                                  <p:iterate type="lt">
                                    <p:tmPct val="5000"/>
                                  </p:iterate>
                                  <p:childTnLst>
                                    <p:set>
                                      <p:cBhvr>
                                        <p:cTn id="22" dur="1" fill="hold">
                                          <p:stCondLst>
                                            <p:cond delay="0"/>
                                          </p:stCondLst>
                                        </p:cTn>
                                        <p:tgtEl>
                                          <p:spTgt spid="102404"/>
                                        </p:tgtEl>
                                        <p:attrNameLst>
                                          <p:attrName>style.visibility</p:attrName>
                                        </p:attrNameLst>
                                      </p:cBhvr>
                                      <p:to>
                                        <p:strVal val="visible"/>
                                      </p:to>
                                    </p:set>
                                    <p:anim calcmode="lin" valueType="num">
                                      <p:cBhvr>
                                        <p:cTn id="23" dur="2000" fill="hold"/>
                                        <p:tgtEl>
                                          <p:spTgt spid="102404"/>
                                        </p:tgtEl>
                                        <p:attrNameLst>
                                          <p:attrName>ppt_w</p:attrName>
                                        </p:attrNameLst>
                                      </p:cBhvr>
                                      <p:tavLst>
                                        <p:tav tm="0">
                                          <p:val>
                                            <p:fltVal val="0"/>
                                          </p:val>
                                        </p:tav>
                                        <p:tav tm="100000">
                                          <p:val>
                                            <p:strVal val="#ppt_w"/>
                                          </p:val>
                                        </p:tav>
                                      </p:tavLst>
                                    </p:anim>
                                    <p:anim calcmode="lin" valueType="num">
                                      <p:cBhvr>
                                        <p:cTn id="24" dur="2000" fill="hold"/>
                                        <p:tgtEl>
                                          <p:spTgt spid="102404"/>
                                        </p:tgtEl>
                                        <p:attrNameLst>
                                          <p:attrName>ppt_h</p:attrName>
                                        </p:attrNameLst>
                                      </p:cBhvr>
                                      <p:tavLst>
                                        <p:tav tm="0">
                                          <p:val>
                                            <p:fltVal val="0"/>
                                          </p:val>
                                        </p:tav>
                                        <p:tav tm="100000">
                                          <p:val>
                                            <p:strVal val="#ppt_h"/>
                                          </p:val>
                                        </p:tav>
                                      </p:tavLst>
                                    </p:anim>
                                    <p:anim calcmode="lin" valueType="num">
                                      <p:cBhvr>
                                        <p:cTn id="25" dur="2000" fill="hold"/>
                                        <p:tgtEl>
                                          <p:spTgt spid="102404"/>
                                        </p:tgtEl>
                                        <p:attrNameLst>
                                          <p:attrName>style.rotation</p:attrName>
                                        </p:attrNameLst>
                                      </p:cBhvr>
                                      <p:tavLst>
                                        <p:tav tm="0">
                                          <p:val>
                                            <p:fltVal val="90"/>
                                          </p:val>
                                        </p:tav>
                                        <p:tav tm="100000">
                                          <p:val>
                                            <p:fltVal val="0"/>
                                          </p:val>
                                        </p:tav>
                                      </p:tavLst>
                                    </p:anim>
                                    <p:animEffect transition="in" filter="fade">
                                      <p:cBhvr>
                                        <p:cTn id="26" dur="2000"/>
                                        <p:tgtEl>
                                          <p:spTgt spid="102404"/>
                                        </p:tgtEl>
                                      </p:cBhvr>
                                    </p:animEffect>
                                  </p:childTnLst>
                                </p:cTn>
                              </p:par>
                              <p:par>
                                <p:cTn id="27" presetID="23" presetClass="entr" presetSubtype="16" repeatCount="2000" fill="hold" grpId="0" nodeType="withEffect">
                                  <p:stCondLst>
                                    <p:cond delay="1000"/>
                                  </p:stCondLst>
                                  <p:childTnLst>
                                    <p:set>
                                      <p:cBhvr>
                                        <p:cTn id="28" dur="1" fill="hold">
                                          <p:stCondLst>
                                            <p:cond delay="0"/>
                                          </p:stCondLst>
                                        </p:cTn>
                                        <p:tgtEl>
                                          <p:spTgt spid="102408"/>
                                        </p:tgtEl>
                                        <p:attrNameLst>
                                          <p:attrName>style.visibility</p:attrName>
                                        </p:attrNameLst>
                                      </p:cBhvr>
                                      <p:to>
                                        <p:strVal val="visible"/>
                                      </p:to>
                                    </p:set>
                                    <p:anim calcmode="lin" valueType="num">
                                      <p:cBhvr>
                                        <p:cTn id="29" dur="2000" fill="hold"/>
                                        <p:tgtEl>
                                          <p:spTgt spid="102408"/>
                                        </p:tgtEl>
                                        <p:attrNameLst>
                                          <p:attrName>ppt_w</p:attrName>
                                        </p:attrNameLst>
                                      </p:cBhvr>
                                      <p:tavLst>
                                        <p:tav tm="0">
                                          <p:val>
                                            <p:fltVal val="0"/>
                                          </p:val>
                                        </p:tav>
                                        <p:tav tm="100000">
                                          <p:val>
                                            <p:strVal val="#ppt_w"/>
                                          </p:val>
                                        </p:tav>
                                      </p:tavLst>
                                    </p:anim>
                                    <p:anim calcmode="lin" valueType="num">
                                      <p:cBhvr>
                                        <p:cTn id="30" dur="2000" fill="hold"/>
                                        <p:tgtEl>
                                          <p:spTgt spid="102408"/>
                                        </p:tgtEl>
                                        <p:attrNameLst>
                                          <p:attrName>ppt_h</p:attrName>
                                        </p:attrNameLst>
                                      </p:cBhvr>
                                      <p:tavLst>
                                        <p:tav tm="0">
                                          <p:val>
                                            <p:fltVal val="0"/>
                                          </p:val>
                                        </p:tav>
                                        <p:tav tm="100000">
                                          <p:val>
                                            <p:strVal val="#ppt_h"/>
                                          </p:val>
                                        </p:tav>
                                      </p:tavLst>
                                    </p:anim>
                                  </p:childTnLst>
                                </p:cTn>
                              </p:par>
                              <p:par>
                                <p:cTn id="31" presetID="3" presetClass="emph" presetSubtype="2" fill="hold" grpId="1" nodeType="withEffect">
                                  <p:stCondLst>
                                    <p:cond delay="3000"/>
                                  </p:stCondLst>
                                  <p:childTnLst>
                                    <p:animClr clrSpc="rgb" dir="cw">
                                      <p:cBhvr override="childStyle">
                                        <p:cTn id="32" dur="2000" fill="hold"/>
                                        <p:tgtEl>
                                          <p:spTgt spid="102408"/>
                                        </p:tgtEl>
                                        <p:attrNameLst>
                                          <p:attrName>style.color</p:attrName>
                                        </p:attrNameLst>
                                      </p:cBhvr>
                                      <p:to>
                                        <a:srgbClr val="FFFF66"/>
                                      </p:to>
                                    </p:animClr>
                                  </p:childTnLst>
                                </p:cTn>
                              </p:par>
                              <p:par>
                                <p:cTn id="33" presetID="27" presetClass="entr" presetSubtype="0" repeatCount="indefinite" fill="hold" grpId="0" nodeType="withEffect">
                                  <p:stCondLst>
                                    <p:cond delay="10000"/>
                                  </p:stCondLst>
                                  <p:childTnLst>
                                    <p:set>
                                      <p:cBhvr>
                                        <p:cTn id="34" dur="1" fill="hold">
                                          <p:stCondLst>
                                            <p:cond delay="0"/>
                                          </p:stCondLst>
                                        </p:cTn>
                                        <p:tgtEl>
                                          <p:spTgt spid="102409">
                                            <p:txEl>
                                              <p:pRg st="0" end="0"/>
                                            </p:txEl>
                                          </p:spTgt>
                                        </p:tgtEl>
                                        <p:attrNameLst>
                                          <p:attrName>style.visibility</p:attrName>
                                        </p:attrNameLst>
                                      </p:cBhvr>
                                      <p:to>
                                        <p:strVal val="visible"/>
                                      </p:to>
                                    </p:set>
                                    <p:anim calcmode="discrete" valueType="clr">
                                      <p:cBhvr override="childStyle">
                                        <p:cTn id="35" dur="500"/>
                                        <p:tgtEl>
                                          <p:spTgt spid="102409">
                                            <p:txEl>
                                              <p:pRg st="0" end="0"/>
                                            </p:txEl>
                                          </p:spTgt>
                                        </p:tgtEl>
                                        <p:attrNameLst>
                                          <p:attrName>style.color</p:attrName>
                                        </p:attrNameLst>
                                      </p:cBhvr>
                                      <p:tavLst>
                                        <p:tav tm="0">
                                          <p:val>
                                            <p:clrVal>
                                              <a:srgbClr val="FF3300"/>
                                            </p:clrVal>
                                          </p:val>
                                        </p:tav>
                                        <p:tav tm="50000">
                                          <p:val>
                                            <p:clrVal>
                                              <a:srgbClr val="00FF00"/>
                                            </p:clrVal>
                                          </p:val>
                                        </p:tav>
                                      </p:tavLst>
                                    </p:anim>
                                    <p:anim calcmode="discrete" valueType="clr">
                                      <p:cBhvr>
                                        <p:cTn id="36" dur="500"/>
                                        <p:tgtEl>
                                          <p:spTgt spid="102409">
                                            <p:txEl>
                                              <p:pRg st="0" end="0"/>
                                            </p:txEl>
                                          </p:spTgt>
                                        </p:tgtEl>
                                        <p:attrNameLst>
                                          <p:attrName>fillcolor</p:attrName>
                                        </p:attrNameLst>
                                      </p:cBhvr>
                                      <p:tavLst>
                                        <p:tav tm="0">
                                          <p:val>
                                            <p:clrVal>
                                              <a:schemeClr val="accent2"/>
                                            </p:clrVal>
                                          </p:val>
                                        </p:tav>
                                        <p:tav tm="50000">
                                          <p:val>
                                            <p:clrVal>
                                              <a:schemeClr val="hlink"/>
                                            </p:clrVal>
                                          </p:val>
                                        </p:tav>
                                      </p:tavLst>
                                    </p:anim>
                                    <p:set>
                                      <p:cBhvr>
                                        <p:cTn id="37" dur="500"/>
                                        <p:tgtEl>
                                          <p:spTgt spid="102409">
                                            <p:txEl>
                                              <p:pRg st="0" end="0"/>
                                            </p:txEl>
                                          </p:spTgt>
                                        </p:tgtEl>
                                        <p:attrNameLst>
                                          <p:attrName>fill.type</p:attrName>
                                        </p:attrNameLst>
                                      </p:cBhvr>
                                      <p:to>
                                        <p:strVal val="solid"/>
                                      </p:to>
                                    </p:set>
                                  </p:childTnLst>
                                </p:cTn>
                              </p:par>
                              <p:par>
                                <p:cTn id="38" presetID="27" presetClass="entr" presetSubtype="0" repeatCount="indefinite" fill="hold" grpId="0" nodeType="withEffect">
                                  <p:stCondLst>
                                    <p:cond delay="10000"/>
                                  </p:stCondLst>
                                  <p:childTnLst>
                                    <p:set>
                                      <p:cBhvr>
                                        <p:cTn id="39" dur="1" fill="hold">
                                          <p:stCondLst>
                                            <p:cond delay="0"/>
                                          </p:stCondLst>
                                        </p:cTn>
                                        <p:tgtEl>
                                          <p:spTgt spid="102409">
                                            <p:txEl>
                                              <p:pRg st="1" end="1"/>
                                            </p:txEl>
                                          </p:spTgt>
                                        </p:tgtEl>
                                        <p:attrNameLst>
                                          <p:attrName>style.visibility</p:attrName>
                                        </p:attrNameLst>
                                      </p:cBhvr>
                                      <p:to>
                                        <p:strVal val="visible"/>
                                      </p:to>
                                    </p:set>
                                    <p:anim calcmode="discrete" valueType="clr">
                                      <p:cBhvr override="childStyle">
                                        <p:cTn id="40" dur="500"/>
                                        <p:tgtEl>
                                          <p:spTgt spid="102409">
                                            <p:txEl>
                                              <p:pRg st="1" end="1"/>
                                            </p:txEl>
                                          </p:spTgt>
                                        </p:tgtEl>
                                        <p:attrNameLst>
                                          <p:attrName>style.color</p:attrName>
                                        </p:attrNameLst>
                                      </p:cBhvr>
                                      <p:tavLst>
                                        <p:tav tm="0">
                                          <p:val>
                                            <p:clrVal>
                                              <a:srgbClr val="FF3300"/>
                                            </p:clrVal>
                                          </p:val>
                                        </p:tav>
                                        <p:tav tm="50000">
                                          <p:val>
                                            <p:clrVal>
                                              <a:srgbClr val="00FF00"/>
                                            </p:clrVal>
                                          </p:val>
                                        </p:tav>
                                      </p:tavLst>
                                    </p:anim>
                                    <p:anim calcmode="discrete" valueType="clr">
                                      <p:cBhvr>
                                        <p:cTn id="41" dur="500"/>
                                        <p:tgtEl>
                                          <p:spTgt spid="102409">
                                            <p:txEl>
                                              <p:pRg st="1" end="1"/>
                                            </p:txEl>
                                          </p:spTgt>
                                        </p:tgtEl>
                                        <p:attrNameLst>
                                          <p:attrName>fillcolor</p:attrName>
                                        </p:attrNameLst>
                                      </p:cBhvr>
                                      <p:tavLst>
                                        <p:tav tm="0">
                                          <p:val>
                                            <p:clrVal>
                                              <a:schemeClr val="accent2"/>
                                            </p:clrVal>
                                          </p:val>
                                        </p:tav>
                                        <p:tav tm="50000">
                                          <p:val>
                                            <p:clrVal>
                                              <a:schemeClr val="hlink"/>
                                            </p:clrVal>
                                          </p:val>
                                        </p:tav>
                                      </p:tavLst>
                                    </p:anim>
                                    <p:set>
                                      <p:cBhvr>
                                        <p:cTn id="42" dur="500"/>
                                        <p:tgtEl>
                                          <p:spTgt spid="102409">
                                            <p:txEl>
                                              <p:pRg st="1" end="1"/>
                                            </p:txEl>
                                          </p:spTgt>
                                        </p:tgtEl>
                                        <p:attrNameLst>
                                          <p:attrName>fill.type</p:attrName>
                                        </p:attrNameLst>
                                      </p:cBhvr>
                                      <p:to>
                                        <p:strVal val="solid"/>
                                      </p:to>
                                    </p:set>
                                  </p:childTnLst>
                                </p:cTn>
                              </p:par>
                              <p:par>
                                <p:cTn id="43" presetID="27" presetClass="entr" presetSubtype="0" repeatCount="indefinite" fill="hold" grpId="0" nodeType="withEffect">
                                  <p:stCondLst>
                                    <p:cond delay="10000"/>
                                  </p:stCondLst>
                                  <p:endCondLst>
                                    <p:cond evt="onNext" delay="0">
                                      <p:tgtEl>
                                        <p:sldTgt/>
                                      </p:tgtEl>
                                    </p:cond>
                                  </p:endCondLst>
                                  <p:childTnLst>
                                    <p:set>
                                      <p:cBhvr>
                                        <p:cTn id="44" dur="1" fill="hold">
                                          <p:stCondLst>
                                            <p:cond delay="0"/>
                                          </p:stCondLst>
                                        </p:cTn>
                                        <p:tgtEl>
                                          <p:spTgt spid="102409">
                                            <p:txEl>
                                              <p:pRg st="2" end="2"/>
                                            </p:txEl>
                                          </p:spTgt>
                                        </p:tgtEl>
                                        <p:attrNameLst>
                                          <p:attrName>style.visibility</p:attrName>
                                        </p:attrNameLst>
                                      </p:cBhvr>
                                      <p:to>
                                        <p:strVal val="visible"/>
                                      </p:to>
                                    </p:set>
                                    <p:anim calcmode="discrete" valueType="clr">
                                      <p:cBhvr override="childStyle">
                                        <p:cTn id="45" dur="1000"/>
                                        <p:tgtEl>
                                          <p:spTgt spid="102409">
                                            <p:txEl>
                                              <p:pRg st="2" end="2"/>
                                            </p:txEl>
                                          </p:spTgt>
                                        </p:tgtEl>
                                        <p:attrNameLst>
                                          <p:attrName>style.color</p:attrName>
                                        </p:attrNameLst>
                                      </p:cBhvr>
                                      <p:tavLst>
                                        <p:tav tm="0">
                                          <p:val>
                                            <p:clrVal>
                                              <a:srgbClr val="FF3300"/>
                                            </p:clrVal>
                                          </p:val>
                                        </p:tav>
                                        <p:tav tm="50000">
                                          <p:val>
                                            <p:clrVal>
                                              <a:srgbClr val="00FF00"/>
                                            </p:clrVal>
                                          </p:val>
                                        </p:tav>
                                      </p:tavLst>
                                    </p:anim>
                                    <p:anim calcmode="discrete" valueType="clr">
                                      <p:cBhvr>
                                        <p:cTn id="46" dur="1000"/>
                                        <p:tgtEl>
                                          <p:spTgt spid="102409">
                                            <p:txEl>
                                              <p:pRg st="2" end="2"/>
                                            </p:txEl>
                                          </p:spTgt>
                                        </p:tgtEl>
                                        <p:attrNameLst>
                                          <p:attrName>fillcolor</p:attrName>
                                        </p:attrNameLst>
                                      </p:cBhvr>
                                      <p:tavLst>
                                        <p:tav tm="0">
                                          <p:val>
                                            <p:clrVal>
                                              <a:schemeClr val="accent2"/>
                                            </p:clrVal>
                                          </p:val>
                                        </p:tav>
                                        <p:tav tm="50000">
                                          <p:val>
                                            <p:clrVal>
                                              <a:schemeClr val="hlink"/>
                                            </p:clrVal>
                                          </p:val>
                                        </p:tav>
                                      </p:tavLst>
                                    </p:anim>
                                    <p:set>
                                      <p:cBhvr>
                                        <p:cTn id="47" dur="1000"/>
                                        <p:tgtEl>
                                          <p:spTgt spid="102409">
                                            <p:txEl>
                                              <p:pRg st="2" end="2"/>
                                            </p:txEl>
                                          </p:spTgt>
                                        </p:tgtEl>
                                        <p:attrNameLst>
                                          <p:attrName>fill.type</p:attrName>
                                        </p:attrNameLst>
                                      </p:cBhvr>
                                      <p:to>
                                        <p:strVal val="solid"/>
                                      </p:to>
                                    </p:set>
                                  </p:childTnLst>
                                </p:cTn>
                              </p:par>
                              <p:par>
                                <p:cTn id="48" presetID="27" presetClass="entr" presetSubtype="0" repeatCount="indefinite" fill="hold" grpId="0" nodeType="withEffect">
                                  <p:stCondLst>
                                    <p:cond delay="10000"/>
                                  </p:stCondLst>
                                  <p:endCondLst>
                                    <p:cond evt="onNext" delay="0">
                                      <p:tgtEl>
                                        <p:sldTgt/>
                                      </p:tgtEl>
                                    </p:cond>
                                  </p:endCondLst>
                                  <p:childTnLst>
                                    <p:set>
                                      <p:cBhvr>
                                        <p:cTn id="49" dur="1" fill="hold">
                                          <p:stCondLst>
                                            <p:cond delay="0"/>
                                          </p:stCondLst>
                                        </p:cTn>
                                        <p:tgtEl>
                                          <p:spTgt spid="102409">
                                            <p:txEl>
                                              <p:pRg st="3" end="3"/>
                                            </p:txEl>
                                          </p:spTgt>
                                        </p:tgtEl>
                                        <p:attrNameLst>
                                          <p:attrName>style.visibility</p:attrName>
                                        </p:attrNameLst>
                                      </p:cBhvr>
                                      <p:to>
                                        <p:strVal val="visible"/>
                                      </p:to>
                                    </p:set>
                                    <p:anim calcmode="discrete" valueType="clr">
                                      <p:cBhvr override="childStyle">
                                        <p:cTn id="50" dur="1000"/>
                                        <p:tgtEl>
                                          <p:spTgt spid="102409">
                                            <p:txEl>
                                              <p:pRg st="3" end="3"/>
                                            </p:txEl>
                                          </p:spTgt>
                                        </p:tgtEl>
                                        <p:attrNameLst>
                                          <p:attrName>style.color</p:attrName>
                                        </p:attrNameLst>
                                      </p:cBhvr>
                                      <p:tavLst>
                                        <p:tav tm="0">
                                          <p:val>
                                            <p:clrVal>
                                              <a:srgbClr val="FF3300"/>
                                            </p:clrVal>
                                          </p:val>
                                        </p:tav>
                                        <p:tav tm="50000">
                                          <p:val>
                                            <p:clrVal>
                                              <a:srgbClr val="00FF00"/>
                                            </p:clrVal>
                                          </p:val>
                                        </p:tav>
                                      </p:tavLst>
                                    </p:anim>
                                    <p:anim calcmode="discrete" valueType="clr">
                                      <p:cBhvr>
                                        <p:cTn id="51" dur="1000"/>
                                        <p:tgtEl>
                                          <p:spTgt spid="102409">
                                            <p:txEl>
                                              <p:pRg st="3" end="3"/>
                                            </p:txEl>
                                          </p:spTgt>
                                        </p:tgtEl>
                                        <p:attrNameLst>
                                          <p:attrName>fillcolor</p:attrName>
                                        </p:attrNameLst>
                                      </p:cBhvr>
                                      <p:tavLst>
                                        <p:tav tm="0">
                                          <p:val>
                                            <p:clrVal>
                                              <a:schemeClr val="accent2"/>
                                            </p:clrVal>
                                          </p:val>
                                        </p:tav>
                                        <p:tav tm="50000">
                                          <p:val>
                                            <p:clrVal>
                                              <a:schemeClr val="hlink"/>
                                            </p:clrVal>
                                          </p:val>
                                        </p:tav>
                                      </p:tavLst>
                                    </p:anim>
                                    <p:set>
                                      <p:cBhvr>
                                        <p:cTn id="52" dur="1000"/>
                                        <p:tgtEl>
                                          <p:spTgt spid="102409">
                                            <p:txEl>
                                              <p:pRg st="3" end="3"/>
                                            </p:txEl>
                                          </p:spTgt>
                                        </p:tgtEl>
                                        <p:attrNameLst>
                                          <p:attrName>fill.type</p:attrName>
                                        </p:attrNameLst>
                                      </p:cBhvr>
                                      <p:to>
                                        <p:strVal val="solid"/>
                                      </p:to>
                                    </p:set>
                                  </p:childTnLst>
                                </p:cTn>
                              </p:par>
                              <p:par>
                                <p:cTn id="53" presetID="23" presetClass="entr" presetSubtype="16" repeatCount="indefinite" fill="hold" nodeType="withEffect">
                                  <p:stCondLst>
                                    <p:cond delay="500"/>
                                  </p:stCondLst>
                                  <p:endCondLst>
                                    <p:cond evt="onNext" delay="0">
                                      <p:tgtEl>
                                        <p:sldTgt/>
                                      </p:tgtEl>
                                    </p:cond>
                                  </p:endCondLst>
                                  <p:childTnLst>
                                    <p:set>
                                      <p:cBhvr>
                                        <p:cTn id="54" dur="1" fill="hold">
                                          <p:stCondLst>
                                            <p:cond delay="0"/>
                                          </p:stCondLst>
                                        </p:cTn>
                                        <p:tgtEl>
                                          <p:spTgt spid="102407"/>
                                        </p:tgtEl>
                                        <p:attrNameLst>
                                          <p:attrName>style.visibility</p:attrName>
                                        </p:attrNameLst>
                                      </p:cBhvr>
                                      <p:to>
                                        <p:strVal val="visible"/>
                                      </p:to>
                                    </p:set>
                                    <p:anim calcmode="lin" valueType="num">
                                      <p:cBhvr>
                                        <p:cTn id="55" dur="3000" fill="hold"/>
                                        <p:tgtEl>
                                          <p:spTgt spid="102407"/>
                                        </p:tgtEl>
                                        <p:attrNameLst>
                                          <p:attrName>ppt_w</p:attrName>
                                        </p:attrNameLst>
                                      </p:cBhvr>
                                      <p:tavLst>
                                        <p:tav tm="0">
                                          <p:val>
                                            <p:fltVal val="0"/>
                                          </p:val>
                                        </p:tav>
                                        <p:tav tm="100000">
                                          <p:val>
                                            <p:strVal val="#ppt_w"/>
                                          </p:val>
                                        </p:tav>
                                      </p:tavLst>
                                    </p:anim>
                                    <p:anim calcmode="lin" valueType="num">
                                      <p:cBhvr>
                                        <p:cTn id="56" dur="3000" fill="hold"/>
                                        <p:tgtEl>
                                          <p:spTgt spid="102407"/>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1000"/>
                            </p:stCondLst>
                            <p:childTnLst>
                              <p:par>
                                <p:cTn id="58" presetID="1" presetClass="mediacall" presetSubtype="0" fill="hold" nodeType="afterEffect">
                                  <p:stCondLst>
                                    <p:cond delay="0"/>
                                  </p:stCondLst>
                                  <p:childTnLst>
                                    <p:cmd type="call" cmd="playFrom(0.0)">
                                      <p:cBhvr>
                                        <p:cTn id="59" dur="161301" fill="hold"/>
                                        <p:tgtEl>
                                          <p:spTgt spid="1024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102411"/>
                </p:tgtEl>
              </p:cMediaNode>
            </p:audio>
          </p:childTnLst>
        </p:cTn>
      </p:par>
    </p:tnLst>
    <p:bldLst>
      <p:bldP spid="102408" grpId="0"/>
      <p:bldP spid="102408" grpId="1"/>
      <p:bldP spid="102409"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30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loading...">
            <a:extLst>
              <a:ext uri="{FF2B5EF4-FFF2-40B4-BE49-F238E27FC236}">
                <a16:creationId xmlns:a16="http://schemas.microsoft.com/office/drawing/2014/main" xmlns="" id="{1887B768-6867-41CB-E9A2-129FCA1F13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979" y="1986971"/>
            <a:ext cx="4606119" cy="30669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2030" y="228600"/>
            <a:ext cx="8473381" cy="954107"/>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 Quan sát hình 29.2 h</a:t>
            </a:r>
            <a:r>
              <a:rPr lang="en-US" sz="2800" dirty="0" err="1">
                <a:solidFill>
                  <a:srgbClr val="FF0000"/>
                </a:solidFill>
                <a:latin typeface="Times New Roman" panose="02020603050405020304" pitchFamily="18" charset="0"/>
                <a:cs typeface="Times New Roman" panose="02020603050405020304" pitchFamily="18" charset="0"/>
              </a:rPr>
              <a:t>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có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dịch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gỗ</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dịch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rây</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152400" y="1600200"/>
            <a:ext cx="3804314" cy="4893647"/>
          </a:xfrm>
          <a:prstGeom prst="rect">
            <a:avLst/>
          </a:prstGeom>
        </p:spPr>
        <p:txBody>
          <a:bodyPr wrap="square">
            <a:spAutoFit/>
          </a:bodyPr>
          <a:lstStyle/>
          <a:p>
            <a:r>
              <a:rPr lang="vi-VN" sz="2400" dirty="0">
                <a:solidFill>
                  <a:srgbClr val="7030A0"/>
                </a:solidFill>
                <a:latin typeface="+mj-lt"/>
              </a:rPr>
              <a:t>- Thành phần dịch mạch gỗ: Dịch mạch gỗ chứa chủ yếu là nước và muối khoáng, ngoài ra còn có các chất hữu cơ (hormone, vitamin,…) được tổng hợp ở rễ.</a:t>
            </a:r>
          </a:p>
          <a:p>
            <a:r>
              <a:rPr lang="vi-VN" sz="2400" dirty="0">
                <a:solidFill>
                  <a:srgbClr val="0070C0"/>
                </a:solidFill>
                <a:latin typeface="+mj-lt"/>
              </a:rPr>
              <a:t>- Thành phần dịch mạch rây: Dịch mạch rây chứa chủ yếu là chất hữu cơ được tổng hợp ở lá, bên cạnh đó còn có các chất hữu cơ khác như hormone, vitamin, ATP và một số muối khoáng.</a:t>
            </a:r>
          </a:p>
        </p:txBody>
      </p:sp>
    </p:spTree>
    <p:extLst>
      <p:ext uri="{BB962C8B-B14F-4D97-AF65-F5344CB8AC3E}">
        <p14:creationId xmlns:p14="http://schemas.microsoft.com/office/powerpoint/2010/main" val="69666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90217" y="381000"/>
            <a:ext cx="8792570" cy="954107"/>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29.2,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chuyển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gỗ</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rây</a:t>
            </a:r>
            <a:r>
              <a:rPr lang="en-US" sz="2800" dirty="0">
                <a:solidFill>
                  <a:srgbClr val="FF0000"/>
                </a:solidFill>
                <a:latin typeface="Times New Roman" panose="02020603050405020304" pitchFamily="18" charset="0"/>
                <a:cs typeface="Times New Roman" panose="02020603050405020304" pitchFamily="18" charset="0"/>
              </a:rPr>
              <a:t> có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7170" name="Picture 2" descr="Quan sát Hình 29.2, em hãy cho biết chiều vận chuyển các chất trong mạch g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549" y="1671800"/>
            <a:ext cx="4974609" cy="39677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3530" y="2057400"/>
            <a:ext cx="2883089" cy="4154984"/>
          </a:xfrm>
          <a:prstGeom prst="rect">
            <a:avLst/>
          </a:prstGeom>
        </p:spPr>
        <p:txBody>
          <a:bodyPr wrap="square">
            <a:spAutoFit/>
          </a:bodyPr>
          <a:lstStyle/>
          <a:p>
            <a:r>
              <a:rPr lang="vi-VN" sz="2400" dirty="0">
                <a:latin typeface="+mj-lt"/>
              </a:rPr>
              <a:t>- Mạch gỗ vận chuyển theo chiều đi lên (các chất từ rễ lên thân, lá…).</a:t>
            </a:r>
          </a:p>
          <a:p>
            <a:r>
              <a:rPr lang="vi-VN" sz="2400" dirty="0">
                <a:solidFill>
                  <a:srgbClr val="0070C0"/>
                </a:solidFill>
                <a:latin typeface="+mj-lt"/>
              </a:rPr>
              <a:t>- Mạch rây vận chuyển theo chiều đi xuống (các chất được tổng hợp từ lá được vận chuyển xuống các cơ quan khác của cây).</a:t>
            </a:r>
          </a:p>
        </p:txBody>
      </p:sp>
    </p:spTree>
    <p:extLst>
      <p:ext uri="{BB962C8B-B14F-4D97-AF65-F5344CB8AC3E}">
        <p14:creationId xmlns:p14="http://schemas.microsoft.com/office/powerpoint/2010/main" val="106730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62726" y="9939"/>
            <a:ext cx="959201" cy="7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0" y="867639"/>
            <a:ext cx="9448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vi-VN" altLang="en-US" sz="2800" u="sng" dirty="0" err="1">
                <a:solidFill>
                  <a:srgbClr val="0000FF"/>
                </a:solidFill>
                <a:latin typeface="Times New Roman" pitchFamily="18" charset="0"/>
                <a:cs typeface="Times New Roman" pitchFamily="18" charset="0"/>
              </a:rPr>
              <a:t>1</a:t>
            </a:r>
            <a:r>
              <a:rPr lang="en-US" altLang="en-US" sz="2800" u="sng" dirty="0" smtClean="0">
                <a:solidFill>
                  <a:srgbClr val="0000FF"/>
                </a:solidFill>
                <a:latin typeface="Times New Roman" pitchFamily="18" charset="0"/>
                <a:cs typeface="Times New Roman" pitchFamily="18" charset="0"/>
              </a:rPr>
              <a:t>.</a:t>
            </a:r>
            <a:r>
              <a:rPr lang="en-US" altLang="en-US" sz="2800" u="sng" dirty="0" err="1" smtClean="0">
                <a:solidFill>
                  <a:srgbClr val="0000FF"/>
                </a:solidFill>
                <a:latin typeface="Times New Roman" pitchFamily="18" charset="0"/>
                <a:cs typeface="Times New Roman" pitchFamily="18" charset="0"/>
              </a:rPr>
              <a:t>Quá</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trình</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trao</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đổi</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nước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đối</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và</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các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chất</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dinh</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dưỡng</a:t>
            </a:r>
            <a:r>
              <a:rPr lang="en-US" altLang="en-US" sz="2800" u="sng" dirty="0" smtClean="0">
                <a:solidFill>
                  <a:srgbClr val="0000FF"/>
                </a:solidFill>
                <a:latin typeface="Times New Roman" pitchFamily="18" charset="0"/>
                <a:cs typeface="Times New Roman" pitchFamily="18" charset="0"/>
              </a:rPr>
              <a:t> ở </a:t>
            </a:r>
            <a:r>
              <a:rPr lang="en-US" altLang="en-US" sz="2800" u="sng" dirty="0" err="1" smtClean="0">
                <a:solidFill>
                  <a:srgbClr val="0000FF"/>
                </a:solidFill>
                <a:latin typeface="Times New Roman" pitchFamily="18" charset="0"/>
                <a:cs typeface="Times New Roman" pitchFamily="18" charset="0"/>
              </a:rPr>
              <a:t>thực</a:t>
            </a:r>
            <a:r>
              <a:rPr lang="en-US" altLang="en-US" sz="2800" u="sng" dirty="0" smtClean="0">
                <a:solidFill>
                  <a:srgbClr val="0000FF"/>
                </a:solidFill>
                <a:latin typeface="Times New Roman" pitchFamily="18" charset="0"/>
                <a:cs typeface="Times New Roman" pitchFamily="18" charset="0"/>
              </a:rPr>
              <a:t> </a:t>
            </a:r>
            <a:r>
              <a:rPr lang="en-US" altLang="en-US" sz="2800" u="sng" dirty="0" err="1" smtClean="0">
                <a:solidFill>
                  <a:srgbClr val="0000FF"/>
                </a:solidFill>
                <a:latin typeface="Times New Roman" pitchFamily="18" charset="0"/>
                <a:cs typeface="Times New Roman" pitchFamily="18" charset="0"/>
              </a:rPr>
              <a:t>vật</a:t>
            </a:r>
            <a:endParaRPr lang="en-US" altLang="en-US" sz="2800" u="sng" dirty="0">
              <a:solidFill>
                <a:srgbClr val="0000FF"/>
              </a:solidFill>
              <a:latin typeface="Times New Roman" pitchFamily="18" charset="0"/>
              <a:cs typeface="Times New Roman" pitchFamily="18" charset="0"/>
            </a:endParaRPr>
          </a:p>
        </p:txBody>
      </p:sp>
      <p:pic>
        <p:nvPicPr>
          <p:cNvPr id="12" name="Picture 11">
            <a:extLst>
              <a:ext uri="{FF2B5EF4-FFF2-40B4-BE49-F238E27FC236}">
                <a16:creationId xmlns="" xmlns:a16="http://schemas.microsoft.com/office/drawing/2014/main" id="{6E32C8DF-88D4-1DE6-4BD8-15696F303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6285" y="5291026"/>
            <a:ext cx="1177715" cy="1570287"/>
          </a:xfrm>
          <a:prstGeom prst="rect">
            <a:avLst/>
          </a:prstGeom>
        </p:spPr>
      </p:pic>
      <p:sp>
        <p:nvSpPr>
          <p:cNvPr id="7" name="Text Box 20"/>
          <p:cNvSpPr txBox="1">
            <a:spLocks noChangeArrowheads="1"/>
          </p:cNvSpPr>
          <p:nvPr/>
        </p:nvSpPr>
        <p:spPr bwMode="auto">
          <a:xfrm>
            <a:off x="228600" y="1676400"/>
            <a:ext cx="87630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spcBef>
                <a:spcPct val="50000"/>
              </a:spcBef>
              <a:defRPr/>
            </a:pPr>
            <a:r>
              <a:rPr lang="vi-VN"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Nước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muối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khoáng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hấp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thụ</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rễ</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nhờ</a:t>
            </a:r>
            <a:r>
              <a:rPr lang="en-US" altLang="en-US" sz="2800" dirty="0" smtClean="0">
                <a:latin typeface="Times New Roman" pitchFamily="18" charset="0"/>
                <a:cs typeface="Times New Roman" pitchFamily="18" charset="0"/>
              </a:rPr>
              <a:t> l</a:t>
            </a:r>
            <a:r>
              <a:rPr lang="vi-VN" altLang="en-US" sz="2800" dirty="0" smtClean="0">
                <a:latin typeface="Times New Roman" pitchFamily="18" charset="0"/>
                <a:cs typeface="Times New Roman" pitchFamily="18" charset="0"/>
              </a:rPr>
              <a:t>ông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hút</a:t>
            </a:r>
            <a:r>
              <a:rPr lang="en-US" altLang="en-US" sz="2800" dirty="0" smtClean="0">
                <a:latin typeface="Times New Roman" pitchFamily="18" charset="0"/>
                <a:cs typeface="Times New Roman" pitchFamily="18" charset="0"/>
              </a:rPr>
              <a:t> , qua </a:t>
            </a:r>
            <a:r>
              <a:rPr lang="en-US" altLang="en-US" sz="2800" dirty="0" err="1" smtClean="0">
                <a:latin typeface="Times New Roman" pitchFamily="18" charset="0"/>
                <a:cs typeface="Times New Roman" pitchFamily="18" charset="0"/>
              </a:rPr>
              <a:t>các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tế</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bào</a:t>
            </a:r>
            <a:r>
              <a:rPr lang="en-US" altLang="en-US" sz="2800" dirty="0" smtClean="0">
                <a:latin typeface="Times New Roman" pitchFamily="18" charset="0"/>
                <a:cs typeface="Times New Roman" pitchFamily="18" charset="0"/>
              </a:rPr>
              <a:t> ở </a:t>
            </a:r>
            <a:r>
              <a:rPr lang="en-US" altLang="en-US" sz="2800" dirty="0" err="1" smtClean="0">
                <a:latin typeface="Times New Roman" pitchFamily="18" charset="0"/>
                <a:cs typeface="Times New Roman" pitchFamily="18" charset="0"/>
              </a:rPr>
              <a:t>phần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thịt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vỏ</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mạch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gỗ</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của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rễ</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sau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vận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chuyển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thân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lá</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mạch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gỗ</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của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thân</a:t>
            </a:r>
            <a:r>
              <a:rPr lang="vi-VN" altLang="en-US" sz="2800" dirty="0" smtClean="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a:t>
            </a:r>
            <a:r>
              <a:rPr lang="en-US" altLang="en-US" sz="2800" dirty="0" err="1" smtClean="0">
                <a:latin typeface="Times New Roman" pitchFamily="18" charset="0"/>
                <a:cs typeface="Times New Roman" pitchFamily="18" charset="0"/>
              </a:rPr>
              <a:t>dòng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các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hữu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cơ</a:t>
            </a:r>
            <a:r>
              <a:rPr lang="en-US" altLang="en-US" sz="2800" dirty="0" smtClean="0">
                <a:latin typeface="Times New Roman" pitchFamily="18" charset="0"/>
                <a:cs typeface="Times New Roman" pitchFamily="18" charset="0"/>
              </a:rPr>
              <a:t> do </a:t>
            </a:r>
            <a:r>
              <a:rPr lang="en-US" altLang="en-US" sz="2800" dirty="0" err="1" smtClean="0">
                <a:latin typeface="Times New Roman" pitchFamily="18" charset="0"/>
                <a:cs typeface="Times New Roman" pitchFamily="18" charset="0"/>
              </a:rPr>
              <a:t>lá</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tổng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hợp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vận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chuyển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đến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các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cơ</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quan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mạch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rây</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của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thân</a:t>
            </a:r>
            <a:r>
              <a:rPr lang="en-US" altLang="en-US" sz="2800" dirty="0" smtClean="0">
                <a:latin typeface="Times New Roman" pitchFamily="18" charset="0"/>
                <a:cs typeface="Times New Roman" pitchFamily="18" charset="0"/>
              </a:rPr>
              <a:t> ( </a:t>
            </a:r>
            <a:r>
              <a:rPr lang="en-US" altLang="en-US" sz="2800" dirty="0" err="1" smtClean="0">
                <a:latin typeface="Times New Roman" pitchFamily="18" charset="0"/>
                <a:cs typeface="Times New Roman" pitchFamily="18" charset="0"/>
              </a:rPr>
              <a:t>dòng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xuống</a:t>
            </a:r>
            <a:r>
              <a:rPr lang="en-US" altLang="en-US" sz="2800" dirty="0" smtClean="0">
                <a:latin typeface="Times New Roman" pitchFamily="18" charset="0"/>
                <a:cs typeface="Times New Roman" pitchFamily="18" charset="0"/>
              </a:rPr>
              <a:t>)</a:t>
            </a:r>
            <a:endParaRPr lang="en-US" alt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0073247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TotalTime>
  <Words>4668</Words>
  <Application>Microsoft Office PowerPoint</Application>
  <PresentationFormat>On-screen Show (4:3)</PresentationFormat>
  <Paragraphs>334</Paragraphs>
  <Slides>69</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Arial Unicode MS</vt:lpstr>
      <vt:lpstr>宋体</vt:lpstr>
      <vt:lpstr>Arial</vt:lpstr>
      <vt:lpstr>Calibri</vt:lpstr>
      <vt:lpstr>OpenSans</vt:lpstr>
      <vt:lpstr>Roboto</vt:lpstr>
      <vt:lpstr>Segoe UI</vt:lpstr>
      <vt:lpstr>Times New Roman</vt:lpstr>
      <vt:lpstr>VNI-Brush</vt:lpstr>
      <vt:lpstr>VNI-Souvir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Kể tên các yếu tố môi trường ảnh hưởng đến quá trình trao đổi nước và muối khoáng của cây?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cp:revision>
  <dcterms:created xsi:type="dcterms:W3CDTF">2022-08-18T07:09:14Z</dcterms:created>
  <dcterms:modified xsi:type="dcterms:W3CDTF">2024-12-02T02:57:31Z</dcterms:modified>
</cp:coreProperties>
</file>