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3.wav" ContentType="audio/wav"/>
  <Override PartName="/ppt/media/audio5.wav" ContentType="audio/wav"/>
  <Override PartName="/docProps/core.xml" ContentType="application/vnd.openxmlformats-package.core-properties+xml"/>
  <Override PartName="/docProps/app.xml" ContentType="application/vnd.openxmlformats-officedocument.extended-properties+xml"/>
  <Override PartName="/ppt/media/audio2.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467" r:id="rId4"/>
    <p:sldId id="480" r:id="rId5"/>
    <p:sldId id="479" r:id="rId6"/>
    <p:sldId id="471" r:id="rId7"/>
    <p:sldId id="498" r:id="rId8"/>
    <p:sldId id="488" r:id="rId9"/>
    <p:sldId id="487" r:id="rId10"/>
    <p:sldId id="489" r:id="rId11"/>
    <p:sldId id="491" r:id="rId12"/>
    <p:sldId id="496" r:id="rId13"/>
    <p:sldId id="497" r:id="rId14"/>
    <p:sldId id="492" r:id="rId15"/>
    <p:sldId id="499" r:id="rId16"/>
    <p:sldId id="493" r:id="rId17"/>
    <p:sldId id="494" r:id="rId18"/>
    <p:sldId id="495" r:id="rId19"/>
    <p:sldId id="472" r:id="rId20"/>
    <p:sldId id="464" r:id="rId21"/>
    <p:sldId id="465" r:id="rId22"/>
    <p:sldId id="466" r:id="rId23"/>
    <p:sldId id="277" r:id="rId24"/>
    <p:sldId id="279" r:id="rId25"/>
    <p:sldId id="484" r:id="rId26"/>
    <p:sldId id="486" r:id="rId27"/>
    <p:sldId id="485" r:id="rId28"/>
    <p:sldId id="286" r:id="rId29"/>
    <p:sldId id="500" r:id="rId30"/>
    <p:sldId id="501" r:id="rId31"/>
    <p:sldId id="502" r:id="rId32"/>
    <p:sldId id="503" r:id="rId33"/>
    <p:sldId id="505" r:id="rId34"/>
    <p:sldId id="506" r:id="rId35"/>
    <p:sldId id="507" r:id="rId36"/>
    <p:sldId id="5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9900CC"/>
    <a:srgbClr val="006600"/>
    <a:srgbClr val="CC66FF"/>
    <a:srgbClr val="FF66FF"/>
    <a:srgbClr val="CC00CC"/>
    <a:srgbClr val="00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5" d="100"/>
          <a:sy n="95" d="100"/>
        </p:scale>
        <p:origin x="6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FDA4AB-5A3A-4EEB-AED2-1C538A4265AE}"/>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728D25-22DD-4DAC-B6C4-9E01ABDBA4D9}"/>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BB9C2B-8D89-4423-94C1-0B1D459735AE}"/>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3BFBC8-B4F5-454F-889C-BAACB75BA181}"/>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28A81E3-4D9F-4AC1-87E5-2AC83196A99E}"/>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8E2F894-1D68-4CF6-971B-F97AE328DA0B}"/>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6" name="Footer Placeholder 5">
            <a:extLst>
              <a:ext uri="{FF2B5EF4-FFF2-40B4-BE49-F238E27FC236}">
                <a16:creationId xmlns="" xmlns:a16="http://schemas.microsoft.com/office/drawing/2014/main"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A663C96-045D-4067-A377-1DA49F6D6274}"/>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8" name="Footer Placeholder 7">
            <a:extLst>
              <a:ext uri="{FF2B5EF4-FFF2-40B4-BE49-F238E27FC236}">
                <a16:creationId xmlns="" xmlns:a16="http://schemas.microsoft.com/office/drawing/2014/main"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8FA2011-2BDD-4E1E-B91B-ED25D17F8FE8}"/>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4" name="Footer Placeholder 3">
            <a:extLst>
              <a:ext uri="{FF2B5EF4-FFF2-40B4-BE49-F238E27FC236}">
                <a16:creationId xmlns="" xmlns:a16="http://schemas.microsoft.com/office/drawing/2014/main"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83B99EE-74D0-4AA6-A641-76F133D9FAD5}"/>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3" name="Footer Placeholder 2">
            <a:extLst>
              <a:ext uri="{FF2B5EF4-FFF2-40B4-BE49-F238E27FC236}">
                <a16:creationId xmlns="" xmlns:a16="http://schemas.microsoft.com/office/drawing/2014/main"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F6C0E3-7A2B-40F4-B7D3-CEDA1A1B32D8}"/>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6" name="Footer Placeholder 5">
            <a:extLst>
              <a:ext uri="{FF2B5EF4-FFF2-40B4-BE49-F238E27FC236}">
                <a16:creationId xmlns="" xmlns:a16="http://schemas.microsoft.com/office/drawing/2014/main"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844404A-2C1A-47D8-86D8-DABF1154E68E}"/>
              </a:ext>
            </a:extLst>
          </p:cNvPr>
          <p:cNvSpPr>
            <a:spLocks noGrp="1"/>
          </p:cNvSpPr>
          <p:nvPr>
            <p:ph type="dt" sz="half" idx="10"/>
          </p:nvPr>
        </p:nvSpPr>
        <p:spPr/>
        <p:txBody>
          <a:bodyPr/>
          <a:lstStyle/>
          <a:p>
            <a:fld id="{444406C2-CDAE-48D6-A372-035999F5F9CA}" type="datetimeFigureOut">
              <a:rPr lang="en-US" smtClean="0"/>
              <a:t>9/12/2025</a:t>
            </a:fld>
            <a:endParaRPr lang="en-US"/>
          </a:p>
        </p:txBody>
      </p:sp>
      <p:sp>
        <p:nvSpPr>
          <p:cNvPr id="6" name="Footer Placeholder 5">
            <a:extLst>
              <a:ext uri="{FF2B5EF4-FFF2-40B4-BE49-F238E27FC236}">
                <a16:creationId xmlns="" xmlns:a16="http://schemas.microsoft.com/office/drawing/2014/main"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9/12/2025</a:t>
            </a:fld>
            <a:endParaRPr lang="en-US"/>
          </a:p>
        </p:txBody>
      </p:sp>
      <p:sp>
        <p:nvSpPr>
          <p:cNvPr id="5" name="Footer Placeholder 4">
            <a:extLst>
              <a:ext uri="{FF2B5EF4-FFF2-40B4-BE49-F238E27FC236}">
                <a16:creationId xmlns="" xmlns:a16="http://schemas.microsoft.com/office/drawing/2014/main"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9.wmf"/><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wav"/><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image" Target="../media/image19.wmf"/><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p>
        </p:txBody>
      </p:sp>
      <p:sp>
        <p:nvSpPr>
          <p:cNvPr id="11" name="TextBox 10">
            <a:extLst>
              <a:ext uri="{FF2B5EF4-FFF2-40B4-BE49-F238E27FC236}">
                <a16:creationId xmlns=""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 xmlns:a16="http://schemas.microsoft.com/office/drawing/2014/main" id="{0B431BE2-811F-4D94-9442-1A44BA584DFE}"/>
              </a:ext>
            </a:extLst>
          </p:cNvPr>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A/ HOẠT ĐỘNG KHỞI ĐỘNG</a:t>
            </a:r>
            <a:endParaRPr lang="en-US" sz="3200" b="1">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1 </a:t>
            </a:r>
            <a:r>
              <a:rPr lang="vi-VN" sz="3200" dirty="0" smtClean="0">
                <a:latin typeface="Times New Roman" pitchFamily="18" charset="0"/>
                <a:cs typeface="Times New Roman" pitchFamily="18" charset="0"/>
              </a:rPr>
              <a:t>bát bún</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Trưa</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1 bát cơm</a:t>
            </a:r>
            <a:r>
              <a:rPr lang="en-US" sz="3200" dirty="0" smtClean="0">
                <a:latin typeface="Times New Roman" pitchFamily="18" charset="0"/>
                <a:cs typeface="Times New Roman" pitchFamily="18" charset="0"/>
              </a:rPr>
              <a:t>; 100</a:t>
            </a:r>
            <a:r>
              <a:rPr lang="vi-VN" sz="3200" dirty="0" smtClean="0">
                <a:latin typeface="Times New Roman" pitchFamily="18" charset="0"/>
                <a:cs typeface="Times New Roman" pitchFamily="18" charset="0"/>
              </a:rPr>
              <a:t>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thịt</a:t>
            </a:r>
            <a:r>
              <a:rPr lang="en-US" sz="3200" dirty="0">
                <a:latin typeface="Times New Roman" pitchFamily="18" charset="0"/>
                <a:cs typeface="Times New Roman" pitchFamily="18" charset="0"/>
              </a:rPr>
              <a:t>; 300g </a:t>
            </a:r>
            <a:r>
              <a:rPr lang="en-US" sz="3200" dirty="0" err="1">
                <a:latin typeface="Times New Roman" pitchFamily="18" charset="0"/>
                <a:cs typeface="Times New Roman" pitchFamily="18" charset="0"/>
              </a:rPr>
              <a:t>rau</a:t>
            </a:r>
            <a:r>
              <a:rPr lang="en-US" sz="3200" dirty="0">
                <a:latin typeface="Times New Roman" pitchFamily="18" charset="0"/>
                <a:cs typeface="Times New Roman" pitchFamily="18" charset="0"/>
              </a:rPr>
              <a:t>; 100g </a:t>
            </a:r>
            <a:r>
              <a:rPr lang="en-US" sz="3200" dirty="0" err="1">
                <a:latin typeface="Times New Roman" pitchFamily="18" charset="0"/>
                <a:cs typeface="Times New Roman" pitchFamily="18" charset="0"/>
              </a:rPr>
              <a:t>trứng</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Tối</a:t>
            </a:r>
            <a:r>
              <a:rPr lang="en-US" sz="3200" dirty="0">
                <a:latin typeface="Times New Roman" pitchFamily="18" charset="0"/>
                <a:cs typeface="Times New Roman" pitchFamily="18" charset="0"/>
              </a:rPr>
              <a:t>: 1 </a:t>
            </a:r>
            <a:r>
              <a:rPr lang="vi-VN" sz="3200" dirty="0" smtClean="0">
                <a:latin typeface="Times New Roman" pitchFamily="18" charset="0"/>
                <a:cs typeface="Times New Roman" pitchFamily="18" charset="0"/>
              </a:rPr>
              <a:t>bát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400g </a:t>
            </a:r>
            <a:r>
              <a:rPr lang="en-US" sz="3200" dirty="0" err="1">
                <a:latin typeface="Times New Roman" pitchFamily="18" charset="0"/>
                <a:cs typeface="Times New Roman" pitchFamily="18" charset="0"/>
              </a:rPr>
              <a:t>rau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a:t>
            </a:r>
          </a:p>
          <a:p>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&gt; 2lít/</a:t>
            </a:r>
            <a:r>
              <a:rPr lang="en-US" sz="3200" dirty="0" err="1">
                <a:latin typeface="Times New Roman" pitchFamily="18" charset="0"/>
                <a:cs typeface="Times New Roman" pitchFamily="18" charset="0"/>
              </a:rPr>
              <a:t>ngày</a:t>
            </a:r>
            <a:endParaRPr lang="en-US" sz="3200" dirty="0">
              <a:latin typeface="Times New Roman" pitchFamily="18" charset="0"/>
              <a:cs typeface="Times New Roman" pitchFamily="18" charset="0"/>
            </a:endParaRPr>
          </a:p>
        </p:txBody>
      </p:sp>
      <p:sp>
        <p:nvSpPr>
          <p:cNvPr id="4" name="TextBox 3"/>
          <p:cNvSpPr txBox="1"/>
          <p:nvPr/>
        </p:nvSpPr>
        <p:spPr>
          <a:xfrm>
            <a:off x="4162639" y="4344975"/>
            <a:ext cx="7953827" cy="255454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-&gt; </a:t>
            </a:r>
            <a:r>
              <a:rPr lang="en-US" sz="3200" dirty="0" err="1" smtClean="0">
                <a:latin typeface="Times New Roman" pitchFamily="18" charset="0"/>
                <a:cs typeface="Times New Roman" pitchFamily="18" charset="0"/>
              </a:rPr>
              <a:t>cung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a:t>
            </a:r>
          </a:p>
          <a:p>
            <a:r>
              <a:rPr lang="en-US" sz="3200" b="1" dirty="0" err="1" smtClean="0">
                <a:solidFill>
                  <a:srgbClr val="FF0000"/>
                </a:solidFill>
                <a:latin typeface="Times New Roman" pitchFamily="18" charset="0"/>
                <a:cs typeface="Times New Roman" pitchFamily="18" charset="0"/>
              </a:rPr>
              <a:t>Vậy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đổi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chuyển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hóa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có </a:t>
            </a:r>
            <a:r>
              <a:rPr lang="en-US" sz="3200" b="1" dirty="0" err="1" smtClean="0">
                <a:solidFill>
                  <a:srgbClr val="FF0000"/>
                </a:solidFill>
                <a:latin typeface="Times New Roman" pitchFamily="18" charset="0"/>
                <a:cs typeface="Times New Roman" pitchFamily="18" charset="0"/>
              </a:rPr>
              <a:t>vai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trò</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gì</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72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726" y="3958672"/>
            <a:ext cx="11097218" cy="2308324"/>
          </a:xfrm>
          <a:prstGeom prst="rect">
            <a:avLst/>
          </a:prstGeom>
        </p:spPr>
        <p:txBody>
          <a:bodyPr wrap="square">
            <a:spAutoFit/>
          </a:bodyPr>
          <a:lstStyle/>
          <a:p>
            <a:pPr algn="just"/>
            <a:r>
              <a:rPr lang="vi-VN" sz="2400" b="1" dirty="0">
                <a:solidFill>
                  <a:srgbClr val="0A0A0A"/>
                </a:solidFill>
                <a:latin typeface="Open Sans"/>
              </a:rPr>
              <a:t>Các dạng năng lượng chính trong cơ thể</a:t>
            </a:r>
          </a:p>
          <a:p>
            <a:pPr algn="just"/>
            <a:r>
              <a:rPr lang="vi-VN" sz="2400" dirty="0">
                <a:solidFill>
                  <a:srgbClr val="252525"/>
                </a:solidFill>
                <a:latin typeface="Open Sans"/>
              </a:rPr>
              <a:t>–  Nhiệt năng: duy trì thân nhiệt, phần nhiệt năng dư thừa thải ra ngoài bằng quá trình thải nhiệt.</a:t>
            </a:r>
          </a:p>
          <a:p>
            <a:pPr algn="just"/>
            <a:r>
              <a:rPr lang="vi-VN" sz="2400" dirty="0">
                <a:solidFill>
                  <a:srgbClr val="252525"/>
                </a:solidFill>
                <a:latin typeface="Open Sans"/>
              </a:rPr>
              <a:t>–  Động năng: giúp cho các cơ quan hoạt động.</a:t>
            </a:r>
          </a:p>
          <a:p>
            <a:pPr algn="just"/>
            <a:r>
              <a:rPr lang="vi-VN" sz="2400" dirty="0">
                <a:solidFill>
                  <a:srgbClr val="252525"/>
                </a:solidFill>
                <a:latin typeface="Open Sans"/>
              </a:rPr>
              <a:t>–  Điện năng: do dòng ion chuyển động qua màng, tạo điện thế màng tế bào.</a:t>
            </a:r>
          </a:p>
          <a:p>
            <a:pPr algn="just"/>
            <a:r>
              <a:rPr lang="vi-VN" sz="2400" dirty="0">
                <a:solidFill>
                  <a:srgbClr val="252525"/>
                </a:solidFill>
                <a:latin typeface="Open Sans"/>
              </a:rPr>
              <a:t>–  Hóa năng: Năng lượng tích lũy trong các liên kết hóa học. </a:t>
            </a:r>
            <a:endParaRPr lang="vi-VN" sz="2400" b="0" i="0" dirty="0">
              <a:solidFill>
                <a:srgbClr val="252525"/>
              </a:solidFill>
              <a:effectLst/>
              <a:latin typeface="Open Sans"/>
            </a:endParaRPr>
          </a:p>
        </p:txBody>
      </p:sp>
      <p:pic>
        <p:nvPicPr>
          <p:cNvPr id="6146" name="Picture 2" descr="Năng lượng chính của cơ th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821" y="195301"/>
            <a:ext cx="8871479" cy="35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734" y="4229642"/>
            <a:ext cx="10688782" cy="1200329"/>
          </a:xfrm>
          <a:prstGeom prst="rect">
            <a:avLst/>
          </a:prstGeom>
        </p:spPr>
        <p:txBody>
          <a:bodyPr wrap="square">
            <a:spAutoFit/>
          </a:bodyPr>
          <a:lstStyle/>
          <a:p>
            <a:r>
              <a:rPr lang="vi-VN" sz="2400" dirty="0">
                <a:solidFill>
                  <a:srgbClr val="006600"/>
                </a:solidFill>
                <a:latin typeface="Roboto"/>
              </a:rPr>
              <a:t>Khi ta vận động cơ thể chuyển hóa hóa năng thành năng lượng, giải phóng nhiệt năng khiến cơ thể chúng ta nóng lên, nhịp tim và hô hấp tăng để cung cấp oxygen cho quá trình </a:t>
            </a:r>
            <a:r>
              <a:rPr lang="vi-VN" sz="2400" dirty="0">
                <a:solidFill>
                  <a:srgbClr val="FF0000"/>
                </a:solidFill>
                <a:latin typeface="Roboto"/>
              </a:rPr>
              <a:t>chuyển hóa năng lượng.</a:t>
            </a:r>
            <a:endParaRPr lang="en-US" sz="2400"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030" y="311013"/>
            <a:ext cx="5981701"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2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92" y="264772"/>
            <a:ext cx="11591827" cy="5632311"/>
          </a:xfrm>
          <a:prstGeom prst="rect">
            <a:avLst/>
          </a:prstGeom>
        </p:spPr>
        <p:txBody>
          <a:bodyPr wrap="square">
            <a:spAutoFit/>
          </a:bodyPr>
          <a:lstStyle/>
          <a:p>
            <a:pPr algn="just"/>
            <a:r>
              <a:rPr lang="vi-VN" sz="2400" b="1" dirty="0" smtClean="0">
                <a:solidFill>
                  <a:srgbClr val="FF0000"/>
                </a:solidFill>
                <a:latin typeface="Open Sans"/>
              </a:rPr>
              <a:t>? Sự </a:t>
            </a:r>
            <a:r>
              <a:rPr lang="vi-VN" sz="2400" b="1" dirty="0">
                <a:solidFill>
                  <a:srgbClr val="FF0000"/>
                </a:solidFill>
                <a:latin typeface="Open Sans"/>
              </a:rPr>
              <a:t>biến đổi nào sau đây là chuyển hóa năng lượng trong cơ thể sinh vật?</a:t>
            </a:r>
          </a:p>
          <a:p>
            <a:pPr algn="just"/>
            <a:r>
              <a:rPr lang="vi-VN" sz="2400" dirty="0">
                <a:solidFill>
                  <a:srgbClr val="000000"/>
                </a:solidFill>
                <a:latin typeface="Open Sans"/>
              </a:rPr>
              <a:t>a) Quang năng → Hóa năng</a:t>
            </a:r>
          </a:p>
          <a:p>
            <a:pPr algn="just"/>
            <a:r>
              <a:rPr lang="vi-VN" sz="2400" dirty="0">
                <a:solidFill>
                  <a:srgbClr val="000000"/>
                </a:solidFill>
                <a:latin typeface="Open Sans"/>
              </a:rPr>
              <a:t>b) Điện năng → Nhiệt năng</a:t>
            </a:r>
          </a:p>
          <a:p>
            <a:pPr algn="just"/>
            <a:r>
              <a:rPr lang="vi-VN" sz="2400" dirty="0">
                <a:solidFill>
                  <a:srgbClr val="000000"/>
                </a:solidFill>
                <a:latin typeface="Open Sans"/>
              </a:rPr>
              <a:t>c) Hóa năng → Nhiệt năng</a:t>
            </a:r>
          </a:p>
          <a:p>
            <a:pPr algn="just"/>
            <a:r>
              <a:rPr lang="vi-VN" sz="2400" dirty="0">
                <a:solidFill>
                  <a:srgbClr val="000000"/>
                </a:solidFill>
                <a:latin typeface="Open Sans"/>
              </a:rPr>
              <a:t>d) Điện năng → Cơ năng</a:t>
            </a:r>
          </a:p>
          <a:p>
            <a:pPr algn="just"/>
            <a:endParaRPr lang="vi-VN" sz="2400" dirty="0" smtClean="0">
              <a:solidFill>
                <a:srgbClr val="000000"/>
              </a:solidFill>
              <a:latin typeface="Open Sans"/>
            </a:endParaRPr>
          </a:p>
          <a:p>
            <a:pPr algn="just"/>
            <a:endParaRPr lang="vi-VN" sz="2400" dirty="0">
              <a:solidFill>
                <a:srgbClr val="000000"/>
              </a:solidFill>
              <a:latin typeface="Open Sans"/>
            </a:endParaRPr>
          </a:p>
          <a:p>
            <a:pPr algn="just"/>
            <a:r>
              <a:rPr lang="vi-VN" sz="2400" dirty="0" smtClean="0">
                <a:solidFill>
                  <a:srgbClr val="000000"/>
                </a:solidFill>
                <a:latin typeface="Open Sans"/>
              </a:rPr>
              <a:t>• </a:t>
            </a:r>
            <a:r>
              <a:rPr lang="vi-VN" sz="2400" dirty="0">
                <a:solidFill>
                  <a:srgbClr val="000000"/>
                </a:solidFill>
                <a:latin typeface="Open Sans"/>
              </a:rPr>
              <a:t>Sự biến đổi là chuyển hóa năng lượng trong cơ thể sinh vật là:</a:t>
            </a:r>
          </a:p>
          <a:p>
            <a:pPr algn="just"/>
            <a:r>
              <a:rPr lang="vi-VN" sz="2400" dirty="0">
                <a:solidFill>
                  <a:srgbClr val="0000FF"/>
                </a:solidFill>
                <a:latin typeface="Open Sans"/>
              </a:rPr>
              <a:t>a) Quang năng → Hóa năng </a:t>
            </a:r>
            <a:r>
              <a:rPr lang="vi-VN" sz="2400" dirty="0">
                <a:solidFill>
                  <a:srgbClr val="000000"/>
                </a:solidFill>
                <a:latin typeface="Open Sans"/>
              </a:rPr>
              <a:t>(Đây là sự biến đổi thường thấy trong quá trình quang hợp của thực vật,…)</a:t>
            </a:r>
          </a:p>
          <a:p>
            <a:pPr algn="just"/>
            <a:r>
              <a:rPr lang="vi-VN" sz="2400" dirty="0">
                <a:solidFill>
                  <a:srgbClr val="0000FF"/>
                </a:solidFill>
                <a:latin typeface="Open Sans"/>
              </a:rPr>
              <a:t>c) Hóa năng → Nhiệt năng </a:t>
            </a:r>
            <a:r>
              <a:rPr lang="vi-VN" sz="2400" dirty="0">
                <a:solidFill>
                  <a:srgbClr val="000000"/>
                </a:solidFill>
                <a:latin typeface="Open Sans"/>
              </a:rPr>
              <a:t>(Đây là sự biến đổi thường thấy trong quá trình phân giải tạo năng lượng của cơ thể).</a:t>
            </a:r>
          </a:p>
          <a:p>
            <a:pPr algn="just"/>
            <a:r>
              <a:rPr lang="vi-VN" sz="2400" dirty="0">
                <a:solidFill>
                  <a:srgbClr val="000000"/>
                </a:solidFill>
                <a:latin typeface="Open Sans"/>
              </a:rPr>
              <a:t>• “b) Điện năng → Nhiệt năng” và “d) Điện năng → Cơ năng” không phải là sự chuyển hóa năng lượng trong cơ thể sinh vật mà là sự chuyển hóa năng lượng thường thấy trong các thiết bị điện như nồi cơm điện, quạt điện,…</a:t>
            </a:r>
            <a:endParaRPr lang="vi-VN" sz="2400" b="0" i="0" dirty="0">
              <a:solidFill>
                <a:srgbClr val="000000"/>
              </a:solidFill>
              <a:effectLst/>
              <a:latin typeface="Open Sans"/>
            </a:endParaRPr>
          </a:p>
        </p:txBody>
      </p:sp>
    </p:spTree>
    <p:extLst>
      <p:ext uri="{BB962C8B-B14F-4D97-AF65-F5344CB8AC3E}">
        <p14:creationId xmlns:p14="http://schemas.microsoft.com/office/powerpoint/2010/main" val="21764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circle(in)">
                                      <p:cBhvr>
                                        <p:cTn id="24" dur="2000"/>
                                        <p:tgtEl>
                                          <p:spTgt spid="2">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circle(in)">
                                      <p:cBhvr>
                                        <p:cTn id="27" dur="2000"/>
                                        <p:tgtEl>
                                          <p:spTgt spid="2">
                                            <p:txEl>
                                              <p:pRg st="8" end="8"/>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circle(in)">
                                      <p:cBhvr>
                                        <p:cTn id="30" dur="2000"/>
                                        <p:tgtEl>
                                          <p:spTgt spid="2">
                                            <p:txEl>
                                              <p:pRg st="9" end="9"/>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circle(in)">
                                      <p:cBhvr>
                                        <p:cTn id="33"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240" y="525073"/>
            <a:ext cx="10903670" cy="4524315"/>
          </a:xfrm>
          <a:prstGeom prst="rect">
            <a:avLst/>
          </a:prstGeom>
        </p:spPr>
        <p:txBody>
          <a:bodyPr wrap="square">
            <a:spAutoFit/>
          </a:bodyPr>
          <a:lstStyle/>
          <a:p>
            <a:pPr algn="just">
              <a:lnSpc>
                <a:spcPct val="150000"/>
              </a:lnSpc>
            </a:pPr>
            <a:r>
              <a:rPr lang="vi-VN" sz="3200" dirty="0" smtClean="0">
                <a:solidFill>
                  <a:srgbClr val="C00000"/>
                </a:solidFill>
                <a:latin typeface="Open Sans"/>
              </a:rPr>
              <a:t>? Sinh </a:t>
            </a:r>
            <a:r>
              <a:rPr lang="vi-VN" sz="3200" dirty="0">
                <a:solidFill>
                  <a:srgbClr val="C00000"/>
                </a:solidFill>
                <a:latin typeface="Open Sans"/>
              </a:rPr>
              <a:t>vật có sử dụng hết toàn bộ các chất được lấy từ môi trường không? Giải thích?</a:t>
            </a:r>
          </a:p>
          <a:p>
            <a:pPr algn="just">
              <a:lnSpc>
                <a:spcPct val="150000"/>
              </a:lnSpc>
            </a:pPr>
            <a:endParaRPr lang="vi-VN" sz="3200" dirty="0" smtClean="0">
              <a:solidFill>
                <a:srgbClr val="000000"/>
              </a:solidFill>
              <a:latin typeface="Open Sans"/>
            </a:endParaRPr>
          </a:p>
          <a:p>
            <a:pPr algn="just">
              <a:lnSpc>
                <a:spcPct val="150000"/>
              </a:lnSpc>
            </a:pPr>
            <a:r>
              <a:rPr lang="vi-VN" sz="3200" dirty="0" smtClean="0">
                <a:solidFill>
                  <a:srgbClr val="000000"/>
                </a:solidFill>
                <a:latin typeface="Open Sans"/>
              </a:rPr>
              <a:t>Sinh </a:t>
            </a:r>
            <a:r>
              <a:rPr lang="vi-VN" sz="3200" dirty="0">
                <a:solidFill>
                  <a:srgbClr val="000000"/>
                </a:solidFill>
                <a:latin typeface="Open Sans"/>
              </a:rPr>
              <a:t>vật không sử dụng hết toàn bộ các chất được lấy từ môi trường vì trong quá trình trao đổi chất có thải ra ngoài các chất không cần thiết và các chất dư thừa.</a:t>
            </a:r>
            <a:endParaRPr lang="vi-VN" sz="3200" b="0" i="0" dirty="0">
              <a:solidFill>
                <a:srgbClr val="000000"/>
              </a:solidFill>
              <a:effectLst/>
              <a:latin typeface="Open Sans"/>
            </a:endParaRPr>
          </a:p>
        </p:txBody>
      </p:sp>
    </p:spTree>
    <p:extLst>
      <p:ext uri="{BB962C8B-B14F-4D97-AF65-F5344CB8AC3E}">
        <p14:creationId xmlns:p14="http://schemas.microsoft.com/office/powerpoint/2010/main" val="41685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89" y="257570"/>
            <a:ext cx="10377054" cy="954107"/>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 </a:t>
            </a:r>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VAI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TRÒ</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TRAO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ĐỔI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CHUYỂN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HÓA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NĂNG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LƯỢNG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CƠ</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THỂ</a:t>
            </a:r>
            <a:endParaRPr lang="en-US"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473" y="2805545"/>
            <a:ext cx="5902036" cy="376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5545"/>
            <a:ext cx="5507182" cy="376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4250" y="1523660"/>
            <a:ext cx="11159836" cy="830997"/>
          </a:xfrm>
          <a:prstGeom prst="rect">
            <a:avLst/>
          </a:prstGeom>
        </p:spPr>
        <p:txBody>
          <a:bodyPr wrap="square">
            <a:spAutoFit/>
          </a:bodyPr>
          <a:lstStyle/>
          <a:p>
            <a:r>
              <a:rPr lang="vi-VN" sz="2400" dirty="0">
                <a:solidFill>
                  <a:srgbClr val="222222"/>
                </a:solidFill>
                <a:latin typeface="Roboto"/>
              </a:rPr>
              <a:t>Quá trình trao đổi chất và chuyển hoá năng lượng có vai trò gì đối với cơ thể sinh vật</a:t>
            </a:r>
            <a:r>
              <a:rPr lang="vi-VN" sz="2400" dirty="0" smtClean="0">
                <a:solidFill>
                  <a:srgbClr val="222222"/>
                </a:solidFill>
                <a:latin typeface="Roboto"/>
              </a:rPr>
              <a:t>?</a:t>
            </a:r>
            <a:endParaRPr lang="en-US" sz="2400" dirty="0"/>
          </a:p>
        </p:txBody>
      </p:sp>
    </p:spTree>
    <p:extLst>
      <p:ext uri="{BB962C8B-B14F-4D97-AF65-F5344CB8AC3E}">
        <p14:creationId xmlns:p14="http://schemas.microsoft.com/office/powerpoint/2010/main" val="41315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1999" y="272715"/>
            <a:ext cx="10868527" cy="5632311"/>
          </a:xfrm>
          <a:prstGeom prst="rect">
            <a:avLst/>
          </a:prstGeom>
          <a:noFill/>
        </p:spPr>
        <p:txBody>
          <a:bodyPr wrap="square" rtlCol="0">
            <a:spAutoFit/>
          </a:bodyPr>
          <a:lstStyle/>
          <a:p>
            <a:pPr marL="571500" indent="-571500">
              <a:buFontTx/>
              <a:buChar char="-"/>
            </a:pPr>
            <a:r>
              <a:rPr lang="vi-VN" sz="4000" dirty="0" smtClean="0"/>
              <a:t>Quá trình trao đổi chất và chuyển hóa năng lượng đóng vai trò quan trọng đối với sinh vật như:</a:t>
            </a:r>
          </a:p>
          <a:p>
            <a:r>
              <a:rPr lang="vi-VN" sz="4000" dirty="0" smtClean="0"/>
              <a:t>+ </a:t>
            </a:r>
            <a:r>
              <a:rPr lang="vi-VN" sz="4000" dirty="0"/>
              <a:t>C</a:t>
            </a:r>
            <a:r>
              <a:rPr lang="vi-VN" sz="4000" dirty="0" smtClean="0"/>
              <a:t>ung cấp nguyên liệu cấu tạo nên tế bào và cơ thể.</a:t>
            </a:r>
          </a:p>
          <a:p>
            <a:r>
              <a:rPr lang="vi-VN" sz="4000" dirty="0"/>
              <a:t>+</a:t>
            </a:r>
            <a:r>
              <a:rPr lang="vi-VN" sz="4000" dirty="0" smtClean="0"/>
              <a:t> Cung cấp năng lượng cho các hoạt động sống.</a:t>
            </a:r>
          </a:p>
          <a:p>
            <a:r>
              <a:rPr lang="vi-VN" sz="4000" dirty="0" smtClean="0"/>
              <a:t>- Nhờ đó, sinh vật có thể duy trì sự sống, sinh trưởng, phát triển và sinh sản</a:t>
            </a:r>
            <a:endParaRPr lang="en-US" sz="4000" dirty="0"/>
          </a:p>
        </p:txBody>
      </p:sp>
    </p:spTree>
    <p:extLst>
      <p:ext uri="{BB962C8B-B14F-4D97-AF65-F5344CB8AC3E}">
        <p14:creationId xmlns:p14="http://schemas.microsoft.com/office/powerpoint/2010/main" val="23847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35182" y="299924"/>
            <a:ext cx="10287000" cy="3690185"/>
          </a:xfrm>
          <a:prstGeom prst="rect">
            <a:avLst/>
          </a:prstGeom>
        </p:spPr>
      </p:pic>
      <p:sp>
        <p:nvSpPr>
          <p:cNvPr id="3" name="Rectangle 2"/>
          <p:cNvSpPr/>
          <p:nvPr/>
        </p:nvSpPr>
        <p:spPr>
          <a:xfrm>
            <a:off x="464127" y="4182578"/>
            <a:ext cx="11229109" cy="2308324"/>
          </a:xfrm>
          <a:prstGeom prst="rect">
            <a:avLst/>
          </a:prstGeom>
        </p:spPr>
        <p:txBody>
          <a:bodyPr wrap="square">
            <a:spAutoFit/>
          </a:bodyPr>
          <a:lstStyle/>
          <a:p>
            <a:pPr algn="just"/>
            <a:r>
              <a:rPr lang="vi-VN" sz="2400" dirty="0">
                <a:solidFill>
                  <a:srgbClr val="006600"/>
                </a:solidFill>
                <a:latin typeface="Roboto"/>
              </a:rPr>
              <a:t>Quá trình trao đổi chất và chuyển hoá năng lượng </a:t>
            </a:r>
            <a:r>
              <a:rPr lang="vi-VN" sz="2400" dirty="0">
                <a:solidFill>
                  <a:srgbClr val="FF0000"/>
                </a:solidFill>
                <a:latin typeface="Roboto"/>
              </a:rPr>
              <a:t>là điều kiện cơ bản giúp duy trì sự sống, sinh trưởng, phát triển và sinh sản ở các loài sinh vật</a:t>
            </a:r>
            <a:r>
              <a:rPr lang="vi-VN" sz="2400" dirty="0">
                <a:solidFill>
                  <a:srgbClr val="006600"/>
                </a:solidFill>
                <a:latin typeface="Roboto"/>
              </a:rPr>
              <a:t>.</a:t>
            </a:r>
          </a:p>
          <a:p>
            <a:pPr algn="just"/>
            <a:r>
              <a:rPr lang="vi-VN" sz="2400" dirty="0">
                <a:solidFill>
                  <a:srgbClr val="9900CC"/>
                </a:solidFill>
                <a:latin typeface="Roboto"/>
              </a:rPr>
              <a:t>Ví dụ: Cây xanh cần có quá trình quang hợp để phục vụ cho sinh trưởng và phát triển.</a:t>
            </a:r>
          </a:p>
          <a:p>
            <a:pPr algn="just"/>
            <a:r>
              <a:rPr lang="vi-VN" sz="2400" dirty="0">
                <a:solidFill>
                  <a:srgbClr val="9900CC"/>
                </a:solidFill>
                <a:latin typeface="Roboto"/>
              </a:rPr>
              <a:t>Khi ta ăn thức ăn, cơ thể chuyển hóa thức ăn thành năng lượng giúp duy trì hoạt động sống của sinh vật.</a:t>
            </a:r>
            <a:endParaRPr lang="vi-VN" sz="2400" b="0" i="0" dirty="0">
              <a:solidFill>
                <a:srgbClr val="9900CC"/>
              </a:solidFill>
              <a:effectLst/>
              <a:latin typeface="Roboto"/>
            </a:endParaRPr>
          </a:p>
        </p:txBody>
      </p:sp>
    </p:spTree>
    <p:extLst>
      <p:ext uri="{BB962C8B-B14F-4D97-AF65-F5344CB8AC3E}">
        <p14:creationId xmlns:p14="http://schemas.microsoft.com/office/powerpoint/2010/main" val="23003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340" y="408837"/>
            <a:ext cx="11561619" cy="830997"/>
          </a:xfrm>
          <a:prstGeom prst="rect">
            <a:avLst/>
          </a:prstGeom>
        </p:spPr>
        <p:txBody>
          <a:bodyPr wrap="square">
            <a:spAutoFit/>
          </a:bodyPr>
          <a:lstStyle/>
          <a:p>
            <a:r>
              <a:rPr lang="vi-VN" sz="2400" dirty="0" smtClean="0">
                <a:solidFill>
                  <a:srgbClr val="FF0000"/>
                </a:solidFill>
                <a:latin typeface="Roboto"/>
              </a:rPr>
              <a:t>?1. Điều </a:t>
            </a:r>
            <a:r>
              <a:rPr lang="vi-VN" sz="2400" dirty="0">
                <a:solidFill>
                  <a:srgbClr val="FF0000"/>
                </a:solidFill>
                <a:latin typeface="Roboto"/>
              </a:rPr>
              <a:t>gì sẽ xảy ra đối với sinh vật nếu quá trình trao đổi chất và chuyển hoá năng lượng bị ngừng lại? Giải thích.</a:t>
            </a:r>
            <a:endParaRPr lang="en-US" sz="2400" dirty="0">
              <a:solidFill>
                <a:srgbClr val="FF0000"/>
              </a:solidFill>
            </a:endParaRPr>
          </a:p>
        </p:txBody>
      </p:sp>
      <p:sp>
        <p:nvSpPr>
          <p:cNvPr id="3" name="Rectangle 2"/>
          <p:cNvSpPr/>
          <p:nvPr/>
        </p:nvSpPr>
        <p:spPr>
          <a:xfrm>
            <a:off x="325578" y="1546732"/>
            <a:ext cx="11866421" cy="461665"/>
          </a:xfrm>
          <a:prstGeom prst="rect">
            <a:avLst/>
          </a:prstGeom>
        </p:spPr>
        <p:txBody>
          <a:bodyPr wrap="square">
            <a:spAutoFit/>
          </a:bodyPr>
          <a:lstStyle/>
          <a:p>
            <a:r>
              <a:rPr lang="vi-VN" sz="2400" dirty="0">
                <a:solidFill>
                  <a:srgbClr val="006600"/>
                </a:solidFill>
                <a:latin typeface="Roboto"/>
              </a:rPr>
              <a:t>Sinh vật sẽ không có năng lượng để duy trì các hoạt động sống bình thường và chết.</a:t>
            </a:r>
            <a:endParaRPr lang="en-US" sz="2400" dirty="0">
              <a:solidFill>
                <a:srgbClr val="006600"/>
              </a:solidFill>
            </a:endParaRPr>
          </a:p>
        </p:txBody>
      </p:sp>
      <p:sp>
        <p:nvSpPr>
          <p:cNvPr id="4" name="Rectangle 3"/>
          <p:cNvSpPr/>
          <p:nvPr/>
        </p:nvSpPr>
        <p:spPr>
          <a:xfrm>
            <a:off x="325577" y="2403527"/>
            <a:ext cx="11561621" cy="830997"/>
          </a:xfrm>
          <a:prstGeom prst="rect">
            <a:avLst/>
          </a:prstGeom>
        </p:spPr>
        <p:txBody>
          <a:bodyPr wrap="square">
            <a:spAutoFit/>
          </a:bodyPr>
          <a:lstStyle/>
          <a:p>
            <a:r>
              <a:rPr lang="vi-VN" sz="2400" dirty="0" smtClean="0">
                <a:solidFill>
                  <a:srgbClr val="FF0000"/>
                </a:solidFill>
                <a:latin typeface="Roboto"/>
              </a:rPr>
              <a:t>?2. Nhiệt </a:t>
            </a:r>
            <a:r>
              <a:rPr lang="vi-VN" sz="2400" dirty="0">
                <a:solidFill>
                  <a:srgbClr val="FF0000"/>
                </a:solidFill>
                <a:latin typeface="Roboto"/>
              </a:rPr>
              <a:t>độ cơ thể của một vận động viên đang thi đấu và một nhân viên viên đang làm việc trong văn phòng có gì khác nhau? Giải thích.</a:t>
            </a:r>
            <a:endParaRPr lang="en-US" sz="2400" dirty="0">
              <a:solidFill>
                <a:srgbClr val="FF0000"/>
              </a:solidFill>
            </a:endParaRPr>
          </a:p>
        </p:txBody>
      </p:sp>
      <p:sp>
        <p:nvSpPr>
          <p:cNvPr id="5" name="Rectangle 4"/>
          <p:cNvSpPr/>
          <p:nvPr/>
        </p:nvSpPr>
        <p:spPr>
          <a:xfrm>
            <a:off x="439340" y="3557221"/>
            <a:ext cx="10938168" cy="1569660"/>
          </a:xfrm>
          <a:prstGeom prst="rect">
            <a:avLst/>
          </a:prstGeom>
        </p:spPr>
        <p:txBody>
          <a:bodyPr wrap="square">
            <a:spAutoFit/>
          </a:bodyPr>
          <a:lstStyle/>
          <a:p>
            <a:pPr algn="just"/>
            <a:r>
              <a:rPr lang="vi-VN" sz="2400" dirty="0">
                <a:solidFill>
                  <a:srgbClr val="006600"/>
                </a:solidFill>
                <a:latin typeface="Roboto"/>
              </a:rPr>
              <a:t>Nhiệt độ vận động viên sẽ cao hơn người làm việc văn phòng.</a:t>
            </a:r>
          </a:p>
          <a:p>
            <a:pPr algn="just"/>
            <a:r>
              <a:rPr lang="vi-VN" sz="2400" dirty="0">
                <a:solidFill>
                  <a:srgbClr val="006600"/>
                </a:solidFill>
                <a:latin typeface="Roboto"/>
              </a:rPr>
              <a:t>- Khi vận động viên vận động, cơ thể anh ta cần sử dụng rất nhiều năng lượng, dẫn đến quá trình trao đổi chất và năng lượng diễn ra nhanh hơn, cơ thể tỏa nhiều nhiệt hơn.</a:t>
            </a:r>
            <a:endParaRPr lang="vi-VN" sz="2400" b="0" i="0" dirty="0">
              <a:solidFill>
                <a:srgbClr val="006600"/>
              </a:solidFill>
              <a:effectLst/>
              <a:latin typeface="Roboto"/>
            </a:endParaRPr>
          </a:p>
        </p:txBody>
      </p:sp>
    </p:spTree>
    <p:extLst>
      <p:ext uri="{BB962C8B-B14F-4D97-AF65-F5344CB8AC3E}">
        <p14:creationId xmlns:p14="http://schemas.microsoft.com/office/powerpoint/2010/main" val="42128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51249"/>
          </a:xfrm>
          <a:prstGeom prst="rect">
            <a:avLst/>
          </a:prstGeom>
        </p:spPr>
      </p:pic>
    </p:spTree>
    <p:extLst>
      <p:ext uri="{BB962C8B-B14F-4D97-AF65-F5344CB8AC3E}">
        <p14:creationId xmlns:p14="http://schemas.microsoft.com/office/powerpoint/2010/main" val="255787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55684" y="823952"/>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 HOẠT ĐỘNG LUYỆN TẬP</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DE734E-3910-42A5-BC93-0770CC5DC6AB}"/>
              </a:ext>
            </a:extLst>
          </p:cNvPr>
          <p:cNvPicPr>
            <a:picLocks noChangeAspect="1"/>
          </p:cNvPicPr>
          <p:nvPr/>
        </p:nvPicPr>
        <p:blipFill>
          <a:blip r:embed="rId3"/>
          <a:stretch>
            <a:fillRect/>
          </a:stretch>
        </p:blipFill>
        <p:spPr>
          <a:xfrm>
            <a:off x="-273378" y="-92578"/>
            <a:ext cx="12905295" cy="7162492"/>
          </a:xfrm>
          <a:prstGeom prst="rect">
            <a:avLst/>
          </a:prstGeom>
        </p:spPr>
      </p:pic>
      <p:sp>
        <p:nvSpPr>
          <p:cNvPr id="4" name="TextBox 3">
            <a:extLst>
              <a:ext uri="{FF2B5EF4-FFF2-40B4-BE49-F238E27FC236}">
                <a16:creationId xmlns="" xmlns:a16="http://schemas.microsoft.com/office/drawing/2014/main" id="{B8E0BE28-145F-4D07-B2DF-4C6D7EB8355B}"/>
              </a:ext>
            </a:extLst>
          </p:cNvPr>
          <p:cNvSpPr txBox="1"/>
          <p:nvPr/>
        </p:nvSpPr>
        <p:spPr>
          <a:xfrm>
            <a:off x="-113121" y="1781338"/>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dirty="0" err="1" smtClean="0">
                <a:ln w="12700">
                  <a:solidFill>
                    <a:srgbClr val="EAEAEA"/>
                  </a:solidFill>
                  <a:round/>
                  <a:headEnd/>
                  <a:tailEnd/>
                </a:ln>
                <a:solidFill>
                  <a:srgbClr val="0000FF"/>
                </a:solidFill>
                <a:latin typeface="Times New Roman" pitchFamily="18" charset="0"/>
                <a:cs typeface="Times New Roman" pitchFamily="18" charset="0"/>
              </a:rPr>
              <a:t>Bài</a:t>
            </a:r>
            <a:r>
              <a:rPr lang="en-US" sz="5400" b="1" kern="10" dirty="0" smtClean="0">
                <a:ln w="12700">
                  <a:solidFill>
                    <a:srgbClr val="EAEAEA"/>
                  </a:solidFill>
                  <a:round/>
                  <a:headEnd/>
                  <a:tailEnd/>
                </a:ln>
                <a:solidFill>
                  <a:srgbClr val="0000FF"/>
                </a:solidFill>
                <a:latin typeface="Times New Roman" pitchFamily="18" charset="0"/>
                <a:cs typeface="Times New Roman" pitchFamily="18" charset="0"/>
              </a:rPr>
              <a:t> 22:</a:t>
            </a:r>
          </a:p>
          <a:p>
            <a:pPr algn="ctr" eaLnBrk="1" fontAlgn="auto" hangingPunct="1">
              <a:spcBef>
                <a:spcPts val="0"/>
              </a:spcBef>
              <a:spcAft>
                <a:spcPts val="0"/>
              </a:spcAft>
              <a:defRPr/>
            </a:pPr>
            <a:r>
              <a:rPr lang="en-US" sz="5400" b="1" kern="10" dirty="0" smtClean="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endParaRPr lang="en-US" sz="5400" b="1" kern="10" dirty="0">
              <a:ln w="12700">
                <a:solidFill>
                  <a:srgbClr val="EAEAEA"/>
                </a:solidFill>
                <a:round/>
                <a:headEnd/>
                <a:tailEnd/>
              </a:ln>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932" y="3726971"/>
            <a:ext cx="3515009" cy="192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3385" y="489313"/>
            <a:ext cx="8342722" cy="1569660"/>
          </a:xfrm>
          <a:prstGeom prst="rect">
            <a:avLst/>
          </a:prstGeom>
          <a:noFill/>
        </p:spPr>
        <p:txBody>
          <a:bodyPr wrap="square" rtlCol="0">
            <a:spAutoFit/>
          </a:bodyPr>
          <a:lstStyle/>
          <a:p>
            <a:pPr algn="ctr"/>
            <a:r>
              <a:rPr lang="vi-VN" sz="3200" b="1" dirty="0" smtClean="0">
                <a:solidFill>
                  <a:srgbClr val="0000FF"/>
                </a:solidFill>
              </a:rPr>
              <a:t>CHỦ ĐỀ 7: </a:t>
            </a:r>
            <a:r>
              <a:rPr lang="vi-VN" sz="3200" b="1" dirty="0" smtClean="0">
                <a:solidFill>
                  <a:srgbClr val="000000"/>
                </a:solidFill>
              </a:rPr>
              <a:t>TRAO ĐỔI CHẤT VÀ CHUYỂN HÓA NĂNG LƯỢNG Ở SINH VẬT</a:t>
            </a:r>
            <a:endParaRPr lang="en-US" sz="3200" b="1" kern="10" dirty="0">
              <a:ln w="12700">
                <a:solidFill>
                  <a:srgbClr val="EAEAEA"/>
                </a:solidFill>
                <a:round/>
                <a:headEnd/>
                <a:tailEnd/>
              </a:ln>
              <a:solidFill>
                <a:srgbClr val="000000"/>
              </a:solidFill>
              <a:latin typeface="Times New Roman" pitchFamily="18" charset="0"/>
              <a:cs typeface="Times New Roman" pitchFamily="18" charset="0"/>
            </a:endParaRPr>
          </a:p>
          <a:p>
            <a:pPr algn="ctr"/>
            <a:endParaRPr lang="en-US" sz="3200" b="1" dirty="0">
              <a:solidFill>
                <a:srgbClr val="000000"/>
              </a:solidFill>
            </a:endParaRPr>
          </a:p>
        </p:txBody>
      </p:sp>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 xmlns:a16="http://schemas.microsoft.com/office/drawing/2014/main"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 xmlns:a16="http://schemas.microsoft.com/office/drawing/2014/main"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 xmlns:a16="http://schemas.microsoft.com/office/drawing/2014/main"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Vitamin</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 xmlns:a16="http://schemas.microsoft.com/office/drawing/2014/main"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 xmlns:a16="http://schemas.microsoft.com/office/drawing/2014/main"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 xmlns:a16="http://schemas.microsoft.com/office/drawing/2014/main"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 xmlns:a16="http://schemas.microsoft.com/office/drawing/2014/main"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itchFamily="18" charset="0"/>
                <a:cs typeface="Times New Roman" pitchFamily="18" charset="0"/>
              </a:rPr>
              <a:t>A.</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 xmlns:a16="http://schemas.microsoft.com/office/drawing/2014/main"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 xmlns:a16="http://schemas.microsoft.com/office/drawing/2014/main" id="{F6EB15D0-DC00-4329-832C-2CFA5629EF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xmlns:p14="http://schemas.microsoft.com/office/powerpoint/2010/main">
    <mc:Choice Requires="p14">
      <p:transition spd="slow">
        <p14:prism/>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2"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 xmlns:a16="http://schemas.microsoft.com/office/drawing/2014/main"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yếu</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 xmlns:a16="http://schemas.microsoft.com/office/drawing/2014/main"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 xmlns:a16="http://schemas.microsoft.com/office/drawing/2014/main"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 xmlns:a16="http://schemas.microsoft.com/office/drawing/2014/main"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 xmlns:a16="http://schemas.microsoft.com/office/drawing/2014/main"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 xmlns:a16="http://schemas.microsoft.com/office/drawing/2014/main"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 xmlns:a16="http://schemas.microsoft.com/office/drawing/2014/main"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2</a:t>
            </a:r>
            <a:r>
              <a:rPr lang="vi-VN" sz="3200" smtClean="0">
                <a:solidFill>
                  <a:schemeClr val="tx1"/>
                </a:solidFill>
                <a:latin typeface="Times New Roman" pitchFamily="18" charset="0"/>
                <a:cs typeface="Times New Roman"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 xmlns:a16="http://schemas.microsoft.com/office/drawing/2014/main"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1</a:t>
            </a:r>
            <a:r>
              <a:rPr lang="vi-VN" sz="320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 xmlns:a16="http://schemas.microsoft.com/office/drawing/2014/main"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3</a:t>
            </a:r>
            <a:r>
              <a:rPr lang="vi-VN"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 xmlns:a16="http://schemas.microsoft.com/office/drawing/2014/main"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Carbon </a:t>
            </a:r>
            <a:r>
              <a:rPr lang="en-US" sz="3200">
                <a:latin typeface="Times New Roman" pitchFamily="18" charset="0"/>
                <a:cs typeface="Times New Roman" pitchFamily="18" charset="0"/>
              </a:rPr>
              <a:t>dioxide</a:t>
            </a: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Oxygen, nước</a:t>
            </a:r>
            <a:endParaRPr lang="en-US" sz="3200">
              <a:latin typeface="Times New Roman" pitchFamily="18" charset="0"/>
              <a:cs typeface="Times New Roman"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Chuyển hóa</a:t>
            </a:r>
            <a:endParaRPr lang="en-US" sz="3200">
              <a:latin typeface="Times New Roman" pitchFamily="18" charset="0"/>
              <a:cs typeface="Times New Roman"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Nước và muối khoáng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 xmlns:a16="http://schemas.microsoft.com/office/drawing/2014/main" id="{DA53E782-B91A-4675-BE22-7D79B6F75635}"/>
              </a:ext>
            </a:extLst>
          </p:cNvPr>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52A4962-2A37-42BE-A54C-87B21A39BC3D}"/>
              </a:ext>
            </a:extLst>
          </p:cNvPr>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 xmlns:a16="http://schemas.microsoft.com/office/drawing/2014/main" id="{7009C060-2509-4A10-BEDD-3B370FED05B4}"/>
              </a:ext>
            </a:extLst>
          </p:cNvPr>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Hãy nối vai trò của quá trình trao đổi chất và chuyển hóa năng lượng đối với cơ thể sinh vật ở cột A và ví dụ ở cột B sao cho phù hợp và ghi kết quả cột C</a:t>
            </a:r>
          </a:p>
        </p:txBody>
      </p:sp>
      <p:pic>
        <p:nvPicPr>
          <p:cNvPr id="11" name="Picture 6" descr="POINSET3">
            <a:hlinkClick r:id="" action="ppaction://noaction"/>
            <a:extLst>
              <a:ext uri="{FF2B5EF4-FFF2-40B4-BE49-F238E27FC236}">
                <a16:creationId xmlns="" xmlns:a16="http://schemas.microsoft.com/office/drawing/2014/main" id="{B046D58D-8E55-4D7A-AA2A-A21719613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39409116"/>
              </p:ext>
            </p:extLst>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gridCol w="6316394"/>
                <a:gridCol w="1505877"/>
              </a:tblGrid>
              <a:tr h="465746">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A</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B</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C</a:t>
                      </a:r>
                      <a:endParaRPr lang="en-US" sz="3200">
                        <a:effectLst/>
                        <a:latin typeface="Times New Roman" pitchFamily="18" charset="0"/>
                        <a:ea typeface="Calibri"/>
                        <a:cs typeface="Times New Roman" pitchFamily="18" charset="0"/>
                      </a:endParaRPr>
                    </a:p>
                  </a:txBody>
                  <a:tcPr marL="68580" marR="68580" marT="0" marB="0"/>
                </a:tc>
              </a:tr>
              <a:tr h="699836">
                <a:tc rowSpan="2">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r>
                        <a:rPr lang="en-US" sz="3200" smtClean="0">
                          <a:effectLst/>
                          <a:latin typeface="Times New Roman" pitchFamily="18" charset="0"/>
                          <a:cs typeface="Times New Roman" pitchFamily="18" charset="0"/>
                        </a:rPr>
                        <a:t>Cung cấp</a:t>
                      </a:r>
                      <a:r>
                        <a:rPr lang="en-US" sz="3200" baseline="0" smtClean="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nguyên liệu</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A/ Quá trình tổng hợp protêin</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endParaRPr lang="en-US" sz="3200">
                        <a:effectLst/>
                        <a:latin typeface="Times New Roman" pitchFamily="18" charset="0"/>
                        <a:ea typeface="Calibri"/>
                        <a:cs typeface="Times New Roman" pitchFamily="18" charset="0"/>
                      </a:endParaRPr>
                    </a:p>
                  </a:txBody>
                  <a:tcPr marL="68580" marR="68580" marT="0" marB="0"/>
                </a:tc>
              </a:tr>
              <a:tr h="465746">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B/ Quá trình phân giải lipid</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2/ Cung </a:t>
                      </a:r>
                      <a:r>
                        <a:rPr lang="en-US" sz="3200" smtClean="0">
                          <a:effectLst/>
                          <a:latin typeface="Times New Roman" pitchFamily="18" charset="0"/>
                          <a:cs typeface="Times New Roman" pitchFamily="18" charset="0"/>
                        </a:rPr>
                        <a:t>cấp năng lượng</a:t>
                      </a:r>
                      <a:endParaRPr lang="en-US" sz="3200" smtClean="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20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 </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C/ Quang năng được chuyển thành hóa năng trong quang hợp</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2/ </a:t>
                      </a:r>
                      <a:endParaRPr lang="en-US" sz="3200">
                        <a:effectLst/>
                        <a:latin typeface="Times New Roman" pitchFamily="18" charset="0"/>
                        <a:ea typeface="Calibri"/>
                        <a:cs typeface="Times New Roman" pitchFamily="18" charset="0"/>
                      </a:endParaRPr>
                    </a:p>
                  </a:txBody>
                  <a:tcPr marL="68580" marR="68580" marT="0" marB="0"/>
                </a:tc>
              </a:tr>
              <a:tr h="972544">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D/ Hóa năng được chuyển thành nhiệt năng trong hô hấp tế bào</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D</a:t>
            </a:r>
            <a:endParaRPr lang="en-US" sz="3200">
              <a:latin typeface="Times New Roman" pitchFamily="18" charset="0"/>
              <a:cs typeface="Times New Roman"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108386236"/>
      </p:ext>
    </p:extLst>
  </p:cSld>
  <p:clrMapOvr>
    <a:masterClrMapping/>
  </p:clrMapOvr>
  <mc:AlternateContent xmlns:mc="http://schemas.openxmlformats.org/markup-compatibility/2006" xmlns:p14="http://schemas.microsoft.com/office/powerpoint/2010/main">
    <mc:Choice Requires="p14">
      <p:transition spd="slow" p14:dur="1500">
        <p14:glitter pattern="hexago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p>
        </p:txBody>
      </p:sp>
    </p:spTree>
    <p:extLst>
      <p:ext uri="{BB962C8B-B14F-4D97-AF65-F5344CB8AC3E}">
        <p14:creationId xmlns:p14="http://schemas.microsoft.com/office/powerpoint/2010/main" val="9080319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Việc ăn kiêng sẽ làm giảm hàm lượng các chất dinh dưỡng cung cấp cho cơ thể -&gt; </a:t>
            </a:r>
            <a:r>
              <a:rPr lang="en-US" sz="3200" smtClean="0">
                <a:solidFill>
                  <a:srgbClr val="FF0000"/>
                </a:solidFill>
                <a:latin typeface="Times New Roman" pitchFamily="18" charset="0"/>
                <a:cs typeface="Times New Roman" pitchFamily="18" charset="0"/>
              </a:rPr>
              <a:t>Thiếu </a:t>
            </a:r>
            <a:r>
              <a:rPr lang="en-US" sz="3200">
                <a:solidFill>
                  <a:srgbClr val="FF0000"/>
                </a:solidFill>
                <a:latin typeface="Times New Roman" pitchFamily="18" charset="0"/>
                <a:cs typeface="Times New Roman" pitchFamily="18" charset="0"/>
              </a:rPr>
              <a:t>nguyên liệu cho quá trình chuyển hóa các chất -&gt; giảm tốc độ quá trình trao đổi chất.</a:t>
            </a:r>
          </a:p>
        </p:txBody>
      </p:sp>
    </p:spTree>
    <p:extLst>
      <p:ext uri="{BB962C8B-B14F-4D97-AF65-F5344CB8AC3E}">
        <p14:creationId xmlns:p14="http://schemas.microsoft.com/office/powerpoint/2010/main" val="28469254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cơ năng: do quá trình phân giải chất hữu cơ để cung cấp năng lượng cho sự co dãn của các cơ trong cơ thể báo.</a:t>
            </a:r>
          </a:p>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Nhiệt năng: quá trình trao đổi chất tăng làm lượng nhiệt giải phóng ra môi trường tăng.</a:t>
            </a:r>
          </a:p>
        </p:txBody>
      </p:sp>
    </p:spTree>
    <p:extLst>
      <p:ext uri="{BB962C8B-B14F-4D97-AF65-F5344CB8AC3E}">
        <p14:creationId xmlns:p14="http://schemas.microsoft.com/office/powerpoint/2010/main" val="3628004966"/>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 xmlns:a16="http://schemas.microsoft.com/office/drawing/2014/main" id="{B2EFE4B1-A5DF-4ECF-8043-F10AA30E4E27}"/>
              </a:ext>
            </a:extLst>
          </p:cNvPr>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8FD82B5A-5ECE-4C29-8FE7-BB2C8FF9C407}"/>
              </a:ext>
            </a:extLst>
          </p:cNvPr>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H</a:t>
            </a:r>
            <a:r>
              <a:rPr lang="vi-VN" sz="3200" b="1" dirty="0">
                <a:solidFill>
                  <a:schemeClr val="bg1"/>
                </a:solidFill>
                <a:latin typeface="Times New Roman" pitchFamily="18" charset="0"/>
                <a:cs typeface="Times New Roman" pitchFamily="18" charset="0"/>
              </a:rPr>
              <a:t>ư</a:t>
            </a:r>
            <a:r>
              <a:rPr lang="en-US" sz="3200" b="1" dirty="0" err="1">
                <a:solidFill>
                  <a:schemeClr val="bg1"/>
                </a:solidFill>
                <a:latin typeface="Times New Roman" pitchFamily="18" charset="0"/>
                <a:cs typeface="Times New Roman" pitchFamily="18" charset="0"/>
              </a:rPr>
              <a:t>ớng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dẫn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nhà</a:t>
            </a:r>
            <a:endParaRPr lang="en-US" sz="32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6137F118-06AB-46F5-AB18-27B487FC034E}"/>
              </a:ext>
            </a:extLst>
          </p:cNvPr>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SGK. </a:t>
            </a:r>
          </a:p>
          <a:p>
            <a:pPr algn="just"/>
            <a:r>
              <a:rPr lang="pt-BR" sz="3200" dirty="0">
                <a:latin typeface="Times New Roman" pitchFamily="18" charset="0"/>
                <a:cs typeface="Times New Roman" pitchFamily="18" charset="0"/>
              </a:rPr>
              <a:t>- Đọc mục “Em có biết”.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bài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23: Quang hợp ở thực vật</a:t>
            </a:r>
          </a:p>
          <a:p>
            <a:pPr algn="just"/>
            <a:r>
              <a:rPr lang="en-US" sz="3200" smtClean="0">
                <a:latin typeface="Times New Roman" pitchFamily="18" charset="0"/>
                <a:cs typeface="Times New Roman" pitchFamily="18" charset="0"/>
              </a:rPr>
              <a:t>+ </a:t>
            </a:r>
            <a:r>
              <a:rPr lang="vi-VN" sz="3200">
                <a:latin typeface="Times New Roman" pitchFamily="18" charset="0"/>
                <a:cs typeface="Times New Roman" pitchFamily="18" charset="0"/>
              </a:rPr>
              <a:t>Mô tả được một cách tổng quát quá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ở tế bào lá cây:</a:t>
            </a:r>
          </a:p>
          <a:p>
            <a:r>
              <a:rPr lang="vi-VN" sz="3200">
                <a:latin typeface="Times New Roman" pitchFamily="18" charset="0"/>
                <a:cs typeface="Times New Roman" pitchFamily="18" charset="0"/>
              </a:rPr>
              <a:t>+ Nêu được vai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ò</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của lá cây với chức năng quang hợp.</a:t>
            </a:r>
          </a:p>
          <a:p>
            <a:r>
              <a:rPr lang="vi-VN" sz="3200">
                <a:latin typeface="Times New Roman" pitchFamily="18" charset="0"/>
                <a:cs typeface="Times New Roman" pitchFamily="18" charset="0"/>
              </a:rPr>
              <a:t>+ Nêu được khái niệm, nguyên liệu, sản phẩm của quang hợp. Viết </a:t>
            </a:r>
            <a:r>
              <a:rPr lang="vi-VN" sz="3200" smtClean="0">
                <a:latin typeface="Times New Roman" pitchFamily="18" charset="0"/>
                <a:cs typeface="Times New Roman" pitchFamily="18" charset="0"/>
              </a:rPr>
              <a:t>được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phương 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(dạng chữ).</a:t>
            </a:r>
          </a:p>
          <a:p>
            <a:r>
              <a:rPr lang="vi-VN" sz="3200">
                <a:latin typeface="Times New Roman" pitchFamily="18" charset="0"/>
                <a:cs typeface="Times New Roman" pitchFamily="18" charset="0"/>
              </a:rPr>
              <a:t>+ Vẽ được sơ đồ diễn tả quang hợp diễn ra ở lá cây, qua đó nêu được quan </a:t>
            </a:r>
            <a:r>
              <a:rPr lang="vi-VN" sz="3200" smtClean="0">
                <a:latin typeface="Times New Roman" pitchFamily="18" charset="0"/>
                <a:cs typeface="Times New Roman" pitchFamily="18" charset="0"/>
              </a:rPr>
              <a:t>hệ</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giữa </a:t>
            </a:r>
            <a:r>
              <a:rPr lang="vi-VN" sz="3200">
                <a:latin typeface="Times New Roman" pitchFamily="18" charset="0"/>
                <a:cs typeface="Times New Roman" pitchFamily="18" charset="0"/>
              </a:rPr>
              <a:t>trao đổi chất và chuyển hoá năng lượng</a:t>
            </a:r>
            <a:r>
              <a:rPr lang="vi-VN"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574" y="439893"/>
            <a:ext cx="10483065" cy="1651671"/>
          </a:xfrm>
          <a:prstGeom prst="rect">
            <a:avLst/>
          </a:prstGeom>
        </p:spPr>
        <p:txBody>
          <a:bodyPr wrap="square">
            <a:spAutoFit/>
          </a:bodyPr>
          <a:lstStyle/>
          <a:p>
            <a:pPr algn="just">
              <a:lnSpc>
                <a:spcPct val="150000"/>
              </a:lnSpc>
            </a:pPr>
            <a:r>
              <a:rPr lang="vi-VN" sz="3600" dirty="0" smtClean="0">
                <a:solidFill>
                  <a:srgbClr val="C00000"/>
                </a:solidFill>
                <a:latin typeface="Open Sans"/>
              </a:rPr>
              <a:t>Câu 1: </a:t>
            </a:r>
            <a:r>
              <a:rPr lang="vi-VN" sz="3600" dirty="0">
                <a:solidFill>
                  <a:srgbClr val="C00000"/>
                </a:solidFill>
                <a:latin typeface="Open Sans"/>
              </a:rPr>
              <a:t>Sinh vật có sử dụng hết toàn bộ các chất được lấy từ môi trường không? Giải thích?</a:t>
            </a:r>
          </a:p>
        </p:txBody>
      </p:sp>
      <p:sp>
        <p:nvSpPr>
          <p:cNvPr id="3" name="Rectangle 2"/>
          <p:cNvSpPr/>
          <p:nvPr/>
        </p:nvSpPr>
        <p:spPr>
          <a:xfrm>
            <a:off x="633574" y="2513006"/>
            <a:ext cx="10996772" cy="3671583"/>
          </a:xfrm>
          <a:prstGeom prst="rect">
            <a:avLst/>
          </a:prstGeom>
        </p:spPr>
        <p:txBody>
          <a:bodyPr wrap="square">
            <a:spAutoFit/>
          </a:bodyPr>
          <a:lstStyle/>
          <a:p>
            <a:pPr algn="just">
              <a:lnSpc>
                <a:spcPct val="150000"/>
              </a:lnSpc>
            </a:pPr>
            <a:r>
              <a:rPr lang="vi-VN" sz="4000" dirty="0">
                <a:solidFill>
                  <a:srgbClr val="000000"/>
                </a:solidFill>
                <a:latin typeface="Open Sans"/>
              </a:rPr>
              <a:t>Sinh vật không sử dụng hết toàn bộ các chất được lấy từ môi trường vì trong quá trình trao đổi chất có thải ra ngoài các chất không cần thiết và các chất dư thừa.</a:t>
            </a:r>
          </a:p>
        </p:txBody>
      </p:sp>
    </p:spTree>
    <p:extLst>
      <p:ext uri="{BB962C8B-B14F-4D97-AF65-F5344CB8AC3E}">
        <p14:creationId xmlns:p14="http://schemas.microsoft.com/office/powerpoint/2010/main" val="254473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46" y="2748838"/>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487" y="2748838"/>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457" y="190922"/>
            <a:ext cx="11368585" cy="1077218"/>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1/ </a:t>
            </a:r>
            <a:r>
              <a:rPr lang="en-US" sz="3200" b="1" dirty="0" err="1" smtClean="0">
                <a:solidFill>
                  <a:srgbClr val="002060"/>
                </a:solidFill>
                <a:latin typeface="Times New Roman" pitchFamily="18" charset="0"/>
                <a:cs typeface="Times New Roman" pitchFamily="18" charset="0"/>
              </a:rPr>
              <a:t>Khái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niệm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cơ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a:solidFill>
                <a:srgbClr val="002060"/>
              </a:solidFill>
              <a:latin typeface="Times New Roman" pitchFamily="18" charset="0"/>
              <a:cs typeface="Times New Roman"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1</a:t>
            </a:r>
            <a:endParaRPr lang="en-US" sz="2800">
              <a:latin typeface="Times New Roman" pitchFamily="18" charset="0"/>
              <a:cs typeface="Times New Roman"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2</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79" y="452063"/>
            <a:ext cx="11561619" cy="1754326"/>
          </a:xfrm>
          <a:prstGeom prst="rect">
            <a:avLst/>
          </a:prstGeom>
        </p:spPr>
        <p:txBody>
          <a:bodyPr wrap="square">
            <a:spAutoFit/>
          </a:bodyPr>
          <a:lstStyle/>
          <a:p>
            <a:r>
              <a:rPr lang="vi-VN" sz="3600" dirty="0" smtClean="0">
                <a:solidFill>
                  <a:srgbClr val="C00000"/>
                </a:solidFill>
                <a:latin typeface="Roboto"/>
              </a:rPr>
              <a:t>Câu 2. Điều </a:t>
            </a:r>
            <a:r>
              <a:rPr lang="vi-VN" sz="3600" dirty="0">
                <a:solidFill>
                  <a:srgbClr val="C00000"/>
                </a:solidFill>
                <a:latin typeface="Roboto"/>
              </a:rPr>
              <a:t>gì sẽ xảy ra đối với sinh vật nếu quá trình trao đổi chất và chuyển hoá năng lượng bị ngừng lại? Giải thích.</a:t>
            </a:r>
            <a:endParaRPr lang="en-US" sz="3600" dirty="0">
              <a:solidFill>
                <a:srgbClr val="C00000"/>
              </a:solidFill>
            </a:endParaRPr>
          </a:p>
        </p:txBody>
      </p:sp>
      <p:sp>
        <p:nvSpPr>
          <p:cNvPr id="3" name="Rectangle 2"/>
          <p:cNvSpPr/>
          <p:nvPr/>
        </p:nvSpPr>
        <p:spPr>
          <a:xfrm>
            <a:off x="477979" y="2420036"/>
            <a:ext cx="11121545" cy="1323439"/>
          </a:xfrm>
          <a:prstGeom prst="rect">
            <a:avLst/>
          </a:prstGeom>
        </p:spPr>
        <p:txBody>
          <a:bodyPr wrap="square">
            <a:spAutoFit/>
          </a:bodyPr>
          <a:lstStyle/>
          <a:p>
            <a:r>
              <a:rPr lang="vi-VN" sz="4000" dirty="0">
                <a:latin typeface="Roboto"/>
              </a:rPr>
              <a:t>Sinh vật sẽ không có năng lượng để duy trì các hoạt động sống bình thường và chết.</a:t>
            </a:r>
            <a:endParaRPr lang="en-US" sz="4000" dirty="0"/>
          </a:p>
        </p:txBody>
      </p:sp>
    </p:spTree>
    <p:extLst>
      <p:ext uri="{BB962C8B-B14F-4D97-AF65-F5344CB8AC3E}">
        <p14:creationId xmlns:p14="http://schemas.microsoft.com/office/powerpoint/2010/main" val="123973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420" y="430888"/>
            <a:ext cx="11561621" cy="1569660"/>
          </a:xfrm>
          <a:prstGeom prst="rect">
            <a:avLst/>
          </a:prstGeom>
        </p:spPr>
        <p:txBody>
          <a:bodyPr wrap="square">
            <a:spAutoFit/>
          </a:bodyPr>
          <a:lstStyle/>
          <a:p>
            <a:r>
              <a:rPr lang="vi-VN" sz="3200" dirty="0" smtClean="0">
                <a:solidFill>
                  <a:srgbClr val="FF0000"/>
                </a:solidFill>
                <a:latin typeface="Roboto"/>
              </a:rPr>
              <a:t>Câu 3. Nhiệt </a:t>
            </a:r>
            <a:r>
              <a:rPr lang="vi-VN" sz="3200" dirty="0">
                <a:solidFill>
                  <a:srgbClr val="FF0000"/>
                </a:solidFill>
                <a:latin typeface="Roboto"/>
              </a:rPr>
              <a:t>độ cơ thể của một vận động viên đang thi đấu và một nhân viên viên đang làm việc trong văn phòng có gì khác nhau? Giải thích.</a:t>
            </a:r>
            <a:endParaRPr lang="en-US" sz="3200" dirty="0">
              <a:solidFill>
                <a:srgbClr val="FF0000"/>
              </a:solidFill>
            </a:endParaRPr>
          </a:p>
        </p:txBody>
      </p:sp>
      <p:sp>
        <p:nvSpPr>
          <p:cNvPr id="3" name="Rectangle 2"/>
          <p:cNvSpPr/>
          <p:nvPr/>
        </p:nvSpPr>
        <p:spPr>
          <a:xfrm>
            <a:off x="367420" y="2457886"/>
            <a:ext cx="10938168" cy="3416320"/>
          </a:xfrm>
          <a:prstGeom prst="rect">
            <a:avLst/>
          </a:prstGeom>
        </p:spPr>
        <p:txBody>
          <a:bodyPr wrap="square">
            <a:spAutoFit/>
          </a:bodyPr>
          <a:lstStyle/>
          <a:p>
            <a:pPr algn="just"/>
            <a:r>
              <a:rPr lang="vi-VN" sz="3600" dirty="0">
                <a:latin typeface="Roboto"/>
              </a:rPr>
              <a:t>Nhiệt độ vận động viên sẽ cao hơn người làm việc văn phòng.</a:t>
            </a:r>
          </a:p>
          <a:p>
            <a:pPr algn="just"/>
            <a:r>
              <a:rPr lang="vi-VN" sz="3600" dirty="0">
                <a:latin typeface="Roboto"/>
              </a:rPr>
              <a:t>- Khi vận động viên vận động, cơ thể </a:t>
            </a:r>
            <a:r>
              <a:rPr lang="vi-VN" sz="3600" dirty="0" smtClean="0">
                <a:latin typeface="Roboto"/>
              </a:rPr>
              <a:t>cần </a:t>
            </a:r>
            <a:r>
              <a:rPr lang="vi-VN" sz="3600" dirty="0">
                <a:latin typeface="Roboto"/>
              </a:rPr>
              <a:t>sử dụng rất nhiều năng lượng, dẫn đến quá trình trao đổi chất và năng lượng diễn ra nhanh hơn, cơ thể tỏa nhiều nhiệt hơn.</a:t>
            </a:r>
            <a:endParaRPr lang="vi-VN" sz="3600" b="0" i="0" dirty="0">
              <a:effectLst/>
              <a:latin typeface="Roboto"/>
            </a:endParaRPr>
          </a:p>
        </p:txBody>
      </p:sp>
    </p:spTree>
    <p:extLst>
      <p:ext uri="{BB962C8B-B14F-4D97-AF65-F5344CB8AC3E}">
        <p14:creationId xmlns:p14="http://schemas.microsoft.com/office/powerpoint/2010/main" val="7482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522" y="545772"/>
            <a:ext cx="11157135" cy="1754326"/>
          </a:xfrm>
          <a:prstGeom prst="rect">
            <a:avLst/>
          </a:prstGeom>
        </p:spPr>
        <p:txBody>
          <a:bodyPr wrap="square">
            <a:spAutoFit/>
          </a:bodyPr>
          <a:lstStyle/>
          <a:p>
            <a:pPr algn="just">
              <a:spcBef>
                <a:spcPts val="600"/>
              </a:spcBef>
              <a:spcAft>
                <a:spcPts val="600"/>
              </a:spcAft>
            </a:pPr>
            <a:r>
              <a:rPr lang="vi-VN" sz="3600" b="1" dirty="0" smtClean="0">
                <a:latin typeface="Times New Roman" pitchFamily="18" charset="0"/>
                <a:cs typeface="Times New Roman" pitchFamily="18" charset="0"/>
              </a:rPr>
              <a:t>Câu </a:t>
            </a:r>
            <a:r>
              <a:rPr lang="vi-VN" sz="3600" b="1" dirty="0" smtClean="0">
                <a:latin typeface="Times New Roman" pitchFamily="18" charset="0"/>
                <a:cs typeface="Times New Roman" pitchFamily="18" charset="0"/>
              </a:rPr>
              <a:t>4</a:t>
            </a:r>
            <a:r>
              <a:rPr lang="vi-VN" sz="3600" b="1" dirty="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Hiểu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biết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học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sinh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áp</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dụng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cuộc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sống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rèn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luyện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cơ</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thể</a:t>
            </a:r>
            <a:r>
              <a:rPr lang="en-US" sz="3600"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Tại</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sao</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một</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chế</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độ</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ăn</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kiêng</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nghiêm</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ngặt</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sẽ</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làm</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giảm</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quá</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trình</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trao</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đổi</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chất</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của</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cơ</a:t>
            </a:r>
            <a:r>
              <a:rPr lang="en-US" sz="3600" i="1" dirty="0">
                <a:solidFill>
                  <a:srgbClr val="C00000"/>
                </a:solidFill>
                <a:latin typeface="Times New Roman" pitchFamily="18" charset="0"/>
                <a:cs typeface="Times New Roman" pitchFamily="18" charset="0"/>
              </a:rPr>
              <a:t> </a:t>
            </a:r>
            <a:r>
              <a:rPr lang="en-US" sz="3600" i="1" dirty="0" err="1">
                <a:solidFill>
                  <a:srgbClr val="C00000"/>
                </a:solidFill>
                <a:latin typeface="Times New Roman" pitchFamily="18" charset="0"/>
                <a:cs typeface="Times New Roman" pitchFamily="18" charset="0"/>
              </a:rPr>
              <a:t>thể</a:t>
            </a:r>
            <a:r>
              <a:rPr lang="en-US" sz="3600" i="1"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p:txBody>
      </p:sp>
      <p:sp>
        <p:nvSpPr>
          <p:cNvPr id="4" name="Rectangle 3"/>
          <p:cNvSpPr/>
          <p:nvPr/>
        </p:nvSpPr>
        <p:spPr>
          <a:xfrm>
            <a:off x="773723" y="2819324"/>
            <a:ext cx="11000934" cy="2554545"/>
          </a:xfrm>
          <a:prstGeom prst="rect">
            <a:avLst/>
          </a:prstGeom>
        </p:spPr>
        <p:txBody>
          <a:bodyPr wrap="square">
            <a:spAutoFit/>
          </a:bodyPr>
          <a:lstStyle/>
          <a:p>
            <a:r>
              <a:rPr lang="en-US" sz="4000" dirty="0" smtClean="0">
                <a:latin typeface="Times New Roman" pitchFamily="18" charset="0"/>
                <a:cs typeface="Times New Roman" pitchFamily="18" charset="0"/>
              </a:rPr>
              <a:t>=&gt;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sẽ</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-&gt; </a:t>
            </a:r>
            <a:r>
              <a:rPr lang="en-US" sz="4000" dirty="0" err="1" smtClean="0">
                <a:latin typeface="Times New Roman" pitchFamily="18" charset="0"/>
                <a:cs typeface="Times New Roman" pitchFamily="18" charset="0"/>
              </a:rPr>
              <a:t>Thiếu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nguyên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liệu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-&gt; </a:t>
            </a:r>
            <a:r>
              <a:rPr lang="en-US" sz="4000" dirty="0" err="1">
                <a:latin typeface="Times New Roman" pitchFamily="18" charset="0"/>
                <a:cs typeface="Times New Roman" pitchFamily="18" charset="0"/>
              </a:rPr>
              <a:t>giảm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84813014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447" y="2969730"/>
            <a:ext cx="10803689" cy="2677656"/>
          </a:xfrm>
          <a:prstGeom prst="rect">
            <a:avLst/>
          </a:prstGeom>
        </p:spPr>
        <p:txBody>
          <a:bodyPr wrap="square">
            <a:spAutoFit/>
          </a:bodyPr>
          <a:lstStyle/>
          <a:p>
            <a:pPr algn="just"/>
            <a:r>
              <a:rPr lang="vi-VN" sz="2400" dirty="0" smtClean="0">
                <a:solidFill>
                  <a:srgbClr val="000000"/>
                </a:solidFill>
                <a:latin typeface="Open Sans"/>
              </a:rPr>
              <a:t>- </a:t>
            </a:r>
            <a:r>
              <a:rPr lang="vi-VN" sz="2400" dirty="0">
                <a:solidFill>
                  <a:srgbClr val="000000"/>
                </a:solidFill>
                <a:latin typeface="Open Sans"/>
              </a:rPr>
              <a:t>Một số biện pháp khác giúp tăng cường trao đổi chất của cơ thể:</a:t>
            </a:r>
          </a:p>
          <a:p>
            <a:pPr algn="just"/>
            <a:r>
              <a:rPr lang="vi-VN" sz="2400" dirty="0">
                <a:solidFill>
                  <a:srgbClr val="000000"/>
                </a:solidFill>
                <a:latin typeface="Open Sans"/>
              </a:rPr>
              <a:t>  + Ngủ đủ giấc.</a:t>
            </a:r>
          </a:p>
          <a:p>
            <a:pPr algn="just"/>
            <a:r>
              <a:rPr lang="vi-VN" sz="2400" dirty="0">
                <a:solidFill>
                  <a:srgbClr val="000000"/>
                </a:solidFill>
                <a:latin typeface="Open Sans"/>
              </a:rPr>
              <a:t>  + Thực hiện chế độ dinh dưỡng đầy đủ, cân bằng.</a:t>
            </a:r>
          </a:p>
          <a:p>
            <a:pPr algn="just"/>
            <a:r>
              <a:rPr lang="vi-VN" sz="2400" dirty="0">
                <a:solidFill>
                  <a:srgbClr val="000000"/>
                </a:solidFill>
                <a:latin typeface="Open Sans"/>
              </a:rPr>
              <a:t>- Giải thích: Sở dĩ các biện pháp này có thể giúp tăng cường trao đổi chất của cơ thể vì các biện pháp giúp các cơ quan, hệ cơ quan trong cơ thể khỏe mạnh → thúc đầy nhu cầu về các chất trong cơ thể tăng lên đồng thời hoạt động trao đổi chất cũng diễn ra hiệu quả hơn.</a:t>
            </a:r>
            <a:endParaRPr lang="vi-VN" sz="2400" b="0" i="0" dirty="0">
              <a:solidFill>
                <a:srgbClr val="000000"/>
              </a:solidFill>
              <a:effectLst/>
              <a:latin typeface="Open Sans"/>
            </a:endParaRPr>
          </a:p>
        </p:txBody>
      </p:sp>
      <p:sp>
        <p:nvSpPr>
          <p:cNvPr id="3" name="Rectangle 2"/>
          <p:cNvSpPr/>
          <p:nvPr/>
        </p:nvSpPr>
        <p:spPr>
          <a:xfrm>
            <a:off x="472965" y="356277"/>
            <a:ext cx="10849156" cy="2062103"/>
          </a:xfrm>
          <a:prstGeom prst="rect">
            <a:avLst/>
          </a:prstGeom>
        </p:spPr>
        <p:txBody>
          <a:bodyPr wrap="square">
            <a:spAutoFit/>
          </a:bodyPr>
          <a:lstStyle/>
          <a:p>
            <a:pPr algn="just"/>
            <a:r>
              <a:rPr lang="vi-VN" sz="3200" b="1" dirty="0">
                <a:solidFill>
                  <a:srgbClr val="000000"/>
                </a:solidFill>
                <a:latin typeface="Open Sans"/>
              </a:rPr>
              <a:t>Câu </a:t>
            </a:r>
            <a:r>
              <a:rPr lang="vi-VN" sz="3200" b="1" dirty="0" smtClean="0">
                <a:solidFill>
                  <a:srgbClr val="000000"/>
                </a:solidFill>
                <a:latin typeface="Open Sans"/>
              </a:rPr>
              <a:t>5: </a:t>
            </a:r>
            <a:r>
              <a:rPr lang="vi-VN" sz="3200" dirty="0">
                <a:solidFill>
                  <a:srgbClr val="FF0000"/>
                </a:solidFill>
                <a:latin typeface="Open Sans"/>
              </a:rPr>
              <a:t>Uống đủ nước, luyện tập thể dục, thể thao phù hợp,… sẽ thúc đẩy quá trình trao đổi chất của cơ thể. Hãy tìm hiểu thêm các biện pháp giúp tăng cường trao đổi chất của cơ thể và giải thích</a:t>
            </a:r>
          </a:p>
        </p:txBody>
      </p:sp>
    </p:spTree>
    <p:extLst>
      <p:ext uri="{BB962C8B-B14F-4D97-AF65-F5344CB8AC3E}">
        <p14:creationId xmlns:p14="http://schemas.microsoft.com/office/powerpoint/2010/main" val="356961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04" y="615763"/>
            <a:ext cx="11078967" cy="1477328"/>
          </a:xfrm>
          <a:prstGeom prst="rect">
            <a:avLst/>
          </a:prstGeom>
        </p:spPr>
        <p:txBody>
          <a:bodyPr wrap="square">
            <a:spAutoFit/>
          </a:bodyPr>
          <a:lstStyle/>
          <a:p>
            <a:pPr algn="just"/>
            <a:r>
              <a:rPr lang="vi-VN" b="1" dirty="0" smtClean="0">
                <a:solidFill>
                  <a:srgbClr val="C00000"/>
                </a:solidFill>
                <a:latin typeface="Open Sans"/>
              </a:rPr>
              <a:t>a. Cơ </a:t>
            </a:r>
            <a:r>
              <a:rPr lang="vi-VN" b="1" dirty="0">
                <a:solidFill>
                  <a:srgbClr val="C00000"/>
                </a:solidFill>
                <a:latin typeface="Open Sans"/>
              </a:rPr>
              <a:t>thể ở trạng thái nghỉ ngơi có tiêu dùng năng lượng không? Tại sao?</a:t>
            </a:r>
          </a:p>
          <a:p>
            <a:pPr algn="just"/>
            <a:r>
              <a:rPr lang="vi-VN" b="1" dirty="0">
                <a:solidFill>
                  <a:srgbClr val="008000"/>
                </a:solidFill>
                <a:latin typeface="Open Sans"/>
              </a:rPr>
              <a:t>Trả lời:</a:t>
            </a:r>
            <a:endParaRPr lang="vi-VN" dirty="0">
              <a:solidFill>
                <a:srgbClr val="000000"/>
              </a:solidFill>
              <a:latin typeface="Open Sans"/>
            </a:endParaRPr>
          </a:p>
          <a:p>
            <a:pPr algn="just"/>
            <a:r>
              <a:rPr lang="vi-VN" dirty="0">
                <a:solidFill>
                  <a:srgbClr val="000000"/>
                </a:solidFill>
                <a:latin typeface="Open Sans"/>
              </a:rPr>
              <a:t>Khi cơ thể ở trạng thái nghỉ ngơi có tiêu dùng năng lượng. Vì khi nghỉ ngơi cơ thể vẫn cần năng lượng để duy trì các hoạt động sống cơ bản như hô hấp, tuần hoàn,… Tuy nhiên, năng lượng được dùng khi cơ thể ở trạng thái nghỉ ngơi sẽ cần ít hơn so với khi cơ thể ở trạng thái hoạt động.</a:t>
            </a:r>
            <a:endParaRPr lang="vi-VN" b="0" i="0" dirty="0">
              <a:solidFill>
                <a:srgbClr val="000000"/>
              </a:solidFill>
              <a:effectLst/>
              <a:latin typeface="Open Sans"/>
            </a:endParaRPr>
          </a:p>
        </p:txBody>
      </p:sp>
      <p:sp>
        <p:nvSpPr>
          <p:cNvPr id="3" name="Rectangle 2"/>
          <p:cNvSpPr/>
          <p:nvPr/>
        </p:nvSpPr>
        <p:spPr>
          <a:xfrm>
            <a:off x="469834" y="154098"/>
            <a:ext cx="5737468" cy="461665"/>
          </a:xfrm>
          <a:prstGeom prst="rect">
            <a:avLst/>
          </a:prstGeom>
        </p:spPr>
        <p:txBody>
          <a:bodyPr wrap="square">
            <a:spAutoFit/>
          </a:bodyPr>
          <a:lstStyle/>
          <a:p>
            <a:pPr algn="just"/>
            <a:r>
              <a:rPr lang="vi-VN" sz="2400" b="1" dirty="0">
                <a:solidFill>
                  <a:srgbClr val="000000"/>
                </a:solidFill>
                <a:latin typeface="Open Sans"/>
              </a:rPr>
              <a:t>Câu 6: Em hãy trả lời các câu hỏi sau:</a:t>
            </a:r>
          </a:p>
        </p:txBody>
      </p:sp>
      <p:sp>
        <p:nvSpPr>
          <p:cNvPr id="4" name="Rectangle 3"/>
          <p:cNvSpPr/>
          <p:nvPr/>
        </p:nvSpPr>
        <p:spPr>
          <a:xfrm>
            <a:off x="541104" y="2295199"/>
            <a:ext cx="10832388" cy="1477328"/>
          </a:xfrm>
          <a:prstGeom prst="rect">
            <a:avLst/>
          </a:prstGeom>
        </p:spPr>
        <p:txBody>
          <a:bodyPr wrap="square">
            <a:spAutoFit/>
          </a:bodyPr>
          <a:lstStyle/>
          <a:p>
            <a:pPr algn="just"/>
            <a:r>
              <a:rPr lang="vi-VN" b="1" dirty="0" smtClean="0">
                <a:solidFill>
                  <a:srgbClr val="C00000"/>
                </a:solidFill>
                <a:latin typeface="Open Sans"/>
              </a:rPr>
              <a:t>b. Vì </a:t>
            </a:r>
            <a:r>
              <a:rPr lang="vi-VN" b="1" dirty="0">
                <a:solidFill>
                  <a:srgbClr val="C00000"/>
                </a:solidFill>
                <a:latin typeface="Open Sans"/>
              </a:rPr>
              <a:t>sao làm việc nhiều cần tiêu thụ nhiều thức ăn?</a:t>
            </a:r>
          </a:p>
          <a:p>
            <a:pPr algn="just"/>
            <a:r>
              <a:rPr lang="vi-VN" b="1" dirty="0">
                <a:solidFill>
                  <a:srgbClr val="008000"/>
                </a:solidFill>
                <a:latin typeface="Open Sans"/>
              </a:rPr>
              <a:t>Trả lời:</a:t>
            </a:r>
            <a:endParaRPr lang="vi-VN" dirty="0">
              <a:solidFill>
                <a:srgbClr val="000000"/>
              </a:solidFill>
              <a:latin typeface="Open Sans"/>
            </a:endParaRPr>
          </a:p>
          <a:p>
            <a:pPr algn="just"/>
            <a:r>
              <a:rPr lang="vi-VN" dirty="0">
                <a:solidFill>
                  <a:srgbClr val="000000"/>
                </a:solidFill>
                <a:latin typeface="Open Sans"/>
              </a:rPr>
              <a:t>Khi làm việc nhiều cần tiêu thụ nhiều thức ăn vì làm việc nhiều khiến cơ thể sử dụng nhiều năng lượng → cần bổ sung nhiều chất dinh dưỡng qua việc ăn nhiều thức ăn để chuyển hoá thành năng lượng bù lại lượng đã sử dụng</a:t>
            </a:r>
            <a:endParaRPr lang="vi-VN" b="0" i="0" dirty="0">
              <a:solidFill>
                <a:srgbClr val="000000"/>
              </a:solidFill>
              <a:effectLst/>
              <a:latin typeface="Open Sans"/>
            </a:endParaRPr>
          </a:p>
        </p:txBody>
      </p:sp>
      <p:sp>
        <p:nvSpPr>
          <p:cNvPr id="5" name="Rectangle 4"/>
          <p:cNvSpPr/>
          <p:nvPr/>
        </p:nvSpPr>
        <p:spPr>
          <a:xfrm>
            <a:off x="541104" y="3974635"/>
            <a:ext cx="11332396" cy="1754326"/>
          </a:xfrm>
          <a:prstGeom prst="rect">
            <a:avLst/>
          </a:prstGeom>
        </p:spPr>
        <p:txBody>
          <a:bodyPr wrap="square">
            <a:spAutoFit/>
          </a:bodyPr>
          <a:lstStyle/>
          <a:p>
            <a:pPr algn="just"/>
            <a:r>
              <a:rPr lang="vi-VN" b="1" dirty="0">
                <a:solidFill>
                  <a:srgbClr val="C00000"/>
                </a:solidFill>
                <a:latin typeface="Open Sans"/>
              </a:rPr>
              <a:t> </a:t>
            </a:r>
            <a:r>
              <a:rPr lang="vi-VN" b="1" dirty="0" smtClean="0">
                <a:solidFill>
                  <a:srgbClr val="C00000"/>
                </a:solidFill>
                <a:latin typeface="Open Sans"/>
              </a:rPr>
              <a:t>c. Vì </a:t>
            </a:r>
            <a:r>
              <a:rPr lang="vi-VN" b="1" dirty="0">
                <a:solidFill>
                  <a:srgbClr val="C00000"/>
                </a:solidFill>
                <a:latin typeface="Open Sans"/>
              </a:rPr>
              <a:t>sao khi vận động thì cơ thể nóng dần lên?</a:t>
            </a:r>
          </a:p>
          <a:p>
            <a:pPr algn="just"/>
            <a:r>
              <a:rPr lang="vi-VN" b="1" dirty="0">
                <a:solidFill>
                  <a:srgbClr val="008000"/>
                </a:solidFill>
                <a:latin typeface="Open Sans"/>
              </a:rPr>
              <a:t>Trả lời:</a:t>
            </a:r>
            <a:endParaRPr lang="vi-VN" dirty="0">
              <a:solidFill>
                <a:srgbClr val="000000"/>
              </a:solidFill>
              <a:latin typeface="Open Sans"/>
            </a:endParaRPr>
          </a:p>
          <a:p>
            <a:pPr algn="just"/>
            <a:r>
              <a:rPr lang="vi-VN" dirty="0">
                <a:solidFill>
                  <a:srgbClr val="000000"/>
                </a:solidFill>
                <a:latin typeface="Open Sans"/>
              </a:rPr>
              <a:t>Khi vận động cơ thể nóng dần lên vì: Khi vận động cần sử dụng nhiều năng lượng → quá trình chuyển hóa diễn ra mạnh để giải phóng năng lượng đáp ứng nhu cầu của cơ thể đồng thời trong quá trình chuyển hóa này có tạo ra năng lượng nhiệt → quá trình chuyển hóa diễn ra càng mạnh thì lượng nhiệt tạo ra cần nhiều → làm cho cơ thể nóng dần lên</a:t>
            </a:r>
            <a:r>
              <a:rPr lang="vi-VN" dirty="0" smtClean="0">
                <a:solidFill>
                  <a:srgbClr val="000000"/>
                </a:solidFill>
                <a:latin typeface="Open Sans"/>
              </a:rPr>
              <a:t>.</a:t>
            </a:r>
            <a:endParaRPr lang="vi-VN" dirty="0">
              <a:solidFill>
                <a:srgbClr val="000000"/>
              </a:solidFill>
              <a:latin typeface="Open Sans"/>
            </a:endParaRPr>
          </a:p>
        </p:txBody>
      </p:sp>
    </p:spTree>
    <p:extLst>
      <p:ext uri="{BB962C8B-B14F-4D97-AF65-F5344CB8AC3E}">
        <p14:creationId xmlns:p14="http://schemas.microsoft.com/office/powerpoint/2010/main" val="1402568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241" y="776425"/>
            <a:ext cx="11034444" cy="4585871"/>
          </a:xfrm>
          <a:prstGeom prst="rect">
            <a:avLst/>
          </a:prstGeom>
        </p:spPr>
        <p:txBody>
          <a:bodyPr wrap="square">
            <a:spAutoFit/>
          </a:bodyPr>
          <a:lstStyle/>
          <a:p>
            <a:pPr algn="just"/>
            <a:r>
              <a:rPr lang="vi-VN" sz="2800" b="1" dirty="0" smtClean="0">
                <a:solidFill>
                  <a:srgbClr val="FF0000"/>
                </a:solidFill>
                <a:latin typeface="Open Sans"/>
              </a:rPr>
              <a:t>d. Vì </a:t>
            </a:r>
            <a:r>
              <a:rPr lang="vi-VN" sz="2800" b="1" dirty="0">
                <a:solidFill>
                  <a:srgbClr val="FF0000"/>
                </a:solidFill>
                <a:latin typeface="Open Sans"/>
              </a:rPr>
              <a:t>sao cơ thể thường sởn gai ốc, rùng mình khi gặp lạnh</a:t>
            </a:r>
          </a:p>
          <a:p>
            <a:pPr algn="just"/>
            <a:r>
              <a:rPr lang="vi-VN" sz="2400" b="1" dirty="0">
                <a:solidFill>
                  <a:srgbClr val="008000"/>
                </a:solidFill>
                <a:latin typeface="Open Sans"/>
              </a:rPr>
              <a:t>Trả lời:</a:t>
            </a:r>
            <a:endParaRPr lang="vi-VN" sz="2400" dirty="0">
              <a:solidFill>
                <a:srgbClr val="000000"/>
              </a:solidFill>
              <a:latin typeface="Open Sans"/>
            </a:endParaRPr>
          </a:p>
          <a:p>
            <a:pPr algn="just"/>
            <a:r>
              <a:rPr lang="vi-VN" sz="2400" dirty="0">
                <a:solidFill>
                  <a:srgbClr val="000000"/>
                </a:solidFill>
                <a:latin typeface="Open Sans"/>
              </a:rPr>
              <a:t>- </a:t>
            </a:r>
            <a:r>
              <a:rPr lang="vi-VN" sz="2400" dirty="0" smtClean="0">
                <a:solidFill>
                  <a:srgbClr val="000000"/>
                </a:solidFill>
                <a:latin typeface="Open Sans"/>
              </a:rPr>
              <a:t>Cơ thể thường </a:t>
            </a:r>
            <a:r>
              <a:rPr lang="vi-VN" sz="2400" dirty="0" smtClean="0">
                <a:solidFill>
                  <a:srgbClr val="C00000"/>
                </a:solidFill>
                <a:latin typeface="Open Sans"/>
              </a:rPr>
              <a:t>sởn gai ốc </a:t>
            </a:r>
            <a:r>
              <a:rPr lang="vi-VN" sz="2400" dirty="0" smtClean="0">
                <a:solidFill>
                  <a:srgbClr val="000000"/>
                </a:solidFill>
                <a:latin typeface="Open Sans"/>
              </a:rPr>
              <a:t>khi gặp lạnh vì</a:t>
            </a:r>
            <a:r>
              <a:rPr lang="vi-VN" sz="2400" dirty="0">
                <a:solidFill>
                  <a:srgbClr val="000000"/>
                </a:solidFill>
                <a:latin typeface="Open Sans"/>
              </a:rPr>
              <a:t>: Khi trời lạnh cơ thể cần có cơ chế để ổn định và duy trì thân nhiệt và sởn gai ốc chính là một trong những cơ chế đó. Khi đó, các lỗ chân lông trên da sẽ co lại và dựng đứng lên gây ra hiện tượng sởn gai ốc nhằm làm giảm lượng nhiệt thoát ra tránh mất nhiệt cho cơ thể.</a:t>
            </a:r>
          </a:p>
          <a:p>
            <a:pPr algn="just"/>
            <a:r>
              <a:rPr lang="vi-VN" sz="2400" dirty="0">
                <a:solidFill>
                  <a:srgbClr val="000000"/>
                </a:solidFill>
                <a:latin typeface="Open Sans"/>
              </a:rPr>
              <a:t>- Cơ thể thường </a:t>
            </a:r>
            <a:r>
              <a:rPr lang="vi-VN" sz="2400" dirty="0">
                <a:solidFill>
                  <a:srgbClr val="C00000"/>
                </a:solidFill>
                <a:latin typeface="Open Sans"/>
              </a:rPr>
              <a:t>rùng mình </a:t>
            </a:r>
            <a:r>
              <a:rPr lang="vi-VN" sz="2400" dirty="0">
                <a:solidFill>
                  <a:srgbClr val="000000"/>
                </a:solidFill>
                <a:latin typeface="Open Sans"/>
              </a:rPr>
              <a:t>khi gặp lạnh vì: Rùng mình cũng là một trong những cơ chế giúp có thể duy trì thân nhiệt khi gặp lạnh. Khi rùng mình, các cơ hoạt động khiến cho nhu cầu năng lượng để cung cấp cho các cơ nhiều hơn → kích thích quá trình chuyển hóa diễn ra càng mạnh → sinh nhiệt năng nhiều hơn để bù đắp cho cơ thể</a:t>
            </a:r>
            <a:r>
              <a:rPr lang="vi-VN" sz="2400" dirty="0" smtClean="0">
                <a:solidFill>
                  <a:srgbClr val="000000"/>
                </a:solidFill>
                <a:latin typeface="Open Sans"/>
              </a:rPr>
              <a:t>.</a:t>
            </a:r>
            <a:endParaRPr lang="vi-VN" sz="2400" dirty="0">
              <a:solidFill>
                <a:srgbClr val="000000"/>
              </a:solidFill>
              <a:latin typeface="Open Sans"/>
            </a:endParaRPr>
          </a:p>
        </p:txBody>
      </p:sp>
    </p:spTree>
    <p:extLst>
      <p:ext uri="{BB962C8B-B14F-4D97-AF65-F5344CB8AC3E}">
        <p14:creationId xmlns:p14="http://schemas.microsoft.com/office/powerpoint/2010/main" val="100090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529" y="561844"/>
            <a:ext cx="11157135" cy="2062103"/>
          </a:xfrm>
          <a:prstGeom prst="rect">
            <a:avLst/>
          </a:prstGeom>
        </p:spPr>
        <p:txBody>
          <a:bodyPr wrap="square">
            <a:spAutoFit/>
          </a:bodyPr>
          <a:lstStyle/>
          <a:p>
            <a:pPr lvl="0" algn="just">
              <a:spcBef>
                <a:spcPts val="600"/>
              </a:spcBef>
              <a:spcAft>
                <a:spcPts val="600"/>
              </a:spcAft>
            </a:pPr>
            <a:r>
              <a:rPr lang="vi-VN" sz="3200" b="1" dirty="0" smtClean="0">
                <a:solidFill>
                  <a:srgbClr val="C00000"/>
                </a:solidFill>
                <a:latin typeface="Times New Roman" pitchFamily="18" charset="0"/>
                <a:cs typeface="Times New Roman" pitchFamily="18" charset="0"/>
              </a:rPr>
              <a:t>Câu 7</a:t>
            </a:r>
            <a:r>
              <a:rPr lang="en-US" sz="3200" b="1" dirty="0" smtClean="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Em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dự</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đoán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quá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chuyển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hóa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lượng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nào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diễn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khi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con </a:t>
            </a:r>
            <a:r>
              <a:rPr lang="en-US" sz="3200" dirty="0" err="1">
                <a:solidFill>
                  <a:srgbClr val="C00000"/>
                </a:solidFill>
                <a:latin typeface="Times New Roman" pitchFamily="18" charset="0"/>
                <a:cs typeface="Times New Roman" pitchFamily="18" charset="0"/>
              </a:rPr>
              <a:t>báo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đang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chạy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biết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trong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tế</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bào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tồn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tại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dạng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lượng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khác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nhau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như</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hóa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Giải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thích</a:t>
            </a:r>
            <a:r>
              <a:rPr lang="en-US" sz="3200" dirty="0">
                <a:solidFill>
                  <a:srgbClr val="C00000"/>
                </a:solidFill>
                <a:latin typeface="Times New Roman" pitchFamily="18" charset="0"/>
                <a:cs typeface="Times New Roman" pitchFamily="18" charset="0"/>
              </a:rPr>
              <a:t>?</a:t>
            </a:r>
          </a:p>
        </p:txBody>
      </p:sp>
      <p:sp>
        <p:nvSpPr>
          <p:cNvPr id="5" name="Rectangle 4"/>
          <p:cNvSpPr/>
          <p:nvPr/>
        </p:nvSpPr>
        <p:spPr>
          <a:xfrm>
            <a:off x="525529" y="2891076"/>
            <a:ext cx="11255610" cy="2215991"/>
          </a:xfrm>
          <a:prstGeom prst="rect">
            <a:avLst/>
          </a:prstGeom>
        </p:spPr>
        <p:txBody>
          <a:bodyPr wrap="square">
            <a:spAutoFit/>
          </a:bodyPr>
          <a:lstStyle/>
          <a:p>
            <a:pPr algn="just">
              <a:spcBef>
                <a:spcPts val="600"/>
              </a:spcBef>
              <a:spcAft>
                <a:spcPts val="600"/>
              </a:spcAft>
            </a:pPr>
            <a:r>
              <a:rPr lang="en-US" sz="3200" dirty="0" smtClean="0">
                <a:latin typeface="Times New Roman" pitchFamily="18" charset="0"/>
                <a:cs typeface="Times New Roman" pitchFamily="18" charset="0"/>
              </a:rPr>
              <a:t>=&gt;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dãn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a:t>
            </a:r>
          </a:p>
          <a:p>
            <a:pPr algn="just">
              <a:spcBef>
                <a:spcPts val="600"/>
              </a:spcBef>
              <a:spcAft>
                <a:spcPts val="600"/>
              </a:spcAft>
            </a:pPr>
            <a:r>
              <a:rPr lang="en-US" sz="3200" dirty="0" smtClean="0">
                <a:latin typeface="Times New Roman" pitchFamily="18" charset="0"/>
                <a:cs typeface="Times New Roman" pitchFamily="18" charset="0"/>
              </a:rPr>
              <a:t>=&gt;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515421544"/>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72955" y="1141635"/>
            <a:ext cx="4531058" cy="3594138"/>
          </a:xfrm>
          <a:prstGeom prst="rect">
            <a:avLst/>
          </a:prstGeom>
        </p:spPr>
      </p:pic>
      <p:sp>
        <p:nvSpPr>
          <p:cNvPr id="2" name="Rectangle 1"/>
          <p:cNvSpPr/>
          <p:nvPr/>
        </p:nvSpPr>
        <p:spPr>
          <a:xfrm>
            <a:off x="5453910" y="818864"/>
            <a:ext cx="6127839" cy="1569660"/>
          </a:xfrm>
          <a:prstGeom prst="rect">
            <a:avLst/>
          </a:prstGeom>
        </p:spPr>
        <p:txBody>
          <a:bodyPr wrap="square">
            <a:spAutoFit/>
          </a:bodyPr>
          <a:lstStyle/>
          <a:p>
            <a:pPr lvl="0"/>
            <a:r>
              <a:rPr lang="en-US" sz="3200"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a:t>
            </a:r>
            <a:r>
              <a:rPr lang="en-US" sz="3200" b="1" smtClean="0">
                <a:solidFill>
                  <a:srgbClr val="FFFF00"/>
                </a:solidFill>
                <a:latin typeface="Times New Roman" pitchFamily="18" charset="0"/>
                <a:cs typeface="Times New Roman" pitchFamily="18" charset="0"/>
              </a:rPr>
              <a:t>vào</a:t>
            </a:r>
            <a:endParaRPr lang="en-US" sz="3200" b="1">
              <a:solidFill>
                <a:srgbClr val="FFFF00"/>
              </a:solidFill>
              <a:latin typeface="Times New Roman" pitchFamily="18" charset="0"/>
              <a:cs typeface="Times New Roman"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Thải ra</a:t>
            </a:r>
            <a:endParaRPr lang="en-US" sz="3200" b="1">
              <a:solidFill>
                <a:srgbClr val="FFFF00"/>
              </a:solidFill>
              <a:latin typeface="Times New Roman" pitchFamily="18" charset="0"/>
              <a:cs typeface="Times New Roman" pitchFamily="18" charset="0"/>
            </a:endParaRPr>
          </a:p>
        </p:txBody>
      </p:sp>
      <p:sp>
        <p:nvSpPr>
          <p:cNvPr id="14" name="Rectangle 13"/>
          <p:cNvSpPr/>
          <p:nvPr/>
        </p:nvSpPr>
        <p:spPr>
          <a:xfrm>
            <a:off x="5418791" y="2850532"/>
            <a:ext cx="6162958" cy="1077218"/>
          </a:xfrm>
          <a:prstGeom prst="rect">
            <a:avLst/>
          </a:prstGeom>
        </p:spPr>
        <p:txBody>
          <a:bodyPr wrap="square">
            <a:spAutoFit/>
          </a:bodyPr>
          <a:lstStyle/>
          <a:p>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Nguyên liệu</a:t>
            </a:r>
            <a:endParaRPr lang="en-US" sz="3200" b="1">
              <a:solidFill>
                <a:srgbClr val="FFFF00"/>
              </a:solidFill>
              <a:latin typeface="Times New Roman" pitchFamily="18" charset="0"/>
              <a:cs typeface="Times New Roman" pitchFamily="18" charset="0"/>
            </a:endParaRP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876921" y="5024649"/>
            <a:ext cx="4701655" cy="584775"/>
          </a:xfrm>
          <a:prstGeom prst="rect">
            <a:avLst/>
          </a:prstGeom>
        </p:spPr>
        <p:txBody>
          <a:bodyPr wrap="square">
            <a:spAutoFit/>
          </a:bodyPr>
          <a:lstStyle/>
          <a:p>
            <a:pPr lvl="0"/>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14891502"/>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repeatCount="400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2"/>
                                        </p:tgtEl>
                                        <p:attrNameLst>
                                          <p:attrName>ppt_x</p:attrName>
                                        </p:attrNameLst>
                                      </p:cBhvr>
                                      <p:tavLst>
                                        <p:tav tm="0">
                                          <p:val>
                                            <p:strVal val="ppt_x"/>
                                          </p:val>
                                        </p:tav>
                                        <p:tav tm="100000">
                                          <p:val>
                                            <p:strVal val="ppt_x"/>
                                          </p:val>
                                        </p:tav>
                                      </p:tavLst>
                                    </p:anim>
                                    <p:anim calcmode="lin" valueType="num">
                                      <p:cBhvr additive="base">
                                        <p:cTn id="66" dur="500"/>
                                        <p:tgtEl>
                                          <p:spTgt spid="2"/>
                                        </p:tgtEl>
                                        <p:attrNameLst>
                                          <p:attrName>ppt_y</p:attrName>
                                        </p:attrNameLst>
                                      </p:cBhvr>
                                      <p:tavLst>
                                        <p:tav tm="0">
                                          <p:val>
                                            <p:strVal val="ppt_y"/>
                                          </p:val>
                                        </p:tav>
                                        <p:tav tm="100000">
                                          <p:val>
                                            <p:strVal val="1+ppt_h/2"/>
                                          </p:val>
                                        </p:tav>
                                      </p:tavLst>
                                    </p:anim>
                                    <p:set>
                                      <p:cBhvr>
                                        <p:cTn id="67" dur="1" fill="hold">
                                          <p:stCondLst>
                                            <p:cond delay="499"/>
                                          </p:stCondLst>
                                        </p:cTn>
                                        <p:tgtEl>
                                          <p:spTgt spid="2"/>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14"/>
                                        </p:tgtEl>
                                        <p:attrNameLst>
                                          <p:attrName>ppt_x</p:attrName>
                                        </p:attrNameLst>
                                      </p:cBhvr>
                                      <p:tavLst>
                                        <p:tav tm="0">
                                          <p:val>
                                            <p:strVal val="ppt_x"/>
                                          </p:val>
                                        </p:tav>
                                        <p:tav tm="100000">
                                          <p:val>
                                            <p:strVal val="ppt_x"/>
                                          </p:val>
                                        </p:tav>
                                      </p:tavLst>
                                    </p:anim>
                                    <p:anim calcmode="lin" valueType="num">
                                      <p:cBhvr additive="base">
                                        <p:cTn id="70" dur="500"/>
                                        <p:tgtEl>
                                          <p:spTgt spid="14"/>
                                        </p:tgtEl>
                                        <p:attrNameLst>
                                          <p:attrName>ppt_y</p:attrName>
                                        </p:attrNameLst>
                                      </p:cBhvr>
                                      <p:tavLst>
                                        <p:tav tm="0">
                                          <p:val>
                                            <p:strVal val="ppt_y"/>
                                          </p:val>
                                        </p:tav>
                                        <p:tav tm="100000">
                                          <p:val>
                                            <p:strVal val="1+ppt_h/2"/>
                                          </p:val>
                                        </p:tav>
                                      </p:tavLst>
                                    </p:anim>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heel(1)">
                                      <p:cBhvr>
                                        <p:cTn id="8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9"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13" name="TextBox 12"/>
          <p:cNvSpPr txBox="1"/>
          <p:nvPr/>
        </p:nvSpPr>
        <p:spPr>
          <a:xfrm>
            <a:off x="460375" y="2263695"/>
            <a:ext cx="10993192" cy="3785652"/>
          </a:xfrm>
          <a:prstGeom prst="rect">
            <a:avLst/>
          </a:prstGeom>
          <a:noFill/>
        </p:spPr>
        <p:txBody>
          <a:bodyPr wrap="square" rtlCol="0">
            <a:spAutoFit/>
          </a:bodyPr>
          <a:lstStyle/>
          <a:p>
            <a:pPr algn="just">
              <a:lnSpc>
                <a:spcPct val="150000"/>
              </a:lnSpc>
            </a:pP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Trao</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2131" y="151850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7389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vi-VN" sz="3200" b="1" dirty="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bào</a:t>
            </a:r>
            <a:r>
              <a:rPr lang="en-US" sz="3200" b="1" dirty="0">
                <a:latin typeface="Times New Roman" pitchFamily="18" charset="0"/>
                <a:cs typeface="Times New Roman" pitchFamily="18" charset="0"/>
              </a:rPr>
              <a:t>? Cho </a:t>
            </a:r>
            <a:r>
              <a:rPr lang="en-US" sz="3200" b="1" dirty="0" err="1">
                <a:latin typeface="Times New Roman" pitchFamily="18" charset="0"/>
                <a:cs typeface="Times New Roman" pitchFamily="18" charset="0"/>
              </a:rPr>
              <a:t>ví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Chuyển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hoá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Ví</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dụ</a:t>
            </a:r>
            <a:r>
              <a:rPr lang="en-US" sz="3200" b="1" u="sng"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glucose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carbon dioxide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glucose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113" y="1066345"/>
            <a:ext cx="10066421" cy="2554545"/>
          </a:xfrm>
          <a:prstGeom prst="rect">
            <a:avLst/>
          </a:prstGeom>
        </p:spPr>
        <p:txBody>
          <a:bodyPr wrap="square">
            <a:spAutoFit/>
          </a:bodyPr>
          <a:lstStyle/>
          <a:p>
            <a:pPr algn="just"/>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Chuyển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chất</a:t>
            </a:r>
            <a:r>
              <a:rPr lang="en-US" sz="4000" b="1"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phản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diễn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qua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tổng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89" y="224996"/>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6113" y="3809544"/>
            <a:ext cx="9865895" cy="1938992"/>
          </a:xfrm>
          <a:prstGeom prst="rect">
            <a:avLst/>
          </a:prstGeom>
        </p:spPr>
        <p:txBody>
          <a:bodyPr wrap="square">
            <a:spAutoFit/>
          </a:bodyPr>
          <a:lstStyle/>
          <a:p>
            <a:pPr algn="just"/>
            <a:r>
              <a:rPr lang="en-US" sz="4000"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Ví</a:t>
            </a:r>
            <a:r>
              <a:rPr lang="en-US" sz="4000" b="1" u="sng"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dụ</a:t>
            </a:r>
            <a:r>
              <a:rPr lang="en-US" sz="4000" b="1" u="sng" dirty="0">
                <a:latin typeface="Times New Roman" pitchFamily="18" charset="0"/>
                <a:cs typeface="Times New Roman" pitchFamily="18" charset="0"/>
              </a:rPr>
              <a:t>: </a:t>
            </a:r>
            <a:r>
              <a:rPr lang="en-US" sz="4000" dirty="0" err="1">
                <a:latin typeface="Times New Roman" pitchFamily="18" charset="0"/>
                <a:cs typeface="Times New Roman" pitchFamily="18" charset="0"/>
              </a:rPr>
              <a:t>Tổng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glucose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carbon dioxide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67781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360" y="471238"/>
            <a:ext cx="6369885" cy="572464"/>
          </a:xfrm>
          <a:prstGeom prst="rect">
            <a:avLst/>
          </a:prstGeom>
        </p:spPr>
        <p:txBody>
          <a:bodyPr wrap="none">
            <a:spAutoFit/>
          </a:bodyPr>
          <a:lstStyle/>
          <a:p>
            <a:pPr indent="317500" algn="just">
              <a:lnSpc>
                <a:spcPct val="130000"/>
              </a:lnSpc>
            </a:pPr>
            <a:r>
              <a:rPr lang="vi-VN" sz="2400" b="1" dirty="0" smtClean="0">
                <a:solidFill>
                  <a:prstClr val="black"/>
                </a:solidFill>
                <a:latin typeface="Times New Roman" panose="02020603050405020304" pitchFamily="18" charset="0"/>
                <a:ea typeface="Segoe UI" panose="020B0502040204020203" pitchFamily="34" charset="0"/>
              </a:rPr>
              <a:t> </a:t>
            </a:r>
            <a:r>
              <a:rPr lang="en-US" sz="2400" b="1" dirty="0" err="1" smtClean="0">
                <a:solidFill>
                  <a:prstClr val="black"/>
                </a:solidFill>
                <a:latin typeface="Times New Roman" panose="02020603050405020304" pitchFamily="18" charset="0"/>
                <a:ea typeface="Segoe UI" panose="020B0502040204020203" pitchFamily="34" charset="0"/>
              </a:rPr>
              <a:t>Tìm</a:t>
            </a:r>
            <a:r>
              <a:rPr lang="en-US" sz="2400" b="1" dirty="0" smtClean="0">
                <a:solidFill>
                  <a:prstClr val="black"/>
                </a:solidFill>
                <a:latin typeface="Times New Roman" panose="02020603050405020304" pitchFamily="18" charset="0"/>
                <a:ea typeface="Segoe UI" panose="020B0502040204020203" pitchFamily="34" charset="0"/>
              </a:rPr>
              <a:t> </a:t>
            </a:r>
            <a:r>
              <a:rPr lang="en-US" sz="2400" b="1" dirty="0" err="1">
                <a:solidFill>
                  <a:prstClr val="black"/>
                </a:solidFill>
                <a:latin typeface="Times New Roman" panose="02020603050405020304" pitchFamily="18" charset="0"/>
                <a:ea typeface="Segoe UI" panose="020B0502040204020203" pitchFamily="34" charset="0"/>
              </a:rPr>
              <a:t>hiểu</a:t>
            </a:r>
            <a:r>
              <a:rPr lang="en-US" sz="2400" b="1" dirty="0">
                <a:solidFill>
                  <a:prstClr val="black"/>
                </a:solidFill>
                <a:latin typeface="Times New Roman" panose="02020603050405020304" pitchFamily="18" charset="0"/>
                <a:ea typeface="Segoe UI" panose="020B0502040204020203" pitchFamily="34" charset="0"/>
              </a:rPr>
              <a:t> </a:t>
            </a:r>
            <a:r>
              <a:rPr lang="en-US" sz="2400" b="1" dirty="0" err="1">
                <a:solidFill>
                  <a:prstClr val="black"/>
                </a:solidFill>
                <a:latin typeface="Times New Roman" panose="02020603050405020304" pitchFamily="18" charset="0"/>
                <a:ea typeface="Segoe UI" panose="020B0502040204020203" pitchFamily="34" charset="0"/>
              </a:rPr>
              <a:t>khái</a:t>
            </a:r>
            <a:r>
              <a:rPr lang="en-US" sz="2400" b="1" dirty="0">
                <a:solidFill>
                  <a:prstClr val="black"/>
                </a:solidFill>
                <a:latin typeface="Times New Roman" panose="02020603050405020304" pitchFamily="18" charset="0"/>
                <a:ea typeface="Segoe UI" panose="020B0502040204020203" pitchFamily="34" charset="0"/>
              </a:rPr>
              <a:t> </a:t>
            </a:r>
            <a:r>
              <a:rPr lang="en-US" sz="2400" b="1" dirty="0" err="1">
                <a:solidFill>
                  <a:prstClr val="black"/>
                </a:solidFill>
                <a:latin typeface="Times New Roman" panose="02020603050405020304" pitchFamily="18" charset="0"/>
                <a:ea typeface="Segoe UI" panose="020B0502040204020203" pitchFamily="34" charset="0"/>
              </a:rPr>
              <a:t>niệm</a:t>
            </a:r>
            <a:r>
              <a:rPr lang="en-US" sz="2400" b="1" dirty="0">
                <a:solidFill>
                  <a:prstClr val="black"/>
                </a:solidFill>
                <a:latin typeface="Times New Roman" panose="02020603050405020304" pitchFamily="18" charset="0"/>
                <a:ea typeface="Segoe UI" panose="020B0502040204020203" pitchFamily="34" charset="0"/>
              </a:rPr>
              <a:t> </a:t>
            </a:r>
            <a:r>
              <a:rPr lang="vi-VN" sz="2400" b="1" dirty="0" smtClean="0">
                <a:solidFill>
                  <a:prstClr val="black"/>
                </a:solidFill>
                <a:latin typeface="Times New Roman" panose="02020603050405020304" pitchFamily="18" charset="0"/>
                <a:ea typeface="Segoe UI" panose="020B0502040204020203" pitchFamily="34" charset="0"/>
              </a:rPr>
              <a:t>chuyển hóa năng lượng</a:t>
            </a:r>
            <a:endParaRPr lang="en-US" sz="2400" dirty="0">
              <a:solidFill>
                <a:prstClr val="black"/>
              </a:solidFill>
              <a:latin typeface="Segoe UI" panose="020B0502040204020203" pitchFamily="34" charset="0"/>
              <a:ea typeface="Segoe UI" panose="020B0502040204020203" pitchFamily="34"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304" y="1495813"/>
            <a:ext cx="5204295" cy="395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56" y="1495814"/>
            <a:ext cx="5213135" cy="402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843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55721" y="1643780"/>
            <a:ext cx="10401920" cy="3828933"/>
          </a:xfrm>
          <a:prstGeom prst="rect">
            <a:avLst/>
          </a:prstGeom>
        </p:spPr>
        <p:txBody>
          <a:bodyPr wrap="square">
            <a:spAutoFit/>
          </a:bodyPr>
          <a:lstStyle/>
          <a:p>
            <a:pPr>
              <a:lnSpc>
                <a:spcPct val="150000"/>
              </a:lnSpc>
              <a:spcBef>
                <a:spcPts val="600"/>
              </a:spcBef>
              <a:spcAft>
                <a:spcPts val="600"/>
              </a:spcAft>
            </a:pPr>
            <a:r>
              <a:rPr lang="en-US" sz="4000" b="1"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sang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a:t>
            </a:r>
          </a:p>
          <a:p>
            <a:pPr>
              <a:lnSpc>
                <a:spcPct val="150000"/>
              </a:lnSpc>
              <a:spcBef>
                <a:spcPts val="600"/>
              </a:spcBef>
              <a:spcAft>
                <a:spcPts val="600"/>
              </a:spcAft>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luôn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kèm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73" y="361354"/>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5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2620</Words>
  <Application>Microsoft Office PowerPoint</Application>
  <PresentationFormat>Widescreen</PresentationFormat>
  <Paragraphs>171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Open Sans</vt:lpstr>
      <vt:lpstr>Roboto</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138</cp:revision>
  <dcterms:created xsi:type="dcterms:W3CDTF">2021-12-16T15:07:13Z</dcterms:created>
  <dcterms:modified xsi:type="dcterms:W3CDTF">2025-09-12T07:17:53Z</dcterms:modified>
</cp:coreProperties>
</file>