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2" r:id="rId3"/>
    <p:sldId id="285" r:id="rId4"/>
    <p:sldId id="257" r:id="rId5"/>
    <p:sldId id="263" r:id="rId6"/>
    <p:sldId id="259" r:id="rId7"/>
    <p:sldId id="264" r:id="rId8"/>
    <p:sldId id="268" r:id="rId9"/>
    <p:sldId id="266" r:id="rId10"/>
    <p:sldId id="269" r:id="rId11"/>
    <p:sldId id="273" r:id="rId12"/>
    <p:sldId id="270" r:id="rId13"/>
    <p:sldId id="272" r:id="rId14"/>
    <p:sldId id="276" r:id="rId15"/>
    <p:sldId id="267" r:id="rId16"/>
    <p:sldId id="283" r:id="rId17"/>
    <p:sldId id="2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81" d="100"/>
          <a:sy n="81" d="100"/>
        </p:scale>
        <p:origin x="70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63A1C593-65D0-4073-BCC9-577B9352EA97}" type="datetimeFigureOut">
              <a:rPr lang="en-US" smtClean="0"/>
              <a:t>9/7/2023</a:t>
            </a:fld>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mc:Choice>
    <mc:Fallback xmlns="">
      <p:transition/>
    </mc:Fallback>
  </mc:AlternateConten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065"/>
            <a:ext cx="9144000" cy="1087120"/>
          </a:xfrm>
        </p:spPr>
        <p:txBody>
          <a:bodyPr/>
          <a:lstStyle/>
          <a:p>
            <a:r>
              <a:rPr lang="en-US" sz="6000" b="1" dirty="0">
                <a:latin typeface="Times New Roman" panose="02020603050405020304" charset="0"/>
                <a:cs typeface="Times New Roman" panose="02020603050405020304" charset="0"/>
              </a:rPr>
              <a:t>KHOA HỌC TỰ NHIÊN 6</a:t>
            </a:r>
          </a:p>
        </p:txBody>
      </p:sp>
      <p:pic>
        <p:nvPicPr>
          <p:cNvPr id="6" name="Picture 5"/>
          <p:cNvPicPr>
            <a:picLocks noChangeAspect="1"/>
          </p:cNvPicPr>
          <p:nvPr/>
        </p:nvPicPr>
        <p:blipFill>
          <a:blip r:embed="rId2"/>
          <a:stretch>
            <a:fillRect/>
          </a:stretch>
        </p:blipFill>
        <p:spPr>
          <a:xfrm>
            <a:off x="917575" y="1353185"/>
            <a:ext cx="10539095" cy="5401945"/>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
          <p:cNvSpPr>
            <a:spLocks noGrp="1"/>
          </p:cNvSpPr>
          <p:nvPr/>
        </p:nvSpPr>
        <p:spPr>
          <a:xfrm>
            <a:off x="6497955" y="940762"/>
            <a:ext cx="5610225" cy="1207770"/>
          </a:xfrm>
          <a:prstGeom prst="rect">
            <a:avLst/>
          </a:prstGeom>
          <a:solidFill>
            <a:schemeClr val="accent6">
              <a:lumMod val="40000"/>
              <a:lumOff val="60000"/>
            </a:schemeClr>
          </a:solid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gn="ctr">
              <a:buNone/>
            </a:pPr>
            <a:r>
              <a:rPr lang="en-US" b="1" dirty="0" err="1">
                <a:latin typeface="Times New Roman" panose="02020603050405020304" charset="0"/>
                <a:cs typeface="Times New Roman" panose="02020603050405020304" charset="0"/>
              </a:rPr>
              <a:t>Ứng</a:t>
            </a:r>
            <a:r>
              <a:rPr lang="en-US" b="1" dirty="0">
                <a:latin typeface="Times New Roman" panose="02020603050405020304" charset="0"/>
                <a:cs typeface="Times New Roman" panose="02020603050405020304" charset="0"/>
              </a:rPr>
              <a:t> </a:t>
            </a:r>
            <a:r>
              <a:rPr lang="en-US" b="1" dirty="0" err="1">
                <a:latin typeface="Times New Roman" panose="02020603050405020304" charset="0"/>
                <a:cs typeface="Times New Roman" panose="02020603050405020304" charset="0"/>
              </a:rPr>
              <a:t>dụng</a:t>
            </a:r>
            <a:r>
              <a:rPr lang="en-US" b="1" dirty="0">
                <a:latin typeface="Times New Roman" panose="02020603050405020304" charset="0"/>
                <a:cs typeface="Times New Roman" panose="02020603050405020304" charset="0"/>
              </a:rPr>
              <a:t> </a:t>
            </a:r>
            <a:r>
              <a:rPr lang="en-US" b="1" dirty="0" err="1">
                <a:latin typeface="Times New Roman" panose="02020603050405020304" charset="0"/>
                <a:cs typeface="Times New Roman" panose="02020603050405020304" charset="0"/>
              </a:rPr>
              <a:t>công</a:t>
            </a:r>
            <a:r>
              <a:rPr lang="en-US" b="1" dirty="0">
                <a:latin typeface="Times New Roman" panose="02020603050405020304" charset="0"/>
                <a:cs typeface="Times New Roman" panose="02020603050405020304" charset="0"/>
              </a:rPr>
              <a:t> </a:t>
            </a:r>
            <a:r>
              <a:rPr lang="en-US" b="1" dirty="0" err="1">
                <a:latin typeface="Times New Roman" panose="02020603050405020304" charset="0"/>
                <a:cs typeface="Times New Roman" panose="02020603050405020304" charset="0"/>
              </a:rPr>
              <a:t>nghệ</a:t>
            </a:r>
            <a:r>
              <a:rPr lang="en-US" b="1" dirty="0">
                <a:latin typeface="Times New Roman" panose="02020603050405020304" charset="0"/>
                <a:cs typeface="Times New Roman" panose="02020603050405020304" charset="0"/>
              </a:rPr>
              <a:t> </a:t>
            </a:r>
            <a:r>
              <a:rPr lang="en-US" b="1" dirty="0" err="1">
                <a:latin typeface="Times New Roman" panose="02020603050405020304" charset="0"/>
                <a:cs typeface="Times New Roman" panose="02020603050405020304" charset="0"/>
              </a:rPr>
              <a:t>vào</a:t>
            </a:r>
            <a:r>
              <a:rPr lang="en-US" b="1" dirty="0">
                <a:latin typeface="Times New Roman" panose="02020603050405020304" charset="0"/>
                <a:cs typeface="Times New Roman" panose="02020603050405020304" charset="0"/>
              </a:rPr>
              <a:t> </a:t>
            </a:r>
            <a:endParaRPr lang="vi-VN" b="1" dirty="0">
              <a:latin typeface="Times New Roman" panose="02020603050405020304" charset="0"/>
              <a:cs typeface="Times New Roman" panose="02020603050405020304" charset="0"/>
            </a:endParaRPr>
          </a:p>
          <a:p>
            <a:pPr marL="0" indent="0" algn="ctr">
              <a:buNone/>
            </a:pPr>
            <a:r>
              <a:rPr lang="en-US" b="1" dirty="0" err="1" smtClean="0">
                <a:latin typeface="Times New Roman" panose="02020603050405020304" charset="0"/>
                <a:cs typeface="Times New Roman" panose="02020603050405020304" charset="0"/>
              </a:rPr>
              <a:t>cuộc</a:t>
            </a:r>
            <a:r>
              <a:rPr lang="en-US" b="1" dirty="0" smtClean="0">
                <a:latin typeface="Times New Roman" panose="02020603050405020304" charset="0"/>
                <a:cs typeface="Times New Roman" panose="02020603050405020304" charset="0"/>
              </a:rPr>
              <a:t> </a:t>
            </a:r>
            <a:r>
              <a:rPr lang="en-US" b="1" dirty="0" err="1">
                <a:latin typeface="Times New Roman" panose="02020603050405020304" charset="0"/>
                <a:cs typeface="Times New Roman" panose="02020603050405020304" charset="0"/>
              </a:rPr>
              <a:t>sống</a:t>
            </a:r>
            <a:endParaRPr lang="en-US" b="1" dirty="0">
              <a:latin typeface="Times New Roman" panose="02020603050405020304" charset="0"/>
              <a:cs typeface="Times New Roman" panose="02020603050405020304" charset="0"/>
            </a:endParaRPr>
          </a:p>
        </p:txBody>
      </p:sp>
      <p:sp>
        <p:nvSpPr>
          <p:cNvPr id="15" name="Right Arrow 14"/>
          <p:cNvSpPr/>
          <p:nvPr/>
        </p:nvSpPr>
        <p:spPr>
          <a:xfrm>
            <a:off x="5123815" y="1135380"/>
            <a:ext cx="1130935" cy="62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Content Placeholder 4"/>
          <p:cNvPicPr>
            <a:picLocks noGrp="1" noChangeAspect="1"/>
          </p:cNvPicPr>
          <p:nvPr>
            <p:ph sz="half" idx="2"/>
          </p:nvPr>
        </p:nvPicPr>
        <p:blipFill>
          <a:blip r:embed="rId2"/>
          <a:stretch>
            <a:fillRect/>
          </a:stretch>
        </p:blipFill>
        <p:spPr>
          <a:xfrm>
            <a:off x="276860" y="3473450"/>
            <a:ext cx="4278630" cy="3272790"/>
          </a:xfrm>
          <a:prstGeom prst="rect">
            <a:avLst/>
          </a:prstGeom>
          <a:noFill/>
          <a:ln w="9525">
            <a:noFill/>
          </a:ln>
        </p:spPr>
      </p:pic>
      <p:sp>
        <p:nvSpPr>
          <p:cNvPr id="24" name="Content Placeholder 3"/>
          <p:cNvSpPr>
            <a:spLocks noGrp="1"/>
          </p:cNvSpPr>
          <p:nvPr/>
        </p:nvSpPr>
        <p:spPr>
          <a:xfrm>
            <a:off x="6653393" y="4764660"/>
            <a:ext cx="4266565" cy="851535"/>
          </a:xfrm>
          <a:prstGeom prst="rect">
            <a:avLst/>
          </a:prstGeom>
          <a:solidFill>
            <a:srgbClr val="FFC000"/>
          </a:solid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gn="ctr">
              <a:buNone/>
            </a:pPr>
            <a:r>
              <a:rPr lang="en-US" b="1" dirty="0" err="1">
                <a:latin typeface="Times New Roman" panose="02020603050405020304" charset="0"/>
                <a:cs typeface="Times New Roman" panose="02020603050405020304" charset="0"/>
              </a:rPr>
              <a:t>Sản</a:t>
            </a:r>
            <a:r>
              <a:rPr lang="en-US" b="1" dirty="0">
                <a:latin typeface="Times New Roman" panose="02020603050405020304" charset="0"/>
                <a:cs typeface="Times New Roman" panose="02020603050405020304" charset="0"/>
              </a:rPr>
              <a:t> </a:t>
            </a:r>
            <a:r>
              <a:rPr lang="en-US" b="1" dirty="0" err="1">
                <a:latin typeface="Times New Roman" panose="02020603050405020304" charset="0"/>
                <a:cs typeface="Times New Roman" panose="02020603050405020304" charset="0"/>
              </a:rPr>
              <a:t>xuất</a:t>
            </a:r>
            <a:r>
              <a:rPr lang="en-US" b="1" dirty="0">
                <a:latin typeface="Times New Roman" panose="02020603050405020304" charset="0"/>
                <a:cs typeface="Times New Roman" panose="02020603050405020304" charset="0"/>
              </a:rPr>
              <a:t> </a:t>
            </a:r>
            <a:r>
              <a:rPr lang="en-US" b="1" dirty="0" err="1">
                <a:latin typeface="Times New Roman" panose="02020603050405020304" charset="0"/>
                <a:cs typeface="Times New Roman" panose="02020603050405020304" charset="0"/>
              </a:rPr>
              <a:t>kinh</a:t>
            </a:r>
            <a:r>
              <a:rPr lang="en-US" b="1" dirty="0">
                <a:latin typeface="Times New Roman" panose="02020603050405020304" charset="0"/>
                <a:cs typeface="Times New Roman" panose="02020603050405020304" charset="0"/>
              </a:rPr>
              <a:t> </a:t>
            </a:r>
            <a:r>
              <a:rPr lang="en-US" b="1" dirty="0" err="1">
                <a:latin typeface="Times New Roman" panose="02020603050405020304" charset="0"/>
                <a:cs typeface="Times New Roman" panose="02020603050405020304" charset="0"/>
              </a:rPr>
              <a:t>doanh</a:t>
            </a:r>
            <a:endParaRPr lang="en-US" b="1" dirty="0">
              <a:latin typeface="Times New Roman" panose="02020603050405020304" charset="0"/>
              <a:cs typeface="Times New Roman" panose="02020603050405020304" charset="0"/>
            </a:endParaRPr>
          </a:p>
        </p:txBody>
      </p:sp>
      <p:sp>
        <p:nvSpPr>
          <p:cNvPr id="25" name="Right Arrow 24"/>
          <p:cNvSpPr/>
          <p:nvPr/>
        </p:nvSpPr>
        <p:spPr>
          <a:xfrm>
            <a:off x="5123815" y="4772025"/>
            <a:ext cx="1130935" cy="62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5"/>
          <p:cNvPicPr>
            <a:picLocks noChangeAspect="1"/>
          </p:cNvPicPr>
          <p:nvPr/>
        </p:nvPicPr>
        <p:blipFill>
          <a:blip r:embed="rId3"/>
          <a:stretch>
            <a:fillRect/>
          </a:stretch>
        </p:blipFill>
        <p:spPr>
          <a:xfrm>
            <a:off x="341122" y="132335"/>
            <a:ext cx="4214368" cy="3192858"/>
          </a:xfrm>
          <a:prstGeom prst="rect">
            <a:avLst/>
          </a:prstGeom>
        </p:spPr>
      </p:pic>
      <p:sp>
        <p:nvSpPr>
          <p:cNvPr id="3" name="TextBox 2"/>
          <p:cNvSpPr txBox="1"/>
          <p:nvPr/>
        </p:nvSpPr>
        <p:spPr>
          <a:xfrm>
            <a:off x="341122" y="2859464"/>
            <a:ext cx="3552148" cy="461665"/>
          </a:xfrm>
          <a:prstGeom prst="rect">
            <a:avLst/>
          </a:prstGeom>
          <a:solidFill>
            <a:schemeClr val="bg1"/>
          </a:solidFill>
        </p:spPr>
        <p:txBody>
          <a:bodyPr wrap="square" rtlCol="0">
            <a:spAutoFit/>
          </a:bodyPr>
          <a:lstStyle/>
          <a:p>
            <a:r>
              <a:rPr lang="vi-VN" sz="2400" b="1" dirty="0" smtClean="0">
                <a:latin typeface="Times New Roman" panose="02020603050405020304" pitchFamily="18" charset="0"/>
                <a:ea typeface="Tahoma" panose="020B0604030504040204" pitchFamily="34" charset="0"/>
                <a:cs typeface="Times New Roman" panose="02020603050405020304" pitchFamily="18" charset="0"/>
              </a:rPr>
              <a:t>Hình 1.7. Trồng dưa lưới</a:t>
            </a:r>
            <a:endParaRPr lang="en-US" sz="24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TextBox 10"/>
          <p:cNvSpPr txBox="1"/>
          <p:nvPr/>
        </p:nvSpPr>
        <p:spPr>
          <a:xfrm>
            <a:off x="341122" y="6284575"/>
            <a:ext cx="4070622" cy="461665"/>
          </a:xfrm>
          <a:prstGeom prst="rect">
            <a:avLst/>
          </a:prstGeom>
          <a:solidFill>
            <a:schemeClr val="bg1"/>
          </a:solidFill>
        </p:spPr>
        <p:txBody>
          <a:bodyPr wrap="square" rtlCol="0">
            <a:spAutoFit/>
          </a:bodyPr>
          <a:lstStyle/>
          <a:p>
            <a:r>
              <a:rPr lang="vi-VN" sz="2400" b="1" dirty="0" smtClean="0">
                <a:latin typeface="Times New Roman" panose="02020603050405020304" pitchFamily="18" charset="0"/>
                <a:ea typeface="Tahoma" panose="020B0604030504040204" pitchFamily="34" charset="0"/>
                <a:cs typeface="Times New Roman" panose="02020603050405020304" pitchFamily="18" charset="0"/>
              </a:rPr>
              <a:t>Hình 1.8. Sản xuất phân bón</a:t>
            </a:r>
            <a:endParaRPr lang="en-US" sz="2400" b="1" dirty="0">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bg/>
                                          </p:spTgt>
                                        </p:tgtEl>
                                        <p:attrNameLst>
                                          <p:attrName>style.visibility</p:attrName>
                                        </p:attrNameLst>
                                      </p:cBhvr>
                                      <p:to>
                                        <p:strVal val="visible"/>
                                      </p:to>
                                    </p:set>
                                    <p:animEffect transition="in" filter="blinds(horizontal)">
                                      <p:cBhvr>
                                        <p:cTn id="12" dur="500"/>
                                        <p:tgtEl>
                                          <p:spTgt spid="14">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blinds(horizontal)">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blinds(horizontal)">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ox(in)">
                                      <p:cBhvr>
                                        <p:cTn id="27" dur="2000"/>
                                        <p:tgtEl>
                                          <p:spTgt spid="25"/>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ox(in)">
                                      <p:cBhvr>
                                        <p:cTn id="30" dur="20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ircle(in)">
                                      <p:cBhvr>
                                        <p:cTn id="3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P spid="14" grpId="1" build="p"/>
      <p:bldP spid="15" grpId="0" bldLvl="0" animBg="1"/>
      <p:bldP spid="15" grpId="1" animBg="1"/>
      <p:bldP spid="24" grpId="0" animBg="1"/>
      <p:bldP spid="24" grpId="1" animBg="1"/>
      <p:bldP spid="25" grpId="0" bldLvl="0" animBg="1"/>
      <p:bldP spid="2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385445" y="274955"/>
            <a:ext cx="5146040" cy="3855720"/>
          </a:xfrm>
          <a:prstGeom prst="rect">
            <a:avLst/>
          </a:prstGeom>
        </p:spPr>
      </p:pic>
      <p:pic>
        <p:nvPicPr>
          <p:cNvPr id="6" name="Content Placeholder 5"/>
          <p:cNvPicPr>
            <a:picLocks noGrp="1" noChangeAspect="1"/>
          </p:cNvPicPr>
          <p:nvPr>
            <p:ph sz="half" idx="2"/>
          </p:nvPr>
        </p:nvPicPr>
        <p:blipFill>
          <a:blip r:embed="rId3"/>
          <a:stretch>
            <a:fillRect/>
          </a:stretch>
        </p:blipFill>
        <p:spPr>
          <a:xfrm>
            <a:off x="5754370" y="274955"/>
            <a:ext cx="6085840" cy="3855720"/>
          </a:xfrm>
          <a:prstGeom prst="rect">
            <a:avLst/>
          </a:prstGeom>
        </p:spPr>
      </p:pic>
      <p:sp>
        <p:nvSpPr>
          <p:cNvPr id="7" name="Text Box 6"/>
          <p:cNvSpPr txBox="1"/>
          <p:nvPr/>
        </p:nvSpPr>
        <p:spPr>
          <a:xfrm>
            <a:off x="6019165" y="5101585"/>
            <a:ext cx="5379085" cy="1077218"/>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a:latin typeface="Times New Roman" panose="02020603050405020304" charset="0"/>
                <a:cs typeface="Times New Roman" panose="02020603050405020304" charset="0"/>
              </a:rPr>
              <a:t>Nâng cao nhận thức của con người về thế giới tự nhiên</a:t>
            </a:r>
          </a:p>
        </p:txBody>
      </p:sp>
      <p:sp>
        <p:nvSpPr>
          <p:cNvPr id="8" name="Down Arrow 7"/>
          <p:cNvSpPr/>
          <p:nvPr/>
        </p:nvSpPr>
        <p:spPr>
          <a:xfrm>
            <a:off x="8148637" y="4284977"/>
            <a:ext cx="560070" cy="6623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p:nvPr/>
        </p:nvSpPr>
        <p:spPr>
          <a:xfrm>
            <a:off x="344805" y="5101585"/>
            <a:ext cx="5409565" cy="1077218"/>
          </a:xfrm>
          <a:prstGeom prst="rect">
            <a:avLst/>
          </a:prstGeom>
          <a:solidFill>
            <a:srgbClr val="0000FF"/>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err="1">
                <a:solidFill>
                  <a:srgbClr val="FFFF00"/>
                </a:solidFill>
                <a:latin typeface="Times New Roman" panose="02020603050405020304" charset="0"/>
                <a:cs typeface="Times New Roman" panose="02020603050405020304" charset="0"/>
              </a:rPr>
              <a:t>Ứng</a:t>
            </a:r>
            <a:r>
              <a:rPr lang="en-US" sz="3200" b="1" dirty="0">
                <a:solidFill>
                  <a:srgbClr val="FFFF00"/>
                </a:solidFill>
                <a:latin typeface="Times New Roman" panose="02020603050405020304" charset="0"/>
                <a:cs typeface="Times New Roman" panose="02020603050405020304" charset="0"/>
              </a:rPr>
              <a:t> </a:t>
            </a:r>
            <a:r>
              <a:rPr lang="en-US" sz="3200" b="1" dirty="0" err="1">
                <a:solidFill>
                  <a:srgbClr val="FFFF00"/>
                </a:solidFill>
                <a:latin typeface="Times New Roman" panose="02020603050405020304" charset="0"/>
                <a:cs typeface="Times New Roman" panose="02020603050405020304" charset="0"/>
              </a:rPr>
              <a:t>dụng</a:t>
            </a:r>
            <a:r>
              <a:rPr lang="en-US" sz="3200" b="1" dirty="0">
                <a:solidFill>
                  <a:srgbClr val="FFFF00"/>
                </a:solidFill>
                <a:latin typeface="Times New Roman" panose="02020603050405020304" charset="0"/>
                <a:cs typeface="Times New Roman" panose="02020603050405020304" charset="0"/>
              </a:rPr>
              <a:t> </a:t>
            </a:r>
            <a:r>
              <a:rPr lang="en-US" sz="3200" b="1" dirty="0" err="1">
                <a:solidFill>
                  <a:srgbClr val="FFFF00"/>
                </a:solidFill>
                <a:latin typeface="Times New Roman" panose="02020603050405020304" charset="0"/>
                <a:cs typeface="Times New Roman" panose="02020603050405020304" charset="0"/>
              </a:rPr>
              <a:t>công</a:t>
            </a:r>
            <a:r>
              <a:rPr lang="en-US" sz="3200" b="1" dirty="0">
                <a:solidFill>
                  <a:srgbClr val="FFFF00"/>
                </a:solidFill>
                <a:latin typeface="Times New Roman" panose="02020603050405020304" charset="0"/>
                <a:cs typeface="Times New Roman" panose="02020603050405020304" charset="0"/>
              </a:rPr>
              <a:t> </a:t>
            </a:r>
            <a:r>
              <a:rPr lang="en-US" sz="3200" b="1" dirty="0" err="1">
                <a:solidFill>
                  <a:srgbClr val="FFFF00"/>
                </a:solidFill>
                <a:latin typeface="Times New Roman" panose="02020603050405020304" charset="0"/>
                <a:cs typeface="Times New Roman" panose="02020603050405020304" charset="0"/>
              </a:rPr>
              <a:t>nghệ</a:t>
            </a:r>
            <a:r>
              <a:rPr lang="en-US" sz="3200" b="1" dirty="0">
                <a:solidFill>
                  <a:srgbClr val="FFFF00"/>
                </a:solidFill>
                <a:latin typeface="Times New Roman" panose="02020603050405020304" charset="0"/>
                <a:cs typeface="Times New Roman" panose="02020603050405020304" charset="0"/>
              </a:rPr>
              <a:t> </a:t>
            </a:r>
            <a:r>
              <a:rPr lang="en-US" sz="3200" b="1" dirty="0" err="1">
                <a:solidFill>
                  <a:srgbClr val="FFFF00"/>
                </a:solidFill>
                <a:latin typeface="Times New Roman" panose="02020603050405020304" charset="0"/>
                <a:cs typeface="Times New Roman" panose="02020603050405020304" charset="0"/>
              </a:rPr>
              <a:t>vào</a:t>
            </a:r>
            <a:r>
              <a:rPr lang="en-US" sz="3200" b="1" dirty="0">
                <a:solidFill>
                  <a:srgbClr val="FFFF00"/>
                </a:solidFill>
                <a:latin typeface="Times New Roman" panose="02020603050405020304" charset="0"/>
                <a:cs typeface="Times New Roman" panose="02020603050405020304" charset="0"/>
              </a:rPr>
              <a:t> </a:t>
            </a:r>
            <a:r>
              <a:rPr lang="en-US" sz="3200" b="1" dirty="0" err="1">
                <a:solidFill>
                  <a:srgbClr val="FFFF00"/>
                </a:solidFill>
                <a:latin typeface="Times New Roman" panose="02020603050405020304" charset="0"/>
                <a:cs typeface="Times New Roman" panose="02020603050405020304" charset="0"/>
              </a:rPr>
              <a:t>cuộc</a:t>
            </a:r>
            <a:r>
              <a:rPr lang="en-US" sz="3200" b="1" dirty="0">
                <a:solidFill>
                  <a:srgbClr val="FFFF00"/>
                </a:solidFill>
                <a:latin typeface="Times New Roman" panose="02020603050405020304" charset="0"/>
                <a:cs typeface="Times New Roman" panose="02020603050405020304" charset="0"/>
              </a:rPr>
              <a:t> </a:t>
            </a:r>
            <a:r>
              <a:rPr lang="en-US" sz="3200" b="1" dirty="0" err="1">
                <a:solidFill>
                  <a:srgbClr val="FFFF00"/>
                </a:solidFill>
                <a:latin typeface="Times New Roman" panose="02020603050405020304" charset="0"/>
                <a:cs typeface="Times New Roman" panose="02020603050405020304" charset="0"/>
              </a:rPr>
              <a:t>sống</a:t>
            </a:r>
            <a:r>
              <a:rPr lang="en-US" sz="3200" b="1" dirty="0">
                <a:solidFill>
                  <a:srgbClr val="FFFF00"/>
                </a:solidFill>
                <a:latin typeface="Times New Roman" panose="02020603050405020304" charset="0"/>
                <a:cs typeface="Times New Roman" panose="02020603050405020304" charset="0"/>
              </a:rPr>
              <a:t>, </a:t>
            </a:r>
            <a:r>
              <a:rPr lang="en-US" sz="3200" b="1" dirty="0" err="1">
                <a:solidFill>
                  <a:srgbClr val="FFFF00"/>
                </a:solidFill>
                <a:latin typeface="Times New Roman" panose="02020603050405020304" charset="0"/>
                <a:cs typeface="Times New Roman" panose="02020603050405020304" charset="0"/>
              </a:rPr>
              <a:t>sản</a:t>
            </a:r>
            <a:r>
              <a:rPr lang="en-US" sz="3200" b="1" dirty="0">
                <a:solidFill>
                  <a:srgbClr val="FFFF00"/>
                </a:solidFill>
                <a:latin typeface="Times New Roman" panose="02020603050405020304" charset="0"/>
                <a:cs typeface="Times New Roman" panose="02020603050405020304" charset="0"/>
              </a:rPr>
              <a:t> </a:t>
            </a:r>
            <a:r>
              <a:rPr lang="en-US" sz="3200" b="1" dirty="0" err="1">
                <a:solidFill>
                  <a:srgbClr val="FFFF00"/>
                </a:solidFill>
                <a:latin typeface="Times New Roman" panose="02020603050405020304" charset="0"/>
                <a:cs typeface="Times New Roman" panose="02020603050405020304" charset="0"/>
              </a:rPr>
              <a:t>xuất</a:t>
            </a:r>
            <a:r>
              <a:rPr lang="en-US" sz="3200" b="1" dirty="0">
                <a:solidFill>
                  <a:srgbClr val="FFFF00"/>
                </a:solidFill>
                <a:latin typeface="Times New Roman" panose="02020603050405020304" charset="0"/>
                <a:cs typeface="Times New Roman" panose="02020603050405020304" charset="0"/>
              </a:rPr>
              <a:t> </a:t>
            </a:r>
            <a:r>
              <a:rPr lang="en-US" sz="3200" b="1" dirty="0" err="1">
                <a:solidFill>
                  <a:srgbClr val="FFFF00"/>
                </a:solidFill>
                <a:latin typeface="Times New Roman" panose="02020603050405020304" charset="0"/>
                <a:cs typeface="Times New Roman" panose="02020603050405020304" charset="0"/>
              </a:rPr>
              <a:t>kinh</a:t>
            </a:r>
            <a:r>
              <a:rPr lang="en-US" sz="3200" b="1" dirty="0">
                <a:solidFill>
                  <a:srgbClr val="FFFF00"/>
                </a:solidFill>
                <a:latin typeface="Times New Roman" panose="02020603050405020304" charset="0"/>
                <a:cs typeface="Times New Roman" panose="02020603050405020304" charset="0"/>
              </a:rPr>
              <a:t> </a:t>
            </a:r>
            <a:r>
              <a:rPr lang="en-US" sz="3200" b="1" dirty="0" err="1">
                <a:solidFill>
                  <a:srgbClr val="FFFF00"/>
                </a:solidFill>
                <a:latin typeface="Times New Roman" panose="02020603050405020304" charset="0"/>
                <a:cs typeface="Times New Roman" panose="02020603050405020304" charset="0"/>
              </a:rPr>
              <a:t>doanh</a:t>
            </a:r>
            <a:endParaRPr lang="en-US" sz="3200" b="1" dirty="0">
              <a:solidFill>
                <a:srgbClr val="FFFF00"/>
              </a:solidFill>
              <a:latin typeface="Times New Roman" panose="02020603050405020304" charset="0"/>
              <a:cs typeface="Times New Roman" panose="02020603050405020304" charset="0"/>
            </a:endParaRPr>
          </a:p>
        </p:txBody>
      </p:sp>
      <p:sp>
        <p:nvSpPr>
          <p:cNvPr id="12" name="Down Arrow 11"/>
          <p:cNvSpPr/>
          <p:nvPr/>
        </p:nvSpPr>
        <p:spPr>
          <a:xfrm>
            <a:off x="2663190" y="4253957"/>
            <a:ext cx="560070" cy="6623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8" grpId="0" bldLvl="0" animBg="1"/>
      <p:bldP spid="8" grpId="1" animBg="1"/>
      <p:bldP spid="11" grpId="0" bldLvl="0" animBg="1"/>
      <p:bldP spid="11" grpId="1" animBg="1"/>
      <p:bldP spid="12" grpId="0" bldLvl="0" animBg="1"/>
      <p:bldP spid="1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loud Callout 11"/>
          <p:cNvSpPr/>
          <p:nvPr/>
        </p:nvSpPr>
        <p:spPr>
          <a:xfrm>
            <a:off x="827045" y="196208"/>
            <a:ext cx="6426835" cy="4133850"/>
          </a:xfrm>
          <a:prstGeom prst="cloudCallout">
            <a:avLst>
              <a:gd name="adj1" fmla="val 68196"/>
              <a:gd name="adj2" fmla="val 41552"/>
            </a:avLst>
          </a:prstGeom>
          <a:gradFill>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 pos="0">
                <a:srgbClr val="9EE256"/>
              </a:gs>
              <a:gs pos="100000">
                <a:srgbClr val="52762D"/>
              </a:gs>
            </a:gsLst>
            <a:lin scaled="0"/>
          </a:gradFill>
          <a:ln>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err="1">
                <a:latin typeface="Times New Roman" panose="02020603050405020304" charset="0"/>
                <a:cs typeface="Times New Roman" panose="02020603050405020304" charset="0"/>
              </a:rPr>
              <a:t>Em</a:t>
            </a:r>
            <a:r>
              <a:rPr lang="en-US" sz="3600" dirty="0">
                <a:latin typeface="Times New Roman" panose="02020603050405020304" charset="0"/>
                <a:cs typeface="Times New Roman" panose="02020603050405020304" charset="0"/>
              </a:rPr>
              <a:t> </a:t>
            </a:r>
            <a:r>
              <a:rPr lang="vi-VN" sz="3600" dirty="0" smtClean="0">
                <a:latin typeface="Times New Roman" panose="02020603050405020304" charset="0"/>
                <a:cs typeface="Times New Roman" panose="02020603050405020304" charset="0"/>
              </a:rPr>
              <a:t>thảo luận nhóm </a:t>
            </a:r>
            <a:r>
              <a:rPr lang="en-US" sz="3600" dirty="0" err="1" smtClean="0">
                <a:latin typeface="Times New Roman" panose="02020603050405020304" charset="0"/>
                <a:cs typeface="Times New Roman" panose="02020603050405020304" charset="0"/>
              </a:rPr>
              <a:t>kể</a:t>
            </a:r>
            <a:r>
              <a:rPr lang="en-US" sz="3600" dirty="0" smtClean="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tên</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một</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số</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hoạt</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động</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trong</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thực</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tế</a:t>
            </a:r>
            <a:r>
              <a:rPr lang="en-US" sz="3600" dirty="0">
                <a:latin typeface="Times New Roman" panose="02020603050405020304" charset="0"/>
                <a:cs typeface="Times New Roman" panose="02020603050405020304" charset="0"/>
              </a:rPr>
              <a:t> có </a:t>
            </a:r>
            <a:r>
              <a:rPr lang="en-US" sz="3600" dirty="0" err="1">
                <a:latin typeface="Times New Roman" panose="02020603050405020304" charset="0"/>
                <a:cs typeface="Times New Roman" panose="02020603050405020304" charset="0"/>
              </a:rPr>
              <a:t>đóng</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góp</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vai</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trò</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của</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khoa</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học</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tự</a:t>
            </a:r>
            <a:r>
              <a:rPr lang="en-US" sz="3600" dirty="0">
                <a:latin typeface="Times New Roman" panose="02020603050405020304" charset="0"/>
                <a:cs typeface="Times New Roman" panose="02020603050405020304" charset="0"/>
              </a:rPr>
              <a:t> </a:t>
            </a:r>
            <a:r>
              <a:rPr lang="en-US" sz="3600" dirty="0" err="1">
                <a:latin typeface="Times New Roman" panose="02020603050405020304" charset="0"/>
                <a:cs typeface="Times New Roman" panose="02020603050405020304" charset="0"/>
              </a:rPr>
              <a:t>nhiên</a:t>
            </a:r>
            <a:r>
              <a:rPr lang="en-US" sz="3600" dirty="0" smtClean="0">
                <a:latin typeface="Times New Roman" panose="02020603050405020304" charset="0"/>
                <a:cs typeface="Times New Roman" panose="02020603050405020304" charset="0"/>
              </a:rPr>
              <a:t>?</a:t>
            </a:r>
            <a:endParaRPr lang="vi-VN" sz="3600" dirty="0" smtClean="0">
              <a:latin typeface="Times New Roman" panose="02020603050405020304" charset="0"/>
              <a:cs typeface="Times New Roman" panose="02020603050405020304" charset="0"/>
            </a:endParaRPr>
          </a:p>
          <a:p>
            <a:pPr algn="ctr"/>
            <a:r>
              <a:rPr lang="vi-VN" sz="3600" dirty="0" smtClean="0">
                <a:solidFill>
                  <a:srgbClr val="0000FF"/>
                </a:solidFill>
                <a:latin typeface="Times New Roman" panose="02020603050405020304" charset="0"/>
                <a:cs typeface="Times New Roman" panose="02020603050405020304" charset="0"/>
              </a:rPr>
              <a:t>Thời gian: 3 phút</a:t>
            </a:r>
            <a:endParaRPr lang="en-US" sz="3600" dirty="0">
              <a:solidFill>
                <a:srgbClr val="0000FF"/>
              </a:solidFill>
              <a:latin typeface="Times New Roman" panose="02020603050405020304" charset="0"/>
              <a:cs typeface="Times New Roman" panose="02020603050405020304" charset="0"/>
            </a:endParaRPr>
          </a:p>
        </p:txBody>
      </p:sp>
      <p:pic>
        <p:nvPicPr>
          <p:cNvPr id="4" name="Picture 3"/>
          <p:cNvPicPr>
            <a:picLocks noChangeAspect="1"/>
          </p:cNvPicPr>
          <p:nvPr/>
        </p:nvPicPr>
        <p:blipFill>
          <a:blip r:embed="rId2"/>
          <a:stretch>
            <a:fillRect/>
          </a:stretch>
        </p:blipFill>
        <p:spPr>
          <a:xfrm>
            <a:off x="8823488" y="3267923"/>
            <a:ext cx="3242821" cy="3731411"/>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8"/>
          <p:cNvSpPr txBox="1"/>
          <p:nvPr/>
        </p:nvSpPr>
        <p:spPr>
          <a:xfrm>
            <a:off x="453390" y="2758562"/>
            <a:ext cx="3575050" cy="4603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vi-VN" sz="2400" b="1" dirty="0" smtClean="0">
                <a:latin typeface="Times New Roman" panose="02020603050405020304" charset="0"/>
                <a:cs typeface="Times New Roman" panose="02020603050405020304" charset="0"/>
              </a:rPr>
              <a:t>Tưới rau tự động</a:t>
            </a:r>
            <a:endParaRPr lang="en-US" sz="2400" b="1" dirty="0">
              <a:latin typeface="Times New Roman" panose="02020603050405020304" charset="0"/>
              <a:cs typeface="Times New Roman" panose="02020603050405020304" charset="0"/>
            </a:endParaRPr>
          </a:p>
        </p:txBody>
      </p:sp>
      <p:pic>
        <p:nvPicPr>
          <p:cNvPr id="105" name="Content Placeholder 104"/>
          <p:cNvPicPr/>
          <p:nvPr/>
        </p:nvPicPr>
        <p:blipFill>
          <a:blip r:embed="rId2"/>
          <a:stretch>
            <a:fillRect/>
          </a:stretch>
        </p:blipFill>
        <p:spPr>
          <a:xfrm>
            <a:off x="342265" y="3331845"/>
            <a:ext cx="3686175" cy="3437255"/>
          </a:xfrm>
          <a:prstGeom prst="rect">
            <a:avLst/>
          </a:prstGeom>
          <a:noFill/>
          <a:ln w="9525">
            <a:noFill/>
          </a:ln>
        </p:spPr>
      </p:pic>
      <p:sp>
        <p:nvSpPr>
          <p:cNvPr id="8" name="Text Box 7"/>
          <p:cNvSpPr txBox="1"/>
          <p:nvPr/>
        </p:nvSpPr>
        <p:spPr>
          <a:xfrm>
            <a:off x="722630" y="6126480"/>
            <a:ext cx="2668270" cy="52197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a:latin typeface="Times New Roman" panose="02020603050405020304" charset="0"/>
                <a:cs typeface="Times New Roman" panose="02020603050405020304" charset="0"/>
              </a:rPr>
              <a:t>Sản xuất robot</a:t>
            </a:r>
          </a:p>
        </p:txBody>
      </p:sp>
      <p:pic>
        <p:nvPicPr>
          <p:cNvPr id="7" name="Picture 6"/>
          <p:cNvPicPr>
            <a:picLocks noChangeAspect="1"/>
          </p:cNvPicPr>
          <p:nvPr/>
        </p:nvPicPr>
        <p:blipFill>
          <a:blip r:embed="rId3"/>
          <a:stretch>
            <a:fillRect/>
          </a:stretch>
        </p:blipFill>
        <p:spPr>
          <a:xfrm>
            <a:off x="4150360" y="3306445"/>
            <a:ext cx="3752215" cy="3488055"/>
          </a:xfrm>
          <a:prstGeom prst="rect">
            <a:avLst/>
          </a:prstGeom>
        </p:spPr>
      </p:pic>
      <p:sp>
        <p:nvSpPr>
          <p:cNvPr id="9" name="Text Box 8"/>
          <p:cNvSpPr txBox="1"/>
          <p:nvPr/>
        </p:nvSpPr>
        <p:spPr>
          <a:xfrm>
            <a:off x="8419465" y="6247130"/>
            <a:ext cx="3330575" cy="52197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vi-VN" sz="2800" dirty="0" smtClean="0">
                <a:latin typeface="Times New Roman" panose="02020603050405020304" charset="0"/>
                <a:cs typeface="Times New Roman" panose="02020603050405020304" charset="0"/>
              </a:rPr>
              <a:t>Đèn điện thắp sáng</a:t>
            </a:r>
            <a:endParaRPr lang="en-US" sz="2800" dirty="0">
              <a:latin typeface="Times New Roman" panose="02020603050405020304" charset="0"/>
              <a:cs typeface="Times New Roman" panose="02020603050405020304" charset="0"/>
            </a:endParaRPr>
          </a:p>
        </p:txBody>
      </p:sp>
      <p:sp>
        <p:nvSpPr>
          <p:cNvPr id="14" name="Text Box 13"/>
          <p:cNvSpPr txBox="1"/>
          <p:nvPr/>
        </p:nvSpPr>
        <p:spPr>
          <a:xfrm>
            <a:off x="4536440" y="6247130"/>
            <a:ext cx="3330575" cy="52197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a:latin typeface="Times New Roman" panose="02020603050405020304" charset="0"/>
                <a:cs typeface="Times New Roman" panose="02020603050405020304" charset="0"/>
              </a:rPr>
              <a:t>Sản xuất thiết bị điện </a:t>
            </a:r>
          </a:p>
        </p:txBody>
      </p:sp>
      <p:pic>
        <p:nvPicPr>
          <p:cNvPr id="15" name="Content Placeholder 5"/>
          <p:cNvPicPr>
            <a:picLocks noChangeAspect="1"/>
          </p:cNvPicPr>
          <p:nvPr/>
        </p:nvPicPr>
        <p:blipFill>
          <a:blip r:embed="rId4"/>
          <a:stretch>
            <a:fillRect/>
          </a:stretch>
        </p:blipFill>
        <p:spPr>
          <a:xfrm>
            <a:off x="8531860" y="127000"/>
            <a:ext cx="3626485" cy="3062605"/>
          </a:xfrm>
          <a:prstGeom prst="rect">
            <a:avLst/>
          </a:prstGeom>
          <a:noFill/>
          <a:ln w="9525">
            <a:noFill/>
          </a:ln>
        </p:spPr>
      </p:pic>
      <p:sp>
        <p:nvSpPr>
          <p:cNvPr id="21" name="Text Box 20"/>
          <p:cNvSpPr txBox="1"/>
          <p:nvPr/>
        </p:nvSpPr>
        <p:spPr>
          <a:xfrm>
            <a:off x="9043110" y="2660114"/>
            <a:ext cx="275844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b="1" dirty="0" err="1">
                <a:latin typeface="Times New Roman" panose="02020603050405020304" charset="0"/>
                <a:cs typeface="Times New Roman" panose="02020603050405020304" charset="0"/>
              </a:rPr>
              <a:t>Chăm</a:t>
            </a:r>
            <a:r>
              <a:rPr lang="en-US" sz="2000" b="1" dirty="0">
                <a:latin typeface="Times New Roman" panose="02020603050405020304" charset="0"/>
                <a:cs typeface="Times New Roman" panose="02020603050405020304" charset="0"/>
              </a:rPr>
              <a:t> </a:t>
            </a:r>
            <a:r>
              <a:rPr lang="en-US" sz="2000" b="1" dirty="0" err="1">
                <a:latin typeface="Times New Roman" panose="02020603050405020304" charset="0"/>
                <a:cs typeface="Times New Roman" panose="02020603050405020304" charset="0"/>
              </a:rPr>
              <a:t>sóc</a:t>
            </a:r>
            <a:r>
              <a:rPr lang="en-US" sz="2000" b="1" dirty="0">
                <a:latin typeface="Times New Roman" panose="02020603050405020304" charset="0"/>
                <a:cs typeface="Times New Roman" panose="02020603050405020304" charset="0"/>
              </a:rPr>
              <a:t> </a:t>
            </a:r>
            <a:r>
              <a:rPr lang="en-US" sz="2000" b="1" dirty="0" err="1">
                <a:latin typeface="Times New Roman" panose="02020603050405020304" charset="0"/>
                <a:cs typeface="Times New Roman" panose="02020603050405020304" charset="0"/>
              </a:rPr>
              <a:t>sức</a:t>
            </a:r>
            <a:r>
              <a:rPr lang="en-US" sz="2000" b="1" dirty="0">
                <a:latin typeface="Times New Roman" panose="02020603050405020304" charset="0"/>
                <a:cs typeface="Times New Roman" panose="02020603050405020304" charset="0"/>
              </a:rPr>
              <a:t> </a:t>
            </a:r>
            <a:r>
              <a:rPr lang="en-US" sz="2000" b="1" dirty="0" err="1" smtClean="0">
                <a:latin typeface="Times New Roman" panose="02020603050405020304" charset="0"/>
                <a:cs typeface="Times New Roman" panose="02020603050405020304" charset="0"/>
              </a:rPr>
              <a:t>khỏe</a:t>
            </a:r>
            <a:endParaRPr lang="vi-VN" sz="2000" b="1" dirty="0" smtClean="0">
              <a:latin typeface="Times New Roman" panose="02020603050405020304" charset="0"/>
              <a:cs typeface="Times New Roman" panose="02020603050405020304" charset="0"/>
            </a:endParaRPr>
          </a:p>
          <a:p>
            <a:pPr algn="ctr"/>
            <a:r>
              <a:rPr lang="vi-VN" sz="1600" b="1" dirty="0" smtClean="0">
                <a:latin typeface="Times New Roman" panose="02020603050405020304" charset="0"/>
                <a:cs typeface="Times New Roman" panose="02020603050405020304" charset="0"/>
              </a:rPr>
              <a:t>(các loại vắcxin)</a:t>
            </a:r>
            <a:endParaRPr lang="en-US" sz="1600" b="1" dirty="0">
              <a:latin typeface="Times New Roman" panose="02020603050405020304" charset="0"/>
              <a:cs typeface="Times New Roman" panose="02020603050405020304" charset="0"/>
            </a:endParaRPr>
          </a:p>
        </p:txBody>
      </p:sp>
      <p:pic>
        <p:nvPicPr>
          <p:cNvPr id="16" name="Picture 2" descr="Hệ thống tưới rau tự động tại nhà - Những lợi ích mà bạn cần biế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300" y="153820"/>
            <a:ext cx="3682140" cy="25728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áy nước nóng năng lượng mặt trời 240 lí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0342" y="153820"/>
            <a:ext cx="3904723" cy="2691298"/>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22"/>
          <p:cNvSpPr txBox="1"/>
          <p:nvPr/>
        </p:nvSpPr>
        <p:spPr>
          <a:xfrm>
            <a:off x="4270343" y="2614703"/>
            <a:ext cx="3904722"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vi-VN" b="1" dirty="0" smtClean="0">
                <a:latin typeface="Times New Roman" panose="02020603050405020304" charset="0"/>
                <a:cs typeface="Times New Roman" panose="02020603050405020304" charset="0"/>
              </a:rPr>
              <a:t>Sử dụng nước nóng từ năng lượng mặt trời</a:t>
            </a:r>
          </a:p>
        </p:txBody>
      </p:sp>
      <p:pic>
        <p:nvPicPr>
          <p:cNvPr id="3078" name="Picture 6" descr="Đèn led là gì? Có những đặc tính nổi bật gì? | websosanh.vn"/>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8175065" y="3319949"/>
            <a:ext cx="3859311" cy="28969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in)">
                                      <p:cBhvr>
                                        <p:cTn id="15" dur="2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circle(in)">
                                      <p:cBhvr>
                                        <p:cTn id="20" dur="2000"/>
                                        <p:tgtEl>
                                          <p:spTgt spid="10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2000"/>
                                        <p:tgtEl>
                                          <p:spTgt spid="1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in)">
                                      <p:cBhvr>
                                        <p:cTn id="3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p:bldP spid="8" grpId="0" bldLvl="0" animBg="1"/>
      <p:bldP spid="8" grpId="1"/>
      <p:bldP spid="9" grpId="0" animBg="1"/>
      <p:bldP spid="9" grpId="1" animBg="1"/>
      <p:bldP spid="14" grpId="0" bldLvl="0" animBg="1"/>
      <p:bldP spid="14" grpId="1"/>
      <p:bldP spid="21" grpId="0" bldLvl="0" animBg="1"/>
      <p:bldP spid="21" grpId="1"/>
      <p:bldP spid="20" grpId="0" bldLvl="0" animBg="1"/>
      <p:bldP spid="2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21529" y="1842154"/>
            <a:ext cx="10774045" cy="4057650"/>
          </a:xfrm>
        </p:spPr>
        <p:style>
          <a:lnRef idx="1">
            <a:schemeClr val="accent5"/>
          </a:lnRef>
          <a:fillRef idx="2">
            <a:schemeClr val="accent5"/>
          </a:fillRef>
          <a:effectRef idx="1">
            <a:schemeClr val="accent5"/>
          </a:effectRef>
          <a:fontRef idx="minor">
            <a:schemeClr val="dk1"/>
          </a:fontRef>
        </p:style>
        <p:txBody>
          <a:bodyPr/>
          <a:lstStyle/>
          <a:p>
            <a:pPr marL="0" indent="0">
              <a:buNone/>
            </a:pPr>
            <a:r>
              <a:rPr lang="en-US"/>
              <a:t>+ Hoạt động nghiên cứu khoa học.</a:t>
            </a:r>
          </a:p>
          <a:p>
            <a:pPr marL="0" indent="0">
              <a:buNone/>
            </a:pPr>
            <a:r>
              <a:rPr lang="en-US"/>
              <a:t>+  Nâng cao nhận thức của con người về thế giới tự nhiên</a:t>
            </a:r>
          </a:p>
          <a:p>
            <a:pPr marL="0" indent="0">
              <a:buNone/>
            </a:pPr>
            <a:r>
              <a:rPr lang="en-US"/>
              <a:t>+ Ứng dụng công nghệ vào cuộc sống, sản xuất, kinh doanh.</a:t>
            </a:r>
          </a:p>
          <a:p>
            <a:pPr marL="0" indent="0">
              <a:buNone/>
            </a:pPr>
            <a:r>
              <a:rPr lang="en-US"/>
              <a:t>+ Chăm sóc sức khỏe con người</a:t>
            </a:r>
          </a:p>
          <a:p>
            <a:pPr marL="0" indent="0">
              <a:buNone/>
            </a:pPr>
            <a:r>
              <a:rPr lang="en-US"/>
              <a:t>+ Bảo vệ môi trường và phát triển bền vững.</a:t>
            </a:r>
          </a:p>
        </p:txBody>
      </p:sp>
      <p:pic>
        <p:nvPicPr>
          <p:cNvPr id="7" name="Picture 6"/>
          <p:cNvPicPr>
            <a:picLocks noChangeAspect="1"/>
          </p:cNvPicPr>
          <p:nvPr/>
        </p:nvPicPr>
        <p:blipFill>
          <a:blip r:embed="rId2"/>
          <a:stretch>
            <a:fillRect/>
          </a:stretch>
        </p:blipFill>
        <p:spPr>
          <a:xfrm>
            <a:off x="0" y="0"/>
            <a:ext cx="1203960" cy="891540"/>
          </a:xfrm>
          <a:prstGeom prst="rect">
            <a:avLst/>
          </a:prstGeom>
        </p:spPr>
      </p:pic>
      <p:sp>
        <p:nvSpPr>
          <p:cNvPr id="5" name="Rectangle 4"/>
          <p:cNvSpPr/>
          <p:nvPr/>
        </p:nvSpPr>
        <p:spPr>
          <a:xfrm>
            <a:off x="921529" y="996486"/>
            <a:ext cx="7366119" cy="707886"/>
          </a:xfrm>
          <a:prstGeom prst="rect">
            <a:avLst/>
          </a:prstGeom>
          <a:solidFill>
            <a:srgbClr val="FFC000"/>
          </a:solidFill>
        </p:spPr>
        <p:txBody>
          <a:bodyPr wrap="none">
            <a:spAutoFit/>
          </a:bodyPr>
          <a:lstStyle/>
          <a:p>
            <a:r>
              <a:rPr lang="en-US" sz="4000" dirty="0">
                <a:latin typeface="Times New Roman" panose="02020603050405020304" pitchFamily="18" charset="0"/>
                <a:cs typeface="Times New Roman" panose="02020603050405020304" pitchFamily="18" charset="0"/>
                <a:sym typeface="+mn-ea"/>
              </a:rPr>
              <a:t>KHTN có </a:t>
            </a:r>
            <a:r>
              <a:rPr lang="en-US" sz="4000" dirty="0" err="1">
                <a:latin typeface="Times New Roman" panose="02020603050405020304" pitchFamily="18" charset="0"/>
                <a:cs typeface="Times New Roman" panose="02020603050405020304" pitchFamily="18" charset="0"/>
                <a:sym typeface="+mn-ea"/>
              </a:rPr>
              <a:t>vai</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trò</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quan</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trọng</a:t>
            </a:r>
            <a:r>
              <a:rPr lang="en-US" sz="4000" dirty="0">
                <a:latin typeface="Times New Roman" panose="02020603050405020304" pitchFamily="18" charset="0"/>
                <a:cs typeface="Times New Roman" panose="02020603050405020304" pitchFamily="18" charset="0"/>
                <a:sym typeface="+mn-ea"/>
              </a:rPr>
              <a:t> </a:t>
            </a:r>
            <a:r>
              <a:rPr lang="en-US" sz="4000" dirty="0" err="1">
                <a:latin typeface="Times New Roman" panose="02020603050405020304" pitchFamily="18" charset="0"/>
                <a:cs typeface="Times New Roman" panose="02020603050405020304" pitchFamily="18" charset="0"/>
                <a:sym typeface="+mn-ea"/>
              </a:rPr>
              <a:t>trong</a:t>
            </a:r>
            <a:r>
              <a:rPr lang="en-US" sz="4000" dirty="0">
                <a:latin typeface="Times New Roman" panose="02020603050405020304" pitchFamily="18" charset="0"/>
                <a:cs typeface="Times New Roman" panose="02020603050405020304" pitchFamily="18" charset="0"/>
                <a:sym typeface="+mn-ea"/>
              </a:rPr>
              <a:t>:</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960755" cy="800100"/>
          </a:xfrm>
          <a:prstGeom prst="rect">
            <a:avLst/>
          </a:prstGeom>
        </p:spPr>
      </p:pic>
      <p:sp>
        <p:nvSpPr>
          <p:cNvPr id="10" name="Content Placeholder 9"/>
          <p:cNvSpPr>
            <a:spLocks noGrp="1"/>
          </p:cNvSpPr>
          <p:nvPr>
            <p:ph sz="half" idx="1"/>
          </p:nvPr>
        </p:nvSpPr>
        <p:spPr>
          <a:xfrm>
            <a:off x="960755" y="0"/>
            <a:ext cx="11231245" cy="1746250"/>
          </a:xfrm>
        </p:spPr>
        <p:style>
          <a:lnRef idx="1">
            <a:schemeClr val="accent5"/>
          </a:lnRef>
          <a:fillRef idx="2">
            <a:schemeClr val="accent5"/>
          </a:fillRef>
          <a:effectRef idx="1">
            <a:schemeClr val="accent5"/>
          </a:effectRef>
          <a:fontRef idx="minor">
            <a:schemeClr val="dk1"/>
          </a:fontRef>
        </p:style>
        <p:txBody>
          <a:bodyPr/>
          <a:lstStyle/>
          <a:p>
            <a:pPr marL="0" indent="0">
              <a:buNone/>
            </a:pPr>
            <a:r>
              <a:rPr lang="en-US" dirty="0" err="1">
                <a:latin typeface="Times New Roman" panose="02020603050405020304" charset="0"/>
                <a:cs typeface="Times New Roman" panose="02020603050405020304" charset="0"/>
                <a:sym typeface="+mn-ea"/>
              </a:rPr>
              <a:t>Hệ</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thống</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tưới</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rau</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tự</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động</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được</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bà</a:t>
            </a:r>
            <a:r>
              <a:rPr lang="en-US" dirty="0">
                <a:latin typeface="Times New Roman" panose="02020603050405020304" charset="0"/>
                <a:cs typeface="Times New Roman" panose="02020603050405020304" charset="0"/>
                <a:sym typeface="+mn-ea"/>
              </a:rPr>
              <a:t> con </a:t>
            </a:r>
            <a:r>
              <a:rPr lang="en-US" dirty="0" err="1">
                <a:latin typeface="Times New Roman" panose="02020603050405020304" charset="0"/>
                <a:cs typeface="Times New Roman" panose="02020603050405020304" charset="0"/>
                <a:sym typeface="+mn-ea"/>
              </a:rPr>
              <a:t>nông</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dân</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lắp</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đặt</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để</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tưới</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tiêu</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quy</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mô</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lớn</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Hãy</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cho</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biết</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vai</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trò</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của</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khoa</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học</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tự</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nhiên</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trong</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hoạt</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động</a:t>
            </a:r>
            <a:r>
              <a:rPr lang="en-US" dirty="0">
                <a:latin typeface="Times New Roman" panose="02020603050405020304" charset="0"/>
                <a:cs typeface="Times New Roman" panose="02020603050405020304" charset="0"/>
                <a:sym typeface="+mn-ea"/>
              </a:rPr>
              <a:t> </a:t>
            </a:r>
            <a:r>
              <a:rPr lang="en-US" dirty="0" err="1">
                <a:latin typeface="Times New Roman" panose="02020603050405020304" charset="0"/>
                <a:cs typeface="Times New Roman" panose="02020603050405020304" charset="0"/>
                <a:sym typeface="+mn-ea"/>
              </a:rPr>
              <a:t>đó</a:t>
            </a:r>
            <a:r>
              <a:rPr lang="en-US" dirty="0">
                <a:latin typeface="Times New Roman" panose="02020603050405020304" charset="0"/>
                <a:cs typeface="Times New Roman" panose="02020603050405020304" charset="0"/>
                <a:sym typeface="+mn-ea"/>
              </a:rPr>
              <a:t>?</a:t>
            </a:r>
            <a:endParaRPr lang="en-US" dirty="0">
              <a:latin typeface="Times New Roman" panose="02020603050405020304" charset="0"/>
              <a:cs typeface="Times New Roman" panose="02020603050405020304" charset="0"/>
            </a:endParaRPr>
          </a:p>
          <a:p>
            <a:endParaRPr lang="en-US" dirty="0">
              <a:latin typeface="Times New Roman" panose="02020603050405020304" charset="0"/>
              <a:cs typeface="Times New Roman" panose="02020603050405020304" charset="0"/>
            </a:endParaRPr>
          </a:p>
        </p:txBody>
      </p:sp>
      <p:pic>
        <p:nvPicPr>
          <p:cNvPr id="1026" name="Picture 2" descr="Hệ thống tưới rau tự động tại nhà - Những lợi ích mà bạn cần biế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202" y="1821664"/>
            <a:ext cx="7161917" cy="47746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46375" y="2573518"/>
            <a:ext cx="3459637" cy="2862322"/>
          </a:xfrm>
          <a:prstGeom prst="rect">
            <a:avLst/>
          </a:prstGeom>
          <a:noFill/>
        </p:spPr>
        <p:txBody>
          <a:bodyPr wrap="square" rtlCol="0">
            <a:spAutoFit/>
          </a:bodyPr>
          <a:lstStyle/>
          <a:p>
            <a:r>
              <a:rPr lang="vi-VN" dirty="0" smtClean="0"/>
              <a:t>Việc ứng dụng kĩ thuật tưới rau tự động vào cuộc sống sẽ giúp bà con nông dân giảm sức lao động, giảm nguồn nước tưới, tăng năng suất cây trồng. </a:t>
            </a:r>
          </a:p>
          <a:p>
            <a:r>
              <a:rPr lang="vi-VN" dirty="0" smtClean="0"/>
              <a:t>Kĩ thuật này bắt nguồn từ việc hiểu biết để chuyển đổi khoa học tự nhiên thành công nghệ, ứng dụng trong sản xuất và kinh doanh</a:t>
            </a:r>
            <a:endParaRPr lang="en-US" dirty="0"/>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endParaRPr lang="en-US"/>
          </a:p>
        </p:txBody>
      </p:sp>
      <p:sp>
        <p:nvSpPr>
          <p:cNvPr id="6" name="TextBox 5"/>
          <p:cNvSpPr txBox="1"/>
          <p:nvPr/>
        </p:nvSpPr>
        <p:spPr>
          <a:xfrm>
            <a:off x="301659" y="291980"/>
            <a:ext cx="4345756" cy="6117829"/>
          </a:xfrm>
          <a:prstGeom prst="rect">
            <a:avLst/>
          </a:prstGeom>
          <a:solidFill>
            <a:schemeClr val="accent1">
              <a:lumMod val="40000"/>
              <a:lumOff val="60000"/>
            </a:schemeClr>
          </a:solidFill>
        </p:spPr>
        <p:txBody>
          <a:bodyPr wrap="square" rtlCol="0">
            <a:spAutoFit/>
          </a:bodyPr>
          <a:lstStyle/>
          <a:p>
            <a:pPr>
              <a:lnSpc>
                <a:spcPct val="150000"/>
              </a:lnSpc>
            </a:pPr>
            <a:r>
              <a:rPr lang="vi-VN" sz="2400" dirty="0" smtClean="0"/>
              <a:t>- Việc ứng dụng kĩ thuật tưới rau tự động vào cuộc sống sẽ giúp bà con nông dân giảm sức lao động, giảm nguồn nước tưới, tăng năng suất cây trồng. </a:t>
            </a:r>
          </a:p>
          <a:p>
            <a:pPr>
              <a:lnSpc>
                <a:spcPct val="150000"/>
              </a:lnSpc>
            </a:pPr>
            <a:r>
              <a:rPr lang="vi-VN" sz="2400" dirty="0" smtClean="0"/>
              <a:t>- Kĩ thuật này bắt nguồn từ việc hiểu biết để chuyển đổi khoa học tự nhiên thành công nghệ, ứng dụng trong sản xuất và kinh doanh</a:t>
            </a:r>
            <a:endParaRPr lang="en-US" sz="2400" dirty="0"/>
          </a:p>
        </p:txBody>
      </p:sp>
      <p:pic>
        <p:nvPicPr>
          <p:cNvPr id="2050" name="Picture 2" descr="Top 4+ hệ thống tưới cây tự động được tin dùng nhất hiện nay – Thủy Canh  Sài Gò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241" y="291980"/>
            <a:ext cx="7002914" cy="60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60247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6"/>
          <p:cNvSpPr txBox="1">
            <a:spLocks noChangeArrowheads="1"/>
          </p:cNvSpPr>
          <p:nvPr/>
        </p:nvSpPr>
        <p:spPr bwMode="auto">
          <a:xfrm>
            <a:off x="0" y="58617"/>
            <a:ext cx="12192000" cy="461665"/>
          </a:xfrm>
          <a:prstGeom prst="rect">
            <a:avLst/>
          </a:prstGeom>
          <a:solidFill>
            <a:srgbClr val="FFFF00"/>
          </a:solidFill>
          <a:ln>
            <a:headEnd/>
            <a:tailEnd/>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400" b="1">
                <a:solidFill>
                  <a:schemeClr val="tx1"/>
                </a:solidFill>
                <a:latin typeface="Arial" pitchFamily="34" charset="0"/>
                <a:cs typeface="Arial" pitchFamily="34" charset="0"/>
              </a:defRPr>
            </a:lvl1pPr>
            <a:lvl2pPr marL="742950" indent="-285750" eaLnBrk="0" hangingPunct="0">
              <a:defRPr sz="2400" b="1">
                <a:solidFill>
                  <a:schemeClr val="tx1"/>
                </a:solidFill>
                <a:latin typeface="Arial" pitchFamily="34" charset="0"/>
                <a:cs typeface="Arial" pitchFamily="34" charset="0"/>
              </a:defRPr>
            </a:lvl2pPr>
            <a:lvl3pPr marL="1143000" indent="-228600" eaLnBrk="0" hangingPunct="0">
              <a:defRPr sz="2400" b="1">
                <a:solidFill>
                  <a:schemeClr val="tx1"/>
                </a:solidFill>
                <a:latin typeface="Arial" pitchFamily="34" charset="0"/>
                <a:cs typeface="Arial" pitchFamily="34" charset="0"/>
              </a:defRPr>
            </a:lvl3pPr>
            <a:lvl4pPr marL="1600200" indent="-228600" eaLnBrk="0" hangingPunct="0">
              <a:defRPr sz="2400" b="1">
                <a:solidFill>
                  <a:schemeClr val="tx1"/>
                </a:solidFill>
                <a:latin typeface="Arial" pitchFamily="34" charset="0"/>
                <a:cs typeface="Arial" pitchFamily="34" charset="0"/>
              </a:defRPr>
            </a:lvl4pPr>
            <a:lvl5pPr marL="2057400" indent="-228600" eaLnBrk="0" hangingPunct="0">
              <a:defRPr sz="24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cs typeface="Arial" pitchFamily="34" charset="0"/>
              </a:defRPr>
            </a:lvl9pPr>
          </a:lstStyle>
          <a:p>
            <a:pPr algn="ctr"/>
            <a:r>
              <a:rPr lang="en-US" smtClean="0">
                <a:latin typeface="Times New Roman" panose="02020603050405020304" pitchFamily="18" charset="0"/>
                <a:cs typeface="Times New Roman" panose="02020603050405020304" pitchFamily="18" charset="0"/>
              </a:rPr>
              <a:t> Phần kiến thức phải viết vào </a:t>
            </a:r>
            <a:r>
              <a:rPr lang="en-US" err="1" smtClean="0">
                <a:latin typeface="Times New Roman" panose="02020603050405020304" pitchFamily="18" charset="0"/>
                <a:cs typeface="Times New Roman" panose="02020603050405020304" pitchFamily="18" charset="0"/>
              </a:rPr>
              <a:t>vở</a:t>
            </a:r>
            <a:r>
              <a:rPr lang="en-US" smtClean="0">
                <a:latin typeface="Times New Roman" panose="02020603050405020304" pitchFamily="18" charset="0"/>
                <a:cs typeface="Times New Roman" panose="02020603050405020304" pitchFamily="18" charset="0"/>
              </a:rPr>
              <a:t>                       Phần </a:t>
            </a:r>
            <a:r>
              <a:rPr lang="en-US" err="1" smtClean="0">
                <a:latin typeface="Times New Roman" panose="02020603050405020304" pitchFamily="18" charset="0"/>
                <a:cs typeface="Times New Roman" panose="02020603050405020304" pitchFamily="18" charset="0"/>
              </a:rPr>
              <a:t>tương</a:t>
            </a:r>
            <a:r>
              <a:rPr lang="en-US" smtClean="0">
                <a:latin typeface="Times New Roman" panose="02020603050405020304" pitchFamily="18" charset="0"/>
                <a:cs typeface="Times New Roman" panose="02020603050405020304" pitchFamily="18" charset="0"/>
              </a:rPr>
              <a:t> </a:t>
            </a:r>
            <a:r>
              <a:rPr lang="en-US" err="1" smtClean="0">
                <a:latin typeface="Times New Roman" panose="02020603050405020304" pitchFamily="18" charset="0"/>
                <a:cs typeface="Times New Roman" panose="02020603050405020304" pitchFamily="18" charset="0"/>
              </a:rPr>
              <a:t>tác</a:t>
            </a:r>
            <a:r>
              <a:rPr lang="en-US" smtClean="0">
                <a:latin typeface="Times New Roman" panose="02020603050405020304" pitchFamily="18" charset="0"/>
                <a:cs typeface="Times New Roman" panose="02020603050405020304" pitchFamily="18" charset="0"/>
              </a:rPr>
              <a:t> giữa GV </a:t>
            </a:r>
            <a:r>
              <a:rPr lang="en-US" err="1" smtClean="0">
                <a:latin typeface="Times New Roman" panose="02020603050405020304" pitchFamily="18" charset="0"/>
                <a:cs typeface="Times New Roman" panose="02020603050405020304" pitchFamily="18" charset="0"/>
              </a:rPr>
              <a:t>và</a:t>
            </a:r>
            <a:r>
              <a:rPr lang="en-US" smtClean="0">
                <a:latin typeface="Times New Roman" panose="02020603050405020304" pitchFamily="18" charset="0"/>
                <a:cs typeface="Times New Roman" panose="02020603050405020304" pitchFamily="18" charset="0"/>
              </a:rPr>
              <a:t> HS</a:t>
            </a:r>
            <a:endParaRPr lang="en-US">
              <a:latin typeface="Times New Roman" panose="02020603050405020304" pitchFamily="18" charset="0"/>
              <a:cs typeface="Times New Roman" panose="02020603050405020304" pitchFamily="18" charset="0"/>
            </a:endParaRPr>
          </a:p>
        </p:txBody>
      </p:sp>
      <p:sp>
        <p:nvSpPr>
          <p:cNvPr id="37" name="Line 42"/>
          <p:cNvSpPr>
            <a:spLocks noChangeShapeType="1"/>
          </p:cNvSpPr>
          <p:nvPr/>
        </p:nvSpPr>
        <p:spPr bwMode="auto">
          <a:xfrm>
            <a:off x="6412005" y="58617"/>
            <a:ext cx="0" cy="679938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p:cNvSpPr/>
          <p:nvPr/>
        </p:nvSpPr>
        <p:spPr>
          <a:xfrm>
            <a:off x="1430446" y="543728"/>
            <a:ext cx="2778325" cy="523220"/>
          </a:xfrm>
          <a:prstGeom prst="rect">
            <a:avLst/>
          </a:prstGeom>
        </p:spPr>
        <p:txBody>
          <a:bodyPr wrap="none">
            <a:spAutoFit/>
          </a:bodyPr>
          <a:lstStyle/>
          <a:p>
            <a:r>
              <a:rPr lang="en-US" sz="2800" b="1">
                <a:solidFill>
                  <a:srgbClr val="FF0000"/>
                </a:solidFill>
                <a:latin typeface="Times New Roman" pitchFamily="18" charset="0"/>
                <a:cs typeface="Times New Roman" pitchFamily="18" charset="0"/>
              </a:rPr>
              <a:t>PHẦN MỞ ĐẦU</a:t>
            </a:r>
            <a:endParaRPr lang="en-US" sz="2800"/>
          </a:p>
        </p:txBody>
      </p:sp>
      <p:sp>
        <p:nvSpPr>
          <p:cNvPr id="3" name="Rectangle 2"/>
          <p:cNvSpPr/>
          <p:nvPr/>
        </p:nvSpPr>
        <p:spPr>
          <a:xfrm>
            <a:off x="46892" y="970204"/>
            <a:ext cx="6230616" cy="430887"/>
          </a:xfrm>
          <a:prstGeom prst="rect">
            <a:avLst/>
          </a:prstGeom>
        </p:spPr>
        <p:txBody>
          <a:bodyPr wrap="none">
            <a:spAutoFit/>
          </a:bodyPr>
          <a:lstStyle/>
          <a:p>
            <a:r>
              <a:rPr lang="en-US" sz="2200" b="1">
                <a:solidFill>
                  <a:srgbClr val="FF0000"/>
                </a:solidFill>
                <a:latin typeface="Times New Roman" pitchFamily="18" charset="0"/>
                <a:cs typeface="Times New Roman" pitchFamily="18" charset="0"/>
              </a:rPr>
              <a:t>Tiết 1: GIỚI THIỆU VỀ KHOA HỌC TỰ NHIÊN</a:t>
            </a:r>
            <a:endParaRPr lang="en-US" sz="2200"/>
          </a:p>
        </p:txBody>
      </p:sp>
      <p:sp>
        <p:nvSpPr>
          <p:cNvPr id="4" name="Rectangle 3"/>
          <p:cNvSpPr/>
          <p:nvPr/>
        </p:nvSpPr>
        <p:spPr>
          <a:xfrm>
            <a:off x="-9468" y="1241361"/>
            <a:ext cx="3054041" cy="461665"/>
          </a:xfrm>
          <a:prstGeom prst="rect">
            <a:avLst/>
          </a:prstGeom>
        </p:spPr>
        <p:txBody>
          <a:bodyPr wrap="none">
            <a:spAutoFit/>
          </a:bodyPr>
          <a:lstStyle/>
          <a:p>
            <a:r>
              <a:rPr lang="en-US" sz="2400" b="1" smtClean="0">
                <a:solidFill>
                  <a:srgbClr val="FF0000"/>
                </a:solidFill>
                <a:latin typeface="Times New Roman" pitchFamily="18" charset="0"/>
                <a:cs typeface="Times New Roman" pitchFamily="18" charset="0"/>
              </a:rPr>
              <a:t>1) </a:t>
            </a:r>
            <a:r>
              <a:rPr lang="en-US" sz="2400" b="1">
                <a:solidFill>
                  <a:srgbClr val="FF0000"/>
                </a:solidFill>
                <a:latin typeface="Times New Roman" pitchFamily="18" charset="0"/>
                <a:cs typeface="Times New Roman" pitchFamily="18" charset="0"/>
              </a:rPr>
              <a:t>Khoa học tự nhiên:</a:t>
            </a:r>
          </a:p>
        </p:txBody>
      </p:sp>
      <p:sp>
        <p:nvSpPr>
          <p:cNvPr id="14" name="Rectangle 13"/>
          <p:cNvSpPr/>
          <p:nvPr/>
        </p:nvSpPr>
        <p:spPr>
          <a:xfrm>
            <a:off x="31749" y="1557372"/>
            <a:ext cx="6245759" cy="1015663"/>
          </a:xfrm>
          <a:prstGeom prst="rect">
            <a:avLst/>
          </a:prstGeom>
        </p:spPr>
        <p:txBody>
          <a:bodyPr wrap="square">
            <a:spAutoFit/>
          </a:bodyPr>
          <a:lstStyle/>
          <a:p>
            <a:r>
              <a:rPr lang="en-US" sz="2000">
                <a:solidFill>
                  <a:srgbClr val="0070C0"/>
                </a:solidFill>
                <a:latin typeface="Arial (Body)"/>
                <a:cs typeface="Times New Roman" panose="02020603050405020304" charset="0"/>
              </a:rPr>
              <a:t>Khoa học tự nhiên là khoa học nghiên cứu về các sự vật, hiện tượng, quy luật tự nhiên, những ảnh hưởng của chúng đến cuộc sống con người và </a:t>
            </a:r>
            <a:r>
              <a:rPr lang="en-US" sz="2000" smtClean="0">
                <a:solidFill>
                  <a:srgbClr val="0070C0"/>
                </a:solidFill>
                <a:latin typeface="Arial (Body)"/>
                <a:cs typeface="Times New Roman" panose="02020603050405020304" charset="0"/>
              </a:rPr>
              <a:t>môi trường  </a:t>
            </a:r>
            <a:endParaRPr lang="en-US" sz="2000">
              <a:solidFill>
                <a:srgbClr val="0070C0"/>
              </a:solidFill>
              <a:latin typeface="Arial (Body)"/>
              <a:cs typeface="Times New Roman" panose="02020603050405020304" charset="0"/>
            </a:endParaRPr>
          </a:p>
        </p:txBody>
      </p:sp>
      <p:sp>
        <p:nvSpPr>
          <p:cNvPr id="15" name="Rectangle 14"/>
          <p:cNvSpPr/>
          <p:nvPr/>
        </p:nvSpPr>
        <p:spPr>
          <a:xfrm>
            <a:off x="31749" y="2492516"/>
            <a:ext cx="6245759" cy="400110"/>
          </a:xfrm>
          <a:prstGeom prst="rect">
            <a:avLst/>
          </a:prstGeom>
        </p:spPr>
        <p:txBody>
          <a:bodyPr wrap="square">
            <a:spAutoFit/>
          </a:bodyPr>
          <a:lstStyle/>
          <a:p>
            <a:r>
              <a:rPr lang="en-US" sz="2000" b="1">
                <a:solidFill>
                  <a:srgbClr val="FF0000"/>
                </a:solidFill>
                <a:latin typeface="Arial (Body)"/>
                <a:cs typeface="Times New Roman" pitchFamily="18" charset="0"/>
              </a:rPr>
              <a:t>2</a:t>
            </a:r>
            <a:r>
              <a:rPr lang="en-US" sz="2000" b="1" smtClean="0">
                <a:solidFill>
                  <a:srgbClr val="FF0000"/>
                </a:solidFill>
                <a:latin typeface="Arial (Body)"/>
                <a:cs typeface="Times New Roman" pitchFamily="18" charset="0"/>
              </a:rPr>
              <a:t>) Vai trò của khoa </a:t>
            </a:r>
            <a:r>
              <a:rPr lang="en-US" sz="2000" b="1">
                <a:solidFill>
                  <a:srgbClr val="FF0000"/>
                </a:solidFill>
                <a:latin typeface="Arial (Body)"/>
                <a:cs typeface="Times New Roman" pitchFamily="18" charset="0"/>
              </a:rPr>
              <a:t>học tự </a:t>
            </a:r>
            <a:r>
              <a:rPr lang="en-US" sz="2000" b="1" smtClean="0">
                <a:solidFill>
                  <a:srgbClr val="FF0000"/>
                </a:solidFill>
                <a:latin typeface="Arial (Body)"/>
                <a:cs typeface="Times New Roman" pitchFamily="18" charset="0"/>
              </a:rPr>
              <a:t>nhiên trong cuộc sống:</a:t>
            </a:r>
            <a:endParaRPr lang="en-US" sz="2000" b="1">
              <a:solidFill>
                <a:srgbClr val="FF0000"/>
              </a:solidFill>
              <a:latin typeface="Arial (Body)"/>
              <a:cs typeface="Times New Roman" pitchFamily="18" charset="0"/>
            </a:endParaRPr>
          </a:p>
        </p:txBody>
      </p:sp>
      <p:sp>
        <p:nvSpPr>
          <p:cNvPr id="6" name="Rectangle 5"/>
          <p:cNvSpPr/>
          <p:nvPr/>
        </p:nvSpPr>
        <p:spPr>
          <a:xfrm>
            <a:off x="263183" y="2863634"/>
            <a:ext cx="4084773" cy="400110"/>
          </a:xfrm>
          <a:prstGeom prst="rect">
            <a:avLst/>
          </a:prstGeom>
        </p:spPr>
        <p:txBody>
          <a:bodyPr wrap="none">
            <a:spAutoFit/>
          </a:bodyPr>
          <a:lstStyle/>
          <a:p>
            <a:r>
              <a:rPr lang="en-US" sz="2000">
                <a:solidFill>
                  <a:srgbClr val="0070C0"/>
                </a:solidFill>
                <a:sym typeface="+mn-ea"/>
              </a:rPr>
              <a:t>KHTN có vai trò quan trọng </a:t>
            </a:r>
            <a:r>
              <a:rPr lang="en-US" sz="2000" smtClean="0">
                <a:solidFill>
                  <a:srgbClr val="0070C0"/>
                </a:solidFill>
                <a:sym typeface="+mn-ea"/>
              </a:rPr>
              <a:t>trong: </a:t>
            </a:r>
            <a:endParaRPr lang="en-US" sz="2000">
              <a:solidFill>
                <a:srgbClr val="0070C0"/>
              </a:solidFill>
            </a:endParaRPr>
          </a:p>
        </p:txBody>
      </p:sp>
      <p:sp>
        <p:nvSpPr>
          <p:cNvPr id="20" name="Rectangle 19"/>
          <p:cNvSpPr/>
          <p:nvPr/>
        </p:nvSpPr>
        <p:spPr>
          <a:xfrm>
            <a:off x="100555" y="3141985"/>
            <a:ext cx="4123245" cy="400110"/>
          </a:xfrm>
          <a:prstGeom prst="rect">
            <a:avLst/>
          </a:prstGeom>
        </p:spPr>
        <p:txBody>
          <a:bodyPr wrap="none">
            <a:spAutoFit/>
          </a:bodyPr>
          <a:lstStyle/>
          <a:p>
            <a:r>
              <a:rPr lang="en-US" sz="2000">
                <a:solidFill>
                  <a:srgbClr val="0070C0"/>
                </a:solidFill>
              </a:rPr>
              <a:t>+ Hoạt động nghiên cứu khoa học.</a:t>
            </a:r>
          </a:p>
        </p:txBody>
      </p:sp>
      <p:sp>
        <p:nvSpPr>
          <p:cNvPr id="26" name="Rectangle 25"/>
          <p:cNvSpPr/>
          <p:nvPr/>
        </p:nvSpPr>
        <p:spPr>
          <a:xfrm>
            <a:off x="124232" y="3412577"/>
            <a:ext cx="5971768" cy="707886"/>
          </a:xfrm>
          <a:prstGeom prst="rect">
            <a:avLst/>
          </a:prstGeom>
        </p:spPr>
        <p:txBody>
          <a:bodyPr wrap="square">
            <a:spAutoFit/>
          </a:bodyPr>
          <a:lstStyle/>
          <a:p>
            <a:r>
              <a:rPr lang="en-US" sz="2000" dirty="0">
                <a:solidFill>
                  <a:srgbClr val="0070C0"/>
                </a:solidFill>
              </a:rPr>
              <a:t>+ </a:t>
            </a:r>
            <a:r>
              <a:rPr lang="en-US" sz="2000" dirty="0" err="1">
                <a:solidFill>
                  <a:srgbClr val="0070C0"/>
                </a:solidFill>
              </a:rPr>
              <a:t>Nâng</a:t>
            </a:r>
            <a:r>
              <a:rPr lang="en-US" sz="2000" dirty="0">
                <a:solidFill>
                  <a:srgbClr val="0070C0"/>
                </a:solidFill>
              </a:rPr>
              <a:t> </a:t>
            </a:r>
            <a:r>
              <a:rPr lang="en-US" sz="2000" dirty="0" err="1">
                <a:solidFill>
                  <a:srgbClr val="0070C0"/>
                </a:solidFill>
              </a:rPr>
              <a:t>cao</a:t>
            </a:r>
            <a:r>
              <a:rPr lang="en-US" sz="2000" dirty="0">
                <a:solidFill>
                  <a:srgbClr val="0070C0"/>
                </a:solidFill>
              </a:rPr>
              <a:t> </a:t>
            </a:r>
            <a:r>
              <a:rPr lang="en-US" sz="2000" dirty="0" err="1">
                <a:solidFill>
                  <a:srgbClr val="0070C0"/>
                </a:solidFill>
              </a:rPr>
              <a:t>nhận</a:t>
            </a:r>
            <a:r>
              <a:rPr lang="en-US" sz="2000" dirty="0">
                <a:solidFill>
                  <a:srgbClr val="0070C0"/>
                </a:solidFill>
              </a:rPr>
              <a:t> </a:t>
            </a:r>
            <a:r>
              <a:rPr lang="en-US" sz="2000" dirty="0" err="1">
                <a:solidFill>
                  <a:srgbClr val="0070C0"/>
                </a:solidFill>
              </a:rPr>
              <a:t>thức</a:t>
            </a:r>
            <a:r>
              <a:rPr lang="en-US" sz="2000" dirty="0">
                <a:solidFill>
                  <a:srgbClr val="0070C0"/>
                </a:solidFill>
              </a:rPr>
              <a:t> </a:t>
            </a:r>
            <a:r>
              <a:rPr lang="en-US" sz="2000" dirty="0" err="1">
                <a:solidFill>
                  <a:srgbClr val="0070C0"/>
                </a:solidFill>
              </a:rPr>
              <a:t>của</a:t>
            </a:r>
            <a:r>
              <a:rPr lang="en-US" sz="2000" dirty="0">
                <a:solidFill>
                  <a:srgbClr val="0070C0"/>
                </a:solidFill>
              </a:rPr>
              <a:t> con </a:t>
            </a:r>
            <a:r>
              <a:rPr lang="en-US" sz="2000" dirty="0" err="1">
                <a:solidFill>
                  <a:srgbClr val="0070C0"/>
                </a:solidFill>
              </a:rPr>
              <a:t>người</a:t>
            </a:r>
            <a:r>
              <a:rPr lang="en-US" sz="2000" dirty="0">
                <a:solidFill>
                  <a:srgbClr val="0070C0"/>
                </a:solidFill>
              </a:rPr>
              <a:t> </a:t>
            </a:r>
            <a:r>
              <a:rPr lang="en-US" sz="2000" dirty="0" err="1">
                <a:solidFill>
                  <a:srgbClr val="0070C0"/>
                </a:solidFill>
              </a:rPr>
              <a:t>về</a:t>
            </a:r>
            <a:r>
              <a:rPr lang="en-US" sz="2000" dirty="0">
                <a:solidFill>
                  <a:srgbClr val="0070C0"/>
                </a:solidFill>
              </a:rPr>
              <a:t> </a:t>
            </a:r>
            <a:r>
              <a:rPr lang="en-US" sz="2000" dirty="0" err="1">
                <a:solidFill>
                  <a:srgbClr val="0070C0"/>
                </a:solidFill>
              </a:rPr>
              <a:t>thế</a:t>
            </a:r>
            <a:r>
              <a:rPr lang="en-US" sz="2000" dirty="0">
                <a:solidFill>
                  <a:srgbClr val="0070C0"/>
                </a:solidFill>
              </a:rPr>
              <a:t> </a:t>
            </a:r>
            <a:r>
              <a:rPr lang="en-US" sz="2000" dirty="0" err="1">
                <a:solidFill>
                  <a:srgbClr val="0070C0"/>
                </a:solidFill>
              </a:rPr>
              <a:t>giới</a:t>
            </a:r>
            <a:r>
              <a:rPr lang="en-US" sz="2000" dirty="0">
                <a:solidFill>
                  <a:srgbClr val="0070C0"/>
                </a:solidFill>
              </a:rPr>
              <a:t> </a:t>
            </a:r>
            <a:r>
              <a:rPr lang="en-US" sz="2000" dirty="0" err="1">
                <a:solidFill>
                  <a:srgbClr val="0070C0"/>
                </a:solidFill>
              </a:rPr>
              <a:t>tự</a:t>
            </a:r>
            <a:r>
              <a:rPr lang="en-US" sz="2000" dirty="0">
                <a:solidFill>
                  <a:srgbClr val="0070C0"/>
                </a:solidFill>
              </a:rPr>
              <a:t> </a:t>
            </a:r>
            <a:r>
              <a:rPr lang="en-US" sz="2000" dirty="0" err="1" smtClean="0">
                <a:solidFill>
                  <a:srgbClr val="0070C0"/>
                </a:solidFill>
              </a:rPr>
              <a:t>nhiên</a:t>
            </a:r>
            <a:r>
              <a:rPr lang="en-US" sz="2000" dirty="0" smtClean="0">
                <a:solidFill>
                  <a:srgbClr val="0070C0"/>
                </a:solidFill>
              </a:rPr>
              <a:t>.</a:t>
            </a:r>
            <a:endParaRPr lang="en-US" sz="2000" dirty="0">
              <a:solidFill>
                <a:srgbClr val="0070C0"/>
              </a:solidFill>
            </a:endParaRPr>
          </a:p>
        </p:txBody>
      </p:sp>
      <p:sp>
        <p:nvSpPr>
          <p:cNvPr id="24" name="Rectangle 23"/>
          <p:cNvSpPr/>
          <p:nvPr/>
        </p:nvSpPr>
        <p:spPr>
          <a:xfrm>
            <a:off x="124232" y="3943861"/>
            <a:ext cx="5971768" cy="707886"/>
          </a:xfrm>
          <a:prstGeom prst="rect">
            <a:avLst/>
          </a:prstGeom>
        </p:spPr>
        <p:txBody>
          <a:bodyPr wrap="square">
            <a:spAutoFit/>
          </a:bodyPr>
          <a:lstStyle/>
          <a:p>
            <a:r>
              <a:rPr lang="en-US" sz="2000">
                <a:solidFill>
                  <a:srgbClr val="0070C0"/>
                </a:solidFill>
              </a:rPr>
              <a:t>+ Ứng dụng công nghệ vào cuộc sống, sản xuất, kinh doanh.</a:t>
            </a:r>
          </a:p>
        </p:txBody>
      </p:sp>
      <p:sp>
        <p:nvSpPr>
          <p:cNvPr id="25" name="Rectangle 24"/>
          <p:cNvSpPr/>
          <p:nvPr/>
        </p:nvSpPr>
        <p:spPr>
          <a:xfrm>
            <a:off x="124232" y="4623046"/>
            <a:ext cx="3921266" cy="400110"/>
          </a:xfrm>
          <a:prstGeom prst="rect">
            <a:avLst/>
          </a:prstGeom>
        </p:spPr>
        <p:txBody>
          <a:bodyPr wrap="none">
            <a:spAutoFit/>
          </a:bodyPr>
          <a:lstStyle/>
          <a:p>
            <a:r>
              <a:rPr lang="en-US" sz="2000">
                <a:solidFill>
                  <a:srgbClr val="0070C0"/>
                </a:solidFill>
              </a:rPr>
              <a:t>+ Chăm sóc sức khỏe con người</a:t>
            </a:r>
          </a:p>
        </p:txBody>
      </p:sp>
      <p:sp>
        <p:nvSpPr>
          <p:cNvPr id="27" name="Rectangle 26"/>
          <p:cNvSpPr/>
          <p:nvPr/>
        </p:nvSpPr>
        <p:spPr>
          <a:xfrm>
            <a:off x="140682" y="4941095"/>
            <a:ext cx="5357852" cy="400110"/>
          </a:xfrm>
          <a:prstGeom prst="rect">
            <a:avLst/>
          </a:prstGeom>
        </p:spPr>
        <p:txBody>
          <a:bodyPr wrap="square">
            <a:spAutoFit/>
          </a:bodyPr>
          <a:lstStyle/>
          <a:p>
            <a:r>
              <a:rPr lang="en-US" sz="2000">
                <a:solidFill>
                  <a:srgbClr val="0070C0"/>
                </a:solidFill>
              </a:rPr>
              <a:t>+ Bảo vệ môi trường và phát triển bền vững.</a:t>
            </a:r>
          </a:p>
        </p:txBody>
      </p:sp>
      <p:sp>
        <p:nvSpPr>
          <p:cNvPr id="17" name="Rectangle 16"/>
          <p:cNvSpPr/>
          <p:nvPr/>
        </p:nvSpPr>
        <p:spPr>
          <a:xfrm>
            <a:off x="112906" y="5223975"/>
            <a:ext cx="6245759" cy="400110"/>
          </a:xfrm>
          <a:prstGeom prst="rect">
            <a:avLst/>
          </a:prstGeom>
        </p:spPr>
        <p:txBody>
          <a:bodyPr wrap="square">
            <a:spAutoFit/>
          </a:bodyPr>
          <a:lstStyle/>
          <a:p>
            <a:r>
              <a:rPr lang="en-US" sz="2000" b="1" smtClean="0">
                <a:solidFill>
                  <a:srgbClr val="FF0000"/>
                </a:solidFill>
                <a:latin typeface="Arial (Body)"/>
                <a:cs typeface="Times New Roman" pitchFamily="18" charset="0"/>
              </a:rPr>
              <a:t>3) Bài tập:</a:t>
            </a:r>
            <a:endParaRPr lang="en-US" sz="2000" b="1">
              <a:solidFill>
                <a:srgbClr val="FF0000"/>
              </a:solidFill>
              <a:latin typeface="Arial (Body)"/>
              <a:cs typeface="Times New Roman" pitchFamily="18" charset="0"/>
            </a:endParaRPr>
          </a:p>
        </p:txBody>
      </p:sp>
      <p:sp>
        <p:nvSpPr>
          <p:cNvPr id="18" name="Rectangle 17"/>
          <p:cNvSpPr/>
          <p:nvPr/>
        </p:nvSpPr>
        <p:spPr>
          <a:xfrm>
            <a:off x="100556" y="5596884"/>
            <a:ext cx="954522" cy="400110"/>
          </a:xfrm>
          <a:prstGeom prst="rect">
            <a:avLst/>
          </a:prstGeom>
        </p:spPr>
        <p:txBody>
          <a:bodyPr wrap="square">
            <a:spAutoFit/>
          </a:bodyPr>
          <a:lstStyle/>
          <a:p>
            <a:r>
              <a:rPr lang="en-US" sz="2000" b="1" smtClean="0">
                <a:solidFill>
                  <a:srgbClr val="0070C0"/>
                </a:solidFill>
                <a:latin typeface="Arial (Body)"/>
                <a:cs typeface="Times New Roman" pitchFamily="18" charset="0"/>
              </a:rPr>
              <a:t>Bài 1: </a:t>
            </a:r>
            <a:endParaRPr lang="en-US" sz="2000" b="1">
              <a:solidFill>
                <a:srgbClr val="0070C0"/>
              </a:solidFill>
              <a:latin typeface="Arial (Body)"/>
              <a:cs typeface="Times New Roman" pitchFamily="18" charset="0"/>
            </a:endParaRPr>
          </a:p>
        </p:txBody>
      </p:sp>
      <p:sp>
        <p:nvSpPr>
          <p:cNvPr id="21" name="Rectangle 20"/>
          <p:cNvSpPr/>
          <p:nvPr/>
        </p:nvSpPr>
        <p:spPr>
          <a:xfrm>
            <a:off x="953185" y="5591663"/>
            <a:ext cx="1352384" cy="400110"/>
          </a:xfrm>
          <a:prstGeom prst="rect">
            <a:avLst/>
          </a:prstGeom>
        </p:spPr>
        <p:txBody>
          <a:bodyPr wrap="square">
            <a:spAutoFit/>
          </a:bodyPr>
          <a:lstStyle/>
          <a:p>
            <a:r>
              <a:rPr lang="en-US" sz="2000" b="1" smtClean="0">
                <a:solidFill>
                  <a:srgbClr val="0070C0"/>
                </a:solidFill>
                <a:latin typeface="Arial (Body)"/>
                <a:cs typeface="Times New Roman" pitchFamily="18" charset="0"/>
              </a:rPr>
              <a:t>Đáp án B</a:t>
            </a:r>
            <a:endParaRPr lang="en-US" sz="2000" b="1">
              <a:solidFill>
                <a:srgbClr val="0070C0"/>
              </a:solidFill>
              <a:latin typeface="Arial (Body)"/>
              <a:cs typeface="Times New Roman" pitchFamily="18" charset="0"/>
            </a:endParaRPr>
          </a:p>
        </p:txBody>
      </p:sp>
      <p:sp>
        <p:nvSpPr>
          <p:cNvPr id="22" name="Rectangle 21"/>
          <p:cNvSpPr/>
          <p:nvPr/>
        </p:nvSpPr>
        <p:spPr>
          <a:xfrm>
            <a:off x="6646984" y="666838"/>
            <a:ext cx="5240215" cy="707886"/>
          </a:xfrm>
          <a:prstGeom prst="rect">
            <a:avLst/>
          </a:prstGeom>
          <a:ln w="19050">
            <a:solidFill>
              <a:srgbClr val="FF0000"/>
            </a:solidFill>
          </a:ln>
        </p:spPr>
        <p:txBody>
          <a:bodyPr wrap="square">
            <a:spAutoFit/>
          </a:bodyPr>
          <a:lstStyle/>
          <a:p>
            <a:r>
              <a:rPr lang="en-US" sz="2000" b="1" smtClean="0">
                <a:solidFill>
                  <a:srgbClr val="00B050"/>
                </a:solidFill>
                <a:latin typeface="Arial (Body)"/>
                <a:cs typeface="Times New Roman" pitchFamily="18" charset="0"/>
              </a:rPr>
              <a:t>1. Hoạt động nào sau đây của con người là hoạt động nghiên cứu khoa học?</a:t>
            </a:r>
            <a:endParaRPr lang="en-US" sz="2000" b="1">
              <a:solidFill>
                <a:srgbClr val="00B050"/>
              </a:solidFill>
              <a:latin typeface="Arial (Body)"/>
              <a:cs typeface="Times New Roman" pitchFamily="18" charset="0"/>
            </a:endParaRPr>
          </a:p>
        </p:txBody>
      </p:sp>
      <p:sp>
        <p:nvSpPr>
          <p:cNvPr id="23" name="Rectangle 22"/>
          <p:cNvSpPr/>
          <p:nvPr/>
        </p:nvSpPr>
        <p:spPr>
          <a:xfrm>
            <a:off x="6506308" y="1445062"/>
            <a:ext cx="5591907" cy="400110"/>
          </a:xfrm>
          <a:prstGeom prst="rect">
            <a:avLst/>
          </a:prstGeom>
        </p:spPr>
        <p:txBody>
          <a:bodyPr wrap="square">
            <a:spAutoFit/>
          </a:bodyPr>
          <a:lstStyle/>
          <a:p>
            <a:r>
              <a:rPr lang="en-US" sz="2000" b="1" smtClean="0">
                <a:solidFill>
                  <a:srgbClr val="0070C0"/>
                </a:solidFill>
                <a:latin typeface="Arial (Body)"/>
                <a:cs typeface="Times New Roman" pitchFamily="18" charset="0"/>
              </a:rPr>
              <a:t>A</a:t>
            </a:r>
            <a:r>
              <a:rPr lang="en-US" sz="2000" b="1" smtClean="0">
                <a:latin typeface="Arial (Body)"/>
                <a:cs typeface="Times New Roman" pitchFamily="18" charset="0"/>
              </a:rPr>
              <a:t>. Trồng hoa với qui mô lớn trong nhà kính.</a:t>
            </a:r>
            <a:endParaRPr lang="en-US" sz="2000" b="1">
              <a:latin typeface="Arial (Body)"/>
              <a:cs typeface="Times New Roman" pitchFamily="18" charset="0"/>
            </a:endParaRPr>
          </a:p>
        </p:txBody>
      </p:sp>
      <p:sp>
        <p:nvSpPr>
          <p:cNvPr id="30" name="Rectangle 29"/>
          <p:cNvSpPr/>
          <p:nvPr/>
        </p:nvSpPr>
        <p:spPr>
          <a:xfrm>
            <a:off x="6482864" y="1785087"/>
            <a:ext cx="5591907" cy="707886"/>
          </a:xfrm>
          <a:prstGeom prst="rect">
            <a:avLst/>
          </a:prstGeom>
        </p:spPr>
        <p:txBody>
          <a:bodyPr wrap="square">
            <a:spAutoFit/>
          </a:bodyPr>
          <a:lstStyle/>
          <a:p>
            <a:r>
              <a:rPr lang="en-US" sz="2000" b="1">
                <a:solidFill>
                  <a:srgbClr val="0070C0"/>
                </a:solidFill>
                <a:latin typeface="Arial (Body)"/>
                <a:cs typeface="Times New Roman" pitchFamily="18" charset="0"/>
              </a:rPr>
              <a:t>B</a:t>
            </a:r>
            <a:r>
              <a:rPr lang="en-US" sz="2000" b="1" smtClean="0">
                <a:latin typeface="Arial (Body)"/>
                <a:cs typeface="Times New Roman" pitchFamily="18" charset="0"/>
              </a:rPr>
              <a:t>. Nghiên cứu vaccine phòng chống virus corona trong phòng thí nghiệm.</a:t>
            </a:r>
            <a:endParaRPr lang="en-US" sz="2000" b="1">
              <a:latin typeface="Arial (Body)"/>
              <a:cs typeface="Times New Roman" pitchFamily="18" charset="0"/>
            </a:endParaRPr>
          </a:p>
        </p:txBody>
      </p:sp>
      <p:sp>
        <p:nvSpPr>
          <p:cNvPr id="32" name="Rectangle 31"/>
          <p:cNvSpPr/>
          <p:nvPr/>
        </p:nvSpPr>
        <p:spPr>
          <a:xfrm>
            <a:off x="6529755" y="2401219"/>
            <a:ext cx="5591907" cy="707886"/>
          </a:xfrm>
          <a:prstGeom prst="rect">
            <a:avLst/>
          </a:prstGeom>
        </p:spPr>
        <p:txBody>
          <a:bodyPr wrap="square">
            <a:spAutoFit/>
          </a:bodyPr>
          <a:lstStyle/>
          <a:p>
            <a:r>
              <a:rPr lang="en-US" sz="2000" b="1">
                <a:solidFill>
                  <a:srgbClr val="0070C0"/>
                </a:solidFill>
                <a:latin typeface="Arial (Body)"/>
                <a:cs typeface="Times New Roman" pitchFamily="18" charset="0"/>
              </a:rPr>
              <a:t>C</a:t>
            </a:r>
            <a:r>
              <a:rPr lang="en-US" sz="2000" b="1" smtClean="0">
                <a:latin typeface="Arial (Body)"/>
                <a:cs typeface="Times New Roman" pitchFamily="18" charset="0"/>
              </a:rPr>
              <a:t>. Sản xuất muối ăn từ nước biển bằng phương pháp phơi cát.</a:t>
            </a:r>
            <a:endParaRPr lang="en-US" sz="2000" b="1">
              <a:latin typeface="Arial (Body)"/>
              <a:cs typeface="Times New Roman" pitchFamily="18" charset="0"/>
            </a:endParaRPr>
          </a:p>
        </p:txBody>
      </p:sp>
      <p:sp>
        <p:nvSpPr>
          <p:cNvPr id="33" name="Rectangle 32"/>
          <p:cNvSpPr/>
          <p:nvPr/>
        </p:nvSpPr>
        <p:spPr>
          <a:xfrm>
            <a:off x="6529756" y="3010816"/>
            <a:ext cx="5591907" cy="707886"/>
          </a:xfrm>
          <a:prstGeom prst="rect">
            <a:avLst/>
          </a:prstGeom>
        </p:spPr>
        <p:txBody>
          <a:bodyPr wrap="square">
            <a:spAutoFit/>
          </a:bodyPr>
          <a:lstStyle/>
          <a:p>
            <a:r>
              <a:rPr lang="en-US" sz="2000" b="1">
                <a:solidFill>
                  <a:srgbClr val="0070C0"/>
                </a:solidFill>
                <a:latin typeface="Arial (Body)"/>
                <a:cs typeface="Times New Roman" pitchFamily="18" charset="0"/>
              </a:rPr>
              <a:t>D</a:t>
            </a:r>
            <a:r>
              <a:rPr lang="en-US" sz="2000" b="1" smtClean="0">
                <a:latin typeface="Arial (Body)"/>
                <a:cs typeface="Times New Roman" pitchFamily="18" charset="0"/>
              </a:rPr>
              <a:t>. Sản xuất muối ăn từ nước biển bằng phương pháp phơi cát.</a:t>
            </a:r>
            <a:endParaRPr lang="en-US" sz="2000" b="1">
              <a:latin typeface="Arial (Body)"/>
              <a:cs typeface="Times New Roman" pitchFamily="18" charset="0"/>
            </a:endParaRPr>
          </a:p>
        </p:txBody>
      </p:sp>
      <p:sp>
        <p:nvSpPr>
          <p:cNvPr id="34" name="Rectangle 33"/>
          <p:cNvSpPr/>
          <p:nvPr/>
        </p:nvSpPr>
        <p:spPr>
          <a:xfrm>
            <a:off x="88834" y="5889960"/>
            <a:ext cx="954522" cy="400110"/>
          </a:xfrm>
          <a:prstGeom prst="rect">
            <a:avLst/>
          </a:prstGeom>
        </p:spPr>
        <p:txBody>
          <a:bodyPr wrap="square">
            <a:spAutoFit/>
          </a:bodyPr>
          <a:lstStyle/>
          <a:p>
            <a:r>
              <a:rPr lang="en-US" sz="2000" b="1" smtClean="0">
                <a:solidFill>
                  <a:srgbClr val="0070C0"/>
                </a:solidFill>
                <a:latin typeface="Arial (Body)"/>
                <a:cs typeface="Times New Roman" pitchFamily="18" charset="0"/>
              </a:rPr>
              <a:t>Bài 2: </a:t>
            </a:r>
            <a:endParaRPr lang="en-US" sz="2000" b="1">
              <a:solidFill>
                <a:srgbClr val="0070C0"/>
              </a:solidFill>
              <a:latin typeface="Arial (Body)"/>
              <a:cs typeface="Times New Roman" pitchFamily="18" charset="0"/>
            </a:endParaRPr>
          </a:p>
        </p:txBody>
      </p:sp>
      <p:sp>
        <p:nvSpPr>
          <p:cNvPr id="35" name="Rectangle 34"/>
          <p:cNvSpPr/>
          <p:nvPr/>
        </p:nvSpPr>
        <p:spPr>
          <a:xfrm>
            <a:off x="6482864" y="3786552"/>
            <a:ext cx="5662244" cy="677108"/>
          </a:xfrm>
          <a:prstGeom prst="rect">
            <a:avLst/>
          </a:prstGeom>
          <a:ln w="28575">
            <a:solidFill>
              <a:srgbClr val="FF0000"/>
            </a:solidFill>
          </a:ln>
        </p:spPr>
        <p:txBody>
          <a:bodyPr wrap="square">
            <a:spAutoFit/>
          </a:bodyPr>
          <a:lstStyle/>
          <a:p>
            <a:r>
              <a:rPr lang="en-US" sz="1900" b="1" smtClean="0">
                <a:solidFill>
                  <a:srgbClr val="00B050"/>
                </a:solidFill>
                <a:latin typeface="Arial (Body)"/>
                <a:cs typeface="Times New Roman" pitchFamily="18" charset="0"/>
              </a:rPr>
              <a:t>2. Hoạt động nào sau đây của con người </a:t>
            </a:r>
            <a:r>
              <a:rPr lang="en-US" sz="1900" b="1" i="1" u="sng" smtClean="0">
                <a:solidFill>
                  <a:srgbClr val="FF0000"/>
                </a:solidFill>
                <a:latin typeface="Arial (Body)"/>
                <a:cs typeface="Times New Roman" pitchFamily="18" charset="0"/>
              </a:rPr>
              <a:t>không phải  </a:t>
            </a:r>
            <a:r>
              <a:rPr lang="en-US" sz="1900" b="1" smtClean="0">
                <a:solidFill>
                  <a:srgbClr val="00B050"/>
                </a:solidFill>
                <a:latin typeface="Arial (Body)"/>
                <a:cs typeface="Times New Roman" pitchFamily="18" charset="0"/>
              </a:rPr>
              <a:t>là hoạt động nghiên cứu khoa học?</a:t>
            </a:r>
            <a:endParaRPr lang="en-US" sz="1900" b="1">
              <a:solidFill>
                <a:srgbClr val="00B050"/>
              </a:solidFill>
              <a:latin typeface="Arial (Body)"/>
              <a:cs typeface="Times New Roman" pitchFamily="18" charset="0"/>
            </a:endParaRPr>
          </a:p>
        </p:txBody>
      </p:sp>
      <p:sp>
        <p:nvSpPr>
          <p:cNvPr id="36" name="Rectangle 35"/>
          <p:cNvSpPr/>
          <p:nvPr/>
        </p:nvSpPr>
        <p:spPr>
          <a:xfrm>
            <a:off x="6518032" y="4537243"/>
            <a:ext cx="5591907" cy="707886"/>
          </a:xfrm>
          <a:prstGeom prst="rect">
            <a:avLst/>
          </a:prstGeom>
        </p:spPr>
        <p:txBody>
          <a:bodyPr wrap="square">
            <a:spAutoFit/>
          </a:bodyPr>
          <a:lstStyle/>
          <a:p>
            <a:r>
              <a:rPr lang="en-US" sz="2000" b="1" smtClean="0">
                <a:solidFill>
                  <a:srgbClr val="0070C0"/>
                </a:solidFill>
                <a:latin typeface="Arial (Body)"/>
                <a:cs typeface="Times New Roman" pitchFamily="18" charset="0"/>
              </a:rPr>
              <a:t>A</a:t>
            </a:r>
            <a:r>
              <a:rPr lang="en-US" sz="2000" b="1" smtClean="0">
                <a:latin typeface="Arial (Body)"/>
                <a:cs typeface="Times New Roman" pitchFamily="18" charset="0"/>
              </a:rPr>
              <a:t>. Theo dõi nuôi cấy mô cây trồng trong phòng thí nghiệm.</a:t>
            </a:r>
            <a:endParaRPr lang="en-US" sz="2000" b="1">
              <a:latin typeface="Arial (Body)"/>
              <a:cs typeface="Times New Roman" pitchFamily="18" charset="0"/>
            </a:endParaRPr>
          </a:p>
        </p:txBody>
      </p:sp>
      <p:sp>
        <p:nvSpPr>
          <p:cNvPr id="38" name="Rectangle 37"/>
          <p:cNvSpPr/>
          <p:nvPr/>
        </p:nvSpPr>
        <p:spPr>
          <a:xfrm>
            <a:off x="6518032" y="5235698"/>
            <a:ext cx="5591907" cy="400110"/>
          </a:xfrm>
          <a:prstGeom prst="rect">
            <a:avLst/>
          </a:prstGeom>
        </p:spPr>
        <p:txBody>
          <a:bodyPr wrap="square">
            <a:spAutoFit/>
          </a:bodyPr>
          <a:lstStyle/>
          <a:p>
            <a:r>
              <a:rPr lang="en-US" sz="2000" b="1" smtClean="0">
                <a:solidFill>
                  <a:srgbClr val="0070C0"/>
                </a:solidFill>
                <a:latin typeface="Arial (Body)"/>
                <a:cs typeface="Times New Roman" pitchFamily="18" charset="0"/>
              </a:rPr>
              <a:t>B</a:t>
            </a:r>
            <a:r>
              <a:rPr lang="en-US" sz="2000" b="1" smtClean="0">
                <a:latin typeface="Arial (Body)"/>
                <a:cs typeface="Times New Roman" pitchFamily="18" charset="0"/>
              </a:rPr>
              <a:t>. Làm thí nghiệm điều chế chất mới.</a:t>
            </a:r>
            <a:endParaRPr lang="en-US" sz="2000" b="1">
              <a:latin typeface="Arial (Body)"/>
              <a:cs typeface="Times New Roman" pitchFamily="18" charset="0"/>
            </a:endParaRPr>
          </a:p>
        </p:txBody>
      </p:sp>
      <p:sp>
        <p:nvSpPr>
          <p:cNvPr id="39" name="Rectangle 38"/>
          <p:cNvSpPr/>
          <p:nvPr/>
        </p:nvSpPr>
        <p:spPr>
          <a:xfrm>
            <a:off x="6529755" y="5662001"/>
            <a:ext cx="5591907" cy="400110"/>
          </a:xfrm>
          <a:prstGeom prst="rect">
            <a:avLst/>
          </a:prstGeom>
        </p:spPr>
        <p:txBody>
          <a:bodyPr wrap="square">
            <a:spAutoFit/>
          </a:bodyPr>
          <a:lstStyle/>
          <a:p>
            <a:r>
              <a:rPr lang="en-US" sz="2000" b="1" smtClean="0">
                <a:solidFill>
                  <a:srgbClr val="0070C0"/>
                </a:solidFill>
                <a:latin typeface="Arial (Body)"/>
                <a:cs typeface="Times New Roman" pitchFamily="18" charset="0"/>
              </a:rPr>
              <a:t>C</a:t>
            </a:r>
            <a:r>
              <a:rPr lang="en-US" sz="2000" b="1" smtClean="0">
                <a:latin typeface="Arial (Body)"/>
                <a:cs typeface="Times New Roman" pitchFamily="18" charset="0"/>
              </a:rPr>
              <a:t>. Lấy mẫu đất để phân loại đất trồng.</a:t>
            </a:r>
            <a:endParaRPr lang="en-US" sz="2000" b="1">
              <a:latin typeface="Arial (Body)"/>
              <a:cs typeface="Times New Roman" pitchFamily="18" charset="0"/>
            </a:endParaRPr>
          </a:p>
        </p:txBody>
      </p:sp>
      <p:sp>
        <p:nvSpPr>
          <p:cNvPr id="40" name="Rectangle 39"/>
          <p:cNvSpPr/>
          <p:nvPr/>
        </p:nvSpPr>
        <p:spPr>
          <a:xfrm>
            <a:off x="6529756" y="6116186"/>
            <a:ext cx="5591907" cy="400110"/>
          </a:xfrm>
          <a:prstGeom prst="rect">
            <a:avLst/>
          </a:prstGeom>
        </p:spPr>
        <p:txBody>
          <a:bodyPr wrap="square">
            <a:spAutoFit/>
          </a:bodyPr>
          <a:lstStyle/>
          <a:p>
            <a:r>
              <a:rPr lang="en-US" sz="2000" b="1" smtClean="0">
                <a:solidFill>
                  <a:srgbClr val="0070C0"/>
                </a:solidFill>
                <a:latin typeface="Arial (Body)"/>
                <a:cs typeface="Times New Roman" pitchFamily="18" charset="0"/>
              </a:rPr>
              <a:t>D</a:t>
            </a:r>
            <a:r>
              <a:rPr lang="en-US" sz="2000" b="1" smtClean="0">
                <a:latin typeface="Arial (Body)"/>
                <a:cs typeface="Times New Roman" pitchFamily="18" charset="0"/>
              </a:rPr>
              <a:t>. Sản xuất phân bón hóa học.</a:t>
            </a:r>
            <a:endParaRPr lang="en-US" sz="2000" b="1">
              <a:latin typeface="Arial (Body)"/>
              <a:cs typeface="Times New Roman" pitchFamily="18" charset="0"/>
            </a:endParaRPr>
          </a:p>
        </p:txBody>
      </p:sp>
      <p:sp>
        <p:nvSpPr>
          <p:cNvPr id="41" name="Rectangle 40"/>
          <p:cNvSpPr/>
          <p:nvPr/>
        </p:nvSpPr>
        <p:spPr>
          <a:xfrm>
            <a:off x="969141" y="5873779"/>
            <a:ext cx="1352384" cy="400110"/>
          </a:xfrm>
          <a:prstGeom prst="rect">
            <a:avLst/>
          </a:prstGeom>
        </p:spPr>
        <p:txBody>
          <a:bodyPr wrap="square">
            <a:spAutoFit/>
          </a:bodyPr>
          <a:lstStyle/>
          <a:p>
            <a:r>
              <a:rPr lang="en-US" sz="2000" b="1" smtClean="0">
                <a:solidFill>
                  <a:srgbClr val="0070C0"/>
                </a:solidFill>
                <a:latin typeface="Arial (Body)"/>
                <a:cs typeface="Times New Roman" pitchFamily="18" charset="0"/>
              </a:rPr>
              <a:t>Đáp án D</a:t>
            </a:r>
            <a:endParaRPr lang="en-US" sz="2000" b="1">
              <a:solidFill>
                <a:srgbClr val="0070C0"/>
              </a:solidFill>
              <a:latin typeface="Arial (Body)"/>
              <a:cs typeface="Times New Roman" pitchFamily="18" charset="0"/>
            </a:endParaRPr>
          </a:p>
        </p:txBody>
      </p:sp>
    </p:spTree>
    <p:extLst>
      <p:ext uri="{BB962C8B-B14F-4D97-AF65-F5344CB8AC3E}">
        <p14:creationId xmlns:p14="http://schemas.microsoft.com/office/powerpoint/2010/main" val="1597565313"/>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inVertical)">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arn(inVertical)">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arn(inVertical)">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barn(inVertical)">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barn(inVertical)">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barn(inVertical)">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barn(inVertical)">
                                      <p:cBhvr>
                                        <p:cTn id="72" dur="5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barn(inVertical)">
                                      <p:cBhvr>
                                        <p:cTn id="7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2" grpId="0" animBg="1"/>
      <p:bldP spid="23" grpId="0"/>
      <p:bldP spid="30" grpId="0"/>
      <p:bldP spid="32" grpId="0"/>
      <p:bldP spid="33" grpId="0"/>
      <p:bldP spid="34" grpId="0"/>
      <p:bldP spid="35" grpId="0" animBg="1"/>
      <p:bldP spid="36" grpId="0"/>
      <p:bldP spid="38" grpId="0"/>
      <p:bldP spid="39" grpId="0"/>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296408" y="638947"/>
            <a:ext cx="10119451" cy="1284121"/>
          </a:xfrm>
          <a:solidFill>
            <a:schemeClr val="accent1">
              <a:lumMod val="40000"/>
              <a:lumOff val="60000"/>
            </a:schemeClr>
          </a:solidFill>
        </p:spPr>
        <p:txBody>
          <a:bodyPr/>
          <a:lstStyle/>
          <a:p>
            <a:pPr marL="0" indent="0" algn="ctr">
              <a:buNone/>
            </a:pPr>
            <a:r>
              <a:rPr lang="en-US"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Nếu</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ước</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mơ</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sau</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này</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trở</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thành</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nhà</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khoa</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học</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em</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sẽ</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là</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nhà</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khoa</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học</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làm</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việc</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trong</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lĩnh</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vực</a:t>
            </a:r>
            <a:r>
              <a:rPr lang="en-US" b="1" dirty="0">
                <a:solidFill>
                  <a:srgbClr val="FF0000"/>
                </a:solidFill>
                <a:latin typeface="Times New Roman" panose="02020603050405020304" charset="0"/>
                <a:cs typeface="Times New Roman" panose="02020603050405020304" charset="0"/>
              </a:rPr>
              <a:t> </a:t>
            </a:r>
            <a:r>
              <a:rPr lang="en-US" b="1" dirty="0" err="1">
                <a:solidFill>
                  <a:srgbClr val="FF0000"/>
                </a:solidFill>
                <a:latin typeface="Times New Roman" panose="02020603050405020304" charset="0"/>
                <a:cs typeface="Times New Roman" panose="02020603050405020304" charset="0"/>
              </a:rPr>
              <a:t>nào</a:t>
            </a:r>
            <a:r>
              <a:rPr lang="en-US" b="1" dirty="0">
                <a:solidFill>
                  <a:srgbClr val="FF0000"/>
                </a:solidFill>
                <a:latin typeface="Times New Roman" panose="02020603050405020304" charset="0"/>
                <a:cs typeface="Times New Roman" panose="02020603050405020304" charset="0"/>
              </a:rPr>
              <a:t>?</a:t>
            </a:r>
          </a:p>
        </p:txBody>
      </p:sp>
      <p:sp>
        <p:nvSpPr>
          <p:cNvPr id="2" name="Rounded Rectangle 1"/>
          <p:cNvSpPr/>
          <p:nvPr/>
        </p:nvSpPr>
        <p:spPr>
          <a:xfrm>
            <a:off x="4541867" y="3149606"/>
            <a:ext cx="6203315" cy="1468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latin typeface="Times New Roman" panose="02020603050405020304" charset="0"/>
                <a:cs typeface="Times New Roman" panose="02020603050405020304" charset="0"/>
              </a:rPr>
              <a:t>Hãy kể tên một số vài hoạt động trong lĩnh vực mà em lựa chọn?</a:t>
            </a:r>
          </a:p>
        </p:txBody>
      </p:sp>
      <p:pic>
        <p:nvPicPr>
          <p:cNvPr id="9" name="Picture 6" descr="Giáo dục và đào tạo vẽ tay nhân vật suy nghĩ gió | Công cụ đồ họa PSD Tải  xuống miễn phí - Pik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56301"/>
            <a:ext cx="3801699" cy="38016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7"/>
          <p:cNvSpPr/>
          <p:nvPr/>
        </p:nvSpPr>
        <p:spPr>
          <a:xfrm>
            <a:off x="0" y="1622530"/>
            <a:ext cx="3929597" cy="781305"/>
          </a:xfrm>
          <a:prstGeom prst="rect">
            <a:avLst/>
          </a:prstGeom>
          <a:solidFill>
            <a:srgbClr val="FFC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l"/>
            <a:r>
              <a:rPr lang="vi-VN" sz="3200" b="1" dirty="0" smtClean="0">
                <a:solidFill>
                  <a:srgbClr val="0000FF"/>
                </a:solidFill>
                <a:latin typeface="Times New Roman" panose="02020603050405020304" charset="0"/>
                <a:cs typeface="Times New Roman" panose="02020603050405020304" charset="0"/>
              </a:rPr>
              <a:t>1</a:t>
            </a:r>
            <a:r>
              <a:rPr lang="en-US" sz="3200" b="1" dirty="0" smtClean="0">
                <a:solidFill>
                  <a:srgbClr val="0000FF"/>
                </a:solidFill>
                <a:latin typeface="Times New Roman" panose="02020603050405020304" charset="0"/>
                <a:cs typeface="Times New Roman" panose="02020603050405020304" charset="0"/>
              </a:rPr>
              <a:t>. </a:t>
            </a:r>
            <a:r>
              <a:rPr lang="vi-VN" sz="3200" b="1" dirty="0" smtClean="0">
                <a:solidFill>
                  <a:srgbClr val="0000FF"/>
                </a:solidFill>
                <a:latin typeface="Times New Roman" panose="02020603050405020304" charset="0"/>
                <a:cs typeface="Times New Roman" panose="02020603050405020304" charset="0"/>
              </a:rPr>
              <a:t>Khoa học tự nhiên</a:t>
            </a:r>
            <a:endParaRPr lang="en-US" sz="3200" b="1" dirty="0">
              <a:solidFill>
                <a:srgbClr val="0000FF"/>
              </a:solidFill>
              <a:latin typeface="Times New Roman" panose="02020603050405020304" charset="0"/>
              <a:cs typeface="Times New Roman" panose="02020603050405020304" charset="0"/>
            </a:endParaRPr>
          </a:p>
        </p:txBody>
      </p:sp>
      <p:sp>
        <p:nvSpPr>
          <p:cNvPr id="5" name="Rectangle 4"/>
          <p:cNvSpPr/>
          <p:nvPr/>
        </p:nvSpPr>
        <p:spPr>
          <a:xfrm>
            <a:off x="4767536" y="70666"/>
            <a:ext cx="1883849" cy="584775"/>
          </a:xfrm>
          <a:prstGeom prst="rect">
            <a:avLst/>
          </a:prstGeom>
        </p:spPr>
        <p:txBody>
          <a:bodyPr wrap="none">
            <a:spAutoFit/>
          </a:bodyPr>
          <a:lstStyle/>
          <a:p>
            <a:r>
              <a:rPr lang="en-US" sz="3200" b="1" dirty="0" smtClean="0">
                <a:solidFill>
                  <a:srgbClr val="FF0000"/>
                </a:solidFill>
                <a:latin typeface="Times New Roman" pitchFamily="18" charset="0"/>
                <a:cs typeface="Times New Roman" pitchFamily="18" charset="0"/>
              </a:rPr>
              <a:t>MỞ </a:t>
            </a:r>
            <a:r>
              <a:rPr lang="en-US" sz="3200" b="1" dirty="0">
                <a:solidFill>
                  <a:srgbClr val="FF0000"/>
                </a:solidFill>
                <a:latin typeface="Times New Roman" pitchFamily="18" charset="0"/>
                <a:cs typeface="Times New Roman" pitchFamily="18" charset="0"/>
              </a:rPr>
              <a:t>ĐẦU</a:t>
            </a:r>
            <a:endParaRPr lang="en-US" sz="3200" dirty="0"/>
          </a:p>
        </p:txBody>
      </p:sp>
      <p:sp>
        <p:nvSpPr>
          <p:cNvPr id="6" name="Rectangle 5"/>
          <p:cNvSpPr/>
          <p:nvPr/>
        </p:nvSpPr>
        <p:spPr>
          <a:xfrm>
            <a:off x="1089487" y="730856"/>
            <a:ext cx="9965420" cy="646331"/>
          </a:xfrm>
          <a:prstGeom prst="rect">
            <a:avLst/>
          </a:prstGeom>
        </p:spPr>
        <p:txBody>
          <a:bodyPr wrap="none">
            <a:spAutoFit/>
          </a:bodyPr>
          <a:lstStyle/>
          <a:p>
            <a:r>
              <a:rPr lang="vi-VN" sz="3600" b="1" dirty="0" smtClean="0">
                <a:solidFill>
                  <a:srgbClr val="FF0000"/>
                </a:solidFill>
                <a:latin typeface="Times New Roman" pitchFamily="18" charset="0"/>
                <a:cs typeface="Times New Roman" pitchFamily="18" charset="0"/>
              </a:rPr>
              <a:t>Bài</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 GIỚI THIỆU VỀ KHOA HỌC TỰ NHIÊN</a:t>
            </a:r>
            <a:endParaRPr lang="en-US" sz="3600" dirty="0"/>
          </a:p>
        </p:txBody>
      </p:sp>
    </p:spTree>
    <p:extLst>
      <p:ext uri="{BB962C8B-B14F-4D97-AF65-F5344CB8AC3E}">
        <p14:creationId xmlns:p14="http://schemas.microsoft.com/office/powerpoint/2010/main" val="386472089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stretch>
            <a:fillRect/>
          </a:stretch>
        </p:blipFill>
        <p:spPr>
          <a:xfrm>
            <a:off x="-34290" y="954107"/>
            <a:ext cx="4259580" cy="2802890"/>
          </a:xfrm>
          <a:prstGeom prst="rect">
            <a:avLst/>
          </a:prstGeom>
        </p:spPr>
      </p:pic>
      <p:pic>
        <p:nvPicPr>
          <p:cNvPr id="9" name="Content Placeholder 8"/>
          <p:cNvPicPr>
            <a:picLocks noGrp="1" noChangeAspect="1"/>
          </p:cNvPicPr>
          <p:nvPr>
            <p:ph sz="half" idx="2"/>
          </p:nvPr>
        </p:nvPicPr>
        <p:blipFill>
          <a:blip r:embed="rId3"/>
          <a:stretch>
            <a:fillRect/>
          </a:stretch>
        </p:blipFill>
        <p:spPr>
          <a:xfrm>
            <a:off x="4225290" y="936327"/>
            <a:ext cx="4130040" cy="2872740"/>
          </a:xfrm>
          <a:prstGeom prst="rect">
            <a:avLst/>
          </a:prstGeom>
        </p:spPr>
      </p:pic>
      <p:pic>
        <p:nvPicPr>
          <p:cNvPr id="11" name="Picture 10"/>
          <p:cNvPicPr>
            <a:picLocks noChangeAspect="1"/>
          </p:cNvPicPr>
          <p:nvPr/>
        </p:nvPicPr>
        <p:blipFill>
          <a:blip r:embed="rId4"/>
          <a:stretch>
            <a:fillRect/>
          </a:stretch>
        </p:blipFill>
        <p:spPr>
          <a:xfrm>
            <a:off x="8321040" y="954107"/>
            <a:ext cx="4056354" cy="2837180"/>
          </a:xfrm>
          <a:prstGeom prst="rect">
            <a:avLst/>
          </a:prstGeom>
        </p:spPr>
      </p:pic>
      <p:pic>
        <p:nvPicPr>
          <p:cNvPr id="12" name="Picture 11"/>
          <p:cNvPicPr>
            <a:picLocks noChangeAspect="1"/>
          </p:cNvPicPr>
          <p:nvPr/>
        </p:nvPicPr>
        <p:blipFill>
          <a:blip r:embed="rId5"/>
          <a:stretch>
            <a:fillRect/>
          </a:stretch>
        </p:blipFill>
        <p:spPr>
          <a:xfrm>
            <a:off x="0" y="3899038"/>
            <a:ext cx="4122420" cy="2857500"/>
          </a:xfrm>
          <a:prstGeom prst="rect">
            <a:avLst/>
          </a:prstGeom>
        </p:spPr>
      </p:pic>
      <p:pic>
        <p:nvPicPr>
          <p:cNvPr id="13" name="Picture 12"/>
          <p:cNvPicPr>
            <a:picLocks noChangeAspect="1"/>
          </p:cNvPicPr>
          <p:nvPr/>
        </p:nvPicPr>
        <p:blipFill>
          <a:blip r:embed="rId6"/>
          <a:stretch>
            <a:fillRect/>
          </a:stretch>
        </p:blipFill>
        <p:spPr>
          <a:xfrm>
            <a:off x="4141470" y="3899038"/>
            <a:ext cx="4229100" cy="2788920"/>
          </a:xfrm>
          <a:prstGeom prst="rect">
            <a:avLst/>
          </a:prstGeom>
        </p:spPr>
      </p:pic>
      <p:pic>
        <p:nvPicPr>
          <p:cNvPr id="14" name="Picture 13"/>
          <p:cNvPicPr>
            <a:picLocks noChangeAspect="1"/>
          </p:cNvPicPr>
          <p:nvPr/>
        </p:nvPicPr>
        <p:blipFill>
          <a:blip r:embed="rId7"/>
          <a:stretch>
            <a:fillRect/>
          </a:stretch>
        </p:blipFill>
        <p:spPr>
          <a:xfrm>
            <a:off x="8321040" y="3899038"/>
            <a:ext cx="4056354" cy="2811780"/>
          </a:xfrm>
          <a:prstGeom prst="rect">
            <a:avLst/>
          </a:prstGeom>
        </p:spPr>
      </p:pic>
      <p:sp>
        <p:nvSpPr>
          <p:cNvPr id="2" name="Rectangle 1"/>
          <p:cNvSpPr/>
          <p:nvPr/>
        </p:nvSpPr>
        <p:spPr>
          <a:xfrm>
            <a:off x="0" y="0"/>
            <a:ext cx="12192000" cy="954107"/>
          </a:xfrm>
          <a:prstGeom prst="rect">
            <a:avLst/>
          </a:prstGeom>
          <a:solidFill>
            <a:schemeClr val="accent2">
              <a:lumMod val="20000"/>
              <a:lumOff val="80000"/>
            </a:schemeClr>
          </a:solidFill>
        </p:spPr>
        <p:txBody>
          <a:bodyPr wrap="square">
            <a:spAutoFit/>
          </a:bodyPr>
          <a:lstStyle/>
          <a:p>
            <a:pPr algn="ctr"/>
            <a:r>
              <a:rPr lang="en-US" sz="2800" b="1" dirty="0" err="1">
                <a:latin typeface="Times New Roman" panose="02020603050405020304" charset="0"/>
                <a:cs typeface="Times New Roman" panose="02020603050405020304" charset="0"/>
              </a:rPr>
              <a:t>Hoạt</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động</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nào</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trong</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các</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hình</a:t>
            </a:r>
            <a:r>
              <a:rPr lang="en-US" sz="2800" b="1" dirty="0">
                <a:latin typeface="Times New Roman" panose="02020603050405020304" charset="0"/>
                <a:cs typeface="Times New Roman" panose="02020603050405020304" charset="0"/>
              </a:rPr>
              <a:t> 1.1 </a:t>
            </a:r>
            <a:r>
              <a:rPr lang="en-US" sz="2800" b="1" dirty="0" err="1">
                <a:latin typeface="Times New Roman" panose="02020603050405020304" charset="0"/>
                <a:cs typeface="Times New Roman" panose="02020603050405020304" charset="0"/>
              </a:rPr>
              <a:t>đến</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hình</a:t>
            </a:r>
            <a:r>
              <a:rPr lang="en-US" sz="2800" b="1" dirty="0">
                <a:latin typeface="Times New Roman" panose="02020603050405020304" charset="0"/>
                <a:cs typeface="Times New Roman" panose="02020603050405020304" charset="0"/>
              </a:rPr>
              <a:t> 1.6 </a:t>
            </a:r>
            <a:r>
              <a:rPr lang="en-US" sz="2800" b="1" dirty="0" err="1">
                <a:latin typeface="Times New Roman" panose="02020603050405020304" charset="0"/>
                <a:cs typeface="Times New Roman" panose="02020603050405020304" charset="0"/>
              </a:rPr>
              <a:t>là</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hoạt</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động</a:t>
            </a:r>
            <a:r>
              <a:rPr lang="en-US" sz="2800" b="1" dirty="0">
                <a:latin typeface="Times New Roman" panose="02020603050405020304" charset="0"/>
                <a:cs typeface="Times New Roman" panose="02020603050405020304" charset="0"/>
              </a:rPr>
              <a:t> </a:t>
            </a:r>
            <a:endParaRPr lang="vi-VN" sz="2800" b="1" dirty="0" smtClean="0">
              <a:latin typeface="Times New Roman" panose="02020603050405020304" charset="0"/>
              <a:cs typeface="Times New Roman" panose="02020603050405020304" charset="0"/>
            </a:endParaRPr>
          </a:p>
          <a:p>
            <a:pPr algn="ctr"/>
            <a:r>
              <a:rPr lang="en-US" sz="2800" b="1" dirty="0" err="1" smtClean="0">
                <a:latin typeface="Times New Roman" panose="02020603050405020304" charset="0"/>
                <a:cs typeface="Times New Roman" panose="02020603050405020304" charset="0"/>
              </a:rPr>
              <a:t>nghiên</a:t>
            </a:r>
            <a:r>
              <a:rPr lang="en-US" sz="2800" b="1" dirty="0" smtClean="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cứu</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khoa</a:t>
            </a:r>
            <a:r>
              <a:rPr lang="en-US" sz="2800" b="1" dirty="0">
                <a:latin typeface="Times New Roman" panose="02020603050405020304" charset="0"/>
                <a:cs typeface="Times New Roman" panose="02020603050405020304" charset="0"/>
              </a:rPr>
              <a:t> </a:t>
            </a:r>
            <a:r>
              <a:rPr lang="en-US" sz="2800" b="1" dirty="0" err="1">
                <a:latin typeface="Times New Roman" panose="02020603050405020304" charset="0"/>
                <a:cs typeface="Times New Roman" panose="02020603050405020304" charset="0"/>
              </a:rPr>
              <a:t>học</a:t>
            </a:r>
            <a:r>
              <a:rPr lang="en-US" sz="2800" b="1" dirty="0">
                <a:latin typeface="Times New Roman" panose="02020603050405020304" charset="0"/>
                <a:cs typeface="Times New Roman" panose="02020603050405020304" charset="0"/>
              </a:rPr>
              <a:t> ?</a:t>
            </a:r>
            <a:endParaRPr lang="en-US" sz="2800" b="1" dirty="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525" y="40640"/>
            <a:ext cx="6144260" cy="1143000"/>
          </a:xfrm>
        </p:spPr>
        <p:txBody>
          <a:bodyPr/>
          <a:lstStyle/>
          <a:p>
            <a:r>
              <a:rPr lang="en-US" sz="2800" b="1" dirty="0" err="1">
                <a:solidFill>
                  <a:srgbClr val="0000FF"/>
                </a:solidFill>
                <a:latin typeface="Times New Roman" panose="02020603050405020304" charset="0"/>
                <a:cs typeface="Times New Roman" panose="02020603050405020304" charset="0"/>
              </a:rPr>
              <a:t>Hoạt</a:t>
            </a:r>
            <a:r>
              <a:rPr lang="en-US" sz="2800" b="1" dirty="0">
                <a:solidFill>
                  <a:srgbClr val="0000FF"/>
                </a:solidFill>
                <a:latin typeface="Times New Roman" panose="02020603050405020304" charset="0"/>
                <a:cs typeface="Times New Roman" panose="02020603050405020304" charset="0"/>
              </a:rPr>
              <a:t> </a:t>
            </a:r>
            <a:r>
              <a:rPr lang="en-US" sz="2800" b="1" dirty="0" err="1">
                <a:solidFill>
                  <a:srgbClr val="0000FF"/>
                </a:solidFill>
                <a:latin typeface="Times New Roman" panose="02020603050405020304" charset="0"/>
                <a:cs typeface="Times New Roman" panose="02020603050405020304" charset="0"/>
              </a:rPr>
              <a:t>động</a:t>
            </a:r>
            <a:r>
              <a:rPr lang="en-US" sz="2800" b="1" dirty="0">
                <a:solidFill>
                  <a:srgbClr val="0000FF"/>
                </a:solidFill>
                <a:latin typeface="Times New Roman" panose="02020603050405020304" charset="0"/>
                <a:cs typeface="Times New Roman" panose="02020603050405020304" charset="0"/>
              </a:rPr>
              <a:t> </a:t>
            </a:r>
            <a:r>
              <a:rPr lang="en-US" sz="2800" b="1" dirty="0" err="1">
                <a:solidFill>
                  <a:srgbClr val="0000FF"/>
                </a:solidFill>
                <a:latin typeface="Times New Roman" panose="02020603050405020304" charset="0"/>
                <a:cs typeface="Times New Roman" panose="02020603050405020304" charset="0"/>
              </a:rPr>
              <a:t>trong</a:t>
            </a:r>
            <a:r>
              <a:rPr lang="en-US" sz="2800" b="1" dirty="0">
                <a:solidFill>
                  <a:srgbClr val="0000FF"/>
                </a:solidFill>
                <a:latin typeface="Times New Roman" panose="02020603050405020304" charset="0"/>
                <a:cs typeface="Times New Roman" panose="02020603050405020304" charset="0"/>
              </a:rPr>
              <a:t> </a:t>
            </a:r>
            <a:r>
              <a:rPr lang="en-US" sz="2800" b="1" dirty="0" err="1">
                <a:solidFill>
                  <a:srgbClr val="0000FF"/>
                </a:solidFill>
                <a:latin typeface="Times New Roman" panose="02020603050405020304" charset="0"/>
                <a:cs typeface="Times New Roman" panose="02020603050405020304" charset="0"/>
              </a:rPr>
              <a:t>cuộc</a:t>
            </a:r>
            <a:r>
              <a:rPr lang="en-US" sz="2800" b="1" dirty="0">
                <a:solidFill>
                  <a:srgbClr val="0000FF"/>
                </a:solidFill>
                <a:latin typeface="Times New Roman" panose="02020603050405020304" charset="0"/>
                <a:cs typeface="Times New Roman" panose="02020603050405020304" charset="0"/>
              </a:rPr>
              <a:t> </a:t>
            </a:r>
            <a:r>
              <a:rPr lang="en-US" sz="2800" b="1" dirty="0" err="1">
                <a:solidFill>
                  <a:srgbClr val="0000FF"/>
                </a:solidFill>
                <a:latin typeface="Times New Roman" panose="02020603050405020304" charset="0"/>
                <a:cs typeface="Times New Roman" panose="02020603050405020304" charset="0"/>
              </a:rPr>
              <a:t>sống</a:t>
            </a:r>
            <a:r>
              <a:rPr lang="en-US" sz="2800" b="1" dirty="0">
                <a:solidFill>
                  <a:srgbClr val="0000FF"/>
                </a:solidFill>
                <a:latin typeface="Times New Roman" panose="02020603050405020304" charset="0"/>
                <a:cs typeface="Times New Roman" panose="02020603050405020304" charset="0"/>
              </a:rPr>
              <a:t> </a:t>
            </a:r>
            <a:r>
              <a:rPr lang="en-US" sz="2800" b="1" dirty="0" err="1">
                <a:solidFill>
                  <a:srgbClr val="0000FF"/>
                </a:solidFill>
                <a:latin typeface="Times New Roman" panose="02020603050405020304" charset="0"/>
                <a:cs typeface="Times New Roman" panose="02020603050405020304" charset="0"/>
              </a:rPr>
              <a:t>hằng</a:t>
            </a:r>
            <a:r>
              <a:rPr lang="en-US" sz="2800" b="1" dirty="0">
                <a:solidFill>
                  <a:srgbClr val="0000FF"/>
                </a:solidFill>
                <a:latin typeface="Times New Roman" panose="02020603050405020304" charset="0"/>
                <a:cs typeface="Times New Roman" panose="02020603050405020304" charset="0"/>
              </a:rPr>
              <a:t> </a:t>
            </a:r>
            <a:r>
              <a:rPr lang="en-US" sz="2800" b="1" dirty="0" err="1">
                <a:solidFill>
                  <a:srgbClr val="0000FF"/>
                </a:solidFill>
                <a:latin typeface="Times New Roman" panose="02020603050405020304" charset="0"/>
                <a:cs typeface="Times New Roman" panose="02020603050405020304" charset="0"/>
              </a:rPr>
              <a:t>ngày</a:t>
            </a:r>
            <a:r>
              <a:rPr lang="en-US" sz="2800" b="1" dirty="0">
                <a:solidFill>
                  <a:srgbClr val="0000FF"/>
                </a:solidFill>
                <a:latin typeface="Times New Roman" panose="02020603050405020304" charset="0"/>
                <a:cs typeface="Times New Roman" panose="02020603050405020304" charset="0"/>
              </a:rPr>
              <a:t>: </a:t>
            </a:r>
          </a:p>
        </p:txBody>
      </p:sp>
      <p:pic>
        <p:nvPicPr>
          <p:cNvPr id="7" name="Content Placeholder 6"/>
          <p:cNvPicPr>
            <a:picLocks noGrp="1" noChangeAspect="1"/>
          </p:cNvPicPr>
          <p:nvPr>
            <p:ph sz="half" idx="1"/>
          </p:nvPr>
        </p:nvPicPr>
        <p:blipFill>
          <a:blip r:embed="rId2"/>
          <a:stretch>
            <a:fillRect/>
          </a:stretch>
        </p:blipFill>
        <p:spPr>
          <a:xfrm>
            <a:off x="138430" y="1183640"/>
            <a:ext cx="3597275" cy="2323465"/>
          </a:xfrm>
          <a:prstGeom prst="rect">
            <a:avLst/>
          </a:prstGeom>
          <a:noFill/>
          <a:ln w="9525">
            <a:noFill/>
          </a:ln>
        </p:spPr>
      </p:pic>
      <p:pic>
        <p:nvPicPr>
          <p:cNvPr id="11" name="Content Placeholder 10"/>
          <p:cNvPicPr>
            <a:picLocks noGrp="1" noChangeAspect="1"/>
          </p:cNvPicPr>
          <p:nvPr>
            <p:ph sz="half" idx="2"/>
          </p:nvPr>
        </p:nvPicPr>
        <p:blipFill>
          <a:blip r:embed="rId3"/>
          <a:stretch>
            <a:fillRect/>
          </a:stretch>
        </p:blipFill>
        <p:spPr>
          <a:xfrm>
            <a:off x="3735705" y="1249045"/>
            <a:ext cx="3347085" cy="2327910"/>
          </a:xfrm>
          <a:prstGeom prst="rect">
            <a:avLst/>
          </a:prstGeom>
        </p:spPr>
      </p:pic>
      <p:pic>
        <p:nvPicPr>
          <p:cNvPr id="12" name="Picture 11"/>
          <p:cNvPicPr>
            <a:picLocks noChangeAspect="1"/>
          </p:cNvPicPr>
          <p:nvPr/>
        </p:nvPicPr>
        <p:blipFill>
          <a:blip r:embed="rId4"/>
          <a:stretch>
            <a:fillRect/>
          </a:stretch>
        </p:blipFill>
        <p:spPr>
          <a:xfrm>
            <a:off x="-71120" y="3646805"/>
            <a:ext cx="3735705" cy="2704465"/>
          </a:xfrm>
          <a:prstGeom prst="rect">
            <a:avLst/>
          </a:prstGeom>
        </p:spPr>
      </p:pic>
      <p:pic>
        <p:nvPicPr>
          <p:cNvPr id="13" name="Picture 12"/>
          <p:cNvPicPr>
            <a:picLocks noChangeAspect="1"/>
          </p:cNvPicPr>
          <p:nvPr/>
        </p:nvPicPr>
        <p:blipFill>
          <a:blip r:embed="rId5"/>
          <a:stretch>
            <a:fillRect/>
          </a:stretch>
        </p:blipFill>
        <p:spPr>
          <a:xfrm>
            <a:off x="3735705" y="3714115"/>
            <a:ext cx="3347085" cy="2657475"/>
          </a:xfrm>
          <a:prstGeom prst="rect">
            <a:avLst/>
          </a:prstGeom>
        </p:spPr>
      </p:pic>
      <p:sp>
        <p:nvSpPr>
          <p:cNvPr id="3" name="Title 1"/>
          <p:cNvSpPr>
            <a:spLocks noGrp="1"/>
          </p:cNvSpPr>
          <p:nvPr/>
        </p:nvSpPr>
        <p:spPr>
          <a:xfrm>
            <a:off x="7512050" y="0"/>
            <a:ext cx="4569460" cy="1143000"/>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en-US" sz="2800" b="1" dirty="0" err="1">
                <a:solidFill>
                  <a:srgbClr val="FF0000"/>
                </a:solidFill>
                <a:latin typeface="Times New Roman" panose="02020603050405020304" charset="0"/>
                <a:cs typeface="Times New Roman" panose="02020603050405020304" charset="0"/>
              </a:rPr>
              <a:t>Hoạt</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động</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nghiên</a:t>
            </a:r>
            <a:r>
              <a:rPr lang="en-US" sz="2800" b="1" dirty="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cứu</a:t>
            </a:r>
            <a:r>
              <a:rPr lang="en-US" sz="2800" b="1" dirty="0">
                <a:solidFill>
                  <a:srgbClr val="FF0000"/>
                </a:solidFill>
                <a:latin typeface="Times New Roman" panose="02020603050405020304" charset="0"/>
                <a:cs typeface="Times New Roman" panose="02020603050405020304" charset="0"/>
              </a:rPr>
              <a:t> </a:t>
            </a:r>
            <a:endParaRPr lang="vi-VN" sz="2800" b="1" dirty="0" smtClean="0">
              <a:solidFill>
                <a:srgbClr val="FF0000"/>
              </a:solidFill>
              <a:latin typeface="Times New Roman" panose="02020603050405020304" charset="0"/>
              <a:cs typeface="Times New Roman" panose="02020603050405020304" charset="0"/>
            </a:endParaRPr>
          </a:p>
          <a:p>
            <a:r>
              <a:rPr lang="en-US" sz="2800" b="1" dirty="0" err="1" smtClean="0">
                <a:solidFill>
                  <a:srgbClr val="FF0000"/>
                </a:solidFill>
                <a:latin typeface="Times New Roman" panose="02020603050405020304" charset="0"/>
                <a:cs typeface="Times New Roman" panose="02020603050405020304" charset="0"/>
              </a:rPr>
              <a:t>khoa</a:t>
            </a:r>
            <a:r>
              <a:rPr lang="en-US" sz="2800" b="1" dirty="0" smtClean="0">
                <a:solidFill>
                  <a:srgbClr val="FF0000"/>
                </a:solidFill>
                <a:latin typeface="Times New Roman" panose="02020603050405020304" charset="0"/>
                <a:cs typeface="Times New Roman" panose="02020603050405020304" charset="0"/>
              </a:rPr>
              <a:t> </a:t>
            </a:r>
            <a:r>
              <a:rPr lang="en-US" sz="2800" b="1" dirty="0" err="1">
                <a:solidFill>
                  <a:srgbClr val="FF0000"/>
                </a:solidFill>
                <a:latin typeface="Times New Roman" panose="02020603050405020304" charset="0"/>
                <a:cs typeface="Times New Roman" panose="02020603050405020304" charset="0"/>
              </a:rPr>
              <a:t>học</a:t>
            </a:r>
            <a:r>
              <a:rPr lang="en-US" sz="2800" b="1" dirty="0">
                <a:solidFill>
                  <a:srgbClr val="FF0000"/>
                </a:solidFill>
                <a:latin typeface="Times New Roman" panose="02020603050405020304" charset="0"/>
                <a:cs typeface="Times New Roman" panose="02020603050405020304" charset="0"/>
              </a:rPr>
              <a:t>:</a:t>
            </a:r>
          </a:p>
        </p:txBody>
      </p:sp>
      <p:cxnSp>
        <p:nvCxnSpPr>
          <p:cNvPr id="4" name="Straight Connector 3"/>
          <p:cNvCxnSpPr/>
          <p:nvPr/>
        </p:nvCxnSpPr>
        <p:spPr>
          <a:xfrm>
            <a:off x="7292340" y="-3810"/>
            <a:ext cx="10160" cy="6864350"/>
          </a:xfrm>
          <a:prstGeom prst="line">
            <a:avLst/>
          </a:prstGeom>
        </p:spPr>
        <p:style>
          <a:lnRef idx="3">
            <a:schemeClr val="dk1"/>
          </a:lnRef>
          <a:fillRef idx="0">
            <a:schemeClr val="dk1"/>
          </a:fillRef>
          <a:effectRef idx="2">
            <a:schemeClr val="dk1"/>
          </a:effectRef>
          <a:fontRef idx="minor">
            <a:schemeClr val="tx1"/>
          </a:fontRef>
        </p:style>
      </p:cxnSp>
      <p:pic>
        <p:nvPicPr>
          <p:cNvPr id="9" name="Content Placeholder 8"/>
          <p:cNvPicPr>
            <a:picLocks noChangeAspect="1"/>
          </p:cNvPicPr>
          <p:nvPr/>
        </p:nvPicPr>
        <p:blipFill>
          <a:blip r:embed="rId6"/>
          <a:stretch>
            <a:fillRect/>
          </a:stretch>
        </p:blipFill>
        <p:spPr>
          <a:xfrm>
            <a:off x="7609840" y="1005205"/>
            <a:ext cx="4130040" cy="2822575"/>
          </a:xfrm>
          <a:prstGeom prst="rect">
            <a:avLst/>
          </a:prstGeom>
          <a:noFill/>
          <a:ln w="9525">
            <a:noFill/>
          </a:ln>
        </p:spPr>
      </p:pic>
      <p:pic>
        <p:nvPicPr>
          <p:cNvPr id="14" name="Content Placeholder 13"/>
          <p:cNvPicPr>
            <a:picLocks noChangeAspect="1"/>
          </p:cNvPicPr>
          <p:nvPr/>
        </p:nvPicPr>
        <p:blipFill>
          <a:blip r:embed="rId7"/>
          <a:stretch>
            <a:fillRect/>
          </a:stretch>
        </p:blipFill>
        <p:spPr>
          <a:xfrm>
            <a:off x="7609840" y="3827780"/>
            <a:ext cx="3970020" cy="288861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
            <a:ext cx="12192000" cy="982027"/>
          </a:xfrm>
          <a:solidFill>
            <a:srgbClr val="FFFF00"/>
          </a:solidFill>
        </p:spPr>
        <p:txBody>
          <a:bodyPr/>
          <a:lstStyle/>
          <a:p>
            <a:r>
              <a:rPr lang="en-US" dirty="0" err="1">
                <a:solidFill>
                  <a:srgbClr val="002060"/>
                </a:solidFill>
                <a:latin typeface="Times New Roman" panose="02020603050405020304" charset="0"/>
                <a:cs typeface="Times New Roman" panose="02020603050405020304" charset="0"/>
              </a:rPr>
              <a:t>Hoạt</a:t>
            </a:r>
            <a:r>
              <a:rPr lang="en-US" dirty="0">
                <a:solidFill>
                  <a:srgbClr val="002060"/>
                </a:solidFill>
                <a:latin typeface="Times New Roman" panose="02020603050405020304" charset="0"/>
                <a:cs typeface="Times New Roman" panose="02020603050405020304" charset="0"/>
              </a:rPr>
              <a:t> </a:t>
            </a:r>
            <a:r>
              <a:rPr lang="en-US" dirty="0" err="1">
                <a:solidFill>
                  <a:srgbClr val="002060"/>
                </a:solidFill>
                <a:latin typeface="Times New Roman" panose="02020603050405020304" charset="0"/>
                <a:cs typeface="Times New Roman" panose="02020603050405020304" charset="0"/>
              </a:rPr>
              <a:t>động</a:t>
            </a:r>
            <a:r>
              <a:rPr lang="en-US" dirty="0">
                <a:solidFill>
                  <a:srgbClr val="002060"/>
                </a:solidFill>
                <a:latin typeface="Times New Roman" panose="02020603050405020304" charset="0"/>
                <a:cs typeface="Times New Roman" panose="02020603050405020304" charset="0"/>
              </a:rPr>
              <a:t> </a:t>
            </a:r>
            <a:r>
              <a:rPr lang="en-US" dirty="0" err="1">
                <a:solidFill>
                  <a:srgbClr val="002060"/>
                </a:solidFill>
                <a:latin typeface="Times New Roman" panose="02020603050405020304" charset="0"/>
                <a:cs typeface="Times New Roman" panose="02020603050405020304" charset="0"/>
              </a:rPr>
              <a:t>nghiên</a:t>
            </a:r>
            <a:r>
              <a:rPr lang="en-US" dirty="0">
                <a:solidFill>
                  <a:srgbClr val="002060"/>
                </a:solidFill>
                <a:latin typeface="Times New Roman" panose="02020603050405020304" charset="0"/>
                <a:cs typeface="Times New Roman" panose="02020603050405020304" charset="0"/>
              </a:rPr>
              <a:t> </a:t>
            </a:r>
            <a:r>
              <a:rPr lang="en-US" dirty="0" err="1">
                <a:solidFill>
                  <a:srgbClr val="002060"/>
                </a:solidFill>
                <a:latin typeface="Times New Roman" panose="02020603050405020304" charset="0"/>
                <a:cs typeface="Times New Roman" panose="02020603050405020304" charset="0"/>
              </a:rPr>
              <a:t>cứu</a:t>
            </a:r>
            <a:r>
              <a:rPr lang="en-US" dirty="0">
                <a:solidFill>
                  <a:srgbClr val="002060"/>
                </a:solidFill>
                <a:latin typeface="Times New Roman" panose="02020603050405020304" charset="0"/>
                <a:cs typeface="Times New Roman" panose="02020603050405020304" charset="0"/>
              </a:rPr>
              <a:t> </a:t>
            </a:r>
            <a:r>
              <a:rPr lang="en-US" dirty="0" err="1">
                <a:solidFill>
                  <a:srgbClr val="002060"/>
                </a:solidFill>
                <a:latin typeface="Times New Roman" panose="02020603050405020304" charset="0"/>
                <a:cs typeface="Times New Roman" panose="02020603050405020304" charset="0"/>
              </a:rPr>
              <a:t>khoa</a:t>
            </a:r>
            <a:r>
              <a:rPr lang="en-US" dirty="0">
                <a:solidFill>
                  <a:srgbClr val="002060"/>
                </a:solidFill>
                <a:latin typeface="Times New Roman" panose="02020603050405020304" charset="0"/>
                <a:cs typeface="Times New Roman" panose="02020603050405020304" charset="0"/>
              </a:rPr>
              <a:t> </a:t>
            </a:r>
            <a:r>
              <a:rPr lang="en-US" dirty="0" err="1">
                <a:solidFill>
                  <a:srgbClr val="002060"/>
                </a:solidFill>
                <a:latin typeface="Times New Roman" panose="02020603050405020304" charset="0"/>
                <a:cs typeface="Times New Roman" panose="02020603050405020304" charset="0"/>
              </a:rPr>
              <a:t>học</a:t>
            </a:r>
            <a:r>
              <a:rPr lang="en-US" dirty="0">
                <a:solidFill>
                  <a:srgbClr val="002060"/>
                </a:solidFill>
                <a:latin typeface="Times New Roman" panose="02020603050405020304" charset="0"/>
                <a:cs typeface="Times New Roman" panose="02020603050405020304" charset="0"/>
              </a:rPr>
              <a:t>:</a:t>
            </a:r>
          </a:p>
        </p:txBody>
      </p:sp>
      <p:pic>
        <p:nvPicPr>
          <p:cNvPr id="9" name="Content Placeholder 8"/>
          <p:cNvPicPr>
            <a:picLocks noGrp="1" noChangeAspect="1"/>
          </p:cNvPicPr>
          <p:nvPr>
            <p:ph sz="half" idx="2"/>
          </p:nvPr>
        </p:nvPicPr>
        <p:blipFill>
          <a:blip r:embed="rId2"/>
          <a:stretch>
            <a:fillRect/>
          </a:stretch>
        </p:blipFill>
        <p:spPr>
          <a:xfrm>
            <a:off x="1318306" y="1023090"/>
            <a:ext cx="4130040" cy="3763645"/>
          </a:xfrm>
          <a:prstGeom prst="rect">
            <a:avLst/>
          </a:prstGeom>
        </p:spPr>
      </p:pic>
      <p:pic>
        <p:nvPicPr>
          <p:cNvPr id="14" name="Content Placeholder 13"/>
          <p:cNvPicPr>
            <a:picLocks noGrp="1" noChangeAspect="1"/>
          </p:cNvPicPr>
          <p:nvPr>
            <p:ph idx="1"/>
          </p:nvPr>
        </p:nvPicPr>
        <p:blipFill>
          <a:blip r:embed="rId3"/>
          <a:stretch>
            <a:fillRect/>
          </a:stretch>
        </p:blipFill>
        <p:spPr>
          <a:xfrm>
            <a:off x="6370955" y="981710"/>
            <a:ext cx="4152900" cy="3791926"/>
          </a:xfrm>
          <a:prstGeom prst="rect">
            <a:avLst/>
          </a:prstGeom>
        </p:spPr>
      </p:pic>
      <p:sp>
        <p:nvSpPr>
          <p:cNvPr id="5" name="Rounded Rectangle 4"/>
          <p:cNvSpPr/>
          <p:nvPr/>
        </p:nvSpPr>
        <p:spPr>
          <a:xfrm>
            <a:off x="743585" y="4822362"/>
            <a:ext cx="10704830" cy="18230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C00000"/>
                </a:solidFill>
                <a:latin typeface="Times New Roman" panose="02020603050405020304" charset="0"/>
                <a:cs typeface="Times New Roman" panose="02020603050405020304" charset="0"/>
              </a:rPr>
              <a:t>Hoạt</a:t>
            </a:r>
            <a:r>
              <a:rPr lang="en-US" sz="3200" b="1" dirty="0">
                <a:solidFill>
                  <a:srgbClr val="C00000"/>
                </a:solidFill>
                <a:latin typeface="Times New Roman" panose="02020603050405020304" charset="0"/>
                <a:cs typeface="Times New Roman" panose="02020603050405020304" charset="0"/>
              </a:rPr>
              <a:t> </a:t>
            </a:r>
            <a:r>
              <a:rPr lang="en-US" sz="3200" b="1" dirty="0" err="1">
                <a:solidFill>
                  <a:srgbClr val="C00000"/>
                </a:solidFill>
                <a:latin typeface="Times New Roman" panose="02020603050405020304" charset="0"/>
                <a:cs typeface="Times New Roman" panose="02020603050405020304" charset="0"/>
              </a:rPr>
              <a:t>động</a:t>
            </a:r>
            <a:r>
              <a:rPr lang="en-US" sz="3200" b="1" dirty="0">
                <a:solidFill>
                  <a:srgbClr val="C00000"/>
                </a:solidFill>
                <a:latin typeface="Times New Roman" panose="02020603050405020304" charset="0"/>
                <a:cs typeface="Times New Roman" panose="02020603050405020304" charset="0"/>
              </a:rPr>
              <a:t> </a:t>
            </a:r>
            <a:r>
              <a:rPr lang="en-US" sz="3200" b="1" dirty="0" err="1">
                <a:solidFill>
                  <a:srgbClr val="C00000"/>
                </a:solidFill>
                <a:latin typeface="Times New Roman" panose="02020603050405020304" charset="0"/>
                <a:cs typeface="Times New Roman" panose="02020603050405020304" charset="0"/>
              </a:rPr>
              <a:t>nghiên</a:t>
            </a:r>
            <a:r>
              <a:rPr lang="en-US" sz="3200" b="1" dirty="0">
                <a:solidFill>
                  <a:srgbClr val="C00000"/>
                </a:solidFill>
                <a:latin typeface="Times New Roman" panose="02020603050405020304" charset="0"/>
                <a:cs typeface="Times New Roman" panose="02020603050405020304" charset="0"/>
              </a:rPr>
              <a:t> </a:t>
            </a:r>
            <a:r>
              <a:rPr lang="en-US" sz="3200" b="1" dirty="0" err="1">
                <a:solidFill>
                  <a:srgbClr val="C00000"/>
                </a:solidFill>
                <a:latin typeface="Times New Roman" panose="02020603050405020304" charset="0"/>
                <a:cs typeface="Times New Roman" panose="02020603050405020304" charset="0"/>
              </a:rPr>
              <a:t>cứu</a:t>
            </a:r>
            <a:r>
              <a:rPr lang="en-US" sz="3200" b="1" dirty="0">
                <a:solidFill>
                  <a:srgbClr val="C00000"/>
                </a:solidFill>
                <a:latin typeface="Times New Roman" panose="02020603050405020304" charset="0"/>
                <a:cs typeface="Times New Roman" panose="02020603050405020304" charset="0"/>
              </a:rPr>
              <a:t> </a:t>
            </a:r>
            <a:r>
              <a:rPr lang="en-US" sz="3200" b="1" dirty="0" err="1">
                <a:solidFill>
                  <a:srgbClr val="C00000"/>
                </a:solidFill>
                <a:latin typeface="Times New Roman" panose="02020603050405020304" charset="0"/>
                <a:cs typeface="Times New Roman" panose="02020603050405020304" charset="0"/>
              </a:rPr>
              <a:t>khoa</a:t>
            </a:r>
            <a:r>
              <a:rPr lang="en-US" sz="3200" b="1" dirty="0">
                <a:solidFill>
                  <a:srgbClr val="C00000"/>
                </a:solidFill>
                <a:latin typeface="Times New Roman" panose="02020603050405020304" charset="0"/>
                <a:cs typeface="Times New Roman" panose="02020603050405020304" charset="0"/>
              </a:rPr>
              <a:t> </a:t>
            </a:r>
            <a:r>
              <a:rPr lang="en-US" sz="3200" b="1" dirty="0" err="1">
                <a:solidFill>
                  <a:srgbClr val="C00000"/>
                </a:solidFill>
                <a:latin typeface="Times New Roman" panose="02020603050405020304" charset="0"/>
                <a:cs typeface="Times New Roman" panose="02020603050405020304" charset="0"/>
              </a:rPr>
              <a:t>học</a:t>
            </a:r>
            <a:r>
              <a:rPr lang="en-US" sz="3200" b="1" dirty="0">
                <a:solidFill>
                  <a:srgbClr val="C00000"/>
                </a:solidFill>
                <a:latin typeface="Times New Roman" panose="02020603050405020304" charset="0"/>
                <a:cs typeface="Times New Roman" panose="02020603050405020304" charset="0"/>
              </a:rPr>
              <a:t> </a:t>
            </a:r>
            <a:r>
              <a:rPr lang="en-US" sz="3200" b="1" dirty="0" err="1">
                <a:solidFill>
                  <a:srgbClr val="C00000"/>
                </a:solidFill>
                <a:latin typeface="Times New Roman" panose="02020603050405020304" charset="0"/>
                <a:cs typeface="Times New Roman" panose="02020603050405020304" charset="0"/>
              </a:rPr>
              <a:t>là</a:t>
            </a:r>
            <a:r>
              <a:rPr lang="en-US" sz="3200" b="1" dirty="0">
                <a:solidFill>
                  <a:srgbClr val="C00000"/>
                </a:solidFill>
                <a:latin typeface="Times New Roman" panose="02020603050405020304" charset="0"/>
                <a:cs typeface="Times New Roman" panose="02020603050405020304" charset="0"/>
              </a:rPr>
              <a:t> </a:t>
            </a:r>
            <a:r>
              <a:rPr lang="en-US" sz="3200" b="1" dirty="0" err="1">
                <a:solidFill>
                  <a:srgbClr val="C00000"/>
                </a:solidFill>
                <a:latin typeface="Times New Roman" panose="02020603050405020304" charset="0"/>
                <a:cs typeface="Times New Roman" panose="02020603050405020304" charset="0"/>
              </a:rPr>
              <a:t>gì</a:t>
            </a:r>
            <a:r>
              <a:rPr lang="en-US" sz="3200" b="1" dirty="0">
                <a:solidFill>
                  <a:srgbClr val="C00000"/>
                </a:solidFill>
                <a:latin typeface="Times New Roman" panose="02020603050405020304" charset="0"/>
                <a:cs typeface="Times New Roman" panose="02020603050405020304" charset="0"/>
              </a:rPr>
              <a:t>?</a:t>
            </a:r>
          </a:p>
          <a:p>
            <a:pPr algn="ctr"/>
            <a:r>
              <a:rPr lang="en-US" sz="3200" dirty="0" err="1">
                <a:latin typeface="Times New Roman" panose="02020603050405020304" charset="0"/>
                <a:cs typeface="Times New Roman" panose="02020603050405020304" charset="0"/>
              </a:rPr>
              <a:t>Những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hoạt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động</a:t>
            </a:r>
            <a:r>
              <a:rPr lang="en-US" sz="3200" dirty="0">
                <a:latin typeface="Times New Roman" panose="02020603050405020304" charset="0"/>
                <a:cs typeface="Times New Roman" panose="02020603050405020304" charset="0"/>
              </a:rPr>
              <a:t> con </a:t>
            </a:r>
            <a:r>
              <a:rPr lang="en-US" sz="3200" dirty="0" err="1">
                <a:latin typeface="Times New Roman" panose="02020603050405020304" charset="0"/>
                <a:cs typeface="Times New Roman" panose="02020603050405020304" charset="0"/>
              </a:rPr>
              <a:t>người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chủ</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động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tìm</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tòi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khám</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phá</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ra</a:t>
            </a:r>
            <a:r>
              <a:rPr lang="en-US" sz="3200" dirty="0">
                <a:latin typeface="Times New Roman" panose="02020603050405020304" charset="0"/>
                <a:cs typeface="Times New Roman" panose="02020603050405020304" charset="0"/>
              </a:rPr>
              <a:t> tri </a:t>
            </a:r>
            <a:r>
              <a:rPr lang="en-US" sz="3200" dirty="0" err="1">
                <a:latin typeface="Times New Roman" panose="02020603050405020304" charset="0"/>
                <a:cs typeface="Times New Roman" panose="02020603050405020304" charset="0"/>
              </a:rPr>
              <a:t>thức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khoa</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học</a:t>
            </a:r>
            <a:r>
              <a:rPr lang="en-US" sz="3200" dirty="0">
                <a:latin typeface="Times New Roman" panose="02020603050405020304" charset="0"/>
                <a:cs typeface="Times New Roman" panose="02020603050405020304" charset="0"/>
              </a:rPr>
              <a:t> --&gt; </a:t>
            </a:r>
            <a:r>
              <a:rPr lang="en-US" sz="3200" dirty="0" err="1">
                <a:latin typeface="Times New Roman" panose="02020603050405020304" charset="0"/>
                <a:cs typeface="Times New Roman" panose="02020603050405020304" charset="0"/>
              </a:rPr>
              <a:t>hoạt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động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nghiên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cứu</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khoa</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học</a:t>
            </a:r>
            <a:r>
              <a:rPr lang="en-US" sz="3200" dirty="0">
                <a:latin typeface="Times New Roman" panose="02020603050405020304" charset="0"/>
                <a:cs typeface="Times New Roman" panose="02020603050405020304" charset="0"/>
              </a:rPr>
              <a: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checkerboard(across)">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endParaRPr lang="en-US"/>
          </a:p>
        </p:txBody>
      </p:sp>
      <p:sp>
        <p:nvSpPr>
          <p:cNvPr id="5" name="Rounded Rectangle 4"/>
          <p:cNvSpPr/>
          <p:nvPr/>
        </p:nvSpPr>
        <p:spPr>
          <a:xfrm>
            <a:off x="159385" y="128905"/>
            <a:ext cx="11398250" cy="10591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smtClean="0">
                <a:solidFill>
                  <a:srgbClr val="C00000"/>
                </a:solidFill>
                <a:latin typeface="Times New Roman" panose="02020603050405020304" charset="0"/>
                <a:cs typeface="Times New Roman" panose="02020603050405020304" charset="0"/>
                <a:sym typeface="+mn-ea"/>
              </a:rPr>
              <a:t>Nhà</a:t>
            </a:r>
            <a:r>
              <a:rPr lang="en-US" sz="3200" b="1" dirty="0" smtClean="0">
                <a:solidFill>
                  <a:srgbClr val="C00000"/>
                </a:solidFill>
                <a:latin typeface="Times New Roman" panose="02020603050405020304" charset="0"/>
                <a:cs typeface="Times New Roman" panose="02020603050405020304" charset="0"/>
                <a:sym typeface="+mn-ea"/>
              </a:rPr>
              <a:t> </a:t>
            </a:r>
            <a:r>
              <a:rPr lang="en-US" sz="3200" b="1" dirty="0" err="1">
                <a:solidFill>
                  <a:srgbClr val="C00000"/>
                </a:solidFill>
                <a:latin typeface="Times New Roman" panose="02020603050405020304" charset="0"/>
                <a:cs typeface="Times New Roman" panose="02020603050405020304" charset="0"/>
                <a:sym typeface="+mn-ea"/>
              </a:rPr>
              <a:t>khoa</a:t>
            </a:r>
            <a:r>
              <a:rPr lang="en-US" sz="3200" b="1" dirty="0">
                <a:solidFill>
                  <a:srgbClr val="C00000"/>
                </a:solidFill>
                <a:latin typeface="Times New Roman" panose="02020603050405020304" charset="0"/>
                <a:cs typeface="Times New Roman" panose="02020603050405020304" charset="0"/>
                <a:sym typeface="+mn-ea"/>
              </a:rPr>
              <a:t> </a:t>
            </a:r>
            <a:r>
              <a:rPr lang="en-US" sz="3200" b="1" dirty="0" err="1">
                <a:solidFill>
                  <a:srgbClr val="C00000"/>
                </a:solidFill>
                <a:latin typeface="Times New Roman" panose="02020603050405020304" charset="0"/>
                <a:cs typeface="Times New Roman" panose="02020603050405020304" charset="0"/>
                <a:sym typeface="+mn-ea"/>
              </a:rPr>
              <a:t>học</a:t>
            </a:r>
            <a:r>
              <a:rPr lang="en-US" sz="3200" b="1" dirty="0">
                <a:solidFill>
                  <a:srgbClr val="C00000"/>
                </a:solidFill>
                <a:latin typeface="Times New Roman" panose="02020603050405020304" charset="0"/>
                <a:cs typeface="Times New Roman" panose="02020603050405020304" charset="0"/>
                <a:sym typeface="+mn-ea"/>
              </a:rPr>
              <a:t> </a:t>
            </a:r>
            <a:r>
              <a:rPr lang="en-US" sz="3200" b="1" dirty="0" err="1">
                <a:solidFill>
                  <a:srgbClr val="C00000"/>
                </a:solidFill>
                <a:latin typeface="Times New Roman" panose="02020603050405020304" charset="0"/>
                <a:cs typeface="Times New Roman" panose="02020603050405020304" charset="0"/>
                <a:sym typeface="+mn-ea"/>
              </a:rPr>
              <a:t>là</a:t>
            </a:r>
            <a:r>
              <a:rPr lang="en-US" sz="3200" b="1" dirty="0">
                <a:solidFill>
                  <a:srgbClr val="C00000"/>
                </a:solidFill>
                <a:latin typeface="Times New Roman" panose="02020603050405020304" charset="0"/>
                <a:cs typeface="Times New Roman" panose="02020603050405020304" charset="0"/>
                <a:sym typeface="+mn-ea"/>
              </a:rPr>
              <a:t> </a:t>
            </a:r>
            <a:r>
              <a:rPr lang="en-US" sz="3200" b="1" dirty="0" err="1">
                <a:solidFill>
                  <a:srgbClr val="C00000"/>
                </a:solidFill>
                <a:latin typeface="Times New Roman" panose="02020603050405020304" charset="0"/>
                <a:cs typeface="Times New Roman" panose="02020603050405020304" charset="0"/>
                <a:sym typeface="+mn-ea"/>
              </a:rPr>
              <a:t>gì</a:t>
            </a:r>
            <a:r>
              <a:rPr lang="en-US" sz="3200" b="1" dirty="0">
                <a:solidFill>
                  <a:srgbClr val="C00000"/>
                </a:solidFill>
                <a:latin typeface="Times New Roman" panose="02020603050405020304" charset="0"/>
                <a:cs typeface="Times New Roman" panose="02020603050405020304" charset="0"/>
                <a:sym typeface="+mn-ea"/>
              </a:rPr>
              <a:t>?</a:t>
            </a:r>
            <a:endParaRPr lang="en-US" sz="3200" b="1" dirty="0">
              <a:solidFill>
                <a:srgbClr val="C00000"/>
              </a:solidFill>
              <a:latin typeface="Times New Roman" panose="02020603050405020304" charset="0"/>
              <a:cs typeface="Times New Roman" panose="02020603050405020304" charset="0"/>
            </a:endParaRPr>
          </a:p>
          <a:p>
            <a:pPr algn="ctr"/>
            <a:r>
              <a:rPr lang="en-US" sz="3200" dirty="0" err="1">
                <a:latin typeface="Times New Roman" panose="02020603050405020304" charset="0"/>
                <a:cs typeface="Times New Roman" panose="02020603050405020304" charset="0"/>
              </a:rPr>
              <a:t>Nhà</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khoa</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học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là</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những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người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hoạt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động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nghiên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cứu</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khoa</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học</a:t>
            </a:r>
            <a:r>
              <a:rPr lang="en-US" sz="3200" dirty="0">
                <a:latin typeface="Times New Roman" panose="02020603050405020304" charset="0"/>
                <a:cs typeface="Times New Roman" panose="02020603050405020304" charset="0"/>
              </a:rPr>
              <a:t> </a:t>
            </a:r>
          </a:p>
        </p:txBody>
      </p:sp>
      <p:pic>
        <p:nvPicPr>
          <p:cNvPr id="8" name="Content Placeholder 7"/>
          <p:cNvPicPr>
            <a:picLocks noGrp="1" noChangeAspect="1"/>
          </p:cNvPicPr>
          <p:nvPr>
            <p:ph sz="half" idx="1"/>
          </p:nvPr>
        </p:nvPicPr>
        <p:blipFill>
          <a:blip r:embed="rId2"/>
          <a:stretch>
            <a:fillRect/>
          </a:stretch>
        </p:blipFill>
        <p:spPr>
          <a:xfrm>
            <a:off x="283845" y="1382395"/>
            <a:ext cx="3434080" cy="3094355"/>
          </a:xfrm>
          <a:prstGeom prst="rect">
            <a:avLst/>
          </a:prstGeom>
        </p:spPr>
      </p:pic>
      <p:sp>
        <p:nvSpPr>
          <p:cNvPr id="9" name="Text Box 8"/>
          <p:cNvSpPr txBox="1"/>
          <p:nvPr/>
        </p:nvSpPr>
        <p:spPr>
          <a:xfrm>
            <a:off x="527685" y="4124960"/>
            <a:ext cx="2536190" cy="52197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800">
                <a:latin typeface="Times New Roman" panose="02020603050405020304" charset="0"/>
                <a:cs typeface="Times New Roman" panose="02020603050405020304" charset="0"/>
              </a:rPr>
              <a:t>Thomas Edison</a:t>
            </a:r>
          </a:p>
        </p:txBody>
      </p:sp>
      <p:pic>
        <p:nvPicPr>
          <p:cNvPr id="10" name="Picture 9"/>
          <p:cNvPicPr>
            <a:picLocks noChangeAspect="1"/>
          </p:cNvPicPr>
          <p:nvPr/>
        </p:nvPicPr>
        <p:blipFill>
          <a:blip r:embed="rId3"/>
          <a:stretch>
            <a:fillRect/>
          </a:stretch>
        </p:blipFill>
        <p:spPr>
          <a:xfrm>
            <a:off x="3850005" y="1347470"/>
            <a:ext cx="4017010" cy="3119120"/>
          </a:xfrm>
          <a:prstGeom prst="rect">
            <a:avLst/>
          </a:prstGeom>
        </p:spPr>
      </p:pic>
      <p:sp>
        <p:nvSpPr>
          <p:cNvPr id="11" name="Text Box 10"/>
          <p:cNvSpPr txBox="1"/>
          <p:nvPr/>
        </p:nvSpPr>
        <p:spPr>
          <a:xfrm>
            <a:off x="4358640" y="3873500"/>
            <a:ext cx="2540000" cy="52197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spAutoFit/>
          </a:bodyPr>
          <a:lstStyle/>
          <a:p>
            <a:r>
              <a:rPr lang="en-US" sz="2800">
                <a:latin typeface="Times New Roman" panose="02020603050405020304" charset="0"/>
                <a:cs typeface="Times New Roman" panose="02020603050405020304" charset="0"/>
              </a:rPr>
              <a:t>Galileo Galilei</a:t>
            </a:r>
          </a:p>
        </p:txBody>
      </p:sp>
      <p:pic>
        <p:nvPicPr>
          <p:cNvPr id="12" name="Picture 11"/>
          <p:cNvPicPr>
            <a:picLocks noChangeAspect="1"/>
          </p:cNvPicPr>
          <p:nvPr/>
        </p:nvPicPr>
        <p:blipFill>
          <a:blip r:embed="rId4"/>
          <a:stretch>
            <a:fillRect/>
          </a:stretch>
        </p:blipFill>
        <p:spPr>
          <a:xfrm>
            <a:off x="6493510" y="1304290"/>
            <a:ext cx="2331085" cy="1370965"/>
          </a:xfrm>
          <a:prstGeom prst="rect">
            <a:avLst/>
          </a:prstGeom>
        </p:spPr>
      </p:pic>
      <p:pic>
        <p:nvPicPr>
          <p:cNvPr id="14" name="Content Placeholder 13"/>
          <p:cNvPicPr>
            <a:picLocks noGrp="1" noChangeAspect="1"/>
          </p:cNvPicPr>
          <p:nvPr>
            <p:ph sz="half" idx="2"/>
          </p:nvPr>
        </p:nvPicPr>
        <p:blipFill>
          <a:blip r:embed="rId5"/>
          <a:stretch>
            <a:fillRect/>
          </a:stretch>
        </p:blipFill>
        <p:spPr>
          <a:xfrm>
            <a:off x="-1" y="1193409"/>
            <a:ext cx="1335405" cy="1782835"/>
          </a:xfrm>
          <a:prstGeom prst="rect">
            <a:avLst/>
          </a:prstGeom>
        </p:spPr>
      </p:pic>
      <p:pic>
        <p:nvPicPr>
          <p:cNvPr id="103" name="Picture 102"/>
          <p:cNvPicPr/>
          <p:nvPr/>
        </p:nvPicPr>
        <p:blipFill>
          <a:blip r:embed="rId6"/>
          <a:stretch>
            <a:fillRect/>
          </a:stretch>
        </p:blipFill>
        <p:spPr>
          <a:xfrm>
            <a:off x="2515235" y="4625975"/>
            <a:ext cx="3978910" cy="2239645"/>
          </a:xfrm>
          <a:prstGeom prst="rect">
            <a:avLst/>
          </a:prstGeom>
          <a:noFill/>
          <a:ln w="9525">
            <a:noFill/>
          </a:ln>
        </p:spPr>
      </p:pic>
      <p:pic>
        <p:nvPicPr>
          <p:cNvPr id="16" name="Picture 15"/>
          <p:cNvPicPr>
            <a:picLocks noChangeAspect="1"/>
          </p:cNvPicPr>
          <p:nvPr/>
        </p:nvPicPr>
        <p:blipFill>
          <a:blip r:embed="rId7"/>
          <a:stretch>
            <a:fillRect/>
          </a:stretch>
        </p:blipFill>
        <p:spPr>
          <a:xfrm>
            <a:off x="7867015" y="3093720"/>
            <a:ext cx="4130040" cy="3764280"/>
          </a:xfrm>
          <a:prstGeom prst="rect">
            <a:avLst/>
          </a:prstGeom>
        </p:spPr>
      </p:pic>
      <p:pic>
        <p:nvPicPr>
          <p:cNvPr id="19" name="Picture 18"/>
          <p:cNvPicPr/>
          <p:nvPr/>
        </p:nvPicPr>
        <p:blipFill>
          <a:blip r:embed="rId6"/>
          <a:stretch>
            <a:fillRect/>
          </a:stretch>
        </p:blipFill>
        <p:spPr>
          <a:xfrm>
            <a:off x="2514600" y="4646295"/>
            <a:ext cx="3978910" cy="2239645"/>
          </a:xfrm>
          <a:prstGeom prst="rect">
            <a:avLst/>
          </a:prstGeom>
          <a:noFill/>
          <a:ln w="9525">
            <a:noFill/>
          </a:ln>
        </p:spPr>
      </p:pic>
      <p:pic>
        <p:nvPicPr>
          <p:cNvPr id="20" name="Picture 19"/>
          <p:cNvPicPr>
            <a:picLocks noChangeAspect="1"/>
          </p:cNvPicPr>
          <p:nvPr/>
        </p:nvPicPr>
        <p:blipFill>
          <a:blip r:embed="rId7"/>
          <a:stretch>
            <a:fillRect/>
          </a:stretch>
        </p:blipFill>
        <p:spPr>
          <a:xfrm>
            <a:off x="7866380" y="3114040"/>
            <a:ext cx="4130040" cy="376428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par>
                                <p:cTn id="13" presetID="5"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2000"/>
                                        <p:tgtEl>
                                          <p:spTgt spid="12"/>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2000"/>
                                        <p:tgtEl>
                                          <p:spTgt spid="11"/>
                                        </p:tgtEl>
                                      </p:cBhvr>
                                    </p:animEffect>
                                  </p:childTnLst>
                                </p:cTn>
                              </p:par>
                              <p:par>
                                <p:cTn id="27" presetID="4"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ox(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animEffect transition="in" filter="box(in)">
                                      <p:cBhvr>
                                        <p:cTn id="44"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97"/>
            <a:ext cx="12192000" cy="982027"/>
          </a:xfrm>
          <a:solidFill>
            <a:schemeClr val="accent5"/>
          </a:solidFill>
        </p:spPr>
        <p:style>
          <a:lnRef idx="2">
            <a:schemeClr val="accent6"/>
          </a:lnRef>
          <a:fillRef idx="1">
            <a:schemeClr val="lt1"/>
          </a:fillRef>
          <a:effectRef idx="0">
            <a:schemeClr val="accent6"/>
          </a:effectRef>
          <a:fontRef idx="minor">
            <a:schemeClr val="dk1"/>
          </a:fontRef>
        </p:style>
        <p:txBody>
          <a:bodyPr/>
          <a:lstStyle/>
          <a:p>
            <a:r>
              <a:rPr lang="en-US" dirty="0" err="1">
                <a:solidFill>
                  <a:srgbClr val="C00000"/>
                </a:solidFill>
                <a:latin typeface="Times New Roman" panose="02020603050405020304" charset="0"/>
                <a:cs typeface="Times New Roman" panose="02020603050405020304" charset="0"/>
              </a:rPr>
              <a:t>Khoa</a:t>
            </a:r>
            <a:r>
              <a:rPr lang="en-US" dirty="0">
                <a:solidFill>
                  <a:srgbClr val="C00000"/>
                </a:solidFill>
                <a:latin typeface="Times New Roman" panose="02020603050405020304" charset="0"/>
                <a:cs typeface="Times New Roman" panose="02020603050405020304" charset="0"/>
              </a:rPr>
              <a:t> </a:t>
            </a:r>
            <a:r>
              <a:rPr lang="en-US" dirty="0" err="1">
                <a:solidFill>
                  <a:srgbClr val="C00000"/>
                </a:solidFill>
                <a:latin typeface="Times New Roman" panose="02020603050405020304" charset="0"/>
                <a:cs typeface="Times New Roman" panose="02020603050405020304" charset="0"/>
              </a:rPr>
              <a:t>học</a:t>
            </a:r>
            <a:r>
              <a:rPr lang="en-US" dirty="0">
                <a:solidFill>
                  <a:srgbClr val="C00000"/>
                </a:solidFill>
                <a:latin typeface="Times New Roman" panose="02020603050405020304" charset="0"/>
                <a:cs typeface="Times New Roman" panose="02020603050405020304" charset="0"/>
              </a:rPr>
              <a:t> </a:t>
            </a:r>
            <a:r>
              <a:rPr lang="en-US" dirty="0" err="1">
                <a:solidFill>
                  <a:srgbClr val="C00000"/>
                </a:solidFill>
                <a:latin typeface="Times New Roman" panose="02020603050405020304" charset="0"/>
                <a:cs typeface="Times New Roman" panose="02020603050405020304" charset="0"/>
              </a:rPr>
              <a:t>tự</a:t>
            </a:r>
            <a:r>
              <a:rPr lang="en-US" dirty="0">
                <a:solidFill>
                  <a:srgbClr val="C00000"/>
                </a:solidFill>
                <a:latin typeface="Times New Roman" panose="02020603050405020304" charset="0"/>
                <a:cs typeface="Times New Roman" panose="02020603050405020304" charset="0"/>
              </a:rPr>
              <a:t> </a:t>
            </a:r>
            <a:r>
              <a:rPr lang="en-US" dirty="0" err="1">
                <a:solidFill>
                  <a:srgbClr val="C00000"/>
                </a:solidFill>
                <a:latin typeface="Times New Roman" panose="02020603050405020304" charset="0"/>
                <a:cs typeface="Times New Roman" panose="02020603050405020304" charset="0"/>
              </a:rPr>
              <a:t>nhiên</a:t>
            </a:r>
            <a:r>
              <a:rPr lang="en-US" dirty="0">
                <a:solidFill>
                  <a:srgbClr val="C00000"/>
                </a:solidFill>
                <a:latin typeface="Times New Roman" panose="02020603050405020304" charset="0"/>
                <a:cs typeface="Times New Roman" panose="02020603050405020304" charset="0"/>
              </a:rPr>
              <a:t> </a:t>
            </a:r>
            <a:r>
              <a:rPr lang="en-US" dirty="0" err="1">
                <a:solidFill>
                  <a:srgbClr val="C00000"/>
                </a:solidFill>
                <a:latin typeface="Times New Roman" panose="02020603050405020304" charset="0"/>
                <a:cs typeface="Times New Roman" panose="02020603050405020304" charset="0"/>
              </a:rPr>
              <a:t>là</a:t>
            </a:r>
            <a:r>
              <a:rPr lang="en-US" dirty="0">
                <a:solidFill>
                  <a:srgbClr val="C00000"/>
                </a:solidFill>
                <a:latin typeface="Times New Roman" panose="02020603050405020304" charset="0"/>
                <a:cs typeface="Times New Roman" panose="02020603050405020304" charset="0"/>
              </a:rPr>
              <a:t> </a:t>
            </a:r>
            <a:r>
              <a:rPr lang="en-US" dirty="0" err="1">
                <a:solidFill>
                  <a:srgbClr val="C00000"/>
                </a:solidFill>
                <a:latin typeface="Times New Roman" panose="02020603050405020304" charset="0"/>
                <a:cs typeface="Times New Roman" panose="02020603050405020304" charset="0"/>
              </a:rPr>
              <a:t>gì</a:t>
            </a:r>
            <a:r>
              <a:rPr lang="en-US" dirty="0">
                <a:solidFill>
                  <a:srgbClr val="C00000"/>
                </a:solidFill>
                <a:latin typeface="Times New Roman" panose="02020603050405020304" charset="0"/>
                <a:cs typeface="Times New Roman" panose="02020603050405020304" charset="0"/>
              </a:rPr>
              <a:t>? </a:t>
            </a:r>
          </a:p>
        </p:txBody>
      </p:sp>
      <p:pic>
        <p:nvPicPr>
          <p:cNvPr id="9" name="Content Placeholder 8"/>
          <p:cNvPicPr>
            <a:picLocks noGrp="1" noChangeAspect="1"/>
          </p:cNvPicPr>
          <p:nvPr>
            <p:ph sz="half" idx="2"/>
          </p:nvPr>
        </p:nvPicPr>
        <p:blipFill>
          <a:blip r:embed="rId2"/>
          <a:stretch>
            <a:fillRect/>
          </a:stretch>
        </p:blipFill>
        <p:spPr>
          <a:xfrm>
            <a:off x="1261745" y="1074656"/>
            <a:ext cx="4130040" cy="3670699"/>
          </a:xfrm>
          <a:prstGeom prst="rect">
            <a:avLst/>
          </a:prstGeom>
        </p:spPr>
      </p:pic>
      <p:pic>
        <p:nvPicPr>
          <p:cNvPr id="14" name="Content Placeholder 13"/>
          <p:cNvPicPr>
            <a:picLocks noGrp="1" noChangeAspect="1"/>
          </p:cNvPicPr>
          <p:nvPr>
            <p:ph idx="1"/>
          </p:nvPr>
        </p:nvPicPr>
        <p:blipFill>
          <a:blip r:embed="rId3"/>
          <a:stretch>
            <a:fillRect/>
          </a:stretch>
        </p:blipFill>
        <p:spPr>
          <a:xfrm>
            <a:off x="6370955" y="1074656"/>
            <a:ext cx="4152900" cy="3698979"/>
          </a:xfrm>
          <a:prstGeom prst="rect">
            <a:avLst/>
          </a:prstGeom>
        </p:spPr>
      </p:pic>
      <p:sp>
        <p:nvSpPr>
          <p:cNvPr id="5" name="Rounded Rectangle 4"/>
          <p:cNvSpPr/>
          <p:nvPr/>
        </p:nvSpPr>
        <p:spPr>
          <a:xfrm>
            <a:off x="1099820" y="4745355"/>
            <a:ext cx="10704830" cy="18230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latin typeface="Times New Roman" panose="02020603050405020304" charset="0"/>
                <a:cs typeface="Times New Roman" panose="02020603050405020304" charset="0"/>
              </a:rPr>
              <a:t>Khoa</a:t>
            </a:r>
            <a:r>
              <a:rPr lang="en-US" sz="3200" b="1" dirty="0">
                <a:latin typeface="Times New Roman" panose="02020603050405020304" charset="0"/>
                <a:cs typeface="Times New Roman" panose="02020603050405020304" charset="0"/>
              </a:rPr>
              <a:t> </a:t>
            </a:r>
            <a:r>
              <a:rPr lang="en-US" sz="3200" b="1" dirty="0" err="1">
                <a:latin typeface="Times New Roman" panose="02020603050405020304" charset="0"/>
                <a:cs typeface="Times New Roman" panose="02020603050405020304" charset="0"/>
              </a:rPr>
              <a:t>học</a:t>
            </a:r>
            <a:r>
              <a:rPr lang="en-US" sz="3200" b="1" dirty="0">
                <a:latin typeface="Times New Roman" panose="02020603050405020304" charset="0"/>
                <a:cs typeface="Times New Roman" panose="02020603050405020304" charset="0"/>
              </a:rPr>
              <a:t> </a:t>
            </a:r>
            <a:r>
              <a:rPr lang="en-US" sz="3200" b="1" dirty="0" err="1">
                <a:latin typeface="Times New Roman" panose="02020603050405020304" charset="0"/>
                <a:cs typeface="Times New Roman" panose="02020603050405020304" charset="0"/>
              </a:rPr>
              <a:t>tự</a:t>
            </a:r>
            <a:r>
              <a:rPr lang="en-US" sz="3200" b="1" dirty="0">
                <a:latin typeface="Times New Roman" panose="02020603050405020304" charset="0"/>
                <a:cs typeface="Times New Roman" panose="02020603050405020304" charset="0"/>
              </a:rPr>
              <a:t> </a:t>
            </a:r>
            <a:r>
              <a:rPr lang="en-US" sz="3200" b="1" dirty="0" err="1">
                <a:latin typeface="Times New Roman" panose="02020603050405020304" charset="0"/>
                <a:cs typeface="Times New Roman" panose="02020603050405020304" charset="0"/>
              </a:rPr>
              <a:t>nhiên</a:t>
            </a:r>
            <a:r>
              <a:rPr lang="en-US" sz="3200" b="1" dirty="0">
                <a:latin typeface="Times New Roman" panose="02020603050405020304" charset="0"/>
                <a:cs typeface="Times New Roman" panose="02020603050405020304" charset="0"/>
              </a:rPr>
              <a:t> </a:t>
            </a:r>
            <a:r>
              <a:rPr lang="en-US" sz="3200" b="1" dirty="0" err="1">
                <a:latin typeface="Times New Roman" panose="02020603050405020304" charset="0"/>
                <a:cs typeface="Times New Roman" panose="02020603050405020304" charset="0"/>
              </a:rPr>
              <a:t>là</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khoa</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học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nghiên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cứu</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về</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các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sự</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vật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hiện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tượng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quy</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luật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tự</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nhiên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những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ảnh</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hưởng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của</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chúng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đến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cuộc</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sống</a:t>
            </a:r>
            <a:r>
              <a:rPr lang="en-US" sz="3200" dirty="0">
                <a:latin typeface="Times New Roman" panose="02020603050405020304" charset="0"/>
                <a:cs typeface="Times New Roman" panose="02020603050405020304" charset="0"/>
              </a:rPr>
              <a:t> con </a:t>
            </a:r>
            <a:r>
              <a:rPr lang="en-US" sz="3200" dirty="0" err="1">
                <a:latin typeface="Times New Roman" panose="02020603050405020304" charset="0"/>
                <a:cs typeface="Times New Roman" panose="02020603050405020304" charset="0"/>
              </a:rPr>
              <a:t>người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và</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môi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trường</a:t>
            </a:r>
            <a:r>
              <a:rPr lang="en-US" sz="3200" dirty="0">
                <a:latin typeface="Times New Roman" panose="02020603050405020304" charset="0"/>
                <a:cs typeface="Times New Roman" panose="02020603050405020304" charset="0"/>
              </a:rPr>
              <a:t>  </a:t>
            </a:r>
          </a:p>
        </p:txBody>
      </p:sp>
      <p:pic>
        <p:nvPicPr>
          <p:cNvPr id="3" name="Picture 2"/>
          <p:cNvPicPr>
            <a:picLocks noChangeAspect="1"/>
          </p:cNvPicPr>
          <p:nvPr/>
        </p:nvPicPr>
        <p:blipFill>
          <a:blip r:embed="rId4"/>
          <a:stretch>
            <a:fillRect/>
          </a:stretch>
        </p:blipFill>
        <p:spPr>
          <a:xfrm>
            <a:off x="0" y="4453124"/>
            <a:ext cx="1099820" cy="89027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checkerboard(across)">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linds(horizont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s 8"/>
          <p:cNvSpPr/>
          <p:nvPr/>
        </p:nvSpPr>
        <p:spPr>
          <a:xfrm>
            <a:off x="0" y="-28279"/>
            <a:ext cx="12192000" cy="1178350"/>
          </a:xfrm>
          <a:prstGeom prst="rect">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l"/>
            <a:r>
              <a:rPr lang="vi-VN" sz="3200" b="1" dirty="0">
                <a:solidFill>
                  <a:srgbClr val="0000FF"/>
                </a:solidFill>
                <a:latin typeface="Times New Roman" panose="02020603050405020304" charset="0"/>
                <a:cs typeface="Times New Roman" panose="02020603050405020304" charset="0"/>
              </a:rPr>
              <a:t>2</a:t>
            </a:r>
            <a:r>
              <a:rPr lang="en-US" sz="3200" b="1" dirty="0" smtClean="0">
                <a:solidFill>
                  <a:srgbClr val="0000FF"/>
                </a:solidFill>
                <a:latin typeface="Times New Roman" panose="02020603050405020304" charset="0"/>
                <a:cs typeface="Times New Roman" panose="02020603050405020304" charset="0"/>
              </a:rPr>
              <a:t>. </a:t>
            </a:r>
            <a:r>
              <a:rPr lang="en-US" sz="3200" b="1" dirty="0">
                <a:solidFill>
                  <a:srgbClr val="0000FF"/>
                </a:solidFill>
                <a:latin typeface="Times New Roman" panose="02020603050405020304" charset="0"/>
                <a:cs typeface="Times New Roman" panose="02020603050405020304" charset="0"/>
              </a:rPr>
              <a:t>VAI TRÒ CỦA KHOA HỌC TỰ NHIÊN TRONG ĐỜI SỐNG CON NGƯỜI</a:t>
            </a:r>
          </a:p>
        </p:txBody>
      </p:sp>
      <p:pic>
        <p:nvPicPr>
          <p:cNvPr id="6" name="Content Placeholder 5"/>
          <p:cNvPicPr>
            <a:picLocks noGrp="1" noChangeAspect="1"/>
          </p:cNvPicPr>
          <p:nvPr>
            <p:ph sz="half" idx="1"/>
          </p:nvPr>
        </p:nvPicPr>
        <p:blipFill>
          <a:blip r:embed="rId2"/>
          <a:stretch>
            <a:fillRect/>
          </a:stretch>
        </p:blipFill>
        <p:spPr>
          <a:xfrm>
            <a:off x="113030" y="1339257"/>
            <a:ext cx="3522980" cy="2734267"/>
          </a:xfrm>
          <a:prstGeom prst="rect">
            <a:avLst/>
          </a:prstGeom>
        </p:spPr>
      </p:pic>
      <p:pic>
        <p:nvPicPr>
          <p:cNvPr id="7" name="Content Placeholder 6"/>
          <p:cNvPicPr>
            <a:picLocks noGrp="1" noChangeAspect="1"/>
          </p:cNvPicPr>
          <p:nvPr>
            <p:ph sz="half" idx="2"/>
          </p:nvPr>
        </p:nvPicPr>
        <p:blipFill>
          <a:blip r:embed="rId3"/>
          <a:stretch>
            <a:fillRect/>
          </a:stretch>
        </p:blipFill>
        <p:spPr>
          <a:xfrm>
            <a:off x="3782695" y="1339258"/>
            <a:ext cx="3708214" cy="2734267"/>
          </a:xfrm>
          <a:prstGeom prst="rect">
            <a:avLst/>
          </a:prstGeom>
        </p:spPr>
      </p:pic>
      <p:pic>
        <p:nvPicPr>
          <p:cNvPr id="10" name="Picture 9"/>
          <p:cNvPicPr>
            <a:picLocks noChangeAspect="1"/>
          </p:cNvPicPr>
          <p:nvPr/>
        </p:nvPicPr>
        <p:blipFill>
          <a:blip r:embed="rId4"/>
          <a:stretch>
            <a:fillRect/>
          </a:stretch>
        </p:blipFill>
        <p:spPr>
          <a:xfrm>
            <a:off x="113030" y="4169092"/>
            <a:ext cx="3522980" cy="2621915"/>
          </a:xfrm>
          <a:prstGeom prst="rect">
            <a:avLst/>
          </a:prstGeom>
        </p:spPr>
      </p:pic>
      <p:pic>
        <p:nvPicPr>
          <p:cNvPr id="11" name="Picture 10"/>
          <p:cNvPicPr>
            <a:picLocks noChangeAspect="1"/>
          </p:cNvPicPr>
          <p:nvPr/>
        </p:nvPicPr>
        <p:blipFill>
          <a:blip r:embed="rId5"/>
          <a:stretch>
            <a:fillRect/>
          </a:stretch>
        </p:blipFill>
        <p:spPr>
          <a:xfrm>
            <a:off x="3743325" y="4169093"/>
            <a:ext cx="3669030" cy="2621914"/>
          </a:xfrm>
          <a:prstGeom prst="rect">
            <a:avLst/>
          </a:prstGeom>
        </p:spPr>
      </p:pic>
      <p:pic>
        <p:nvPicPr>
          <p:cNvPr id="12" name="Picture 11"/>
          <p:cNvPicPr>
            <a:picLocks noChangeAspect="1"/>
          </p:cNvPicPr>
          <p:nvPr/>
        </p:nvPicPr>
        <p:blipFill>
          <a:blip r:embed="rId6"/>
          <a:stretch>
            <a:fillRect/>
          </a:stretch>
        </p:blipFill>
        <p:spPr>
          <a:xfrm>
            <a:off x="7630160" y="1629410"/>
            <a:ext cx="701040" cy="624840"/>
          </a:xfrm>
          <a:prstGeom prst="rect">
            <a:avLst/>
          </a:prstGeom>
        </p:spPr>
      </p:pic>
      <p:sp>
        <p:nvSpPr>
          <p:cNvPr id="13" name="Rounded Rectangle 12"/>
          <p:cNvSpPr/>
          <p:nvPr/>
        </p:nvSpPr>
        <p:spPr>
          <a:xfrm>
            <a:off x="7980680" y="2254250"/>
            <a:ext cx="3952240" cy="27107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latin typeface="Times New Roman" panose="02020603050405020304" charset="0"/>
                <a:cs typeface="Times New Roman" panose="02020603050405020304" charset="0"/>
              </a:rPr>
              <a:t>Hãy</a:t>
            </a:r>
            <a:r>
              <a:rPr lang="vi-VN" sz="2800" dirty="0" smtClean="0">
                <a:latin typeface="Times New Roman" panose="02020603050405020304" charset="0"/>
                <a:cs typeface="Times New Roman" panose="02020603050405020304" charset="0"/>
              </a:rPr>
              <a:t> thảo luận nhóm trong 2 phút</a:t>
            </a:r>
            <a:r>
              <a:rPr lang="en-US" sz="2800" dirty="0" smtClean="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cho</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biết</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vai</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trò</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của</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khoa</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học</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tự</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nhiên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được</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thể</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hiện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trong</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các</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hình</a:t>
            </a:r>
            <a:r>
              <a:rPr lang="en-US" sz="2800" dirty="0">
                <a:latin typeface="Times New Roman" panose="02020603050405020304" charset="0"/>
                <a:cs typeface="Times New Roman" panose="02020603050405020304" charset="0"/>
              </a:rPr>
              <a:t> 1.7 </a:t>
            </a:r>
            <a:r>
              <a:rPr lang="en-US" sz="2800" dirty="0" err="1">
                <a:latin typeface="Times New Roman" panose="02020603050405020304" charset="0"/>
                <a:cs typeface="Times New Roman" panose="02020603050405020304" charset="0"/>
              </a:rPr>
              <a:t>đến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hình</a:t>
            </a:r>
            <a:r>
              <a:rPr lang="en-US" sz="2800" dirty="0">
                <a:latin typeface="Times New Roman" panose="02020603050405020304" charset="0"/>
                <a:cs typeface="Times New Roman" panose="02020603050405020304" charset="0"/>
              </a:rPr>
              <a:t> 1.10?</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878</Words>
  <Application>Microsoft Office PowerPoint</Application>
  <PresentationFormat>Widescreen</PresentationFormat>
  <Paragraphs>76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(Body)</vt:lpstr>
      <vt:lpstr>Tahoma</vt:lpstr>
      <vt:lpstr>Times New Roman</vt:lpstr>
      <vt:lpstr>Default Design</vt:lpstr>
      <vt:lpstr>KHOA HỌC TỰ NHIÊN 6</vt:lpstr>
      <vt:lpstr>PowerPoint Presentation</vt:lpstr>
      <vt:lpstr>PowerPoint Presentation</vt:lpstr>
      <vt:lpstr>PowerPoint Presentation</vt:lpstr>
      <vt:lpstr>Hoạt động trong cuộc sống hằng ngày: </vt:lpstr>
      <vt:lpstr>Hoạt động nghiên cứu khoa học:</vt:lpstr>
      <vt:lpstr>PowerPoint Presentation</vt:lpstr>
      <vt:lpstr>Khoa học tự nhiên là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HỌC TỰ NHIÊN 6</dc:title>
  <dc:creator>Linh Chi</dc:creator>
  <cp:lastModifiedBy>Admin</cp:lastModifiedBy>
  <cp:revision>48</cp:revision>
  <dcterms:created xsi:type="dcterms:W3CDTF">2021-08-20T11:43:00Z</dcterms:created>
  <dcterms:modified xsi:type="dcterms:W3CDTF">2023-09-07T10:43:01Z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091B6C1E31164578BA225A33A34FE96B</vt:lpwstr>
  </property>
  <property fmtid="{D5CDD505-2E9C-101B-9397-08002B2CF9AE}" pid="3" name="KSOProductBuildVer">
    <vt:lpwstr>1033-11.2.0.10258</vt:lpwstr>
  </property>
</Properties>
</file>