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0" r:id="rId3"/>
    <p:sldId id="258" r:id="rId4"/>
    <p:sldId id="259" r:id="rId5"/>
    <p:sldId id="262" r:id="rId6"/>
    <p:sldId id="263" r:id="rId7"/>
    <p:sldId id="264" r:id="rId8"/>
    <p:sldId id="265" r:id="rId9"/>
    <p:sldId id="281" r:id="rId10"/>
    <p:sldId id="282" r:id="rId11"/>
    <p:sldId id="283" r:id="rId12"/>
    <p:sldId id="284" r:id="rId13"/>
    <p:sldId id="266" r:id="rId14"/>
    <p:sldId id="267" r:id="rId15"/>
    <p:sldId id="268" r:id="rId16"/>
    <p:sldId id="270" r:id="rId17"/>
    <p:sldId id="271" r:id="rId18"/>
    <p:sldId id="290" r:id="rId19"/>
    <p:sldId id="285" r:id="rId20"/>
    <p:sldId id="273" r:id="rId21"/>
    <p:sldId id="274" r:id="rId22"/>
    <p:sldId id="275" r:id="rId23"/>
    <p:sldId id="286" r:id="rId24"/>
    <p:sldId id="276" r:id="rId25"/>
    <p:sldId id="288" r:id="rId26"/>
    <p:sldId id="289" r:id="rId27"/>
    <p:sldId id="279" r:id="rId28"/>
    <p:sldId id="291" r:id="rId29"/>
    <p:sldId id="292" r:id="rId30"/>
    <p:sldId id="293" r:id="rId31"/>
    <p:sldId id="294" r:id="rId32"/>
    <p:sldId id="280" r:id="rId33"/>
    <p:sldId id="25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1714"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99349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72442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2398468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45391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A5BB04-F944-4E54-A7E0-7B48AEBAAC0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309279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A5BB04-F944-4E54-A7E0-7B48AEBAAC08}" type="datetimeFigureOut">
              <a:rPr lang="en-US" smtClean="0"/>
              <a:t>12/1/2023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70368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A5BB04-F944-4E54-A7E0-7B48AEBAAC08}"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340892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A5BB04-F944-4E54-A7E0-7B48AEBAAC08}" type="datetimeFigureOut">
              <a:rPr lang="en-US" smtClean="0"/>
              <a:t>12/1/2023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239128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A5BB04-F944-4E54-A7E0-7B48AEBAAC08}" type="datetimeFigureOut">
              <a:rPr lang="en-US" smtClean="0"/>
              <a:t>12/1/2023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901282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A5BB04-F944-4E54-A7E0-7B48AEBAAC08}" type="datetimeFigureOut">
              <a:rPr lang="en-US" smtClean="0"/>
              <a:t>12/1/2023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628685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21223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A5BB04-F944-4E54-A7E0-7B48AEBAAC08}" type="datetimeFigureOut">
              <a:rPr lang="en-US" smtClean="0"/>
              <a:t>12/1/2023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F17823-F84B-405A-98E3-984D590D09A8}" type="slidenum">
              <a:rPr lang="en-US" smtClean="0"/>
              <a:t>‹#›</a:t>
            </a:fld>
            <a:endParaRPr lang="en-US"/>
          </a:p>
        </p:txBody>
      </p:sp>
    </p:spTree>
    <p:extLst>
      <p:ext uri="{BB962C8B-B14F-4D97-AF65-F5344CB8AC3E}">
        <p14:creationId xmlns:p14="http://schemas.microsoft.com/office/powerpoint/2010/main" val="1694605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A5BB04-F944-4E54-A7E0-7B48AEBAAC08}" type="datetimeFigureOut">
              <a:rPr lang="en-US" smtClean="0"/>
              <a:t>12/1/2023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17823-F84B-405A-98E3-984D590D09A8}" type="slidenum">
              <a:rPr lang="en-US" smtClean="0"/>
              <a:t>‹#›</a:t>
            </a:fld>
            <a:endParaRPr lang="en-US"/>
          </a:p>
        </p:txBody>
      </p:sp>
    </p:spTree>
    <p:extLst>
      <p:ext uri="{BB962C8B-B14F-4D97-AF65-F5344CB8AC3E}">
        <p14:creationId xmlns:p14="http://schemas.microsoft.com/office/powerpoint/2010/main" val="1156654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_je12cpnxqw" TargetMode="Externa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7.xml"/><Relationship Id="rId5" Type="http://schemas.openxmlformats.org/officeDocument/2006/relationships/audio" Target="NUL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file:///C:\Users\Admin\Downloads\Video%201.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Admin\Downloads\TN%20s&#243;ng%20&#226;m.mp4"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Text Box 16"/>
          <p:cNvSpPr txBox="1">
            <a:spLocks noChangeArrowheads="1"/>
          </p:cNvSpPr>
          <p:nvPr/>
        </p:nvSpPr>
        <p:spPr bwMode="auto">
          <a:xfrm>
            <a:off x="3124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Daïy toát</a:t>
            </a:r>
          </a:p>
        </p:txBody>
      </p:sp>
      <p:sp>
        <p:nvSpPr>
          <p:cNvPr id="6150" name="Text Box 18"/>
          <p:cNvSpPr txBox="1">
            <a:spLocks noChangeArrowheads="1"/>
          </p:cNvSpPr>
          <p:nvPr/>
        </p:nvSpPr>
        <p:spPr bwMode="auto">
          <a:xfrm>
            <a:off x="4267200" y="18288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b="1" u="sng">
                <a:solidFill>
                  <a:srgbClr val="FF0000"/>
                </a:solidFill>
                <a:latin typeface="VNI-Thufap3" pitchFamily="18" charset="0"/>
              </a:rPr>
              <a:t>Hoïc toát</a:t>
            </a:r>
          </a:p>
        </p:txBody>
      </p:sp>
      <p:sp>
        <p:nvSpPr>
          <p:cNvPr id="11" name="Text Box 4099"/>
          <p:cNvSpPr txBox="1"/>
          <p:nvPr/>
        </p:nvSpPr>
        <p:spPr>
          <a:xfrm>
            <a:off x="2097088" y="2971800"/>
            <a:ext cx="47609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dirty="0">
                <a:solidFill>
                  <a:srgbClr val="FF0000"/>
                </a:solidFill>
                <a:latin typeface="Times New Roman" pitchFamily="18" charset="0"/>
                <a:cs typeface="Times New Roman" pitchFamily="18" charset="0"/>
              </a:rPr>
              <a:t>GV: NGUYỄN PHÚC LỢI</a:t>
            </a:r>
            <a:endParaRPr sz="3200" dirty="0">
              <a:solidFill>
                <a:srgbClr val="FF0000"/>
              </a:solidFill>
              <a:latin typeface="Times New Roman" pitchFamily="18" charset="0"/>
              <a:cs typeface="Times New Roman" pitchFamily="18" charset="0"/>
            </a:endParaRPr>
          </a:p>
        </p:txBody>
      </p:sp>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a:t>
            </a:r>
            <a:r>
              <a:rPr lang="en-US" sz="4000" b="1" kern="10" dirty="0" smtClean="0">
                <a:ln w="3175">
                  <a:solidFill>
                    <a:srgbClr val="FF0066"/>
                  </a:solidFill>
                  <a:round/>
                  <a:headEnd/>
                  <a:tailEnd/>
                </a:ln>
                <a:solidFill>
                  <a:srgbClr val="0000FF">
                    <a:alpha val="98822"/>
                  </a:srgbClr>
                </a:solidFill>
                <a:latin typeface="Times New Roman"/>
                <a:cs typeface="Times New Roman"/>
              </a:rPr>
              <a:t>HỌC KHTN  </a:t>
            </a:r>
            <a:r>
              <a:rPr lang="en-US" sz="4000" b="1" kern="10" dirty="0">
                <a:ln w="3175">
                  <a:solidFill>
                    <a:srgbClr val="FF0066"/>
                  </a:solidFill>
                  <a:round/>
                  <a:headEnd/>
                  <a:tailEnd/>
                </a:ln>
                <a:solidFill>
                  <a:srgbClr val="0000FF">
                    <a:alpha val="98822"/>
                  </a:srgbClr>
                </a:solidFill>
                <a:latin typeface="Times New Roman"/>
                <a:cs typeface="Times New Roman"/>
              </a:rPr>
              <a:t>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4876800" y="3733800"/>
            <a:ext cx="1828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200" u="sng" dirty="0">
                <a:solidFill>
                  <a:srgbClr val="FF0000"/>
                </a:solidFill>
                <a:latin typeface="Times New Roman" pitchFamily="18" charset="0"/>
              </a:rPr>
              <a:t>LỚP </a:t>
            </a:r>
            <a:r>
              <a:rPr lang="en-US" altLang="zh-CN" sz="3200" u="sng" dirty="0" smtClean="0">
                <a:solidFill>
                  <a:srgbClr val="FF0000"/>
                </a:solidFill>
                <a:latin typeface="Times New Roman" pitchFamily="18" charset="0"/>
              </a:rPr>
              <a:t>7 </a:t>
            </a:r>
            <a:endParaRPr lang="en-US" altLang="zh-CN" sz="32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4099"/>
          <p:cNvSpPr txBox="1"/>
          <p:nvPr/>
        </p:nvSpPr>
        <p:spPr>
          <a:xfrm>
            <a:off x="2859088" y="6197600"/>
            <a:ext cx="3465512" cy="58420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buFont typeface="Arial" charset="0"/>
              <a:buNone/>
              <a:defRPr/>
            </a:pPr>
            <a:r>
              <a:rPr lang="en-US" sz="3200" dirty="0">
                <a:solidFill>
                  <a:srgbClr val="FF0000"/>
                </a:solidFill>
                <a:latin typeface="Times New Roman" pitchFamily="18" charset="0"/>
                <a:cs typeface="Times New Roman" pitchFamily="18" charset="0"/>
              </a:rPr>
              <a:t>ĐT: 0979 56 89 78</a:t>
            </a:r>
            <a:endParaRPr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50432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152400" y="31790"/>
            <a:ext cx="88392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Thực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hiện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hoạt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sau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mỗi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trường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hợp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Căng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trên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hộp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rỗng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như</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rồi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gảy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lần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dây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chun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Thổi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còi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a:t>
            </a:r>
            <a:endParaRPr kumimoji="0" lang="en-US"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Chỉ</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bộ</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phận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dao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động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phát</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âm</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thanh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tình</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huống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mở</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đầu</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5" y="3045111"/>
            <a:ext cx="9094600" cy="3808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930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2/0318/7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094600" cy="31242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3505200"/>
            <a:ext cx="8839200" cy="2062103"/>
          </a:xfrm>
          <a:prstGeom prst="rect">
            <a:avLst/>
          </a:prstGeom>
        </p:spPr>
        <p:txBody>
          <a:bodyPr wrap="square">
            <a:spAutoFit/>
          </a:bodyPr>
          <a:lstStyle/>
          <a:p>
            <a:pPr algn="ctr"/>
            <a:r>
              <a:rPr lang="vi-VN" sz="3200" b="1" u="sng" dirty="0">
                <a:solidFill>
                  <a:srgbClr val="FF0000"/>
                </a:solidFill>
                <a:latin typeface="+mj-lt"/>
              </a:rPr>
              <a:t>Lời giải </a:t>
            </a:r>
            <a:endParaRPr lang="en-US" sz="3200" b="1" u="sng" dirty="0" smtClean="0">
              <a:solidFill>
                <a:srgbClr val="FF0000"/>
              </a:solidFill>
              <a:latin typeface="+mj-lt"/>
            </a:endParaRPr>
          </a:p>
          <a:p>
            <a:r>
              <a:rPr lang="vi-VN" sz="3200" dirty="0" smtClean="0">
                <a:latin typeface="+mj-lt"/>
              </a:rPr>
              <a:t>a</a:t>
            </a:r>
            <a:r>
              <a:rPr lang="vi-VN" sz="3200" dirty="0">
                <a:latin typeface="+mj-lt"/>
              </a:rPr>
              <a:t>) Bộ phận dao động: dây chun</a:t>
            </a:r>
          </a:p>
          <a:p>
            <a:r>
              <a:rPr lang="vi-VN" sz="3200" dirty="0">
                <a:latin typeface="+mj-lt"/>
              </a:rPr>
              <a:t>b) Bộ phận dao động: còi</a:t>
            </a:r>
          </a:p>
          <a:p>
            <a:r>
              <a:rPr lang="vi-VN" sz="3200" dirty="0">
                <a:latin typeface="+mj-lt"/>
              </a:rPr>
              <a:t>Bộ phận dao động trong câu mở đầu: chai thủy tinh</a:t>
            </a:r>
            <a:r>
              <a:rPr lang="vi-VN" sz="3200" dirty="0" smtClean="0">
                <a:latin typeface="+mj-lt"/>
              </a:rPr>
              <a:t>.</a:t>
            </a:r>
            <a:endParaRPr lang="vi-VN" sz="3200" dirty="0">
              <a:latin typeface="+mj-lt"/>
            </a:endParaRPr>
          </a:p>
        </p:txBody>
      </p:sp>
    </p:spTree>
    <p:extLst>
      <p:ext uri="{BB962C8B-B14F-4D97-AF65-F5344CB8AC3E}">
        <p14:creationId xmlns:p14="http://schemas.microsoft.com/office/powerpoint/2010/main" val="381537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9" name="Text Box 20"/>
          <p:cNvSpPr txBox="1">
            <a:spLocks noChangeArrowheads="1"/>
          </p:cNvSpPr>
          <p:nvPr/>
        </p:nvSpPr>
        <p:spPr bwMode="auto">
          <a:xfrm>
            <a:off x="76200" y="2514600"/>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Môi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trường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993463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13843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11267" name="TextBox 10"/>
          <p:cNvSpPr txBox="1">
            <a:spLocks noChangeArrowheads="1"/>
          </p:cNvSpPr>
          <p:nvPr/>
        </p:nvSpPr>
        <p:spPr bwMode="auto">
          <a:xfrm>
            <a:off x="304800" y="614363"/>
            <a:ext cx="8686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a:solidFill>
                  <a:srgbClr val="FF0000"/>
                </a:solidFill>
                <a:latin typeface="Times New Roman" pitchFamily="18" charset="0"/>
                <a:cs typeface="Times New Roman" pitchFamily="18" charset="0"/>
              </a:rPr>
              <a:t>TÌM HIỂU VỀ MÔI TRƯỜNG TRUYỀN ÂM</a:t>
            </a:r>
            <a:endParaRPr lang="en-US" altLang="en-US" sz="3200">
              <a:solidFill>
                <a:srgbClr val="FF0000"/>
              </a:solidFill>
              <a:latin typeface="Times New Roman" pitchFamily="18" charset="0"/>
              <a:cs typeface="Times New Roman" pitchFamily="18" charset="0"/>
            </a:endParaRPr>
          </a:p>
        </p:txBody>
      </p:sp>
      <p:pic>
        <p:nvPicPr>
          <p:cNvPr id="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2895600" cy="516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Callout 8"/>
          <p:cNvSpPr/>
          <p:nvPr/>
        </p:nvSpPr>
        <p:spPr>
          <a:xfrm>
            <a:off x="2895600" y="1449388"/>
            <a:ext cx="6019800" cy="2362200"/>
          </a:xfrm>
          <a:prstGeom prst="wedgeEllipseCallout">
            <a:avLst/>
          </a:prstGeom>
          <a:solidFill>
            <a:schemeClr val="accent2">
              <a:lumMod val="40000"/>
              <a:lumOff val="60000"/>
            </a:schemeClr>
          </a:solidFill>
          <a:ln/>
        </p:spPr>
        <p:style>
          <a:lnRef idx="2">
            <a:schemeClr val="dk1"/>
          </a:lnRef>
          <a:fillRef idx="1">
            <a:schemeClr val="lt1"/>
          </a:fillRef>
          <a:effectRef idx="0">
            <a:schemeClr val="dk1"/>
          </a:effectRef>
          <a:fontRef idx="minor">
            <a:schemeClr val="dk1"/>
          </a:fontRef>
        </p:style>
        <p:txBody>
          <a:bodyPr anchor="ctr"/>
          <a:lstStyle/>
          <a:p>
            <a:pPr>
              <a:defRPr/>
            </a:pPr>
            <a:r>
              <a:rPr lang="en-US" sz="2800" b="1">
                <a:solidFill>
                  <a:schemeClr val="accent1">
                    <a:lumMod val="75000"/>
                  </a:schemeClr>
                </a:solidFill>
                <a:latin typeface="Times New Roman" panose="02020603050405020304" pitchFamily="18" charset="0"/>
                <a:cs typeface="Times New Roman" panose="02020603050405020304" pitchFamily="18" charset="0"/>
              </a:rPr>
              <a:t>Âm thanh có truyền được trong chất khí không ? Lấy ví dụ minh họa.</a:t>
            </a:r>
          </a:p>
        </p:txBody>
      </p:sp>
    </p:spTree>
    <p:extLst>
      <p:ext uri="{BB962C8B-B14F-4D97-AF65-F5344CB8AC3E}">
        <p14:creationId xmlns:p14="http://schemas.microsoft.com/office/powerpoint/2010/main" val="677846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76200" y="457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33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4038600" cy="34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762000"/>
            <a:ext cx="3657600" cy="3448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76200" y="4286689"/>
            <a:ext cx="8802688" cy="523220"/>
          </a:xfrm>
          <a:prstGeom prst="rect">
            <a:avLst/>
          </a:prstGeom>
        </p:spPr>
        <p:txBody>
          <a:bodyPr>
            <a:spAutoFit/>
          </a:bodyPr>
          <a:lstStyle/>
          <a:p>
            <a:pPr algn="just">
              <a:defRPr/>
            </a:pPr>
            <a:r>
              <a:rPr lang="en-US" sz="2800" dirty="0" smtClean="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9" name="Rectangle 8"/>
          <p:cNvSpPr/>
          <p:nvPr/>
        </p:nvSpPr>
        <p:spPr>
          <a:xfrm>
            <a:off x="76200" y="4667689"/>
            <a:ext cx="9067800" cy="830997"/>
          </a:xfrm>
          <a:prstGeom prst="rect">
            <a:avLst/>
          </a:prstGeom>
        </p:spPr>
        <p:txBody>
          <a:bodyPr wrap="square">
            <a:spAutoFit/>
          </a:bodyPr>
          <a:lstStyle/>
          <a:p>
            <a:pPr>
              <a:lnSpc>
                <a:spcPct val="150000"/>
              </a:lnSpc>
              <a:defRPr/>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Sóng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6781800" y="4667689"/>
            <a:ext cx="2438400" cy="742511"/>
          </a:xfrm>
          <a:prstGeom prst="rect">
            <a:avLst/>
          </a:prstGeom>
        </p:spPr>
        <p:txBody>
          <a:bodyPr wrap="square">
            <a:spAutoFit/>
          </a:bodyPr>
          <a:lstStyle/>
          <a:p>
            <a:pPr algn="just">
              <a:lnSpc>
                <a:spcPct val="150000"/>
              </a:lnSpc>
              <a:defRPr/>
            </a:pPr>
            <a:r>
              <a:rPr lang="en-US" sz="3200" dirty="0" err="1" smtClean="0">
                <a:solidFill>
                  <a:srgbClr val="FF0000"/>
                </a:solidFill>
                <a:latin typeface="Times New Roman" panose="02020603050405020304" pitchFamily="18" charset="0"/>
                <a:cs typeface="Times New Roman" panose="02020603050405020304" pitchFamily="18" charset="0"/>
              </a:rPr>
              <a:t>không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khí</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30821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3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457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6768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317" name="Rectangle 5"/>
          <p:cNvSpPr>
            <a:spLocks noChangeArrowheads="1"/>
          </p:cNvSpPr>
          <p:nvPr/>
        </p:nvSpPr>
        <p:spPr bwMode="auto">
          <a:xfrm>
            <a:off x="1982788" y="8493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a:solidFill>
                  <a:srgbClr val="0000CC"/>
                </a:solidFill>
                <a:latin typeface="Times New Roman" pitchFamily="18" charset="0"/>
              </a:rPr>
              <a:t>HOẠT ĐỘNG NHÓM</a:t>
            </a:r>
            <a:endParaRPr lang="en-US" altLang="en-US" sz="3200">
              <a:solidFill>
                <a:srgbClr val="0000CC"/>
              </a:solidFill>
            </a:endParaRPr>
          </a:p>
        </p:txBody>
      </p:sp>
      <p:sp>
        <p:nvSpPr>
          <p:cNvPr id="4" name="Rectangle 3"/>
          <p:cNvSpPr/>
          <p:nvPr/>
        </p:nvSpPr>
        <p:spPr>
          <a:xfrm>
            <a:off x="152400" y="1624013"/>
            <a:ext cx="8839200" cy="1984375"/>
          </a:xfrm>
          <a:prstGeom prst="rect">
            <a:avLst/>
          </a:prstGeom>
        </p:spPr>
        <p:txBody>
          <a:bodyPr>
            <a:spAutoFit/>
          </a:bodyPr>
          <a:lstStyle/>
          <a:p>
            <a:pPr algn="just">
              <a:lnSpc>
                <a:spcPct val="150000"/>
              </a:lnSpc>
              <a:defRPr/>
            </a:pPr>
            <a:r>
              <a:rPr lang="en-US" b="1">
                <a:solidFill>
                  <a:srgbClr val="002060"/>
                </a:solidFill>
                <a:latin typeface="Times New Roman" panose="02020603050405020304" pitchFamily="18" charset="0"/>
                <a:cs typeface="Times New Roman" panose="02020603050405020304" pitchFamily="18" charset="0"/>
              </a:rPr>
              <a:t>- </a:t>
            </a:r>
            <a:r>
              <a:rPr lang="en-US" sz="3200" b="1">
                <a:solidFill>
                  <a:schemeClr val="bg2">
                    <a:lumMod val="25000"/>
                  </a:schemeClr>
                </a:solidFill>
                <a:latin typeface="Times New Roman" panose="02020603050405020304" pitchFamily="18" charset="0"/>
                <a:cs typeface="Times New Roman" panose="02020603050405020304" pitchFamily="18" charset="0"/>
              </a:rPr>
              <a:t>Thí nghiệm 2: Tìm hiểu sự truyền sóng âm trong chất rắn</a:t>
            </a:r>
          </a:p>
          <a:p>
            <a:pPr algn="just">
              <a:lnSpc>
                <a:spcPct val="150000"/>
              </a:lnSpc>
              <a:defRPr/>
            </a:pPr>
            <a:endParaRPr lang="en-US">
              <a:solidFill>
                <a:srgbClr val="002060"/>
              </a:solidFill>
            </a:endParaRPr>
          </a:p>
        </p:txBody>
      </p:sp>
    </p:spTree>
    <p:extLst>
      <p:ext uri="{BB962C8B-B14F-4D97-AF65-F5344CB8AC3E}">
        <p14:creationId xmlns:p14="http://schemas.microsoft.com/office/powerpoint/2010/main" val="28886541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52400"/>
            <a:ext cx="65913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52400" y="2849940"/>
            <a:ext cx="8802688" cy="1569660"/>
          </a:xfrm>
          <a:prstGeom prst="rect">
            <a:avLst/>
          </a:prstGeom>
        </p:spPr>
        <p:txBody>
          <a:bodyPr>
            <a:spAutoFit/>
          </a:bodyPr>
          <a:lstStyle/>
          <a:p>
            <a:pPr algn="just">
              <a:defRPr/>
            </a:pP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C </a:t>
            </a:r>
            <a:r>
              <a:rPr lang="en-US" sz="3200" dirty="0" err="1" smtClean="0">
                <a:latin typeface="Times New Roman" panose="02020603050405020304" pitchFamily="18" charset="0"/>
                <a:cs typeface="Times New Roman" panose="02020603050405020304" pitchFamily="18" charset="0"/>
              </a:rPr>
              <a:t>áp</a:t>
            </a:r>
            <a:r>
              <a:rPr lang="en-US" sz="3200" dirty="0" smtClean="0">
                <a:latin typeface="Times New Roman" panose="02020603050405020304" pitchFamily="18" charset="0"/>
                <a:cs typeface="Times New Roman" panose="02020603050405020304" pitchFamily="18" charset="0"/>
              </a:rPr>
              <a:t> tai </a:t>
            </a:r>
            <a:r>
              <a:rPr lang="en-US" sz="3200" dirty="0" err="1" smtClean="0">
                <a:latin typeface="Times New Roman" panose="02020603050405020304" pitchFamily="18" charset="0"/>
                <a:cs typeface="Times New Roman" panose="02020603050405020304" pitchFamily="18" charset="0"/>
              </a:rPr>
              <a:t>xuống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ban A </a:t>
            </a:r>
            <a:r>
              <a:rPr lang="en-US" sz="3200" dirty="0" err="1" smtClean="0">
                <a:latin typeface="Times New Roman" panose="02020603050405020304" pitchFamily="18" charset="0"/>
                <a:cs typeface="Times New Roman" panose="02020603050405020304" pitchFamily="18" charset="0"/>
              </a:rPr>
              <a:t>dùng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ngón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tay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gõ</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nhẹ</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vào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bàn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bạn</a:t>
            </a:r>
            <a:r>
              <a:rPr lang="en-US" sz="3200" dirty="0" smtClean="0">
                <a:latin typeface="Times New Roman" panose="02020603050405020304" pitchFamily="18" charset="0"/>
                <a:cs typeface="Times New Roman" panose="02020603050405020304" pitchFamily="18" charset="0"/>
              </a:rPr>
              <a:t> B </a:t>
            </a:r>
            <a:r>
              <a:rPr lang="en-US" sz="3200" dirty="0" err="1" smtClean="0">
                <a:latin typeface="Times New Roman" panose="02020603050405020304" pitchFamily="18" charset="0"/>
                <a:cs typeface="Times New Roman" panose="02020603050405020304" pitchFamily="18" charset="0"/>
              </a:rPr>
              <a:t>đứng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cạnh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không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nghe</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được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gõ</a:t>
            </a:r>
            <a:endParaRPr lang="en-US" sz="3200" dirty="0">
              <a:latin typeface="Times New Roman" panose="02020603050405020304" pitchFamily="18" charset="0"/>
              <a:cs typeface="Times New Roman" panose="02020603050405020304" pitchFamily="18" charset="0"/>
            </a:endParaRPr>
          </a:p>
        </p:txBody>
      </p:sp>
      <p:sp>
        <p:nvSpPr>
          <p:cNvPr id="4" name="Rectangle 3"/>
          <p:cNvSpPr/>
          <p:nvPr/>
        </p:nvSpPr>
        <p:spPr>
          <a:xfrm>
            <a:off x="0" y="4505980"/>
            <a:ext cx="8802688" cy="523220"/>
          </a:xfrm>
          <a:prstGeom prst="rect">
            <a:avLst/>
          </a:prstGeom>
        </p:spPr>
        <p:txBody>
          <a:bodyPr>
            <a:spAutoFit/>
          </a:bodyPr>
          <a:lstStyle/>
          <a:p>
            <a:pPr algn="just">
              <a:defRPr/>
            </a:pP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sp>
        <p:nvSpPr>
          <p:cNvPr id="6" name="Rectangle 5"/>
          <p:cNvSpPr/>
          <p:nvPr/>
        </p:nvSpPr>
        <p:spPr>
          <a:xfrm>
            <a:off x="152400" y="4876800"/>
            <a:ext cx="8802688" cy="742511"/>
          </a:xfrm>
          <a:prstGeom prst="rect">
            <a:avLst/>
          </a:prstGeom>
        </p:spPr>
        <p:txBody>
          <a:bodyPr>
            <a:spAutoFit/>
          </a:bodyPr>
          <a:lstStyle/>
          <a:p>
            <a:pPr algn="just">
              <a:lnSpc>
                <a:spcPct val="150000"/>
              </a:lnSpc>
              <a:defRPr/>
            </a:pPr>
            <a:r>
              <a:rPr lang="en-US" sz="3200" dirty="0" err="1">
                <a:solidFill>
                  <a:srgbClr val="FF0000"/>
                </a:solidFill>
                <a:latin typeface="Times New Roman" panose="02020603050405020304" pitchFamily="18" charset="0"/>
                <a:cs typeface="Times New Roman" panose="02020603050405020304" pitchFamily="18" charset="0"/>
              </a:rPr>
              <a:t>Sóng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truyền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môi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6858000" y="5029200"/>
            <a:ext cx="1495922" cy="584775"/>
          </a:xfrm>
          <a:prstGeom prst="rect">
            <a:avLst/>
          </a:prstGeom>
        </p:spPr>
        <p:txBody>
          <a:bodyPr wrap="none">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chất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rắn</a:t>
            </a:r>
            <a:endParaRPr lang="en-US" sz="3200" dirty="0">
              <a:solidFill>
                <a:srgbClr val="FF0000"/>
              </a:solidFill>
            </a:endParaRPr>
          </a:p>
        </p:txBody>
      </p:sp>
    </p:spTree>
    <p:extLst>
      <p:ext uri="{BB962C8B-B14F-4D97-AF65-F5344CB8AC3E}">
        <p14:creationId xmlns:p14="http://schemas.microsoft.com/office/powerpoint/2010/main" val="19062641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82422319"/>
              </p:ext>
            </p:extLst>
          </p:nvPr>
        </p:nvGraphicFramePr>
        <p:xfrm>
          <a:off x="228600" y="221722"/>
          <a:ext cx="8686800" cy="921278"/>
        </p:xfrm>
        <a:graphic>
          <a:graphicData uri="http://schemas.openxmlformats.org/drawingml/2006/table">
            <a:tbl>
              <a:tblPr/>
              <a:tblGrid>
                <a:gridCol w="8686800"/>
              </a:tblGrid>
              <a:tr h="263215">
                <a:tc>
                  <a:txBody>
                    <a:bodyPr/>
                    <a:lstStyle/>
                    <a:p>
                      <a:pPr fontAlgn="t"/>
                      <a:r>
                        <a:rPr lang="en-US" sz="2800" b="1" dirty="0" smtClean="0">
                          <a:effectLst/>
                          <a:latin typeface="Times New Roman" pitchFamily="18" charset="0"/>
                          <a:cs typeface="Times New Roman" pitchFamily="18" charset="0"/>
                        </a:rPr>
                        <a:t>?4</a:t>
                      </a:r>
                      <a:r>
                        <a:rPr lang="vi-VN" sz="2800" b="1" dirty="0" smtClean="0">
                          <a:effectLst/>
                          <a:latin typeface="Times New Roman" pitchFamily="18" charset="0"/>
                          <a:cs typeface="Times New Roman" pitchFamily="18" charset="0"/>
                        </a:rPr>
                        <a:t>.</a:t>
                      </a:r>
                      <a:r>
                        <a:rPr lang="vi-VN" sz="2800" b="0" dirty="0">
                          <a:effectLst/>
                          <a:latin typeface="Times New Roman" pitchFamily="18" charset="0"/>
                          <a:cs typeface="Times New Roman" pitchFamily="18" charset="0"/>
                        </a:rPr>
                        <a:t> Đề xuất một thí nghiệm khác để chứng tỏ sóng âm truyền được trong chất rắn.</a:t>
                      </a:r>
                    </a:p>
                  </a:txBody>
                  <a:tcPr marL="33919" marR="33919" marT="33919" marB="33919">
                    <a:lnL>
                      <a:noFill/>
                    </a:lnL>
                    <a:lnR>
                      <a:noFill/>
                    </a:lnR>
                    <a:lnT>
                      <a:noFill/>
                    </a:lnT>
                    <a:lnB>
                      <a:noFill/>
                    </a:lnB>
                  </a:tcPr>
                </a:tc>
              </a:tr>
            </a:tbl>
          </a:graphicData>
        </a:graphic>
      </p:graphicFrame>
      <p:sp>
        <p:nvSpPr>
          <p:cNvPr id="3" name="Rectangle 1"/>
          <p:cNvSpPr>
            <a:spLocks noChangeArrowheads="1"/>
          </p:cNvSpPr>
          <p:nvPr/>
        </p:nvSpPr>
        <p:spPr bwMode="auto">
          <a:xfrm>
            <a:off x="152400" y="1045464"/>
            <a:ext cx="88392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sng" strike="noStrike" cap="none" normalizeH="0" baseline="0" dirty="0" err="1" smtClean="0">
                <a:ln>
                  <a:noFill/>
                </a:ln>
                <a:solidFill>
                  <a:srgbClr val="FF0000"/>
                </a:solidFill>
                <a:effectLst/>
                <a:latin typeface="Times New Roman" pitchFamily="18" charset="0"/>
                <a:cs typeface="Times New Roman" pitchFamily="18" charset="0"/>
              </a:rPr>
              <a:t>Lời</a:t>
            </a: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800" b="1" i="0" u="sng" strike="noStrike" cap="none" normalizeH="0" baseline="0" dirty="0" err="1" smtClean="0">
                <a:ln>
                  <a:noFill/>
                </a:ln>
                <a:solidFill>
                  <a:srgbClr val="FF0000"/>
                </a:solidFill>
                <a:effectLst/>
                <a:latin typeface="Times New Roman" pitchFamily="18" charset="0"/>
                <a:cs typeface="Times New Roman" pitchFamily="18" charset="0"/>
              </a:rPr>
              <a:t>giải</a:t>
            </a:r>
            <a:r>
              <a:rPr kumimoji="0" lang="en-US" sz="2800" b="1" i="0" u="sng" strike="noStrike" cap="none" normalizeH="0" baseline="0" dirty="0" smtClean="0">
                <a:ln>
                  <a:noFill/>
                </a:ln>
                <a:solidFill>
                  <a:srgbClr val="FF0000"/>
                </a:solidFill>
                <a:effectLst/>
                <a:latin typeface="Times New Roman" pitchFamily="18" charset="0"/>
                <a:cs typeface="Times New Roman" pitchFamily="18" charset="0"/>
              </a:rPr>
              <a:t> :</a:t>
            </a:r>
            <a:endParaRPr kumimoji="0" lang="en-US" sz="2800" b="0" i="0" u="sng" strike="noStrike" cap="none" normalizeH="0" baseline="0" dirty="0" smtClean="0">
              <a:ln>
                <a:noFill/>
              </a:ln>
              <a:solidFill>
                <a:srgbClr val="FF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đứng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phòng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áp</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tai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đứng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ngoài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dùng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tay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nhẹ</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vào</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Khi</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B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cửa</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nghe</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thấy</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tiếng</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00"/>
                </a:solidFill>
                <a:effectLst/>
                <a:latin typeface="Times New Roman" pitchFamily="18" charset="0"/>
                <a:cs typeface="Times New Roman" pitchFamily="18" charset="0"/>
              </a:rPr>
              <a:t>gõ</a:t>
            </a:r>
            <a:r>
              <a:rPr kumimoji="0" lang="en-US" sz="2800" b="0" i="0" u="none" strike="noStrike" cap="none" normalizeH="0" baseline="0" dirty="0" smtClean="0">
                <a:ln>
                  <a:noFill/>
                </a:ln>
                <a:solidFill>
                  <a:srgbClr val="0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390556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987425"/>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266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3726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618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76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958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6389" name="Rectangle 5"/>
          <p:cNvSpPr>
            <a:spLocks noChangeArrowheads="1"/>
          </p:cNvSpPr>
          <p:nvPr/>
        </p:nvSpPr>
        <p:spPr bwMode="auto">
          <a:xfrm>
            <a:off x="1982788" y="4683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a:solidFill>
                  <a:srgbClr val="0000CC"/>
                </a:solidFill>
                <a:latin typeface="Times New Roman" pitchFamily="18" charset="0"/>
              </a:rPr>
              <a:t>HOẠT ĐỘNG NHÓM</a:t>
            </a:r>
            <a:endParaRPr lang="en-US" altLang="en-US" sz="3200">
              <a:solidFill>
                <a:srgbClr val="0000CC"/>
              </a:solidFill>
            </a:endParaRPr>
          </a:p>
        </p:txBody>
      </p:sp>
      <p:sp>
        <p:nvSpPr>
          <p:cNvPr id="4" name="Rectangle 3"/>
          <p:cNvSpPr/>
          <p:nvPr/>
        </p:nvSpPr>
        <p:spPr>
          <a:xfrm>
            <a:off x="152400" y="1243013"/>
            <a:ext cx="8839200" cy="1984375"/>
          </a:xfrm>
          <a:prstGeom prst="rect">
            <a:avLst/>
          </a:prstGeom>
        </p:spPr>
        <p:txBody>
          <a:bodyPr>
            <a:spAutoFit/>
          </a:bodyPr>
          <a:lstStyle/>
          <a:p>
            <a:pPr algn="just">
              <a:lnSpc>
                <a:spcPct val="150000"/>
              </a:lnSpc>
              <a:defRPr/>
            </a:pPr>
            <a:r>
              <a:rPr lang="en-US" b="1">
                <a:solidFill>
                  <a:srgbClr val="002060"/>
                </a:solidFill>
                <a:latin typeface="Times New Roman" panose="02020603050405020304" pitchFamily="18" charset="0"/>
                <a:cs typeface="Times New Roman" panose="02020603050405020304" pitchFamily="18" charset="0"/>
              </a:rPr>
              <a:t>- </a:t>
            </a:r>
            <a:r>
              <a:rPr lang="en-US" sz="3200" b="1">
                <a:solidFill>
                  <a:schemeClr val="bg2">
                    <a:lumMod val="25000"/>
                  </a:schemeClr>
                </a:solidFill>
                <a:latin typeface="Times New Roman" panose="02020603050405020304" pitchFamily="18" charset="0"/>
                <a:cs typeface="Times New Roman" panose="02020603050405020304" pitchFamily="18" charset="0"/>
              </a:rPr>
              <a:t>Thí nghiệm 3: Tìm hiểu sự truyền sóng âm trong chất lỏng.</a:t>
            </a:r>
          </a:p>
          <a:p>
            <a:pPr algn="just">
              <a:lnSpc>
                <a:spcPct val="150000"/>
              </a:lnSpc>
              <a:defRPr/>
            </a:pPr>
            <a:endParaRPr lang="en-US">
              <a:solidFill>
                <a:srgbClr val="002060"/>
              </a:solidFill>
            </a:endParaRPr>
          </a:p>
        </p:txBody>
      </p:sp>
    </p:spTree>
    <p:extLst>
      <p:ext uri="{BB962C8B-B14F-4D97-AF65-F5344CB8AC3E}">
        <p14:creationId xmlns:p14="http://schemas.microsoft.com/office/powerpoint/2010/main" val="41697694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3048000"/>
            <a:ext cx="2438400" cy="391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63" y="1751013"/>
            <a:ext cx="3419475"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52400" y="457200"/>
            <a:ext cx="9004300" cy="1200150"/>
          </a:xfrm>
          <a:prstGeom prst="rect">
            <a:avLst/>
          </a:prstGeom>
          <a:noFill/>
        </p:spPr>
        <p:txBody>
          <a:bodyPr>
            <a:spAutoFit/>
          </a:bodyPr>
          <a:lstStyle/>
          <a:p>
            <a:pPr>
              <a:defRPr/>
            </a:pPr>
            <a:r>
              <a:rPr lang="en-US" sz="3600" b="1">
                <a:solidFill>
                  <a:schemeClr val="accent1">
                    <a:lumMod val="75000"/>
                  </a:schemeClr>
                </a:solidFill>
                <a:latin typeface="Times New Roman" panose="02020603050405020304" pitchFamily="18" charset="0"/>
                <a:cs typeface="Times New Roman" panose="02020603050405020304" pitchFamily="18" charset="0"/>
              </a:rPr>
              <a:t>Em có thể thổi vào cái chai làm cho nó phát ra âm thanh không ?</a:t>
            </a:r>
          </a:p>
        </p:txBody>
      </p:sp>
    </p:spTree>
    <p:extLst>
      <p:ext uri="{BB962C8B-B14F-4D97-AF65-F5344CB8AC3E}">
        <p14:creationId xmlns:p14="http://schemas.microsoft.com/office/powerpoint/2010/main" val="434674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0109" y="5181600"/>
            <a:ext cx="8839200" cy="661207"/>
          </a:xfrm>
          <a:prstGeom prst="rect">
            <a:avLst/>
          </a:prstGeom>
        </p:spPr>
        <p:txBody>
          <a:bodyPr wrap="square">
            <a:spAutoFit/>
          </a:bodyPr>
          <a:lstStyle/>
          <a:p>
            <a:pPr algn="just">
              <a:lnSpc>
                <a:spcPct val="150000"/>
              </a:lnSpc>
              <a:defRPr/>
            </a:pPr>
            <a:r>
              <a:rPr lang="en-US" sz="2800" b="1" dirty="0" err="1">
                <a:latin typeface="Times New Roman" panose="02020603050405020304" pitchFamily="18" charset="0"/>
                <a:cs typeface="Times New Roman" panose="02020603050405020304" pitchFamily="18" charset="0"/>
              </a:rPr>
              <a:t>Sóng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âm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truyền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trường</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52400" y="4734580"/>
            <a:ext cx="8802688" cy="523220"/>
          </a:xfrm>
          <a:prstGeom prst="rect">
            <a:avLst/>
          </a:prstGeom>
        </p:spPr>
        <p:txBody>
          <a:bodyPr>
            <a:spAutoFit/>
          </a:bodyPr>
          <a:lstStyle/>
          <a:p>
            <a:pPr algn="just">
              <a:defRPr/>
            </a:pPr>
            <a:r>
              <a:rPr lang="en-US" sz="2800" dirty="0">
                <a:solidFill>
                  <a:srgbClr val="0000FF"/>
                </a:solidFill>
                <a:latin typeface="Times New Roman" panose="02020603050405020304" pitchFamily="18" charset="0"/>
                <a:cs typeface="Times New Roman" panose="02020603050405020304" pitchFamily="18" charset="0"/>
              </a:rPr>
              <a:t>*</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khi</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làm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thí</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nghiệm</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thì</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điền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vào</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chổ</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trống</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kết</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luận</a:t>
            </a:r>
            <a:r>
              <a:rPr lang="en-US" sz="2800" dirty="0" smtClean="0">
                <a:solidFill>
                  <a:srgbClr val="0000FF"/>
                </a:solidFill>
                <a:latin typeface="Times New Roman" panose="02020603050405020304" pitchFamily="18" charset="0"/>
                <a:cs typeface="Times New Roman" panose="02020603050405020304" pitchFamily="18" charset="0"/>
              </a:rPr>
              <a:t> </a:t>
            </a:r>
            <a:r>
              <a:rPr lang="en-US" sz="2800" dirty="0" err="1" smtClean="0">
                <a:solidFill>
                  <a:srgbClr val="0000FF"/>
                </a:solidFill>
                <a:latin typeface="Times New Roman" panose="02020603050405020304" pitchFamily="18" charset="0"/>
                <a:cs typeface="Times New Roman" panose="02020603050405020304" pitchFamily="18" charset="0"/>
              </a:rPr>
              <a:t>sau</a:t>
            </a:r>
            <a:r>
              <a:rPr lang="en-US" sz="2800" dirty="0">
                <a:solidFill>
                  <a:srgbClr val="0000FF"/>
                </a:solidFill>
                <a:latin typeface="Times New Roman" panose="02020603050405020304" pitchFamily="18" charset="0"/>
                <a:cs typeface="Times New Roman" panose="02020603050405020304" pitchFamily="18" charset="0"/>
              </a:rPr>
              <a:t>:</a:t>
            </a:r>
          </a:p>
        </p:txBody>
      </p:sp>
      <p:pic>
        <p:nvPicPr>
          <p:cNvPr id="11266" name="Picture 2" descr="https://img.loigiaihay.com/picture/2022/0318/1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019800" cy="250507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05076"/>
            <a:ext cx="8458200" cy="1685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5463823"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6400800" y="5128736"/>
            <a:ext cx="1953491" cy="738664"/>
          </a:xfrm>
          <a:prstGeom prst="rect">
            <a:avLst/>
          </a:prstGeom>
        </p:spPr>
        <p:txBody>
          <a:bodyPr wrap="square">
            <a:spAutoFit/>
          </a:bodyPr>
          <a:lstStyle/>
          <a:p>
            <a:pPr algn="just">
              <a:lnSpc>
                <a:spcPct val="150000"/>
              </a:lnSpc>
              <a:defRPr/>
            </a:pPr>
            <a:r>
              <a:rPr lang="en-US" sz="2800" b="1" dirty="0" err="1">
                <a:solidFill>
                  <a:srgbClr val="FF0000"/>
                </a:solidFill>
                <a:latin typeface="Times New Roman" panose="02020603050405020304" pitchFamily="18" charset="0"/>
                <a:cs typeface="Times New Roman" panose="02020603050405020304" pitchFamily="18" charset="0"/>
              </a:rPr>
              <a:t>c</a:t>
            </a:r>
            <a:r>
              <a:rPr lang="en-US" sz="2800" b="1" dirty="0" err="1" smtClean="0">
                <a:solidFill>
                  <a:srgbClr val="FF0000"/>
                </a:solidFill>
                <a:latin typeface="Times New Roman" panose="02020603050405020304" pitchFamily="18" charset="0"/>
                <a:cs typeface="Times New Roman" panose="02020603050405020304" pitchFamily="18" charset="0"/>
              </a:rPr>
              <a:t>hất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lỏng</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1075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_je12cpnxqw"/>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90600" y="4080164"/>
            <a:ext cx="5715000" cy="2791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76199"/>
            <a:ext cx="8839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79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562600"/>
            <a:ext cx="20335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4"/>
          <p:cNvSpPr txBox="1">
            <a:spLocks noChangeArrowheads="1"/>
          </p:cNvSpPr>
          <p:nvPr/>
        </p:nvSpPr>
        <p:spPr bwMode="auto">
          <a:xfrm>
            <a:off x="152400" y="152400"/>
            <a:ext cx="8839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Sóng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âm</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truyền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các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môi</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trường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rắn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lỏng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và</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khí</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Không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truyền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được</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trong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môi</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trường</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chân</a:t>
            </a:r>
            <a:r>
              <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rPr>
              <a:t> </a:t>
            </a:r>
            <a:r>
              <a:rPr lang="en-US" altLang="en-US" sz="3600" b="1" dirty="0" err="1" smtClean="0">
                <a:solidFill>
                  <a:schemeClr val="accent1">
                    <a:lumMod val="50000"/>
                  </a:schemeClr>
                </a:solidFill>
                <a:latin typeface="Times New Roman" panose="02020603050405020304" pitchFamily="18" charset="0"/>
                <a:cs typeface="Times New Roman" panose="02020603050405020304" pitchFamily="18" charset="0"/>
              </a:rPr>
              <a:t>không</a:t>
            </a:r>
            <a:endParaRPr lang="en-US" altLang="en-US" sz="3600" b="1" dirty="0" smtClean="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2048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148013"/>
            <a:ext cx="91440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5691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9" name="Text Box 20"/>
          <p:cNvSpPr txBox="1">
            <a:spLocks noChangeArrowheads="1"/>
          </p:cNvSpPr>
          <p:nvPr/>
        </p:nvSpPr>
        <p:spPr bwMode="auto">
          <a:xfrm>
            <a:off x="76200" y="2514600"/>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Môi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trường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0" name="TextBox 4"/>
          <p:cNvSpPr txBox="1">
            <a:spLocks noChangeArrowheads="1"/>
          </p:cNvSpPr>
          <p:nvPr/>
        </p:nvSpPr>
        <p:spPr bwMode="auto">
          <a:xfrm>
            <a:off x="76200" y="2893874"/>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âm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rắn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lỏng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k</a:t>
            </a:r>
            <a:r>
              <a:rPr lang="en-US" altLang="en-US" sz="2800" dirty="0" err="1" smtClean="0">
                <a:latin typeface="Times New Roman" panose="02020603050405020304" pitchFamily="18" charset="0"/>
                <a:cs typeface="Times New Roman" panose="02020603050405020304" pitchFamily="18" charset="0"/>
              </a:rPr>
              <a:t>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endParaRPr lang="en-US" altLang="en-US" sz="2800" dirty="0" smtClean="0">
              <a:latin typeface="Times New Roman" panose="02020603050405020304" pitchFamily="18" charset="0"/>
              <a:cs typeface="Times New Roman" panose="02020603050405020304" pitchFamily="18" charset="0"/>
            </a:endParaRPr>
          </a:p>
        </p:txBody>
      </p:sp>
      <p:sp>
        <p:nvSpPr>
          <p:cNvPr id="11" name="Text Box 20"/>
          <p:cNvSpPr txBox="1">
            <a:spLocks noChangeArrowheads="1"/>
          </p:cNvSpPr>
          <p:nvPr/>
        </p:nvSpPr>
        <p:spPr bwMode="auto">
          <a:xfrm>
            <a:off x="124690" y="3716270"/>
            <a:ext cx="707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III. </a:t>
            </a:r>
            <a:r>
              <a:rPr lang="en-US" altLang="en-US" sz="2800" b="1" u="sng" dirty="0" err="1" smtClean="0">
                <a:solidFill>
                  <a:srgbClr val="3333FF"/>
                </a:solidFill>
                <a:latin typeface="Times New Roman" pitchFamily="18" charset="0"/>
                <a:cs typeface="Times New Roman" pitchFamily="18" charset="0"/>
              </a:rPr>
              <a:t>Sự</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trong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không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khí</a:t>
            </a:r>
            <a:r>
              <a:rPr lang="en-US" altLang="en-US" sz="2800" b="1" u="sng" dirty="0" smtClean="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560569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2/0318/1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4" y="-13741"/>
            <a:ext cx="9144048" cy="426177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8839200" cy="2152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833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05365302"/>
              </p:ext>
            </p:extLst>
          </p:nvPr>
        </p:nvGraphicFramePr>
        <p:xfrm>
          <a:off x="228600" y="221024"/>
          <a:ext cx="8229600" cy="1775416"/>
        </p:xfrm>
        <a:graphic>
          <a:graphicData uri="http://schemas.openxmlformats.org/drawingml/2006/table">
            <a:tbl>
              <a:tblPr/>
              <a:tblGrid>
                <a:gridCol w="8229600"/>
              </a:tblGrid>
              <a:tr h="463300">
                <a:tc>
                  <a:txBody>
                    <a:bodyPr/>
                    <a:lstStyle/>
                    <a:p>
                      <a:pPr fontAlgn="t"/>
                      <a:r>
                        <a:rPr lang="en-US" sz="2800" b="0" dirty="0" smtClean="0">
                          <a:effectLst/>
                          <a:latin typeface="Times New Roman" pitchFamily="18" charset="0"/>
                          <a:cs typeface="Times New Roman" pitchFamily="18" charset="0"/>
                        </a:rPr>
                        <a:t>??? </a:t>
                      </a:r>
                      <a:r>
                        <a:rPr lang="en-US" sz="2800" b="0" dirty="0" err="1" smtClean="0">
                          <a:effectLst/>
                          <a:latin typeface="Times New Roman" pitchFamily="18" charset="0"/>
                          <a:cs typeface="Times New Roman" pitchFamily="18" charset="0"/>
                        </a:rPr>
                        <a:t>Dựa</a:t>
                      </a:r>
                      <a:r>
                        <a:rPr lang="en-US" sz="2800" b="0" dirty="0" smtClean="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vào</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nội</a:t>
                      </a:r>
                      <a:r>
                        <a:rPr lang="en-US" sz="2800" b="0" dirty="0">
                          <a:effectLst/>
                          <a:latin typeface="Times New Roman" pitchFamily="18" charset="0"/>
                          <a:cs typeface="Times New Roman" pitchFamily="18" charset="0"/>
                        </a:rPr>
                        <a:t> dung </a:t>
                      </a:r>
                      <a:r>
                        <a:rPr lang="en-US" sz="2800" b="0" dirty="0" err="1">
                          <a:effectLst/>
                          <a:latin typeface="Times New Roman" pitchFamily="18" charset="0"/>
                          <a:cs typeface="Times New Roman" pitchFamily="18" charset="0"/>
                        </a:rPr>
                        <a:t>giải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thích</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sự</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lan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truyền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sóng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âm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phát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ra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từ</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một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cái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loa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trong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không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khí</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Hình</a:t>
                      </a:r>
                      <a:r>
                        <a:rPr lang="en-US" sz="2800" b="0" dirty="0">
                          <a:effectLst/>
                          <a:latin typeface="Times New Roman" pitchFamily="18" charset="0"/>
                          <a:cs typeface="Times New Roman" pitchFamily="18" charset="0"/>
                        </a:rPr>
                        <a:t> 12.4), </a:t>
                      </a:r>
                      <a:r>
                        <a:rPr lang="en-US" sz="2800" b="0" dirty="0" err="1">
                          <a:effectLst/>
                          <a:latin typeface="Times New Roman" pitchFamily="18" charset="0"/>
                          <a:cs typeface="Times New Roman" pitchFamily="18" charset="0"/>
                        </a:rPr>
                        <a:t>em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hãy</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giải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thích</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sự</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lan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truyền</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sóng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âm</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phát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ra</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từ</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một</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cái</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trống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trong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không</a:t>
                      </a:r>
                      <a:r>
                        <a:rPr lang="en-US" sz="2800" b="0" dirty="0">
                          <a:effectLst/>
                          <a:latin typeface="Times New Roman" pitchFamily="18" charset="0"/>
                          <a:cs typeface="Times New Roman" pitchFamily="18" charset="0"/>
                        </a:rPr>
                        <a:t> </a:t>
                      </a:r>
                      <a:r>
                        <a:rPr lang="en-US" sz="2800" b="0" dirty="0" err="1">
                          <a:effectLst/>
                          <a:latin typeface="Times New Roman" pitchFamily="18" charset="0"/>
                          <a:cs typeface="Times New Roman" pitchFamily="18" charset="0"/>
                        </a:rPr>
                        <a:t>khí</a:t>
                      </a:r>
                      <a:r>
                        <a:rPr lang="en-US" sz="2800" b="0" dirty="0">
                          <a:effectLst/>
                          <a:latin typeface="Times New Roman" pitchFamily="18" charset="0"/>
                          <a:cs typeface="Times New Roman" pitchFamily="18" charset="0"/>
                        </a:rPr>
                        <a:t>.</a:t>
                      </a:r>
                    </a:p>
                  </a:txBody>
                  <a:tcPr marL="34268" marR="34268" marT="34268" marB="34268">
                    <a:lnL>
                      <a:noFill/>
                    </a:lnL>
                    <a:lnR>
                      <a:noFill/>
                    </a:lnR>
                    <a:lnT>
                      <a:noFill/>
                    </a:lnT>
                    <a:lnB>
                      <a:noFill/>
                    </a:lnB>
                  </a:tcPr>
                </a:tc>
              </a:tr>
            </a:tbl>
          </a:graphicData>
        </a:graphic>
      </p:graphicFrame>
      <p:sp>
        <p:nvSpPr>
          <p:cNvPr id="4" name="Rectangle 3"/>
          <p:cNvSpPr/>
          <p:nvPr/>
        </p:nvSpPr>
        <p:spPr>
          <a:xfrm>
            <a:off x="304800" y="1981200"/>
            <a:ext cx="8534400" cy="3108543"/>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a:solidFill>
                  <a:srgbClr val="FF0000"/>
                </a:solidFill>
                <a:latin typeface="+mj-lt"/>
              </a:rPr>
              <a:t>:</a:t>
            </a:r>
            <a:endParaRPr lang="vi-VN" sz="2800" u="sng" dirty="0">
              <a:solidFill>
                <a:srgbClr val="FF0000"/>
              </a:solidFill>
              <a:latin typeface="+mj-lt"/>
            </a:endParaRPr>
          </a:p>
          <a:p>
            <a:r>
              <a:rPr lang="en-US" sz="2800" dirty="0" smtClean="0">
                <a:latin typeface="+mj-lt"/>
              </a:rPr>
              <a:t>+ </a:t>
            </a:r>
            <a:r>
              <a:rPr lang="vi-VN" sz="2800" dirty="0" smtClean="0">
                <a:latin typeface="+mj-lt"/>
              </a:rPr>
              <a:t>Khi </a:t>
            </a:r>
            <a:r>
              <a:rPr lang="vi-VN" sz="2800" dirty="0">
                <a:latin typeface="+mj-lt"/>
              </a:rPr>
              <a:t>sóng âm phát ra từ một cái trống, mặt trống dao động. Dao động của mặt trống làm lớp không khí tiếp xúc với nó dao động: nén, dãn. Dao động của lớp không khí này làm cho lớp không khí kế tiếp dao động: dãn, nén. Cứ thế, trong không khí xuất hiện các lớp không khí liên tục nén, dãn xen kẽ nhau</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60342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
        <p:nvSpPr>
          <p:cNvPr id="9" name="Text Box 20"/>
          <p:cNvSpPr txBox="1">
            <a:spLocks noChangeArrowheads="1"/>
          </p:cNvSpPr>
          <p:nvPr/>
        </p:nvSpPr>
        <p:spPr bwMode="auto">
          <a:xfrm>
            <a:off x="76200" y="2514600"/>
            <a:ext cx="449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Môi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trường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10" name="TextBox 4"/>
          <p:cNvSpPr txBox="1">
            <a:spLocks noChangeArrowheads="1"/>
          </p:cNvSpPr>
          <p:nvPr/>
        </p:nvSpPr>
        <p:spPr bwMode="auto">
          <a:xfrm>
            <a:off x="76200" y="2893874"/>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âm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rắn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lỏng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và</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a:latin typeface="Times New Roman" panose="02020603050405020304" pitchFamily="18" charset="0"/>
                <a:cs typeface="Times New Roman" panose="02020603050405020304" pitchFamily="18" charset="0"/>
              </a:rPr>
              <a:t>k</a:t>
            </a:r>
            <a:r>
              <a:rPr lang="en-US" altLang="en-US" sz="2800" dirty="0" err="1" smtClean="0">
                <a:latin typeface="Times New Roman" panose="02020603050405020304" pitchFamily="18" charset="0"/>
                <a:cs typeface="Times New Roman" panose="02020603050405020304" pitchFamily="18" charset="0"/>
              </a:rPr>
              <a:t>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môi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trường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chân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endParaRPr lang="en-US" altLang="en-US" sz="2800" dirty="0" smtClean="0">
              <a:latin typeface="Times New Roman" panose="02020603050405020304" pitchFamily="18" charset="0"/>
              <a:cs typeface="Times New Roman" panose="02020603050405020304" pitchFamily="18" charset="0"/>
            </a:endParaRPr>
          </a:p>
        </p:txBody>
      </p:sp>
      <p:sp>
        <p:nvSpPr>
          <p:cNvPr id="11" name="Text Box 20"/>
          <p:cNvSpPr txBox="1">
            <a:spLocks noChangeArrowheads="1"/>
          </p:cNvSpPr>
          <p:nvPr/>
        </p:nvSpPr>
        <p:spPr bwMode="auto">
          <a:xfrm>
            <a:off x="124690" y="3716270"/>
            <a:ext cx="70727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III. </a:t>
            </a:r>
            <a:r>
              <a:rPr lang="en-US" altLang="en-US" sz="2800" b="1" u="sng" dirty="0" err="1" smtClean="0">
                <a:solidFill>
                  <a:srgbClr val="3333FF"/>
                </a:solidFill>
                <a:latin typeface="Times New Roman" pitchFamily="18" charset="0"/>
                <a:cs typeface="Times New Roman" pitchFamily="18" charset="0"/>
              </a:rPr>
              <a:t>Sự</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truyền</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trong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không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khí</a:t>
            </a:r>
            <a:r>
              <a:rPr lang="en-US" altLang="en-US" sz="2800" b="1" u="sng" dirty="0" smtClean="0">
                <a:solidFill>
                  <a:srgbClr val="3333FF"/>
                </a:solidFill>
                <a:latin typeface="Times New Roman" pitchFamily="18" charset="0"/>
                <a:cs typeface="Times New Roman" pitchFamily="18" charset="0"/>
              </a:rPr>
              <a:t>:</a:t>
            </a:r>
            <a:endParaRPr lang="en-US" altLang="en-US" sz="2800" b="1" u="sng" dirty="0">
              <a:solidFill>
                <a:srgbClr val="0000FF"/>
              </a:solidFill>
              <a:latin typeface="Times New Roman" pitchFamily="18" charset="0"/>
              <a:cs typeface="Times New Roman" pitchFamily="18" charset="0"/>
            </a:endParaRPr>
          </a:p>
        </p:txBody>
      </p:sp>
      <p:sp>
        <p:nvSpPr>
          <p:cNvPr id="12" name="TextBox 4"/>
          <p:cNvSpPr txBox="1">
            <a:spLocks noChangeArrowheads="1"/>
          </p:cNvSpPr>
          <p:nvPr/>
        </p:nvSpPr>
        <p:spPr bwMode="auto">
          <a:xfrm>
            <a:off x="152400" y="4128655"/>
            <a:ext cx="8839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Palatino Linotype" panose="02040502050505030304" pitchFamily="18" charset="0"/>
                <a:cs typeface="Arial" panose="020B0604020202020204" pitchFamily="34" charset="0"/>
              </a:defRPr>
            </a:lvl1pPr>
            <a:lvl2pPr marL="742950" indent="-285750">
              <a:defRPr>
                <a:solidFill>
                  <a:schemeClr val="tx1"/>
                </a:solidFill>
                <a:latin typeface="Palatino Linotype" panose="02040502050505030304" pitchFamily="18" charset="0"/>
                <a:cs typeface="Arial" panose="020B0604020202020204" pitchFamily="34" charset="0"/>
              </a:defRPr>
            </a:lvl2pPr>
            <a:lvl3pPr marL="1143000" indent="-228600">
              <a:defRPr>
                <a:solidFill>
                  <a:schemeClr val="tx1"/>
                </a:solidFill>
                <a:latin typeface="Palatino Linotype" panose="02040502050505030304" pitchFamily="18" charset="0"/>
                <a:cs typeface="Arial" panose="020B0604020202020204" pitchFamily="34" charset="0"/>
              </a:defRPr>
            </a:lvl3pPr>
            <a:lvl4pPr marL="1600200" indent="-228600">
              <a:defRPr>
                <a:solidFill>
                  <a:schemeClr val="tx1"/>
                </a:solidFill>
                <a:latin typeface="Palatino Linotype" panose="02040502050505030304" pitchFamily="18" charset="0"/>
                <a:cs typeface="Arial" panose="020B0604020202020204" pitchFamily="34" charset="0"/>
              </a:defRPr>
            </a:lvl4pPr>
            <a:lvl5pPr marL="2057400" indent="-228600">
              <a:defRPr>
                <a:solidFill>
                  <a:schemeClr val="tx1"/>
                </a:solidFill>
                <a:latin typeface="Palatino Linotype" panose="0204050205050503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cs typeface="Arial" panose="020B0604020202020204" pitchFamily="34" charset="0"/>
              </a:defRPr>
            </a:lvl9pPr>
          </a:lstStyle>
          <a:p>
            <a:pPr>
              <a:defRPr/>
            </a:pP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Sóng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âm</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trong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được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lan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truyền</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bởi</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sự</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dao</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động</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dãn</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nén</a:t>
            </a:r>
            <a:r>
              <a:rPr lang="en-US" altLang="en-US" sz="2800" dirty="0" smtClean="0">
                <a:latin typeface="Times New Roman" panose="02020603050405020304" pitchFamily="18" charset="0"/>
                <a:cs typeface="Times New Roman" panose="02020603050405020304" pitchFamily="18" charset="0"/>
              </a:rPr>
              <a:t> ) </a:t>
            </a:r>
            <a:r>
              <a:rPr lang="en-US" altLang="en-US" sz="2800" dirty="0" err="1" smtClean="0">
                <a:latin typeface="Times New Roman" panose="02020603050405020304" pitchFamily="18" charset="0"/>
                <a:cs typeface="Times New Roman" panose="02020603050405020304" pitchFamily="18" charset="0"/>
              </a:rPr>
              <a:t>của</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các</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lớp</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không</a:t>
            </a:r>
            <a:r>
              <a:rPr lang="en-US" altLang="en-US" sz="2800" dirty="0" smtClean="0">
                <a:latin typeface="Times New Roman" panose="02020603050405020304" pitchFamily="18" charset="0"/>
                <a:cs typeface="Times New Roman" panose="02020603050405020304" pitchFamily="18" charset="0"/>
              </a:rPr>
              <a:t> </a:t>
            </a:r>
            <a:r>
              <a:rPr lang="en-US" altLang="en-US" sz="2800" dirty="0" err="1" smtClean="0">
                <a:latin typeface="Times New Roman" panose="02020603050405020304" pitchFamily="18" charset="0"/>
                <a:cs typeface="Times New Roman" panose="02020603050405020304" pitchFamily="18" charset="0"/>
              </a:rPr>
              <a:t>khí</a:t>
            </a:r>
            <a:endParaRPr lang="en-US" alt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3892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425" cy="5208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520376"/>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67831"/>
            <a:ext cx="5029200" cy="2246769"/>
          </a:xfrm>
          <a:prstGeom prst="rect">
            <a:avLst/>
          </a:prstGeom>
        </p:spPr>
        <p:txBody>
          <a:bodyPr wrap="square">
            <a:spAutoFit/>
          </a:bodyPr>
          <a:lstStyle/>
          <a:p>
            <a:r>
              <a:rPr lang="en-US" sz="2800" dirty="0" smtClean="0">
                <a:latin typeface="+mj-lt"/>
              </a:rPr>
              <a:t>???.</a:t>
            </a:r>
            <a:r>
              <a:rPr lang="vi-VN" sz="2800" dirty="0" smtClean="0">
                <a:latin typeface="+mj-lt"/>
              </a:rPr>
              <a:t>Mô </a:t>
            </a:r>
            <a:r>
              <a:rPr lang="vi-VN" sz="2800" dirty="0">
                <a:latin typeface="+mj-lt"/>
              </a:rPr>
              <a:t>tả hiện tượng xảy ra với ngọn nến trong thí nghiệm như hình dưới đây khi người ta bật loa phát nhạc (với âm lượng vừa). Giải thích hiện tượng</a:t>
            </a:r>
            <a:r>
              <a:rPr lang="vi-VN" sz="2800" dirty="0" smtClean="0">
                <a:latin typeface="+mj-lt"/>
              </a:rPr>
              <a:t>.</a:t>
            </a:r>
            <a:endParaRPr lang="en-US" sz="2800" dirty="0">
              <a:latin typeface="+mj-lt"/>
            </a:endParaRPr>
          </a:p>
        </p:txBody>
      </p:sp>
      <p:pic>
        <p:nvPicPr>
          <p:cNvPr id="5122" name="Picture 2" descr="https://img.loigiaihay.com/picture/2022/0318/9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9309" y="15019"/>
            <a:ext cx="3782291" cy="31091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3505200"/>
            <a:ext cx="8839200" cy="3108543"/>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Mô </a:t>
            </a:r>
            <a:r>
              <a:rPr lang="vi-VN" sz="2800" dirty="0">
                <a:latin typeface="Times New Roman" pitchFamily="18" charset="0"/>
                <a:cs typeface="Times New Roman" pitchFamily="18" charset="0"/>
              </a:rPr>
              <a:t>tả hiện tượng: ngọn lửa của cây nến dao động qua lại</a:t>
            </a:r>
          </a:p>
          <a:p>
            <a:r>
              <a:rPr lang="en-US" sz="2800" dirty="0" smtClean="0">
                <a:latin typeface="Times New Roman" pitchFamily="18" charset="0"/>
                <a:cs typeface="Times New Roman" pitchFamily="18" charset="0"/>
              </a:rPr>
              <a:t>+</a:t>
            </a:r>
            <a:r>
              <a:rPr lang="en-US" sz="2800" dirty="0" smtClean="0">
                <a:latin typeface="+mj-lt"/>
              </a:rPr>
              <a:t> </a:t>
            </a:r>
            <a:r>
              <a:rPr lang="vi-VN" sz="2800" dirty="0" smtClean="0">
                <a:latin typeface="+mj-lt"/>
              </a:rPr>
              <a:t>Giải </a:t>
            </a:r>
            <a:r>
              <a:rPr lang="vi-VN" sz="2800" dirty="0">
                <a:latin typeface="+mj-lt"/>
              </a:rPr>
              <a:t>thích: Khi bật loa phát nhạc, màng loa dao động. Sự dao động dãn, nén của màng loa làm ngọn nến cũng thay đổi chiều. Khi màng loa dao động dãn thì ngọn lửa nến có xu hướng hướng về phía bên phải, và ngược lại, khi màng loa dao động nén thì ngọn lửa lại bay về phía bên trái dẫn đến ngọn lửa của cây nến cũng dao động</a:t>
            </a:r>
            <a:r>
              <a:rPr lang="vi-VN" sz="2800" dirty="0" smtClean="0">
                <a:latin typeface="+mj-lt"/>
              </a:rPr>
              <a:t>.</a:t>
            </a:r>
            <a:endParaRPr lang="vi-VN" sz="2800" dirty="0">
              <a:latin typeface="+mj-lt"/>
            </a:endParaRPr>
          </a:p>
        </p:txBody>
      </p:sp>
      <p:sp>
        <p:nvSpPr>
          <p:cNvPr id="5" name="Rectangle 4"/>
          <p:cNvSpPr/>
          <p:nvPr/>
        </p:nvSpPr>
        <p:spPr>
          <a:xfrm>
            <a:off x="1981200" y="2943669"/>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Tree>
    <p:extLst>
      <p:ext uri="{BB962C8B-B14F-4D97-AF65-F5344CB8AC3E}">
        <p14:creationId xmlns:p14="http://schemas.microsoft.com/office/powerpoint/2010/main" val="2223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9624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1:</a:t>
            </a:r>
            <a:endParaRPr lang="vi-VN" sz="2800" u="sng" dirty="0">
              <a:solidFill>
                <a:srgbClr val="FF0000"/>
              </a:solidFill>
              <a:latin typeface="Times New Roman" pitchFamily="18" charset="0"/>
              <a:cs typeface="Times New Roman" pitchFamily="18" charset="0"/>
            </a:endParaRPr>
          </a:p>
        </p:txBody>
      </p:sp>
      <p:sp>
        <p:nvSpPr>
          <p:cNvPr id="2" name="Rectangle 1"/>
          <p:cNvSpPr/>
          <p:nvPr/>
        </p:nvSpPr>
        <p:spPr>
          <a:xfrm>
            <a:off x="110836" y="4495800"/>
            <a:ext cx="9033164" cy="2246769"/>
          </a:xfrm>
          <a:prstGeom prst="rect">
            <a:avLst/>
          </a:prstGeom>
        </p:spPr>
        <p:txBody>
          <a:bodyPr wrap="square">
            <a:spAutoFit/>
          </a:bodyPr>
          <a:lstStyle/>
          <a:p>
            <a:r>
              <a:rPr lang="en-US" sz="2800" dirty="0" smtClean="0">
                <a:latin typeface="+mj-lt"/>
              </a:rPr>
              <a:t>+ </a:t>
            </a:r>
            <a:r>
              <a:rPr lang="vi-VN" sz="2800" dirty="0" smtClean="0">
                <a:latin typeface="+mj-lt"/>
              </a:rPr>
              <a:t>Tiếng </a:t>
            </a:r>
            <a:r>
              <a:rPr lang="vi-VN" sz="2800" dirty="0">
                <a:latin typeface="+mj-lt"/>
              </a:rPr>
              <a:t>vo ve ấy được phát ra từ đôi cánh của chúng.</a:t>
            </a:r>
          </a:p>
          <a:p>
            <a:r>
              <a:rPr lang="en-US" sz="2800" dirty="0" smtClean="0">
                <a:latin typeface="+mj-lt"/>
              </a:rPr>
              <a:t>+ </a:t>
            </a:r>
            <a:r>
              <a:rPr lang="vi-VN" sz="2800" dirty="0" smtClean="0">
                <a:latin typeface="+mj-lt"/>
              </a:rPr>
              <a:t>Giải </a:t>
            </a:r>
            <a:r>
              <a:rPr lang="vi-VN" sz="2800" dirty="0">
                <a:latin typeface="+mj-lt"/>
              </a:rPr>
              <a:t>thích: Khi các loài côn trùng bay, chúng sử dụng đôi cánh đập lên đạp xuống để bay, phát ra âm thanh, âm thanh này sẽ truyền qua môi trường không khí và đến tai người nghe, vì vậy tai ta nghe được tiếng vo ve đó</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2223750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95800"/>
            <a:ext cx="8839200" cy="1690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0"/>
            <a:ext cx="7467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8104075"/>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Tieng vo tay.wav"/>
          </p:stSnd>
        </p:sndAc>
      </p:transition>
    </mc:Choice>
    <mc:Fallback xmlns="">
      <p:transition spd="slow">
        <p:split orient="vert"/>
        <p:sndAc>
          <p:stSnd>
            <p:snd r:embed="rId5" name="Tieng vo tay.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8100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2:</a:t>
            </a:r>
            <a:endParaRPr lang="vi-VN" sz="2800" u="sng" dirty="0">
              <a:solidFill>
                <a:srgbClr val="FF0000"/>
              </a:solidFill>
              <a:latin typeface="Times New Roman" pitchFamily="18" charset="0"/>
              <a:cs typeface="Times New Roman" pitchFamily="18" charset="0"/>
            </a:endParaRPr>
          </a:p>
        </p:txBody>
      </p:sp>
      <p:sp>
        <p:nvSpPr>
          <p:cNvPr id="5" name="Rectangle 4"/>
          <p:cNvSpPr/>
          <p:nvPr/>
        </p:nvSpPr>
        <p:spPr>
          <a:xfrm>
            <a:off x="0" y="4267200"/>
            <a:ext cx="9275618" cy="2677656"/>
          </a:xfrm>
          <a:prstGeom prst="rect">
            <a:avLst/>
          </a:prstGeom>
        </p:spPr>
        <p:txBody>
          <a:bodyPr wrap="square">
            <a:spAutoFit/>
          </a:bodyPr>
          <a:lstStyle/>
          <a:p>
            <a:r>
              <a:rPr lang="vi-VN" sz="2800" dirty="0">
                <a:latin typeface="+mj-lt"/>
              </a:rPr>
              <a:t>Ví dụ:</a:t>
            </a:r>
          </a:p>
          <a:p>
            <a:r>
              <a:rPr lang="vi-VN" sz="2800" dirty="0">
                <a:latin typeface="+mj-lt"/>
              </a:rPr>
              <a:t>+ Khi bơi dưới nước, ta có thể nghe được tiếng sùng sục của bong bóng nước. Như vậy sóng âm có thể truyền qua chất lỏng</a:t>
            </a:r>
          </a:p>
          <a:p>
            <a:r>
              <a:rPr lang="vi-VN" sz="2800" dirty="0">
                <a:latin typeface="+mj-lt"/>
              </a:rPr>
              <a:t>+ Đàn cá heo bơi dưới nước, khi chúng kêu, ta ở trên bờ có thể nghe tiếng kêu của chúng phát ra. Chứng tỏ sóng âm truyền qua được nước</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22158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 y="0"/>
            <a:ext cx="9144000" cy="4434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286000" y="3515380"/>
            <a:ext cx="1905000" cy="523220"/>
          </a:xfrm>
          <a:prstGeom prst="rect">
            <a:avLst/>
          </a:prstGeom>
        </p:spPr>
        <p:txBody>
          <a:bodyPr wrap="square">
            <a:spAutoFit/>
          </a:bodyPr>
          <a:lstStyle/>
          <a:p>
            <a:pPr algn="ctr"/>
            <a:r>
              <a:rPr lang="vi-VN" sz="2800" b="1" u="sng" dirty="0">
                <a:solidFill>
                  <a:srgbClr val="FF0000"/>
                </a:solidFill>
                <a:latin typeface="+mj-lt"/>
              </a:rPr>
              <a:t>Lời giải </a:t>
            </a:r>
            <a:r>
              <a:rPr lang="en-US" sz="2800" b="1" u="sng" dirty="0" smtClean="0">
                <a:solidFill>
                  <a:srgbClr val="FF0000"/>
                </a:solidFill>
                <a:latin typeface="+mj-lt"/>
              </a:rPr>
              <a:t>:</a:t>
            </a:r>
            <a:endParaRPr lang="vi-VN" sz="2800" u="sng" dirty="0">
              <a:solidFill>
                <a:srgbClr val="FF0000"/>
              </a:solidFill>
              <a:latin typeface="+mj-lt"/>
            </a:endParaRPr>
          </a:p>
        </p:txBody>
      </p:sp>
      <p:sp>
        <p:nvSpPr>
          <p:cNvPr id="4" name="Rectangle 3"/>
          <p:cNvSpPr/>
          <p:nvPr/>
        </p:nvSpPr>
        <p:spPr>
          <a:xfrm>
            <a:off x="76200" y="3962400"/>
            <a:ext cx="1219200" cy="523220"/>
          </a:xfrm>
          <a:prstGeom prst="rect">
            <a:avLst/>
          </a:prstGeom>
        </p:spPr>
        <p:txBody>
          <a:bodyPr wrap="square">
            <a:spAutoFit/>
          </a:bodyPr>
          <a:lstStyle/>
          <a:p>
            <a:pPr algn="ctr"/>
            <a:r>
              <a:rPr lang="en-US" sz="2800" b="1" u="sng" dirty="0" err="1" smtClean="0">
                <a:solidFill>
                  <a:srgbClr val="FF0000"/>
                </a:solidFill>
                <a:latin typeface="Times New Roman" pitchFamily="18" charset="0"/>
                <a:cs typeface="Times New Roman" pitchFamily="18" charset="0"/>
              </a:rPr>
              <a:t>Bài</a:t>
            </a:r>
            <a:r>
              <a:rPr lang="en-US" sz="2800" b="1" u="sng" dirty="0" smtClean="0">
                <a:solidFill>
                  <a:srgbClr val="FF0000"/>
                </a:solidFill>
                <a:latin typeface="Times New Roman" pitchFamily="18" charset="0"/>
                <a:cs typeface="Times New Roman" pitchFamily="18" charset="0"/>
              </a:rPr>
              <a:t> 3 :</a:t>
            </a:r>
            <a:endParaRPr lang="vi-VN" sz="2800" u="sng" dirty="0">
              <a:solidFill>
                <a:srgbClr val="FF0000"/>
              </a:solidFill>
              <a:latin typeface="Times New Roman" pitchFamily="18" charset="0"/>
              <a:cs typeface="Times New Roman" pitchFamily="18" charset="0"/>
            </a:endParaRPr>
          </a:p>
        </p:txBody>
      </p:sp>
      <p:sp>
        <p:nvSpPr>
          <p:cNvPr id="5" name="Rectangle 4"/>
          <p:cNvSpPr/>
          <p:nvPr/>
        </p:nvSpPr>
        <p:spPr>
          <a:xfrm>
            <a:off x="76200" y="4495800"/>
            <a:ext cx="8915400" cy="954107"/>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Thí </a:t>
            </a:r>
            <a:r>
              <a:rPr lang="vi-VN" sz="2800" dirty="0">
                <a:latin typeface="Times New Roman" pitchFamily="18" charset="0"/>
                <a:cs typeface="Times New Roman" pitchFamily="18" charset="0"/>
              </a:rPr>
              <a:t>nghiệm này chứng tỏ sóng âm truyền được qua chất rắn, không khí và sóng âm có thể phản xạ lại được</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2158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extLst>
          </p:cNvPr>
          <p:cNvSpPr>
            <a:spLocks noGrp="1"/>
          </p:cNvSpPr>
          <p:nvPr>
            <p:ph idx="4294967295"/>
          </p:nvPr>
        </p:nvSpPr>
        <p:spPr>
          <a:xfrm>
            <a:off x="2892016" y="1529734"/>
            <a:ext cx="5885894" cy="4061534"/>
          </a:xfrm>
          <a:extLst/>
        </p:spPr>
        <p:txBody>
          <a:bodyPr>
            <a:normAutofit/>
          </a:bodyPr>
          <a:lstStyle/>
          <a:p>
            <a:pPr marL="457200" indent="-457200">
              <a:lnSpc>
                <a:spcPct val="120000"/>
              </a:lnSpc>
              <a:spcBef>
                <a:spcPts val="0"/>
              </a:spcBef>
              <a:buFont typeface="Georgia" pitchFamily="18" charset="0"/>
              <a:buAutoNum type="arabicPeriod"/>
              <a:defRPr/>
            </a:pP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Hình </a:t>
            </a: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thức: HS làm </a:t>
            </a: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việc cá nhân.</a:t>
            </a:r>
          </a:p>
          <a:p>
            <a:pPr marL="457200" indent="-457200">
              <a:lnSpc>
                <a:spcPct val="120000"/>
              </a:lnSpc>
              <a:spcBef>
                <a:spcPts val="0"/>
              </a:spcBef>
              <a:buFont typeface="Georgia" pitchFamily="18" charset="0"/>
              <a:buAutoNum type="arabicPeriod"/>
              <a:defRPr/>
            </a:pP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Nhiệm </a:t>
            </a: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vụ: </a:t>
            </a:r>
          </a:p>
          <a:p>
            <a:pPr marL="0" indent="0">
              <a:lnSpc>
                <a:spcPct val="120000"/>
              </a:lnSpc>
              <a:spcBef>
                <a:spcPts val="0"/>
              </a:spcBef>
              <a:buFont typeface="Arial" panose="020B0604020202020204" pitchFamily="34" charset="0"/>
              <a:buNone/>
              <a:defRPr/>
            </a:pPr>
            <a:r>
              <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	C</a:t>
            </a:r>
            <a:r>
              <a:rPr lang="en-US" sz="3200" b="1" smtClean="0">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rPr>
              <a:t>hế tạo ĐIỆN THOẠI DÂY.</a:t>
            </a:r>
            <a:endParaRPr lang="en-US" sz="3200" b="1">
              <a:solidFill>
                <a:schemeClr val="accent1">
                  <a:lumMod val="50000"/>
                </a:schemeClr>
              </a:solidFill>
              <a:highlight>
                <a:srgbClr val="FFFFFF"/>
              </a:highlight>
              <a:latin typeface="Times New Roman" panose="02020603050405020304" pitchFamily="18" charset="0"/>
              <a:ea typeface="A3.NotoSans-San" panose="020B0502040504020204" pitchFamily="34" charset="0"/>
              <a:cs typeface="Times New Roman" panose="02020603050405020304" pitchFamily="18" charset="0"/>
            </a:endParaRPr>
          </a:p>
        </p:txBody>
      </p:sp>
      <p:sp>
        <p:nvSpPr>
          <p:cNvPr id="25603" name="TextBox 6"/>
          <p:cNvSpPr txBox="1">
            <a:spLocks noChangeArrowheads="1"/>
          </p:cNvSpPr>
          <p:nvPr/>
        </p:nvSpPr>
        <p:spPr bwMode="auto">
          <a:xfrm>
            <a:off x="0" y="957263"/>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pPr algn="ctr"/>
            <a:r>
              <a:rPr lang="en-US" altLang="en-US" sz="3200" b="1">
                <a:latin typeface="Times New Roman" pitchFamily="18" charset="0"/>
                <a:cs typeface="Times New Roman" pitchFamily="18" charset="0"/>
              </a:rPr>
              <a:t>NHIỆM VỤ VỀ NHÀ</a:t>
            </a:r>
          </a:p>
        </p:txBody>
      </p:sp>
      <p:pic>
        <p:nvPicPr>
          <p:cNvPr id="25604" name="Graphic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8" y="2105025"/>
            <a:ext cx="2433637" cy="243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4528444"/>
      </p:ext>
    </p:extLst>
  </p:cSld>
  <p:clrMapOvr>
    <a:masterClrMapping/>
  </p:clrMapOvr>
  <p:transition spd="slow">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1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91797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13843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sp>
        <p:nvSpPr>
          <p:cNvPr id="7171" name="TextBox 10"/>
          <p:cNvSpPr txBox="1">
            <a:spLocks noChangeArrowheads="1"/>
          </p:cNvSpPr>
          <p:nvPr/>
        </p:nvSpPr>
        <p:spPr bwMode="auto">
          <a:xfrm>
            <a:off x="754063" y="614363"/>
            <a:ext cx="76358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Palatino Linotype" pitchFamily="18" charset="0"/>
                <a:cs typeface="Arial" pitchFamily="34" charset="0"/>
              </a:defRPr>
            </a:lvl1pPr>
            <a:lvl2pPr marL="742950" indent="-285750">
              <a:defRPr>
                <a:solidFill>
                  <a:schemeClr val="tx1"/>
                </a:solidFill>
                <a:latin typeface="Palatino Linotype" pitchFamily="18" charset="0"/>
                <a:cs typeface="Arial" pitchFamily="34" charset="0"/>
              </a:defRPr>
            </a:lvl2pPr>
            <a:lvl3pPr marL="1143000" indent="-228600">
              <a:defRPr>
                <a:solidFill>
                  <a:schemeClr val="tx1"/>
                </a:solidFill>
                <a:latin typeface="Palatino Linotype" pitchFamily="18" charset="0"/>
                <a:cs typeface="Arial" pitchFamily="34" charset="0"/>
              </a:defRPr>
            </a:lvl3pPr>
            <a:lvl4pPr marL="1600200" indent="-228600">
              <a:defRPr>
                <a:solidFill>
                  <a:schemeClr val="tx1"/>
                </a:solidFill>
                <a:latin typeface="Palatino Linotype" pitchFamily="18" charset="0"/>
                <a:cs typeface="Arial" pitchFamily="34" charset="0"/>
              </a:defRPr>
            </a:lvl4pPr>
            <a:lvl5pPr marL="2057400" indent="-228600">
              <a:defRPr>
                <a:solidFill>
                  <a:schemeClr val="tx1"/>
                </a:solidFill>
                <a:latin typeface="Palatino Linotype" pitchFamily="18" charset="0"/>
                <a:cs typeface="Arial" pitchFamily="34" charset="0"/>
              </a:defRPr>
            </a:lvl5pPr>
            <a:lvl6pPr marL="2514600" indent="-228600" eaLnBrk="0" fontAlgn="base" hangingPunct="0">
              <a:spcBef>
                <a:spcPct val="0"/>
              </a:spcBef>
              <a:spcAft>
                <a:spcPct val="0"/>
              </a:spcAft>
              <a:defRPr>
                <a:solidFill>
                  <a:schemeClr val="tx1"/>
                </a:solidFill>
                <a:latin typeface="Palatino Linotype" pitchFamily="18" charset="0"/>
                <a:cs typeface="Arial" pitchFamily="34" charset="0"/>
              </a:defRPr>
            </a:lvl6pPr>
            <a:lvl7pPr marL="2971800" indent="-228600" eaLnBrk="0" fontAlgn="base" hangingPunct="0">
              <a:spcBef>
                <a:spcPct val="0"/>
              </a:spcBef>
              <a:spcAft>
                <a:spcPct val="0"/>
              </a:spcAft>
              <a:defRPr>
                <a:solidFill>
                  <a:schemeClr val="tx1"/>
                </a:solidFill>
                <a:latin typeface="Palatino Linotype" pitchFamily="18" charset="0"/>
                <a:cs typeface="Arial" pitchFamily="34" charset="0"/>
              </a:defRPr>
            </a:lvl7pPr>
            <a:lvl8pPr marL="3429000" indent="-228600" eaLnBrk="0" fontAlgn="base" hangingPunct="0">
              <a:spcBef>
                <a:spcPct val="0"/>
              </a:spcBef>
              <a:spcAft>
                <a:spcPct val="0"/>
              </a:spcAft>
              <a:defRPr>
                <a:solidFill>
                  <a:schemeClr val="tx1"/>
                </a:solidFill>
                <a:latin typeface="Palatino Linotype" pitchFamily="18" charset="0"/>
                <a:cs typeface="Arial" pitchFamily="34" charset="0"/>
              </a:defRPr>
            </a:lvl8pPr>
            <a:lvl9pPr marL="3886200" indent="-228600" eaLnBrk="0" fontAlgn="base" hangingPunct="0">
              <a:spcBef>
                <a:spcPct val="0"/>
              </a:spcBef>
              <a:spcAft>
                <a:spcPct val="0"/>
              </a:spcAft>
              <a:defRPr>
                <a:solidFill>
                  <a:schemeClr val="tx1"/>
                </a:solidFill>
                <a:latin typeface="Palatino Linotype" pitchFamily="18" charset="0"/>
                <a:cs typeface="Arial" pitchFamily="34" charset="0"/>
              </a:defRPr>
            </a:lvl9pPr>
          </a:lstStyle>
          <a:p>
            <a:r>
              <a:rPr lang="en-US" altLang="en-US" sz="3200" b="1" dirty="0">
                <a:solidFill>
                  <a:srgbClr val="FF0000"/>
                </a:solidFill>
                <a:latin typeface="Times New Roman" pitchFamily="18" charset="0"/>
                <a:cs typeface="Times New Roman" pitchFamily="18" charset="0"/>
              </a:rPr>
              <a:t>TÌM HIỂU VỀ SÓNG ÂM</a:t>
            </a:r>
            <a:endParaRPr lang="en-US" altLang="en-US" sz="3200" dirty="0">
              <a:solidFill>
                <a:srgbClr val="FF0000"/>
              </a:solidFill>
              <a:latin typeface="Times New Roman" pitchFamily="18" charset="0"/>
              <a:cs typeface="Times New Roman" pitchFamily="18" charset="0"/>
            </a:endParaRPr>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603968"/>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1982788" y="1776413"/>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dirty="0">
                <a:solidFill>
                  <a:srgbClr val="0000CC"/>
                </a:solidFill>
                <a:latin typeface="Times New Roman" pitchFamily="18" charset="0"/>
              </a:rPr>
              <a:t>HOẠT ĐỘNG NHÓM</a:t>
            </a:r>
            <a:endParaRPr lang="en-US" altLang="en-US" sz="3200" dirty="0">
              <a:solidFill>
                <a:srgbClr val="0000CC"/>
              </a:solidFill>
            </a:endParaRPr>
          </a:p>
        </p:txBody>
      </p:sp>
      <p:sp>
        <p:nvSpPr>
          <p:cNvPr id="4" name="Rectangle 3"/>
          <p:cNvSpPr/>
          <p:nvPr/>
        </p:nvSpPr>
        <p:spPr>
          <a:xfrm>
            <a:off x="152400" y="2551113"/>
            <a:ext cx="8839200" cy="1246187"/>
          </a:xfrm>
          <a:prstGeom prst="rect">
            <a:avLst/>
          </a:prstGeom>
        </p:spPr>
        <p:txBody>
          <a:bodyPr>
            <a:spAutoFit/>
          </a:bodyPr>
          <a:lstStyle/>
          <a:p>
            <a:pPr algn="just">
              <a:lnSpc>
                <a:spcPct val="150000"/>
              </a:lnSpc>
              <a:defRPr/>
            </a:pPr>
            <a:r>
              <a:rPr lang="en-US" b="1" dirty="0">
                <a:solidFill>
                  <a:srgbClr val="002060"/>
                </a:solidFill>
              </a:rPr>
              <a:t>- </a:t>
            </a:r>
            <a:r>
              <a:rPr lang="en-US" sz="3200" b="1" dirty="0" err="1">
                <a:solidFill>
                  <a:schemeClr val="bg2">
                    <a:lumMod val="25000"/>
                  </a:schemeClr>
                </a:solidFill>
              </a:rPr>
              <a:t>Thí</a:t>
            </a:r>
            <a:r>
              <a:rPr lang="en-US" sz="3200" b="1" dirty="0">
                <a:solidFill>
                  <a:schemeClr val="bg2">
                    <a:lumMod val="25000"/>
                  </a:schemeClr>
                </a:solidFill>
              </a:rPr>
              <a:t> </a:t>
            </a:r>
            <a:r>
              <a:rPr lang="en-US" sz="3200" b="1" dirty="0" err="1">
                <a:solidFill>
                  <a:schemeClr val="bg2">
                    <a:lumMod val="25000"/>
                  </a:schemeClr>
                </a:solidFill>
              </a:rPr>
              <a:t>nghiệm</a:t>
            </a:r>
            <a:r>
              <a:rPr lang="en-US" sz="3200" b="1" dirty="0">
                <a:solidFill>
                  <a:schemeClr val="bg2">
                    <a:lumMod val="25000"/>
                  </a:schemeClr>
                </a:solidFill>
              </a:rPr>
              <a:t> 1: </a:t>
            </a:r>
            <a:r>
              <a:rPr lang="en-US" sz="3200" b="1" dirty="0" err="1">
                <a:solidFill>
                  <a:schemeClr val="bg2">
                    <a:lumMod val="25000"/>
                  </a:schemeClr>
                </a:solidFill>
              </a:rPr>
              <a:t>Tạo</a:t>
            </a:r>
            <a:r>
              <a:rPr lang="en-US" sz="3200" b="1" dirty="0">
                <a:solidFill>
                  <a:schemeClr val="bg2">
                    <a:lumMod val="25000"/>
                  </a:schemeClr>
                </a:solidFill>
              </a:rPr>
              <a:t> </a:t>
            </a:r>
            <a:r>
              <a:rPr lang="en-US" sz="3200" b="1" dirty="0" err="1">
                <a:solidFill>
                  <a:schemeClr val="bg2">
                    <a:lumMod val="25000"/>
                  </a:schemeClr>
                </a:solidFill>
              </a:rPr>
              <a:t>ra</a:t>
            </a:r>
            <a:r>
              <a:rPr lang="en-US" sz="3200" b="1" dirty="0">
                <a:solidFill>
                  <a:schemeClr val="bg2">
                    <a:lumMod val="25000"/>
                  </a:schemeClr>
                </a:solidFill>
              </a:rPr>
              <a:t> </a:t>
            </a:r>
            <a:r>
              <a:rPr lang="en-US" sz="3200" b="1" dirty="0" err="1">
                <a:solidFill>
                  <a:schemeClr val="bg2">
                    <a:lumMod val="25000"/>
                  </a:schemeClr>
                </a:solidFill>
              </a:rPr>
              <a:t>và</a:t>
            </a:r>
            <a:r>
              <a:rPr lang="en-US" sz="3200" b="1" dirty="0">
                <a:solidFill>
                  <a:schemeClr val="bg2">
                    <a:lumMod val="25000"/>
                  </a:schemeClr>
                </a:solidFill>
              </a:rPr>
              <a:t> </a:t>
            </a:r>
            <a:r>
              <a:rPr lang="en-US" sz="3200" b="1" dirty="0" err="1">
                <a:solidFill>
                  <a:schemeClr val="bg2">
                    <a:lumMod val="25000"/>
                  </a:schemeClr>
                </a:solidFill>
              </a:rPr>
              <a:t>cảm</a:t>
            </a:r>
            <a:r>
              <a:rPr lang="en-US" sz="3200" b="1" dirty="0">
                <a:solidFill>
                  <a:schemeClr val="bg2">
                    <a:lumMod val="25000"/>
                  </a:schemeClr>
                </a:solidFill>
              </a:rPr>
              <a:t> </a:t>
            </a:r>
            <a:r>
              <a:rPr lang="en-US" sz="3200" b="1" dirty="0" err="1">
                <a:solidFill>
                  <a:schemeClr val="bg2">
                    <a:lumMod val="25000"/>
                  </a:schemeClr>
                </a:solidFill>
              </a:rPr>
              <a:t>nhận</a:t>
            </a:r>
            <a:r>
              <a:rPr lang="en-US" sz="3200" b="1" dirty="0">
                <a:solidFill>
                  <a:schemeClr val="bg2">
                    <a:lumMod val="25000"/>
                  </a:schemeClr>
                </a:solidFill>
              </a:rPr>
              <a:t> </a:t>
            </a:r>
            <a:r>
              <a:rPr lang="en-US" sz="3200" b="1" dirty="0" err="1">
                <a:solidFill>
                  <a:schemeClr val="bg2">
                    <a:lumMod val="25000"/>
                  </a:schemeClr>
                </a:solidFill>
              </a:rPr>
              <a:t>âm</a:t>
            </a:r>
            <a:r>
              <a:rPr lang="en-US" sz="3200" b="1" dirty="0">
                <a:solidFill>
                  <a:schemeClr val="bg2">
                    <a:lumMod val="25000"/>
                  </a:schemeClr>
                </a:solidFill>
              </a:rPr>
              <a:t> </a:t>
            </a:r>
            <a:r>
              <a:rPr lang="en-US" sz="3200" b="1" dirty="0" err="1">
                <a:solidFill>
                  <a:schemeClr val="bg2">
                    <a:lumMod val="25000"/>
                  </a:schemeClr>
                </a:solidFill>
              </a:rPr>
              <a:t>thanh</a:t>
            </a:r>
            <a:endParaRPr lang="en-US" sz="3200" b="1" dirty="0">
              <a:solidFill>
                <a:schemeClr val="bg2">
                  <a:lumMod val="25000"/>
                </a:schemeClr>
              </a:solidFill>
            </a:endParaRPr>
          </a:p>
          <a:p>
            <a:pPr algn="just">
              <a:lnSpc>
                <a:spcPct val="150000"/>
              </a:lnSpc>
              <a:defRPr/>
            </a:pPr>
            <a:endParaRPr lang="en-US" dirty="0">
              <a:solidFill>
                <a:srgbClr val="002060"/>
              </a:solidFill>
            </a:endParaRPr>
          </a:p>
        </p:txBody>
      </p:sp>
      <p:pic>
        <p:nvPicPr>
          <p:cNvPr id="819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00150" y="3535363"/>
            <a:ext cx="7180263"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024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197"/>
                                        </p:tgtEl>
                                        <p:attrNameLst>
                                          <p:attrName>style.visibility</p:attrName>
                                        </p:attrNameLst>
                                      </p:cBhvr>
                                      <p:to>
                                        <p:strVal val="visible"/>
                                      </p:to>
                                    </p:set>
                                    <p:animEffect transition="in" filter="barn(inVertical)">
                                      <p:cBhvr>
                                        <p:cTn id="7" dur="500"/>
                                        <p:tgtEl>
                                          <p:spTgt spid="81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9"/>
                                        </p:tgtEl>
                                        <p:attrNameLst>
                                          <p:attrName>style.visibility</p:attrName>
                                        </p:attrNameLst>
                                      </p:cBhvr>
                                      <p:to>
                                        <p:strVal val="visible"/>
                                      </p:to>
                                    </p:set>
                                    <p:animEffect transition="in" filter="barn(inVertical)">
                                      <p:cBhvr>
                                        <p:cTn id="17" dur="500"/>
                                        <p:tgtEl>
                                          <p:spTgt spid="8199"/>
                                        </p:tgtEl>
                                      </p:cBhvr>
                                    </p:animEffect>
                                  </p:childTnLst>
                                </p:cTn>
                              </p:par>
                              <p:par>
                                <p:cTn id="18" presetID="1"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extLst>
          </p:cNvPr>
          <p:cNvSpPr/>
          <p:nvPr/>
        </p:nvSpPr>
        <p:spPr>
          <a:xfrm>
            <a:off x="0" y="76200"/>
            <a:ext cx="9144000" cy="349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p>
        </p:txBody>
      </p:sp>
      <p:pic>
        <p:nvPicPr>
          <p:cNvPr id="1026" name="Picture 2" descr="Download Free png Child , Students, group of children studying illustration  ... - DLPNG.co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751480"/>
            <a:ext cx="1829614" cy="10516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7" name="Rectangle 5"/>
          <p:cNvSpPr>
            <a:spLocks noChangeArrowheads="1"/>
          </p:cNvSpPr>
          <p:nvPr/>
        </p:nvSpPr>
        <p:spPr bwMode="auto">
          <a:xfrm>
            <a:off x="1982788" y="923925"/>
            <a:ext cx="4799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3200" b="1">
                <a:solidFill>
                  <a:srgbClr val="0000CC"/>
                </a:solidFill>
                <a:latin typeface="Times New Roman" pitchFamily="18" charset="0"/>
              </a:rPr>
              <a:t>HOẠT ĐỘNG NHÓM</a:t>
            </a:r>
            <a:endParaRPr lang="en-US" altLang="en-US" sz="3200">
              <a:solidFill>
                <a:srgbClr val="0000CC"/>
              </a:solidFill>
            </a:endParaRPr>
          </a:p>
        </p:txBody>
      </p:sp>
      <p:sp>
        <p:nvSpPr>
          <p:cNvPr id="4" name="Rectangle 3"/>
          <p:cNvSpPr/>
          <p:nvPr/>
        </p:nvSpPr>
        <p:spPr>
          <a:xfrm>
            <a:off x="342900" y="1676400"/>
            <a:ext cx="8458200" cy="661207"/>
          </a:xfrm>
          <a:prstGeom prst="rect">
            <a:avLst/>
          </a:prstGeom>
        </p:spPr>
        <p:txBody>
          <a:bodyPr>
            <a:spAutoFit/>
          </a:bodyPr>
          <a:lstStyle/>
          <a:p>
            <a:pPr algn="just">
              <a:lnSpc>
                <a:spcPct val="150000"/>
              </a:lnSpc>
              <a:defRPr/>
            </a:pP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Thí</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nghiệm</a:t>
            </a:r>
            <a:r>
              <a:rPr lang="en-US" sz="2800" b="1" dirty="0">
                <a:solidFill>
                  <a:schemeClr val="bg2">
                    <a:lumMod val="25000"/>
                  </a:schemeClr>
                </a:solidFill>
                <a:latin typeface="Times New Roman" panose="02020603050405020304" pitchFamily="18" charset="0"/>
                <a:cs typeface="Times New Roman" panose="02020603050405020304" pitchFamily="18" charset="0"/>
              </a:rPr>
              <a:t> 1: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Tạo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ra</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smtClean="0">
                <a:solidFill>
                  <a:schemeClr val="bg2">
                    <a:lumMod val="25000"/>
                  </a:schemeClr>
                </a:solidFill>
                <a:latin typeface="Times New Roman" panose="02020603050405020304" pitchFamily="18" charset="0"/>
                <a:cs typeface="Times New Roman" panose="02020603050405020304" pitchFamily="18" charset="0"/>
              </a:rPr>
              <a:t>thanh</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452438" y="2528887"/>
            <a:ext cx="6022975" cy="1016000"/>
          </a:xfrm>
          <a:prstGeom prst="rect">
            <a:avLst/>
          </a:prstGeom>
          <a:noFill/>
        </p:spPr>
        <p:txBody>
          <a:bodyPr>
            <a:spAutoFit/>
          </a:bodyPr>
          <a:lstStyle/>
          <a:p>
            <a:pPr>
              <a:defRPr/>
            </a:pP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Gảy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đàn</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dây</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52438" y="3659187"/>
            <a:ext cx="6367462" cy="1016000"/>
          </a:xfrm>
          <a:prstGeom prst="rect">
            <a:avLst/>
          </a:prstGeom>
          <a:noFill/>
        </p:spPr>
        <p:txBody>
          <a:bodyPr>
            <a:spAutoFit/>
          </a:bodyPr>
          <a:lstStyle/>
          <a:p>
            <a:pPr>
              <a:defRPr/>
            </a:pPr>
            <a:r>
              <a:rPr lang="en-US" sz="3200">
                <a:solidFill>
                  <a:schemeClr val="accent1">
                    <a:lumMod val="75000"/>
                  </a:schemeClr>
                </a:solidFill>
              </a:rPr>
              <a:t>+ </a:t>
            </a:r>
            <a:r>
              <a:rPr lang="en-US" sz="2800" b="1">
                <a:solidFill>
                  <a:schemeClr val="bg2">
                    <a:lumMod val="25000"/>
                  </a:schemeClr>
                </a:solidFill>
                <a:latin typeface="Times New Roman" panose="02020603050405020304" pitchFamily="18" charset="0"/>
                <a:cs typeface="Times New Roman" panose="02020603050405020304" pitchFamily="18" charset="0"/>
              </a:rPr>
              <a:t>Gõ nhẹ trống =&gt; Chạm tay vào mặt trống =&gt; Nêu cảm nhận</a:t>
            </a:r>
          </a:p>
        </p:txBody>
      </p:sp>
      <p:sp>
        <p:nvSpPr>
          <p:cNvPr id="6" name="TextBox 5"/>
          <p:cNvSpPr txBox="1"/>
          <p:nvPr/>
        </p:nvSpPr>
        <p:spPr>
          <a:xfrm>
            <a:off x="534988" y="4714875"/>
            <a:ext cx="5857875" cy="954087"/>
          </a:xfrm>
          <a:prstGeom prst="rect">
            <a:avLst/>
          </a:prstGeom>
          <a:noFill/>
        </p:spPr>
        <p:txBody>
          <a:bodyPr>
            <a:spAutoFit/>
          </a:bodyPr>
          <a:lstStyle/>
          <a:p>
            <a:pPr>
              <a:defRPr/>
            </a:pP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Gõ</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Chạm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tay</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vào</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thoa</a:t>
            </a:r>
            <a:r>
              <a:rPr lang="en-US" sz="2800" b="1" dirty="0">
                <a:solidFill>
                  <a:schemeClr val="bg2">
                    <a:lumMod val="25000"/>
                  </a:schemeClr>
                </a:solidFill>
                <a:latin typeface="Times New Roman" panose="02020603050405020304" pitchFamily="18" charset="0"/>
                <a:cs typeface="Times New Roman" panose="02020603050405020304" pitchFamily="18" charset="0"/>
              </a:rPr>
              <a:t> =&gt;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Nêu</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cảm</a:t>
            </a:r>
            <a:r>
              <a:rPr lang="en-US" sz="2800" b="1" dirty="0">
                <a:solidFill>
                  <a:schemeClr val="bg2">
                    <a:lumMod val="25000"/>
                  </a:schemeClr>
                </a:solidFill>
                <a:latin typeface="Times New Roman" panose="02020603050405020304" pitchFamily="18" charset="0"/>
                <a:cs typeface="Times New Roman" panose="02020603050405020304" pitchFamily="18" charset="0"/>
              </a:rPr>
              <a:t> </a:t>
            </a:r>
            <a:r>
              <a:rPr lang="en-US" sz="2800" b="1" dirty="0" err="1">
                <a:solidFill>
                  <a:schemeClr val="bg2">
                    <a:lumMod val="25000"/>
                  </a:schemeClr>
                </a:solidFill>
                <a:latin typeface="Times New Roman" panose="02020603050405020304" pitchFamily="18" charset="0"/>
                <a:cs typeface="Times New Roman" panose="02020603050405020304" pitchFamily="18" charset="0"/>
              </a:rPr>
              <a:t>nhận</a:t>
            </a:r>
            <a:endParaRPr lang="en-US" sz="2800" b="1" dirty="0">
              <a:solidFill>
                <a:schemeClr val="bg2">
                  <a:lumMod val="25000"/>
                </a:schemeClr>
              </a:solidFill>
              <a:latin typeface="Times New Roman" panose="02020603050405020304" pitchFamily="18" charset="0"/>
              <a:cs typeface="Times New Roman" panose="02020603050405020304" pitchFamily="18" charset="0"/>
            </a:endParaRPr>
          </a:p>
        </p:txBody>
      </p:sp>
      <p:pic>
        <p:nvPicPr>
          <p:cNvPr id="92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2387600"/>
            <a:ext cx="1474787"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847117">
            <a:off x="7189788" y="3436937"/>
            <a:ext cx="1716087" cy="167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45200" y="4514850"/>
            <a:ext cx="14509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009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3657600"/>
            <a:ext cx="9032875" cy="1570038"/>
          </a:xfrm>
          <a:prstGeom prst="rect">
            <a:avLst/>
          </a:prstGeom>
          <a:noFill/>
        </p:spPr>
        <p:txBody>
          <a:bodyPr>
            <a:spAutoFit/>
          </a:bodyPr>
          <a:lstStyle/>
          <a:p>
            <a:pPr>
              <a:defRPr/>
            </a:pP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Các</a:t>
            </a:r>
            <a:r>
              <a:rPr lang="en-US" sz="3200" b="1" dirty="0">
                <a:solidFill>
                  <a:schemeClr val="bg2">
                    <a:lumMod val="25000"/>
                  </a:schemeClr>
                </a:solidFill>
                <a:latin typeface="Times New Roman" panose="02020603050405020304" pitchFamily="18" charset="0"/>
                <a:cs typeface="Times New Roman" panose="02020603050405020304" pitchFamily="18" charset="0"/>
              </a:rPr>
              <a:t> rung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chuyển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 qua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lại</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vị</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trí</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cân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bằng</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là</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dao</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Vật</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dao</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động</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phát</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ra</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thanh</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gọi</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là</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nguồn</a:t>
            </a:r>
            <a:r>
              <a:rPr lang="en-US" sz="3200" b="1" dirty="0">
                <a:solidFill>
                  <a:schemeClr val="bg2">
                    <a:lumMod val="25000"/>
                  </a:schemeClr>
                </a:solidFill>
                <a:latin typeface="Times New Roman" panose="02020603050405020304" pitchFamily="18" charset="0"/>
                <a:cs typeface="Times New Roman" panose="02020603050405020304" pitchFamily="18" charset="0"/>
              </a:rPr>
              <a:t> </a:t>
            </a:r>
            <a:r>
              <a:rPr lang="en-US" sz="3200" b="1" dirty="0" err="1">
                <a:solidFill>
                  <a:schemeClr val="bg2">
                    <a:lumMod val="25000"/>
                  </a:schemeClr>
                </a:solidFill>
                <a:latin typeface="Times New Roman" panose="02020603050405020304" pitchFamily="18" charset="0"/>
                <a:cs typeface="Times New Roman" panose="02020603050405020304" pitchFamily="18" charset="0"/>
              </a:rPr>
              <a:t>âm</a:t>
            </a:r>
            <a:r>
              <a:rPr lang="en-US" sz="3200" b="1" dirty="0">
                <a:solidFill>
                  <a:schemeClr val="bg2">
                    <a:lumMod val="25000"/>
                  </a:schemeClr>
                </a:solidFill>
                <a:latin typeface="Times New Roman" panose="02020603050405020304" pitchFamily="18" charset="0"/>
                <a:cs typeface="Times New Roman" panose="02020603050405020304" pitchFamily="18" charset="0"/>
              </a:rPr>
              <a:t>.</a:t>
            </a:r>
          </a:p>
        </p:txBody>
      </p:sp>
      <p:pic>
        <p:nvPicPr>
          <p:cNvPr id="2" name="Video 1.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838200"/>
            <a:ext cx="9144000"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70596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N sóng âm.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914400" y="533400"/>
            <a:ext cx="2971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533400"/>
            <a:ext cx="41719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52400" y="2895600"/>
            <a:ext cx="8991600" cy="2062163"/>
          </a:xfrm>
          <a:prstGeom prst="rect">
            <a:avLst/>
          </a:prstGeom>
          <a:noFill/>
        </p:spPr>
        <p:txBody>
          <a:bodyPr>
            <a:spAutoFit/>
          </a:bodyPr>
          <a:lstStyle/>
          <a:p>
            <a:pPr>
              <a:defRPr/>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dao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từ</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nguồn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lan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truyền</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môi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trường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gọi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sóng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p>
          <a:p>
            <a:pPr>
              <a:defRPr/>
            </a:pP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Sóng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âm</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được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phát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ra</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bởi</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các</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vật</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đang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dao</a:t>
            </a:r>
            <a:r>
              <a:rPr lang="en-US" sz="3200" b="1" dirty="0">
                <a:solidFill>
                  <a:schemeClr val="accent1">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1">
                    <a:lumMod val="75000"/>
                  </a:schemeClr>
                </a:solidFill>
                <a:latin typeface="Times New Roman" panose="02020603050405020304" pitchFamily="18" charset="0"/>
                <a:cs typeface="Times New Roman" panose="02020603050405020304" pitchFamily="18" charset="0"/>
              </a:rPr>
              <a:t>động</a:t>
            </a:r>
            <a:r>
              <a:rPr lang="en-US" sz="3200" b="1" dirty="0">
                <a:solidFill>
                  <a:schemeClr val="accent1">
                    <a:lumMod val="75000"/>
                  </a:schemeClr>
                </a:solidFill>
                <a:latin typeface="Times New Roman" panose="02020603050405020304" pitchFamily="18" charset="0"/>
                <a:cs typeface="Times New Roman" panose="02020603050405020304" pitchFamily="18" charset="0"/>
              </a:rPr>
              <a:t>.</a:t>
            </a:r>
          </a:p>
        </p:txBody>
      </p:sp>
      <p:pic>
        <p:nvPicPr>
          <p:cNvPr id="10245"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110413" y="5562600"/>
            <a:ext cx="20335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46700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0000" fill="hold"/>
                                        <p:tgtEl>
                                          <p:spTgt spid="7"/>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1" fill="hold" display="0">
                  <p:stCondLst>
                    <p:cond delay="indefinite"/>
                  </p:stCondLst>
                </p:cTn>
                <p:tgtEl>
                  <p:spTgt spid="7"/>
                </p:tgtEl>
              </p:cMediaNode>
            </p:video>
            <p:seq concurrent="1" nextAc="seek">
              <p:cTn id="12" restart="whenNotActive" fill="hold" evtFilter="cancelBubble" nodeType="interactiveSeq">
                <p:stCondLst>
                  <p:cond evt="onClick" delay="0">
                    <p:tgtEl>
                      <p:spTgt spid="7"/>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2" presetClass="mediacall" presetSubtype="0" fill="hold" nodeType="clickEffect">
                                  <p:stCondLst>
                                    <p:cond delay="0"/>
                                  </p:stCondLst>
                                  <p:childTnLst>
                                    <p:cmd type="call" cmd="togglePause">
                                      <p:cBhvr>
                                        <p:cTn id="16" dur="1" fill="hold"/>
                                        <p:tgtEl>
                                          <p:spTgt spid="7"/>
                                        </p:tgtEl>
                                      </p:cBhvr>
                                    </p:cmd>
                                  </p:childTnLst>
                                </p:cTn>
                              </p:par>
                            </p:childTnLst>
                          </p:cTn>
                        </p:par>
                      </p:childTnLst>
                    </p:cTn>
                  </p:par>
                </p:childTnLst>
              </p:cTn>
              <p:nextCondLst>
                <p:cond evt="onClick" delay="0">
                  <p:tgtEl>
                    <p:spTgt spid="7"/>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4" name="Text Box 20"/>
          <p:cNvSpPr txBox="1">
            <a:spLocks noChangeArrowheads="1"/>
          </p:cNvSpPr>
          <p:nvPr/>
        </p:nvSpPr>
        <p:spPr bwMode="auto">
          <a:xfrm>
            <a:off x="1524000" y="41565"/>
            <a:ext cx="5486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0000FF"/>
                </a:solidFill>
                <a:latin typeface="Times New Roman" pitchFamily="18" charset="0"/>
                <a:cs typeface="Times New Roman" pitchFamily="18" charset="0"/>
              </a:rPr>
              <a:t>CHỦ ĐỀ 4 -ÂM THANH</a:t>
            </a:r>
            <a:endParaRPr lang="en-US" altLang="en-US" sz="3200" b="1" dirty="0">
              <a:solidFill>
                <a:srgbClr val="0000FF"/>
              </a:solidFill>
              <a:latin typeface="Times New Roman" pitchFamily="18" charset="0"/>
              <a:cs typeface="Times New Roman" pitchFamily="18" charset="0"/>
            </a:endParaRPr>
          </a:p>
        </p:txBody>
      </p:sp>
      <p:pic>
        <p:nvPicPr>
          <p:cNvPr id="15"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08373" y="500787"/>
            <a:ext cx="990600" cy="94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0"/>
          <p:cNvSpPr txBox="1">
            <a:spLocks noChangeArrowheads="1"/>
          </p:cNvSpPr>
          <p:nvPr/>
        </p:nvSpPr>
        <p:spPr bwMode="auto">
          <a:xfrm>
            <a:off x="76200" y="924580"/>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a:t>
            </a:r>
            <a:r>
              <a:rPr lang="en-US" altLang="en-US" sz="2800" b="1" u="sng" dirty="0" err="1" smtClean="0">
                <a:solidFill>
                  <a:srgbClr val="3333FF"/>
                </a:solidFill>
                <a:latin typeface="Times New Roman" pitchFamily="18" charset="0"/>
                <a:cs typeface="Times New Roman" pitchFamily="18" charset="0"/>
              </a:rPr>
              <a:t>Sóng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âm</a:t>
            </a:r>
            <a:r>
              <a:rPr lang="en-US" altLang="en-US" sz="2800" b="1" u="sng" dirty="0" smtClean="0">
                <a:solidFill>
                  <a:srgbClr val="3333FF"/>
                </a:solidFill>
                <a:latin typeface="Times New Roman" pitchFamily="18" charset="0"/>
                <a:cs typeface="Times New Roman" pitchFamily="18" charset="0"/>
              </a:rPr>
              <a:t> :</a:t>
            </a:r>
            <a:endParaRPr lang="en-US" altLang="en-US" sz="2800" b="1" u="sng" dirty="0">
              <a:solidFill>
                <a:srgbClr val="0000FF"/>
              </a:solidFill>
              <a:latin typeface="Times New Roman" pitchFamily="18" charset="0"/>
              <a:cs typeface="Times New Roman" pitchFamily="18" charset="0"/>
            </a:endParaRPr>
          </a:p>
        </p:txBody>
      </p:sp>
      <p:sp>
        <p:nvSpPr>
          <p:cNvPr id="5" name="Text Box 20"/>
          <p:cNvSpPr txBox="1">
            <a:spLocks noChangeArrowheads="1"/>
          </p:cNvSpPr>
          <p:nvPr/>
        </p:nvSpPr>
        <p:spPr bwMode="auto">
          <a:xfrm>
            <a:off x="1662550" y="498765"/>
            <a:ext cx="5562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spcBef>
                <a:spcPct val="50000"/>
              </a:spcBef>
              <a:defRPr/>
            </a:pPr>
            <a:r>
              <a:rPr lang="en-US" altLang="en-US" sz="3200" b="1" dirty="0" smtClean="0">
                <a:solidFill>
                  <a:srgbClr val="FF0000"/>
                </a:solidFill>
                <a:latin typeface="Times New Roman" pitchFamily="18" charset="0"/>
                <a:cs typeface="Times New Roman" pitchFamily="18" charset="0"/>
              </a:rPr>
              <a:t>BÀI 12- MÔ TẢ SÓNG ÂM </a:t>
            </a:r>
            <a:endParaRPr lang="en-US" alt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76200" y="1325562"/>
            <a:ext cx="9601200" cy="954107"/>
          </a:xfrm>
          <a:prstGeom prst="rect">
            <a:avLst/>
          </a:prstGeom>
          <a:noFill/>
        </p:spPr>
        <p:txBody>
          <a:bodyPr wrap="square">
            <a:spAutoFit/>
          </a:bodyPr>
          <a:lstStyle/>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Sự</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rung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chuyển</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động</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a:solidFill>
                  <a:schemeClr val="bg2">
                    <a:lumMod val="25000"/>
                  </a:schemeClr>
                </a:solidFill>
                <a:latin typeface="Times New Roman" panose="02020603050405020304" pitchFamily="18" charset="0"/>
                <a:cs typeface="Times New Roman" panose="02020603050405020304" pitchFamily="18" charset="0"/>
              </a:rPr>
              <a:t>qua </a:t>
            </a:r>
            <a:r>
              <a:rPr lang="en-US" sz="2800" dirty="0" err="1">
                <a:solidFill>
                  <a:schemeClr val="bg2">
                    <a:lumMod val="25000"/>
                  </a:schemeClr>
                </a:solidFill>
                <a:latin typeface="Times New Roman" panose="02020603050405020304" pitchFamily="18" charset="0"/>
                <a:cs typeface="Times New Roman" panose="02020603050405020304" pitchFamily="18" charset="0"/>
              </a:rPr>
              <a:t>lại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vị</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trí</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cân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bằng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dao</a:t>
            </a:r>
            <a:r>
              <a:rPr lang="en-US" sz="2600" dirty="0">
                <a:solidFill>
                  <a:schemeClr val="bg2">
                    <a:lumMod val="25000"/>
                  </a:schemeClr>
                </a:solidFill>
                <a:latin typeface="Times New Roman" panose="02020603050405020304" pitchFamily="18" charset="0"/>
                <a:cs typeface="Times New Roman" panose="02020603050405020304" pitchFamily="18" charset="0"/>
              </a:rPr>
              <a:t> </a:t>
            </a:r>
            <a:r>
              <a:rPr lang="en-US" sz="26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600" dirty="0">
                <a:solidFill>
                  <a:schemeClr val="bg2">
                    <a:lumMod val="25000"/>
                  </a:schemeClr>
                </a:solidFill>
                <a:latin typeface="Times New Roman" panose="02020603050405020304" pitchFamily="18" charset="0"/>
                <a:cs typeface="Times New Roman" panose="02020603050405020304" pitchFamily="18" charset="0"/>
              </a:rPr>
              <a:t>.</a:t>
            </a:r>
          </a:p>
          <a:p>
            <a:pPr>
              <a:defRPr/>
            </a:pP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smtClean="0">
                <a:solidFill>
                  <a:schemeClr val="bg2">
                    <a:lumMod val="25000"/>
                  </a:schemeClr>
                </a:solidFill>
                <a:latin typeface="Times New Roman" panose="02020603050405020304" pitchFamily="18" charset="0"/>
                <a:cs typeface="Times New Roman" panose="02020603050405020304" pitchFamily="18" charset="0"/>
              </a:rPr>
              <a:t>Vật</a:t>
            </a:r>
            <a:r>
              <a:rPr lang="en-US" sz="2800" dirty="0" smtClean="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dao</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động</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phát</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ra</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thanh</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gọi</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là</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nguồn</a:t>
            </a:r>
            <a:r>
              <a:rPr lang="en-US" sz="2800" dirty="0">
                <a:solidFill>
                  <a:schemeClr val="bg2">
                    <a:lumMod val="25000"/>
                  </a:schemeClr>
                </a:solidFill>
                <a:latin typeface="Times New Roman" panose="02020603050405020304" pitchFamily="18" charset="0"/>
                <a:cs typeface="Times New Roman" panose="02020603050405020304" pitchFamily="18" charset="0"/>
              </a:rPr>
              <a:t> </a:t>
            </a:r>
            <a:r>
              <a:rPr lang="en-US" sz="2800" dirty="0" err="1">
                <a:solidFill>
                  <a:schemeClr val="bg2">
                    <a:lumMod val="25000"/>
                  </a:schemeClr>
                </a:solidFill>
                <a:latin typeface="Times New Roman" panose="02020603050405020304" pitchFamily="18" charset="0"/>
                <a:cs typeface="Times New Roman" panose="02020603050405020304" pitchFamily="18" charset="0"/>
              </a:rPr>
              <a:t>âm</a:t>
            </a:r>
            <a:r>
              <a:rPr lang="en-US" sz="2800" dirty="0">
                <a:solidFill>
                  <a:schemeClr val="bg2">
                    <a:lumMod val="25000"/>
                  </a:schemeClr>
                </a:solidFill>
                <a:latin typeface="Times New Roman" panose="02020603050405020304" pitchFamily="18" charset="0"/>
                <a:cs typeface="Times New Roman" panose="02020603050405020304" pitchFamily="18" charset="0"/>
              </a:rPr>
              <a:t>.</a:t>
            </a:r>
          </a:p>
        </p:txBody>
      </p:sp>
      <p:sp>
        <p:nvSpPr>
          <p:cNvPr id="2" name="Rectangle 1"/>
          <p:cNvSpPr/>
          <p:nvPr/>
        </p:nvSpPr>
        <p:spPr>
          <a:xfrm>
            <a:off x="-76200" y="2133600"/>
            <a:ext cx="8946573" cy="523220"/>
          </a:xfrm>
          <a:prstGeom prst="rect">
            <a:avLst/>
          </a:prstGeom>
        </p:spPr>
        <p:txBody>
          <a:bodyPr wrap="square">
            <a:spAutoFit/>
          </a:bodyPr>
          <a:lstStyle/>
          <a:p>
            <a:pPr>
              <a:defRPr/>
            </a:pPr>
            <a:r>
              <a:rPr lang="en-US" sz="2800" dirty="0" smtClean="0">
                <a:latin typeface="Times New Roman" pitchFamily="18" charset="0"/>
                <a:cs typeface="Times New Roman" panose="02020603050405020304" pitchFamily="18" charset="0"/>
              </a:rPr>
              <a:t>+ </a:t>
            </a:r>
            <a:r>
              <a:rPr lang="en-US" sz="2800" dirty="0" err="1" smtClean="0">
                <a:latin typeface="Times New Roman" pitchFamily="18" charset="0"/>
                <a:cs typeface="Times New Roman" panose="02020603050405020304" pitchFamily="18" charset="0"/>
              </a:rPr>
              <a:t>Sóng</a:t>
            </a:r>
            <a:r>
              <a:rPr lang="en-US" sz="2800" dirty="0" smtClean="0">
                <a:latin typeface="Times New Roman"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462388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heckerboard(across)">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1346</Words>
  <Application>Microsoft Office PowerPoint</Application>
  <PresentationFormat>On-screen Show (4:3)</PresentationFormat>
  <Paragraphs>105</Paragraphs>
  <Slides>33</Slides>
  <Notes>0</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宋体</vt:lpstr>
      <vt:lpstr>A3.NotoSans-San</vt:lpstr>
      <vt:lpstr>Arial</vt:lpstr>
      <vt:lpstr>Calibri</vt:lpstr>
      <vt:lpstr>Georgia</vt:lpstr>
      <vt:lpstr>Times New Roman</vt:lpstr>
      <vt:lpstr>VNI-Thufap3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23</cp:revision>
  <dcterms:created xsi:type="dcterms:W3CDTF">2022-08-10T13:41:25Z</dcterms:created>
  <dcterms:modified xsi:type="dcterms:W3CDTF">2023-12-01T10:52:00Z</dcterms:modified>
</cp:coreProperties>
</file>