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42"/>
  </p:notesMasterIdLst>
  <p:sldIdLst>
    <p:sldId id="431" r:id="rId2"/>
    <p:sldId id="296" r:id="rId3"/>
    <p:sldId id="457" r:id="rId4"/>
    <p:sldId id="298" r:id="rId5"/>
    <p:sldId id="428" r:id="rId6"/>
    <p:sldId id="434" r:id="rId7"/>
    <p:sldId id="468" r:id="rId8"/>
    <p:sldId id="470" r:id="rId9"/>
    <p:sldId id="471" r:id="rId10"/>
    <p:sldId id="433" r:id="rId11"/>
    <p:sldId id="473" r:id="rId12"/>
    <p:sldId id="474" r:id="rId13"/>
    <p:sldId id="437" r:id="rId14"/>
    <p:sldId id="467" r:id="rId15"/>
    <p:sldId id="466" r:id="rId16"/>
    <p:sldId id="438" r:id="rId17"/>
    <p:sldId id="475" r:id="rId18"/>
    <p:sldId id="442" r:id="rId19"/>
    <p:sldId id="443" r:id="rId20"/>
    <p:sldId id="444" r:id="rId21"/>
    <p:sldId id="445" r:id="rId22"/>
    <p:sldId id="448" r:id="rId23"/>
    <p:sldId id="446" r:id="rId24"/>
    <p:sldId id="449" r:id="rId25"/>
    <p:sldId id="450" r:id="rId26"/>
    <p:sldId id="464" r:id="rId27"/>
    <p:sldId id="465" r:id="rId28"/>
    <p:sldId id="453" r:id="rId29"/>
    <p:sldId id="476" r:id="rId30"/>
    <p:sldId id="309" r:id="rId31"/>
    <p:sldId id="311" r:id="rId32"/>
    <p:sldId id="312" r:id="rId33"/>
    <p:sldId id="314" r:id="rId34"/>
    <p:sldId id="461" r:id="rId35"/>
    <p:sldId id="319" r:id="rId36"/>
    <p:sldId id="460" r:id="rId37"/>
    <p:sldId id="462" r:id="rId38"/>
    <p:sldId id="321" r:id="rId39"/>
    <p:sldId id="456" r:id="rId40"/>
    <p:sldId id="430" r:id="rId41"/>
  </p:sldIdLst>
  <p:sldSz cx="9144000" cy="5143500" type="screen16x9"/>
  <p:notesSz cx="6858000" cy="9144000"/>
  <p:embeddedFontLst>
    <p:embeddedFont>
      <p:font typeface="Amatic SC" panose="020B0604020202020204" charset="-79"/>
      <p:regular r:id="rId43"/>
      <p:bold r:id="rId44"/>
    </p:embeddedFont>
    <p:embeddedFont>
      <p:font typeface="Segoe UI" panose="020B0502040204020203" pitchFamily="34" charset="0"/>
      <p:regular r:id="rId45"/>
      <p:bold r:id="rId46"/>
      <p:italic r:id="rId47"/>
      <p:boldItalic r:id="rId48"/>
    </p:embeddedFont>
    <p:embeddedFont>
      <p:font typeface="Wingdings 3" panose="05040102010807070707" pitchFamily="18" charset="2"/>
      <p:regular r:id="rId49"/>
    </p:embeddedFont>
    <p:embeddedFont>
      <p:font typeface="Nunito" panose="020B0604020202020204" charset="0"/>
      <p:regular r:id="rId50"/>
      <p:bold r:id="rId51"/>
      <p:italic r:id="rId52"/>
      <p:boldItalic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  <p:embeddedFont>
      <p:font typeface="Wingdings 2" panose="05020102010507070707" pitchFamily="18" charset="2"/>
      <p:regular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Palatino Linotype" panose="02040502050505030304" pitchFamily="18" charset="0"/>
      <p:regular r:id="rId65"/>
      <p:bold r:id="rId66"/>
      <p:italic r:id="rId67"/>
      <p:boldItalic r:id="rId68"/>
    </p:embeddedFont>
    <p:embeddedFont>
      <p:font typeface="Lucida Sans Unicode" panose="020B0602030504020204" pitchFamily="34" charset="0"/>
      <p:regular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FF"/>
    <a:srgbClr val="FF9900"/>
    <a:srgbClr val="124E48"/>
    <a:srgbClr val="FF6600"/>
    <a:srgbClr val="EBD7B7"/>
    <a:srgbClr val="E6CDA4"/>
    <a:srgbClr val="F9A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889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16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02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70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A8292-B9A3-4487-BBC0-12E7E908F09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ADC6BF-1A17-4638-9571-BFCC56974B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10/27/2023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10/27/2023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0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14" descr="heart4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996553"/>
            <a:ext cx="5191125" cy="4146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5" name="Picture 20" descr="ImageX[49]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819400"/>
            <a:ext cx="800100" cy="80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74295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8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4200">
            <a:off x="5029200" y="457201"/>
            <a:ext cx="793750" cy="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6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7975600" y="1701801"/>
            <a:ext cx="595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1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2870200" y="3816351"/>
            <a:ext cx="595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9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978">
            <a:off x="1219200" y="3886201"/>
            <a:ext cx="7366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7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67">
            <a:off x="381000" y="2743201"/>
            <a:ext cx="7366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8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28951"/>
            <a:ext cx="2924175" cy="18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Picture 10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297180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65735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2" descr="49296896_comic%20paper%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17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67">
            <a:off x="254001" y="2263378"/>
            <a:ext cx="7366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5" name="Picture 19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978">
            <a:off x="838200" y="3543301"/>
            <a:ext cx="7366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6" name="Picture 21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2717800" y="3644901"/>
            <a:ext cx="595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7" name="Picture 8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420666"/>
            <a:ext cx="2924175" cy="172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10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20666"/>
            <a:ext cx="2924175" cy="172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77165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0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7137400" y="3244851"/>
            <a:ext cx="595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1" name="Picture 16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7670800" y="1701801"/>
            <a:ext cx="595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3" name="Picture 18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4200">
            <a:off x="5364164" y="250032"/>
            <a:ext cx="793750" cy="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5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720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7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8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5735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9" name="WordArt 3"/>
          <p:cNvSpPr>
            <a:spLocks noChangeArrowheads="1" noChangeShapeType="1" noTextEdit="1"/>
          </p:cNvSpPr>
          <p:nvPr/>
        </p:nvSpPr>
        <p:spPr bwMode="auto">
          <a:xfrm>
            <a:off x="749300" y="2180036"/>
            <a:ext cx="6657976" cy="1816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</a:p>
          <a:p>
            <a:pPr algn="ctr"/>
            <a:endParaRPr lang="vi-VN" sz="3300" b="1" i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57150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2400300" cy="21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81059" y="105972"/>
            <a:ext cx="2894280" cy="7735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71743" y="863027"/>
            <a:ext cx="2759333" cy="613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76828" y="831429"/>
            <a:ext cx="15410" cy="69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8199" y="872914"/>
            <a:ext cx="2926048" cy="586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57717" y="1510299"/>
            <a:ext cx="2049693" cy="616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0802" y="1510297"/>
            <a:ext cx="2220293" cy="6678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Nhiên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liệu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lỏng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09028" y="1510299"/>
            <a:ext cx="2148931" cy="6678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>
            <a:stCxn id="13" idx="2"/>
          </p:cNvCxnSpPr>
          <p:nvPr/>
        </p:nvCxnSpPr>
        <p:spPr>
          <a:xfrm>
            <a:off x="1782564" y="212674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94567" y="217811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33874" y="217811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72190" y="2553128"/>
            <a:ext cx="2510853" cy="11661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bioga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18236" y="2609633"/>
            <a:ext cx="2294887" cy="128781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52404" y="2578814"/>
            <a:ext cx="2081733" cy="11404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Củi, than đá, nến,...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593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820"/>
            <a:ext cx="8966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huỷ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biogas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Biogas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biogas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301" y="1425259"/>
            <a:ext cx="7397392" cy="35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87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1820"/>
            <a:ext cx="8966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Biogas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301" y="1425259"/>
            <a:ext cx="7397392" cy="35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635" y="568442"/>
            <a:ext cx="8758365" cy="30239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(gas,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than,…),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, cồn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than đá, nến,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4941" flipV="1">
            <a:off x="28797" y="28245"/>
            <a:ext cx="578333" cy="58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801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772" y="1930465"/>
            <a:ext cx="1844932" cy="114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81082" y="2196517"/>
            <a:ext cx="2049693" cy="616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381084" y="1171250"/>
            <a:ext cx="2049693" cy="6164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83661" y="308223"/>
            <a:ext cx="2049693" cy="616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381083" y="3193114"/>
            <a:ext cx="2049693" cy="6164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7415" y="4204046"/>
            <a:ext cx="2049693" cy="6164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179003" y="616448"/>
            <a:ext cx="2579" cy="3923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5" idx="1"/>
          </p:cNvCxnSpPr>
          <p:nvPr/>
        </p:nvCxnSpPr>
        <p:spPr>
          <a:xfrm>
            <a:off x="4181582" y="616448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79003" y="146749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79003" y="2515455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79003" y="354287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35336" y="4539464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278370" y="2291332"/>
            <a:ext cx="856965" cy="47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03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0466"/>
            <a:ext cx="4124131" cy="267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89" y="719275"/>
            <a:ext cx="3582955" cy="28356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7220" y="3554964"/>
            <a:ext cx="4264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liệu sinh học/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biofuels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3926" y="3603768"/>
            <a:ext cx="3834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liệu xanh/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 fuels,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021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50" y="88779"/>
            <a:ext cx="8418883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624" y="1484026"/>
            <a:ext cx="824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</a:rPr>
              <a:t>Nêu ứng dụng của nhiên liệu trong cuộc sống?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68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ớ lắm bếp củi ngày xư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028"/>
            <a:ext cx="2602615" cy="24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: Đốt lửa sưởi ấm trong đêm giá rét 10 độ C ở Hà Nội - Báo Người lao 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92" y="515118"/>
            <a:ext cx="2726277" cy="24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ự nguy hiểm của cháy, nổ trong quá trình hàn cắt kim lo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63" y="516650"/>
            <a:ext cx="2724400" cy="242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572" y="3635116"/>
            <a:ext cx="8296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6600FF"/>
                </a:solidFill>
              </a:rPr>
              <a:t>Ứng dụng của nhiên liệu:</a:t>
            </a:r>
          </a:p>
          <a:p>
            <a:pPr algn="ctr"/>
            <a:r>
              <a:rPr lang="vi-VN" sz="2000" b="1" dirty="0" smtClean="0">
                <a:solidFill>
                  <a:srgbClr val="6600FF"/>
                </a:solidFill>
              </a:rPr>
              <a:t>Đốt cháy than, củi, sưởi ấm, sử dụng nhiệt để hàn, cắt kim loại, biến năng lượng hạt nhân thành điện năng</a:t>
            </a:r>
            <a:endParaRPr lang="en-US" sz="20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63772" y="33841"/>
            <a:ext cx="89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số tính chất và ứng dụng của nhiên liệu thông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30858"/>
              </p:ext>
            </p:extLst>
          </p:nvPr>
        </p:nvGraphicFramePr>
        <p:xfrm>
          <a:off x="327546" y="495506"/>
          <a:ext cx="8639033" cy="4107059"/>
        </p:xfrm>
        <a:graphic>
          <a:graphicData uri="http://schemas.openxmlformats.org/drawingml/2006/table">
            <a:tbl>
              <a:tblPr>
                <a:tableStyleId>{1D783842-8F8A-472B-A6D1-50C4D95656BF}</a:tableStyleId>
              </a:tblPr>
              <a:tblGrid>
                <a:gridCol w="1064526"/>
                <a:gridCol w="1528512"/>
                <a:gridCol w="2333804"/>
                <a:gridCol w="2115403"/>
                <a:gridCol w="1596788"/>
              </a:tblGrid>
              <a:tr h="549257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1443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 thái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lang="en-US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367175">
                <a:tc>
                  <a:txBody>
                    <a:bodyPr/>
                    <a:lstStyle/>
                    <a:p>
                      <a:pPr marL="165100"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carbon monoxide, carbon dioxide.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318216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rẻ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ô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bay.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bếp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gas,...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277" y="354697"/>
            <a:ext cx="8418883" cy="293541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4941" flipV="1">
            <a:off x="-61144" y="28245"/>
            <a:ext cx="578333" cy="58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76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:a16="http://schemas.microsoft.com/office/drawing/2014/main" xmlns="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2030105" y="1267678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 Ý ĐỒNG ĐỘI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69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91117" y="319892"/>
            <a:ext cx="8639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12.2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12.3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và trả lời các câu hỏi: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418" y="1578040"/>
            <a:ext cx="86390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phải sử dụng nhiên liệu an toàn, hiệu quả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phải cung cấp đủ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quá trình cháy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tích tiếp xúc của nhiên liệu với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 cách nào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765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sao phải sử dụng nhiên liệu an toàn, hiệu quả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582" y="442593"/>
            <a:ext cx="8786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cháy nổ gây nguy hiểm đến con người và tài sản;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lãng phí, không gây ô nhiễm môi trường;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cho nhiên liệu cháy hoàn toàn và tận dụng lượng nhiệt do quá trình cháy tạo ra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91" y="1917991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sao phải cung cấp đủ ox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cho quá trình cháy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618" y="3594481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 diện tích tiếp xúc của nhiên liệu với ox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bằng cách nào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609" y="2383481"/>
            <a:ext cx="775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thiếu ox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gen, nhiên liệu cháy không hoàn toàn, tạo ra các sản phẩm phụ không mong muốn;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dư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gen, nhiên liệu cháy nhanh hết gây tốn nhiên liệu và lãng phí oxygen.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609" y="4025368"/>
            <a:ext cx="8195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-Với nhiên liệu khí, lỏng: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nhiên liệu với không khí;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nhiên liệu rắn: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hẻ nhỏ củi, đập nhỏ than khi đốt cháy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6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743" y="699470"/>
            <a:ext cx="8418883" cy="287386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4941" flipV="1">
            <a:off x="28797" y="28245"/>
            <a:ext cx="578333" cy="58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20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81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91117" y="172569"/>
            <a:ext cx="8639035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12.4, 12.5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1116" y="1446120"/>
            <a:ext cx="8639035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5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765"/>
            <a:ext cx="889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582" y="701905"/>
            <a:ext cx="878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nó tạo ra trong thời gian vô cùng lâu, hàng trăm triệu năm, không bổ sung được.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91" y="1440311"/>
            <a:ext cx="889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039" y="2271308"/>
            <a:ext cx="8454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Tất cả những nhiên liệu hoá thạch đều chứa carbon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đá, dầu và khí thiên nhiên. Khi được đốt cháy, các nguyên tử carbon kết hợp với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tạo ra carbon dioxide - khí gây hiệu ứng nhà kính, nguyên nhân làm cho nhiệt độ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khí quyển Trái Đất ngày càng tăng lên. Nếu nhiên liệu cháy không hết có thể tạo ra khí carbon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monox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làm ô nhiễm không khí.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00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915" y="213752"/>
            <a:ext cx="8745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11692"/>
              </p:ext>
            </p:extLst>
          </p:nvPr>
        </p:nvGraphicFramePr>
        <p:xfrm>
          <a:off x="840477" y="1599916"/>
          <a:ext cx="7620815" cy="3003747"/>
        </p:xfrm>
        <a:graphic>
          <a:graphicData uri="http://schemas.openxmlformats.org/drawingml/2006/table">
            <a:tbl>
              <a:tblPr firstRow="1" firstCol="1" bandRow="1">
                <a:tableStyleId>{1D783842-8F8A-472B-A6D1-50C4D95656BF}</a:tableStyleId>
              </a:tblPr>
              <a:tblGrid>
                <a:gridCol w="1454131"/>
                <a:gridCol w="2794553"/>
                <a:gridCol w="3372131"/>
              </a:tblGrid>
              <a:tr h="423077">
                <a:tc>
                  <a:txBody>
                    <a:bodyPr/>
                    <a:lstStyle/>
                    <a:p>
                      <a:pPr marL="88900"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 liệu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 E5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Biogas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016">
                <a:tc>
                  <a:txBody>
                    <a:bodyPr/>
                    <a:lstStyle/>
                    <a:p>
                      <a:pPr marL="88900"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b="1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 phần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95 % thể tích xăng khoáng, 5% cổn sinh học ethanol.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- 70% khí methane.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54">
                <a:tc>
                  <a:txBody>
                    <a:bodyPr/>
                    <a:lstStyle/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b="1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Ưu </a:t>
                      </a: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r>
                        <a:rPr lang="vi-VN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thiểu đáng kể các loại khí thải độc hại so với xăng thông thường.</a:t>
                      </a:r>
                      <a:endParaRPr lang="en-US" sz="1800" u="none" strike="noStrike" spc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  <a:tabLst>
                          <a:tab pos="103505" algn="l"/>
                        </a:tabLst>
                      </a:pPr>
                      <a:r>
                        <a:rPr lang="vi-VN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thiểu phát thải khí carbon dioxide gây hiệu ứng nhà kính.</a:t>
                      </a:r>
                      <a:endParaRPr lang="en-US" sz="1800" u="none" strike="noStrike" spc="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vi-VN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Biogas </a:t>
                      </a: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 kiệm chi phí chi tiêu cho gia đình, giảm thiểu rác thải cho môi trường, tránh gây ô nhiễm không khí.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929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3456587" y="0"/>
            <a:ext cx="5305275" cy="4148919"/>
            <a:chOff x="0" y="0"/>
            <a:chExt cx="4514850" cy="244754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514850" cy="23717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81200" y="2262188"/>
              <a:ext cx="240697" cy="171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>
                  <a:effectLst/>
                  <a:latin typeface="Calibri"/>
                  <a:ea typeface="Calibri"/>
                  <a:cs typeface="Times New Roman"/>
                </a:rPr>
                <a:t>vät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550" y="2295525"/>
              <a:ext cx="506730" cy="1520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>
                  <a:effectLst/>
                  <a:latin typeface="Calibri"/>
                  <a:ea typeface="Calibri"/>
                  <a:cs typeface="Times New Roman"/>
                </a:rPr>
                <a:t>Truðng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0550" y="2295525"/>
              <a:ext cx="63341" cy="1330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>
                  <a:effectLst/>
                  <a:latin typeface="Calibri"/>
                  <a:ea typeface="Calibri"/>
                  <a:cs typeface="Times New Roman"/>
                </a:rPr>
                <a:t>h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700" y="2266950"/>
              <a:ext cx="152019" cy="177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Calibri"/>
                  <a:ea typeface="Calibri"/>
                  <a:cs typeface="Times New Roman"/>
                </a:rPr>
                <a:t>pc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56587" y="4249713"/>
            <a:ext cx="530527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12.5.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biogas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225848"/>
          <p:cNvGrpSpPr>
            <a:grpSpLocks/>
          </p:cNvGrpSpPr>
          <p:nvPr/>
        </p:nvGrpSpPr>
        <p:grpSpPr bwMode="auto">
          <a:xfrm>
            <a:off x="0" y="-1"/>
            <a:ext cx="3203117" cy="4449171"/>
            <a:chOff x="0" y="0"/>
            <a:chExt cx="38862" cy="25146"/>
          </a:xfrm>
        </p:grpSpPr>
        <p:pic>
          <p:nvPicPr>
            <p:cNvPr id="17" name="Picture 12745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"/>
              <a:ext cx="38862" cy="2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74199"/>
            <p:cNvSpPr>
              <a:spLocks noChangeArrowheads="1"/>
            </p:cNvSpPr>
            <p:nvPr/>
          </p:nvSpPr>
          <p:spPr bwMode="auto">
            <a:xfrm>
              <a:off x="0" y="0"/>
              <a:ext cx="3040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bén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235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6" y="-179882"/>
            <a:ext cx="8871545" cy="51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:a16="http://schemas.microsoft.com/office/drawing/2014/main" xmlns="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2265851" y="0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 Ý ĐỒNG ĐỘI</a:t>
            </a:r>
          </a:p>
        </p:txBody>
      </p:sp>
      <p:sp>
        <p:nvSpPr>
          <p:cNvPr id="6" name="Google Shape;183;p15">
            <a:extLst>
              <a:ext uri="{FF2B5EF4-FFF2-40B4-BE49-F238E27FC236}">
                <a16:creationId xmlns:a16="http://schemas.microsoft.com/office/drawing/2014/main" xmlns="" id="{0E5D977A-4024-408B-81DC-B37390A537FA}"/>
              </a:ext>
            </a:extLst>
          </p:cNvPr>
          <p:cNvSpPr txBox="1">
            <a:spLocks/>
          </p:cNvSpPr>
          <p:nvPr/>
        </p:nvSpPr>
        <p:spPr>
          <a:xfrm>
            <a:off x="-183792" y="1424940"/>
            <a:ext cx="8986596" cy="362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9144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9144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10s.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50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1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F689DE-CF10-4C4E-B83D-D43CE0569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8B1299-931B-452D-B580-BD84314E8604}"/>
              </a:ext>
            </a:extLst>
          </p:cNvPr>
          <p:cNvSpPr txBox="1"/>
          <p:nvPr/>
        </p:nvSpPr>
        <p:spPr>
          <a:xfrm>
            <a:off x="2171700" y="1844040"/>
            <a:ext cx="514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THIẾT KẾ POSTER TUYÊN TRUYỀN</a:t>
            </a:r>
          </a:p>
        </p:txBody>
      </p:sp>
    </p:spTree>
    <p:extLst>
      <p:ext uri="{BB962C8B-B14F-4D97-AF65-F5344CB8AC3E}">
        <p14:creationId xmlns:p14="http://schemas.microsoft.com/office/powerpoint/2010/main" val="30281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605098-310F-4903-ACF9-06CC6E6F8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1" b="357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Google Shape;183;p15">
            <a:extLst>
              <a:ext uri="{FF2B5EF4-FFF2-40B4-BE49-F238E27FC236}">
                <a16:creationId xmlns:a16="http://schemas.microsoft.com/office/drawing/2014/main" xmlns="" id="{D771EF65-DFCD-4CD5-839A-91A390C5F191}"/>
              </a:ext>
            </a:extLst>
          </p:cNvPr>
          <p:cNvSpPr txBox="1">
            <a:spLocks/>
          </p:cNvSpPr>
          <p:nvPr/>
        </p:nvSpPr>
        <p:spPr>
          <a:xfrm>
            <a:off x="1207360" y="349757"/>
            <a:ext cx="6949439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THẢO LUẬN NHÓM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poster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tuyên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truyền</a:t>
            </a:r>
            <a:endParaRPr lang="en-US" sz="2400" dirty="0">
              <a:solidFill>
                <a:srgbClr val="FF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173" y="3111676"/>
            <a:ext cx="7490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poster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poster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xmlns="" id="{9B5E19B2-53F5-4FCA-97ED-FB7F01339752}"/>
              </a:ext>
            </a:extLst>
          </p:cNvPr>
          <p:cNvSpPr txBox="1">
            <a:spLocks/>
          </p:cNvSpPr>
          <p:nvPr/>
        </p:nvSpPr>
        <p:spPr>
          <a:xfrm>
            <a:off x="1032206" y="1642415"/>
            <a:ext cx="6949439" cy="1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poster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:a16="http://schemas.microsoft.com/office/drawing/2014/main" xmlns="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497088" y="3012776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ĐOÁN NHANH</a:t>
            </a:r>
          </a:p>
        </p:txBody>
      </p:sp>
      <p:sp>
        <p:nvSpPr>
          <p:cNvPr id="6" name="Google Shape;183;p15">
            <a:extLst>
              <a:ext uri="{FF2B5EF4-FFF2-40B4-BE49-F238E27FC236}">
                <a16:creationId xmlns:a16="http://schemas.microsoft.com/office/drawing/2014/main" xmlns="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675461" y="1510767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 NHANH</a:t>
            </a:r>
          </a:p>
        </p:txBody>
      </p:sp>
    </p:spTree>
    <p:extLst>
      <p:ext uri="{BB962C8B-B14F-4D97-AF65-F5344CB8AC3E}">
        <p14:creationId xmlns:p14="http://schemas.microsoft.com/office/powerpoint/2010/main" val="28799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BE2F06E-E72D-41DC-8C62-2EC104B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5" b="4285"/>
          <a:stretch/>
        </p:blipFill>
        <p:spPr>
          <a:xfrm>
            <a:off x="0" y="62116"/>
            <a:ext cx="9144000" cy="5143500"/>
          </a:xfrm>
          <a:prstGeom prst="rect">
            <a:avLst/>
          </a:prstGeom>
        </p:spPr>
      </p:pic>
      <p:sp>
        <p:nvSpPr>
          <p:cNvPr id="12" name="Google Shape;686;p48">
            <a:extLst>
              <a:ext uri="{FF2B5EF4-FFF2-40B4-BE49-F238E27FC236}">
                <a16:creationId xmlns:a16="http://schemas.microsoft.com/office/drawing/2014/main" xmlns="" id="{87F5B684-6C1E-4984-9CE7-F09F42A5D469}"/>
              </a:ext>
            </a:extLst>
          </p:cNvPr>
          <p:cNvSpPr/>
          <p:nvPr/>
        </p:nvSpPr>
        <p:spPr>
          <a:xfrm>
            <a:off x="334458" y="1709092"/>
            <a:ext cx="1014118" cy="9247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2</a:t>
            </a:r>
            <a:endParaRPr sz="4400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16" name="Google Shape;687;p48">
            <a:extLst>
              <a:ext uri="{FF2B5EF4-FFF2-40B4-BE49-F238E27FC236}">
                <a16:creationId xmlns:a16="http://schemas.microsoft.com/office/drawing/2014/main" xmlns="" id="{077F5F24-3263-4030-B67D-85B7AB5A97BC}"/>
              </a:ext>
            </a:extLst>
          </p:cNvPr>
          <p:cNvSpPr/>
          <p:nvPr/>
        </p:nvSpPr>
        <p:spPr>
          <a:xfrm>
            <a:off x="1543337" y="1325072"/>
            <a:ext cx="652881" cy="640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4</a:t>
            </a:r>
            <a:endParaRPr sz="4400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17" name="Google Shape;688;p48">
            <a:extLst>
              <a:ext uri="{FF2B5EF4-FFF2-40B4-BE49-F238E27FC236}">
                <a16:creationId xmlns:a16="http://schemas.microsoft.com/office/drawing/2014/main" xmlns="" id="{6D72351D-FADD-4CAC-A9B6-5EC228C801B5}"/>
              </a:ext>
            </a:extLst>
          </p:cNvPr>
          <p:cNvSpPr/>
          <p:nvPr/>
        </p:nvSpPr>
        <p:spPr>
          <a:xfrm>
            <a:off x="312140" y="2757078"/>
            <a:ext cx="1058754" cy="9247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3</a:t>
            </a:r>
            <a:endParaRPr sz="4400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18" name="Google Shape;689;p48">
            <a:extLst>
              <a:ext uri="{FF2B5EF4-FFF2-40B4-BE49-F238E27FC236}">
                <a16:creationId xmlns:a16="http://schemas.microsoft.com/office/drawing/2014/main" xmlns="" id="{D70BB050-B2AC-4B49-8AB7-A9ABF437CC47}"/>
              </a:ext>
            </a:extLst>
          </p:cNvPr>
          <p:cNvSpPr/>
          <p:nvPr/>
        </p:nvSpPr>
        <p:spPr>
          <a:xfrm>
            <a:off x="1465918" y="2251662"/>
            <a:ext cx="743981" cy="6401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5</a:t>
            </a:r>
            <a:endParaRPr sz="4400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20" name="Google Shape;691;p48">
            <a:extLst>
              <a:ext uri="{FF2B5EF4-FFF2-40B4-BE49-F238E27FC236}">
                <a16:creationId xmlns:a16="http://schemas.microsoft.com/office/drawing/2014/main" xmlns="" id="{A126DF66-5D3F-40AD-A2B0-9BB07FCDEA90}"/>
              </a:ext>
            </a:extLst>
          </p:cNvPr>
          <p:cNvSpPr/>
          <p:nvPr/>
        </p:nvSpPr>
        <p:spPr>
          <a:xfrm>
            <a:off x="538648" y="682149"/>
            <a:ext cx="1004689" cy="88504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1</a:t>
            </a:r>
            <a:endParaRPr sz="4400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49FADAF-9ADD-42B4-BE26-FF20C365FCC9}"/>
              </a:ext>
            </a:extLst>
          </p:cNvPr>
          <p:cNvSpPr txBox="1"/>
          <p:nvPr/>
        </p:nvSpPr>
        <p:spPr>
          <a:xfrm>
            <a:off x="2203645" y="84294"/>
            <a:ext cx="65309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theo.</a:t>
            </a:r>
            <a:endParaRPr lang="en-US" sz="2800" dirty="0">
              <a:solidFill>
                <a:srgbClr val="0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34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xmlns="" id="{4288305A-EB84-4A40-B196-B9DD2F51838E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1</a:t>
            </a:r>
            <a:endParaRPr lang="en-US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491" y="869316"/>
            <a:ext cx="8175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05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35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xmlns="" id="{4288305A-EB84-4A40-B196-B9DD2F51838E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2</a:t>
            </a:r>
            <a:endParaRPr lang="en-US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124" y="1033092"/>
            <a:ext cx="85162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Ethanol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4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91651" y="1102869"/>
            <a:ext cx="8786812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3</a:t>
            </a:r>
            <a:endParaRPr lang="en-US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91651" y="1102869"/>
            <a:ext cx="8786812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</a:t>
            </a:r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54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BE2F06E-E72D-41DC-8C62-2EC104B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5" b="42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E99666-31DB-411C-A567-308B94587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57"/>
          <a:stretch/>
        </p:blipFill>
        <p:spPr>
          <a:xfrm>
            <a:off x="517526" y="235814"/>
            <a:ext cx="7773670" cy="4419685"/>
          </a:xfrm>
          <a:prstGeom prst="rect">
            <a:avLst/>
          </a:prstGeom>
        </p:spPr>
      </p:pic>
      <p:sp>
        <p:nvSpPr>
          <p:cNvPr id="11" name="Google Shape;687;p48">
            <a:hlinkClick r:id="rId4" action="ppaction://hlinksldjump"/>
            <a:extLst>
              <a:ext uri="{FF2B5EF4-FFF2-40B4-BE49-F238E27FC236}">
                <a16:creationId xmlns:a16="http://schemas.microsoft.com/office/drawing/2014/main" xmlns="" id="{465DEEE6-51C4-4D51-8BA9-8CBA4D7B7BE2}"/>
              </a:ext>
            </a:extLst>
          </p:cNvPr>
          <p:cNvSpPr/>
          <p:nvPr/>
        </p:nvSpPr>
        <p:spPr>
          <a:xfrm>
            <a:off x="1372541" y="1043940"/>
            <a:ext cx="3031820" cy="2788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Lucky Ball 5</a:t>
            </a:r>
            <a:endParaRPr sz="4400" b="1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4" name="Google Shape;711;p5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43DBA57-3EC1-462D-8AB3-A4A81608EC46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5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30" name="Google Shape;225;p20">
            <a:extLst>
              <a:ext uri="{FF2B5EF4-FFF2-40B4-BE49-F238E27FC236}">
                <a16:creationId xmlns:a16="http://schemas.microsoft.com/office/drawing/2014/main" xmlns="" id="{30D152AF-22E7-408D-9CC3-8C09815A09EA}"/>
              </a:ext>
            </a:extLst>
          </p:cNvPr>
          <p:cNvSpPr txBox="1">
            <a:spLocks/>
          </p:cNvSpPr>
          <p:nvPr/>
        </p:nvSpPr>
        <p:spPr>
          <a:xfrm>
            <a:off x="395694" y="66720"/>
            <a:ext cx="8458745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PHIẾU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TẬP SỐ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4690"/>
              </p:ext>
            </p:extLst>
          </p:nvPr>
        </p:nvGraphicFramePr>
        <p:xfrm>
          <a:off x="545909" y="1275535"/>
          <a:ext cx="7806521" cy="1892808"/>
        </p:xfrm>
        <a:graphic>
          <a:graphicData uri="http://schemas.openxmlformats.org/drawingml/2006/table">
            <a:tbl>
              <a:tblPr firstRow="1" bandRow="1">
                <a:tableStyleId>{1D783842-8F8A-472B-A6D1-50C4D95656BF}</a:tableStyleId>
              </a:tblPr>
              <a:tblGrid>
                <a:gridCol w="3179930"/>
                <a:gridCol w="4626591"/>
              </a:tblGrid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liệu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Ứng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chính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Xăng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dầu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Đun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nấu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sưởi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ấm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Củi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Thắp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sáng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đun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nấu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biogas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Chạy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cơ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5554" y="399714"/>
            <a:ext cx="8828321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20" y="3257665"/>
            <a:ext cx="8966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06AD7D-B475-401A-A1E0-E405CEEB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048" y="1324108"/>
            <a:ext cx="2802012" cy="3147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1FF66A-C4F0-4D14-832F-AE06F200FE40}"/>
              </a:ext>
            </a:extLst>
          </p:cNvPr>
          <p:cNvSpPr txBox="1"/>
          <p:nvPr/>
        </p:nvSpPr>
        <p:spPr>
          <a:xfrm>
            <a:off x="1605249" y="1648838"/>
            <a:ext cx="26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CỦI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FEE4C7-7332-49F1-9407-926EAA181893}"/>
              </a:ext>
            </a:extLst>
          </p:cNvPr>
          <p:cNvSpPr txBox="1"/>
          <p:nvPr/>
        </p:nvSpPr>
        <p:spPr>
          <a:xfrm>
            <a:off x="1605249" y="3831947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CỒN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1789BB-423A-413E-B195-032CC50D167C}"/>
              </a:ext>
            </a:extLst>
          </p:cNvPr>
          <p:cNvSpPr txBox="1"/>
          <p:nvPr/>
        </p:nvSpPr>
        <p:spPr>
          <a:xfrm>
            <a:off x="1605249" y="2763558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DẦU 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CF1FD0-64D1-4424-BD0A-CD09A5785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60" y="1283229"/>
            <a:ext cx="2802012" cy="3147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AE2A2A-A39E-4888-9A90-3A41E9A9B717}"/>
              </a:ext>
            </a:extLst>
          </p:cNvPr>
          <p:cNvSpPr txBox="1"/>
          <p:nvPr/>
        </p:nvSpPr>
        <p:spPr>
          <a:xfrm>
            <a:off x="5091788" y="1621537"/>
            <a:ext cx="26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XĂNG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98EF78-8BDA-4544-A693-65CE95EB4DAA}"/>
              </a:ext>
            </a:extLst>
          </p:cNvPr>
          <p:cNvSpPr txBox="1"/>
          <p:nvPr/>
        </p:nvSpPr>
        <p:spPr>
          <a:xfrm>
            <a:off x="5025223" y="3809086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THAN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A8F7B5-C03A-4EAA-B80B-85BC5521DABD}"/>
              </a:ext>
            </a:extLst>
          </p:cNvPr>
          <p:cNvSpPr txBox="1"/>
          <p:nvPr/>
        </p:nvSpPr>
        <p:spPr>
          <a:xfrm>
            <a:off x="5091788" y="2666914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GAS</a:t>
            </a:r>
          </a:p>
        </p:txBody>
      </p:sp>
      <p:sp>
        <p:nvSpPr>
          <p:cNvPr id="21" name="Google Shape;183;p15">
            <a:extLst>
              <a:ext uri="{FF2B5EF4-FFF2-40B4-BE49-F238E27FC236}">
                <a16:creationId xmlns:a16="http://schemas.microsoft.com/office/drawing/2014/main" xmlns="" id="{E47B2DB2-26B6-4F9C-998F-0D885E632414}"/>
              </a:ext>
            </a:extLst>
          </p:cNvPr>
          <p:cNvSpPr txBox="1">
            <a:spLocks/>
          </p:cNvSpPr>
          <p:nvPr/>
        </p:nvSpPr>
        <p:spPr>
          <a:xfrm>
            <a:off x="375529" y="-52184"/>
            <a:ext cx="8577545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ĐOÁN Ý ĐỒNG ĐỘI</a:t>
            </a:r>
          </a:p>
        </p:txBody>
      </p:sp>
    </p:spTree>
    <p:extLst>
      <p:ext uri="{BB962C8B-B14F-4D97-AF65-F5344CB8AC3E}">
        <p14:creationId xmlns:p14="http://schemas.microsoft.com/office/powerpoint/2010/main" val="31892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8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857250"/>
            <a:ext cx="609600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295" y="1631761"/>
            <a:ext cx="8525412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Content Placeholder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5001" y="938628"/>
            <a:ext cx="627352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image008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43300"/>
            <a:ext cx="2190750" cy="1600200"/>
          </a:xfrm>
        </p:spPr>
      </p:pic>
      <p:pic>
        <p:nvPicPr>
          <p:cNvPr id="9" name="Picture 8" descr="boy_raising_hand_desk_school_hg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64744"/>
            <a:ext cx="1976438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aestro-y-estudiant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600451"/>
            <a:ext cx="204787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6755696" cy="173124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723" y="1384011"/>
            <a:ext cx="8363291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 nào là nhiên liệu?</a:t>
            </a:r>
          </a:p>
          <a:p>
            <a:pPr lvl="0"/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chất đốt, khi cháy đều tỏa nhiệt và ánh sáng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69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125" y="1360097"/>
            <a:ext cx="6902970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14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395" y="104780"/>
            <a:ext cx="6016712" cy="154657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41" y="785545"/>
            <a:ext cx="7267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87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9371" y="1202700"/>
            <a:ext cx="7667468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 vào trạng thái, người ta phân loại nhiên liệu thế nào?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666</TotalTime>
  <Words>1840</Words>
  <Application>Microsoft Office PowerPoint</Application>
  <PresentationFormat>On-screen Show (16:9)</PresentationFormat>
  <Paragraphs>197</Paragraphs>
  <Slides>40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Symbol</vt:lpstr>
      <vt:lpstr>Amatic SC</vt:lpstr>
      <vt:lpstr>Segoe UI</vt:lpstr>
      <vt:lpstr>Wingdings 3</vt:lpstr>
      <vt:lpstr>Arial</vt:lpstr>
      <vt:lpstr>Nunito</vt:lpstr>
      <vt:lpstr>Verdana</vt:lpstr>
      <vt:lpstr>Wingdings 2</vt:lpstr>
      <vt:lpstr>Tahoma</vt:lpstr>
      <vt:lpstr>Calibri</vt:lpstr>
      <vt:lpstr>Times New Roman</vt:lpstr>
      <vt:lpstr>Palatino Linotype</vt:lpstr>
      <vt:lpstr>Wingdings</vt:lpstr>
      <vt:lpstr>Lucida Sans Unicode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Admin</cp:lastModifiedBy>
  <cp:revision>88</cp:revision>
  <dcterms:modified xsi:type="dcterms:W3CDTF">2023-10-27T09:16:34Z</dcterms:modified>
</cp:coreProperties>
</file>