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4" r:id="rId3"/>
    <p:sldId id="326" r:id="rId4"/>
    <p:sldId id="327" r:id="rId5"/>
    <p:sldId id="330" r:id="rId6"/>
    <p:sldId id="332" r:id="rId7"/>
    <p:sldId id="338" r:id="rId8"/>
    <p:sldId id="337" r:id="rId9"/>
    <p:sldId id="279" r:id="rId10"/>
    <p:sldId id="280" r:id="rId11"/>
    <p:sldId id="281" r:id="rId12"/>
    <p:sldId id="283" r:id="rId13"/>
    <p:sldId id="284" r:id="rId14"/>
    <p:sldId id="282" r:id="rId15"/>
    <p:sldId id="334" r:id="rId16"/>
    <p:sldId id="287" r:id="rId17"/>
    <p:sldId id="288" r:id="rId18"/>
    <p:sldId id="289" r:id="rId19"/>
    <p:sldId id="296" r:id="rId20"/>
    <p:sldId id="297" r:id="rId21"/>
    <p:sldId id="347" r:id="rId22"/>
    <p:sldId id="290" r:id="rId23"/>
    <p:sldId id="291" r:id="rId24"/>
    <p:sldId id="293" r:id="rId25"/>
    <p:sldId id="294" r:id="rId26"/>
    <p:sldId id="295" r:id="rId27"/>
    <p:sldId id="333" r:id="rId28"/>
    <p:sldId id="299" r:id="rId29"/>
    <p:sldId id="300" r:id="rId30"/>
    <p:sldId id="301" r:id="rId31"/>
    <p:sldId id="302" r:id="rId32"/>
    <p:sldId id="303" r:id="rId33"/>
    <p:sldId id="305" r:id="rId34"/>
    <p:sldId id="307" r:id="rId35"/>
    <p:sldId id="304" r:id="rId36"/>
    <p:sldId id="306" r:id="rId37"/>
    <p:sldId id="308" r:id="rId38"/>
    <p:sldId id="309" r:id="rId39"/>
    <p:sldId id="310" r:id="rId40"/>
    <p:sldId id="311" r:id="rId41"/>
    <p:sldId id="312" r:id="rId42"/>
    <p:sldId id="314" r:id="rId43"/>
    <p:sldId id="315" r:id="rId44"/>
    <p:sldId id="316" r:id="rId45"/>
    <p:sldId id="348" r:id="rId46"/>
    <p:sldId id="317" r:id="rId47"/>
    <p:sldId id="318" r:id="rId48"/>
    <p:sldId id="313" r:id="rId49"/>
    <p:sldId id="319" r:id="rId50"/>
    <p:sldId id="320" r:id="rId51"/>
    <p:sldId id="323" r:id="rId52"/>
    <p:sldId id="322" r:id="rId53"/>
    <p:sldId id="324" r:id="rId54"/>
    <p:sldId id="325" r:id="rId55"/>
    <p:sldId id="339" r:id="rId56"/>
    <p:sldId id="340" r:id="rId57"/>
    <p:sldId id="342" r:id="rId58"/>
    <p:sldId id="321" r:id="rId59"/>
    <p:sldId id="256" r:id="rId60"/>
    <p:sldId id="344" r:id="rId61"/>
    <p:sldId id="346" r:id="rId62"/>
    <p:sldId id="272" r:id="rId63"/>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428E97-4455-45DF-9279-8E163A52C03A}">
          <p14:sldIdLst>
            <p14:sldId id="275"/>
          </p14:sldIdLst>
        </p14:section>
        <p14:section name="Khởi động" id="{921023FF-B300-4374-A558-90B62AF629DC}">
          <p14:sldIdLst>
            <p14:sldId id="274"/>
            <p14:sldId id="326"/>
            <p14:sldId id="327"/>
            <p14:sldId id="330"/>
            <p14:sldId id="332"/>
            <p14:sldId id="338"/>
            <p14:sldId id="337"/>
          </p14:sldIdLst>
        </p14:section>
        <p14:section name="Chuẩn bị" id="{D32024F9-BF39-4B8E-9D8B-8CE066736231}">
          <p14:sldIdLst>
            <p14:sldId id="279"/>
            <p14:sldId id="280"/>
            <p14:sldId id="281"/>
            <p14:sldId id="283"/>
            <p14:sldId id="284"/>
          </p14:sldIdLst>
        </p14:section>
        <p14:section name="Sơn và Lan" id="{161F9D6D-B532-4DB7-B7BC-107F3087B885}">
          <p14:sldIdLst>
            <p14:sldId id="282"/>
            <p14:sldId id="334"/>
            <p14:sldId id="287"/>
            <p14:sldId id="288"/>
            <p14:sldId id="289"/>
            <p14:sldId id="296"/>
            <p14:sldId id="297"/>
            <p14:sldId id="347"/>
            <p14:sldId id="290"/>
            <p14:sldId id="291"/>
            <p14:sldId id="293"/>
            <p14:sldId id="294"/>
            <p14:sldId id="295"/>
          </p14:sldIdLst>
        </p14:section>
        <p14:section name="Hiên và lũ trẻ nghèo" id="{EF708614-97BB-4986-8725-DF15C4C5C2BC}">
          <p14:sldIdLst>
            <p14:sldId id="333"/>
            <p14:sldId id="299"/>
            <p14:sldId id="300"/>
            <p14:sldId id="301"/>
            <p14:sldId id="302"/>
            <p14:sldId id="303"/>
            <p14:sldId id="305"/>
            <p14:sldId id="307"/>
            <p14:sldId id="304"/>
            <p14:sldId id="306"/>
          </p14:sldIdLst>
        </p14:section>
        <p14:section name="2 người mẹ" id="{DC3BC98F-BB9E-4A42-9D35-85DFD17CC1CA}">
          <p14:sldIdLst>
            <p14:sldId id="308"/>
            <p14:sldId id="309"/>
            <p14:sldId id="310"/>
            <p14:sldId id="311"/>
            <p14:sldId id="312"/>
            <p14:sldId id="314"/>
            <p14:sldId id="315"/>
            <p14:sldId id="316"/>
            <p14:sldId id="348"/>
            <p14:sldId id="317"/>
            <p14:sldId id="318"/>
            <p14:sldId id="313"/>
            <p14:sldId id="319"/>
          </p14:sldIdLst>
        </p14:section>
        <p14:section name="đề tài, chủ đề" id="{1EF95389-526D-45FC-BE1A-1C2ADDFD88EE}">
          <p14:sldIdLst>
            <p14:sldId id="320"/>
            <p14:sldId id="323"/>
            <p14:sldId id="322"/>
            <p14:sldId id="324"/>
          </p14:sldIdLst>
        </p14:section>
        <p14:section name="CỦNG CỐ" id="{8C83CEF4-C8AA-4450-A658-4D93982F7B62}">
          <p14:sldIdLst>
            <p14:sldId id="325"/>
            <p14:sldId id="339"/>
            <p14:sldId id="340"/>
            <p14:sldId id="342"/>
            <p14:sldId id="321"/>
          </p14:sldIdLst>
        </p14:section>
        <p14:section name="VẬN DỤNG" id="{37D8FA65-5030-4878-8C9F-F51513E5EC09}">
          <p14:sldIdLst/>
        </p14:section>
        <p14:section name="Untitled Section" id="{014D7F44-D012-4DED-812E-C94B08C9CE26}">
          <p14:sldIdLst>
            <p14:sldId id="256"/>
            <p14:sldId id="344"/>
            <p14:sldId id="346"/>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6CD"/>
    <a:srgbClr val="0B2C59"/>
    <a:srgbClr val="E9CFCF"/>
    <a:srgbClr val="F7EFEF"/>
    <a:srgbClr val="FFFEFB"/>
    <a:srgbClr val="FAF3F7"/>
    <a:srgbClr val="2B8EDE"/>
    <a:srgbClr val="F89388"/>
    <a:srgbClr val="FFC5EC"/>
    <a:srgbClr val="FBC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6" autoAdjust="0"/>
    <p:restoredTop sz="94660"/>
  </p:normalViewPr>
  <p:slideViewPr>
    <p:cSldViewPr snapToGrid="0">
      <p:cViewPr>
        <p:scale>
          <a:sx n="50" d="100"/>
          <a:sy n="50" d="100"/>
        </p:scale>
        <p:origin x="-1530" y="-8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tableStyles" Target="tableStyles.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tags" Target="tags/tag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theme" Target="theme/theme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3EAC-8636-460B-8165-0C0192EE9C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05BE8-9839-49CE-BFA3-A562C195F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06E1C2-C430-485C-81BB-CD84717CC27B}"/>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8DEBA9E1-9B59-496D-92C0-3032E358CF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EEE97E-21C8-4DDC-A2CC-A589DB160161}"/>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152938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33213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168231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418525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1486353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7851-C6F2-419E-988B-7DCCE4BE7A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676725-3885-4533-9883-628FA2ECF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D7268-6261-4810-8446-F0F85C49B018}"/>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B7F2529B-D8AE-4172-B150-BC88C00D71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D533CB-ECD9-48A5-8996-580518D15BAE}"/>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65750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4810-6262-4AC5-B8BA-75F95F307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F4149-AE97-4DE3-A582-5DA8E384F0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27CF0-18E5-4F8B-9B55-2076FE1D8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AFE9F-A606-4EC9-83D1-8F3F16B498CD}"/>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6" name="Footer Placeholder 5">
            <a:extLst>
              <a:ext uri="{FF2B5EF4-FFF2-40B4-BE49-F238E27FC236}">
                <a16:creationId xmlns:a16="http://schemas.microsoft.com/office/drawing/2014/main" id="{AE5CDCB7-9033-42E3-AD75-467BF3333E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DD88DE-4749-45D1-8639-1679CD6F1B08}"/>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85884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FAB5-19FB-4219-83B2-A6136C100C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10FD5-D9FD-4488-A8BD-C8D710C833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3E171-BF52-4FA1-BBE7-56EC7FB99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892EAF-A385-41A8-BD12-4E8490287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85D133-09F8-4721-ACE5-865892C6CB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D30AF-7C6A-4FD7-BFA0-52F0AE83884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8" name="Footer Placeholder 7">
            <a:extLst>
              <a:ext uri="{FF2B5EF4-FFF2-40B4-BE49-F238E27FC236}">
                <a16:creationId xmlns:a16="http://schemas.microsoft.com/office/drawing/2014/main" id="{A68DF17E-0F9F-4225-B077-EBDEAB1475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B92C1E-6E6F-4ABF-852B-DFE77FBE1F3B}"/>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1567472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6725-651B-4CB1-A48D-FBEFEE616F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C5B64B-4CB7-4F3D-9F45-8E53229A2097}"/>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4" name="Footer Placeholder 3">
            <a:extLst>
              <a:ext uri="{FF2B5EF4-FFF2-40B4-BE49-F238E27FC236}">
                <a16:creationId xmlns:a16="http://schemas.microsoft.com/office/drawing/2014/main" id="{E1EC45AD-3D0E-4395-9BEB-7BBF1B2F5C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AF4F2B-0F8E-4CB2-8111-CA128B463FB5}"/>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10144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24ACF-11E2-48C3-A490-E656DF88191F}"/>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3" name="Footer Placeholder 2">
            <a:extLst>
              <a:ext uri="{FF2B5EF4-FFF2-40B4-BE49-F238E27FC236}">
                <a16:creationId xmlns:a16="http://schemas.microsoft.com/office/drawing/2014/main" id="{92313BD9-32BA-43EA-A68A-266B93575FD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F07C8D-3357-4782-B001-FBE86E369346}"/>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40308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7096-3E2A-4C54-BF59-CBF2C4C65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D47CD-BBD6-458A-A632-DA1C30FA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94B29C-5603-42B3-9DA1-4D8801C49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D23AF4-2660-4ECC-B7FF-EAFDD1FE0EB2}"/>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6" name="Footer Placeholder 5">
            <a:extLst>
              <a:ext uri="{FF2B5EF4-FFF2-40B4-BE49-F238E27FC236}">
                <a16:creationId xmlns:a16="http://schemas.microsoft.com/office/drawing/2014/main" id="{3E85F49C-61C3-4A7E-ACEC-0681A50DB2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6A7ABF-B925-4BC4-BC24-0AD6D342A188}"/>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13386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122485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0362-9CC5-40B3-B1C0-49906E660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074A2C-00C8-428F-884F-29C1447E80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0F8E14C-FF46-457B-AC92-C2727D2EC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5770E9-4F3D-42F3-A5B3-5873427926D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6" name="Footer Placeholder 5">
            <a:extLst>
              <a:ext uri="{FF2B5EF4-FFF2-40B4-BE49-F238E27FC236}">
                <a16:creationId xmlns:a16="http://schemas.microsoft.com/office/drawing/2014/main" id="{C525CB6F-2253-4A5D-8DC7-FE3987C49F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D4F6A6-FAF2-45E0-AB86-42D92CE6BE72}"/>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4239348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BA5-2261-4FF9-9F39-2FA8519AF7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95F490-B1D1-4E92-9878-F7D66E5B1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46ED-3420-4798-83E8-0893293B02AD}"/>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C4B8EE83-B530-45BB-ABD4-094312EFD0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6DC633-133A-4F05-B443-E0D192F758EB}"/>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337799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49B8E-8F9A-4CA3-AC61-E9C4C93020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A7CD0A-2EE6-4DF4-90C4-E8D25AE398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1A4F0-7390-4D6C-AB1D-95DE067E792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65A17583-5EC8-4A64-B4FE-6E1958F6F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923E40-21B8-46BE-B0C6-05CF0A940CC4}"/>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94648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15513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94308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72965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31468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21208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2627296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FB47-0E9D-4D42-92EF-805CC9903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D0952-7750-4296-980B-8BEFB35C6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5FF7-821F-4EA1-BBF0-231FFD314DE3}"/>
              </a:ext>
            </a:extLst>
          </p:cNvPr>
          <p:cNvSpPr>
            <a:spLocks noGrp="1"/>
          </p:cNvSpPr>
          <p:nvPr>
            <p:ph type="dt" sz="half" idx="10"/>
          </p:nvPr>
        </p:nvSpPr>
        <p:spPr/>
        <p:txBody>
          <a:body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5F29E42F-A4D5-413C-91C1-1CC3B5A54B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8CE26E-97FA-428A-BB82-48BC592E322D}"/>
              </a:ext>
            </a:extLst>
          </p:cNvPr>
          <p:cNvSpPr>
            <a:spLocks noGrp="1"/>
          </p:cNvSpPr>
          <p:nvPr>
            <p:ph type="sldNum" sz="quarter" idx="12"/>
          </p:nvPr>
        </p:nvSpPr>
        <p:spPr/>
        <p:txBody>
          <a:bodyPr/>
          <a:lstStyle/>
          <a:p>
            <a:fld id="{2DEECF72-9A75-420B-9799-61FDF3C43A55}" type="slidenum">
              <a:rPr lang="en-US" smtClean="0"/>
              <a:t>‹#›</a:t>
            </a:fld>
            <a:endParaRPr lang="en-US" dirty="0"/>
          </a:p>
        </p:txBody>
      </p:sp>
    </p:spTree>
    <p:extLst>
      <p:ext uri="{BB962C8B-B14F-4D97-AF65-F5344CB8AC3E}">
        <p14:creationId xmlns:p14="http://schemas.microsoft.com/office/powerpoint/2010/main" val="377630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theme" Target="../theme/theme1.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18FC46-243F-4887-B6A6-482F4CFCE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4E5F33-FE56-474E-8692-D9BE86C10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9844B-81A0-43FE-894C-3080F1AAF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C7E79-FBC9-4A19-8B9A-C4B4576F9530}" type="datetimeFigureOut">
              <a:rPr lang="en-US" smtClean="0"/>
              <a:t>10/28/2025</a:t>
            </a:fld>
            <a:endParaRPr lang="en-US" dirty="0"/>
          </a:p>
        </p:txBody>
      </p:sp>
      <p:sp>
        <p:nvSpPr>
          <p:cNvPr id="5" name="Footer Placeholder 4">
            <a:extLst>
              <a:ext uri="{FF2B5EF4-FFF2-40B4-BE49-F238E27FC236}">
                <a16:creationId xmlns:a16="http://schemas.microsoft.com/office/drawing/2014/main" id="{3BE27988-30E5-4E01-89A1-25C71CD39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D811B81-5A9B-4CC1-A119-C1D244C0C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ECF72-9A75-420B-9799-61FDF3C43A55}" type="slidenum">
              <a:rPr lang="en-US" smtClean="0"/>
              <a:t>‹#›</a:t>
            </a:fld>
            <a:endParaRPr lang="en-US" dirty="0"/>
          </a:p>
        </p:txBody>
      </p:sp>
    </p:spTree>
    <p:extLst>
      <p:ext uri="{BB962C8B-B14F-4D97-AF65-F5344CB8AC3E}">
        <p14:creationId xmlns:p14="http://schemas.microsoft.com/office/powerpoint/2010/main" val="926709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6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gif" /><Relationship Id="rId1" Type="http://schemas.openxmlformats.org/officeDocument/2006/relationships/slideLayout" Target="../slideLayouts/slideLayout2.xml" /><Relationship Id="rId6" Type="http://schemas.openxmlformats.org/officeDocument/2006/relationships/image" Target="../media/image5.jpeg" /><Relationship Id="rId5" Type="http://schemas.openxmlformats.org/officeDocument/2006/relationships/image" Target="../media/image4.jpe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8.gif" /><Relationship Id="rId7" Type="http://schemas.openxmlformats.org/officeDocument/2006/relationships/image" Target="../media/image30.jpeg"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26.jpeg" /><Relationship Id="rId5" Type="http://schemas.openxmlformats.org/officeDocument/2006/relationships/image" Target="../media/image25.jpeg" /><Relationship Id="rId4" Type="http://schemas.openxmlformats.org/officeDocument/2006/relationships/image" Target="../media/image29.png" /></Relationships>
</file>

<file path=ppt/slides/_rels/slide1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31.png" /><Relationship Id="rId1" Type="http://schemas.openxmlformats.org/officeDocument/2006/relationships/slideLayout" Target="../slideLayouts/slideLayout2.xml" /><Relationship Id="rId6" Type="http://schemas.openxmlformats.org/officeDocument/2006/relationships/image" Target="../media/image10.gif" /><Relationship Id="rId5" Type="http://schemas.openxmlformats.org/officeDocument/2006/relationships/image" Target="../media/image32.jpeg" /><Relationship Id="rId4" Type="http://schemas.openxmlformats.org/officeDocument/2006/relationships/image" Target="../media/image9.png" /></Relationships>
</file>

<file path=ppt/slides/_rels/slide12.xml.rels><?xml version="1.0" encoding="UTF-8" standalone="yes"?>
<Relationships xmlns="http://schemas.openxmlformats.org/package/2006/relationships"><Relationship Id="rId3" Type="http://schemas.openxmlformats.org/officeDocument/2006/relationships/image" Target="../media/image34.jpeg" /><Relationship Id="rId7" Type="http://schemas.openxmlformats.org/officeDocument/2006/relationships/image" Target="../media/image37.png" /><Relationship Id="rId2" Type="http://schemas.openxmlformats.org/officeDocument/2006/relationships/image" Target="../media/image33.jpeg" /><Relationship Id="rId1" Type="http://schemas.openxmlformats.org/officeDocument/2006/relationships/slideLayout" Target="../slideLayouts/slideLayout2.xml" /><Relationship Id="rId6" Type="http://schemas.microsoft.com/office/2007/relationships/hdphoto" Target="../media/hdphoto3.wdp" /><Relationship Id="rId5" Type="http://schemas.openxmlformats.org/officeDocument/2006/relationships/image" Target="../media/image36.png" /><Relationship Id="rId4" Type="http://schemas.openxmlformats.org/officeDocument/2006/relationships/image" Target="../media/image35.png" /></Relationships>
</file>

<file path=ppt/slides/_rels/slide13.xml.rels><?xml version="1.0" encoding="UTF-8" standalone="yes"?>
<Relationships xmlns="http://schemas.openxmlformats.org/package/2006/relationships"><Relationship Id="rId3" Type="http://schemas.openxmlformats.org/officeDocument/2006/relationships/image" Target="../media/image28.gif" /><Relationship Id="rId2" Type="http://schemas.openxmlformats.org/officeDocument/2006/relationships/image" Target="../media/image35.png" /><Relationship Id="rId1" Type="http://schemas.openxmlformats.org/officeDocument/2006/relationships/slideLayout" Target="../slideLayouts/slideLayout2.xml" /><Relationship Id="rId6" Type="http://schemas.openxmlformats.org/officeDocument/2006/relationships/image" Target="../media/image40.png" /><Relationship Id="rId5" Type="http://schemas.openxmlformats.org/officeDocument/2006/relationships/image" Target="../media/image39.png" /><Relationship Id="rId4" Type="http://schemas.openxmlformats.org/officeDocument/2006/relationships/image" Target="../media/image38.png" /></Relationships>
</file>

<file path=ppt/slides/_rels/slide14.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jpeg" /><Relationship Id="rId1" Type="http://schemas.openxmlformats.org/officeDocument/2006/relationships/slideLayout" Target="../slideLayouts/slideLayout2.xml" /><Relationship Id="rId4" Type="http://schemas.openxmlformats.org/officeDocument/2006/relationships/image" Target="../media/image29.png" /></Relationships>
</file>

<file path=ppt/slides/_rels/slide15.xml.rels><?xml version="1.0" encoding="UTF-8" standalone="yes"?>
<Relationships xmlns="http://schemas.openxmlformats.org/package/2006/relationships"><Relationship Id="rId8" Type="http://schemas.openxmlformats.org/officeDocument/2006/relationships/image" Target="../media/image48.png" /><Relationship Id="rId3" Type="http://schemas.openxmlformats.org/officeDocument/2006/relationships/image" Target="../media/image44.jpeg" /><Relationship Id="rId7" Type="http://schemas.openxmlformats.org/officeDocument/2006/relationships/image" Target="../media/image6.gif" /><Relationship Id="rId2" Type="http://schemas.openxmlformats.org/officeDocument/2006/relationships/image" Target="../media/image43.jpg" /><Relationship Id="rId1" Type="http://schemas.openxmlformats.org/officeDocument/2006/relationships/slideLayout" Target="../slideLayouts/slideLayout2.xml" /><Relationship Id="rId6" Type="http://schemas.openxmlformats.org/officeDocument/2006/relationships/image" Target="../media/image47.png" /><Relationship Id="rId5" Type="http://schemas.openxmlformats.org/officeDocument/2006/relationships/image" Target="../media/image46.png" /><Relationship Id="rId4" Type="http://schemas.openxmlformats.org/officeDocument/2006/relationships/image" Target="../media/image45.jpeg" /></Relationships>
</file>

<file path=ppt/slides/_rels/slide16.xml.rels><?xml version="1.0" encoding="UTF-8" standalone="yes"?>
<Relationships xmlns="http://schemas.openxmlformats.org/package/2006/relationships"><Relationship Id="rId8" Type="http://schemas.openxmlformats.org/officeDocument/2006/relationships/image" Target="../media/image48.png" /><Relationship Id="rId3" Type="http://schemas.openxmlformats.org/officeDocument/2006/relationships/image" Target="../media/image44.jpeg" /><Relationship Id="rId7" Type="http://schemas.openxmlformats.org/officeDocument/2006/relationships/image" Target="../media/image6.gif" /><Relationship Id="rId2" Type="http://schemas.openxmlformats.org/officeDocument/2006/relationships/image" Target="../media/image43.jpg" /><Relationship Id="rId1" Type="http://schemas.openxmlformats.org/officeDocument/2006/relationships/slideLayout" Target="../slideLayouts/slideLayout2.xml" /><Relationship Id="rId6" Type="http://schemas.openxmlformats.org/officeDocument/2006/relationships/image" Target="../media/image47.png" /><Relationship Id="rId5" Type="http://schemas.openxmlformats.org/officeDocument/2006/relationships/image" Target="../media/image46.png" /><Relationship Id="rId4" Type="http://schemas.openxmlformats.org/officeDocument/2006/relationships/image" Target="../media/image45.jpeg" /></Relationships>
</file>

<file path=ppt/slides/_rels/slide17.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49.png" /><Relationship Id="rId1" Type="http://schemas.openxmlformats.org/officeDocument/2006/relationships/slideLayout" Target="../slideLayouts/slideLayout2.xml" /><Relationship Id="rId6" Type="http://schemas.openxmlformats.org/officeDocument/2006/relationships/image" Target="../media/image44.jpeg" /><Relationship Id="rId5" Type="http://schemas.openxmlformats.org/officeDocument/2006/relationships/image" Target="../media/image51.png" /><Relationship Id="rId4" Type="http://schemas.openxmlformats.org/officeDocument/2006/relationships/image" Target="../media/image50.png" /></Relationships>
</file>

<file path=ppt/slides/_rels/slide18.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g" /><Relationship Id="rId1" Type="http://schemas.openxmlformats.org/officeDocument/2006/relationships/slideLayout" Target="../slideLayouts/slideLayout2.xml" /><Relationship Id="rId5" Type="http://schemas.openxmlformats.org/officeDocument/2006/relationships/image" Target="../media/image51.png" /><Relationship Id="rId4" Type="http://schemas.openxmlformats.org/officeDocument/2006/relationships/image" Target="../media/image50.png" /></Relationships>
</file>

<file path=ppt/slides/_rels/slide19.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g"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0.png" /></Relationships>
</file>

<file path=ppt/slides/_rels/slide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gif" /><Relationship Id="rId1" Type="http://schemas.openxmlformats.org/officeDocument/2006/relationships/slideLayout" Target="../slideLayouts/slideLayout2.xml" /><Relationship Id="rId6" Type="http://schemas.openxmlformats.org/officeDocument/2006/relationships/image" Target="../media/image10.gif" /><Relationship Id="rId5" Type="http://schemas.openxmlformats.org/officeDocument/2006/relationships/image" Target="../media/image9.png" /><Relationship Id="rId4" Type="http://schemas.openxmlformats.org/officeDocument/2006/relationships/image" Target="../media/image8.jpeg" /></Relationships>
</file>

<file path=ppt/slides/_rels/slide20.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g"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0.png" /></Relationships>
</file>

<file path=ppt/slides/_rels/slide21.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g"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0.png" /></Relationships>
</file>

<file path=ppt/slides/_rels/slide22.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54.jpg" /><Relationship Id="rId1" Type="http://schemas.openxmlformats.org/officeDocument/2006/relationships/slideLayout" Target="../slideLayouts/slideLayout2.xml" /><Relationship Id="rId5" Type="http://schemas.openxmlformats.org/officeDocument/2006/relationships/image" Target="../media/image44.jpeg" /><Relationship Id="rId4" Type="http://schemas.openxmlformats.org/officeDocument/2006/relationships/image" Target="../media/image51.png" /></Relationships>
</file>

<file path=ppt/slides/_rels/slide23.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44.jpeg" /><Relationship Id="rId1" Type="http://schemas.openxmlformats.org/officeDocument/2006/relationships/slideLayout" Target="../slideLayouts/slideLayout2.xml" /><Relationship Id="rId5" Type="http://schemas.openxmlformats.org/officeDocument/2006/relationships/image" Target="../media/image55.jpeg" /><Relationship Id="rId4" Type="http://schemas.openxmlformats.org/officeDocument/2006/relationships/image" Target="../media/image29.png" /></Relationships>
</file>

<file path=ppt/slides/_rels/slide24.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44.jpeg" /><Relationship Id="rId1" Type="http://schemas.openxmlformats.org/officeDocument/2006/relationships/slideLayout" Target="../slideLayouts/slideLayout2.xml" /><Relationship Id="rId5" Type="http://schemas.openxmlformats.org/officeDocument/2006/relationships/image" Target="../media/image56.png" /><Relationship Id="rId4" Type="http://schemas.openxmlformats.org/officeDocument/2006/relationships/image" Target="../media/image29.png" /></Relationships>
</file>

<file path=ppt/slides/_rels/slide25.xml.rels><?xml version="1.0" encoding="UTF-8" standalone="yes"?>
<Relationships xmlns="http://schemas.openxmlformats.org/package/2006/relationships"><Relationship Id="rId3" Type="http://schemas.openxmlformats.org/officeDocument/2006/relationships/image" Target="../media/image51.png" /><Relationship Id="rId7" Type="http://schemas.openxmlformats.org/officeDocument/2006/relationships/image" Target="../media/image57.jpeg" /><Relationship Id="rId2" Type="http://schemas.openxmlformats.org/officeDocument/2006/relationships/image" Target="../media/image44.jpeg" /><Relationship Id="rId1" Type="http://schemas.openxmlformats.org/officeDocument/2006/relationships/slideLayout" Target="../slideLayouts/slideLayout2.xml" /><Relationship Id="rId6" Type="http://schemas.openxmlformats.org/officeDocument/2006/relationships/image" Target="../media/image50.png" /><Relationship Id="rId5" Type="http://schemas.openxmlformats.org/officeDocument/2006/relationships/image" Target="../media/image55.jpeg" /><Relationship Id="rId4" Type="http://schemas.openxmlformats.org/officeDocument/2006/relationships/image" Target="../media/image29.png" /></Relationships>
</file>

<file path=ppt/slides/_rels/slide26.xml.rels><?xml version="1.0" encoding="UTF-8" standalone="yes"?>
<Relationships xmlns="http://schemas.openxmlformats.org/package/2006/relationships"><Relationship Id="rId3" Type="http://schemas.openxmlformats.org/officeDocument/2006/relationships/image" Target="../media/image51.png" /><Relationship Id="rId7" Type="http://schemas.openxmlformats.org/officeDocument/2006/relationships/image" Target="../media/image53.png" /><Relationship Id="rId2" Type="http://schemas.openxmlformats.org/officeDocument/2006/relationships/image" Target="../media/image44.jpeg" /><Relationship Id="rId1" Type="http://schemas.openxmlformats.org/officeDocument/2006/relationships/slideLayout" Target="../slideLayouts/slideLayout2.xml" /><Relationship Id="rId6" Type="http://schemas.openxmlformats.org/officeDocument/2006/relationships/image" Target="../media/image59.png" /><Relationship Id="rId5" Type="http://schemas.openxmlformats.org/officeDocument/2006/relationships/image" Target="../media/image55.jpeg" /><Relationship Id="rId4" Type="http://schemas.openxmlformats.org/officeDocument/2006/relationships/image" Target="../media/image58.png" /></Relationships>
</file>

<file path=ppt/slides/_rels/slide27.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jpeg" /><Relationship Id="rId1" Type="http://schemas.openxmlformats.org/officeDocument/2006/relationships/slideLayout" Target="../slideLayouts/slideLayout2.xml" /><Relationship Id="rId6" Type="http://schemas.openxmlformats.org/officeDocument/2006/relationships/image" Target="../media/image63.jpeg" /><Relationship Id="rId5" Type="http://schemas.openxmlformats.org/officeDocument/2006/relationships/image" Target="../media/image50.png" /><Relationship Id="rId4" Type="http://schemas.openxmlformats.org/officeDocument/2006/relationships/image" Target="../media/image62.png" /></Relationships>
</file>

<file path=ppt/slides/_rels/slide28.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29.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3.xml.rels><?xml version="1.0" encoding="UTF-8" standalone="yes"?>
<Relationships xmlns="http://schemas.openxmlformats.org/package/2006/relationships"><Relationship Id="rId8" Type="http://schemas.openxmlformats.org/officeDocument/2006/relationships/image" Target="../media/image10.gif" /><Relationship Id="rId3" Type="http://schemas.openxmlformats.org/officeDocument/2006/relationships/image" Target="../media/image9.png" /><Relationship Id="rId7" Type="http://schemas.microsoft.com/office/2007/relationships/hdphoto" Target="../media/hdphoto1.wdp"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14.png" /><Relationship Id="rId5" Type="http://schemas.openxmlformats.org/officeDocument/2006/relationships/image" Target="../media/image13.gif" /><Relationship Id="rId4" Type="http://schemas.openxmlformats.org/officeDocument/2006/relationships/image" Target="../media/image12.gif" /></Relationships>
</file>

<file path=ppt/slides/_rels/slide30.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31.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32.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33.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4.png"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5.jpeg" /></Relationships>
</file>

<file path=ppt/slides/_rels/slide34.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27.jpeg" /><Relationship Id="rId1" Type="http://schemas.openxmlformats.org/officeDocument/2006/relationships/slideLayout" Target="../slideLayouts/slideLayout2.xml" /><Relationship Id="rId4" Type="http://schemas.openxmlformats.org/officeDocument/2006/relationships/image" Target="../media/image6.gif" /></Relationships>
</file>

<file path=ppt/slides/_rels/slide35.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image" Target="../media/image66.gif" /><Relationship Id="rId1" Type="http://schemas.openxmlformats.org/officeDocument/2006/relationships/slideLayout" Target="../slideLayouts/slideLayout2.xml" /><Relationship Id="rId4" Type="http://schemas.openxmlformats.org/officeDocument/2006/relationships/image" Target="../media/image6.gif" /></Relationships>
</file>

<file path=ppt/slides/_rels/slide36.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image" Target="../media/image66.gif"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6.gif" /></Relationships>
</file>

<file path=ppt/slides/_rels/slide37.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67.png" /><Relationship Id="rId1" Type="http://schemas.openxmlformats.org/officeDocument/2006/relationships/slideLayout" Target="../slideLayouts/slideLayout2.xml" /><Relationship Id="rId5" Type="http://schemas.openxmlformats.org/officeDocument/2006/relationships/image" Target="../media/image69.jpeg" /><Relationship Id="rId4" Type="http://schemas.openxmlformats.org/officeDocument/2006/relationships/image" Target="../media/image68.jpeg" /></Relationships>
</file>

<file path=ppt/slides/_rels/slide38.xml.rels><?xml version="1.0" encoding="UTF-8" standalone="yes"?>
<Relationships xmlns="http://schemas.openxmlformats.org/package/2006/relationships"><Relationship Id="rId3" Type="http://schemas.openxmlformats.org/officeDocument/2006/relationships/image" Target="../media/image70.png" /><Relationship Id="rId2" Type="http://schemas.openxmlformats.org/officeDocument/2006/relationships/image" Target="../media/image29.png" /><Relationship Id="rId1" Type="http://schemas.openxmlformats.org/officeDocument/2006/relationships/slideLayout" Target="../slideLayouts/slideLayout2.xml" /><Relationship Id="rId4" Type="http://schemas.openxmlformats.org/officeDocument/2006/relationships/image" Target="../media/image50.png" /></Relationships>
</file>

<file path=ppt/slides/_rels/slide39.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image" Target="../media/image71.png" /><Relationship Id="rId1" Type="http://schemas.openxmlformats.org/officeDocument/2006/relationships/slideLayout" Target="../slideLayouts/slideLayout2.xml" /><Relationship Id="rId4" Type="http://schemas.openxmlformats.org/officeDocument/2006/relationships/image" Target="../media/image73.jpeg" /></Relationships>
</file>

<file path=ppt/slides/_rels/slide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9.png" /><Relationship Id="rId1" Type="http://schemas.openxmlformats.org/officeDocument/2006/relationships/slideLayout" Target="../slideLayouts/slideLayout2.xml" /><Relationship Id="rId4" Type="http://schemas.openxmlformats.org/officeDocument/2006/relationships/image" Target="../media/image11.png" /></Relationships>
</file>

<file path=ppt/slides/_rels/slide40.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image" Target="../media/image71.png" /><Relationship Id="rId1" Type="http://schemas.openxmlformats.org/officeDocument/2006/relationships/slideLayout" Target="../slideLayouts/slideLayout2.xml" /><Relationship Id="rId6" Type="http://schemas.microsoft.com/office/2007/relationships/hdphoto" Target="../media/hdphoto6.wdp" /><Relationship Id="rId5" Type="http://schemas.openxmlformats.org/officeDocument/2006/relationships/image" Target="../media/image67.png" /><Relationship Id="rId4" Type="http://schemas.openxmlformats.org/officeDocument/2006/relationships/image" Target="../media/image73.jpeg" /></Relationships>
</file>

<file path=ppt/slides/_rels/slide41.xml.rels><?xml version="1.0" encoding="UTF-8" standalone="yes"?>
<Relationships xmlns="http://schemas.openxmlformats.org/package/2006/relationships"><Relationship Id="rId3" Type="http://schemas.openxmlformats.org/officeDocument/2006/relationships/image" Target="../media/image72.png" /><Relationship Id="rId7" Type="http://schemas.openxmlformats.org/officeDocument/2006/relationships/image" Target="../media/image74.png" /><Relationship Id="rId2" Type="http://schemas.openxmlformats.org/officeDocument/2006/relationships/image" Target="../media/image71.png" /><Relationship Id="rId1" Type="http://schemas.openxmlformats.org/officeDocument/2006/relationships/slideLayout" Target="../slideLayouts/slideLayout2.xml" /><Relationship Id="rId6" Type="http://schemas.microsoft.com/office/2007/relationships/hdphoto" Target="../media/hdphoto6.wdp" /><Relationship Id="rId5" Type="http://schemas.openxmlformats.org/officeDocument/2006/relationships/image" Target="../media/image67.png" /><Relationship Id="rId4" Type="http://schemas.openxmlformats.org/officeDocument/2006/relationships/image" Target="../media/image73.jpeg" /></Relationships>
</file>

<file path=ppt/slides/_rels/slide42.xml.rels><?xml version="1.0" encoding="UTF-8" standalone="yes"?>
<Relationships xmlns="http://schemas.openxmlformats.org/package/2006/relationships"><Relationship Id="rId8" Type="http://schemas.openxmlformats.org/officeDocument/2006/relationships/image" Target="../media/image77.png" /><Relationship Id="rId3" Type="http://schemas.openxmlformats.org/officeDocument/2006/relationships/image" Target="../media/image73.jpeg" /><Relationship Id="rId7" Type="http://schemas.openxmlformats.org/officeDocument/2006/relationships/image" Target="../media/image76.png" /><Relationship Id="rId2" Type="http://schemas.openxmlformats.org/officeDocument/2006/relationships/image" Target="../media/image71.png" /><Relationship Id="rId1" Type="http://schemas.openxmlformats.org/officeDocument/2006/relationships/slideLayout" Target="../slideLayouts/slideLayout2.xml" /><Relationship Id="rId6" Type="http://schemas.openxmlformats.org/officeDocument/2006/relationships/image" Target="../media/image75.png" /><Relationship Id="rId5" Type="http://schemas.microsoft.com/office/2007/relationships/hdphoto" Target="../media/hdphoto6.wdp" /><Relationship Id="rId4" Type="http://schemas.openxmlformats.org/officeDocument/2006/relationships/image" Target="../media/image67.png" /></Relationships>
</file>

<file path=ppt/slides/_rels/slide43.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67.png" /><Relationship Id="rId1" Type="http://schemas.openxmlformats.org/officeDocument/2006/relationships/slideLayout" Target="../slideLayouts/slideLayout2.xml" /><Relationship Id="rId5" Type="http://schemas.openxmlformats.org/officeDocument/2006/relationships/image" Target="../media/image69.jpeg" /><Relationship Id="rId4" Type="http://schemas.openxmlformats.org/officeDocument/2006/relationships/image" Target="../media/image75.png" /></Relationships>
</file>

<file path=ppt/slides/_rels/slide44.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67.png" /><Relationship Id="rId1" Type="http://schemas.openxmlformats.org/officeDocument/2006/relationships/slideLayout" Target="../slideLayouts/slideLayout2.xml" /><Relationship Id="rId5" Type="http://schemas.openxmlformats.org/officeDocument/2006/relationships/image" Target="../media/image69.jpeg" /><Relationship Id="rId4" Type="http://schemas.openxmlformats.org/officeDocument/2006/relationships/image" Target="../media/image75.png" /></Relationships>
</file>

<file path=ppt/slides/_rels/slide45.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67.png" /><Relationship Id="rId1" Type="http://schemas.openxmlformats.org/officeDocument/2006/relationships/slideLayout" Target="../slideLayouts/slideLayout2.xml" /><Relationship Id="rId5" Type="http://schemas.openxmlformats.org/officeDocument/2006/relationships/image" Target="../media/image69.jpeg" /><Relationship Id="rId4" Type="http://schemas.openxmlformats.org/officeDocument/2006/relationships/image" Target="../media/image75.png" /></Relationships>
</file>

<file path=ppt/slides/_rels/slide46.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image" Target="../media/image30.jpeg" /><Relationship Id="rId1" Type="http://schemas.openxmlformats.org/officeDocument/2006/relationships/slideLayout" Target="../slideLayouts/slideLayout2.xml" /><Relationship Id="rId5" Type="http://schemas.openxmlformats.org/officeDocument/2006/relationships/image" Target="../media/image77.png" /><Relationship Id="rId4" Type="http://schemas.openxmlformats.org/officeDocument/2006/relationships/image" Target="../media/image76.png" /></Relationships>
</file>

<file path=ppt/slides/_rels/slide47.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image" Target="../media/image30.jpeg" /><Relationship Id="rId1" Type="http://schemas.openxmlformats.org/officeDocument/2006/relationships/slideLayout" Target="../slideLayouts/slideLayout2.xml" /><Relationship Id="rId5" Type="http://schemas.openxmlformats.org/officeDocument/2006/relationships/image" Target="../media/image77.png" /><Relationship Id="rId4" Type="http://schemas.openxmlformats.org/officeDocument/2006/relationships/image" Target="../media/image76.png" /></Relationships>
</file>

<file path=ppt/slides/_rels/slide48.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image" Target="../media/image79.png" /><Relationship Id="rId1" Type="http://schemas.openxmlformats.org/officeDocument/2006/relationships/slideLayout" Target="../slideLayouts/slideLayout2.xml" /><Relationship Id="rId4" Type="http://schemas.openxmlformats.org/officeDocument/2006/relationships/image" Target="../media/image81.jpeg" /></Relationships>
</file>

<file path=ppt/slides/_rels/slide49.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image" Target="../media/image79.png" /><Relationship Id="rId1" Type="http://schemas.openxmlformats.org/officeDocument/2006/relationships/slideLayout" Target="../slideLayouts/slideLayout2.xml" /><Relationship Id="rId4" Type="http://schemas.openxmlformats.org/officeDocument/2006/relationships/image" Target="../media/image81.jpeg" /></Relationships>
</file>

<file path=ppt/slides/_rels/slide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9.png" /><Relationship Id="rId1" Type="http://schemas.openxmlformats.org/officeDocument/2006/relationships/slideLayout" Target="../slideLayouts/slideLayout2.xml" /><Relationship Id="rId4" Type="http://schemas.openxmlformats.org/officeDocument/2006/relationships/image" Target="../media/image16.jpeg" /></Relationships>
</file>

<file path=ppt/slides/_rels/slide50.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image" Target="../media/image3.png" /><Relationship Id="rId1" Type="http://schemas.openxmlformats.org/officeDocument/2006/relationships/slideLayout" Target="../slideLayouts/slideLayout2.xml" /><Relationship Id="rId5" Type="http://schemas.openxmlformats.org/officeDocument/2006/relationships/image" Target="../media/image83.jpeg" /><Relationship Id="rId4" Type="http://schemas.openxmlformats.org/officeDocument/2006/relationships/image" Target="../media/image13.gif" /></Relationships>
</file>

<file path=ppt/slides/_rels/slide51.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image" Target="../media/image3.png" /><Relationship Id="rId1" Type="http://schemas.openxmlformats.org/officeDocument/2006/relationships/slideLayout" Target="../slideLayouts/slideLayout2.xml" /><Relationship Id="rId5" Type="http://schemas.openxmlformats.org/officeDocument/2006/relationships/image" Target="../media/image13.gif" /><Relationship Id="rId4" Type="http://schemas.openxmlformats.org/officeDocument/2006/relationships/image" Target="../media/image83.jpeg" /></Relationships>
</file>

<file path=ppt/slides/_rels/slide52.xml.rels><?xml version="1.0" encoding="UTF-8" standalone="yes"?>
<Relationships xmlns="http://schemas.openxmlformats.org/package/2006/relationships"><Relationship Id="rId3" Type="http://schemas.openxmlformats.org/officeDocument/2006/relationships/image" Target="../media/image83.jpeg" /><Relationship Id="rId2" Type="http://schemas.openxmlformats.org/officeDocument/2006/relationships/image" Target="../media/image84.gif" /><Relationship Id="rId1" Type="http://schemas.openxmlformats.org/officeDocument/2006/relationships/slideLayout" Target="../slideLayouts/slideLayout2.xml" /><Relationship Id="rId5" Type="http://schemas.openxmlformats.org/officeDocument/2006/relationships/image" Target="../media/image82.jpeg" /><Relationship Id="rId4" Type="http://schemas.openxmlformats.org/officeDocument/2006/relationships/image" Target="../media/image3.png" /></Relationships>
</file>

<file path=ppt/slides/_rels/slide53.xml.rels><?xml version="1.0" encoding="UTF-8" standalone="yes"?>
<Relationships xmlns="http://schemas.openxmlformats.org/package/2006/relationships"><Relationship Id="rId3" Type="http://schemas.openxmlformats.org/officeDocument/2006/relationships/image" Target="../media/image83.jpeg" /><Relationship Id="rId2" Type="http://schemas.openxmlformats.org/officeDocument/2006/relationships/image" Target="../media/image84.gif" /><Relationship Id="rId1" Type="http://schemas.openxmlformats.org/officeDocument/2006/relationships/slideLayout" Target="../slideLayouts/slideLayout2.xml" /><Relationship Id="rId5" Type="http://schemas.openxmlformats.org/officeDocument/2006/relationships/image" Target="../media/image82.jpeg" /><Relationship Id="rId4" Type="http://schemas.openxmlformats.org/officeDocument/2006/relationships/image" Target="../media/image3.png" /></Relationships>
</file>

<file path=ppt/slides/_rels/slide5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21.jpeg" /><Relationship Id="rId1" Type="http://schemas.openxmlformats.org/officeDocument/2006/relationships/slideLayout" Target="../slideLayouts/slideLayout2.xml" /><Relationship Id="rId6" Type="http://schemas.openxmlformats.org/officeDocument/2006/relationships/image" Target="../media/image32.jpeg" /><Relationship Id="rId5" Type="http://schemas.openxmlformats.org/officeDocument/2006/relationships/image" Target="../media/image85.jpeg" /><Relationship Id="rId4" Type="http://schemas.openxmlformats.org/officeDocument/2006/relationships/image" Target="../media/image9.png" /></Relationships>
</file>

<file path=ppt/slides/_rels/slide55.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88.png" /><Relationship Id="rId2" Type="http://schemas.openxmlformats.org/officeDocument/2006/relationships/image" Target="../media/image87.jpeg" /><Relationship Id="rId1" Type="http://schemas.openxmlformats.org/officeDocument/2006/relationships/slideLayout" Target="../slideLayouts/slideLayout1.xml" /><Relationship Id="rId6" Type="http://schemas.openxmlformats.org/officeDocument/2006/relationships/image" Target="../media/image90.jpeg" /><Relationship Id="rId5" Type="http://schemas.openxmlformats.org/officeDocument/2006/relationships/image" Target="../media/image89.jpeg" /><Relationship Id="rId4" Type="http://schemas.openxmlformats.org/officeDocument/2006/relationships/image" Target="../media/image24.jpeg" /></Relationships>
</file>

<file path=ppt/slides/_rels/slide6.xml.rels><?xml version="1.0" encoding="UTF-8" standalone="yes"?>
<Relationships xmlns="http://schemas.openxmlformats.org/package/2006/relationships"><Relationship Id="rId8" Type="http://schemas.openxmlformats.org/officeDocument/2006/relationships/image" Target="../media/image19.jpeg" /><Relationship Id="rId3" Type="http://schemas.openxmlformats.org/officeDocument/2006/relationships/image" Target="../media/image9.png" /><Relationship Id="rId7" Type="http://schemas.openxmlformats.org/officeDocument/2006/relationships/image" Target="../media/image18.jpeg" /><Relationship Id="rId2" Type="http://schemas.openxmlformats.org/officeDocument/2006/relationships/slideLayout" Target="../slideLayouts/slideLayout2.xml" /><Relationship Id="rId1" Type="http://schemas.openxmlformats.org/officeDocument/2006/relationships/tags" Target="../tags/tag2.xml" /><Relationship Id="rId6" Type="http://schemas.openxmlformats.org/officeDocument/2006/relationships/image" Target="file:///C:\Program%20Files\Inknoe%20ClassPoint\Images\short_answer_without%20result_default.png" TargetMode="External" /><Relationship Id="rId5" Type="http://schemas.openxmlformats.org/officeDocument/2006/relationships/image" Target="../media/image17.png" /><Relationship Id="rId4" Type="http://schemas.openxmlformats.org/officeDocument/2006/relationships/image" Target="../media/image11.png" /><Relationship Id="rId9" Type="http://schemas.openxmlformats.org/officeDocument/2006/relationships/image" Target="../media/image20.png" /></Relationships>
</file>

<file path=ppt/slides/_rels/slide60.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image" Target="../media/image91.png" /><Relationship Id="rId1" Type="http://schemas.openxmlformats.org/officeDocument/2006/relationships/slideLayout" Target="../slideLayouts/slideLayout1.xml" /><Relationship Id="rId6" Type="http://schemas.openxmlformats.org/officeDocument/2006/relationships/image" Target="../media/image93.jpeg" /><Relationship Id="rId5" Type="http://schemas.openxmlformats.org/officeDocument/2006/relationships/image" Target="../media/image89.jpeg" /><Relationship Id="rId4" Type="http://schemas.openxmlformats.org/officeDocument/2006/relationships/image" Target="../media/image20.png" /></Relationships>
</file>

<file path=ppt/slides/_rels/slide61.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image" Target="../media/image91.png" /><Relationship Id="rId1" Type="http://schemas.openxmlformats.org/officeDocument/2006/relationships/slideLayout" Target="../slideLayouts/slideLayout1.xml" /><Relationship Id="rId4" Type="http://schemas.openxmlformats.org/officeDocument/2006/relationships/image" Target="../media/image89.jpeg" /></Relationships>
</file>

<file path=ppt/slides/_rels/slide62.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19.jpeg" /><Relationship Id="rId3" Type="http://schemas.openxmlformats.org/officeDocument/2006/relationships/image" Target="../media/image9.png" /><Relationship Id="rId7" Type="http://schemas.openxmlformats.org/officeDocument/2006/relationships/image" Target="../media/image18.jpeg" /><Relationship Id="rId2" Type="http://schemas.openxmlformats.org/officeDocument/2006/relationships/slideLayout" Target="../slideLayouts/slideLayout2.xml" /><Relationship Id="rId1" Type="http://schemas.openxmlformats.org/officeDocument/2006/relationships/tags" Target="../tags/tag3.xml" /><Relationship Id="rId6" Type="http://schemas.openxmlformats.org/officeDocument/2006/relationships/image" Target="file:///C:\Program%20Files\Inknoe%20ClassPoint\Images\short_answer_without%20result_default.png" TargetMode="External" /><Relationship Id="rId5" Type="http://schemas.openxmlformats.org/officeDocument/2006/relationships/image" Target="../media/image17.png" /><Relationship Id="rId4" Type="http://schemas.openxmlformats.org/officeDocument/2006/relationships/image" Target="../media/image11.png" /><Relationship Id="rId9" Type="http://schemas.openxmlformats.org/officeDocument/2006/relationships/image" Target="../media/image20.png" /></Relationships>
</file>

<file path=ppt/slides/_rels/slide8.xml.rels><?xml version="1.0" encoding="UTF-8" standalone="yes"?>
<Relationships xmlns="http://schemas.openxmlformats.org/package/2006/relationships"><Relationship Id="rId3" Type="http://schemas.openxmlformats.org/officeDocument/2006/relationships/image" Target="../media/image11.png" /><Relationship Id="rId7" Type="http://schemas.openxmlformats.org/officeDocument/2006/relationships/image" Target="../media/image23.gif" /><Relationship Id="rId2" Type="http://schemas.openxmlformats.org/officeDocument/2006/relationships/image" Target="../media/image9.png" /><Relationship Id="rId1" Type="http://schemas.openxmlformats.org/officeDocument/2006/relationships/slideLayout" Target="../slideLayouts/slideLayout2.xml" /><Relationship Id="rId6" Type="http://schemas.microsoft.com/office/2007/relationships/hdphoto" Target="../media/hdphoto2.wdp" /><Relationship Id="rId5" Type="http://schemas.openxmlformats.org/officeDocument/2006/relationships/image" Target="../media/image22.png" /><Relationship Id="rId4" Type="http://schemas.openxmlformats.org/officeDocument/2006/relationships/image" Target="../media/image21.jpeg" /></Relationships>
</file>

<file path=ppt/slides/_rels/slide9.xml.rels><?xml version="1.0" encoding="UTF-8" standalone="yes"?>
<Relationships xmlns="http://schemas.openxmlformats.org/package/2006/relationships"><Relationship Id="rId3" Type="http://schemas.openxmlformats.org/officeDocument/2006/relationships/image" Target="../media/image9.png" /><Relationship Id="rId7" Type="http://schemas.openxmlformats.org/officeDocument/2006/relationships/image" Target="../media/image27.jpeg"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26.jpeg" /><Relationship Id="rId5" Type="http://schemas.openxmlformats.org/officeDocument/2006/relationships/image" Target="../media/image25.jpeg" /><Relationship Id="rId4" Type="http://schemas.openxmlformats.org/officeDocument/2006/relationships/image" Target="../media/image24.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801CAA1-74A0-47E5-9CFC-CD674939272E}"/>
              </a:ext>
            </a:extLst>
          </p:cNvPr>
          <p:cNvSpPr/>
          <p:nvPr/>
        </p:nvSpPr>
        <p:spPr>
          <a:xfrm>
            <a:off x="2507505" y="2211343"/>
            <a:ext cx="7502362" cy="2667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DDFE412F-3CFE-4933-A554-599B8189EAC3}"/>
              </a:ext>
            </a:extLst>
          </p:cNvPr>
          <p:cNvCxnSpPr/>
          <p:nvPr/>
        </p:nvCxnSpPr>
        <p:spPr>
          <a:xfrm>
            <a:off x="4069907" y="517448"/>
            <a:ext cx="0" cy="11239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0D73452-8B7F-43E8-9AFA-F26C33C77570}"/>
              </a:ext>
            </a:extLst>
          </p:cNvPr>
          <p:cNvSpPr txBox="1"/>
          <p:nvPr/>
        </p:nvSpPr>
        <p:spPr>
          <a:xfrm>
            <a:off x="2377296" y="2587675"/>
            <a:ext cx="7502362"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iCiel Fester Bold" pitchFamily="50" charset="0"/>
              </a:rPr>
              <a:t>BÀI 6</a:t>
            </a:r>
          </a:p>
        </p:txBody>
      </p:sp>
      <p:sp>
        <p:nvSpPr>
          <p:cNvPr id="34" name="TextBox 33">
            <a:extLst>
              <a:ext uri="{FF2B5EF4-FFF2-40B4-BE49-F238E27FC236}">
                <a16:creationId xmlns:a16="http://schemas.microsoft.com/office/drawing/2014/main" id="{3C78DA5F-6867-4407-BBB2-5AE10610D3A6}"/>
              </a:ext>
            </a:extLst>
          </p:cNvPr>
          <p:cNvSpPr txBox="1"/>
          <p:nvPr/>
        </p:nvSpPr>
        <p:spPr>
          <a:xfrm>
            <a:off x="2759838" y="3130655"/>
            <a:ext cx="7502362"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iCiel Fester Bold" pitchFamily="50" charset="0"/>
              </a:rPr>
              <a:t>CHỦ ĐIỂM: </a:t>
            </a:r>
            <a:r>
              <a:rPr lang="en-US" sz="3600" b="1" dirty="0">
                <a:solidFill>
                  <a:srgbClr val="E99A96"/>
                </a:solidFill>
                <a:latin typeface="iCiel Fester Bold" pitchFamily="50" charset="0"/>
              </a:rPr>
              <a:t>ĐIỂM TỰA TINH THẦN</a:t>
            </a:r>
          </a:p>
        </p:txBody>
      </p:sp>
      <p:pic>
        <p:nvPicPr>
          <p:cNvPr id="36" name="Picture 12" descr="Falling Leaf Fall Sticker By LittlefieldGIF for iOS &amp;amp; Android | GIPHY">
            <a:extLst>
              <a:ext uri="{FF2B5EF4-FFF2-40B4-BE49-F238E27FC236}">
                <a16:creationId xmlns:a16="http://schemas.microsoft.com/office/drawing/2014/main" id="{D704DBD8-D107-4488-A55B-2485FD17E84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41466" y="2209357"/>
            <a:ext cx="2265703" cy="22657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BDE4DC07-48FC-40FE-BDA8-850596317CE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99631" y="4157779"/>
            <a:ext cx="2276110" cy="27814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5C8636EC-D7B4-4C83-96C2-A66A50C66D4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18458" y="0"/>
            <a:ext cx="2276110" cy="278146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Download Free png Curved Lines Png, png collections at sccpre.cat -  DLPNG.com">
            <a:extLst>
              <a:ext uri="{FF2B5EF4-FFF2-40B4-BE49-F238E27FC236}">
                <a16:creationId xmlns:a16="http://schemas.microsoft.com/office/drawing/2014/main" id="{22B82E49-FC53-4D01-A255-E022ADF9A90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1126" y="1388293"/>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Download Free png Curved Lines Png, png collections at sccpre.cat -  DLPNG.com">
            <a:extLst>
              <a:ext uri="{FF2B5EF4-FFF2-40B4-BE49-F238E27FC236}">
                <a16:creationId xmlns:a16="http://schemas.microsoft.com/office/drawing/2014/main" id="{21FC1679-4067-4373-B40B-E0D423FDC17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5805798" y="2829784"/>
            <a:ext cx="3820886" cy="2739503"/>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93E8434E-3897-4C0D-8693-D8C1A3F9F8D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114" b="36818"/>
          <a:stretch/>
        </p:blipFill>
        <p:spPr bwMode="auto">
          <a:xfrm flipV="1">
            <a:off x="4184207" y="2301640"/>
            <a:ext cx="1317840" cy="8964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C0CE14A3-3735-45A1-9BB1-E90C35D51B9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114" b="36818"/>
          <a:stretch/>
        </p:blipFill>
        <p:spPr bwMode="auto">
          <a:xfrm flipV="1">
            <a:off x="6286541" y="4665566"/>
            <a:ext cx="1614328" cy="10980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Download Free png Curved Lines Png, png collections at sccpre.cat -  DLPNG.com">
            <a:extLst>
              <a:ext uri="{FF2B5EF4-FFF2-40B4-BE49-F238E27FC236}">
                <a16:creationId xmlns:a16="http://schemas.microsoft.com/office/drawing/2014/main" id="{9103FA4B-F15E-4141-8BF1-37DD2E2ED13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1850217" y="3520041"/>
            <a:ext cx="2970202" cy="21295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Download Free png Curved Lines Png, png collections at sccpre.cat -  DLPNG.com">
            <a:extLst>
              <a:ext uri="{FF2B5EF4-FFF2-40B4-BE49-F238E27FC236}">
                <a16:creationId xmlns:a16="http://schemas.microsoft.com/office/drawing/2014/main" id="{A6260044-DFA9-44F4-9F12-0C23DA782B3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5873" y="1936504"/>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a:extLst>
              <a:ext uri="{FF2B5EF4-FFF2-40B4-BE49-F238E27FC236}">
                <a16:creationId xmlns:a16="http://schemas.microsoft.com/office/drawing/2014/main" id="{0844DFA2-DCD6-4570-B655-A7DB9AD6B7DF}"/>
              </a:ext>
            </a:extLst>
          </p:cNvPr>
          <p:cNvPicPr>
            <a:picLocks noChangeAspect="1" noChangeArrowheads="1"/>
          </p:cNvPicPr>
          <p:nvPr/>
        </p:nvPicPr>
        <p:blipFill>
          <a:blip r:embed="rId6" cstate="print">
            <a:clrChange>
              <a:clrFrom>
                <a:srgbClr val="C6B4A6"/>
              </a:clrFrom>
              <a:clrTo>
                <a:srgbClr val="C6B4A6">
                  <a:alpha val="0"/>
                </a:srgbClr>
              </a:clrTo>
            </a:clrChange>
            <a:extLst>
              <a:ext uri="{28A0092B-C50C-407E-A947-70E740481C1C}">
                <a14:useLocalDpi xmlns:a14="http://schemas.microsoft.com/office/drawing/2010/main" val="0"/>
              </a:ext>
            </a:extLst>
          </a:blip>
          <a:srcRect/>
          <a:stretch>
            <a:fillRect/>
          </a:stretch>
        </p:blipFill>
        <p:spPr bwMode="auto">
          <a:xfrm rot="17563183">
            <a:off x="8650269" y="1455034"/>
            <a:ext cx="1324989" cy="19663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B149057A-4AB8-4A17-8A6D-D6885131ABF0}"/>
              </a:ext>
            </a:extLst>
          </p:cNvPr>
          <p:cNvPicPr>
            <a:picLocks noChangeAspect="1" noChangeArrowheads="1"/>
          </p:cNvPicPr>
          <p:nvPr/>
        </p:nvPicPr>
        <p:blipFill>
          <a:blip r:embed="rId6" cstate="print">
            <a:clrChange>
              <a:clrFrom>
                <a:srgbClr val="C6B4A6"/>
              </a:clrFrom>
              <a:clrTo>
                <a:srgbClr val="C6B4A6">
                  <a:alpha val="0"/>
                </a:srgbClr>
              </a:clrTo>
            </a:clrChange>
            <a:extLst>
              <a:ext uri="{28A0092B-C50C-407E-A947-70E740481C1C}">
                <a14:useLocalDpi xmlns:a14="http://schemas.microsoft.com/office/drawing/2010/main" val="0"/>
              </a:ext>
            </a:extLst>
          </a:blip>
          <a:srcRect/>
          <a:stretch>
            <a:fillRect/>
          </a:stretch>
        </p:blipFill>
        <p:spPr bwMode="auto">
          <a:xfrm rot="4036817" flipH="1">
            <a:off x="2623466" y="3089851"/>
            <a:ext cx="1484434" cy="220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8922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F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6D1F95E-F143-409C-A527-B4F5D24F3733}"/>
              </a:ext>
            </a:extLst>
          </p:cNvPr>
          <p:cNvSpPr/>
          <p:nvPr/>
        </p:nvSpPr>
        <p:spPr>
          <a:xfrm>
            <a:off x="1164981" y="243031"/>
            <a:ext cx="4193096"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1A1BA2-F873-476E-99D3-8DA520B6DD79}"/>
              </a:ext>
            </a:extLst>
          </p:cNvPr>
          <p:cNvPicPr>
            <a:picLocks noChangeAspect="1"/>
          </p:cNvPicPr>
          <p:nvPr/>
        </p:nvPicPr>
        <p:blipFill>
          <a:blip r:embed="rId2"/>
          <a:stretch>
            <a:fillRect/>
          </a:stretch>
        </p:blipFill>
        <p:spPr>
          <a:xfrm>
            <a:off x="3080400" y="1251330"/>
            <a:ext cx="8912435" cy="4217472"/>
          </a:xfrm>
          <a:prstGeom prst="rect">
            <a:avLst/>
          </a:prstGeom>
        </p:spPr>
      </p:pic>
      <p:sp>
        <p:nvSpPr>
          <p:cNvPr id="10" name="TextBox 9">
            <a:extLst>
              <a:ext uri="{FF2B5EF4-FFF2-40B4-BE49-F238E27FC236}">
                <a16:creationId xmlns:a16="http://schemas.microsoft.com/office/drawing/2014/main" id="{3E07DD58-C9FC-498E-AC64-7A041B9EAC9A}"/>
              </a:ext>
            </a:extLst>
          </p:cNvPr>
          <p:cNvSpPr txBox="1"/>
          <p:nvPr/>
        </p:nvSpPr>
        <p:spPr>
          <a:xfrm>
            <a:off x="-609799" y="218335"/>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1. chuẩn bị đọc</a:t>
            </a:r>
            <a:endParaRPr lang="en-US" sz="4400" b="1" dirty="0">
              <a:solidFill>
                <a:schemeClr val="tx1">
                  <a:lumMod val="75000"/>
                  <a:lumOff val="25000"/>
                </a:schemeClr>
              </a:solidFill>
              <a:latin typeface="iCiel Fester Bold" pitchFamily="50" charset="0"/>
            </a:endParaRPr>
          </a:p>
        </p:txBody>
      </p:sp>
      <p:sp>
        <p:nvSpPr>
          <p:cNvPr id="20" name="TextBox 19">
            <a:extLst>
              <a:ext uri="{FF2B5EF4-FFF2-40B4-BE49-F238E27FC236}">
                <a16:creationId xmlns:a16="http://schemas.microsoft.com/office/drawing/2014/main" id="{37475676-62F2-4320-B553-04C4B15FAD06}"/>
              </a:ext>
            </a:extLst>
          </p:cNvPr>
          <p:cNvSpPr txBox="1"/>
          <p:nvPr/>
        </p:nvSpPr>
        <p:spPr>
          <a:xfrm>
            <a:off x="4573326" y="322673"/>
            <a:ext cx="6785237" cy="646331"/>
          </a:xfrm>
          <a:prstGeom prst="rect">
            <a:avLst/>
          </a:prstGeom>
          <a:noFill/>
        </p:spPr>
        <p:txBody>
          <a:bodyPr wrap="square" rtlCol="0">
            <a:spAutoFit/>
          </a:bodyPr>
          <a:lstStyle/>
          <a:p>
            <a:pPr algn="ctr"/>
            <a:r>
              <a:rPr lang="vi-VN" sz="3600" dirty="0">
                <a:solidFill>
                  <a:schemeClr val="accent5">
                    <a:lumMod val="50000"/>
                  </a:schemeClr>
                </a:solidFill>
                <a:latin typeface="SVN-Steady" pitchFamily="50" charset="0"/>
              </a:rPr>
              <a:t>Đọc phần giới thiệu văn bản</a:t>
            </a:r>
            <a:endParaRPr lang="en-US" sz="3600" dirty="0">
              <a:solidFill>
                <a:schemeClr val="accent5">
                  <a:lumMod val="50000"/>
                </a:schemeClr>
              </a:solidFill>
              <a:latin typeface="SVN-Steady" pitchFamily="50" charset="0"/>
            </a:endParaRPr>
          </a:p>
        </p:txBody>
      </p:sp>
      <p:pic>
        <p:nvPicPr>
          <p:cNvPr id="13" name="Picture 2">
            <a:extLst>
              <a:ext uri="{FF2B5EF4-FFF2-40B4-BE49-F238E27FC236}">
                <a16:creationId xmlns:a16="http://schemas.microsoft.com/office/drawing/2014/main" id="{F37D87C6-5652-42D2-BA5A-F696C80C2A8F}"/>
              </a:ext>
            </a:extLst>
          </p:cNvPr>
          <p:cNvPicPr>
            <a:picLocks noChangeAspect="1" noChangeArrowheads="1" noCrop="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50449" y="1012472"/>
            <a:ext cx="3314699" cy="36903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wo dolls standing next to each other&#10;&#10;Description automatically generated with medium confidence">
            <a:extLst>
              <a:ext uri="{FF2B5EF4-FFF2-40B4-BE49-F238E27FC236}">
                <a16:creationId xmlns:a16="http://schemas.microsoft.com/office/drawing/2014/main" id="{E489D4A0-3BFB-464E-BC47-C1024E579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324" y="2502266"/>
            <a:ext cx="3209511" cy="4621387"/>
          </a:xfrm>
          <a:prstGeom prst="rect">
            <a:avLst/>
          </a:prstGeom>
          <a:noFill/>
        </p:spPr>
      </p:pic>
      <p:pic>
        <p:nvPicPr>
          <p:cNvPr id="14" name="Picture 2" descr="A teapot on a stack of books&#10;&#10;Description automatically generated with medium confidence">
            <a:extLst>
              <a:ext uri="{FF2B5EF4-FFF2-40B4-BE49-F238E27FC236}">
                <a16:creationId xmlns:a16="http://schemas.microsoft.com/office/drawing/2014/main" id="{76E9F250-D557-4617-9AE1-9A8C1AAA2EF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 y="893971"/>
            <a:ext cx="2619373" cy="3216590"/>
          </a:xfrm>
          <a:prstGeom prst="rect">
            <a:avLst/>
          </a:prstGeom>
          <a:noFill/>
        </p:spPr>
      </p:pic>
      <p:pic>
        <p:nvPicPr>
          <p:cNvPr id="16" name="Picture 6">
            <a:extLst>
              <a:ext uri="{FF2B5EF4-FFF2-40B4-BE49-F238E27FC236}">
                <a16:creationId xmlns:a16="http://schemas.microsoft.com/office/drawing/2014/main" id="{0DB98FDC-7DC3-457E-88E9-CD52C1D3910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21" y="4003405"/>
            <a:ext cx="3969341" cy="28545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EA54BAD3-50A6-4770-B8DF-4F77A017A9A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7063" y="3288700"/>
            <a:ext cx="2980542" cy="421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460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pic>
        <p:nvPicPr>
          <p:cNvPr id="11270" name="Picture 6">
            <a:extLst>
              <a:ext uri="{FF2B5EF4-FFF2-40B4-BE49-F238E27FC236}">
                <a16:creationId xmlns:a16="http://schemas.microsoft.com/office/drawing/2014/main" id="{0E5CD115-8D43-4A81-964A-9FC57CEDC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2" y="8152"/>
            <a:ext cx="6604947" cy="61646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F9F9AB4E-1002-4BCD-884B-396A4CFC3880}"/>
              </a:ext>
            </a:extLst>
          </p:cNvPr>
          <p:cNvSpPr/>
          <p:nvPr/>
        </p:nvSpPr>
        <p:spPr>
          <a:xfrm>
            <a:off x="5109512" y="322068"/>
            <a:ext cx="4193096"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1EF3D-AAA9-4EF7-B6E7-2371B63CD71E}"/>
              </a:ext>
            </a:extLst>
          </p:cNvPr>
          <p:cNvSpPr txBox="1"/>
          <p:nvPr/>
        </p:nvSpPr>
        <p:spPr>
          <a:xfrm>
            <a:off x="3712767" y="322068"/>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Đọc văn bản</a:t>
            </a:r>
            <a:endParaRPr lang="en-US" sz="4400" b="1" dirty="0">
              <a:solidFill>
                <a:schemeClr val="tx1">
                  <a:lumMod val="75000"/>
                  <a:lumOff val="25000"/>
                </a:schemeClr>
              </a:solidFill>
              <a:latin typeface="iCiel Fester Bold" pitchFamily="50" charset="0"/>
            </a:endParaRPr>
          </a:p>
        </p:txBody>
      </p:sp>
      <p:pic>
        <p:nvPicPr>
          <p:cNvPr id="16" name="Picture 15">
            <a:extLst>
              <a:ext uri="{FF2B5EF4-FFF2-40B4-BE49-F238E27FC236}">
                <a16:creationId xmlns:a16="http://schemas.microsoft.com/office/drawing/2014/main" id="{EF913B8E-6CE9-4177-9B52-ED9DC547E700}"/>
              </a:ext>
            </a:extLst>
          </p:cNvPr>
          <p:cNvPicPr>
            <a:picLocks noChangeAspect="1"/>
          </p:cNvPicPr>
          <p:nvPr/>
        </p:nvPicPr>
        <p:blipFill rotWithShape="1">
          <a:blip r:embed="rId3">
            <a:duotone>
              <a:prstClr val="black"/>
              <a:schemeClr val="accent6">
                <a:tint val="45000"/>
                <a:satMod val="400000"/>
              </a:schemeClr>
            </a:duotone>
          </a:blip>
          <a:srcRect b="22577"/>
          <a:stretch/>
        </p:blipFill>
        <p:spPr>
          <a:xfrm>
            <a:off x="5868984" y="1173701"/>
            <a:ext cx="7268469" cy="2831453"/>
          </a:xfrm>
          <a:prstGeom prst="rect">
            <a:avLst/>
          </a:prstGeom>
        </p:spPr>
      </p:pic>
      <p:pic>
        <p:nvPicPr>
          <p:cNvPr id="10" name="Picture 9">
            <a:extLst>
              <a:ext uri="{FF2B5EF4-FFF2-40B4-BE49-F238E27FC236}">
                <a16:creationId xmlns:a16="http://schemas.microsoft.com/office/drawing/2014/main" id="{D8D41737-47D9-4001-B429-DBFDF997B090}"/>
              </a:ext>
            </a:extLst>
          </p:cNvPr>
          <p:cNvPicPr>
            <a:picLocks noChangeAspect="1"/>
          </p:cNvPicPr>
          <p:nvPr/>
        </p:nvPicPr>
        <p:blipFill>
          <a:blip r:embed="rId4">
            <a:duotone>
              <a:prstClr val="black"/>
              <a:schemeClr val="accent4">
                <a:tint val="45000"/>
                <a:satMod val="400000"/>
              </a:schemeClr>
            </a:duotone>
          </a:blip>
          <a:stretch>
            <a:fillRect/>
          </a:stretch>
        </p:blipFill>
        <p:spPr>
          <a:xfrm>
            <a:off x="8952217" y="3919093"/>
            <a:ext cx="2334970" cy="646232"/>
          </a:xfrm>
          <a:prstGeom prst="rect">
            <a:avLst/>
          </a:prstGeom>
        </p:spPr>
      </p:pic>
      <p:pic>
        <p:nvPicPr>
          <p:cNvPr id="18434" name="Picture 2" descr="A picture containing text, clipart&#10;&#10;Description automatically generated">
            <a:extLst>
              <a:ext uri="{FF2B5EF4-FFF2-40B4-BE49-F238E27FC236}">
                <a16:creationId xmlns:a16="http://schemas.microsoft.com/office/drawing/2014/main" id="{CCA49B61-CC9D-4BB1-8586-F337DDC9B2C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6195" y="803208"/>
            <a:ext cx="1829505" cy="994031"/>
          </a:xfrm>
          <a:prstGeom prst="rect">
            <a:avLst/>
          </a:prstGeom>
          <a:noFill/>
        </p:spPr>
      </p:pic>
      <p:pic>
        <p:nvPicPr>
          <p:cNvPr id="17" name="Picture 2" descr="A picture containing mask&#10;&#10;Description automatically generated">
            <a:extLst>
              <a:ext uri="{FF2B5EF4-FFF2-40B4-BE49-F238E27FC236}">
                <a16:creationId xmlns:a16="http://schemas.microsoft.com/office/drawing/2014/main" id="{28527D1D-FBED-41AD-AA27-A347F27D122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22161" y="1806366"/>
            <a:ext cx="5527921" cy="3858028"/>
          </a:xfrm>
          <a:prstGeom prst="rect">
            <a:avLst/>
          </a:prstGeom>
          <a:noFill/>
        </p:spPr>
      </p:pic>
      <p:pic>
        <p:nvPicPr>
          <p:cNvPr id="20" name="Picture 6">
            <a:extLst>
              <a:ext uri="{FF2B5EF4-FFF2-40B4-BE49-F238E27FC236}">
                <a16:creationId xmlns:a16="http://schemas.microsoft.com/office/drawing/2014/main" id="{696B8DAF-8016-4D9B-9EBE-C98B3E0730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24" t="71539" r="538" b="3981"/>
          <a:stretch/>
        </p:blipFill>
        <p:spPr bwMode="auto">
          <a:xfrm>
            <a:off x="6461756" y="4513529"/>
            <a:ext cx="2697334" cy="150904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114C77F8-691B-41F7-95C9-E485CB8A0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24" t="71539" r="538" b="3981"/>
          <a:stretch/>
        </p:blipFill>
        <p:spPr bwMode="auto">
          <a:xfrm flipH="1">
            <a:off x="8949165" y="4513529"/>
            <a:ext cx="3314699" cy="150904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8288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picture containing text&#10;&#10;Description automatically generated">
            <a:extLst>
              <a:ext uri="{FF2B5EF4-FFF2-40B4-BE49-F238E27FC236}">
                <a16:creationId xmlns:a16="http://schemas.microsoft.com/office/drawing/2014/main" id="{599290D6-7121-4278-BB31-1AE2E05F7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701" y="4015835"/>
            <a:ext cx="2266950" cy="2261408"/>
          </a:xfrm>
          <a:prstGeom prst="roundRect">
            <a:avLst/>
          </a:prstGeom>
          <a:noFill/>
        </p:spPr>
      </p:pic>
      <p:pic>
        <p:nvPicPr>
          <p:cNvPr id="23554" name="Picture 2" descr="A picture containing text, person, person, standing&#10;&#10;Description automatically generated">
            <a:extLst>
              <a:ext uri="{FF2B5EF4-FFF2-40B4-BE49-F238E27FC236}">
                <a16:creationId xmlns:a16="http://schemas.microsoft.com/office/drawing/2014/main" id="{4A386D8C-8FE9-43FF-9299-6A62C50CAE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7" b="55708"/>
          <a:stretch/>
        </p:blipFill>
        <p:spPr bwMode="auto">
          <a:xfrm>
            <a:off x="7677239" y="3991451"/>
            <a:ext cx="2316911" cy="2231238"/>
          </a:xfrm>
          <a:prstGeom prst="roundRect">
            <a:avLst/>
          </a:prstGeom>
          <a:noFill/>
        </p:spPr>
      </p:pic>
      <p:sp>
        <p:nvSpPr>
          <p:cNvPr id="14" name="Rectangle: Rounded Corners 13">
            <a:extLst>
              <a:ext uri="{FF2B5EF4-FFF2-40B4-BE49-F238E27FC236}">
                <a16:creationId xmlns:a16="http://schemas.microsoft.com/office/drawing/2014/main" id="{F9F9AB4E-1002-4BCD-884B-396A4CFC3880}"/>
              </a:ext>
            </a:extLst>
          </p:cNvPr>
          <p:cNvSpPr/>
          <p:nvPr/>
        </p:nvSpPr>
        <p:spPr>
          <a:xfrm>
            <a:off x="3622431" y="357220"/>
            <a:ext cx="4193096"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1EF3D-AAA9-4EF7-B6E7-2371B63CD71E}"/>
              </a:ext>
            </a:extLst>
          </p:cNvPr>
          <p:cNvSpPr txBox="1"/>
          <p:nvPr/>
        </p:nvSpPr>
        <p:spPr>
          <a:xfrm>
            <a:off x="2290237" y="357220"/>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Chú thích</a:t>
            </a:r>
            <a:endParaRPr lang="en-US" sz="4400" b="1" dirty="0">
              <a:solidFill>
                <a:schemeClr val="tx1">
                  <a:lumMod val="75000"/>
                  <a:lumOff val="25000"/>
                </a:schemeClr>
              </a:solidFill>
              <a:latin typeface="iCiel Fester Bold" pitchFamily="50" charset="0"/>
            </a:endParaRPr>
          </a:p>
        </p:txBody>
      </p:sp>
      <p:pic>
        <p:nvPicPr>
          <p:cNvPr id="2" name="Picture 1">
            <a:extLst>
              <a:ext uri="{FF2B5EF4-FFF2-40B4-BE49-F238E27FC236}">
                <a16:creationId xmlns:a16="http://schemas.microsoft.com/office/drawing/2014/main" id="{79D7FBEA-EF31-4D43-81C4-A252C91A034E}"/>
              </a:ext>
            </a:extLst>
          </p:cNvPr>
          <p:cNvPicPr>
            <a:picLocks noChangeAspect="1"/>
          </p:cNvPicPr>
          <p:nvPr/>
        </p:nvPicPr>
        <p:blipFill>
          <a:blip r:embed="rId4"/>
          <a:stretch>
            <a:fillRect/>
          </a:stretch>
        </p:blipFill>
        <p:spPr>
          <a:xfrm>
            <a:off x="209550" y="357220"/>
            <a:ext cx="4621909" cy="2400136"/>
          </a:xfrm>
          <a:prstGeom prst="rect">
            <a:avLst/>
          </a:prstGeom>
        </p:spPr>
      </p:pic>
      <p:pic>
        <p:nvPicPr>
          <p:cNvPr id="21506" name="Picture 2" descr="A picture containing toy, doll&#10;&#10;Description automatically generated">
            <a:extLst>
              <a:ext uri="{FF2B5EF4-FFF2-40B4-BE49-F238E27FC236}">
                <a16:creationId xmlns:a16="http://schemas.microsoft.com/office/drawing/2014/main" id="{E06FC414-0B9B-4A6D-B7A2-2664617A99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60500" y="1220578"/>
            <a:ext cx="2533650" cy="2533650"/>
          </a:xfrm>
          <a:prstGeom prst="rect">
            <a:avLst/>
          </a:prstGeom>
          <a:noFill/>
        </p:spPr>
      </p:pic>
      <p:sp>
        <p:nvSpPr>
          <p:cNvPr id="3" name="Rectangle: Rounded Corners 2">
            <a:extLst>
              <a:ext uri="{FF2B5EF4-FFF2-40B4-BE49-F238E27FC236}">
                <a16:creationId xmlns:a16="http://schemas.microsoft.com/office/drawing/2014/main" id="{7F482B96-2B6D-40B9-A5CD-41C5B039160E}"/>
              </a:ext>
            </a:extLst>
          </p:cNvPr>
          <p:cNvSpPr/>
          <p:nvPr/>
        </p:nvSpPr>
        <p:spPr>
          <a:xfrm>
            <a:off x="3664176" y="1367400"/>
            <a:ext cx="2266950" cy="2261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nk bow tie&#10;&#10;Description automatically generated with low confidence">
            <a:extLst>
              <a:ext uri="{FF2B5EF4-FFF2-40B4-BE49-F238E27FC236}">
                <a16:creationId xmlns:a16="http://schemas.microsoft.com/office/drawing/2014/main" id="{195ECE13-A935-4CEE-AF92-2AAFE262BF3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63818" y="1592948"/>
            <a:ext cx="2053734" cy="1750809"/>
          </a:xfrm>
          <a:prstGeom prst="rect">
            <a:avLst/>
          </a:prstGeom>
        </p:spPr>
      </p:pic>
      <p:sp>
        <p:nvSpPr>
          <p:cNvPr id="9" name="Rectangle: Rounded Corners 8">
            <a:extLst>
              <a:ext uri="{FF2B5EF4-FFF2-40B4-BE49-F238E27FC236}">
                <a16:creationId xmlns:a16="http://schemas.microsoft.com/office/drawing/2014/main" id="{3684C95F-65AB-4A10-B31F-C228908A0B77}"/>
              </a:ext>
            </a:extLst>
          </p:cNvPr>
          <p:cNvSpPr/>
          <p:nvPr/>
        </p:nvSpPr>
        <p:spPr>
          <a:xfrm>
            <a:off x="7593850" y="1386451"/>
            <a:ext cx="2266950" cy="2261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Box 12">
            <a:extLst>
              <a:ext uri="{FF2B5EF4-FFF2-40B4-BE49-F238E27FC236}">
                <a16:creationId xmlns:a16="http://schemas.microsoft.com/office/drawing/2014/main" id="{186082ED-6D91-4318-A18B-D3E64A809F9B}"/>
              </a:ext>
            </a:extLst>
          </p:cNvPr>
          <p:cNvSpPr txBox="1"/>
          <p:nvPr/>
        </p:nvSpPr>
        <p:spPr>
          <a:xfrm>
            <a:off x="5406766" y="2229760"/>
            <a:ext cx="2627792" cy="646331"/>
          </a:xfrm>
          <a:prstGeom prst="rect">
            <a:avLst/>
          </a:prstGeom>
          <a:noFill/>
        </p:spPr>
        <p:txBody>
          <a:bodyPr wrap="square" rtlCol="0">
            <a:spAutoFit/>
          </a:bodyPr>
          <a:lstStyle/>
          <a:p>
            <a:pPr algn="ctr"/>
            <a:r>
              <a:rPr lang="vi-VN" sz="3600" dirty="0">
                <a:solidFill>
                  <a:schemeClr val="tx1">
                    <a:lumMod val="75000"/>
                    <a:lumOff val="25000"/>
                  </a:schemeClr>
                </a:solidFill>
                <a:latin typeface="Century Schoolbook" panose="02040604050505020304" pitchFamily="18" charset="0"/>
              </a:rPr>
              <a:t>áo dạ</a:t>
            </a:r>
            <a:endParaRPr lang="en-US" sz="3600" dirty="0">
              <a:solidFill>
                <a:schemeClr val="tx1">
                  <a:lumMod val="75000"/>
                  <a:lumOff val="25000"/>
                </a:schemeClr>
              </a:solidFill>
              <a:latin typeface="Century Schoolbook" panose="02040604050505020304" pitchFamily="18" charset="0"/>
            </a:endParaRPr>
          </a:p>
        </p:txBody>
      </p:sp>
      <p:sp>
        <p:nvSpPr>
          <p:cNvPr id="16" name="TextBox 15">
            <a:extLst>
              <a:ext uri="{FF2B5EF4-FFF2-40B4-BE49-F238E27FC236}">
                <a16:creationId xmlns:a16="http://schemas.microsoft.com/office/drawing/2014/main" id="{C6E67207-722F-41A2-8BAA-1F2BD3674F8D}"/>
              </a:ext>
            </a:extLst>
          </p:cNvPr>
          <p:cNvSpPr txBox="1"/>
          <p:nvPr/>
        </p:nvSpPr>
        <p:spPr>
          <a:xfrm>
            <a:off x="9564208" y="2109084"/>
            <a:ext cx="2627792" cy="584775"/>
          </a:xfrm>
          <a:prstGeom prst="rect">
            <a:avLst/>
          </a:prstGeom>
          <a:noFill/>
        </p:spPr>
        <p:txBody>
          <a:bodyPr wrap="square" rtlCol="0">
            <a:spAutoFit/>
          </a:bodyPr>
          <a:lstStyle/>
          <a:p>
            <a:pPr algn="ctr"/>
            <a:r>
              <a:rPr lang="vi-VN" sz="3200" dirty="0">
                <a:solidFill>
                  <a:schemeClr val="tx1">
                    <a:lumMod val="75000"/>
                    <a:lumOff val="25000"/>
                  </a:schemeClr>
                </a:solidFill>
                <a:latin typeface="Century Schoolbook" panose="02040604050505020304" pitchFamily="18" charset="0"/>
              </a:rPr>
              <a:t>xúng xính</a:t>
            </a:r>
            <a:endParaRPr lang="en-US" sz="3200" dirty="0">
              <a:solidFill>
                <a:schemeClr val="tx1">
                  <a:lumMod val="75000"/>
                  <a:lumOff val="25000"/>
                </a:schemeClr>
              </a:solidFill>
              <a:latin typeface="Century Schoolbook" panose="02040604050505020304" pitchFamily="18" charset="0"/>
            </a:endParaRPr>
          </a:p>
        </p:txBody>
      </p:sp>
      <p:sp>
        <p:nvSpPr>
          <p:cNvPr id="18" name="Rectangle: Rounded Corners 17">
            <a:extLst>
              <a:ext uri="{FF2B5EF4-FFF2-40B4-BE49-F238E27FC236}">
                <a16:creationId xmlns:a16="http://schemas.microsoft.com/office/drawing/2014/main" id="{381017BA-1BCB-492A-8EB8-72D42821BD2B}"/>
              </a:ext>
            </a:extLst>
          </p:cNvPr>
          <p:cNvSpPr/>
          <p:nvPr/>
        </p:nvSpPr>
        <p:spPr>
          <a:xfrm>
            <a:off x="2530701" y="4015835"/>
            <a:ext cx="2266950" cy="2261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id="{65B5E0C3-B94E-4DDB-82C6-54307DFF9035}"/>
              </a:ext>
            </a:extLst>
          </p:cNvPr>
          <p:cNvSpPr txBox="1"/>
          <p:nvPr/>
        </p:nvSpPr>
        <p:spPr>
          <a:xfrm>
            <a:off x="4771295" y="4855888"/>
            <a:ext cx="2627792" cy="584775"/>
          </a:xfrm>
          <a:prstGeom prst="rect">
            <a:avLst/>
          </a:prstGeom>
          <a:noFill/>
        </p:spPr>
        <p:txBody>
          <a:bodyPr wrap="square" rtlCol="0">
            <a:spAutoFit/>
          </a:bodyPr>
          <a:lstStyle/>
          <a:p>
            <a:pPr algn="ctr"/>
            <a:r>
              <a:rPr lang="vi-VN" sz="3200" dirty="0">
                <a:solidFill>
                  <a:schemeClr val="tx1">
                    <a:lumMod val="75000"/>
                    <a:lumOff val="25000"/>
                  </a:schemeClr>
                </a:solidFill>
                <a:latin typeface="Century Schoolbook" panose="02040604050505020304" pitchFamily="18" charset="0"/>
              </a:rPr>
              <a:t>đánh khăng</a:t>
            </a:r>
            <a:endParaRPr lang="en-US" sz="3200" dirty="0">
              <a:solidFill>
                <a:schemeClr val="tx1">
                  <a:lumMod val="75000"/>
                  <a:lumOff val="25000"/>
                </a:schemeClr>
              </a:solidFill>
              <a:latin typeface="Century Schoolbook" panose="02040604050505020304" pitchFamily="18" charset="0"/>
            </a:endParaRPr>
          </a:p>
        </p:txBody>
      </p:sp>
      <p:sp>
        <p:nvSpPr>
          <p:cNvPr id="21" name="Rectangle: Rounded Corners 20">
            <a:extLst>
              <a:ext uri="{FF2B5EF4-FFF2-40B4-BE49-F238E27FC236}">
                <a16:creationId xmlns:a16="http://schemas.microsoft.com/office/drawing/2014/main" id="{95AF088B-7CEE-4343-B92A-9640F3C6F5BC}"/>
              </a:ext>
            </a:extLst>
          </p:cNvPr>
          <p:cNvSpPr/>
          <p:nvPr/>
        </p:nvSpPr>
        <p:spPr>
          <a:xfrm>
            <a:off x="7677239" y="3972401"/>
            <a:ext cx="2266950" cy="2261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extBox 21">
            <a:extLst>
              <a:ext uri="{FF2B5EF4-FFF2-40B4-BE49-F238E27FC236}">
                <a16:creationId xmlns:a16="http://schemas.microsoft.com/office/drawing/2014/main" id="{4CD43A4C-A543-4394-A4DC-0EC8A9FFF202}"/>
              </a:ext>
            </a:extLst>
          </p:cNvPr>
          <p:cNvSpPr txBox="1"/>
          <p:nvPr/>
        </p:nvSpPr>
        <p:spPr>
          <a:xfrm>
            <a:off x="9286559" y="4810717"/>
            <a:ext cx="2627792" cy="584775"/>
          </a:xfrm>
          <a:prstGeom prst="rect">
            <a:avLst/>
          </a:prstGeom>
          <a:noFill/>
        </p:spPr>
        <p:txBody>
          <a:bodyPr wrap="square" rtlCol="0">
            <a:spAutoFit/>
          </a:bodyPr>
          <a:lstStyle/>
          <a:p>
            <a:pPr algn="ctr"/>
            <a:r>
              <a:rPr lang="vi-VN" sz="3200" dirty="0">
                <a:solidFill>
                  <a:schemeClr val="tx1">
                    <a:lumMod val="75000"/>
                    <a:lumOff val="25000"/>
                  </a:schemeClr>
                </a:solidFill>
                <a:latin typeface="Century Schoolbook" panose="02040604050505020304" pitchFamily="18" charset="0"/>
              </a:rPr>
              <a:t>ông lí</a:t>
            </a:r>
            <a:endParaRPr lang="en-US" sz="3200" dirty="0">
              <a:solidFill>
                <a:schemeClr val="tx1">
                  <a:lumMod val="75000"/>
                  <a:lumOff val="25000"/>
                </a:schemeClr>
              </a:solidFill>
              <a:latin typeface="Century Schoolbook" panose="02040604050505020304" pitchFamily="18" charset="0"/>
            </a:endParaRPr>
          </a:p>
        </p:txBody>
      </p:sp>
    </p:spTree>
    <p:extLst>
      <p:ext uri="{BB962C8B-B14F-4D97-AF65-F5344CB8AC3E}">
        <p14:creationId xmlns:p14="http://schemas.microsoft.com/office/powerpoint/2010/main" val="3247317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1506"/>
                                        </p:tgtEl>
                                        <p:attrNameLst>
                                          <p:attrName>style.visibility</p:attrName>
                                        </p:attrNameLst>
                                      </p:cBhvr>
                                      <p:to>
                                        <p:strVal val="visible"/>
                                      </p:to>
                                    </p:set>
                                    <p:anim calcmode="lin" valueType="num">
                                      <p:cBhvr additive="base">
                                        <p:cTn id="21" dur="500" fill="hold"/>
                                        <p:tgtEl>
                                          <p:spTgt spid="21506"/>
                                        </p:tgtEl>
                                        <p:attrNameLst>
                                          <p:attrName>ppt_x</p:attrName>
                                        </p:attrNameLst>
                                      </p:cBhvr>
                                      <p:tavLst>
                                        <p:tav tm="0">
                                          <p:val>
                                            <p:strVal val="1+#ppt_w/2"/>
                                          </p:val>
                                        </p:tav>
                                        <p:tav tm="100000">
                                          <p:val>
                                            <p:strVal val="#ppt_x"/>
                                          </p:val>
                                        </p:tav>
                                      </p:tavLst>
                                    </p:anim>
                                    <p:anim calcmode="lin" valueType="num">
                                      <p:cBhvr additive="base">
                                        <p:cTn id="22" dur="500" fill="hold"/>
                                        <p:tgtEl>
                                          <p:spTgt spid="2150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3554"/>
                                        </p:tgtEl>
                                        <p:attrNameLst>
                                          <p:attrName>style.visibility</p:attrName>
                                        </p:attrNameLst>
                                      </p:cBhvr>
                                      <p:to>
                                        <p:strVal val="visible"/>
                                      </p:to>
                                    </p:set>
                                    <p:anim calcmode="lin" valueType="num">
                                      <p:cBhvr additive="base">
                                        <p:cTn id="35" dur="500" fill="hold"/>
                                        <p:tgtEl>
                                          <p:spTgt spid="23554"/>
                                        </p:tgtEl>
                                        <p:attrNameLst>
                                          <p:attrName>ppt_x</p:attrName>
                                        </p:attrNameLst>
                                      </p:cBhvr>
                                      <p:tavLst>
                                        <p:tav tm="0">
                                          <p:val>
                                            <p:strVal val="1+#ppt_w/2"/>
                                          </p:val>
                                        </p:tav>
                                        <p:tav tm="100000">
                                          <p:val>
                                            <p:strVal val="#ppt_x"/>
                                          </p:val>
                                        </p:tav>
                                      </p:tavLst>
                                    </p:anim>
                                    <p:anim calcmode="lin" valueType="num">
                                      <p:cBhvr additive="base">
                                        <p:cTn id="36" dur="500" fill="hold"/>
                                        <p:tgtEl>
                                          <p:spTgt spid="2355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1+#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530"/>
                                        </p:tgtEl>
                                        <p:attrNameLst>
                                          <p:attrName>style.visibility</p:attrName>
                                        </p:attrNameLst>
                                      </p:cBhvr>
                                      <p:to>
                                        <p:strVal val="visible"/>
                                      </p:to>
                                    </p:set>
                                    <p:anim calcmode="lin" valueType="num">
                                      <p:cBhvr additive="base">
                                        <p:cTn id="49" dur="500" fill="hold"/>
                                        <p:tgtEl>
                                          <p:spTgt spid="22530"/>
                                        </p:tgtEl>
                                        <p:attrNameLst>
                                          <p:attrName>ppt_x</p:attrName>
                                        </p:attrNameLst>
                                      </p:cBhvr>
                                      <p:tavLst>
                                        <p:tav tm="0">
                                          <p:val>
                                            <p:strVal val="#ppt_x"/>
                                          </p:val>
                                        </p:tav>
                                        <p:tav tm="100000">
                                          <p:val>
                                            <p:strVal val="#ppt_x"/>
                                          </p:val>
                                        </p:tav>
                                      </p:tavLst>
                                    </p:anim>
                                    <p:anim calcmode="lin" valueType="num">
                                      <p:cBhvr additive="base">
                                        <p:cTn id="50" dur="500" fill="hold"/>
                                        <p:tgtEl>
                                          <p:spTgt spid="2253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p:bldP spid="16" grpId="0"/>
      <p:bldP spid="18" grpId="0" animBg="1"/>
      <p:bldP spid="19"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F9AB4E-1002-4BCD-884B-396A4CFC3880}"/>
              </a:ext>
            </a:extLst>
          </p:cNvPr>
          <p:cNvSpPr/>
          <p:nvPr/>
        </p:nvSpPr>
        <p:spPr>
          <a:xfrm>
            <a:off x="3622431" y="357220"/>
            <a:ext cx="4193096"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1EF3D-AAA9-4EF7-B6E7-2371B63CD71E}"/>
              </a:ext>
            </a:extLst>
          </p:cNvPr>
          <p:cNvSpPr txBox="1"/>
          <p:nvPr/>
        </p:nvSpPr>
        <p:spPr>
          <a:xfrm>
            <a:off x="2290237" y="357220"/>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Chú thích</a:t>
            </a:r>
            <a:endParaRPr lang="en-US" sz="4400" b="1" dirty="0">
              <a:solidFill>
                <a:schemeClr val="tx1">
                  <a:lumMod val="75000"/>
                  <a:lumOff val="25000"/>
                </a:schemeClr>
              </a:solidFill>
              <a:latin typeface="iCiel Fester Bold" pitchFamily="50" charset="0"/>
            </a:endParaRPr>
          </a:p>
        </p:txBody>
      </p:sp>
      <p:pic>
        <p:nvPicPr>
          <p:cNvPr id="2" name="Picture 1">
            <a:extLst>
              <a:ext uri="{FF2B5EF4-FFF2-40B4-BE49-F238E27FC236}">
                <a16:creationId xmlns:a16="http://schemas.microsoft.com/office/drawing/2014/main" id="{79D7FBEA-EF31-4D43-81C4-A252C91A034E}"/>
              </a:ext>
            </a:extLst>
          </p:cNvPr>
          <p:cNvPicPr>
            <a:picLocks noChangeAspect="1"/>
          </p:cNvPicPr>
          <p:nvPr/>
        </p:nvPicPr>
        <p:blipFill>
          <a:blip r:embed="rId2"/>
          <a:stretch>
            <a:fillRect/>
          </a:stretch>
        </p:blipFill>
        <p:spPr>
          <a:xfrm>
            <a:off x="209550" y="357220"/>
            <a:ext cx="4621909" cy="2400136"/>
          </a:xfrm>
          <a:prstGeom prst="rect">
            <a:avLst/>
          </a:prstGeom>
        </p:spPr>
      </p:pic>
      <p:sp>
        <p:nvSpPr>
          <p:cNvPr id="17" name="TextBox 16">
            <a:extLst>
              <a:ext uri="{FF2B5EF4-FFF2-40B4-BE49-F238E27FC236}">
                <a16:creationId xmlns:a16="http://schemas.microsoft.com/office/drawing/2014/main" id="{D64FFCF4-1DF7-4335-A050-08FDB20A116A}"/>
              </a:ext>
            </a:extLst>
          </p:cNvPr>
          <p:cNvSpPr txBox="1"/>
          <p:nvPr/>
        </p:nvSpPr>
        <p:spPr>
          <a:xfrm>
            <a:off x="5029617" y="1557288"/>
            <a:ext cx="2627792" cy="2308324"/>
          </a:xfrm>
          <a:prstGeom prst="rect">
            <a:avLst/>
          </a:prstGeom>
          <a:noFill/>
        </p:spPr>
        <p:txBody>
          <a:bodyPr wrap="square" rtlCol="0">
            <a:spAutoFit/>
          </a:bodyPr>
          <a:lstStyle/>
          <a:p>
            <a:pPr marL="571500" indent="-571500">
              <a:buFontTx/>
              <a:buChar char="-"/>
            </a:pPr>
            <a:r>
              <a:rPr lang="vi-VN" sz="3600" dirty="0">
                <a:solidFill>
                  <a:schemeClr val="tx1">
                    <a:lumMod val="75000"/>
                    <a:lumOff val="25000"/>
                  </a:schemeClr>
                </a:solidFill>
                <a:latin typeface="Century Schoolbook" panose="02040604050505020304" pitchFamily="18" charset="0"/>
              </a:rPr>
              <a:t>Mợ</a:t>
            </a:r>
          </a:p>
          <a:p>
            <a:pPr marL="571500" indent="-571500">
              <a:buFontTx/>
              <a:buChar char="-"/>
            </a:pPr>
            <a:r>
              <a:rPr lang="vi-VN" sz="3600" dirty="0">
                <a:solidFill>
                  <a:schemeClr val="tx1">
                    <a:lumMod val="75000"/>
                    <a:lumOff val="25000"/>
                  </a:schemeClr>
                </a:solidFill>
                <a:latin typeface="Century Schoolbook" panose="02040604050505020304" pitchFamily="18" charset="0"/>
              </a:rPr>
              <a:t>U</a:t>
            </a:r>
          </a:p>
          <a:p>
            <a:pPr marL="571500" indent="-571500">
              <a:buFontTx/>
              <a:buChar char="-"/>
            </a:pPr>
            <a:r>
              <a:rPr lang="vi-VN" sz="3600" dirty="0">
                <a:solidFill>
                  <a:schemeClr val="tx1">
                    <a:lumMod val="75000"/>
                    <a:lumOff val="25000"/>
                  </a:schemeClr>
                </a:solidFill>
                <a:latin typeface="Century Schoolbook" panose="02040604050505020304" pitchFamily="18" charset="0"/>
              </a:rPr>
              <a:t>Thầy</a:t>
            </a:r>
          </a:p>
          <a:p>
            <a:pPr marL="571500" indent="-571500">
              <a:buFontTx/>
              <a:buChar char="-"/>
            </a:pPr>
            <a:r>
              <a:rPr lang="vi-VN" sz="3600" dirty="0">
                <a:solidFill>
                  <a:schemeClr val="tx1">
                    <a:lumMod val="75000"/>
                    <a:lumOff val="25000"/>
                  </a:schemeClr>
                </a:solidFill>
                <a:latin typeface="Century Schoolbook" panose="02040604050505020304" pitchFamily="18" charset="0"/>
              </a:rPr>
              <a:t>Vú già </a:t>
            </a:r>
            <a:endParaRPr lang="en-US" sz="3600" dirty="0">
              <a:solidFill>
                <a:schemeClr val="tx1">
                  <a:lumMod val="75000"/>
                  <a:lumOff val="25000"/>
                </a:schemeClr>
              </a:solidFill>
              <a:latin typeface="Century Schoolbook" panose="02040604050505020304" pitchFamily="18" charset="0"/>
            </a:endParaRPr>
          </a:p>
        </p:txBody>
      </p:sp>
      <p:pic>
        <p:nvPicPr>
          <p:cNvPr id="27" name="Picture 2">
            <a:extLst>
              <a:ext uri="{FF2B5EF4-FFF2-40B4-BE49-F238E27FC236}">
                <a16:creationId xmlns:a16="http://schemas.microsoft.com/office/drawing/2014/main" id="{30180AE4-912C-4F8C-82A4-BA263289BF39}"/>
              </a:ext>
            </a:extLst>
          </p:cNvPr>
          <p:cNvPicPr>
            <a:picLocks noChangeAspect="1" noChangeArrowheads="1" noCrop="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013685" y="0"/>
            <a:ext cx="3314699" cy="369036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いないいないばあのイラスト「お母さん」 | かわいいフリー素材集 いらすとや">
            <a:extLst>
              <a:ext uri="{FF2B5EF4-FFF2-40B4-BE49-F238E27FC236}">
                <a16:creationId xmlns:a16="http://schemas.microsoft.com/office/drawing/2014/main" id="{EEE781B4-D176-4B2E-A46A-816BCAB2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68" y="2861394"/>
            <a:ext cx="3588391" cy="41145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父の日のイラスト「お父さんと白いバラ」 | かわいいフリー素材集 いらすとや">
            <a:extLst>
              <a:ext uri="{FF2B5EF4-FFF2-40B4-BE49-F238E27FC236}">
                <a16:creationId xmlns:a16="http://schemas.microsoft.com/office/drawing/2014/main" id="{BF848114-C4A3-45F1-A3F5-67ACB52A18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6174" y="3935257"/>
            <a:ext cx="2896740" cy="311912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おばさんのイラスト（中年女性） | かわいいフリー素材集 いらすとや">
            <a:extLst>
              <a:ext uri="{FF2B5EF4-FFF2-40B4-BE49-F238E27FC236}">
                <a16:creationId xmlns:a16="http://schemas.microsoft.com/office/drawing/2014/main" id="{21312DA0-23A2-4FFB-9514-E3363AB34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9167" y="3204331"/>
            <a:ext cx="2757152" cy="373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8760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 picture containing food&#10;&#10;Description automatically generated">
            <a:extLst>
              <a:ext uri="{FF2B5EF4-FFF2-40B4-BE49-F238E27FC236}">
                <a16:creationId xmlns:a16="http://schemas.microsoft.com/office/drawing/2014/main" id="{1787EE56-9B51-4C21-AC4E-2D01CBB1542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0062"/>
          <a:stretch/>
        </p:blipFill>
        <p:spPr bwMode="auto">
          <a:xfrm>
            <a:off x="-71440" y="-29815"/>
            <a:ext cx="2434018" cy="6887815"/>
          </a:xfrm>
          <a:prstGeom prst="rect">
            <a:avLst/>
          </a:prstGeom>
          <a:noFill/>
        </p:spPr>
      </p:pic>
      <p:sp>
        <p:nvSpPr>
          <p:cNvPr id="3" name="Rectangle: Rounded Corners 2">
            <a:extLst>
              <a:ext uri="{FF2B5EF4-FFF2-40B4-BE49-F238E27FC236}">
                <a16:creationId xmlns:a16="http://schemas.microsoft.com/office/drawing/2014/main" id="{5CC5236D-4325-4DCB-8260-A166D77FD3CF}"/>
              </a:ext>
            </a:extLst>
          </p:cNvPr>
          <p:cNvSpPr/>
          <p:nvPr/>
        </p:nvSpPr>
        <p:spPr>
          <a:xfrm>
            <a:off x="2528061" y="1374318"/>
            <a:ext cx="7315583" cy="4150182"/>
          </a:xfrm>
          <a:prstGeom prst="roundRect">
            <a:avLst/>
          </a:prstGeom>
          <a:solidFill>
            <a:srgbClr val="FAF3F7"/>
          </a:solidFill>
          <a:ln>
            <a:solidFill>
              <a:srgbClr val="F4C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Rounded Corners 16">
            <a:extLst>
              <a:ext uri="{FF2B5EF4-FFF2-40B4-BE49-F238E27FC236}">
                <a16:creationId xmlns:a16="http://schemas.microsoft.com/office/drawing/2014/main" id="{39B778B9-DBCF-42D6-B09E-FCA28BE70048}"/>
              </a:ext>
            </a:extLst>
          </p:cNvPr>
          <p:cNvSpPr/>
          <p:nvPr/>
        </p:nvSpPr>
        <p:spPr>
          <a:xfrm>
            <a:off x="414073" y="222412"/>
            <a:ext cx="5681927"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0" name="TextBox 19">
            <a:extLst>
              <a:ext uri="{FF2B5EF4-FFF2-40B4-BE49-F238E27FC236}">
                <a16:creationId xmlns:a16="http://schemas.microsoft.com/office/drawing/2014/main" id="{5244CD9F-7CA2-462F-B884-9A9DEB51F367}"/>
              </a:ext>
            </a:extLst>
          </p:cNvPr>
          <p:cNvSpPr txBox="1"/>
          <p:nvPr/>
        </p:nvSpPr>
        <p:spPr>
          <a:xfrm>
            <a:off x="668594" y="219011"/>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grpSp>
        <p:nvGrpSpPr>
          <p:cNvPr id="2" name="Group 1">
            <a:extLst>
              <a:ext uri="{FF2B5EF4-FFF2-40B4-BE49-F238E27FC236}">
                <a16:creationId xmlns:a16="http://schemas.microsoft.com/office/drawing/2014/main" id="{E3AE25CB-E32A-4ECB-A1E9-A8AFAA2545C8}"/>
              </a:ext>
            </a:extLst>
          </p:cNvPr>
          <p:cNvGrpSpPr/>
          <p:nvPr/>
        </p:nvGrpSpPr>
        <p:grpSpPr>
          <a:xfrm>
            <a:off x="2824917" y="1814049"/>
            <a:ext cx="6330074" cy="3710451"/>
            <a:chOff x="706975" y="1588632"/>
            <a:chExt cx="8386915" cy="4555660"/>
          </a:xfrm>
        </p:grpSpPr>
        <p:sp>
          <p:nvSpPr>
            <p:cNvPr id="21" name="TextBox 20">
              <a:extLst>
                <a:ext uri="{FF2B5EF4-FFF2-40B4-BE49-F238E27FC236}">
                  <a16:creationId xmlns:a16="http://schemas.microsoft.com/office/drawing/2014/main" id="{42830F2F-28CD-4ADF-B08E-BBF48B8D2631}"/>
                </a:ext>
              </a:extLst>
            </p:cNvPr>
            <p:cNvSpPr txBox="1"/>
            <p:nvPr/>
          </p:nvSpPr>
          <p:spPr>
            <a:xfrm>
              <a:off x="706975" y="1588632"/>
              <a:ext cx="8386915" cy="1568750"/>
            </a:xfrm>
            <a:prstGeom prst="rect">
              <a:avLst/>
            </a:prstGeom>
            <a:noFill/>
          </p:spPr>
          <p:txBody>
            <a:bodyPr wrap="square" rtlCol="0">
              <a:spAutoFit/>
            </a:bodyPr>
            <a:lstStyle/>
            <a:p>
              <a:pPr algn="ctr"/>
              <a:r>
                <a:rPr lang="vi-VN" sz="8000" b="1"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iCiel ButterScotch" pitchFamily="2" charset="0"/>
                </a:rPr>
                <a:t>Sơn </a:t>
              </a:r>
              <a:r>
                <a:rPr lang="vi-VN" sz="4800" b="1"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iCiel ButterScotch" pitchFamily="2" charset="0"/>
                </a:rPr>
                <a:t>và</a:t>
              </a:r>
              <a:r>
                <a:rPr lang="vi-VN" sz="8000" b="1"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iCiel ButterScotch" pitchFamily="2" charset="0"/>
                </a:rPr>
                <a:t> Lan</a:t>
              </a:r>
              <a:endParaRPr lang="en-US" sz="8000" b="1"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iCiel ButterScotch" pitchFamily="2" charset="0"/>
              </a:endParaRPr>
            </a:p>
          </p:txBody>
        </p:sp>
        <p:pic>
          <p:nvPicPr>
            <p:cNvPr id="29" name="Picture 2">
              <a:extLst>
                <a:ext uri="{FF2B5EF4-FFF2-40B4-BE49-F238E27FC236}">
                  <a16:creationId xmlns:a16="http://schemas.microsoft.com/office/drawing/2014/main" id="{E7ABE329-92C4-45CC-8EC0-18E5E6C53EE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708" y="2715292"/>
              <a:ext cx="5473700"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B3C52A17-8AAF-4F71-A34D-47BC3CAEAABD}"/>
              </a:ext>
            </a:extLst>
          </p:cNvPr>
          <p:cNvSpPr txBox="1"/>
          <p:nvPr/>
        </p:nvSpPr>
        <p:spPr>
          <a:xfrm>
            <a:off x="998422" y="5198472"/>
            <a:ext cx="4112517" cy="1200329"/>
          </a:xfrm>
          <a:prstGeom prst="rect">
            <a:avLst/>
          </a:prstGeom>
          <a:noFill/>
        </p:spPr>
        <p:txBody>
          <a:bodyPr wrap="square" rtlCol="0">
            <a:spAutoFit/>
          </a:bodyPr>
          <a:lstStyle/>
          <a:p>
            <a:pPr algn="ctr"/>
            <a:r>
              <a:rPr lang="vi-VN"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Yêu cầu:</a:t>
            </a:r>
            <a:endParaRPr lang="en-US"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31" name="TextBox 30">
            <a:extLst>
              <a:ext uri="{FF2B5EF4-FFF2-40B4-BE49-F238E27FC236}">
                <a16:creationId xmlns:a16="http://schemas.microsoft.com/office/drawing/2014/main" id="{B8AE06FF-C467-4025-9026-3A4C89A39567}"/>
              </a:ext>
            </a:extLst>
          </p:cNvPr>
          <p:cNvSpPr txBox="1"/>
          <p:nvPr/>
        </p:nvSpPr>
        <p:spPr>
          <a:xfrm>
            <a:off x="4533608" y="5551329"/>
            <a:ext cx="8685958" cy="1200329"/>
          </a:xfrm>
          <a:prstGeom prst="rect">
            <a:avLst/>
          </a:prstGeom>
          <a:noFill/>
        </p:spPr>
        <p:txBody>
          <a:bodyPr wrap="square" rtlCol="0">
            <a:spAutoFit/>
          </a:bodyPr>
          <a:lstStyle/>
          <a:p>
            <a:r>
              <a:rPr lang="vi-VN" sz="3600" dirty="0">
                <a:solidFill>
                  <a:schemeClr val="tx1">
                    <a:lumMod val="75000"/>
                    <a:lumOff val="25000"/>
                  </a:schemeClr>
                </a:solidFill>
                <a:latin typeface="Century Schoolbook" panose="02040604050505020304" pitchFamily="18" charset="0"/>
              </a:rPr>
              <a:t>Thực hiện yêu cầu trong </a:t>
            </a:r>
            <a:br>
              <a:rPr lang="vi-VN" sz="3600" dirty="0">
                <a:solidFill>
                  <a:schemeClr val="tx1">
                    <a:lumMod val="75000"/>
                    <a:lumOff val="25000"/>
                  </a:schemeClr>
                </a:solidFill>
                <a:latin typeface="Century Schoolbook" panose="02040604050505020304" pitchFamily="18" charset="0"/>
              </a:rPr>
            </a:br>
            <a:r>
              <a:rPr lang="vi-VN" sz="3600" b="1" dirty="0">
                <a:solidFill>
                  <a:schemeClr val="tx1">
                    <a:lumMod val="75000"/>
                    <a:lumOff val="25000"/>
                  </a:schemeClr>
                </a:solidFill>
                <a:highlight>
                  <a:srgbClr val="F4CECC"/>
                </a:highlight>
                <a:latin typeface="Century Schoolbook" panose="02040604050505020304" pitchFamily="18" charset="0"/>
              </a:rPr>
              <a:t>phiếu học tập</a:t>
            </a:r>
            <a:endParaRPr lang="en-US" sz="3600" b="1" dirty="0">
              <a:solidFill>
                <a:schemeClr val="tx1">
                  <a:lumMod val="75000"/>
                  <a:lumOff val="25000"/>
                </a:schemeClr>
              </a:solidFill>
              <a:highlight>
                <a:srgbClr val="F4CECC"/>
              </a:highlight>
              <a:latin typeface="Century Schoolbook" panose="02040604050505020304" pitchFamily="18" charset="0"/>
            </a:endParaRPr>
          </a:p>
        </p:txBody>
      </p:sp>
      <p:pic>
        <p:nvPicPr>
          <p:cNvPr id="34" name="Picture 2" descr="Two dolls standing next to each other&#10;&#10;Description automatically generated with medium confidence">
            <a:extLst>
              <a:ext uri="{FF2B5EF4-FFF2-40B4-BE49-F238E27FC236}">
                <a16:creationId xmlns:a16="http://schemas.microsoft.com/office/drawing/2014/main" id="{68923564-95B3-4937-AE65-05BEE0D8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234" y="1799092"/>
            <a:ext cx="2611360" cy="3760107"/>
          </a:xfrm>
          <a:prstGeom prst="rect">
            <a:avLst/>
          </a:prstGeom>
          <a:noFill/>
        </p:spPr>
      </p:pic>
      <p:pic>
        <p:nvPicPr>
          <p:cNvPr id="8194" name="Picture 2" descr="A picture containing food&#10;&#10;Description automatically generated">
            <a:extLst>
              <a:ext uri="{FF2B5EF4-FFF2-40B4-BE49-F238E27FC236}">
                <a16:creationId xmlns:a16="http://schemas.microsoft.com/office/drawing/2014/main" id="{E51FB940-DD21-4F01-927D-DC69FCC8CE6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846" r="-1"/>
          <a:stretch/>
        </p:blipFill>
        <p:spPr bwMode="auto">
          <a:xfrm>
            <a:off x="9154991" y="-1728784"/>
            <a:ext cx="3037009" cy="8556969"/>
          </a:xfrm>
          <a:prstGeom prst="rect">
            <a:avLst/>
          </a:prstGeom>
          <a:noFill/>
        </p:spPr>
      </p:pic>
    </p:spTree>
    <p:extLst>
      <p:ext uri="{BB962C8B-B14F-4D97-AF65-F5344CB8AC3E}">
        <p14:creationId xmlns:p14="http://schemas.microsoft.com/office/powerpoint/2010/main" val="314407302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A636F37B-D5B8-44FA-B2FF-2DED7C4AC179}"/>
              </a:ext>
            </a:extLst>
          </p:cNvPr>
          <p:cNvSpPr/>
          <p:nvPr/>
        </p:nvSpPr>
        <p:spPr>
          <a:xfrm>
            <a:off x="5763447" y="5404866"/>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ectangle: Rounded Corners 26">
            <a:extLst>
              <a:ext uri="{FF2B5EF4-FFF2-40B4-BE49-F238E27FC236}">
                <a16:creationId xmlns:a16="http://schemas.microsoft.com/office/drawing/2014/main" id="{FC9C274F-21F9-4E26-A47B-EDEEF6E74309}"/>
              </a:ext>
            </a:extLst>
          </p:cNvPr>
          <p:cNvSpPr/>
          <p:nvPr/>
        </p:nvSpPr>
        <p:spPr>
          <a:xfrm>
            <a:off x="5774716" y="4083514"/>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1" name="Straight Connector 10">
            <a:extLst>
              <a:ext uri="{FF2B5EF4-FFF2-40B4-BE49-F238E27FC236}">
                <a16:creationId xmlns:a16="http://schemas.microsoft.com/office/drawing/2014/main" id="{DA164CA7-65FD-4639-AC79-396B0D043DCF}"/>
              </a:ext>
            </a:extLst>
          </p:cNvPr>
          <p:cNvCxnSpPr/>
          <p:nvPr/>
        </p:nvCxnSpPr>
        <p:spPr>
          <a:xfrm>
            <a:off x="-116114" y="1409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0172" y="651774"/>
            <a:ext cx="757926" cy="757926"/>
          </a:xfrm>
          <a:prstGeom prst="rect">
            <a:avLst/>
          </a:prstGeom>
          <a:noFill/>
        </p:spPr>
      </p:pic>
      <p:pic>
        <p:nvPicPr>
          <p:cNvPr id="6" name="Picture 2">
            <a:extLst>
              <a:ext uri="{FF2B5EF4-FFF2-40B4-BE49-F238E27FC236}">
                <a16:creationId xmlns:a16="http://schemas.microsoft.com/office/drawing/2014/main" id="{E762DCDE-8596-4B9F-99FB-A19FA4A6059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57" y="1573251"/>
            <a:ext cx="1956098" cy="1322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83AF4F1-90F0-466C-BBBB-60336E9C4673}"/>
              </a:ext>
            </a:extLst>
          </p:cNvPr>
          <p:cNvSpPr/>
          <p:nvPr/>
        </p:nvSpPr>
        <p:spPr>
          <a:xfrm>
            <a:off x="416055" y="2918723"/>
            <a:ext cx="4782782" cy="3438534"/>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7730163D-A786-490C-A475-18E589CC6A37}"/>
              </a:ext>
            </a:extLst>
          </p:cNvPr>
          <p:cNvSpPr txBox="1"/>
          <p:nvPr/>
        </p:nvSpPr>
        <p:spPr>
          <a:xfrm>
            <a:off x="-387124" y="2918722"/>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Ngoại hình:</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14" name="Picture 2" descr="Icon&#10;&#10;Description automatically generated">
            <a:extLst>
              <a:ext uri="{FF2B5EF4-FFF2-40B4-BE49-F238E27FC236}">
                <a16:creationId xmlns:a16="http://schemas.microsoft.com/office/drawing/2014/main" id="{10297178-8307-4FE5-92E2-BACED268CB1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4798" y="594968"/>
            <a:ext cx="757926" cy="757926"/>
          </a:xfrm>
          <a:prstGeom prst="rect">
            <a:avLst/>
          </a:prstGeom>
          <a:noFill/>
        </p:spPr>
      </p:pic>
      <p:pic>
        <p:nvPicPr>
          <p:cNvPr id="26626" name="Picture 2" descr="A picture containing toy, doll, vector graphics&#10;&#10;Description automatically generated">
            <a:extLst>
              <a:ext uri="{FF2B5EF4-FFF2-40B4-BE49-F238E27FC236}">
                <a16:creationId xmlns:a16="http://schemas.microsoft.com/office/drawing/2014/main" id="{83049E75-3CE1-4F0F-9DA0-21D73E133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19866" y="611938"/>
            <a:ext cx="1019611" cy="741372"/>
          </a:xfrm>
          <a:prstGeom prst="rect">
            <a:avLst/>
          </a:prstGeom>
          <a:noFill/>
        </p:spPr>
      </p:pic>
      <p:sp>
        <p:nvSpPr>
          <p:cNvPr id="15" name="Rectangle: Rounded Corners 14">
            <a:extLst>
              <a:ext uri="{FF2B5EF4-FFF2-40B4-BE49-F238E27FC236}">
                <a16:creationId xmlns:a16="http://schemas.microsoft.com/office/drawing/2014/main" id="{1C469106-5125-435B-BE26-9DC3BB3DA088}"/>
              </a:ext>
            </a:extLst>
          </p:cNvPr>
          <p:cNvSpPr/>
          <p:nvPr/>
        </p:nvSpPr>
        <p:spPr>
          <a:xfrm>
            <a:off x="5706240" y="2732579"/>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a:extLst>
              <a:ext uri="{FF2B5EF4-FFF2-40B4-BE49-F238E27FC236}">
                <a16:creationId xmlns:a16="http://schemas.microsoft.com/office/drawing/2014/main" id="{C792FD0D-45F5-4E22-B47E-4E92DF6D49BC}"/>
              </a:ext>
            </a:extLst>
          </p:cNvPr>
          <p:cNvSpPr txBox="1"/>
          <p:nvPr/>
        </p:nvSpPr>
        <p:spPr>
          <a:xfrm>
            <a:off x="5763447" y="2830568"/>
            <a:ext cx="4112517" cy="707886"/>
          </a:xfrm>
          <a:prstGeom prst="rect">
            <a:avLst/>
          </a:prstGeom>
          <a:noFill/>
        </p:spPr>
        <p:txBody>
          <a:bodyPr wrap="square" rtlCol="0">
            <a:spAutoFit/>
          </a:bodyPr>
          <a:lstStyle/>
          <a:p>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p>
        </p:txBody>
      </p:sp>
      <p:sp>
        <p:nvSpPr>
          <p:cNvPr id="18" name="Rectangle: Rounded Corners 17">
            <a:extLst>
              <a:ext uri="{FF2B5EF4-FFF2-40B4-BE49-F238E27FC236}">
                <a16:creationId xmlns:a16="http://schemas.microsoft.com/office/drawing/2014/main" id="{265E77F1-CD50-44D6-B406-AD59804D3E4F}"/>
              </a:ext>
            </a:extLst>
          </p:cNvPr>
          <p:cNvSpPr/>
          <p:nvPr/>
        </p:nvSpPr>
        <p:spPr>
          <a:xfrm>
            <a:off x="2540842" y="1830390"/>
            <a:ext cx="1956098"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2152002" y="1922722"/>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ở nhà</a:t>
            </a:r>
            <a:endParaRPr lang="en-US" sz="3200" b="1" dirty="0">
              <a:solidFill>
                <a:schemeClr val="tx1">
                  <a:lumMod val="75000"/>
                  <a:lumOff val="25000"/>
                </a:schemeClr>
              </a:solidFill>
              <a:latin typeface="iCiel Fester Bold" pitchFamily="50" charset="0"/>
            </a:endParaRPr>
          </a:p>
        </p:txBody>
      </p:sp>
      <p:sp>
        <p:nvSpPr>
          <p:cNvPr id="20" name="Rectangle: Rounded Corners 19">
            <a:extLst>
              <a:ext uri="{FF2B5EF4-FFF2-40B4-BE49-F238E27FC236}">
                <a16:creationId xmlns:a16="http://schemas.microsoft.com/office/drawing/2014/main" id="{573144A4-3DF4-41D5-9F31-7E170C8E2B9C}"/>
              </a:ext>
            </a:extLst>
          </p:cNvPr>
          <p:cNvSpPr/>
          <p:nvPr/>
        </p:nvSpPr>
        <p:spPr>
          <a:xfrm>
            <a:off x="7372096" y="1793746"/>
            <a:ext cx="2333789"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1" name="TextBox 20">
            <a:extLst>
              <a:ext uri="{FF2B5EF4-FFF2-40B4-BE49-F238E27FC236}">
                <a16:creationId xmlns:a16="http://schemas.microsoft.com/office/drawing/2014/main" id="{D7662D94-F8E5-4A96-BCA1-DA5647423F65}"/>
              </a:ext>
            </a:extLst>
          </p:cNvPr>
          <p:cNvSpPr txBox="1"/>
          <p:nvPr/>
        </p:nvSpPr>
        <p:spPr>
          <a:xfrm>
            <a:off x="7169361" y="1886078"/>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ra phố chợ</a:t>
            </a:r>
            <a:endParaRPr lang="en-US" sz="3200" b="1" dirty="0">
              <a:solidFill>
                <a:schemeClr val="tx1">
                  <a:lumMod val="75000"/>
                  <a:lumOff val="25000"/>
                </a:schemeClr>
              </a:solidFill>
              <a:latin typeface="iCiel Fester Bold" pitchFamily="50" charset="0"/>
            </a:endParaRPr>
          </a:p>
        </p:txBody>
      </p:sp>
      <p:pic>
        <p:nvPicPr>
          <p:cNvPr id="25" name="Picture 24">
            <a:extLst>
              <a:ext uri="{FF2B5EF4-FFF2-40B4-BE49-F238E27FC236}">
                <a16:creationId xmlns:a16="http://schemas.microsoft.com/office/drawing/2014/main" id="{B61B4E68-7FE6-4AE8-94BB-4B7B2ABEBBF3}"/>
              </a:ext>
            </a:extLst>
          </p:cNvPr>
          <p:cNvPicPr>
            <a:picLocks noChangeAspect="1"/>
          </p:cNvPicPr>
          <p:nvPr/>
        </p:nvPicPr>
        <p:blipFill rotWithShape="1">
          <a:blip r:embed="rId6">
            <a:extLst>
              <a:ext uri="{28A0092B-C50C-407E-A947-70E740481C1C}">
                <a14:useLocalDpi xmlns:a14="http://schemas.microsoft.com/office/drawing/2010/main" val="0"/>
              </a:ext>
            </a:extLst>
          </a:blip>
          <a:srcRect l="40008" t="14895" r="43950" b="39972"/>
          <a:stretch/>
        </p:blipFill>
        <p:spPr>
          <a:xfrm>
            <a:off x="6683062" y="-470210"/>
            <a:ext cx="1253786" cy="1980898"/>
          </a:xfrm>
          <a:prstGeom prst="rect">
            <a:avLst/>
          </a:prstGeom>
        </p:spPr>
      </p:pic>
      <p:pic>
        <p:nvPicPr>
          <p:cNvPr id="30"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0C2300D8-A5AC-44AA-9BA9-9A750D0677F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295" y="1107880"/>
            <a:ext cx="1617234" cy="162968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0247CB1-F254-4FA2-9E63-9919787CFB1D}"/>
              </a:ext>
            </a:extLst>
          </p:cNvPr>
          <p:cNvSpPr txBox="1"/>
          <p:nvPr/>
        </p:nvSpPr>
        <p:spPr>
          <a:xfrm>
            <a:off x="5865725" y="4038631"/>
            <a:ext cx="4112517" cy="707886"/>
          </a:xfrm>
          <a:prstGeom prst="rect">
            <a:avLst/>
          </a:prstGeom>
          <a:noFill/>
        </p:spPr>
        <p:txBody>
          <a:bodyPr wrap="square" rtlCol="0">
            <a:spAutoFit/>
          </a:bodyPr>
          <a:lstStyle/>
          <a:p>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Ý nghĩ:</a:t>
            </a:r>
          </a:p>
        </p:txBody>
      </p:sp>
      <p:sp>
        <p:nvSpPr>
          <p:cNvPr id="38" name="TextBox 37">
            <a:extLst>
              <a:ext uri="{FF2B5EF4-FFF2-40B4-BE49-F238E27FC236}">
                <a16:creationId xmlns:a16="http://schemas.microsoft.com/office/drawing/2014/main" id="{FBE0C1C8-EC4D-43FE-98FC-741C36EAF9B5}"/>
              </a:ext>
            </a:extLst>
          </p:cNvPr>
          <p:cNvSpPr txBox="1"/>
          <p:nvPr/>
        </p:nvSpPr>
        <p:spPr>
          <a:xfrm>
            <a:off x="5882197" y="5293540"/>
            <a:ext cx="2518853" cy="707886"/>
          </a:xfrm>
          <a:prstGeom prst="rect">
            <a:avLst/>
          </a:prstGeom>
          <a:noFill/>
        </p:spPr>
        <p:txBody>
          <a:bodyPr wrap="square" rtlCol="0">
            <a:spAutoFit/>
          </a:bodyPr>
          <a:lstStyle/>
          <a:p>
            <a:r>
              <a:rPr lang="vi-VN" sz="400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 Ngôn ngữ</a:t>
            </a:r>
            <a:endPar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6" name="Picture 25" descr="A picture containing text&#10;&#10;Description automatically generated">
            <a:extLst>
              <a:ext uri="{FF2B5EF4-FFF2-40B4-BE49-F238E27FC236}">
                <a16:creationId xmlns:a16="http://schemas.microsoft.com/office/drawing/2014/main" id="{C7AD2C36-9F46-463B-A511-EB0749D311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62392" y="0"/>
            <a:ext cx="1229608" cy="1770518"/>
          </a:xfrm>
          <a:prstGeom prst="rect">
            <a:avLst/>
          </a:prstGeom>
        </p:spPr>
      </p:pic>
      <p:sp>
        <p:nvSpPr>
          <p:cNvPr id="32" name="Oval 31">
            <a:extLst>
              <a:ext uri="{FF2B5EF4-FFF2-40B4-BE49-F238E27FC236}">
                <a16:creationId xmlns:a16="http://schemas.microsoft.com/office/drawing/2014/main" id="{C18732AF-0C44-4461-A9BB-7F5EB52DFBE0}"/>
              </a:ext>
            </a:extLst>
          </p:cNvPr>
          <p:cNvSpPr/>
          <p:nvPr/>
        </p:nvSpPr>
        <p:spPr>
          <a:xfrm>
            <a:off x="2152002" y="327400"/>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1</a:t>
            </a:r>
          </a:p>
        </p:txBody>
      </p:sp>
      <p:sp>
        <p:nvSpPr>
          <p:cNvPr id="41" name="Oval 40">
            <a:extLst>
              <a:ext uri="{FF2B5EF4-FFF2-40B4-BE49-F238E27FC236}">
                <a16:creationId xmlns:a16="http://schemas.microsoft.com/office/drawing/2014/main" id="{F4336B35-F7D2-4A78-A617-9120E9429A82}"/>
              </a:ext>
            </a:extLst>
          </p:cNvPr>
          <p:cNvSpPr/>
          <p:nvPr/>
        </p:nvSpPr>
        <p:spPr>
          <a:xfrm>
            <a:off x="7976875" y="325908"/>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2</a:t>
            </a:r>
          </a:p>
        </p:txBody>
      </p:sp>
    </p:spTree>
    <p:extLst>
      <p:ext uri="{BB962C8B-B14F-4D97-AF65-F5344CB8AC3E}">
        <p14:creationId xmlns:p14="http://schemas.microsoft.com/office/powerpoint/2010/main" val="351608371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A636F37B-D5B8-44FA-B2FF-2DED7C4AC179}"/>
              </a:ext>
            </a:extLst>
          </p:cNvPr>
          <p:cNvSpPr/>
          <p:nvPr/>
        </p:nvSpPr>
        <p:spPr>
          <a:xfrm>
            <a:off x="5763447" y="5404866"/>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ectangle: Rounded Corners 26">
            <a:extLst>
              <a:ext uri="{FF2B5EF4-FFF2-40B4-BE49-F238E27FC236}">
                <a16:creationId xmlns:a16="http://schemas.microsoft.com/office/drawing/2014/main" id="{FC9C274F-21F9-4E26-A47B-EDEEF6E74309}"/>
              </a:ext>
            </a:extLst>
          </p:cNvPr>
          <p:cNvSpPr/>
          <p:nvPr/>
        </p:nvSpPr>
        <p:spPr>
          <a:xfrm>
            <a:off x="5774716" y="4083514"/>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1" name="Straight Connector 10">
            <a:extLst>
              <a:ext uri="{FF2B5EF4-FFF2-40B4-BE49-F238E27FC236}">
                <a16:creationId xmlns:a16="http://schemas.microsoft.com/office/drawing/2014/main" id="{DA164CA7-65FD-4639-AC79-396B0D043DCF}"/>
              </a:ext>
            </a:extLst>
          </p:cNvPr>
          <p:cNvCxnSpPr/>
          <p:nvPr/>
        </p:nvCxnSpPr>
        <p:spPr>
          <a:xfrm>
            <a:off x="-116114" y="1409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0172" y="651774"/>
            <a:ext cx="757926" cy="757926"/>
          </a:xfrm>
          <a:prstGeom prst="rect">
            <a:avLst/>
          </a:prstGeom>
          <a:noFill/>
        </p:spPr>
      </p:pic>
      <p:pic>
        <p:nvPicPr>
          <p:cNvPr id="6" name="Picture 2">
            <a:extLst>
              <a:ext uri="{FF2B5EF4-FFF2-40B4-BE49-F238E27FC236}">
                <a16:creationId xmlns:a16="http://schemas.microsoft.com/office/drawing/2014/main" id="{E762DCDE-8596-4B9F-99FB-A19FA4A6059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57" y="1573251"/>
            <a:ext cx="1956098" cy="1322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83AF4F1-90F0-466C-BBBB-60336E9C4673}"/>
              </a:ext>
            </a:extLst>
          </p:cNvPr>
          <p:cNvSpPr/>
          <p:nvPr/>
        </p:nvSpPr>
        <p:spPr>
          <a:xfrm>
            <a:off x="416055" y="2918723"/>
            <a:ext cx="4782782" cy="3438534"/>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7730163D-A786-490C-A475-18E589CC6A37}"/>
              </a:ext>
            </a:extLst>
          </p:cNvPr>
          <p:cNvSpPr txBox="1"/>
          <p:nvPr/>
        </p:nvSpPr>
        <p:spPr>
          <a:xfrm>
            <a:off x="-387124" y="2918722"/>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Ngoại hình:</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14" name="Picture 2" descr="Icon&#10;&#10;Description automatically generated">
            <a:extLst>
              <a:ext uri="{FF2B5EF4-FFF2-40B4-BE49-F238E27FC236}">
                <a16:creationId xmlns:a16="http://schemas.microsoft.com/office/drawing/2014/main" id="{10297178-8307-4FE5-92E2-BACED268CB1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4798" y="594968"/>
            <a:ext cx="757926" cy="757926"/>
          </a:xfrm>
          <a:prstGeom prst="rect">
            <a:avLst/>
          </a:prstGeom>
          <a:noFill/>
        </p:spPr>
      </p:pic>
      <p:pic>
        <p:nvPicPr>
          <p:cNvPr id="26626" name="Picture 2" descr="A picture containing toy, doll, vector graphics&#10;&#10;Description automatically generated">
            <a:extLst>
              <a:ext uri="{FF2B5EF4-FFF2-40B4-BE49-F238E27FC236}">
                <a16:creationId xmlns:a16="http://schemas.microsoft.com/office/drawing/2014/main" id="{83049E75-3CE1-4F0F-9DA0-21D73E133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19866" y="611938"/>
            <a:ext cx="1019611" cy="741372"/>
          </a:xfrm>
          <a:prstGeom prst="rect">
            <a:avLst/>
          </a:prstGeom>
          <a:noFill/>
        </p:spPr>
      </p:pic>
      <p:sp>
        <p:nvSpPr>
          <p:cNvPr id="15" name="Rectangle: Rounded Corners 14">
            <a:extLst>
              <a:ext uri="{FF2B5EF4-FFF2-40B4-BE49-F238E27FC236}">
                <a16:creationId xmlns:a16="http://schemas.microsoft.com/office/drawing/2014/main" id="{1C469106-5125-435B-BE26-9DC3BB3DA088}"/>
              </a:ext>
            </a:extLst>
          </p:cNvPr>
          <p:cNvSpPr/>
          <p:nvPr/>
        </p:nvSpPr>
        <p:spPr>
          <a:xfrm>
            <a:off x="5706240" y="2732579"/>
            <a:ext cx="6255657" cy="108139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a:extLst>
              <a:ext uri="{FF2B5EF4-FFF2-40B4-BE49-F238E27FC236}">
                <a16:creationId xmlns:a16="http://schemas.microsoft.com/office/drawing/2014/main" id="{C792FD0D-45F5-4E22-B47E-4E92DF6D49BC}"/>
              </a:ext>
            </a:extLst>
          </p:cNvPr>
          <p:cNvSpPr txBox="1"/>
          <p:nvPr/>
        </p:nvSpPr>
        <p:spPr>
          <a:xfrm>
            <a:off x="5684673" y="2719896"/>
            <a:ext cx="4112517" cy="707886"/>
          </a:xfrm>
          <a:prstGeom prst="rect">
            <a:avLst/>
          </a:prstGeom>
          <a:noFill/>
        </p:spPr>
        <p:txBody>
          <a:bodyPr wrap="square" rtlCol="0">
            <a:spAutoFit/>
          </a:bodyPr>
          <a:lstStyle/>
          <a:p>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p>
        </p:txBody>
      </p:sp>
      <p:sp>
        <p:nvSpPr>
          <p:cNvPr id="18" name="Rectangle: Rounded Corners 17">
            <a:extLst>
              <a:ext uri="{FF2B5EF4-FFF2-40B4-BE49-F238E27FC236}">
                <a16:creationId xmlns:a16="http://schemas.microsoft.com/office/drawing/2014/main" id="{265E77F1-CD50-44D6-B406-AD59804D3E4F}"/>
              </a:ext>
            </a:extLst>
          </p:cNvPr>
          <p:cNvSpPr/>
          <p:nvPr/>
        </p:nvSpPr>
        <p:spPr>
          <a:xfrm>
            <a:off x="2540842" y="1830390"/>
            <a:ext cx="1956098"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2152002" y="1922722"/>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ở nhà</a:t>
            </a:r>
            <a:endParaRPr lang="en-US" sz="3200" b="1" dirty="0">
              <a:solidFill>
                <a:schemeClr val="tx1">
                  <a:lumMod val="75000"/>
                  <a:lumOff val="25000"/>
                </a:schemeClr>
              </a:solidFill>
              <a:latin typeface="iCiel Fester Bold" pitchFamily="50" charset="0"/>
            </a:endParaRPr>
          </a:p>
        </p:txBody>
      </p:sp>
      <p:sp>
        <p:nvSpPr>
          <p:cNvPr id="20" name="Rectangle: Rounded Corners 19">
            <a:extLst>
              <a:ext uri="{FF2B5EF4-FFF2-40B4-BE49-F238E27FC236}">
                <a16:creationId xmlns:a16="http://schemas.microsoft.com/office/drawing/2014/main" id="{573144A4-3DF4-41D5-9F31-7E170C8E2B9C}"/>
              </a:ext>
            </a:extLst>
          </p:cNvPr>
          <p:cNvSpPr/>
          <p:nvPr/>
        </p:nvSpPr>
        <p:spPr>
          <a:xfrm>
            <a:off x="7372096" y="1793746"/>
            <a:ext cx="2333789"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1" name="TextBox 20">
            <a:extLst>
              <a:ext uri="{FF2B5EF4-FFF2-40B4-BE49-F238E27FC236}">
                <a16:creationId xmlns:a16="http://schemas.microsoft.com/office/drawing/2014/main" id="{D7662D94-F8E5-4A96-BCA1-DA5647423F65}"/>
              </a:ext>
            </a:extLst>
          </p:cNvPr>
          <p:cNvSpPr txBox="1"/>
          <p:nvPr/>
        </p:nvSpPr>
        <p:spPr>
          <a:xfrm>
            <a:off x="7169361" y="1886078"/>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ra phố chợ</a:t>
            </a:r>
            <a:endParaRPr lang="en-US" sz="3200" b="1" dirty="0">
              <a:solidFill>
                <a:schemeClr val="tx1">
                  <a:lumMod val="75000"/>
                  <a:lumOff val="25000"/>
                </a:schemeClr>
              </a:solidFill>
              <a:latin typeface="iCiel Fester Bold" pitchFamily="50" charset="0"/>
            </a:endParaRPr>
          </a:p>
        </p:txBody>
      </p:sp>
      <p:pic>
        <p:nvPicPr>
          <p:cNvPr id="25" name="Picture 24">
            <a:extLst>
              <a:ext uri="{FF2B5EF4-FFF2-40B4-BE49-F238E27FC236}">
                <a16:creationId xmlns:a16="http://schemas.microsoft.com/office/drawing/2014/main" id="{B61B4E68-7FE6-4AE8-94BB-4B7B2ABEBBF3}"/>
              </a:ext>
            </a:extLst>
          </p:cNvPr>
          <p:cNvPicPr>
            <a:picLocks noChangeAspect="1"/>
          </p:cNvPicPr>
          <p:nvPr/>
        </p:nvPicPr>
        <p:blipFill rotWithShape="1">
          <a:blip r:embed="rId6">
            <a:extLst>
              <a:ext uri="{28A0092B-C50C-407E-A947-70E740481C1C}">
                <a14:useLocalDpi xmlns:a14="http://schemas.microsoft.com/office/drawing/2010/main" val="0"/>
              </a:ext>
            </a:extLst>
          </a:blip>
          <a:srcRect l="40008" t="14895" r="43950" b="39972"/>
          <a:stretch/>
        </p:blipFill>
        <p:spPr>
          <a:xfrm>
            <a:off x="6683062" y="-470210"/>
            <a:ext cx="1253786" cy="1980898"/>
          </a:xfrm>
          <a:prstGeom prst="rect">
            <a:avLst/>
          </a:prstGeom>
        </p:spPr>
      </p:pic>
      <p:pic>
        <p:nvPicPr>
          <p:cNvPr id="30"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0C2300D8-A5AC-44AA-9BA9-9A750D0677F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295" y="1107880"/>
            <a:ext cx="1617234" cy="162968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6A2BF93-EA65-45EC-B40B-0DDB915EB2EB}"/>
              </a:ext>
            </a:extLst>
          </p:cNvPr>
          <p:cNvSpPr txBox="1"/>
          <p:nvPr/>
        </p:nvSpPr>
        <p:spPr>
          <a:xfrm>
            <a:off x="669757" y="3626608"/>
            <a:ext cx="4782782" cy="1815882"/>
          </a:xfrm>
          <a:prstGeom prst="rect">
            <a:avLst/>
          </a:prstGeom>
          <a:noFill/>
        </p:spPr>
        <p:txBody>
          <a:bodyPr wrap="square" rtlCol="0">
            <a:spAutoFit/>
          </a:bodyPr>
          <a:lstStyle/>
          <a:p>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 áo dạ chỉ đỏ</a:t>
            </a:r>
          </a:p>
          <a:p>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 áo vệ sinh</a:t>
            </a:r>
            <a:br>
              <a:rPr lang="vi-VN" sz="2800" b="1" dirty="0">
                <a:solidFill>
                  <a:schemeClr val="tx1">
                    <a:lumMod val="75000"/>
                    <a:lumOff val="25000"/>
                  </a:schemeClr>
                </a:solidFill>
                <a:latin typeface="Calibri Light" panose="020F0302020204030204" pitchFamily="34" charset="0"/>
                <a:cs typeface="Calibri Light" panose="020F0302020204030204" pitchFamily="34" charset="0"/>
              </a:rPr>
            </a:br>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 áo vải thâm dài</a:t>
            </a:r>
          </a:p>
          <a:p>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 dáng điệu: </a:t>
            </a: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“xúng xính”</a:t>
            </a:r>
          </a:p>
        </p:txBody>
      </p:sp>
      <p:sp>
        <p:nvSpPr>
          <p:cNvPr id="34" name="TextBox 33">
            <a:extLst>
              <a:ext uri="{FF2B5EF4-FFF2-40B4-BE49-F238E27FC236}">
                <a16:creationId xmlns:a16="http://schemas.microsoft.com/office/drawing/2014/main" id="{07AA6AC8-AF19-459F-960F-0C2DAA9F8F4B}"/>
              </a:ext>
            </a:extLst>
          </p:cNvPr>
          <p:cNvSpPr txBox="1"/>
          <p:nvPr/>
        </p:nvSpPr>
        <p:spPr>
          <a:xfrm>
            <a:off x="7849380" y="2791921"/>
            <a:ext cx="4112517" cy="492443"/>
          </a:xfrm>
          <a:prstGeom prst="rect">
            <a:avLst/>
          </a:prstGeom>
          <a:noFill/>
        </p:spPr>
        <p:txBody>
          <a:bodyPr wrap="square" rtlCol="0">
            <a:spAutoFit/>
          </a:bodyPr>
          <a:lstStyle/>
          <a:p>
            <a:r>
              <a:rPr lang="vi-VN" sz="2600" b="1" i="1" dirty="0">
                <a:solidFill>
                  <a:schemeClr val="tx1">
                    <a:lumMod val="75000"/>
                    <a:lumOff val="25000"/>
                  </a:schemeClr>
                </a:solidFill>
                <a:latin typeface="Calibri Light" panose="020F0302020204030204" pitchFamily="34" charset="0"/>
                <a:cs typeface="Calibri Light" panose="020F0302020204030204" pitchFamily="34" charset="0"/>
              </a:rPr>
              <a:t>“Thân mật chơi đùa với lũ trẻ, </a:t>
            </a:r>
          </a:p>
        </p:txBody>
      </p:sp>
      <p:sp>
        <p:nvSpPr>
          <p:cNvPr id="35" name="TextBox 34">
            <a:extLst>
              <a:ext uri="{FF2B5EF4-FFF2-40B4-BE49-F238E27FC236}">
                <a16:creationId xmlns:a16="http://schemas.microsoft.com/office/drawing/2014/main" id="{69FD6B84-9C0F-4CD1-B890-5D09CDA07F88}"/>
              </a:ext>
            </a:extLst>
          </p:cNvPr>
          <p:cNvSpPr txBox="1"/>
          <p:nvPr/>
        </p:nvSpPr>
        <p:spPr>
          <a:xfrm>
            <a:off x="7972917" y="3187807"/>
            <a:ext cx="6255656" cy="492443"/>
          </a:xfrm>
          <a:prstGeom prst="rect">
            <a:avLst/>
          </a:prstGeom>
          <a:noFill/>
        </p:spPr>
        <p:txBody>
          <a:bodyPr wrap="square">
            <a:spAutoFit/>
          </a:bodyPr>
          <a:lstStyle/>
          <a:p>
            <a:r>
              <a:rPr lang="vi-VN" sz="2600" b="1" i="1" dirty="0">
                <a:solidFill>
                  <a:schemeClr val="tx1">
                    <a:lumMod val="75000"/>
                    <a:lumOff val="25000"/>
                  </a:schemeClr>
                </a:solidFill>
                <a:latin typeface="Calibri Light" panose="020F0302020204030204" pitchFamily="34" charset="0"/>
                <a:cs typeface="Calibri Light" panose="020F0302020204030204" pitchFamily="34" charset="0"/>
              </a:rPr>
              <a:t>không kiêu kì và khinh khỉnh”</a:t>
            </a:r>
            <a:endParaRPr lang="x-none" sz="2600" dirty="0"/>
          </a:p>
        </p:txBody>
      </p:sp>
      <p:sp>
        <p:nvSpPr>
          <p:cNvPr id="36" name="TextBox 35">
            <a:extLst>
              <a:ext uri="{FF2B5EF4-FFF2-40B4-BE49-F238E27FC236}">
                <a16:creationId xmlns:a16="http://schemas.microsoft.com/office/drawing/2014/main" id="{30247CB1-F254-4FA2-9E63-9919787CFB1D}"/>
              </a:ext>
            </a:extLst>
          </p:cNvPr>
          <p:cNvSpPr txBox="1"/>
          <p:nvPr/>
        </p:nvSpPr>
        <p:spPr>
          <a:xfrm>
            <a:off x="5865725" y="4038631"/>
            <a:ext cx="4112517" cy="707886"/>
          </a:xfrm>
          <a:prstGeom prst="rect">
            <a:avLst/>
          </a:prstGeom>
          <a:noFill/>
        </p:spPr>
        <p:txBody>
          <a:bodyPr wrap="square" rtlCol="0">
            <a:spAutoFit/>
          </a:bodyPr>
          <a:lstStyle/>
          <a:p>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Ý nghĩ:</a:t>
            </a:r>
          </a:p>
        </p:txBody>
      </p:sp>
      <p:sp>
        <p:nvSpPr>
          <p:cNvPr id="37" name="TextBox 36">
            <a:extLst>
              <a:ext uri="{FF2B5EF4-FFF2-40B4-BE49-F238E27FC236}">
                <a16:creationId xmlns:a16="http://schemas.microsoft.com/office/drawing/2014/main" id="{7360CF29-5405-4CE9-BA19-64481ACA9720}"/>
              </a:ext>
            </a:extLst>
          </p:cNvPr>
          <p:cNvSpPr txBox="1"/>
          <p:nvPr/>
        </p:nvSpPr>
        <p:spPr>
          <a:xfrm>
            <a:off x="7487103" y="4206502"/>
            <a:ext cx="4595655" cy="492443"/>
          </a:xfrm>
          <a:prstGeom prst="rect">
            <a:avLst/>
          </a:prstGeom>
          <a:noFill/>
        </p:spPr>
        <p:txBody>
          <a:bodyPr wrap="square" rtlCol="0">
            <a:spAutoFit/>
          </a:bodyPr>
          <a:lstStyle/>
          <a:p>
            <a:r>
              <a:rPr lang="vi-VN" sz="2600" b="1" i="1" dirty="0">
                <a:solidFill>
                  <a:schemeClr val="tx1">
                    <a:lumMod val="75000"/>
                    <a:lumOff val="25000"/>
                  </a:schemeClr>
                </a:solidFill>
                <a:latin typeface="Calibri Light" panose="020F0302020204030204" pitchFamily="34" charset="0"/>
                <a:cs typeface="Calibri Light" panose="020F0302020204030204" pitchFamily="34" charset="0"/>
              </a:rPr>
              <a:t>“Sơn nhận thấy chúng ăn mặc ...” </a:t>
            </a:r>
          </a:p>
        </p:txBody>
      </p:sp>
      <p:sp>
        <p:nvSpPr>
          <p:cNvPr id="38" name="TextBox 37">
            <a:extLst>
              <a:ext uri="{FF2B5EF4-FFF2-40B4-BE49-F238E27FC236}">
                <a16:creationId xmlns:a16="http://schemas.microsoft.com/office/drawing/2014/main" id="{FBE0C1C8-EC4D-43FE-98FC-741C36EAF9B5}"/>
              </a:ext>
            </a:extLst>
          </p:cNvPr>
          <p:cNvSpPr txBox="1"/>
          <p:nvPr/>
        </p:nvSpPr>
        <p:spPr>
          <a:xfrm>
            <a:off x="5736084" y="5389146"/>
            <a:ext cx="2090720" cy="646331"/>
          </a:xfrm>
          <a:prstGeom prst="rect">
            <a:avLst/>
          </a:prstGeom>
          <a:noFill/>
        </p:spPr>
        <p:txBody>
          <a:bodyPr wrap="square" rtlCol="0">
            <a:spAutoFit/>
          </a:bodyPr>
          <a:lstStyle/>
          <a:p>
            <a:r>
              <a:rPr lang="vi-VN" sz="36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Ngôn ngữ</a:t>
            </a:r>
          </a:p>
        </p:txBody>
      </p:sp>
      <p:sp>
        <p:nvSpPr>
          <p:cNvPr id="39" name="TextBox 38">
            <a:extLst>
              <a:ext uri="{FF2B5EF4-FFF2-40B4-BE49-F238E27FC236}">
                <a16:creationId xmlns:a16="http://schemas.microsoft.com/office/drawing/2014/main" id="{86ACE3F2-9343-4B1E-88E6-F58F77399E5E}"/>
              </a:ext>
            </a:extLst>
          </p:cNvPr>
          <p:cNvSpPr txBox="1"/>
          <p:nvPr/>
        </p:nvSpPr>
        <p:spPr>
          <a:xfrm>
            <a:off x="7482395" y="5468473"/>
            <a:ext cx="4595655" cy="492443"/>
          </a:xfrm>
          <a:prstGeom prst="rect">
            <a:avLst/>
          </a:prstGeom>
          <a:noFill/>
        </p:spPr>
        <p:txBody>
          <a:bodyPr wrap="square" rtlCol="0">
            <a:spAutoFit/>
          </a:bodyPr>
          <a:lstStyle/>
          <a:p>
            <a:r>
              <a:rPr lang="vi-VN" sz="2600" b="1" i="1" dirty="0">
                <a:solidFill>
                  <a:schemeClr val="tx1">
                    <a:lumMod val="75000"/>
                    <a:lumOff val="25000"/>
                  </a:schemeClr>
                </a:solidFill>
                <a:latin typeface="Calibri Light" panose="020F0302020204030204" pitchFamily="34" charset="0"/>
                <a:cs typeface="Calibri Light" panose="020F0302020204030204" pitchFamily="34" charset="0"/>
              </a:rPr>
              <a:t>“Ở Hà Nội. Chứ ở đây làm gì có.”</a:t>
            </a:r>
          </a:p>
        </p:txBody>
      </p:sp>
      <p:sp>
        <p:nvSpPr>
          <p:cNvPr id="40" name="TextBox 39">
            <a:extLst>
              <a:ext uri="{FF2B5EF4-FFF2-40B4-BE49-F238E27FC236}">
                <a16:creationId xmlns:a16="http://schemas.microsoft.com/office/drawing/2014/main" id="{A96F8100-2FAE-490F-922F-084ADAB620A6}"/>
              </a:ext>
            </a:extLst>
          </p:cNvPr>
          <p:cNvSpPr txBox="1"/>
          <p:nvPr/>
        </p:nvSpPr>
        <p:spPr>
          <a:xfrm>
            <a:off x="6080492" y="5953303"/>
            <a:ext cx="4595655" cy="492443"/>
          </a:xfrm>
          <a:prstGeom prst="rect">
            <a:avLst/>
          </a:prstGeom>
          <a:noFill/>
        </p:spPr>
        <p:txBody>
          <a:bodyPr wrap="square" rtlCol="0">
            <a:spAutoFit/>
          </a:bodyPr>
          <a:lstStyle/>
          <a:p>
            <a:r>
              <a:rPr lang="vi-VN" sz="2600" b="1" i="1" dirty="0">
                <a:solidFill>
                  <a:schemeClr val="tx1">
                    <a:lumMod val="75000"/>
                    <a:lumOff val="25000"/>
                  </a:schemeClr>
                </a:solidFill>
                <a:latin typeface="Calibri Light" panose="020F0302020204030204" pitchFamily="34" charset="0"/>
                <a:cs typeface="Calibri Light" panose="020F0302020204030204" pitchFamily="34" charset="0"/>
              </a:rPr>
              <a:t>“Mẹ tôi còn hẹn mua cho tôi...”</a:t>
            </a:r>
          </a:p>
        </p:txBody>
      </p:sp>
      <p:pic>
        <p:nvPicPr>
          <p:cNvPr id="26" name="Picture 25" descr="A picture containing text&#10;&#10;Description automatically generated">
            <a:extLst>
              <a:ext uri="{FF2B5EF4-FFF2-40B4-BE49-F238E27FC236}">
                <a16:creationId xmlns:a16="http://schemas.microsoft.com/office/drawing/2014/main" id="{C7AD2C36-9F46-463B-A511-EB0749D311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62392" y="0"/>
            <a:ext cx="1229608" cy="1770518"/>
          </a:xfrm>
          <a:prstGeom prst="rect">
            <a:avLst/>
          </a:prstGeom>
        </p:spPr>
      </p:pic>
      <p:sp>
        <p:nvSpPr>
          <p:cNvPr id="42" name="Oval 41">
            <a:extLst>
              <a:ext uri="{FF2B5EF4-FFF2-40B4-BE49-F238E27FC236}">
                <a16:creationId xmlns:a16="http://schemas.microsoft.com/office/drawing/2014/main" id="{D0E3A07A-622A-4A61-BFBA-E07276EE0924}"/>
              </a:ext>
            </a:extLst>
          </p:cNvPr>
          <p:cNvSpPr/>
          <p:nvPr/>
        </p:nvSpPr>
        <p:spPr>
          <a:xfrm>
            <a:off x="2152002" y="327400"/>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1</a:t>
            </a:r>
          </a:p>
        </p:txBody>
      </p:sp>
      <p:sp>
        <p:nvSpPr>
          <p:cNvPr id="43" name="Oval 42">
            <a:extLst>
              <a:ext uri="{FF2B5EF4-FFF2-40B4-BE49-F238E27FC236}">
                <a16:creationId xmlns:a16="http://schemas.microsoft.com/office/drawing/2014/main" id="{0E3B0669-ACB0-43EE-8A4C-7EF35F5774C9}"/>
              </a:ext>
            </a:extLst>
          </p:cNvPr>
          <p:cNvSpPr/>
          <p:nvPr/>
        </p:nvSpPr>
        <p:spPr>
          <a:xfrm>
            <a:off x="7976875" y="325908"/>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2</a:t>
            </a:r>
          </a:p>
        </p:txBody>
      </p:sp>
    </p:spTree>
    <p:extLst>
      <p:ext uri="{BB962C8B-B14F-4D97-AF65-F5344CB8AC3E}">
        <p14:creationId xmlns:p14="http://schemas.microsoft.com/office/powerpoint/2010/main" val="94974433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EABAF886-5EC5-4C24-8D0C-81A32B0E1C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27411"/>
            <a:ext cx="12191999" cy="68958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775C4B35-005D-4A1D-8F0F-95D8483E2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44" y="51843"/>
            <a:ext cx="2209484" cy="3181445"/>
          </a:xfrm>
          <a:prstGeom prst="rect">
            <a:avLst/>
          </a:prstGeom>
        </p:spPr>
      </p:pic>
      <p:sp>
        <p:nvSpPr>
          <p:cNvPr id="16" name="Rectangle: Rounded Corners 15">
            <a:extLst>
              <a:ext uri="{FF2B5EF4-FFF2-40B4-BE49-F238E27FC236}">
                <a16:creationId xmlns:a16="http://schemas.microsoft.com/office/drawing/2014/main" id="{856EDA1A-B8D1-4FBC-8517-0A2B249F9360}"/>
              </a:ext>
            </a:extLst>
          </p:cNvPr>
          <p:cNvSpPr/>
          <p:nvPr/>
        </p:nvSpPr>
        <p:spPr>
          <a:xfrm>
            <a:off x="655417" y="5040255"/>
            <a:ext cx="5078455" cy="1558354"/>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1" name="Straight Connector 10">
            <a:extLst>
              <a:ext uri="{FF2B5EF4-FFF2-40B4-BE49-F238E27FC236}">
                <a16:creationId xmlns:a16="http://schemas.microsoft.com/office/drawing/2014/main" id="{DA164CA7-65FD-4639-AC79-396B0D043DCF}"/>
              </a:ext>
            </a:extLst>
          </p:cNvPr>
          <p:cNvCxnSpPr/>
          <p:nvPr/>
        </p:nvCxnSpPr>
        <p:spPr>
          <a:xfrm>
            <a:off x="0" y="2933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83AF4F1-90F0-466C-BBBB-60336E9C4673}"/>
              </a:ext>
            </a:extLst>
          </p:cNvPr>
          <p:cNvSpPr/>
          <p:nvPr/>
        </p:nvSpPr>
        <p:spPr>
          <a:xfrm>
            <a:off x="633232" y="3191498"/>
            <a:ext cx="5078455" cy="1558354"/>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7730163D-A786-490C-A475-18E589CC6A37}"/>
              </a:ext>
            </a:extLst>
          </p:cNvPr>
          <p:cNvSpPr txBox="1"/>
          <p:nvPr/>
        </p:nvSpPr>
        <p:spPr>
          <a:xfrm>
            <a:off x="0" y="3307517"/>
            <a:ext cx="4112517" cy="707886"/>
          </a:xfrm>
          <a:prstGeom prst="rect">
            <a:avLst/>
          </a:prstGeom>
          <a:noFill/>
        </p:spPr>
        <p:txBody>
          <a:bodyPr wrap="square" rtlCol="0">
            <a:spAutoFit/>
          </a:bodyPr>
          <a:lstStyle/>
          <a:p>
            <a:pPr algn="ctr"/>
            <a:r>
              <a:rPr lang="vi-VN" sz="400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Ngôn ngữ:</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3" name="Rectangle: Rounded Corners 22">
            <a:extLst>
              <a:ext uri="{FF2B5EF4-FFF2-40B4-BE49-F238E27FC236}">
                <a16:creationId xmlns:a16="http://schemas.microsoft.com/office/drawing/2014/main" id="{37C2E0F3-E63C-4D77-B846-D8094F331365}"/>
              </a:ext>
            </a:extLst>
          </p:cNvPr>
          <p:cNvSpPr/>
          <p:nvPr/>
        </p:nvSpPr>
        <p:spPr>
          <a:xfrm>
            <a:off x="2999152" y="211214"/>
            <a:ext cx="8800012" cy="1535452"/>
          </a:xfrm>
          <a:custGeom>
            <a:avLst/>
            <a:gdLst>
              <a:gd name="connsiteX0" fmla="*/ 0 w 8800012"/>
              <a:gd name="connsiteY0" fmla="*/ 255914 h 1535452"/>
              <a:gd name="connsiteX1" fmla="*/ 255914 w 8800012"/>
              <a:gd name="connsiteY1" fmla="*/ 0 h 1535452"/>
              <a:gd name="connsiteX2" fmla="*/ 780832 w 8800012"/>
              <a:gd name="connsiteY2" fmla="*/ 0 h 1535452"/>
              <a:gd name="connsiteX3" fmla="*/ 1222869 w 8800012"/>
              <a:gd name="connsiteY3" fmla="*/ 0 h 1535452"/>
              <a:gd name="connsiteX4" fmla="*/ 1747787 w 8800012"/>
              <a:gd name="connsiteY4" fmla="*/ 0 h 1535452"/>
              <a:gd name="connsiteX5" fmla="*/ 2355587 w 8800012"/>
              <a:gd name="connsiteY5" fmla="*/ 0 h 1535452"/>
              <a:gd name="connsiteX6" fmla="*/ 3046269 w 8800012"/>
              <a:gd name="connsiteY6" fmla="*/ 0 h 1535452"/>
              <a:gd name="connsiteX7" fmla="*/ 3571188 w 8800012"/>
              <a:gd name="connsiteY7" fmla="*/ 0 h 1535452"/>
              <a:gd name="connsiteX8" fmla="*/ 4427633 w 8800012"/>
              <a:gd name="connsiteY8" fmla="*/ 0 h 1535452"/>
              <a:gd name="connsiteX9" fmla="*/ 5118315 w 8800012"/>
              <a:gd name="connsiteY9" fmla="*/ 0 h 1535452"/>
              <a:gd name="connsiteX10" fmla="*/ 5974761 w 8800012"/>
              <a:gd name="connsiteY10" fmla="*/ 0 h 1535452"/>
              <a:gd name="connsiteX11" fmla="*/ 6748325 w 8800012"/>
              <a:gd name="connsiteY11" fmla="*/ 0 h 1535452"/>
              <a:gd name="connsiteX12" fmla="*/ 7356125 w 8800012"/>
              <a:gd name="connsiteY12" fmla="*/ 0 h 1535452"/>
              <a:gd name="connsiteX13" fmla="*/ 8544098 w 8800012"/>
              <a:gd name="connsiteY13" fmla="*/ 0 h 1535452"/>
              <a:gd name="connsiteX14" fmla="*/ 8800012 w 8800012"/>
              <a:gd name="connsiteY14" fmla="*/ 255914 h 1535452"/>
              <a:gd name="connsiteX15" fmla="*/ 8800012 w 8800012"/>
              <a:gd name="connsiteY15" fmla="*/ 767726 h 1535452"/>
              <a:gd name="connsiteX16" fmla="*/ 8800012 w 8800012"/>
              <a:gd name="connsiteY16" fmla="*/ 1279538 h 1535452"/>
              <a:gd name="connsiteX17" fmla="*/ 8544098 w 8800012"/>
              <a:gd name="connsiteY17" fmla="*/ 1535452 h 1535452"/>
              <a:gd name="connsiteX18" fmla="*/ 7687652 w 8800012"/>
              <a:gd name="connsiteY18" fmla="*/ 1535452 h 1535452"/>
              <a:gd name="connsiteX19" fmla="*/ 7162734 w 8800012"/>
              <a:gd name="connsiteY19" fmla="*/ 1535452 h 1535452"/>
              <a:gd name="connsiteX20" fmla="*/ 6472052 w 8800012"/>
              <a:gd name="connsiteY20" fmla="*/ 1535452 h 1535452"/>
              <a:gd name="connsiteX21" fmla="*/ 5698488 w 8800012"/>
              <a:gd name="connsiteY21" fmla="*/ 1535452 h 1535452"/>
              <a:gd name="connsiteX22" fmla="*/ 4842042 w 8800012"/>
              <a:gd name="connsiteY22" fmla="*/ 1535452 h 1535452"/>
              <a:gd name="connsiteX23" fmla="*/ 4068479 w 8800012"/>
              <a:gd name="connsiteY23" fmla="*/ 1535452 h 1535452"/>
              <a:gd name="connsiteX24" fmla="*/ 3212033 w 8800012"/>
              <a:gd name="connsiteY24" fmla="*/ 1535452 h 1535452"/>
              <a:gd name="connsiteX25" fmla="*/ 2438469 w 8800012"/>
              <a:gd name="connsiteY25" fmla="*/ 1535452 h 1535452"/>
              <a:gd name="connsiteX26" fmla="*/ 1913551 w 8800012"/>
              <a:gd name="connsiteY26" fmla="*/ 1535452 h 1535452"/>
              <a:gd name="connsiteX27" fmla="*/ 1139987 w 8800012"/>
              <a:gd name="connsiteY27" fmla="*/ 1535452 h 1535452"/>
              <a:gd name="connsiteX28" fmla="*/ 255914 w 8800012"/>
              <a:gd name="connsiteY28" fmla="*/ 1535452 h 1535452"/>
              <a:gd name="connsiteX29" fmla="*/ 0 w 8800012"/>
              <a:gd name="connsiteY29" fmla="*/ 1279538 h 1535452"/>
              <a:gd name="connsiteX30" fmla="*/ 0 w 8800012"/>
              <a:gd name="connsiteY30" fmla="*/ 777962 h 1535452"/>
              <a:gd name="connsiteX31" fmla="*/ 0 w 8800012"/>
              <a:gd name="connsiteY31" fmla="*/ 255914 h 15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00012" h="1535452" fill="none" extrusionOk="0">
                <a:moveTo>
                  <a:pt x="0" y="255914"/>
                </a:moveTo>
                <a:cubicBezTo>
                  <a:pt x="5531" y="90435"/>
                  <a:pt x="85926" y="-923"/>
                  <a:pt x="255914" y="0"/>
                </a:cubicBezTo>
                <a:cubicBezTo>
                  <a:pt x="513722" y="25047"/>
                  <a:pt x="561391" y="-14663"/>
                  <a:pt x="780832" y="0"/>
                </a:cubicBezTo>
                <a:cubicBezTo>
                  <a:pt x="1000273" y="14663"/>
                  <a:pt x="1119075" y="-10662"/>
                  <a:pt x="1222869" y="0"/>
                </a:cubicBezTo>
                <a:cubicBezTo>
                  <a:pt x="1326663" y="10662"/>
                  <a:pt x="1641113" y="22271"/>
                  <a:pt x="1747787" y="0"/>
                </a:cubicBezTo>
                <a:cubicBezTo>
                  <a:pt x="1854461" y="-22271"/>
                  <a:pt x="2189932" y="18028"/>
                  <a:pt x="2355587" y="0"/>
                </a:cubicBezTo>
                <a:cubicBezTo>
                  <a:pt x="2521242" y="-18028"/>
                  <a:pt x="2746160" y="29068"/>
                  <a:pt x="3046269" y="0"/>
                </a:cubicBezTo>
                <a:cubicBezTo>
                  <a:pt x="3346378" y="-29068"/>
                  <a:pt x="3433495" y="7753"/>
                  <a:pt x="3571188" y="0"/>
                </a:cubicBezTo>
                <a:cubicBezTo>
                  <a:pt x="3708881" y="-7753"/>
                  <a:pt x="4169457" y="-23449"/>
                  <a:pt x="4427633" y="0"/>
                </a:cubicBezTo>
                <a:cubicBezTo>
                  <a:pt x="4685810" y="23449"/>
                  <a:pt x="4791932" y="-1695"/>
                  <a:pt x="5118315" y="0"/>
                </a:cubicBezTo>
                <a:cubicBezTo>
                  <a:pt x="5444698" y="1695"/>
                  <a:pt x="5762511" y="30840"/>
                  <a:pt x="5974761" y="0"/>
                </a:cubicBezTo>
                <a:cubicBezTo>
                  <a:pt x="6187011" y="-30840"/>
                  <a:pt x="6383019" y="-36272"/>
                  <a:pt x="6748325" y="0"/>
                </a:cubicBezTo>
                <a:cubicBezTo>
                  <a:pt x="7113631" y="36272"/>
                  <a:pt x="7113171" y="-22587"/>
                  <a:pt x="7356125" y="0"/>
                </a:cubicBezTo>
                <a:cubicBezTo>
                  <a:pt x="7599079" y="22587"/>
                  <a:pt x="8282207" y="42497"/>
                  <a:pt x="8544098" y="0"/>
                </a:cubicBezTo>
                <a:cubicBezTo>
                  <a:pt x="8685735" y="13668"/>
                  <a:pt x="8806861" y="108431"/>
                  <a:pt x="8800012" y="255914"/>
                </a:cubicBezTo>
                <a:cubicBezTo>
                  <a:pt x="8809208" y="432730"/>
                  <a:pt x="8811205" y="640330"/>
                  <a:pt x="8800012" y="767726"/>
                </a:cubicBezTo>
                <a:cubicBezTo>
                  <a:pt x="8788819" y="895122"/>
                  <a:pt x="8800658" y="1072377"/>
                  <a:pt x="8800012" y="1279538"/>
                </a:cubicBezTo>
                <a:cubicBezTo>
                  <a:pt x="8807836" y="1393396"/>
                  <a:pt x="8678303" y="1522775"/>
                  <a:pt x="8544098" y="1535452"/>
                </a:cubicBezTo>
                <a:cubicBezTo>
                  <a:pt x="8170243" y="1501447"/>
                  <a:pt x="8081479" y="1519493"/>
                  <a:pt x="7687652" y="1535452"/>
                </a:cubicBezTo>
                <a:cubicBezTo>
                  <a:pt x="7293825" y="1551411"/>
                  <a:pt x="7395151" y="1528542"/>
                  <a:pt x="7162734" y="1535452"/>
                </a:cubicBezTo>
                <a:cubicBezTo>
                  <a:pt x="6930317" y="1542362"/>
                  <a:pt x="6690974" y="1541798"/>
                  <a:pt x="6472052" y="1535452"/>
                </a:cubicBezTo>
                <a:cubicBezTo>
                  <a:pt x="6253130" y="1529106"/>
                  <a:pt x="5873834" y="1567570"/>
                  <a:pt x="5698488" y="1535452"/>
                </a:cubicBezTo>
                <a:cubicBezTo>
                  <a:pt x="5523142" y="1503334"/>
                  <a:pt x="5112348" y="1545371"/>
                  <a:pt x="4842042" y="1535452"/>
                </a:cubicBezTo>
                <a:cubicBezTo>
                  <a:pt x="4571736" y="1525533"/>
                  <a:pt x="4383864" y="1543438"/>
                  <a:pt x="4068479" y="1535452"/>
                </a:cubicBezTo>
                <a:cubicBezTo>
                  <a:pt x="3753094" y="1527466"/>
                  <a:pt x="3544464" y="1521166"/>
                  <a:pt x="3212033" y="1535452"/>
                </a:cubicBezTo>
                <a:cubicBezTo>
                  <a:pt x="2879602" y="1549738"/>
                  <a:pt x="2768598" y="1543571"/>
                  <a:pt x="2438469" y="1535452"/>
                </a:cubicBezTo>
                <a:cubicBezTo>
                  <a:pt x="2108340" y="1527333"/>
                  <a:pt x="2094184" y="1523548"/>
                  <a:pt x="1913551" y="1535452"/>
                </a:cubicBezTo>
                <a:cubicBezTo>
                  <a:pt x="1732918" y="1547356"/>
                  <a:pt x="1361306" y="1504295"/>
                  <a:pt x="1139987" y="1535452"/>
                </a:cubicBezTo>
                <a:cubicBezTo>
                  <a:pt x="918668" y="1566609"/>
                  <a:pt x="533699" y="1545384"/>
                  <a:pt x="255914" y="1535452"/>
                </a:cubicBezTo>
                <a:cubicBezTo>
                  <a:pt x="100282" y="1538886"/>
                  <a:pt x="9930" y="1448112"/>
                  <a:pt x="0" y="1279538"/>
                </a:cubicBezTo>
                <a:cubicBezTo>
                  <a:pt x="-6952" y="1073073"/>
                  <a:pt x="6975" y="913066"/>
                  <a:pt x="0" y="777962"/>
                </a:cubicBezTo>
                <a:cubicBezTo>
                  <a:pt x="-6975" y="642858"/>
                  <a:pt x="-16741" y="398450"/>
                  <a:pt x="0" y="255914"/>
                </a:cubicBezTo>
                <a:close/>
              </a:path>
              <a:path w="8800012" h="1535452" stroke="0" extrusionOk="0">
                <a:moveTo>
                  <a:pt x="0" y="255914"/>
                </a:moveTo>
                <a:cubicBezTo>
                  <a:pt x="-28337" y="97098"/>
                  <a:pt x="88177" y="9908"/>
                  <a:pt x="255914" y="0"/>
                </a:cubicBezTo>
                <a:cubicBezTo>
                  <a:pt x="495345" y="25085"/>
                  <a:pt x="816598" y="-30718"/>
                  <a:pt x="1112360" y="0"/>
                </a:cubicBezTo>
                <a:cubicBezTo>
                  <a:pt x="1408122" y="30718"/>
                  <a:pt x="1551943" y="-21874"/>
                  <a:pt x="1720160" y="0"/>
                </a:cubicBezTo>
                <a:cubicBezTo>
                  <a:pt x="1888377" y="21874"/>
                  <a:pt x="2121513" y="7129"/>
                  <a:pt x="2245078" y="0"/>
                </a:cubicBezTo>
                <a:cubicBezTo>
                  <a:pt x="2368643" y="-7129"/>
                  <a:pt x="2839239" y="-22538"/>
                  <a:pt x="3018642" y="0"/>
                </a:cubicBezTo>
                <a:cubicBezTo>
                  <a:pt x="3198045" y="22538"/>
                  <a:pt x="3392978" y="-23867"/>
                  <a:pt x="3626442" y="0"/>
                </a:cubicBezTo>
                <a:cubicBezTo>
                  <a:pt x="3859906" y="23867"/>
                  <a:pt x="4226303" y="-16753"/>
                  <a:pt x="4482888" y="0"/>
                </a:cubicBezTo>
                <a:cubicBezTo>
                  <a:pt x="4739473" y="16753"/>
                  <a:pt x="4859148" y="-6753"/>
                  <a:pt x="5007806" y="0"/>
                </a:cubicBezTo>
                <a:cubicBezTo>
                  <a:pt x="5156464" y="6753"/>
                  <a:pt x="5535143" y="30887"/>
                  <a:pt x="5864252" y="0"/>
                </a:cubicBezTo>
                <a:cubicBezTo>
                  <a:pt x="6193361" y="-30887"/>
                  <a:pt x="6108248" y="-18351"/>
                  <a:pt x="6306288" y="0"/>
                </a:cubicBezTo>
                <a:cubicBezTo>
                  <a:pt x="6504328" y="18351"/>
                  <a:pt x="6697679" y="-5589"/>
                  <a:pt x="6996970" y="0"/>
                </a:cubicBezTo>
                <a:cubicBezTo>
                  <a:pt x="7296261" y="5589"/>
                  <a:pt x="7424033" y="25992"/>
                  <a:pt x="7687652" y="0"/>
                </a:cubicBezTo>
                <a:cubicBezTo>
                  <a:pt x="7951271" y="-25992"/>
                  <a:pt x="8185278" y="5198"/>
                  <a:pt x="8544098" y="0"/>
                </a:cubicBezTo>
                <a:cubicBezTo>
                  <a:pt x="8692377" y="8503"/>
                  <a:pt x="8823146" y="94322"/>
                  <a:pt x="8800012" y="255914"/>
                </a:cubicBezTo>
                <a:cubicBezTo>
                  <a:pt x="8786909" y="511532"/>
                  <a:pt x="8778385" y="527632"/>
                  <a:pt x="8800012" y="767726"/>
                </a:cubicBezTo>
                <a:cubicBezTo>
                  <a:pt x="8821639" y="1007820"/>
                  <a:pt x="8813663" y="1146139"/>
                  <a:pt x="8800012" y="1279538"/>
                </a:cubicBezTo>
                <a:cubicBezTo>
                  <a:pt x="8791483" y="1403490"/>
                  <a:pt x="8687904" y="1502055"/>
                  <a:pt x="8544098" y="1535452"/>
                </a:cubicBezTo>
                <a:cubicBezTo>
                  <a:pt x="8332036" y="1573980"/>
                  <a:pt x="8128395" y="1541660"/>
                  <a:pt x="7770534" y="1535452"/>
                </a:cubicBezTo>
                <a:cubicBezTo>
                  <a:pt x="7412673" y="1529244"/>
                  <a:pt x="7388092" y="1553347"/>
                  <a:pt x="7245616" y="1535452"/>
                </a:cubicBezTo>
                <a:cubicBezTo>
                  <a:pt x="7103140" y="1517557"/>
                  <a:pt x="6793985" y="1525126"/>
                  <a:pt x="6389170" y="1535452"/>
                </a:cubicBezTo>
                <a:cubicBezTo>
                  <a:pt x="5984355" y="1545778"/>
                  <a:pt x="5850519" y="1539055"/>
                  <a:pt x="5698488" y="1535452"/>
                </a:cubicBezTo>
                <a:cubicBezTo>
                  <a:pt x="5546457" y="1531849"/>
                  <a:pt x="5337526" y="1547083"/>
                  <a:pt x="5173570" y="1535452"/>
                </a:cubicBezTo>
                <a:cubicBezTo>
                  <a:pt x="5009614" y="1523821"/>
                  <a:pt x="4734485" y="1547207"/>
                  <a:pt x="4482888" y="1535452"/>
                </a:cubicBezTo>
                <a:cubicBezTo>
                  <a:pt x="4231291" y="1523697"/>
                  <a:pt x="4152054" y="1535328"/>
                  <a:pt x="4040851" y="1535452"/>
                </a:cubicBezTo>
                <a:cubicBezTo>
                  <a:pt x="3929648" y="1535576"/>
                  <a:pt x="3696192" y="1521585"/>
                  <a:pt x="3598815" y="1535452"/>
                </a:cubicBezTo>
                <a:cubicBezTo>
                  <a:pt x="3501438" y="1549319"/>
                  <a:pt x="3203717" y="1541325"/>
                  <a:pt x="2908133" y="1535452"/>
                </a:cubicBezTo>
                <a:cubicBezTo>
                  <a:pt x="2612549" y="1529579"/>
                  <a:pt x="2562832" y="1531762"/>
                  <a:pt x="2383215" y="1535452"/>
                </a:cubicBezTo>
                <a:cubicBezTo>
                  <a:pt x="2203598" y="1539142"/>
                  <a:pt x="1779843" y="1502634"/>
                  <a:pt x="1609651" y="1535452"/>
                </a:cubicBezTo>
                <a:cubicBezTo>
                  <a:pt x="1439459" y="1568270"/>
                  <a:pt x="1194739" y="1526988"/>
                  <a:pt x="1084732" y="1535452"/>
                </a:cubicBezTo>
                <a:cubicBezTo>
                  <a:pt x="974725" y="1543916"/>
                  <a:pt x="482809" y="1561373"/>
                  <a:pt x="255914" y="1535452"/>
                </a:cubicBezTo>
                <a:cubicBezTo>
                  <a:pt x="110163" y="1539920"/>
                  <a:pt x="-5179" y="1431958"/>
                  <a:pt x="0" y="1279538"/>
                </a:cubicBezTo>
                <a:cubicBezTo>
                  <a:pt x="7087" y="1103193"/>
                  <a:pt x="24857" y="969405"/>
                  <a:pt x="0" y="757490"/>
                </a:cubicBezTo>
                <a:cubicBezTo>
                  <a:pt x="-24857" y="545575"/>
                  <a:pt x="23519" y="478335"/>
                  <a:pt x="0" y="255914"/>
                </a:cubicBezTo>
                <a:close/>
              </a:path>
            </a:pathLst>
          </a:custGeom>
          <a:solidFill>
            <a:schemeClr val="bg1"/>
          </a:solidFill>
          <a:ln w="1905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592138E4-EA25-446B-98BD-7840C2E8EFA4}"/>
              </a:ext>
            </a:extLst>
          </p:cNvPr>
          <p:cNvSpPr txBox="1"/>
          <p:nvPr/>
        </p:nvSpPr>
        <p:spPr>
          <a:xfrm>
            <a:off x="2522491" y="246355"/>
            <a:ext cx="2818792" cy="400110"/>
          </a:xfrm>
          <a:prstGeom prst="rect">
            <a:avLst/>
          </a:prstGeom>
          <a:noFill/>
        </p:spPr>
        <p:txBody>
          <a:bodyPr wrap="square" rtlCol="0">
            <a:spAutoFit/>
          </a:bodyPr>
          <a:lstStyle/>
          <a:p>
            <a:pPr algn="ctr"/>
            <a:r>
              <a:rPr lang="vi-VN" sz="2000" b="1" dirty="0">
                <a:solidFill>
                  <a:schemeClr val="tx1">
                    <a:lumMod val="75000"/>
                    <a:lumOff val="25000"/>
                  </a:schemeClr>
                </a:solidFill>
                <a:latin typeface="iCiel Fester Bold" pitchFamily="50" charset="0"/>
              </a:rPr>
              <a:t>Câu hỏi gợi ý</a:t>
            </a:r>
            <a:endParaRPr lang="en-US" sz="2000" b="1" dirty="0">
              <a:solidFill>
                <a:schemeClr val="tx1">
                  <a:lumMod val="75000"/>
                  <a:lumOff val="25000"/>
                </a:schemeClr>
              </a:solidFill>
              <a:latin typeface="iCiel Fester Bold" pitchFamily="50" charset="0"/>
            </a:endParaRPr>
          </a:p>
        </p:txBody>
      </p:sp>
      <p:sp>
        <p:nvSpPr>
          <p:cNvPr id="27" name="TextBox 26">
            <a:extLst>
              <a:ext uri="{FF2B5EF4-FFF2-40B4-BE49-F238E27FC236}">
                <a16:creationId xmlns:a16="http://schemas.microsoft.com/office/drawing/2014/main" id="{B3C82B24-EF05-48C3-96C4-B762171D1078}"/>
              </a:ext>
            </a:extLst>
          </p:cNvPr>
          <p:cNvSpPr txBox="1"/>
          <p:nvPr/>
        </p:nvSpPr>
        <p:spPr>
          <a:xfrm>
            <a:off x="3074983" y="567915"/>
            <a:ext cx="8800012" cy="923330"/>
          </a:xfrm>
          <a:prstGeom prst="rect">
            <a:avLst/>
          </a:prstGeom>
          <a:noFill/>
        </p:spPr>
        <p:txBody>
          <a:bodyPr wrap="square" rtlCol="0">
            <a:spAutoFit/>
          </a:bodyPr>
          <a:lstStyle/>
          <a:p>
            <a:r>
              <a:rPr lang="vi-VN" dirty="0">
                <a:solidFill>
                  <a:schemeClr val="tx1">
                    <a:lumMod val="75000"/>
                    <a:lumOff val="25000"/>
                  </a:schemeClr>
                </a:solidFill>
                <a:latin typeface="Century Schoolbook" panose="02040604050505020304" pitchFamily="18" charset="0"/>
              </a:rPr>
              <a:t>1. Tìm </a:t>
            </a:r>
            <a:r>
              <a:rPr lang="vi-VN" b="1" dirty="0">
                <a:solidFill>
                  <a:schemeClr val="tx1">
                    <a:lumMod val="75000"/>
                    <a:lumOff val="25000"/>
                  </a:schemeClr>
                </a:solidFill>
                <a:latin typeface="Century Schoolbook" panose="02040604050505020304" pitchFamily="18" charset="0"/>
              </a:rPr>
              <a:t>lời nói</a:t>
            </a:r>
            <a:r>
              <a:rPr lang="vi-VN" dirty="0">
                <a:solidFill>
                  <a:schemeClr val="tx1">
                    <a:lumMod val="75000"/>
                    <a:lumOff val="25000"/>
                  </a:schemeClr>
                </a:solidFill>
                <a:latin typeface="Century Schoolbook" panose="02040604050505020304" pitchFamily="18" charset="0"/>
              </a:rPr>
              <a:t> của Sơn và Lan với cái Hiên?</a:t>
            </a:r>
          </a:p>
          <a:p>
            <a:r>
              <a:rPr lang="vi-VN" dirty="0">
                <a:solidFill>
                  <a:schemeClr val="tx1">
                    <a:lumMod val="75000"/>
                    <a:lumOff val="25000"/>
                  </a:schemeClr>
                </a:solidFill>
                <a:latin typeface="Century Schoolbook" panose="02040604050505020304" pitchFamily="18" charset="0"/>
              </a:rPr>
              <a:t>2. Sơn có biết vì sao Hiên vẫn phải mặc chiếc áo rách không?</a:t>
            </a:r>
          </a:p>
          <a:p>
            <a:endParaRPr lang="vi-VN" dirty="0">
              <a:solidFill>
                <a:schemeClr val="tx1">
                  <a:lumMod val="75000"/>
                  <a:lumOff val="25000"/>
                </a:schemeClr>
              </a:solidFill>
              <a:latin typeface="Century Schoolbook" panose="02040604050505020304" pitchFamily="18" charset="0"/>
            </a:endParaRPr>
          </a:p>
        </p:txBody>
      </p:sp>
      <p:sp>
        <p:nvSpPr>
          <p:cNvPr id="31" name="Rectangle: Rounded Corners 30">
            <a:extLst>
              <a:ext uri="{FF2B5EF4-FFF2-40B4-BE49-F238E27FC236}">
                <a16:creationId xmlns:a16="http://schemas.microsoft.com/office/drawing/2014/main" id="{5075DB1E-863F-4EC7-981D-08169C6EDF99}"/>
              </a:ext>
            </a:extLst>
          </p:cNvPr>
          <p:cNvSpPr/>
          <p:nvPr/>
        </p:nvSpPr>
        <p:spPr>
          <a:xfrm>
            <a:off x="6346469" y="3191499"/>
            <a:ext cx="5078455" cy="3407110"/>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TextBox 32">
            <a:extLst>
              <a:ext uri="{FF2B5EF4-FFF2-40B4-BE49-F238E27FC236}">
                <a16:creationId xmlns:a16="http://schemas.microsoft.com/office/drawing/2014/main" id="{8B32AB6B-4A61-40E8-A2A4-C2C9F0CCE0B1}"/>
              </a:ext>
            </a:extLst>
          </p:cNvPr>
          <p:cNvSpPr txBox="1"/>
          <p:nvPr/>
        </p:nvSpPr>
        <p:spPr>
          <a:xfrm>
            <a:off x="0" y="4969533"/>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7650" name="Picture 2" descr="Icon&#10;&#10;Description automatically generated">
            <a:extLst>
              <a:ext uri="{FF2B5EF4-FFF2-40B4-BE49-F238E27FC236}">
                <a16:creationId xmlns:a16="http://schemas.microsoft.com/office/drawing/2014/main" id="{0956AF5A-C3D4-42B2-9ACD-7E25AF0F8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7005" y="532237"/>
            <a:ext cx="1070656" cy="1070656"/>
          </a:xfrm>
          <a:prstGeom prst="rect">
            <a:avLst/>
          </a:prstGeom>
          <a:noFill/>
        </p:spPr>
      </p:pic>
      <p:sp>
        <p:nvSpPr>
          <p:cNvPr id="15" name="TextBox 14">
            <a:extLst>
              <a:ext uri="{FF2B5EF4-FFF2-40B4-BE49-F238E27FC236}">
                <a16:creationId xmlns:a16="http://schemas.microsoft.com/office/drawing/2014/main" id="{9D9DBD3A-2E01-4693-A884-CEDE0444719F}"/>
              </a:ext>
            </a:extLst>
          </p:cNvPr>
          <p:cNvSpPr txBox="1"/>
          <p:nvPr/>
        </p:nvSpPr>
        <p:spPr>
          <a:xfrm>
            <a:off x="5885855" y="3233288"/>
            <a:ext cx="4112517" cy="707886"/>
          </a:xfrm>
          <a:prstGeom prst="rect">
            <a:avLst/>
          </a:prstGeom>
          <a:noFill/>
        </p:spPr>
        <p:txBody>
          <a:bodyPr wrap="square" rtlCol="0">
            <a:spAutoFit/>
          </a:bodyPr>
          <a:lstStyle/>
          <a:p>
            <a:pPr algn="ctr"/>
            <a:r>
              <a:rPr lang="vi-VN" sz="400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Ý nghĩ, cảm xúc</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34" name="Picture 2" descr="Icon&#10;&#10;Description automatically generated">
            <a:extLst>
              <a:ext uri="{FF2B5EF4-FFF2-40B4-BE49-F238E27FC236}">
                <a16:creationId xmlns:a16="http://schemas.microsoft.com/office/drawing/2014/main" id="{959563BF-6BCA-4199-A51A-284CD5734E7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1134" y="2100669"/>
            <a:ext cx="757926" cy="757926"/>
          </a:xfrm>
          <a:prstGeom prst="rect">
            <a:avLst/>
          </a:prstGeom>
          <a:noFill/>
        </p:spPr>
      </p:pic>
      <p:sp>
        <p:nvSpPr>
          <p:cNvPr id="35" name="Rectangle: Rounded Corners 34">
            <a:extLst>
              <a:ext uri="{FF2B5EF4-FFF2-40B4-BE49-F238E27FC236}">
                <a16:creationId xmlns:a16="http://schemas.microsoft.com/office/drawing/2014/main" id="{C991AB96-0E0A-48C4-A589-8CD045D41140}"/>
              </a:ext>
            </a:extLst>
          </p:cNvPr>
          <p:cNvSpPr/>
          <p:nvPr/>
        </p:nvSpPr>
        <p:spPr>
          <a:xfrm>
            <a:off x="4445936" y="2004121"/>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36" name="TextBox 35">
            <a:extLst>
              <a:ext uri="{FF2B5EF4-FFF2-40B4-BE49-F238E27FC236}">
                <a16:creationId xmlns:a16="http://schemas.microsoft.com/office/drawing/2014/main" id="{F0AE5B18-2FE8-4B2B-AFA4-C948818E91DD}"/>
              </a:ext>
            </a:extLst>
          </p:cNvPr>
          <p:cNvSpPr txBox="1"/>
          <p:nvPr/>
        </p:nvSpPr>
        <p:spPr>
          <a:xfrm>
            <a:off x="4311486" y="2103754"/>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37" name="Oval 36">
            <a:extLst>
              <a:ext uri="{FF2B5EF4-FFF2-40B4-BE49-F238E27FC236}">
                <a16:creationId xmlns:a16="http://schemas.microsoft.com/office/drawing/2014/main" id="{C416D9BC-E702-4168-91A2-07409CF6A315}"/>
              </a:ext>
            </a:extLst>
          </p:cNvPr>
          <p:cNvSpPr/>
          <p:nvPr/>
        </p:nvSpPr>
        <p:spPr>
          <a:xfrm>
            <a:off x="2713967" y="1845132"/>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3</a:t>
            </a:r>
          </a:p>
        </p:txBody>
      </p:sp>
    </p:spTree>
    <p:extLst>
      <p:ext uri="{BB962C8B-B14F-4D97-AF65-F5344CB8AC3E}">
        <p14:creationId xmlns:p14="http://schemas.microsoft.com/office/powerpoint/2010/main" val="257713493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7A8D35B-1AA2-47E3-92B2-78E0EF585E7D}"/>
              </a:ext>
            </a:extLst>
          </p:cNvPr>
          <p:cNvSpPr/>
          <p:nvPr/>
        </p:nvSpPr>
        <p:spPr>
          <a:xfrm>
            <a:off x="6163496" y="3116634"/>
            <a:ext cx="5205566" cy="35560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cxnSp>
        <p:nvCxnSpPr>
          <p:cNvPr id="11" name="Straight Connector 10">
            <a:extLst>
              <a:ext uri="{FF2B5EF4-FFF2-40B4-BE49-F238E27FC236}">
                <a16:creationId xmlns:a16="http://schemas.microsoft.com/office/drawing/2014/main" id="{DA164CA7-65FD-4639-AC79-396B0D043DCF}"/>
              </a:ext>
            </a:extLst>
          </p:cNvPr>
          <p:cNvCxnSpPr/>
          <p:nvPr/>
        </p:nvCxnSpPr>
        <p:spPr>
          <a:xfrm>
            <a:off x="0" y="2933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893" y="2044009"/>
            <a:ext cx="757926" cy="757926"/>
          </a:xfrm>
          <a:prstGeom prst="rect">
            <a:avLst/>
          </a:prstGeom>
          <a:noFill/>
        </p:spPr>
      </p:pic>
      <p:sp>
        <p:nvSpPr>
          <p:cNvPr id="3" name="Rectangle: Rounded Corners 2">
            <a:extLst>
              <a:ext uri="{FF2B5EF4-FFF2-40B4-BE49-F238E27FC236}">
                <a16:creationId xmlns:a16="http://schemas.microsoft.com/office/drawing/2014/main" id="{F83AF4F1-90F0-466C-BBBB-60336E9C4673}"/>
              </a:ext>
            </a:extLst>
          </p:cNvPr>
          <p:cNvSpPr/>
          <p:nvPr/>
        </p:nvSpPr>
        <p:spPr>
          <a:xfrm>
            <a:off x="570616" y="3116635"/>
            <a:ext cx="5205566" cy="35560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sp>
        <p:nvSpPr>
          <p:cNvPr id="10" name="TextBox 9">
            <a:extLst>
              <a:ext uri="{FF2B5EF4-FFF2-40B4-BE49-F238E27FC236}">
                <a16:creationId xmlns:a16="http://schemas.microsoft.com/office/drawing/2014/main" id="{7730163D-A786-490C-A475-18E589CC6A37}"/>
              </a:ext>
            </a:extLst>
          </p:cNvPr>
          <p:cNvSpPr txBox="1"/>
          <p:nvPr/>
        </p:nvSpPr>
        <p:spPr>
          <a:xfrm>
            <a:off x="0" y="3307517"/>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Ngôn ngữ:</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18" name="Rectangle: Rounded Corners 17">
            <a:extLst>
              <a:ext uri="{FF2B5EF4-FFF2-40B4-BE49-F238E27FC236}">
                <a16:creationId xmlns:a16="http://schemas.microsoft.com/office/drawing/2014/main" id="{265E77F1-CD50-44D6-B406-AD59804D3E4F}"/>
              </a:ext>
            </a:extLst>
          </p:cNvPr>
          <p:cNvSpPr/>
          <p:nvPr/>
        </p:nvSpPr>
        <p:spPr>
          <a:xfrm>
            <a:off x="4304695" y="1947461"/>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4170245" y="2047094"/>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23" name="Rectangle: Rounded Corners 22">
            <a:extLst>
              <a:ext uri="{FF2B5EF4-FFF2-40B4-BE49-F238E27FC236}">
                <a16:creationId xmlns:a16="http://schemas.microsoft.com/office/drawing/2014/main" id="{37C2E0F3-E63C-4D77-B846-D8094F331365}"/>
              </a:ext>
            </a:extLst>
          </p:cNvPr>
          <p:cNvSpPr/>
          <p:nvPr/>
        </p:nvSpPr>
        <p:spPr>
          <a:xfrm>
            <a:off x="2999152" y="211214"/>
            <a:ext cx="8800012" cy="1535452"/>
          </a:xfrm>
          <a:custGeom>
            <a:avLst/>
            <a:gdLst>
              <a:gd name="connsiteX0" fmla="*/ 0 w 8800012"/>
              <a:gd name="connsiteY0" fmla="*/ 255914 h 1535452"/>
              <a:gd name="connsiteX1" fmla="*/ 255914 w 8800012"/>
              <a:gd name="connsiteY1" fmla="*/ 0 h 1535452"/>
              <a:gd name="connsiteX2" fmla="*/ 780832 w 8800012"/>
              <a:gd name="connsiteY2" fmla="*/ 0 h 1535452"/>
              <a:gd name="connsiteX3" fmla="*/ 1222869 w 8800012"/>
              <a:gd name="connsiteY3" fmla="*/ 0 h 1535452"/>
              <a:gd name="connsiteX4" fmla="*/ 1747787 w 8800012"/>
              <a:gd name="connsiteY4" fmla="*/ 0 h 1535452"/>
              <a:gd name="connsiteX5" fmla="*/ 2355587 w 8800012"/>
              <a:gd name="connsiteY5" fmla="*/ 0 h 1535452"/>
              <a:gd name="connsiteX6" fmla="*/ 3046269 w 8800012"/>
              <a:gd name="connsiteY6" fmla="*/ 0 h 1535452"/>
              <a:gd name="connsiteX7" fmla="*/ 3571188 w 8800012"/>
              <a:gd name="connsiteY7" fmla="*/ 0 h 1535452"/>
              <a:gd name="connsiteX8" fmla="*/ 4427633 w 8800012"/>
              <a:gd name="connsiteY8" fmla="*/ 0 h 1535452"/>
              <a:gd name="connsiteX9" fmla="*/ 5118315 w 8800012"/>
              <a:gd name="connsiteY9" fmla="*/ 0 h 1535452"/>
              <a:gd name="connsiteX10" fmla="*/ 5974761 w 8800012"/>
              <a:gd name="connsiteY10" fmla="*/ 0 h 1535452"/>
              <a:gd name="connsiteX11" fmla="*/ 6748325 w 8800012"/>
              <a:gd name="connsiteY11" fmla="*/ 0 h 1535452"/>
              <a:gd name="connsiteX12" fmla="*/ 7356125 w 8800012"/>
              <a:gd name="connsiteY12" fmla="*/ 0 h 1535452"/>
              <a:gd name="connsiteX13" fmla="*/ 8544098 w 8800012"/>
              <a:gd name="connsiteY13" fmla="*/ 0 h 1535452"/>
              <a:gd name="connsiteX14" fmla="*/ 8800012 w 8800012"/>
              <a:gd name="connsiteY14" fmla="*/ 255914 h 1535452"/>
              <a:gd name="connsiteX15" fmla="*/ 8800012 w 8800012"/>
              <a:gd name="connsiteY15" fmla="*/ 767726 h 1535452"/>
              <a:gd name="connsiteX16" fmla="*/ 8800012 w 8800012"/>
              <a:gd name="connsiteY16" fmla="*/ 1279538 h 1535452"/>
              <a:gd name="connsiteX17" fmla="*/ 8544098 w 8800012"/>
              <a:gd name="connsiteY17" fmla="*/ 1535452 h 1535452"/>
              <a:gd name="connsiteX18" fmla="*/ 7687652 w 8800012"/>
              <a:gd name="connsiteY18" fmla="*/ 1535452 h 1535452"/>
              <a:gd name="connsiteX19" fmla="*/ 7162734 w 8800012"/>
              <a:gd name="connsiteY19" fmla="*/ 1535452 h 1535452"/>
              <a:gd name="connsiteX20" fmla="*/ 6472052 w 8800012"/>
              <a:gd name="connsiteY20" fmla="*/ 1535452 h 1535452"/>
              <a:gd name="connsiteX21" fmla="*/ 5698488 w 8800012"/>
              <a:gd name="connsiteY21" fmla="*/ 1535452 h 1535452"/>
              <a:gd name="connsiteX22" fmla="*/ 4842042 w 8800012"/>
              <a:gd name="connsiteY22" fmla="*/ 1535452 h 1535452"/>
              <a:gd name="connsiteX23" fmla="*/ 4068479 w 8800012"/>
              <a:gd name="connsiteY23" fmla="*/ 1535452 h 1535452"/>
              <a:gd name="connsiteX24" fmla="*/ 3212033 w 8800012"/>
              <a:gd name="connsiteY24" fmla="*/ 1535452 h 1535452"/>
              <a:gd name="connsiteX25" fmla="*/ 2438469 w 8800012"/>
              <a:gd name="connsiteY25" fmla="*/ 1535452 h 1535452"/>
              <a:gd name="connsiteX26" fmla="*/ 1913551 w 8800012"/>
              <a:gd name="connsiteY26" fmla="*/ 1535452 h 1535452"/>
              <a:gd name="connsiteX27" fmla="*/ 1139987 w 8800012"/>
              <a:gd name="connsiteY27" fmla="*/ 1535452 h 1535452"/>
              <a:gd name="connsiteX28" fmla="*/ 255914 w 8800012"/>
              <a:gd name="connsiteY28" fmla="*/ 1535452 h 1535452"/>
              <a:gd name="connsiteX29" fmla="*/ 0 w 8800012"/>
              <a:gd name="connsiteY29" fmla="*/ 1279538 h 1535452"/>
              <a:gd name="connsiteX30" fmla="*/ 0 w 8800012"/>
              <a:gd name="connsiteY30" fmla="*/ 777962 h 1535452"/>
              <a:gd name="connsiteX31" fmla="*/ 0 w 8800012"/>
              <a:gd name="connsiteY31" fmla="*/ 255914 h 15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00012" h="1535452" fill="none" extrusionOk="0">
                <a:moveTo>
                  <a:pt x="0" y="255914"/>
                </a:moveTo>
                <a:cubicBezTo>
                  <a:pt x="5531" y="90435"/>
                  <a:pt x="85926" y="-923"/>
                  <a:pt x="255914" y="0"/>
                </a:cubicBezTo>
                <a:cubicBezTo>
                  <a:pt x="513722" y="25047"/>
                  <a:pt x="561391" y="-14663"/>
                  <a:pt x="780832" y="0"/>
                </a:cubicBezTo>
                <a:cubicBezTo>
                  <a:pt x="1000273" y="14663"/>
                  <a:pt x="1119075" y="-10662"/>
                  <a:pt x="1222869" y="0"/>
                </a:cubicBezTo>
                <a:cubicBezTo>
                  <a:pt x="1326663" y="10662"/>
                  <a:pt x="1641113" y="22271"/>
                  <a:pt x="1747787" y="0"/>
                </a:cubicBezTo>
                <a:cubicBezTo>
                  <a:pt x="1854461" y="-22271"/>
                  <a:pt x="2189932" y="18028"/>
                  <a:pt x="2355587" y="0"/>
                </a:cubicBezTo>
                <a:cubicBezTo>
                  <a:pt x="2521242" y="-18028"/>
                  <a:pt x="2746160" y="29068"/>
                  <a:pt x="3046269" y="0"/>
                </a:cubicBezTo>
                <a:cubicBezTo>
                  <a:pt x="3346378" y="-29068"/>
                  <a:pt x="3433495" y="7753"/>
                  <a:pt x="3571188" y="0"/>
                </a:cubicBezTo>
                <a:cubicBezTo>
                  <a:pt x="3708881" y="-7753"/>
                  <a:pt x="4169457" y="-23449"/>
                  <a:pt x="4427633" y="0"/>
                </a:cubicBezTo>
                <a:cubicBezTo>
                  <a:pt x="4685810" y="23449"/>
                  <a:pt x="4791932" y="-1695"/>
                  <a:pt x="5118315" y="0"/>
                </a:cubicBezTo>
                <a:cubicBezTo>
                  <a:pt x="5444698" y="1695"/>
                  <a:pt x="5762511" y="30840"/>
                  <a:pt x="5974761" y="0"/>
                </a:cubicBezTo>
                <a:cubicBezTo>
                  <a:pt x="6187011" y="-30840"/>
                  <a:pt x="6383019" y="-36272"/>
                  <a:pt x="6748325" y="0"/>
                </a:cubicBezTo>
                <a:cubicBezTo>
                  <a:pt x="7113631" y="36272"/>
                  <a:pt x="7113171" y="-22587"/>
                  <a:pt x="7356125" y="0"/>
                </a:cubicBezTo>
                <a:cubicBezTo>
                  <a:pt x="7599079" y="22587"/>
                  <a:pt x="8282207" y="42497"/>
                  <a:pt x="8544098" y="0"/>
                </a:cubicBezTo>
                <a:cubicBezTo>
                  <a:pt x="8685735" y="13668"/>
                  <a:pt x="8806861" y="108431"/>
                  <a:pt x="8800012" y="255914"/>
                </a:cubicBezTo>
                <a:cubicBezTo>
                  <a:pt x="8809208" y="432730"/>
                  <a:pt x="8811205" y="640330"/>
                  <a:pt x="8800012" y="767726"/>
                </a:cubicBezTo>
                <a:cubicBezTo>
                  <a:pt x="8788819" y="895122"/>
                  <a:pt x="8800658" y="1072377"/>
                  <a:pt x="8800012" y="1279538"/>
                </a:cubicBezTo>
                <a:cubicBezTo>
                  <a:pt x="8807836" y="1393396"/>
                  <a:pt x="8678303" y="1522775"/>
                  <a:pt x="8544098" y="1535452"/>
                </a:cubicBezTo>
                <a:cubicBezTo>
                  <a:pt x="8170243" y="1501447"/>
                  <a:pt x="8081479" y="1519493"/>
                  <a:pt x="7687652" y="1535452"/>
                </a:cubicBezTo>
                <a:cubicBezTo>
                  <a:pt x="7293825" y="1551411"/>
                  <a:pt x="7395151" y="1528542"/>
                  <a:pt x="7162734" y="1535452"/>
                </a:cubicBezTo>
                <a:cubicBezTo>
                  <a:pt x="6930317" y="1542362"/>
                  <a:pt x="6690974" y="1541798"/>
                  <a:pt x="6472052" y="1535452"/>
                </a:cubicBezTo>
                <a:cubicBezTo>
                  <a:pt x="6253130" y="1529106"/>
                  <a:pt x="5873834" y="1567570"/>
                  <a:pt x="5698488" y="1535452"/>
                </a:cubicBezTo>
                <a:cubicBezTo>
                  <a:pt x="5523142" y="1503334"/>
                  <a:pt x="5112348" y="1545371"/>
                  <a:pt x="4842042" y="1535452"/>
                </a:cubicBezTo>
                <a:cubicBezTo>
                  <a:pt x="4571736" y="1525533"/>
                  <a:pt x="4383864" y="1543438"/>
                  <a:pt x="4068479" y="1535452"/>
                </a:cubicBezTo>
                <a:cubicBezTo>
                  <a:pt x="3753094" y="1527466"/>
                  <a:pt x="3544464" y="1521166"/>
                  <a:pt x="3212033" y="1535452"/>
                </a:cubicBezTo>
                <a:cubicBezTo>
                  <a:pt x="2879602" y="1549738"/>
                  <a:pt x="2768598" y="1543571"/>
                  <a:pt x="2438469" y="1535452"/>
                </a:cubicBezTo>
                <a:cubicBezTo>
                  <a:pt x="2108340" y="1527333"/>
                  <a:pt x="2094184" y="1523548"/>
                  <a:pt x="1913551" y="1535452"/>
                </a:cubicBezTo>
                <a:cubicBezTo>
                  <a:pt x="1732918" y="1547356"/>
                  <a:pt x="1361306" y="1504295"/>
                  <a:pt x="1139987" y="1535452"/>
                </a:cubicBezTo>
                <a:cubicBezTo>
                  <a:pt x="918668" y="1566609"/>
                  <a:pt x="533699" y="1545384"/>
                  <a:pt x="255914" y="1535452"/>
                </a:cubicBezTo>
                <a:cubicBezTo>
                  <a:pt x="100282" y="1538886"/>
                  <a:pt x="9930" y="1448112"/>
                  <a:pt x="0" y="1279538"/>
                </a:cubicBezTo>
                <a:cubicBezTo>
                  <a:pt x="-6952" y="1073073"/>
                  <a:pt x="6975" y="913066"/>
                  <a:pt x="0" y="777962"/>
                </a:cubicBezTo>
                <a:cubicBezTo>
                  <a:pt x="-6975" y="642858"/>
                  <a:pt x="-16741" y="398450"/>
                  <a:pt x="0" y="255914"/>
                </a:cubicBezTo>
                <a:close/>
              </a:path>
              <a:path w="8800012" h="1535452" stroke="0" extrusionOk="0">
                <a:moveTo>
                  <a:pt x="0" y="255914"/>
                </a:moveTo>
                <a:cubicBezTo>
                  <a:pt x="-28337" y="97098"/>
                  <a:pt x="88177" y="9908"/>
                  <a:pt x="255914" y="0"/>
                </a:cubicBezTo>
                <a:cubicBezTo>
                  <a:pt x="495345" y="25085"/>
                  <a:pt x="816598" y="-30718"/>
                  <a:pt x="1112360" y="0"/>
                </a:cubicBezTo>
                <a:cubicBezTo>
                  <a:pt x="1408122" y="30718"/>
                  <a:pt x="1551943" y="-21874"/>
                  <a:pt x="1720160" y="0"/>
                </a:cubicBezTo>
                <a:cubicBezTo>
                  <a:pt x="1888377" y="21874"/>
                  <a:pt x="2121513" y="7129"/>
                  <a:pt x="2245078" y="0"/>
                </a:cubicBezTo>
                <a:cubicBezTo>
                  <a:pt x="2368643" y="-7129"/>
                  <a:pt x="2839239" y="-22538"/>
                  <a:pt x="3018642" y="0"/>
                </a:cubicBezTo>
                <a:cubicBezTo>
                  <a:pt x="3198045" y="22538"/>
                  <a:pt x="3392978" y="-23867"/>
                  <a:pt x="3626442" y="0"/>
                </a:cubicBezTo>
                <a:cubicBezTo>
                  <a:pt x="3859906" y="23867"/>
                  <a:pt x="4226303" y="-16753"/>
                  <a:pt x="4482888" y="0"/>
                </a:cubicBezTo>
                <a:cubicBezTo>
                  <a:pt x="4739473" y="16753"/>
                  <a:pt x="4859148" y="-6753"/>
                  <a:pt x="5007806" y="0"/>
                </a:cubicBezTo>
                <a:cubicBezTo>
                  <a:pt x="5156464" y="6753"/>
                  <a:pt x="5535143" y="30887"/>
                  <a:pt x="5864252" y="0"/>
                </a:cubicBezTo>
                <a:cubicBezTo>
                  <a:pt x="6193361" y="-30887"/>
                  <a:pt x="6108248" y="-18351"/>
                  <a:pt x="6306288" y="0"/>
                </a:cubicBezTo>
                <a:cubicBezTo>
                  <a:pt x="6504328" y="18351"/>
                  <a:pt x="6697679" y="-5589"/>
                  <a:pt x="6996970" y="0"/>
                </a:cubicBezTo>
                <a:cubicBezTo>
                  <a:pt x="7296261" y="5589"/>
                  <a:pt x="7424033" y="25992"/>
                  <a:pt x="7687652" y="0"/>
                </a:cubicBezTo>
                <a:cubicBezTo>
                  <a:pt x="7951271" y="-25992"/>
                  <a:pt x="8185278" y="5198"/>
                  <a:pt x="8544098" y="0"/>
                </a:cubicBezTo>
                <a:cubicBezTo>
                  <a:pt x="8692377" y="8503"/>
                  <a:pt x="8823146" y="94322"/>
                  <a:pt x="8800012" y="255914"/>
                </a:cubicBezTo>
                <a:cubicBezTo>
                  <a:pt x="8786909" y="511532"/>
                  <a:pt x="8778385" y="527632"/>
                  <a:pt x="8800012" y="767726"/>
                </a:cubicBezTo>
                <a:cubicBezTo>
                  <a:pt x="8821639" y="1007820"/>
                  <a:pt x="8813663" y="1146139"/>
                  <a:pt x="8800012" y="1279538"/>
                </a:cubicBezTo>
                <a:cubicBezTo>
                  <a:pt x="8791483" y="1403490"/>
                  <a:pt x="8687904" y="1502055"/>
                  <a:pt x="8544098" y="1535452"/>
                </a:cubicBezTo>
                <a:cubicBezTo>
                  <a:pt x="8332036" y="1573980"/>
                  <a:pt x="8128395" y="1541660"/>
                  <a:pt x="7770534" y="1535452"/>
                </a:cubicBezTo>
                <a:cubicBezTo>
                  <a:pt x="7412673" y="1529244"/>
                  <a:pt x="7388092" y="1553347"/>
                  <a:pt x="7245616" y="1535452"/>
                </a:cubicBezTo>
                <a:cubicBezTo>
                  <a:pt x="7103140" y="1517557"/>
                  <a:pt x="6793985" y="1525126"/>
                  <a:pt x="6389170" y="1535452"/>
                </a:cubicBezTo>
                <a:cubicBezTo>
                  <a:pt x="5984355" y="1545778"/>
                  <a:pt x="5850519" y="1539055"/>
                  <a:pt x="5698488" y="1535452"/>
                </a:cubicBezTo>
                <a:cubicBezTo>
                  <a:pt x="5546457" y="1531849"/>
                  <a:pt x="5337526" y="1547083"/>
                  <a:pt x="5173570" y="1535452"/>
                </a:cubicBezTo>
                <a:cubicBezTo>
                  <a:pt x="5009614" y="1523821"/>
                  <a:pt x="4734485" y="1547207"/>
                  <a:pt x="4482888" y="1535452"/>
                </a:cubicBezTo>
                <a:cubicBezTo>
                  <a:pt x="4231291" y="1523697"/>
                  <a:pt x="4152054" y="1535328"/>
                  <a:pt x="4040851" y="1535452"/>
                </a:cubicBezTo>
                <a:cubicBezTo>
                  <a:pt x="3929648" y="1535576"/>
                  <a:pt x="3696192" y="1521585"/>
                  <a:pt x="3598815" y="1535452"/>
                </a:cubicBezTo>
                <a:cubicBezTo>
                  <a:pt x="3501438" y="1549319"/>
                  <a:pt x="3203717" y="1541325"/>
                  <a:pt x="2908133" y="1535452"/>
                </a:cubicBezTo>
                <a:cubicBezTo>
                  <a:pt x="2612549" y="1529579"/>
                  <a:pt x="2562832" y="1531762"/>
                  <a:pt x="2383215" y="1535452"/>
                </a:cubicBezTo>
                <a:cubicBezTo>
                  <a:pt x="2203598" y="1539142"/>
                  <a:pt x="1779843" y="1502634"/>
                  <a:pt x="1609651" y="1535452"/>
                </a:cubicBezTo>
                <a:cubicBezTo>
                  <a:pt x="1439459" y="1568270"/>
                  <a:pt x="1194739" y="1526988"/>
                  <a:pt x="1084732" y="1535452"/>
                </a:cubicBezTo>
                <a:cubicBezTo>
                  <a:pt x="974725" y="1543916"/>
                  <a:pt x="482809" y="1561373"/>
                  <a:pt x="255914" y="1535452"/>
                </a:cubicBezTo>
                <a:cubicBezTo>
                  <a:pt x="110163" y="1539920"/>
                  <a:pt x="-5179" y="1431958"/>
                  <a:pt x="0" y="1279538"/>
                </a:cubicBezTo>
                <a:cubicBezTo>
                  <a:pt x="7087" y="1103193"/>
                  <a:pt x="24857" y="969405"/>
                  <a:pt x="0" y="757490"/>
                </a:cubicBezTo>
                <a:cubicBezTo>
                  <a:pt x="-24857" y="545575"/>
                  <a:pt x="23519" y="478335"/>
                  <a:pt x="0" y="255914"/>
                </a:cubicBezTo>
                <a:close/>
              </a:path>
            </a:pathLst>
          </a:custGeom>
          <a:solidFill>
            <a:schemeClr val="bg1"/>
          </a:solidFill>
          <a:ln w="1905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592138E4-EA25-446B-98BD-7840C2E8EFA4}"/>
              </a:ext>
            </a:extLst>
          </p:cNvPr>
          <p:cNvSpPr txBox="1"/>
          <p:nvPr/>
        </p:nvSpPr>
        <p:spPr>
          <a:xfrm>
            <a:off x="2522491" y="246355"/>
            <a:ext cx="2818792" cy="400110"/>
          </a:xfrm>
          <a:prstGeom prst="rect">
            <a:avLst/>
          </a:prstGeom>
          <a:noFill/>
        </p:spPr>
        <p:txBody>
          <a:bodyPr wrap="square" rtlCol="0">
            <a:spAutoFit/>
          </a:bodyPr>
          <a:lstStyle/>
          <a:p>
            <a:pPr algn="ctr"/>
            <a:r>
              <a:rPr lang="vi-VN" sz="2000" b="1" dirty="0">
                <a:solidFill>
                  <a:schemeClr val="tx1">
                    <a:lumMod val="75000"/>
                    <a:lumOff val="25000"/>
                  </a:schemeClr>
                </a:solidFill>
                <a:latin typeface="iCiel Fester Bold" pitchFamily="50" charset="0"/>
              </a:rPr>
              <a:t>Câu hỏi gợi ý</a:t>
            </a:r>
            <a:endParaRPr lang="en-US" sz="2000" b="1" dirty="0">
              <a:solidFill>
                <a:schemeClr val="tx1">
                  <a:lumMod val="75000"/>
                  <a:lumOff val="25000"/>
                </a:schemeClr>
              </a:solidFill>
              <a:latin typeface="iCiel Fester Bold" pitchFamily="50" charset="0"/>
            </a:endParaRPr>
          </a:p>
        </p:txBody>
      </p:sp>
      <p:sp>
        <p:nvSpPr>
          <p:cNvPr id="27" name="TextBox 26">
            <a:extLst>
              <a:ext uri="{FF2B5EF4-FFF2-40B4-BE49-F238E27FC236}">
                <a16:creationId xmlns:a16="http://schemas.microsoft.com/office/drawing/2014/main" id="{B3C82B24-EF05-48C3-96C4-B762171D1078}"/>
              </a:ext>
            </a:extLst>
          </p:cNvPr>
          <p:cNvSpPr txBox="1"/>
          <p:nvPr/>
        </p:nvSpPr>
        <p:spPr>
          <a:xfrm>
            <a:off x="3074983" y="567915"/>
            <a:ext cx="8800012" cy="1015663"/>
          </a:xfrm>
          <a:prstGeom prst="rect">
            <a:avLst/>
          </a:prstGeom>
          <a:noFill/>
        </p:spPr>
        <p:txBody>
          <a:bodyPr wrap="square" rtlCol="0">
            <a:spAutoFit/>
          </a:bodyPr>
          <a:lstStyle/>
          <a:p>
            <a:r>
              <a:rPr lang="vi-VN" sz="2000" dirty="0">
                <a:solidFill>
                  <a:schemeClr val="tx1">
                    <a:lumMod val="75000"/>
                    <a:lumOff val="25000"/>
                  </a:schemeClr>
                </a:solidFill>
                <a:latin typeface="Century Schoolbook" panose="02040604050505020304" pitchFamily="18" charset="0"/>
              </a:rPr>
              <a:t>1. Tìm </a:t>
            </a:r>
            <a:r>
              <a:rPr lang="vi-VN" sz="2000" b="1" dirty="0">
                <a:solidFill>
                  <a:schemeClr val="tx1">
                    <a:lumMod val="75000"/>
                    <a:lumOff val="25000"/>
                  </a:schemeClr>
                </a:solidFill>
                <a:latin typeface="Century Schoolbook" panose="02040604050505020304" pitchFamily="18" charset="0"/>
              </a:rPr>
              <a:t>lời nói</a:t>
            </a:r>
            <a:r>
              <a:rPr lang="vi-VN" sz="2000" dirty="0">
                <a:solidFill>
                  <a:schemeClr val="tx1">
                    <a:lumMod val="75000"/>
                    <a:lumOff val="25000"/>
                  </a:schemeClr>
                </a:solidFill>
                <a:latin typeface="Century Schoolbook" panose="02040604050505020304" pitchFamily="18" charset="0"/>
              </a:rPr>
              <a:t> của Sơn và Lan với cái Hiên?</a:t>
            </a:r>
          </a:p>
          <a:p>
            <a:r>
              <a:rPr lang="vi-VN" sz="2000" dirty="0">
                <a:solidFill>
                  <a:schemeClr val="tx1">
                    <a:lumMod val="75000"/>
                    <a:lumOff val="25000"/>
                  </a:schemeClr>
                </a:solidFill>
                <a:latin typeface="Century Schoolbook" panose="02040604050505020304" pitchFamily="18" charset="0"/>
              </a:rPr>
              <a:t>2. Sơn có biết vì sao Hiên vẫn phải mặc chiếc áo rách không?</a:t>
            </a:r>
          </a:p>
          <a:p>
            <a:endParaRPr lang="vi-VN" sz="2000" dirty="0">
              <a:solidFill>
                <a:schemeClr val="tx1">
                  <a:lumMod val="75000"/>
                  <a:lumOff val="25000"/>
                </a:schemeClr>
              </a:solidFill>
              <a:latin typeface="Century Schoolbook" panose="02040604050505020304" pitchFamily="18" charset="0"/>
            </a:endParaRPr>
          </a:p>
        </p:txBody>
      </p:sp>
      <p:sp>
        <p:nvSpPr>
          <p:cNvPr id="15" name="TextBox 14">
            <a:extLst>
              <a:ext uri="{FF2B5EF4-FFF2-40B4-BE49-F238E27FC236}">
                <a16:creationId xmlns:a16="http://schemas.microsoft.com/office/drawing/2014/main" id="{ADA54934-78ED-4E6F-8BD3-EB1E380C4848}"/>
              </a:ext>
            </a:extLst>
          </p:cNvPr>
          <p:cNvSpPr txBox="1"/>
          <p:nvPr/>
        </p:nvSpPr>
        <p:spPr>
          <a:xfrm>
            <a:off x="775196" y="3941174"/>
            <a:ext cx="4863276" cy="2246769"/>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“Lại đây chơi với tôi” </a:t>
            </a: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sym typeface="Wingdings" panose="05000000000000000000" pitchFamily="2" charset="2"/>
              </a:rPr>
              <a:t> </a:t>
            </a:r>
            <a:r>
              <a:rPr lang="vi-VN" sz="28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sym typeface="Wingdings" panose="05000000000000000000" pitchFamily="2" charset="2"/>
              </a:rPr>
              <a:t>thân mật</a:t>
            </a:r>
          </a:p>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sym typeface="Wingdings" panose="05000000000000000000" pitchFamily="2" charset="2"/>
              </a:rPr>
              <a:t>“Sao áo của mày rách thế Hiên?”  </a:t>
            </a:r>
            <a:r>
              <a:rPr lang="vi-VN" sz="28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sym typeface="Wingdings" panose="05000000000000000000" pitchFamily="2" charset="2"/>
              </a:rPr>
              <a:t>quan tâm</a:t>
            </a:r>
          </a:p>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sym typeface="Wingdings" panose="05000000000000000000" pitchFamily="2" charset="2"/>
              </a:rPr>
              <a:t>“Sao không bảo u mày may cho”  </a:t>
            </a:r>
            <a:r>
              <a:rPr lang="vi-VN" sz="28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sym typeface="Wingdings" panose="05000000000000000000" pitchFamily="2" charset="2"/>
              </a:rPr>
              <a:t>hồn nhiên, vô tư</a:t>
            </a:r>
            <a:endParaRPr lang="vi-VN" sz="28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4889C39A-1DE6-42F7-8EDB-BD02E71E8DE0}"/>
              </a:ext>
            </a:extLst>
          </p:cNvPr>
          <p:cNvSpPr txBox="1"/>
          <p:nvPr/>
        </p:nvSpPr>
        <p:spPr>
          <a:xfrm>
            <a:off x="5776182" y="3307517"/>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1" name="TextBox 20">
            <a:extLst>
              <a:ext uri="{FF2B5EF4-FFF2-40B4-BE49-F238E27FC236}">
                <a16:creationId xmlns:a16="http://schemas.microsoft.com/office/drawing/2014/main" id="{A8771F53-316C-4C80-9145-24E2B499B906}"/>
              </a:ext>
            </a:extLst>
          </p:cNvPr>
          <p:cNvSpPr txBox="1"/>
          <p:nvPr/>
        </p:nvSpPr>
        <p:spPr>
          <a:xfrm>
            <a:off x="6553528" y="3952564"/>
            <a:ext cx="4863276" cy="523220"/>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“hăm hở chạy về nhà lấy áo”</a:t>
            </a:r>
            <a:endParaRPr lang="vi-VN" sz="2800" b="1" i="1" dirty="0">
              <a:solidFill>
                <a:schemeClr val="tx1">
                  <a:lumMod val="75000"/>
                  <a:lumOff val="25000"/>
                </a:schemeClr>
              </a:solidFill>
              <a:highlight>
                <a:srgbClr val="E99A96"/>
              </a:highlight>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B4D0182B-6DC9-44C7-963A-EA7FBE611168}"/>
              </a:ext>
            </a:extLst>
          </p:cNvPr>
          <p:cNvSpPr txBox="1"/>
          <p:nvPr/>
        </p:nvSpPr>
        <p:spPr>
          <a:xfrm>
            <a:off x="5306290" y="4479783"/>
            <a:ext cx="6110514" cy="584775"/>
          </a:xfrm>
          <a:prstGeom prst="rect">
            <a:avLst/>
          </a:prstGeom>
          <a:noFill/>
        </p:spPr>
        <p:txBody>
          <a:bodyPr wrap="square">
            <a:spAutoFit/>
          </a:bodyPr>
          <a:lstStyle/>
          <a:p>
            <a:pPr algn="ct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sym typeface="Wingdings" panose="05000000000000000000" pitchFamily="2" charset="2"/>
              </a:rPr>
              <a:t> </a:t>
            </a:r>
            <a:r>
              <a:rPr lang="vi-VN" sz="32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sym typeface="Wingdings" panose="05000000000000000000" pitchFamily="2" charset="2"/>
              </a:rPr>
              <a:t>nhiệt tình, tốt bụng</a:t>
            </a:r>
            <a:endParaRPr lang="x-none" sz="3200" dirty="0">
              <a:highlight>
                <a:srgbClr val="F4CECC"/>
              </a:highlight>
            </a:endParaRPr>
          </a:p>
        </p:txBody>
      </p:sp>
      <p:pic>
        <p:nvPicPr>
          <p:cNvPr id="20" name="Picture 19" descr="A picture containing text&#10;&#10;Description automatically generated">
            <a:extLst>
              <a:ext uri="{FF2B5EF4-FFF2-40B4-BE49-F238E27FC236}">
                <a16:creationId xmlns:a16="http://schemas.microsoft.com/office/drawing/2014/main" id="{9040269B-744E-42A1-9E5B-5079CBEAE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21" y="126072"/>
            <a:ext cx="2209484" cy="3181445"/>
          </a:xfrm>
          <a:prstGeom prst="rect">
            <a:avLst/>
          </a:prstGeom>
        </p:spPr>
      </p:pic>
      <p:pic>
        <p:nvPicPr>
          <p:cNvPr id="24" name="Picture 2" descr="Icon&#10;&#10;Description automatically generated">
            <a:extLst>
              <a:ext uri="{FF2B5EF4-FFF2-40B4-BE49-F238E27FC236}">
                <a16:creationId xmlns:a16="http://schemas.microsoft.com/office/drawing/2014/main" id="{CA1517A7-FCBE-48CC-AEEB-FB4C4C2D7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7005" y="532237"/>
            <a:ext cx="1070656" cy="1070656"/>
          </a:xfrm>
          <a:prstGeom prst="rect">
            <a:avLst/>
          </a:prstGeom>
          <a:noFill/>
        </p:spPr>
      </p:pic>
      <p:sp>
        <p:nvSpPr>
          <p:cNvPr id="28" name="Oval 27">
            <a:extLst>
              <a:ext uri="{FF2B5EF4-FFF2-40B4-BE49-F238E27FC236}">
                <a16:creationId xmlns:a16="http://schemas.microsoft.com/office/drawing/2014/main" id="{2F0E9924-5F69-4A8C-A371-34A015B04B79}"/>
              </a:ext>
            </a:extLst>
          </p:cNvPr>
          <p:cNvSpPr/>
          <p:nvPr/>
        </p:nvSpPr>
        <p:spPr>
          <a:xfrm>
            <a:off x="2572726" y="1788472"/>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3</a:t>
            </a:r>
          </a:p>
        </p:txBody>
      </p:sp>
    </p:spTree>
    <p:extLst>
      <p:ext uri="{BB962C8B-B14F-4D97-AF65-F5344CB8AC3E}">
        <p14:creationId xmlns:p14="http://schemas.microsoft.com/office/powerpoint/2010/main" val="149189383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7A8D35B-1AA2-47E3-92B2-78E0EF585E7D}"/>
              </a:ext>
            </a:extLst>
          </p:cNvPr>
          <p:cNvSpPr/>
          <p:nvPr/>
        </p:nvSpPr>
        <p:spPr>
          <a:xfrm>
            <a:off x="3169416" y="2055716"/>
            <a:ext cx="5792432" cy="11478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174" y="1120976"/>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4143976" y="1024428"/>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4009526" y="1124061"/>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21" name="TextBox 20">
            <a:extLst>
              <a:ext uri="{FF2B5EF4-FFF2-40B4-BE49-F238E27FC236}">
                <a16:creationId xmlns:a16="http://schemas.microsoft.com/office/drawing/2014/main" id="{A8771F53-316C-4C80-9145-24E2B499B906}"/>
              </a:ext>
            </a:extLst>
          </p:cNvPr>
          <p:cNvSpPr txBox="1"/>
          <p:nvPr/>
        </p:nvSpPr>
        <p:spPr>
          <a:xfrm>
            <a:off x="4098571" y="2322040"/>
            <a:ext cx="4863276" cy="523220"/>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“hăm hở chạy về nhà lấy áo”</a:t>
            </a:r>
            <a:endParaRPr lang="vi-VN" sz="2800" b="1" i="1" dirty="0">
              <a:solidFill>
                <a:schemeClr val="tx1">
                  <a:lumMod val="75000"/>
                  <a:lumOff val="25000"/>
                </a:schemeClr>
              </a:solidFill>
              <a:highlight>
                <a:srgbClr val="E99A96"/>
              </a:highlight>
              <a:latin typeface="Calibri Light" panose="020F0302020204030204" pitchFamily="34" charset="0"/>
              <a:cs typeface="Calibri Light" panose="020F0302020204030204"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9040269B-744E-42A1-9E5B-5079CBEAE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790" y="-307160"/>
            <a:ext cx="3174982" cy="4571669"/>
          </a:xfrm>
          <a:prstGeom prst="rect">
            <a:avLst/>
          </a:prstGeom>
        </p:spPr>
      </p:pic>
      <p:pic>
        <p:nvPicPr>
          <p:cNvPr id="24" name="Picture 2" descr="Icon&#10;&#10;Description automatically generated">
            <a:extLst>
              <a:ext uri="{FF2B5EF4-FFF2-40B4-BE49-F238E27FC236}">
                <a16:creationId xmlns:a16="http://schemas.microsoft.com/office/drawing/2014/main" id="{CA1517A7-FCBE-48CC-AEEB-FB4C4C2D7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28670" y="61506"/>
            <a:ext cx="2054805" cy="2054805"/>
          </a:xfrm>
          <a:prstGeom prst="rect">
            <a:avLst/>
          </a:prstGeom>
          <a:noFill/>
        </p:spPr>
      </p:pic>
      <p:sp>
        <p:nvSpPr>
          <p:cNvPr id="30" name="Rectangle: Rounded Corners 29">
            <a:extLst>
              <a:ext uri="{FF2B5EF4-FFF2-40B4-BE49-F238E27FC236}">
                <a16:creationId xmlns:a16="http://schemas.microsoft.com/office/drawing/2014/main" id="{6BCC5DCA-88D1-4884-B088-34DAC4846A96}"/>
              </a:ext>
            </a:extLst>
          </p:cNvPr>
          <p:cNvSpPr/>
          <p:nvPr/>
        </p:nvSpPr>
        <p:spPr>
          <a:xfrm>
            <a:off x="342901" y="3719333"/>
            <a:ext cx="11093090" cy="1919467"/>
          </a:xfrm>
          <a:custGeom>
            <a:avLst/>
            <a:gdLst>
              <a:gd name="connsiteX0" fmla="*/ 0 w 11093090"/>
              <a:gd name="connsiteY0" fmla="*/ 319918 h 1919467"/>
              <a:gd name="connsiteX1" fmla="*/ 319918 w 11093090"/>
              <a:gd name="connsiteY1" fmla="*/ 0 h 1919467"/>
              <a:gd name="connsiteX2" fmla="*/ 1016802 w 11093090"/>
              <a:gd name="connsiteY2" fmla="*/ 0 h 1919467"/>
              <a:gd name="connsiteX3" fmla="*/ 1818218 w 11093090"/>
              <a:gd name="connsiteY3" fmla="*/ 0 h 1919467"/>
              <a:gd name="connsiteX4" fmla="*/ 2410569 w 11093090"/>
              <a:gd name="connsiteY4" fmla="*/ 0 h 1919467"/>
              <a:gd name="connsiteX5" fmla="*/ 3211985 w 11093090"/>
              <a:gd name="connsiteY5" fmla="*/ 0 h 1919467"/>
              <a:gd name="connsiteX6" fmla="*/ 3699803 w 11093090"/>
              <a:gd name="connsiteY6" fmla="*/ 0 h 1919467"/>
              <a:gd name="connsiteX7" fmla="*/ 4396687 w 11093090"/>
              <a:gd name="connsiteY7" fmla="*/ 0 h 1919467"/>
              <a:gd name="connsiteX8" fmla="*/ 4779973 w 11093090"/>
              <a:gd name="connsiteY8" fmla="*/ 0 h 1919467"/>
              <a:gd name="connsiteX9" fmla="*/ 5685922 w 11093090"/>
              <a:gd name="connsiteY9" fmla="*/ 0 h 1919467"/>
              <a:gd name="connsiteX10" fmla="*/ 6382805 w 11093090"/>
              <a:gd name="connsiteY10" fmla="*/ 0 h 1919467"/>
              <a:gd name="connsiteX11" fmla="*/ 7288754 w 11093090"/>
              <a:gd name="connsiteY11" fmla="*/ 0 h 1919467"/>
              <a:gd name="connsiteX12" fmla="*/ 7881105 w 11093090"/>
              <a:gd name="connsiteY12" fmla="*/ 0 h 1919467"/>
              <a:gd name="connsiteX13" fmla="*/ 8368924 w 11093090"/>
              <a:gd name="connsiteY13" fmla="*/ 0 h 1919467"/>
              <a:gd name="connsiteX14" fmla="*/ 9065807 w 11093090"/>
              <a:gd name="connsiteY14" fmla="*/ 0 h 1919467"/>
              <a:gd name="connsiteX15" fmla="*/ 9867223 w 11093090"/>
              <a:gd name="connsiteY15" fmla="*/ 0 h 1919467"/>
              <a:gd name="connsiteX16" fmla="*/ 10773172 w 11093090"/>
              <a:gd name="connsiteY16" fmla="*/ 0 h 1919467"/>
              <a:gd name="connsiteX17" fmla="*/ 11093090 w 11093090"/>
              <a:gd name="connsiteY17" fmla="*/ 319918 h 1919467"/>
              <a:gd name="connsiteX18" fmla="*/ 11093090 w 11093090"/>
              <a:gd name="connsiteY18" fmla="*/ 972530 h 1919467"/>
              <a:gd name="connsiteX19" fmla="*/ 11093090 w 11093090"/>
              <a:gd name="connsiteY19" fmla="*/ 1599549 h 1919467"/>
              <a:gd name="connsiteX20" fmla="*/ 10773172 w 11093090"/>
              <a:gd name="connsiteY20" fmla="*/ 1919467 h 1919467"/>
              <a:gd name="connsiteX21" fmla="*/ 9867223 w 11093090"/>
              <a:gd name="connsiteY21" fmla="*/ 1919467 h 1919467"/>
              <a:gd name="connsiteX22" fmla="*/ 9483937 w 11093090"/>
              <a:gd name="connsiteY22" fmla="*/ 1919467 h 1919467"/>
              <a:gd name="connsiteX23" fmla="*/ 8996119 w 11093090"/>
              <a:gd name="connsiteY23" fmla="*/ 1919467 h 1919467"/>
              <a:gd name="connsiteX24" fmla="*/ 8508300 w 11093090"/>
              <a:gd name="connsiteY24" fmla="*/ 1919467 h 1919467"/>
              <a:gd name="connsiteX25" fmla="*/ 7811417 w 11093090"/>
              <a:gd name="connsiteY25" fmla="*/ 1919467 h 1919467"/>
              <a:gd name="connsiteX26" fmla="*/ 7114533 w 11093090"/>
              <a:gd name="connsiteY26" fmla="*/ 1919467 h 1919467"/>
              <a:gd name="connsiteX27" fmla="*/ 6522182 w 11093090"/>
              <a:gd name="connsiteY27" fmla="*/ 1919467 h 1919467"/>
              <a:gd name="connsiteX28" fmla="*/ 5616233 w 11093090"/>
              <a:gd name="connsiteY28" fmla="*/ 1919467 h 1919467"/>
              <a:gd name="connsiteX29" fmla="*/ 5128415 w 11093090"/>
              <a:gd name="connsiteY29" fmla="*/ 1919467 h 1919467"/>
              <a:gd name="connsiteX30" fmla="*/ 4222466 w 11093090"/>
              <a:gd name="connsiteY30" fmla="*/ 1919467 h 1919467"/>
              <a:gd name="connsiteX31" fmla="*/ 3734648 w 11093090"/>
              <a:gd name="connsiteY31" fmla="*/ 1919467 h 1919467"/>
              <a:gd name="connsiteX32" fmla="*/ 2933232 w 11093090"/>
              <a:gd name="connsiteY32" fmla="*/ 1919467 h 1919467"/>
              <a:gd name="connsiteX33" fmla="*/ 2027283 w 11093090"/>
              <a:gd name="connsiteY33" fmla="*/ 1919467 h 1919467"/>
              <a:gd name="connsiteX34" fmla="*/ 1643997 w 11093090"/>
              <a:gd name="connsiteY34" fmla="*/ 1919467 h 1919467"/>
              <a:gd name="connsiteX35" fmla="*/ 319918 w 11093090"/>
              <a:gd name="connsiteY35" fmla="*/ 1919467 h 1919467"/>
              <a:gd name="connsiteX36" fmla="*/ 0 w 11093090"/>
              <a:gd name="connsiteY36" fmla="*/ 1599549 h 1919467"/>
              <a:gd name="connsiteX37" fmla="*/ 0 w 11093090"/>
              <a:gd name="connsiteY37" fmla="*/ 985326 h 1919467"/>
              <a:gd name="connsiteX38" fmla="*/ 0 w 11093090"/>
              <a:gd name="connsiteY38" fmla="*/ 319918 h 191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3090" h="1919467" fill="none" extrusionOk="0">
                <a:moveTo>
                  <a:pt x="0" y="319918"/>
                </a:moveTo>
                <a:cubicBezTo>
                  <a:pt x="2511" y="149685"/>
                  <a:pt x="153073" y="4578"/>
                  <a:pt x="319918" y="0"/>
                </a:cubicBezTo>
                <a:cubicBezTo>
                  <a:pt x="560636" y="-1328"/>
                  <a:pt x="691623" y="9262"/>
                  <a:pt x="1016802" y="0"/>
                </a:cubicBezTo>
                <a:cubicBezTo>
                  <a:pt x="1341981" y="-9262"/>
                  <a:pt x="1622827" y="15800"/>
                  <a:pt x="1818218" y="0"/>
                </a:cubicBezTo>
                <a:cubicBezTo>
                  <a:pt x="2013609" y="-15800"/>
                  <a:pt x="2242808" y="5392"/>
                  <a:pt x="2410569" y="0"/>
                </a:cubicBezTo>
                <a:cubicBezTo>
                  <a:pt x="2578330" y="-5392"/>
                  <a:pt x="2995109" y="26913"/>
                  <a:pt x="3211985" y="0"/>
                </a:cubicBezTo>
                <a:cubicBezTo>
                  <a:pt x="3428861" y="-26913"/>
                  <a:pt x="3521880" y="-8597"/>
                  <a:pt x="3699803" y="0"/>
                </a:cubicBezTo>
                <a:cubicBezTo>
                  <a:pt x="3877726" y="8597"/>
                  <a:pt x="4189743" y="31154"/>
                  <a:pt x="4396687" y="0"/>
                </a:cubicBezTo>
                <a:cubicBezTo>
                  <a:pt x="4603631" y="-31154"/>
                  <a:pt x="4659585" y="5783"/>
                  <a:pt x="4779973" y="0"/>
                </a:cubicBezTo>
                <a:cubicBezTo>
                  <a:pt x="4900361" y="-5783"/>
                  <a:pt x="5308373" y="3853"/>
                  <a:pt x="5685922" y="0"/>
                </a:cubicBezTo>
                <a:cubicBezTo>
                  <a:pt x="6063471" y="-3853"/>
                  <a:pt x="6125473" y="-27356"/>
                  <a:pt x="6382805" y="0"/>
                </a:cubicBezTo>
                <a:cubicBezTo>
                  <a:pt x="6640137" y="27356"/>
                  <a:pt x="7085468" y="38778"/>
                  <a:pt x="7288754" y="0"/>
                </a:cubicBezTo>
                <a:cubicBezTo>
                  <a:pt x="7492040" y="-38778"/>
                  <a:pt x="7643662" y="-27193"/>
                  <a:pt x="7881105" y="0"/>
                </a:cubicBezTo>
                <a:cubicBezTo>
                  <a:pt x="8118548" y="27193"/>
                  <a:pt x="8270611" y="-20074"/>
                  <a:pt x="8368924" y="0"/>
                </a:cubicBezTo>
                <a:cubicBezTo>
                  <a:pt x="8467237" y="20074"/>
                  <a:pt x="8856591" y="-26736"/>
                  <a:pt x="9065807" y="0"/>
                </a:cubicBezTo>
                <a:cubicBezTo>
                  <a:pt x="9275023" y="26736"/>
                  <a:pt x="9579070" y="-1219"/>
                  <a:pt x="9867223" y="0"/>
                </a:cubicBezTo>
                <a:cubicBezTo>
                  <a:pt x="10155376" y="1219"/>
                  <a:pt x="10357664" y="7155"/>
                  <a:pt x="10773172" y="0"/>
                </a:cubicBezTo>
                <a:cubicBezTo>
                  <a:pt x="10947082" y="42002"/>
                  <a:pt x="11065595" y="119133"/>
                  <a:pt x="11093090" y="319918"/>
                </a:cubicBezTo>
                <a:cubicBezTo>
                  <a:pt x="11120228" y="611294"/>
                  <a:pt x="11103986" y="832956"/>
                  <a:pt x="11093090" y="972530"/>
                </a:cubicBezTo>
                <a:cubicBezTo>
                  <a:pt x="11082194" y="1112104"/>
                  <a:pt x="11122231" y="1404922"/>
                  <a:pt x="11093090" y="1599549"/>
                </a:cubicBezTo>
                <a:cubicBezTo>
                  <a:pt x="11094451" y="1758989"/>
                  <a:pt x="10928230" y="1950879"/>
                  <a:pt x="10773172" y="1919467"/>
                </a:cubicBezTo>
                <a:cubicBezTo>
                  <a:pt x="10354240" y="1915875"/>
                  <a:pt x="10207693" y="1888135"/>
                  <a:pt x="9867223" y="1919467"/>
                </a:cubicBezTo>
                <a:cubicBezTo>
                  <a:pt x="9526753" y="1950799"/>
                  <a:pt x="9578310" y="1923481"/>
                  <a:pt x="9483937" y="1919467"/>
                </a:cubicBezTo>
                <a:cubicBezTo>
                  <a:pt x="9389564" y="1915453"/>
                  <a:pt x="9202554" y="1926974"/>
                  <a:pt x="8996119" y="1919467"/>
                </a:cubicBezTo>
                <a:cubicBezTo>
                  <a:pt x="8789684" y="1911960"/>
                  <a:pt x="8665964" y="1911925"/>
                  <a:pt x="8508300" y="1919467"/>
                </a:cubicBezTo>
                <a:cubicBezTo>
                  <a:pt x="8350636" y="1927009"/>
                  <a:pt x="8037039" y="1919824"/>
                  <a:pt x="7811417" y="1919467"/>
                </a:cubicBezTo>
                <a:cubicBezTo>
                  <a:pt x="7585795" y="1919110"/>
                  <a:pt x="7288735" y="1921333"/>
                  <a:pt x="7114533" y="1919467"/>
                </a:cubicBezTo>
                <a:cubicBezTo>
                  <a:pt x="6940331" y="1917601"/>
                  <a:pt x="6651224" y="1925623"/>
                  <a:pt x="6522182" y="1919467"/>
                </a:cubicBezTo>
                <a:cubicBezTo>
                  <a:pt x="6393140" y="1913311"/>
                  <a:pt x="5802737" y="1877538"/>
                  <a:pt x="5616233" y="1919467"/>
                </a:cubicBezTo>
                <a:cubicBezTo>
                  <a:pt x="5429729" y="1961396"/>
                  <a:pt x="5243003" y="1924751"/>
                  <a:pt x="5128415" y="1919467"/>
                </a:cubicBezTo>
                <a:cubicBezTo>
                  <a:pt x="5013827" y="1914183"/>
                  <a:pt x="4586449" y="1900351"/>
                  <a:pt x="4222466" y="1919467"/>
                </a:cubicBezTo>
                <a:cubicBezTo>
                  <a:pt x="3858483" y="1938583"/>
                  <a:pt x="3941374" y="1917215"/>
                  <a:pt x="3734648" y="1919467"/>
                </a:cubicBezTo>
                <a:cubicBezTo>
                  <a:pt x="3527922" y="1921719"/>
                  <a:pt x="3147929" y="1881861"/>
                  <a:pt x="2933232" y="1919467"/>
                </a:cubicBezTo>
                <a:cubicBezTo>
                  <a:pt x="2718535" y="1957073"/>
                  <a:pt x="2310137" y="1947436"/>
                  <a:pt x="2027283" y="1919467"/>
                </a:cubicBezTo>
                <a:cubicBezTo>
                  <a:pt x="1744429" y="1891498"/>
                  <a:pt x="1741690" y="1924634"/>
                  <a:pt x="1643997" y="1919467"/>
                </a:cubicBezTo>
                <a:cubicBezTo>
                  <a:pt x="1546304" y="1914300"/>
                  <a:pt x="939564" y="1950793"/>
                  <a:pt x="319918" y="1919467"/>
                </a:cubicBezTo>
                <a:cubicBezTo>
                  <a:pt x="157743" y="1897792"/>
                  <a:pt x="-4854" y="1778499"/>
                  <a:pt x="0" y="1599549"/>
                </a:cubicBezTo>
                <a:cubicBezTo>
                  <a:pt x="4059" y="1364432"/>
                  <a:pt x="-16649" y="1131908"/>
                  <a:pt x="0" y="985326"/>
                </a:cubicBezTo>
                <a:cubicBezTo>
                  <a:pt x="16649" y="838744"/>
                  <a:pt x="7762" y="595644"/>
                  <a:pt x="0" y="319918"/>
                </a:cubicBezTo>
                <a:close/>
              </a:path>
              <a:path w="11093090" h="1919467" stroke="0" extrusionOk="0">
                <a:moveTo>
                  <a:pt x="0" y="319918"/>
                </a:moveTo>
                <a:cubicBezTo>
                  <a:pt x="-10850" y="136539"/>
                  <a:pt x="118467" y="9295"/>
                  <a:pt x="319918" y="0"/>
                </a:cubicBezTo>
                <a:cubicBezTo>
                  <a:pt x="528054" y="9834"/>
                  <a:pt x="905237" y="18803"/>
                  <a:pt x="1225867" y="0"/>
                </a:cubicBezTo>
                <a:cubicBezTo>
                  <a:pt x="1546497" y="-18803"/>
                  <a:pt x="1581308" y="-4880"/>
                  <a:pt x="1818218" y="0"/>
                </a:cubicBezTo>
                <a:cubicBezTo>
                  <a:pt x="2055128" y="4880"/>
                  <a:pt x="2068653" y="12236"/>
                  <a:pt x="2306036" y="0"/>
                </a:cubicBezTo>
                <a:cubicBezTo>
                  <a:pt x="2543419" y="-12236"/>
                  <a:pt x="2710144" y="2883"/>
                  <a:pt x="3107452" y="0"/>
                </a:cubicBezTo>
                <a:cubicBezTo>
                  <a:pt x="3504760" y="-2883"/>
                  <a:pt x="3425232" y="-13884"/>
                  <a:pt x="3699803" y="0"/>
                </a:cubicBezTo>
                <a:cubicBezTo>
                  <a:pt x="3974374" y="13884"/>
                  <a:pt x="4341381" y="21262"/>
                  <a:pt x="4605752" y="0"/>
                </a:cubicBezTo>
                <a:cubicBezTo>
                  <a:pt x="4870123" y="-21262"/>
                  <a:pt x="4955831" y="11971"/>
                  <a:pt x="5093571" y="0"/>
                </a:cubicBezTo>
                <a:cubicBezTo>
                  <a:pt x="5231311" y="-11971"/>
                  <a:pt x="5626781" y="-9213"/>
                  <a:pt x="5999519" y="0"/>
                </a:cubicBezTo>
                <a:cubicBezTo>
                  <a:pt x="6372257" y="9213"/>
                  <a:pt x="6214325" y="-2218"/>
                  <a:pt x="6382805" y="0"/>
                </a:cubicBezTo>
                <a:cubicBezTo>
                  <a:pt x="6551285" y="2218"/>
                  <a:pt x="6847753" y="-25847"/>
                  <a:pt x="7079689" y="0"/>
                </a:cubicBezTo>
                <a:cubicBezTo>
                  <a:pt x="7311625" y="25847"/>
                  <a:pt x="7466610" y="-2974"/>
                  <a:pt x="7776573" y="0"/>
                </a:cubicBezTo>
                <a:cubicBezTo>
                  <a:pt x="8086536" y="2974"/>
                  <a:pt x="8213773" y="15396"/>
                  <a:pt x="8368924" y="0"/>
                </a:cubicBezTo>
                <a:cubicBezTo>
                  <a:pt x="8524075" y="-15396"/>
                  <a:pt x="9008967" y="-6999"/>
                  <a:pt x="9274872" y="0"/>
                </a:cubicBezTo>
                <a:cubicBezTo>
                  <a:pt x="9540777" y="6999"/>
                  <a:pt x="9729360" y="22058"/>
                  <a:pt x="10180821" y="0"/>
                </a:cubicBezTo>
                <a:cubicBezTo>
                  <a:pt x="10632282" y="-22058"/>
                  <a:pt x="10620536" y="16264"/>
                  <a:pt x="10773172" y="0"/>
                </a:cubicBezTo>
                <a:cubicBezTo>
                  <a:pt x="10943736" y="-5768"/>
                  <a:pt x="11086363" y="133176"/>
                  <a:pt x="11093090" y="319918"/>
                </a:cubicBezTo>
                <a:cubicBezTo>
                  <a:pt x="11061859" y="502837"/>
                  <a:pt x="11099504" y="704724"/>
                  <a:pt x="11093090" y="972530"/>
                </a:cubicBezTo>
                <a:cubicBezTo>
                  <a:pt x="11086676" y="1240336"/>
                  <a:pt x="11098954" y="1324386"/>
                  <a:pt x="11093090" y="1599549"/>
                </a:cubicBezTo>
                <a:cubicBezTo>
                  <a:pt x="11088912" y="1776407"/>
                  <a:pt x="10960648" y="1900016"/>
                  <a:pt x="10773172" y="1919467"/>
                </a:cubicBezTo>
                <a:cubicBezTo>
                  <a:pt x="10536786" y="1926528"/>
                  <a:pt x="10170450" y="1953768"/>
                  <a:pt x="9971756" y="1919467"/>
                </a:cubicBezTo>
                <a:cubicBezTo>
                  <a:pt x="9773062" y="1885166"/>
                  <a:pt x="9654048" y="1908635"/>
                  <a:pt x="9483937" y="1919467"/>
                </a:cubicBezTo>
                <a:cubicBezTo>
                  <a:pt x="9313826" y="1930299"/>
                  <a:pt x="8956143" y="1886411"/>
                  <a:pt x="8787054" y="1919467"/>
                </a:cubicBezTo>
                <a:cubicBezTo>
                  <a:pt x="8617965" y="1952523"/>
                  <a:pt x="8560095" y="1938404"/>
                  <a:pt x="8403768" y="1919467"/>
                </a:cubicBezTo>
                <a:cubicBezTo>
                  <a:pt x="8247441" y="1900530"/>
                  <a:pt x="8111450" y="1927790"/>
                  <a:pt x="8020482" y="1919467"/>
                </a:cubicBezTo>
                <a:cubicBezTo>
                  <a:pt x="7929514" y="1911144"/>
                  <a:pt x="7627080" y="1918840"/>
                  <a:pt x="7323598" y="1919467"/>
                </a:cubicBezTo>
                <a:cubicBezTo>
                  <a:pt x="7020116" y="1920094"/>
                  <a:pt x="7039803" y="1902790"/>
                  <a:pt x="6835780" y="1919467"/>
                </a:cubicBezTo>
                <a:cubicBezTo>
                  <a:pt x="6631757" y="1936144"/>
                  <a:pt x="6389626" y="1880979"/>
                  <a:pt x="6034364" y="1919467"/>
                </a:cubicBezTo>
                <a:cubicBezTo>
                  <a:pt x="5679102" y="1957955"/>
                  <a:pt x="5752557" y="1943363"/>
                  <a:pt x="5546545" y="1919467"/>
                </a:cubicBezTo>
                <a:cubicBezTo>
                  <a:pt x="5340533" y="1895571"/>
                  <a:pt x="4985864" y="1912772"/>
                  <a:pt x="4745129" y="1919467"/>
                </a:cubicBezTo>
                <a:cubicBezTo>
                  <a:pt x="4504394" y="1926162"/>
                  <a:pt x="4533672" y="1917384"/>
                  <a:pt x="4361843" y="1919467"/>
                </a:cubicBezTo>
                <a:cubicBezTo>
                  <a:pt x="4190014" y="1921550"/>
                  <a:pt x="3755462" y="1930201"/>
                  <a:pt x="3560427" y="1919467"/>
                </a:cubicBezTo>
                <a:cubicBezTo>
                  <a:pt x="3365392" y="1908733"/>
                  <a:pt x="3307488" y="1912771"/>
                  <a:pt x="3072608" y="1919467"/>
                </a:cubicBezTo>
                <a:cubicBezTo>
                  <a:pt x="2837728" y="1926163"/>
                  <a:pt x="2826297" y="1930395"/>
                  <a:pt x="2689322" y="1919467"/>
                </a:cubicBezTo>
                <a:cubicBezTo>
                  <a:pt x="2552347" y="1908539"/>
                  <a:pt x="2419694" y="1940120"/>
                  <a:pt x="2201504" y="1919467"/>
                </a:cubicBezTo>
                <a:cubicBezTo>
                  <a:pt x="1983314" y="1898814"/>
                  <a:pt x="1782929" y="1894797"/>
                  <a:pt x="1400088" y="1919467"/>
                </a:cubicBezTo>
                <a:cubicBezTo>
                  <a:pt x="1017247" y="1944137"/>
                  <a:pt x="1064592" y="1923807"/>
                  <a:pt x="912269" y="1919467"/>
                </a:cubicBezTo>
                <a:cubicBezTo>
                  <a:pt x="759946" y="1915127"/>
                  <a:pt x="540018" y="1918647"/>
                  <a:pt x="319918" y="1919467"/>
                </a:cubicBezTo>
                <a:cubicBezTo>
                  <a:pt x="178803" y="1926520"/>
                  <a:pt x="-16907" y="1787151"/>
                  <a:pt x="0" y="1599549"/>
                </a:cubicBezTo>
                <a:cubicBezTo>
                  <a:pt x="19855" y="1338743"/>
                  <a:pt x="32349" y="1219678"/>
                  <a:pt x="0" y="946937"/>
                </a:cubicBezTo>
                <a:cubicBezTo>
                  <a:pt x="-32349" y="674196"/>
                  <a:pt x="-1421" y="570365"/>
                  <a:pt x="0" y="319918"/>
                </a:cubicBezTo>
                <a:close/>
              </a:path>
            </a:pathLst>
          </a:custGeom>
          <a:solidFill>
            <a:schemeClr val="bg1"/>
          </a:solidFill>
          <a:ln w="3810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TextBox 30">
            <a:extLst>
              <a:ext uri="{FF2B5EF4-FFF2-40B4-BE49-F238E27FC236}">
                <a16:creationId xmlns:a16="http://schemas.microsoft.com/office/drawing/2014/main" id="{55008825-E2B1-4D73-8C5D-FBEC788A0BA2}"/>
              </a:ext>
            </a:extLst>
          </p:cNvPr>
          <p:cNvSpPr txBox="1"/>
          <p:nvPr/>
        </p:nvSpPr>
        <p:spPr>
          <a:xfrm>
            <a:off x="3510638" y="4036106"/>
            <a:ext cx="7426464" cy="584775"/>
          </a:xfrm>
          <a:prstGeom prst="rect">
            <a:avLst/>
          </a:prstGeom>
          <a:noFill/>
        </p:spPr>
        <p:txBody>
          <a:bodyPr wrap="square" rtlCol="0">
            <a:spAutoFit/>
          </a:bodyPr>
          <a:lstStyle/>
          <a:p>
            <a:pPr>
              <a:spcBef>
                <a:spcPts val="600"/>
              </a:spcBef>
              <a:spcAft>
                <a:spcPts val="600"/>
              </a:spcAft>
            </a:pPr>
            <a:r>
              <a:rPr lang="vi-VN" sz="3200" b="1" i="1" dirty="0">
                <a:solidFill>
                  <a:srgbClr val="FB555A"/>
                </a:solidFill>
                <a:latin typeface="Calibri Light" panose="020F0302020204030204" pitchFamily="34" charset="0"/>
                <a:cs typeface="Calibri Light" panose="020F0302020204030204" pitchFamily="34" charset="0"/>
              </a:rPr>
              <a:t>Theo em việc Sơn và Lan giấu mẹ lấy chiếc áo</a:t>
            </a:r>
          </a:p>
        </p:txBody>
      </p:sp>
      <p:pic>
        <p:nvPicPr>
          <p:cNvPr id="15" name="Picture 2" descr="A picture containing clothing&#10;&#10;Description automatically generated">
            <a:extLst>
              <a:ext uri="{FF2B5EF4-FFF2-40B4-BE49-F238E27FC236}">
                <a16:creationId xmlns:a16="http://schemas.microsoft.com/office/drawing/2014/main" id="{D5D25B39-3CF6-423A-B98B-C7FBCABD8A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71" y="961181"/>
            <a:ext cx="3015922" cy="2693231"/>
          </a:xfrm>
          <a:prstGeom prst="rect">
            <a:avLst/>
          </a:prstGeom>
          <a:noFill/>
        </p:spPr>
      </p:pic>
      <p:sp>
        <p:nvSpPr>
          <p:cNvPr id="16" name="TextBox 15">
            <a:extLst>
              <a:ext uri="{FF2B5EF4-FFF2-40B4-BE49-F238E27FC236}">
                <a16:creationId xmlns:a16="http://schemas.microsoft.com/office/drawing/2014/main" id="{D75FD3AA-4A38-4BEF-9CC4-A2F3633B867A}"/>
              </a:ext>
            </a:extLst>
          </p:cNvPr>
          <p:cNvSpPr txBox="1"/>
          <p:nvPr/>
        </p:nvSpPr>
        <p:spPr>
          <a:xfrm>
            <a:off x="239550" y="3569991"/>
            <a:ext cx="4112517" cy="1200329"/>
          </a:xfrm>
          <a:prstGeom prst="rect">
            <a:avLst/>
          </a:prstGeom>
          <a:noFill/>
        </p:spPr>
        <p:txBody>
          <a:bodyPr wrap="square" rtlCol="0">
            <a:spAutoFit/>
          </a:bodyPr>
          <a:lstStyle/>
          <a:p>
            <a:pPr algn="ctr"/>
            <a:r>
              <a:rPr lang="vi-VN"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Câu hỏi:</a:t>
            </a:r>
            <a:endParaRPr lang="en-US"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17" name="TextBox 16">
            <a:extLst>
              <a:ext uri="{FF2B5EF4-FFF2-40B4-BE49-F238E27FC236}">
                <a16:creationId xmlns:a16="http://schemas.microsoft.com/office/drawing/2014/main" id="{E1DC34E2-D236-4D91-81F4-CA72E2A96440}"/>
              </a:ext>
            </a:extLst>
          </p:cNvPr>
          <p:cNvSpPr txBox="1"/>
          <p:nvPr/>
        </p:nvSpPr>
        <p:spPr>
          <a:xfrm>
            <a:off x="756009" y="4518812"/>
            <a:ext cx="10817669" cy="1077218"/>
          </a:xfrm>
          <a:prstGeom prst="rect">
            <a:avLst/>
          </a:prstGeom>
          <a:noFill/>
        </p:spPr>
        <p:txBody>
          <a:bodyPr wrap="square">
            <a:spAutoFit/>
          </a:bodyPr>
          <a:lstStyle/>
          <a:p>
            <a:r>
              <a:rPr lang="vi-VN" sz="3200" b="1" i="1" dirty="0">
                <a:solidFill>
                  <a:srgbClr val="FB555A"/>
                </a:solidFill>
                <a:latin typeface="Calibri Light" panose="020F0302020204030204" pitchFamily="34" charset="0"/>
                <a:cs typeface="Calibri Light" panose="020F0302020204030204" pitchFamily="34" charset="0"/>
              </a:rPr>
              <a:t>bông của em Duyên đem cho Hiên là đáng khen hay đáng trách? Vì sao?</a:t>
            </a:r>
            <a:endParaRPr lang="x-none" sz="3200" dirty="0"/>
          </a:p>
        </p:txBody>
      </p:sp>
    </p:spTree>
    <p:extLst>
      <p:ext uri="{BB962C8B-B14F-4D97-AF65-F5344CB8AC3E}">
        <p14:creationId xmlns:p14="http://schemas.microsoft.com/office/powerpoint/2010/main" val="228961676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3B199A80-7E5A-4E83-BAF6-E418D317DAEF}"/>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14" y="455081"/>
            <a:ext cx="4911543" cy="494935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A tree in front of a building&#10;&#10;Description automatically generated">
            <a:extLst>
              <a:ext uri="{FF2B5EF4-FFF2-40B4-BE49-F238E27FC236}">
                <a16:creationId xmlns:a16="http://schemas.microsoft.com/office/drawing/2014/main" id="{43B240E7-D241-41BD-BBFD-3F0B42D60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85"/>
          <a:stretch/>
        </p:blipFill>
        <p:spPr bwMode="auto">
          <a:xfrm>
            <a:off x="8076768" y="-80347"/>
            <a:ext cx="4137941" cy="5060663"/>
          </a:xfrm>
          <a:prstGeom prst="rect">
            <a:avLst/>
          </a:prstGeom>
          <a:noFill/>
        </p:spPr>
      </p:pic>
      <p:pic>
        <p:nvPicPr>
          <p:cNvPr id="17" name="Picture 2">
            <a:extLst>
              <a:ext uri="{FF2B5EF4-FFF2-40B4-BE49-F238E27FC236}">
                <a16:creationId xmlns:a16="http://schemas.microsoft.com/office/drawing/2014/main" id="{E9BC7BC3-37C4-432B-B133-7C276E166CC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5893"/>
          <a:stretch/>
        </p:blipFill>
        <p:spPr bwMode="auto">
          <a:xfrm>
            <a:off x="-14755" y="2372908"/>
            <a:ext cx="12192000" cy="44678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278490F-7F6F-47DA-B2DA-334728D61B6E}"/>
              </a:ext>
            </a:extLst>
          </p:cNvPr>
          <p:cNvSpPr txBox="1"/>
          <p:nvPr/>
        </p:nvSpPr>
        <p:spPr>
          <a:xfrm>
            <a:off x="3448037" y="1427582"/>
            <a:ext cx="2265703" cy="1631216"/>
          </a:xfrm>
          <a:prstGeom prst="rect">
            <a:avLst/>
          </a:prstGeom>
          <a:noFill/>
        </p:spPr>
        <p:txBody>
          <a:bodyPr wrap="square" rtlCol="0">
            <a:spAutoFit/>
          </a:bodyPr>
          <a:lstStyle/>
          <a:p>
            <a:pPr algn="ctr"/>
            <a:r>
              <a:rPr lang="en-US" sz="10000" b="1" dirty="0" err="1">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rPr>
              <a:t>Gió</a:t>
            </a:r>
            <a:r>
              <a:rPr lang="en-US" sz="10000" b="1" dirty="0">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rPr>
              <a:t> </a:t>
            </a:r>
          </a:p>
        </p:txBody>
      </p:sp>
      <p:sp>
        <p:nvSpPr>
          <p:cNvPr id="21" name="TextBox 20">
            <a:extLst>
              <a:ext uri="{FF2B5EF4-FFF2-40B4-BE49-F238E27FC236}">
                <a16:creationId xmlns:a16="http://schemas.microsoft.com/office/drawing/2014/main" id="{159AFA3A-55A5-489D-8520-FDA9107C6ABB}"/>
              </a:ext>
            </a:extLst>
          </p:cNvPr>
          <p:cNvSpPr txBox="1"/>
          <p:nvPr/>
        </p:nvSpPr>
        <p:spPr>
          <a:xfrm>
            <a:off x="3612488" y="2649286"/>
            <a:ext cx="2757505" cy="1631216"/>
          </a:xfrm>
          <a:prstGeom prst="rect">
            <a:avLst/>
          </a:prstGeom>
          <a:noFill/>
        </p:spPr>
        <p:txBody>
          <a:bodyPr wrap="square" rtlCol="0">
            <a:spAutoFit/>
          </a:bodyPr>
          <a:lstStyle/>
          <a:p>
            <a:pPr algn="ctr"/>
            <a:r>
              <a:rPr lang="en-US" sz="9600" b="1" dirty="0" err="1">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rPr>
              <a:t>đầu</a:t>
            </a:r>
            <a:endParaRPr lang="en-US" sz="9600" b="1" dirty="0">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endParaRPr>
          </a:p>
        </p:txBody>
      </p:sp>
      <p:sp>
        <p:nvSpPr>
          <p:cNvPr id="22" name="TextBox 21">
            <a:extLst>
              <a:ext uri="{FF2B5EF4-FFF2-40B4-BE49-F238E27FC236}">
                <a16:creationId xmlns:a16="http://schemas.microsoft.com/office/drawing/2014/main" id="{B0225501-B349-40D2-9446-7027623EAE6D}"/>
              </a:ext>
            </a:extLst>
          </p:cNvPr>
          <p:cNvSpPr txBox="1"/>
          <p:nvPr/>
        </p:nvSpPr>
        <p:spPr>
          <a:xfrm>
            <a:off x="3958926" y="828162"/>
            <a:ext cx="3314699" cy="523220"/>
          </a:xfrm>
          <a:prstGeom prst="rect">
            <a:avLst/>
          </a:prstGeom>
          <a:noFill/>
        </p:spPr>
        <p:txBody>
          <a:bodyPr wrap="square" rtlCol="0">
            <a:spAutoFit/>
          </a:bodyPr>
          <a:lstStyle/>
          <a:p>
            <a:pPr algn="ctr"/>
            <a:r>
              <a:rPr lang="en-US" sz="2800" b="1" dirty="0">
                <a:solidFill>
                  <a:schemeClr val="accent4">
                    <a:lumMod val="75000"/>
                  </a:schemeClr>
                </a:solidFill>
                <a:latin typeface="iCiel Fester Bold" pitchFamily="50" charset="0"/>
              </a:rPr>
              <a:t>- </a:t>
            </a:r>
            <a:r>
              <a:rPr lang="en-US" sz="2800" b="1" dirty="0" err="1">
                <a:solidFill>
                  <a:schemeClr val="accent4">
                    <a:lumMod val="75000"/>
                  </a:schemeClr>
                </a:solidFill>
                <a:latin typeface="iCiel Fester Bold" pitchFamily="50" charset="0"/>
              </a:rPr>
              <a:t>Văn</a:t>
            </a:r>
            <a:r>
              <a:rPr lang="en-US" sz="2800" b="1" dirty="0">
                <a:solidFill>
                  <a:schemeClr val="accent4">
                    <a:lumMod val="75000"/>
                  </a:schemeClr>
                </a:solidFill>
                <a:latin typeface="iCiel Fester Bold" pitchFamily="50" charset="0"/>
              </a:rPr>
              <a:t>  </a:t>
            </a:r>
            <a:r>
              <a:rPr lang="en-US" sz="2800" b="1" dirty="0" err="1">
                <a:solidFill>
                  <a:schemeClr val="accent4">
                    <a:lumMod val="75000"/>
                  </a:schemeClr>
                </a:solidFill>
                <a:latin typeface="iCiel Fester Bold" pitchFamily="50" charset="0"/>
              </a:rPr>
              <a:t>bản</a:t>
            </a:r>
            <a:r>
              <a:rPr lang="en-US" sz="2800" b="1" dirty="0">
                <a:solidFill>
                  <a:schemeClr val="accent4">
                    <a:lumMod val="75000"/>
                  </a:schemeClr>
                </a:solidFill>
                <a:latin typeface="iCiel Fester Bold" pitchFamily="50" charset="0"/>
              </a:rPr>
              <a:t> 1 -</a:t>
            </a:r>
          </a:p>
        </p:txBody>
      </p:sp>
      <p:sp>
        <p:nvSpPr>
          <p:cNvPr id="30" name="TextBox 29">
            <a:extLst>
              <a:ext uri="{FF2B5EF4-FFF2-40B4-BE49-F238E27FC236}">
                <a16:creationId xmlns:a16="http://schemas.microsoft.com/office/drawing/2014/main" id="{6A990400-DC06-48D7-BCFF-E981D9DCE25B}"/>
              </a:ext>
            </a:extLst>
          </p:cNvPr>
          <p:cNvSpPr txBox="1"/>
          <p:nvPr/>
        </p:nvSpPr>
        <p:spPr>
          <a:xfrm>
            <a:off x="5934588" y="2633092"/>
            <a:ext cx="2448518" cy="1631216"/>
          </a:xfrm>
          <a:prstGeom prst="rect">
            <a:avLst/>
          </a:prstGeom>
          <a:noFill/>
        </p:spPr>
        <p:txBody>
          <a:bodyPr wrap="square" rtlCol="0">
            <a:spAutoFit/>
          </a:bodyPr>
          <a:lstStyle/>
          <a:p>
            <a:pPr algn="ctr"/>
            <a:r>
              <a:rPr lang="en-US" sz="9600" b="1" dirty="0" err="1">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rPr>
              <a:t>mùa</a:t>
            </a:r>
            <a:endParaRPr lang="en-US" sz="9600" b="1" dirty="0">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5400000" scaled="1"/>
                <a:tileRect/>
              </a:gradFill>
              <a:latin typeface="iCiel ButterScotch" pitchFamily="2" charset="0"/>
            </a:endParaRPr>
          </a:p>
        </p:txBody>
      </p:sp>
      <p:sp>
        <p:nvSpPr>
          <p:cNvPr id="31" name="TextBox 30">
            <a:extLst>
              <a:ext uri="{FF2B5EF4-FFF2-40B4-BE49-F238E27FC236}">
                <a16:creationId xmlns:a16="http://schemas.microsoft.com/office/drawing/2014/main" id="{A5CC7381-6424-4BA2-A8F5-5F343FE3F422}"/>
              </a:ext>
            </a:extLst>
          </p:cNvPr>
          <p:cNvSpPr txBox="1"/>
          <p:nvPr/>
        </p:nvSpPr>
        <p:spPr>
          <a:xfrm>
            <a:off x="3805263" y="1480489"/>
            <a:ext cx="6340476" cy="1938992"/>
          </a:xfrm>
          <a:prstGeom prst="rect">
            <a:avLst/>
          </a:prstGeom>
          <a:noFill/>
        </p:spPr>
        <p:txBody>
          <a:bodyPr wrap="square" rtlCol="0">
            <a:spAutoFit/>
          </a:bodyPr>
          <a:lstStyle/>
          <a:p>
            <a:pPr algn="ctr"/>
            <a:r>
              <a:rPr lang="en-US" sz="12000" b="1" dirty="0" err="1">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8100000" scaled="1"/>
                  <a:tileRect/>
                </a:gradFill>
                <a:latin typeface="iCiel ButterScotch" pitchFamily="2" charset="0"/>
              </a:rPr>
              <a:t>lạnh</a:t>
            </a:r>
            <a:endParaRPr lang="en-US" sz="12000" b="1" dirty="0">
              <a:gradFill flip="none" rotWithShape="1">
                <a:gsLst>
                  <a:gs pos="0">
                    <a:srgbClr val="95AFBB">
                      <a:shade val="30000"/>
                      <a:satMod val="115000"/>
                    </a:srgbClr>
                  </a:gs>
                  <a:gs pos="50000">
                    <a:srgbClr val="95AFBB">
                      <a:shade val="67500"/>
                      <a:satMod val="115000"/>
                    </a:srgbClr>
                  </a:gs>
                  <a:gs pos="100000">
                    <a:srgbClr val="95AFBB">
                      <a:shade val="100000"/>
                      <a:satMod val="115000"/>
                    </a:srgbClr>
                  </a:gs>
                </a:gsLst>
                <a:lin ang="8100000" scaled="1"/>
                <a:tileRect/>
              </a:gradFill>
              <a:latin typeface="iCiel ButterScotch" pitchFamily="2" charset="0"/>
            </a:endParaRPr>
          </a:p>
        </p:txBody>
      </p:sp>
      <p:pic>
        <p:nvPicPr>
          <p:cNvPr id="15" name="Picture 14">
            <a:extLst>
              <a:ext uri="{FF2B5EF4-FFF2-40B4-BE49-F238E27FC236}">
                <a16:creationId xmlns:a16="http://schemas.microsoft.com/office/drawing/2014/main" id="{36614DAD-3680-49D4-9890-77BC5DC0ADE4}"/>
              </a:ext>
            </a:extLst>
          </p:cNvPr>
          <p:cNvPicPr>
            <a:picLocks noChangeAspect="1"/>
          </p:cNvPicPr>
          <p:nvPr/>
        </p:nvPicPr>
        <p:blipFill>
          <a:blip r:embed="rId5"/>
          <a:stretch>
            <a:fillRect/>
          </a:stretch>
        </p:blipFill>
        <p:spPr>
          <a:xfrm>
            <a:off x="3356778" y="3973580"/>
            <a:ext cx="2334970" cy="646232"/>
          </a:xfrm>
          <a:prstGeom prst="rect">
            <a:avLst/>
          </a:prstGeom>
        </p:spPr>
      </p:pic>
      <p:pic>
        <p:nvPicPr>
          <p:cNvPr id="23" name="Picture 2" descr="A picture containing mask&#10;&#10;Description automatically generated">
            <a:extLst>
              <a:ext uri="{FF2B5EF4-FFF2-40B4-BE49-F238E27FC236}">
                <a16:creationId xmlns:a16="http://schemas.microsoft.com/office/drawing/2014/main" id="{EA78F952-47C5-4C25-B168-037EDC044C44}"/>
              </a:ext>
            </a:extLst>
          </p:cNvPr>
          <p:cNvPicPr>
            <a:picLocks noChangeAspect="1" noChangeArrowheads="1" noCrop="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2459" y="-330657"/>
            <a:ext cx="5527921" cy="3858028"/>
          </a:xfrm>
          <a:prstGeom prst="rect">
            <a:avLst/>
          </a:prstGeom>
          <a:noFill/>
        </p:spPr>
      </p:pic>
    </p:spTree>
    <p:extLst>
      <p:ext uri="{BB962C8B-B14F-4D97-AF65-F5344CB8AC3E}">
        <p14:creationId xmlns:p14="http://schemas.microsoft.com/office/powerpoint/2010/main" val="1574091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3"/>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strVal val="#ppt_w+.3"/>
                                          </p:val>
                                        </p:tav>
                                        <p:tav tm="100000">
                                          <p:val>
                                            <p:strVal val="#ppt_w"/>
                                          </p:val>
                                        </p:tav>
                                      </p:tavLst>
                                    </p:anim>
                                    <p:anim calcmode="lin" valueType="num">
                                      <p:cBhvr>
                                        <p:cTn id="20" dur="1000" fill="hold"/>
                                        <p:tgtEl>
                                          <p:spTgt spid="31"/>
                                        </p:tgtEl>
                                        <p:attrNameLst>
                                          <p:attrName>ppt_h</p:attrName>
                                        </p:attrNameLst>
                                      </p:cBhvr>
                                      <p:tavLst>
                                        <p:tav tm="0">
                                          <p:val>
                                            <p:strVal val="#ppt_h"/>
                                          </p:val>
                                        </p:tav>
                                        <p:tav tm="100000">
                                          <p:val>
                                            <p:strVal val="#ppt_h"/>
                                          </p:val>
                                        </p:tav>
                                      </p:tavLst>
                                    </p:anim>
                                    <p:animEffect transition="in" filter="fade">
                                      <p:cBhvr>
                                        <p:cTn id="21" dur="1000"/>
                                        <p:tgtEl>
                                          <p:spTgt spid="3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3"/>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strVal val="#ppt_w+.3"/>
                                          </p:val>
                                        </p:tav>
                                        <p:tav tm="100000">
                                          <p:val>
                                            <p:strVal val="#ppt_w"/>
                                          </p:val>
                                        </p:tav>
                                      </p:tavLst>
                                    </p:anim>
                                    <p:anim calcmode="lin" valueType="num">
                                      <p:cBhvr>
                                        <p:cTn id="30" dur="1000" fill="hold"/>
                                        <p:tgtEl>
                                          <p:spTgt spid="30"/>
                                        </p:tgtEl>
                                        <p:attrNameLst>
                                          <p:attrName>ppt_h</p:attrName>
                                        </p:attrNameLst>
                                      </p:cBhvr>
                                      <p:tavLst>
                                        <p:tav tm="0">
                                          <p:val>
                                            <p:strVal val="#ppt_h"/>
                                          </p:val>
                                        </p:tav>
                                        <p:tav tm="100000">
                                          <p:val>
                                            <p:strVal val="#ppt_h"/>
                                          </p:val>
                                        </p:tav>
                                      </p:tavLst>
                                    </p:anim>
                                    <p:animEffect transition="in" filter="fade">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7A8D35B-1AA2-47E3-92B2-78E0EF585E7D}"/>
              </a:ext>
            </a:extLst>
          </p:cNvPr>
          <p:cNvSpPr/>
          <p:nvPr/>
        </p:nvSpPr>
        <p:spPr>
          <a:xfrm>
            <a:off x="3169416" y="2055716"/>
            <a:ext cx="5792432" cy="11478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174" y="1120976"/>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4143976" y="1024428"/>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4009526" y="1124061"/>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21" name="TextBox 20">
            <a:extLst>
              <a:ext uri="{FF2B5EF4-FFF2-40B4-BE49-F238E27FC236}">
                <a16:creationId xmlns:a16="http://schemas.microsoft.com/office/drawing/2014/main" id="{A8771F53-316C-4C80-9145-24E2B499B906}"/>
              </a:ext>
            </a:extLst>
          </p:cNvPr>
          <p:cNvSpPr txBox="1"/>
          <p:nvPr/>
        </p:nvSpPr>
        <p:spPr>
          <a:xfrm>
            <a:off x="4098571" y="2322040"/>
            <a:ext cx="4863276" cy="523220"/>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“hăm hở chạy về nhà lấy áo”</a:t>
            </a:r>
            <a:endParaRPr lang="vi-VN" sz="2800" b="1" i="1" dirty="0">
              <a:solidFill>
                <a:schemeClr val="tx1">
                  <a:lumMod val="75000"/>
                  <a:lumOff val="25000"/>
                </a:schemeClr>
              </a:solidFill>
              <a:highlight>
                <a:srgbClr val="E99A96"/>
              </a:highlight>
              <a:latin typeface="Calibri Light" panose="020F0302020204030204" pitchFamily="34" charset="0"/>
              <a:cs typeface="Calibri Light" panose="020F0302020204030204"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9040269B-744E-42A1-9E5B-5079CBEAE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790" y="-307160"/>
            <a:ext cx="3174982" cy="4571669"/>
          </a:xfrm>
          <a:prstGeom prst="rect">
            <a:avLst/>
          </a:prstGeom>
        </p:spPr>
      </p:pic>
      <p:pic>
        <p:nvPicPr>
          <p:cNvPr id="24" name="Picture 2" descr="Icon&#10;&#10;Description automatically generated">
            <a:extLst>
              <a:ext uri="{FF2B5EF4-FFF2-40B4-BE49-F238E27FC236}">
                <a16:creationId xmlns:a16="http://schemas.microsoft.com/office/drawing/2014/main" id="{CA1517A7-FCBE-48CC-AEEB-FB4C4C2D7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28670" y="61506"/>
            <a:ext cx="2054805" cy="2054805"/>
          </a:xfrm>
          <a:prstGeom prst="rect">
            <a:avLst/>
          </a:prstGeom>
          <a:noFill/>
        </p:spPr>
      </p:pic>
      <p:sp>
        <p:nvSpPr>
          <p:cNvPr id="30" name="Rectangle: Rounded Corners 29">
            <a:extLst>
              <a:ext uri="{FF2B5EF4-FFF2-40B4-BE49-F238E27FC236}">
                <a16:creationId xmlns:a16="http://schemas.microsoft.com/office/drawing/2014/main" id="{6BCC5DCA-88D1-4884-B088-34DAC4846A96}"/>
              </a:ext>
            </a:extLst>
          </p:cNvPr>
          <p:cNvSpPr/>
          <p:nvPr/>
        </p:nvSpPr>
        <p:spPr>
          <a:xfrm>
            <a:off x="342901" y="3719333"/>
            <a:ext cx="11093090" cy="2852917"/>
          </a:xfrm>
          <a:custGeom>
            <a:avLst/>
            <a:gdLst>
              <a:gd name="connsiteX0" fmla="*/ 0 w 11093090"/>
              <a:gd name="connsiteY0" fmla="*/ 475496 h 2852917"/>
              <a:gd name="connsiteX1" fmla="*/ 475496 w 11093090"/>
              <a:gd name="connsiteY1" fmla="*/ 0 h 2852917"/>
              <a:gd name="connsiteX2" fmla="*/ 1151636 w 11093090"/>
              <a:gd name="connsiteY2" fmla="*/ 0 h 2852917"/>
              <a:gd name="connsiteX3" fmla="*/ 1929197 w 11093090"/>
              <a:gd name="connsiteY3" fmla="*/ 0 h 2852917"/>
              <a:gd name="connsiteX4" fmla="*/ 2402495 w 11093090"/>
              <a:gd name="connsiteY4" fmla="*/ 0 h 2852917"/>
              <a:gd name="connsiteX5" fmla="*/ 3078634 w 11093090"/>
              <a:gd name="connsiteY5" fmla="*/ 0 h 2852917"/>
              <a:gd name="connsiteX6" fmla="*/ 3450511 w 11093090"/>
              <a:gd name="connsiteY6" fmla="*/ 0 h 2852917"/>
              <a:gd name="connsiteX7" fmla="*/ 4329493 w 11093090"/>
              <a:gd name="connsiteY7" fmla="*/ 0 h 2852917"/>
              <a:gd name="connsiteX8" fmla="*/ 5005633 w 11093090"/>
              <a:gd name="connsiteY8" fmla="*/ 0 h 2852917"/>
              <a:gd name="connsiteX9" fmla="*/ 5884615 w 11093090"/>
              <a:gd name="connsiteY9" fmla="*/ 0 h 2852917"/>
              <a:gd name="connsiteX10" fmla="*/ 6459334 w 11093090"/>
              <a:gd name="connsiteY10" fmla="*/ 0 h 2852917"/>
              <a:gd name="connsiteX11" fmla="*/ 6932632 w 11093090"/>
              <a:gd name="connsiteY11" fmla="*/ 0 h 2852917"/>
              <a:gd name="connsiteX12" fmla="*/ 7608772 w 11093090"/>
              <a:gd name="connsiteY12" fmla="*/ 0 h 2852917"/>
              <a:gd name="connsiteX13" fmla="*/ 8386332 w 11093090"/>
              <a:gd name="connsiteY13" fmla="*/ 0 h 2852917"/>
              <a:gd name="connsiteX14" fmla="*/ 9265314 w 11093090"/>
              <a:gd name="connsiteY14" fmla="*/ 0 h 2852917"/>
              <a:gd name="connsiteX15" fmla="*/ 10042875 w 11093090"/>
              <a:gd name="connsiteY15" fmla="*/ 0 h 2852917"/>
              <a:gd name="connsiteX16" fmla="*/ 10617594 w 11093090"/>
              <a:gd name="connsiteY16" fmla="*/ 0 h 2852917"/>
              <a:gd name="connsiteX17" fmla="*/ 11093090 w 11093090"/>
              <a:gd name="connsiteY17" fmla="*/ 475496 h 2852917"/>
              <a:gd name="connsiteX18" fmla="*/ 11093090 w 11093090"/>
              <a:gd name="connsiteY18" fmla="*/ 1109471 h 2852917"/>
              <a:gd name="connsiteX19" fmla="*/ 11093090 w 11093090"/>
              <a:gd name="connsiteY19" fmla="*/ 1724427 h 2852917"/>
              <a:gd name="connsiteX20" fmla="*/ 11093090 w 11093090"/>
              <a:gd name="connsiteY20" fmla="*/ 2377421 h 2852917"/>
              <a:gd name="connsiteX21" fmla="*/ 10617594 w 11093090"/>
              <a:gd name="connsiteY21" fmla="*/ 2852917 h 2852917"/>
              <a:gd name="connsiteX22" fmla="*/ 10245717 w 11093090"/>
              <a:gd name="connsiteY22" fmla="*/ 2852917 h 2852917"/>
              <a:gd name="connsiteX23" fmla="*/ 9569577 w 11093090"/>
              <a:gd name="connsiteY23" fmla="*/ 2852917 h 2852917"/>
              <a:gd name="connsiteX24" fmla="*/ 8893437 w 11093090"/>
              <a:gd name="connsiteY24" fmla="*/ 2852917 h 2852917"/>
              <a:gd name="connsiteX25" fmla="*/ 8318718 w 11093090"/>
              <a:gd name="connsiteY25" fmla="*/ 2852917 h 2852917"/>
              <a:gd name="connsiteX26" fmla="*/ 7439737 w 11093090"/>
              <a:gd name="connsiteY26" fmla="*/ 2852917 h 2852917"/>
              <a:gd name="connsiteX27" fmla="*/ 6966439 w 11093090"/>
              <a:gd name="connsiteY27" fmla="*/ 2852917 h 2852917"/>
              <a:gd name="connsiteX28" fmla="*/ 6087457 w 11093090"/>
              <a:gd name="connsiteY28" fmla="*/ 2852917 h 2852917"/>
              <a:gd name="connsiteX29" fmla="*/ 5614159 w 11093090"/>
              <a:gd name="connsiteY29" fmla="*/ 2852917 h 2852917"/>
              <a:gd name="connsiteX30" fmla="*/ 4836598 w 11093090"/>
              <a:gd name="connsiteY30" fmla="*/ 2852917 h 2852917"/>
              <a:gd name="connsiteX31" fmla="*/ 3957616 w 11093090"/>
              <a:gd name="connsiteY31" fmla="*/ 2852917 h 2852917"/>
              <a:gd name="connsiteX32" fmla="*/ 3585739 w 11093090"/>
              <a:gd name="connsiteY32" fmla="*/ 2852917 h 2852917"/>
              <a:gd name="connsiteX33" fmla="*/ 2706758 w 11093090"/>
              <a:gd name="connsiteY33" fmla="*/ 2852917 h 2852917"/>
              <a:gd name="connsiteX34" fmla="*/ 1827776 w 11093090"/>
              <a:gd name="connsiteY34" fmla="*/ 2852917 h 2852917"/>
              <a:gd name="connsiteX35" fmla="*/ 1455899 w 11093090"/>
              <a:gd name="connsiteY35" fmla="*/ 2852917 h 2852917"/>
              <a:gd name="connsiteX36" fmla="*/ 475496 w 11093090"/>
              <a:gd name="connsiteY36" fmla="*/ 2852917 h 2852917"/>
              <a:gd name="connsiteX37" fmla="*/ 0 w 11093090"/>
              <a:gd name="connsiteY37" fmla="*/ 2377421 h 2852917"/>
              <a:gd name="connsiteX38" fmla="*/ 0 w 11093090"/>
              <a:gd name="connsiteY38" fmla="*/ 1781485 h 2852917"/>
              <a:gd name="connsiteX39" fmla="*/ 0 w 11093090"/>
              <a:gd name="connsiteY39" fmla="*/ 1204567 h 2852917"/>
              <a:gd name="connsiteX40" fmla="*/ 0 w 11093090"/>
              <a:gd name="connsiteY40" fmla="*/ 475496 h 285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93090" h="2852917" fill="none" extrusionOk="0">
                <a:moveTo>
                  <a:pt x="0" y="475496"/>
                </a:moveTo>
                <a:cubicBezTo>
                  <a:pt x="4187" y="227586"/>
                  <a:pt x="241116" y="11885"/>
                  <a:pt x="475496" y="0"/>
                </a:cubicBezTo>
                <a:cubicBezTo>
                  <a:pt x="716585" y="-32785"/>
                  <a:pt x="868876" y="-24810"/>
                  <a:pt x="1151636" y="0"/>
                </a:cubicBezTo>
                <a:cubicBezTo>
                  <a:pt x="1434396" y="24810"/>
                  <a:pt x="1700179" y="-12669"/>
                  <a:pt x="1929197" y="0"/>
                </a:cubicBezTo>
                <a:cubicBezTo>
                  <a:pt x="2158215" y="12669"/>
                  <a:pt x="2297413" y="2048"/>
                  <a:pt x="2402495" y="0"/>
                </a:cubicBezTo>
                <a:cubicBezTo>
                  <a:pt x="2507577" y="-2048"/>
                  <a:pt x="2820978" y="-5884"/>
                  <a:pt x="3078634" y="0"/>
                </a:cubicBezTo>
                <a:cubicBezTo>
                  <a:pt x="3336290" y="5884"/>
                  <a:pt x="3368240" y="-2193"/>
                  <a:pt x="3450511" y="0"/>
                </a:cubicBezTo>
                <a:cubicBezTo>
                  <a:pt x="3532782" y="2193"/>
                  <a:pt x="4127076" y="11387"/>
                  <a:pt x="4329493" y="0"/>
                </a:cubicBezTo>
                <a:cubicBezTo>
                  <a:pt x="4531910" y="-11387"/>
                  <a:pt x="4807503" y="23119"/>
                  <a:pt x="5005633" y="0"/>
                </a:cubicBezTo>
                <a:cubicBezTo>
                  <a:pt x="5203763" y="-23119"/>
                  <a:pt x="5534162" y="-17990"/>
                  <a:pt x="5884615" y="0"/>
                </a:cubicBezTo>
                <a:cubicBezTo>
                  <a:pt x="6235068" y="17990"/>
                  <a:pt x="6216943" y="15212"/>
                  <a:pt x="6459334" y="0"/>
                </a:cubicBezTo>
                <a:cubicBezTo>
                  <a:pt x="6701725" y="-15212"/>
                  <a:pt x="6760483" y="-7084"/>
                  <a:pt x="6932632" y="0"/>
                </a:cubicBezTo>
                <a:cubicBezTo>
                  <a:pt x="7104781" y="7084"/>
                  <a:pt x="7308176" y="30710"/>
                  <a:pt x="7608772" y="0"/>
                </a:cubicBezTo>
                <a:cubicBezTo>
                  <a:pt x="7909368" y="-30710"/>
                  <a:pt x="8151243" y="31955"/>
                  <a:pt x="8386332" y="0"/>
                </a:cubicBezTo>
                <a:cubicBezTo>
                  <a:pt x="8621421" y="-31955"/>
                  <a:pt x="9007487" y="40804"/>
                  <a:pt x="9265314" y="0"/>
                </a:cubicBezTo>
                <a:cubicBezTo>
                  <a:pt x="9523141" y="-40804"/>
                  <a:pt x="9678906" y="-21770"/>
                  <a:pt x="10042875" y="0"/>
                </a:cubicBezTo>
                <a:cubicBezTo>
                  <a:pt x="10406844" y="21770"/>
                  <a:pt x="10332739" y="9522"/>
                  <a:pt x="10617594" y="0"/>
                </a:cubicBezTo>
                <a:cubicBezTo>
                  <a:pt x="10841974" y="-3652"/>
                  <a:pt x="11080323" y="218480"/>
                  <a:pt x="11093090" y="475496"/>
                </a:cubicBezTo>
                <a:cubicBezTo>
                  <a:pt x="11084087" y="604739"/>
                  <a:pt x="11074828" y="811183"/>
                  <a:pt x="11093090" y="1109471"/>
                </a:cubicBezTo>
                <a:cubicBezTo>
                  <a:pt x="11111352" y="1407759"/>
                  <a:pt x="11113071" y="1515040"/>
                  <a:pt x="11093090" y="1724427"/>
                </a:cubicBezTo>
                <a:cubicBezTo>
                  <a:pt x="11073109" y="1933814"/>
                  <a:pt x="11117358" y="2060233"/>
                  <a:pt x="11093090" y="2377421"/>
                </a:cubicBezTo>
                <a:cubicBezTo>
                  <a:pt x="11128624" y="2647201"/>
                  <a:pt x="10857253" y="2850152"/>
                  <a:pt x="10617594" y="2852917"/>
                </a:cubicBezTo>
                <a:cubicBezTo>
                  <a:pt x="10506817" y="2864698"/>
                  <a:pt x="10419706" y="2840669"/>
                  <a:pt x="10245717" y="2852917"/>
                </a:cubicBezTo>
                <a:cubicBezTo>
                  <a:pt x="10071728" y="2865165"/>
                  <a:pt x="9842758" y="2837085"/>
                  <a:pt x="9569577" y="2852917"/>
                </a:cubicBezTo>
                <a:cubicBezTo>
                  <a:pt x="9296396" y="2868749"/>
                  <a:pt x="9102613" y="2857697"/>
                  <a:pt x="8893437" y="2852917"/>
                </a:cubicBezTo>
                <a:cubicBezTo>
                  <a:pt x="8684261" y="2848137"/>
                  <a:pt x="8535669" y="2827938"/>
                  <a:pt x="8318718" y="2852917"/>
                </a:cubicBezTo>
                <a:cubicBezTo>
                  <a:pt x="8101767" y="2877896"/>
                  <a:pt x="7717152" y="2856983"/>
                  <a:pt x="7439737" y="2852917"/>
                </a:cubicBezTo>
                <a:cubicBezTo>
                  <a:pt x="7162322" y="2848851"/>
                  <a:pt x="7146205" y="2857504"/>
                  <a:pt x="6966439" y="2852917"/>
                </a:cubicBezTo>
                <a:cubicBezTo>
                  <a:pt x="6786673" y="2848330"/>
                  <a:pt x="6439369" y="2890225"/>
                  <a:pt x="6087457" y="2852917"/>
                </a:cubicBezTo>
                <a:cubicBezTo>
                  <a:pt x="5735545" y="2815609"/>
                  <a:pt x="5710231" y="2865623"/>
                  <a:pt x="5614159" y="2852917"/>
                </a:cubicBezTo>
                <a:cubicBezTo>
                  <a:pt x="5518087" y="2840211"/>
                  <a:pt x="5063305" y="2891636"/>
                  <a:pt x="4836598" y="2852917"/>
                </a:cubicBezTo>
                <a:cubicBezTo>
                  <a:pt x="4609891" y="2814198"/>
                  <a:pt x="4150788" y="2818157"/>
                  <a:pt x="3957616" y="2852917"/>
                </a:cubicBezTo>
                <a:cubicBezTo>
                  <a:pt x="3764444" y="2887677"/>
                  <a:pt x="3685098" y="2862902"/>
                  <a:pt x="3585739" y="2852917"/>
                </a:cubicBezTo>
                <a:cubicBezTo>
                  <a:pt x="3486380" y="2842932"/>
                  <a:pt x="2907290" y="2830004"/>
                  <a:pt x="2706758" y="2852917"/>
                </a:cubicBezTo>
                <a:cubicBezTo>
                  <a:pt x="2506226" y="2875830"/>
                  <a:pt x="2260815" y="2849947"/>
                  <a:pt x="1827776" y="2852917"/>
                </a:cubicBezTo>
                <a:cubicBezTo>
                  <a:pt x="1394737" y="2855887"/>
                  <a:pt x="1614312" y="2871208"/>
                  <a:pt x="1455899" y="2852917"/>
                </a:cubicBezTo>
                <a:cubicBezTo>
                  <a:pt x="1297486" y="2834626"/>
                  <a:pt x="861857" y="2846299"/>
                  <a:pt x="475496" y="2852917"/>
                </a:cubicBezTo>
                <a:cubicBezTo>
                  <a:pt x="277187" y="2851516"/>
                  <a:pt x="25539" y="2613843"/>
                  <a:pt x="0" y="2377421"/>
                </a:cubicBezTo>
                <a:cubicBezTo>
                  <a:pt x="-28862" y="2226192"/>
                  <a:pt x="11792" y="2066123"/>
                  <a:pt x="0" y="1781485"/>
                </a:cubicBezTo>
                <a:cubicBezTo>
                  <a:pt x="-11792" y="1496847"/>
                  <a:pt x="-16762" y="1344413"/>
                  <a:pt x="0" y="1204567"/>
                </a:cubicBezTo>
                <a:cubicBezTo>
                  <a:pt x="16762" y="1064721"/>
                  <a:pt x="15404" y="779948"/>
                  <a:pt x="0" y="475496"/>
                </a:cubicBezTo>
                <a:close/>
              </a:path>
              <a:path w="11093090" h="2852917" stroke="0" extrusionOk="0">
                <a:moveTo>
                  <a:pt x="0" y="475496"/>
                </a:moveTo>
                <a:cubicBezTo>
                  <a:pt x="-23408" y="198448"/>
                  <a:pt x="193657" y="7217"/>
                  <a:pt x="475496" y="0"/>
                </a:cubicBezTo>
                <a:cubicBezTo>
                  <a:pt x="806859" y="6641"/>
                  <a:pt x="1054524" y="144"/>
                  <a:pt x="1354478" y="0"/>
                </a:cubicBezTo>
                <a:cubicBezTo>
                  <a:pt x="1654432" y="-144"/>
                  <a:pt x="1717435" y="13016"/>
                  <a:pt x="1929197" y="0"/>
                </a:cubicBezTo>
                <a:cubicBezTo>
                  <a:pt x="2140959" y="-13016"/>
                  <a:pt x="2206379" y="-22550"/>
                  <a:pt x="2402495" y="0"/>
                </a:cubicBezTo>
                <a:cubicBezTo>
                  <a:pt x="2598611" y="22550"/>
                  <a:pt x="2839159" y="-11279"/>
                  <a:pt x="3180055" y="0"/>
                </a:cubicBezTo>
                <a:cubicBezTo>
                  <a:pt x="3520951" y="11279"/>
                  <a:pt x="3559456" y="19817"/>
                  <a:pt x="3754774" y="0"/>
                </a:cubicBezTo>
                <a:cubicBezTo>
                  <a:pt x="3950092" y="-19817"/>
                  <a:pt x="4449936" y="-40281"/>
                  <a:pt x="4633756" y="0"/>
                </a:cubicBezTo>
                <a:cubicBezTo>
                  <a:pt x="4817576" y="40281"/>
                  <a:pt x="4947151" y="17334"/>
                  <a:pt x="5107054" y="0"/>
                </a:cubicBezTo>
                <a:cubicBezTo>
                  <a:pt x="5266957" y="-17334"/>
                  <a:pt x="5607095" y="-3645"/>
                  <a:pt x="5986036" y="0"/>
                </a:cubicBezTo>
                <a:cubicBezTo>
                  <a:pt x="6364977" y="3645"/>
                  <a:pt x="6197240" y="-8167"/>
                  <a:pt x="6357913" y="0"/>
                </a:cubicBezTo>
                <a:cubicBezTo>
                  <a:pt x="6518586" y="8167"/>
                  <a:pt x="6745843" y="24935"/>
                  <a:pt x="7034053" y="0"/>
                </a:cubicBezTo>
                <a:cubicBezTo>
                  <a:pt x="7322263" y="-24935"/>
                  <a:pt x="7555223" y="3719"/>
                  <a:pt x="7710193" y="0"/>
                </a:cubicBezTo>
                <a:cubicBezTo>
                  <a:pt x="7865163" y="-3719"/>
                  <a:pt x="8030007" y="-9043"/>
                  <a:pt x="8284911" y="0"/>
                </a:cubicBezTo>
                <a:cubicBezTo>
                  <a:pt x="8539815" y="9043"/>
                  <a:pt x="8918763" y="-41034"/>
                  <a:pt x="9163893" y="0"/>
                </a:cubicBezTo>
                <a:cubicBezTo>
                  <a:pt x="9409023" y="41034"/>
                  <a:pt x="9607881" y="-36355"/>
                  <a:pt x="10042875" y="0"/>
                </a:cubicBezTo>
                <a:cubicBezTo>
                  <a:pt x="10477869" y="36355"/>
                  <a:pt x="10333429" y="20299"/>
                  <a:pt x="10617594" y="0"/>
                </a:cubicBezTo>
                <a:cubicBezTo>
                  <a:pt x="10843652" y="-34437"/>
                  <a:pt x="11081522" y="195594"/>
                  <a:pt x="11093090" y="475496"/>
                </a:cubicBezTo>
                <a:cubicBezTo>
                  <a:pt x="11087369" y="643784"/>
                  <a:pt x="11085539" y="886775"/>
                  <a:pt x="11093090" y="1128490"/>
                </a:cubicBezTo>
                <a:cubicBezTo>
                  <a:pt x="11100641" y="1370205"/>
                  <a:pt x="11120700" y="1568136"/>
                  <a:pt x="11093090" y="1705408"/>
                </a:cubicBezTo>
                <a:cubicBezTo>
                  <a:pt x="11065480" y="1842680"/>
                  <a:pt x="11104863" y="2107377"/>
                  <a:pt x="11093090" y="2377421"/>
                </a:cubicBezTo>
                <a:cubicBezTo>
                  <a:pt x="11133431" y="2616101"/>
                  <a:pt x="10853370" y="2895516"/>
                  <a:pt x="10617594" y="2852917"/>
                </a:cubicBezTo>
                <a:cubicBezTo>
                  <a:pt x="10414130" y="2835928"/>
                  <a:pt x="10290647" y="2844331"/>
                  <a:pt x="10042875" y="2852917"/>
                </a:cubicBezTo>
                <a:cubicBezTo>
                  <a:pt x="9795103" y="2861503"/>
                  <a:pt x="9572529" y="2864762"/>
                  <a:pt x="9366735" y="2852917"/>
                </a:cubicBezTo>
                <a:cubicBezTo>
                  <a:pt x="9160941" y="2841072"/>
                  <a:pt x="9096687" y="2862526"/>
                  <a:pt x="8994858" y="2852917"/>
                </a:cubicBezTo>
                <a:cubicBezTo>
                  <a:pt x="8893029" y="2843308"/>
                  <a:pt x="8741103" y="2838270"/>
                  <a:pt x="8622981" y="2852917"/>
                </a:cubicBezTo>
                <a:cubicBezTo>
                  <a:pt x="8504859" y="2867564"/>
                  <a:pt x="8273098" y="2860349"/>
                  <a:pt x="7946842" y="2852917"/>
                </a:cubicBezTo>
                <a:cubicBezTo>
                  <a:pt x="7620586" y="2845485"/>
                  <a:pt x="7616315" y="2863069"/>
                  <a:pt x="7473544" y="2852917"/>
                </a:cubicBezTo>
                <a:cubicBezTo>
                  <a:pt x="7330773" y="2842765"/>
                  <a:pt x="7078772" y="2888683"/>
                  <a:pt x="6695983" y="2852917"/>
                </a:cubicBezTo>
                <a:cubicBezTo>
                  <a:pt x="6313194" y="2817151"/>
                  <a:pt x="6353438" y="2858148"/>
                  <a:pt x="6222685" y="2852917"/>
                </a:cubicBezTo>
                <a:cubicBezTo>
                  <a:pt x="6091932" y="2847686"/>
                  <a:pt x="5771290" y="2866989"/>
                  <a:pt x="5445124" y="2852917"/>
                </a:cubicBezTo>
                <a:cubicBezTo>
                  <a:pt x="5118958" y="2838845"/>
                  <a:pt x="5167447" y="2847171"/>
                  <a:pt x="5073247" y="2852917"/>
                </a:cubicBezTo>
                <a:cubicBezTo>
                  <a:pt x="4979047" y="2858663"/>
                  <a:pt x="4452861" y="2883578"/>
                  <a:pt x="4295686" y="2852917"/>
                </a:cubicBezTo>
                <a:cubicBezTo>
                  <a:pt x="4138511" y="2822256"/>
                  <a:pt x="4038146" y="2852960"/>
                  <a:pt x="3822388" y="2852917"/>
                </a:cubicBezTo>
                <a:cubicBezTo>
                  <a:pt x="3606630" y="2852874"/>
                  <a:pt x="3620513" y="2843661"/>
                  <a:pt x="3450511" y="2852917"/>
                </a:cubicBezTo>
                <a:cubicBezTo>
                  <a:pt x="3280509" y="2862173"/>
                  <a:pt x="3134773" y="2838158"/>
                  <a:pt x="2977214" y="2852917"/>
                </a:cubicBezTo>
                <a:cubicBezTo>
                  <a:pt x="2819655" y="2867676"/>
                  <a:pt x="2578111" y="2829287"/>
                  <a:pt x="2199653" y="2852917"/>
                </a:cubicBezTo>
                <a:cubicBezTo>
                  <a:pt x="1821195" y="2876547"/>
                  <a:pt x="1840287" y="2843012"/>
                  <a:pt x="1726355" y="2852917"/>
                </a:cubicBezTo>
                <a:cubicBezTo>
                  <a:pt x="1612423" y="2862822"/>
                  <a:pt x="1482942" y="2857444"/>
                  <a:pt x="1354478" y="2852917"/>
                </a:cubicBezTo>
                <a:cubicBezTo>
                  <a:pt x="1226014" y="2848390"/>
                  <a:pt x="757259" y="2885127"/>
                  <a:pt x="475496" y="2852917"/>
                </a:cubicBezTo>
                <a:cubicBezTo>
                  <a:pt x="219700" y="2869571"/>
                  <a:pt x="13955" y="2653835"/>
                  <a:pt x="0" y="2377421"/>
                </a:cubicBezTo>
                <a:cubicBezTo>
                  <a:pt x="18888" y="2160692"/>
                  <a:pt x="23162" y="2000390"/>
                  <a:pt x="0" y="1800504"/>
                </a:cubicBezTo>
                <a:cubicBezTo>
                  <a:pt x="-23162" y="1600618"/>
                  <a:pt x="3755" y="1449307"/>
                  <a:pt x="0" y="1128490"/>
                </a:cubicBezTo>
                <a:cubicBezTo>
                  <a:pt x="-3755" y="807673"/>
                  <a:pt x="-28073" y="745185"/>
                  <a:pt x="0" y="475496"/>
                </a:cubicBezTo>
                <a:close/>
              </a:path>
            </a:pathLst>
          </a:custGeom>
          <a:solidFill>
            <a:schemeClr val="bg1"/>
          </a:solidFill>
          <a:ln w="3810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Picture 2" descr="A picture containing clothing&#10;&#10;Description automatically generated">
            <a:extLst>
              <a:ext uri="{FF2B5EF4-FFF2-40B4-BE49-F238E27FC236}">
                <a16:creationId xmlns:a16="http://schemas.microsoft.com/office/drawing/2014/main" id="{D5D25B39-3CF6-423A-B98B-C7FBCABD8A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71" y="961181"/>
            <a:ext cx="3015922" cy="2693231"/>
          </a:xfrm>
          <a:prstGeom prst="rect">
            <a:avLst/>
          </a:prstGeom>
          <a:noFill/>
        </p:spPr>
      </p:pic>
      <p:sp>
        <p:nvSpPr>
          <p:cNvPr id="16" name="TextBox 15">
            <a:extLst>
              <a:ext uri="{FF2B5EF4-FFF2-40B4-BE49-F238E27FC236}">
                <a16:creationId xmlns:a16="http://schemas.microsoft.com/office/drawing/2014/main" id="{D75FD3AA-4A38-4BEF-9CC4-A2F3633B867A}"/>
              </a:ext>
            </a:extLst>
          </p:cNvPr>
          <p:cNvSpPr txBox="1"/>
          <p:nvPr/>
        </p:nvSpPr>
        <p:spPr>
          <a:xfrm>
            <a:off x="225771" y="3754045"/>
            <a:ext cx="4112517" cy="1200329"/>
          </a:xfrm>
          <a:prstGeom prst="rect">
            <a:avLst/>
          </a:prstGeom>
          <a:noFill/>
        </p:spPr>
        <p:txBody>
          <a:bodyPr wrap="square" rtlCol="0">
            <a:spAutoFit/>
          </a:bodyPr>
          <a:lstStyle/>
          <a:p>
            <a:pPr algn="ctr"/>
            <a:r>
              <a:rPr lang="vi-VN"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Nhận xét:</a:t>
            </a:r>
            <a:endParaRPr lang="en-US"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13" name="TextBox 12">
            <a:extLst>
              <a:ext uri="{FF2B5EF4-FFF2-40B4-BE49-F238E27FC236}">
                <a16:creationId xmlns:a16="http://schemas.microsoft.com/office/drawing/2014/main" id="{BFCF1E4A-85D2-4A8B-8772-0F76954520CE}"/>
              </a:ext>
            </a:extLst>
          </p:cNvPr>
          <p:cNvSpPr txBox="1"/>
          <p:nvPr/>
        </p:nvSpPr>
        <p:spPr>
          <a:xfrm>
            <a:off x="3770504" y="3937996"/>
            <a:ext cx="7516332" cy="2232021"/>
          </a:xfrm>
          <a:prstGeom prst="rect">
            <a:avLst/>
          </a:prstGeom>
          <a:noFill/>
        </p:spPr>
        <p:txBody>
          <a:bodyPr wrap="square">
            <a:spAutoFit/>
          </a:bodyPr>
          <a:lstStyle/>
          <a:p>
            <a:pPr marL="0" marR="0" algn="just">
              <a:lnSpc>
                <a:spcPct val="150000"/>
              </a:lnSpc>
              <a:spcBef>
                <a:spcPts val="0"/>
              </a:spcBef>
              <a:spcAft>
                <a:spcPts val="0"/>
              </a:spcAft>
            </a:pPr>
            <a:r>
              <a:rPr lang="vi-VN" sz="3200" b="1" dirty="0">
                <a:effectLst/>
                <a:highlight>
                  <a:srgbClr val="FDF6CD"/>
                </a:highlight>
                <a:latin typeface="Calibri Light" panose="020F0302020204030204" pitchFamily="34" charset="0"/>
                <a:ea typeface="Calibri" panose="020F0502020204030204" pitchFamily="34" charset="0"/>
                <a:cs typeface="Calibri Light" panose="020F0302020204030204" pitchFamily="34" charset="0"/>
              </a:rPr>
              <a:t>Đáng khen </a:t>
            </a:r>
            <a:r>
              <a:rPr lang="vi-VN" sz="3200" b="1" dirty="0">
                <a:effectLst/>
                <a:latin typeface="Calibri Light" panose="020F0302020204030204" pitchFamily="34" charset="0"/>
                <a:ea typeface="Calibri" panose="020F0502020204030204" pitchFamily="34" charset="0"/>
                <a:cs typeface="Calibri Light" panose="020F0302020204030204" pitchFamily="34" charset="0"/>
              </a:rPr>
              <a:t>ở chỗ Sơn và Lan có tấm lòng nhân hậu, biết quan tâm chia sẻ cho Hiên, người đang gặp khó khăn hơn mình. </a:t>
            </a:r>
            <a:endParaRPr lang="en-US" sz="2400" b="1"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16905883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7A8D35B-1AA2-47E3-92B2-78E0EF585E7D}"/>
              </a:ext>
            </a:extLst>
          </p:cNvPr>
          <p:cNvSpPr/>
          <p:nvPr/>
        </p:nvSpPr>
        <p:spPr>
          <a:xfrm>
            <a:off x="3169416" y="2055716"/>
            <a:ext cx="5792432" cy="11478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174" y="1120976"/>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4143976" y="1024428"/>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4009526" y="1124061"/>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21" name="TextBox 20">
            <a:extLst>
              <a:ext uri="{FF2B5EF4-FFF2-40B4-BE49-F238E27FC236}">
                <a16:creationId xmlns:a16="http://schemas.microsoft.com/office/drawing/2014/main" id="{A8771F53-316C-4C80-9145-24E2B499B906}"/>
              </a:ext>
            </a:extLst>
          </p:cNvPr>
          <p:cNvSpPr txBox="1"/>
          <p:nvPr/>
        </p:nvSpPr>
        <p:spPr>
          <a:xfrm>
            <a:off x="4098571" y="2322040"/>
            <a:ext cx="4863276" cy="523220"/>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“hăm hở chạy về nhà lấy áo”</a:t>
            </a:r>
            <a:endParaRPr lang="vi-VN" sz="2800" b="1" i="1" dirty="0">
              <a:solidFill>
                <a:schemeClr val="tx1">
                  <a:lumMod val="75000"/>
                  <a:lumOff val="25000"/>
                </a:schemeClr>
              </a:solidFill>
              <a:highlight>
                <a:srgbClr val="E99A96"/>
              </a:highlight>
              <a:latin typeface="Calibri Light" panose="020F0302020204030204" pitchFamily="34" charset="0"/>
              <a:cs typeface="Calibri Light" panose="020F0302020204030204"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9040269B-744E-42A1-9E5B-5079CBEAE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790" y="-307160"/>
            <a:ext cx="3174982" cy="4571669"/>
          </a:xfrm>
          <a:prstGeom prst="rect">
            <a:avLst/>
          </a:prstGeom>
        </p:spPr>
      </p:pic>
      <p:pic>
        <p:nvPicPr>
          <p:cNvPr id="24" name="Picture 2" descr="Icon&#10;&#10;Description automatically generated">
            <a:extLst>
              <a:ext uri="{FF2B5EF4-FFF2-40B4-BE49-F238E27FC236}">
                <a16:creationId xmlns:a16="http://schemas.microsoft.com/office/drawing/2014/main" id="{CA1517A7-FCBE-48CC-AEEB-FB4C4C2D7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28670" y="61506"/>
            <a:ext cx="2054805" cy="2054805"/>
          </a:xfrm>
          <a:prstGeom prst="rect">
            <a:avLst/>
          </a:prstGeom>
          <a:noFill/>
        </p:spPr>
      </p:pic>
      <p:sp>
        <p:nvSpPr>
          <p:cNvPr id="30" name="Rectangle: Rounded Corners 29">
            <a:extLst>
              <a:ext uri="{FF2B5EF4-FFF2-40B4-BE49-F238E27FC236}">
                <a16:creationId xmlns:a16="http://schemas.microsoft.com/office/drawing/2014/main" id="{6BCC5DCA-88D1-4884-B088-34DAC4846A96}"/>
              </a:ext>
            </a:extLst>
          </p:cNvPr>
          <p:cNvSpPr/>
          <p:nvPr/>
        </p:nvSpPr>
        <p:spPr>
          <a:xfrm>
            <a:off x="342901" y="3719333"/>
            <a:ext cx="11093090" cy="2852917"/>
          </a:xfrm>
          <a:custGeom>
            <a:avLst/>
            <a:gdLst>
              <a:gd name="connsiteX0" fmla="*/ 0 w 11093090"/>
              <a:gd name="connsiteY0" fmla="*/ 475496 h 2852917"/>
              <a:gd name="connsiteX1" fmla="*/ 475496 w 11093090"/>
              <a:gd name="connsiteY1" fmla="*/ 0 h 2852917"/>
              <a:gd name="connsiteX2" fmla="*/ 1151636 w 11093090"/>
              <a:gd name="connsiteY2" fmla="*/ 0 h 2852917"/>
              <a:gd name="connsiteX3" fmla="*/ 1929197 w 11093090"/>
              <a:gd name="connsiteY3" fmla="*/ 0 h 2852917"/>
              <a:gd name="connsiteX4" fmla="*/ 2402495 w 11093090"/>
              <a:gd name="connsiteY4" fmla="*/ 0 h 2852917"/>
              <a:gd name="connsiteX5" fmla="*/ 3078634 w 11093090"/>
              <a:gd name="connsiteY5" fmla="*/ 0 h 2852917"/>
              <a:gd name="connsiteX6" fmla="*/ 3450511 w 11093090"/>
              <a:gd name="connsiteY6" fmla="*/ 0 h 2852917"/>
              <a:gd name="connsiteX7" fmla="*/ 4329493 w 11093090"/>
              <a:gd name="connsiteY7" fmla="*/ 0 h 2852917"/>
              <a:gd name="connsiteX8" fmla="*/ 5005633 w 11093090"/>
              <a:gd name="connsiteY8" fmla="*/ 0 h 2852917"/>
              <a:gd name="connsiteX9" fmla="*/ 5884615 w 11093090"/>
              <a:gd name="connsiteY9" fmla="*/ 0 h 2852917"/>
              <a:gd name="connsiteX10" fmla="*/ 6459334 w 11093090"/>
              <a:gd name="connsiteY10" fmla="*/ 0 h 2852917"/>
              <a:gd name="connsiteX11" fmla="*/ 6932632 w 11093090"/>
              <a:gd name="connsiteY11" fmla="*/ 0 h 2852917"/>
              <a:gd name="connsiteX12" fmla="*/ 7608772 w 11093090"/>
              <a:gd name="connsiteY12" fmla="*/ 0 h 2852917"/>
              <a:gd name="connsiteX13" fmla="*/ 8386332 w 11093090"/>
              <a:gd name="connsiteY13" fmla="*/ 0 h 2852917"/>
              <a:gd name="connsiteX14" fmla="*/ 9265314 w 11093090"/>
              <a:gd name="connsiteY14" fmla="*/ 0 h 2852917"/>
              <a:gd name="connsiteX15" fmla="*/ 10042875 w 11093090"/>
              <a:gd name="connsiteY15" fmla="*/ 0 h 2852917"/>
              <a:gd name="connsiteX16" fmla="*/ 10617594 w 11093090"/>
              <a:gd name="connsiteY16" fmla="*/ 0 h 2852917"/>
              <a:gd name="connsiteX17" fmla="*/ 11093090 w 11093090"/>
              <a:gd name="connsiteY17" fmla="*/ 475496 h 2852917"/>
              <a:gd name="connsiteX18" fmla="*/ 11093090 w 11093090"/>
              <a:gd name="connsiteY18" fmla="*/ 1109471 h 2852917"/>
              <a:gd name="connsiteX19" fmla="*/ 11093090 w 11093090"/>
              <a:gd name="connsiteY19" fmla="*/ 1724427 h 2852917"/>
              <a:gd name="connsiteX20" fmla="*/ 11093090 w 11093090"/>
              <a:gd name="connsiteY20" fmla="*/ 2377421 h 2852917"/>
              <a:gd name="connsiteX21" fmla="*/ 10617594 w 11093090"/>
              <a:gd name="connsiteY21" fmla="*/ 2852917 h 2852917"/>
              <a:gd name="connsiteX22" fmla="*/ 10245717 w 11093090"/>
              <a:gd name="connsiteY22" fmla="*/ 2852917 h 2852917"/>
              <a:gd name="connsiteX23" fmla="*/ 9569577 w 11093090"/>
              <a:gd name="connsiteY23" fmla="*/ 2852917 h 2852917"/>
              <a:gd name="connsiteX24" fmla="*/ 8893437 w 11093090"/>
              <a:gd name="connsiteY24" fmla="*/ 2852917 h 2852917"/>
              <a:gd name="connsiteX25" fmla="*/ 8318718 w 11093090"/>
              <a:gd name="connsiteY25" fmla="*/ 2852917 h 2852917"/>
              <a:gd name="connsiteX26" fmla="*/ 7439737 w 11093090"/>
              <a:gd name="connsiteY26" fmla="*/ 2852917 h 2852917"/>
              <a:gd name="connsiteX27" fmla="*/ 6966439 w 11093090"/>
              <a:gd name="connsiteY27" fmla="*/ 2852917 h 2852917"/>
              <a:gd name="connsiteX28" fmla="*/ 6087457 w 11093090"/>
              <a:gd name="connsiteY28" fmla="*/ 2852917 h 2852917"/>
              <a:gd name="connsiteX29" fmla="*/ 5614159 w 11093090"/>
              <a:gd name="connsiteY29" fmla="*/ 2852917 h 2852917"/>
              <a:gd name="connsiteX30" fmla="*/ 4836598 w 11093090"/>
              <a:gd name="connsiteY30" fmla="*/ 2852917 h 2852917"/>
              <a:gd name="connsiteX31" fmla="*/ 3957616 w 11093090"/>
              <a:gd name="connsiteY31" fmla="*/ 2852917 h 2852917"/>
              <a:gd name="connsiteX32" fmla="*/ 3585739 w 11093090"/>
              <a:gd name="connsiteY32" fmla="*/ 2852917 h 2852917"/>
              <a:gd name="connsiteX33" fmla="*/ 2706758 w 11093090"/>
              <a:gd name="connsiteY33" fmla="*/ 2852917 h 2852917"/>
              <a:gd name="connsiteX34" fmla="*/ 1827776 w 11093090"/>
              <a:gd name="connsiteY34" fmla="*/ 2852917 h 2852917"/>
              <a:gd name="connsiteX35" fmla="*/ 1455899 w 11093090"/>
              <a:gd name="connsiteY35" fmla="*/ 2852917 h 2852917"/>
              <a:gd name="connsiteX36" fmla="*/ 475496 w 11093090"/>
              <a:gd name="connsiteY36" fmla="*/ 2852917 h 2852917"/>
              <a:gd name="connsiteX37" fmla="*/ 0 w 11093090"/>
              <a:gd name="connsiteY37" fmla="*/ 2377421 h 2852917"/>
              <a:gd name="connsiteX38" fmla="*/ 0 w 11093090"/>
              <a:gd name="connsiteY38" fmla="*/ 1781485 h 2852917"/>
              <a:gd name="connsiteX39" fmla="*/ 0 w 11093090"/>
              <a:gd name="connsiteY39" fmla="*/ 1204567 h 2852917"/>
              <a:gd name="connsiteX40" fmla="*/ 0 w 11093090"/>
              <a:gd name="connsiteY40" fmla="*/ 475496 h 285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93090" h="2852917" fill="none" extrusionOk="0">
                <a:moveTo>
                  <a:pt x="0" y="475496"/>
                </a:moveTo>
                <a:cubicBezTo>
                  <a:pt x="4187" y="227586"/>
                  <a:pt x="241116" y="11885"/>
                  <a:pt x="475496" y="0"/>
                </a:cubicBezTo>
                <a:cubicBezTo>
                  <a:pt x="716585" y="-32785"/>
                  <a:pt x="868876" y="-24810"/>
                  <a:pt x="1151636" y="0"/>
                </a:cubicBezTo>
                <a:cubicBezTo>
                  <a:pt x="1434396" y="24810"/>
                  <a:pt x="1700179" y="-12669"/>
                  <a:pt x="1929197" y="0"/>
                </a:cubicBezTo>
                <a:cubicBezTo>
                  <a:pt x="2158215" y="12669"/>
                  <a:pt x="2297413" y="2048"/>
                  <a:pt x="2402495" y="0"/>
                </a:cubicBezTo>
                <a:cubicBezTo>
                  <a:pt x="2507577" y="-2048"/>
                  <a:pt x="2820978" y="-5884"/>
                  <a:pt x="3078634" y="0"/>
                </a:cubicBezTo>
                <a:cubicBezTo>
                  <a:pt x="3336290" y="5884"/>
                  <a:pt x="3368240" y="-2193"/>
                  <a:pt x="3450511" y="0"/>
                </a:cubicBezTo>
                <a:cubicBezTo>
                  <a:pt x="3532782" y="2193"/>
                  <a:pt x="4127076" y="11387"/>
                  <a:pt x="4329493" y="0"/>
                </a:cubicBezTo>
                <a:cubicBezTo>
                  <a:pt x="4531910" y="-11387"/>
                  <a:pt x="4807503" y="23119"/>
                  <a:pt x="5005633" y="0"/>
                </a:cubicBezTo>
                <a:cubicBezTo>
                  <a:pt x="5203763" y="-23119"/>
                  <a:pt x="5534162" y="-17990"/>
                  <a:pt x="5884615" y="0"/>
                </a:cubicBezTo>
                <a:cubicBezTo>
                  <a:pt x="6235068" y="17990"/>
                  <a:pt x="6216943" y="15212"/>
                  <a:pt x="6459334" y="0"/>
                </a:cubicBezTo>
                <a:cubicBezTo>
                  <a:pt x="6701725" y="-15212"/>
                  <a:pt x="6760483" y="-7084"/>
                  <a:pt x="6932632" y="0"/>
                </a:cubicBezTo>
                <a:cubicBezTo>
                  <a:pt x="7104781" y="7084"/>
                  <a:pt x="7308176" y="30710"/>
                  <a:pt x="7608772" y="0"/>
                </a:cubicBezTo>
                <a:cubicBezTo>
                  <a:pt x="7909368" y="-30710"/>
                  <a:pt x="8151243" y="31955"/>
                  <a:pt x="8386332" y="0"/>
                </a:cubicBezTo>
                <a:cubicBezTo>
                  <a:pt x="8621421" y="-31955"/>
                  <a:pt x="9007487" y="40804"/>
                  <a:pt x="9265314" y="0"/>
                </a:cubicBezTo>
                <a:cubicBezTo>
                  <a:pt x="9523141" y="-40804"/>
                  <a:pt x="9678906" y="-21770"/>
                  <a:pt x="10042875" y="0"/>
                </a:cubicBezTo>
                <a:cubicBezTo>
                  <a:pt x="10406844" y="21770"/>
                  <a:pt x="10332739" y="9522"/>
                  <a:pt x="10617594" y="0"/>
                </a:cubicBezTo>
                <a:cubicBezTo>
                  <a:pt x="10841974" y="-3652"/>
                  <a:pt x="11080323" y="218480"/>
                  <a:pt x="11093090" y="475496"/>
                </a:cubicBezTo>
                <a:cubicBezTo>
                  <a:pt x="11084087" y="604739"/>
                  <a:pt x="11074828" y="811183"/>
                  <a:pt x="11093090" y="1109471"/>
                </a:cubicBezTo>
                <a:cubicBezTo>
                  <a:pt x="11111352" y="1407759"/>
                  <a:pt x="11113071" y="1515040"/>
                  <a:pt x="11093090" y="1724427"/>
                </a:cubicBezTo>
                <a:cubicBezTo>
                  <a:pt x="11073109" y="1933814"/>
                  <a:pt x="11117358" y="2060233"/>
                  <a:pt x="11093090" y="2377421"/>
                </a:cubicBezTo>
                <a:cubicBezTo>
                  <a:pt x="11128624" y="2647201"/>
                  <a:pt x="10857253" y="2850152"/>
                  <a:pt x="10617594" y="2852917"/>
                </a:cubicBezTo>
                <a:cubicBezTo>
                  <a:pt x="10506817" y="2864698"/>
                  <a:pt x="10419706" y="2840669"/>
                  <a:pt x="10245717" y="2852917"/>
                </a:cubicBezTo>
                <a:cubicBezTo>
                  <a:pt x="10071728" y="2865165"/>
                  <a:pt x="9842758" y="2837085"/>
                  <a:pt x="9569577" y="2852917"/>
                </a:cubicBezTo>
                <a:cubicBezTo>
                  <a:pt x="9296396" y="2868749"/>
                  <a:pt x="9102613" y="2857697"/>
                  <a:pt x="8893437" y="2852917"/>
                </a:cubicBezTo>
                <a:cubicBezTo>
                  <a:pt x="8684261" y="2848137"/>
                  <a:pt x="8535669" y="2827938"/>
                  <a:pt x="8318718" y="2852917"/>
                </a:cubicBezTo>
                <a:cubicBezTo>
                  <a:pt x="8101767" y="2877896"/>
                  <a:pt x="7717152" y="2856983"/>
                  <a:pt x="7439737" y="2852917"/>
                </a:cubicBezTo>
                <a:cubicBezTo>
                  <a:pt x="7162322" y="2848851"/>
                  <a:pt x="7146205" y="2857504"/>
                  <a:pt x="6966439" y="2852917"/>
                </a:cubicBezTo>
                <a:cubicBezTo>
                  <a:pt x="6786673" y="2848330"/>
                  <a:pt x="6439369" y="2890225"/>
                  <a:pt x="6087457" y="2852917"/>
                </a:cubicBezTo>
                <a:cubicBezTo>
                  <a:pt x="5735545" y="2815609"/>
                  <a:pt x="5710231" y="2865623"/>
                  <a:pt x="5614159" y="2852917"/>
                </a:cubicBezTo>
                <a:cubicBezTo>
                  <a:pt x="5518087" y="2840211"/>
                  <a:pt x="5063305" y="2891636"/>
                  <a:pt x="4836598" y="2852917"/>
                </a:cubicBezTo>
                <a:cubicBezTo>
                  <a:pt x="4609891" y="2814198"/>
                  <a:pt x="4150788" y="2818157"/>
                  <a:pt x="3957616" y="2852917"/>
                </a:cubicBezTo>
                <a:cubicBezTo>
                  <a:pt x="3764444" y="2887677"/>
                  <a:pt x="3685098" y="2862902"/>
                  <a:pt x="3585739" y="2852917"/>
                </a:cubicBezTo>
                <a:cubicBezTo>
                  <a:pt x="3486380" y="2842932"/>
                  <a:pt x="2907290" y="2830004"/>
                  <a:pt x="2706758" y="2852917"/>
                </a:cubicBezTo>
                <a:cubicBezTo>
                  <a:pt x="2506226" y="2875830"/>
                  <a:pt x="2260815" y="2849947"/>
                  <a:pt x="1827776" y="2852917"/>
                </a:cubicBezTo>
                <a:cubicBezTo>
                  <a:pt x="1394737" y="2855887"/>
                  <a:pt x="1614312" y="2871208"/>
                  <a:pt x="1455899" y="2852917"/>
                </a:cubicBezTo>
                <a:cubicBezTo>
                  <a:pt x="1297486" y="2834626"/>
                  <a:pt x="861857" y="2846299"/>
                  <a:pt x="475496" y="2852917"/>
                </a:cubicBezTo>
                <a:cubicBezTo>
                  <a:pt x="277187" y="2851516"/>
                  <a:pt x="25539" y="2613843"/>
                  <a:pt x="0" y="2377421"/>
                </a:cubicBezTo>
                <a:cubicBezTo>
                  <a:pt x="-28862" y="2226192"/>
                  <a:pt x="11792" y="2066123"/>
                  <a:pt x="0" y="1781485"/>
                </a:cubicBezTo>
                <a:cubicBezTo>
                  <a:pt x="-11792" y="1496847"/>
                  <a:pt x="-16762" y="1344413"/>
                  <a:pt x="0" y="1204567"/>
                </a:cubicBezTo>
                <a:cubicBezTo>
                  <a:pt x="16762" y="1064721"/>
                  <a:pt x="15404" y="779948"/>
                  <a:pt x="0" y="475496"/>
                </a:cubicBezTo>
                <a:close/>
              </a:path>
              <a:path w="11093090" h="2852917" stroke="0" extrusionOk="0">
                <a:moveTo>
                  <a:pt x="0" y="475496"/>
                </a:moveTo>
                <a:cubicBezTo>
                  <a:pt x="-23408" y="198448"/>
                  <a:pt x="193657" y="7217"/>
                  <a:pt x="475496" y="0"/>
                </a:cubicBezTo>
                <a:cubicBezTo>
                  <a:pt x="806859" y="6641"/>
                  <a:pt x="1054524" y="144"/>
                  <a:pt x="1354478" y="0"/>
                </a:cubicBezTo>
                <a:cubicBezTo>
                  <a:pt x="1654432" y="-144"/>
                  <a:pt x="1717435" y="13016"/>
                  <a:pt x="1929197" y="0"/>
                </a:cubicBezTo>
                <a:cubicBezTo>
                  <a:pt x="2140959" y="-13016"/>
                  <a:pt x="2206379" y="-22550"/>
                  <a:pt x="2402495" y="0"/>
                </a:cubicBezTo>
                <a:cubicBezTo>
                  <a:pt x="2598611" y="22550"/>
                  <a:pt x="2839159" y="-11279"/>
                  <a:pt x="3180055" y="0"/>
                </a:cubicBezTo>
                <a:cubicBezTo>
                  <a:pt x="3520951" y="11279"/>
                  <a:pt x="3559456" y="19817"/>
                  <a:pt x="3754774" y="0"/>
                </a:cubicBezTo>
                <a:cubicBezTo>
                  <a:pt x="3950092" y="-19817"/>
                  <a:pt x="4449936" y="-40281"/>
                  <a:pt x="4633756" y="0"/>
                </a:cubicBezTo>
                <a:cubicBezTo>
                  <a:pt x="4817576" y="40281"/>
                  <a:pt x="4947151" y="17334"/>
                  <a:pt x="5107054" y="0"/>
                </a:cubicBezTo>
                <a:cubicBezTo>
                  <a:pt x="5266957" y="-17334"/>
                  <a:pt x="5607095" y="-3645"/>
                  <a:pt x="5986036" y="0"/>
                </a:cubicBezTo>
                <a:cubicBezTo>
                  <a:pt x="6364977" y="3645"/>
                  <a:pt x="6197240" y="-8167"/>
                  <a:pt x="6357913" y="0"/>
                </a:cubicBezTo>
                <a:cubicBezTo>
                  <a:pt x="6518586" y="8167"/>
                  <a:pt x="6745843" y="24935"/>
                  <a:pt x="7034053" y="0"/>
                </a:cubicBezTo>
                <a:cubicBezTo>
                  <a:pt x="7322263" y="-24935"/>
                  <a:pt x="7555223" y="3719"/>
                  <a:pt x="7710193" y="0"/>
                </a:cubicBezTo>
                <a:cubicBezTo>
                  <a:pt x="7865163" y="-3719"/>
                  <a:pt x="8030007" y="-9043"/>
                  <a:pt x="8284911" y="0"/>
                </a:cubicBezTo>
                <a:cubicBezTo>
                  <a:pt x="8539815" y="9043"/>
                  <a:pt x="8918763" y="-41034"/>
                  <a:pt x="9163893" y="0"/>
                </a:cubicBezTo>
                <a:cubicBezTo>
                  <a:pt x="9409023" y="41034"/>
                  <a:pt x="9607881" y="-36355"/>
                  <a:pt x="10042875" y="0"/>
                </a:cubicBezTo>
                <a:cubicBezTo>
                  <a:pt x="10477869" y="36355"/>
                  <a:pt x="10333429" y="20299"/>
                  <a:pt x="10617594" y="0"/>
                </a:cubicBezTo>
                <a:cubicBezTo>
                  <a:pt x="10843652" y="-34437"/>
                  <a:pt x="11081522" y="195594"/>
                  <a:pt x="11093090" y="475496"/>
                </a:cubicBezTo>
                <a:cubicBezTo>
                  <a:pt x="11087369" y="643784"/>
                  <a:pt x="11085539" y="886775"/>
                  <a:pt x="11093090" y="1128490"/>
                </a:cubicBezTo>
                <a:cubicBezTo>
                  <a:pt x="11100641" y="1370205"/>
                  <a:pt x="11120700" y="1568136"/>
                  <a:pt x="11093090" y="1705408"/>
                </a:cubicBezTo>
                <a:cubicBezTo>
                  <a:pt x="11065480" y="1842680"/>
                  <a:pt x="11104863" y="2107377"/>
                  <a:pt x="11093090" y="2377421"/>
                </a:cubicBezTo>
                <a:cubicBezTo>
                  <a:pt x="11133431" y="2616101"/>
                  <a:pt x="10853370" y="2895516"/>
                  <a:pt x="10617594" y="2852917"/>
                </a:cubicBezTo>
                <a:cubicBezTo>
                  <a:pt x="10414130" y="2835928"/>
                  <a:pt x="10290647" y="2844331"/>
                  <a:pt x="10042875" y="2852917"/>
                </a:cubicBezTo>
                <a:cubicBezTo>
                  <a:pt x="9795103" y="2861503"/>
                  <a:pt x="9572529" y="2864762"/>
                  <a:pt x="9366735" y="2852917"/>
                </a:cubicBezTo>
                <a:cubicBezTo>
                  <a:pt x="9160941" y="2841072"/>
                  <a:pt x="9096687" y="2862526"/>
                  <a:pt x="8994858" y="2852917"/>
                </a:cubicBezTo>
                <a:cubicBezTo>
                  <a:pt x="8893029" y="2843308"/>
                  <a:pt x="8741103" y="2838270"/>
                  <a:pt x="8622981" y="2852917"/>
                </a:cubicBezTo>
                <a:cubicBezTo>
                  <a:pt x="8504859" y="2867564"/>
                  <a:pt x="8273098" y="2860349"/>
                  <a:pt x="7946842" y="2852917"/>
                </a:cubicBezTo>
                <a:cubicBezTo>
                  <a:pt x="7620586" y="2845485"/>
                  <a:pt x="7616315" y="2863069"/>
                  <a:pt x="7473544" y="2852917"/>
                </a:cubicBezTo>
                <a:cubicBezTo>
                  <a:pt x="7330773" y="2842765"/>
                  <a:pt x="7078772" y="2888683"/>
                  <a:pt x="6695983" y="2852917"/>
                </a:cubicBezTo>
                <a:cubicBezTo>
                  <a:pt x="6313194" y="2817151"/>
                  <a:pt x="6353438" y="2858148"/>
                  <a:pt x="6222685" y="2852917"/>
                </a:cubicBezTo>
                <a:cubicBezTo>
                  <a:pt x="6091932" y="2847686"/>
                  <a:pt x="5771290" y="2866989"/>
                  <a:pt x="5445124" y="2852917"/>
                </a:cubicBezTo>
                <a:cubicBezTo>
                  <a:pt x="5118958" y="2838845"/>
                  <a:pt x="5167447" y="2847171"/>
                  <a:pt x="5073247" y="2852917"/>
                </a:cubicBezTo>
                <a:cubicBezTo>
                  <a:pt x="4979047" y="2858663"/>
                  <a:pt x="4452861" y="2883578"/>
                  <a:pt x="4295686" y="2852917"/>
                </a:cubicBezTo>
                <a:cubicBezTo>
                  <a:pt x="4138511" y="2822256"/>
                  <a:pt x="4038146" y="2852960"/>
                  <a:pt x="3822388" y="2852917"/>
                </a:cubicBezTo>
                <a:cubicBezTo>
                  <a:pt x="3606630" y="2852874"/>
                  <a:pt x="3620513" y="2843661"/>
                  <a:pt x="3450511" y="2852917"/>
                </a:cubicBezTo>
                <a:cubicBezTo>
                  <a:pt x="3280509" y="2862173"/>
                  <a:pt x="3134773" y="2838158"/>
                  <a:pt x="2977214" y="2852917"/>
                </a:cubicBezTo>
                <a:cubicBezTo>
                  <a:pt x="2819655" y="2867676"/>
                  <a:pt x="2578111" y="2829287"/>
                  <a:pt x="2199653" y="2852917"/>
                </a:cubicBezTo>
                <a:cubicBezTo>
                  <a:pt x="1821195" y="2876547"/>
                  <a:pt x="1840287" y="2843012"/>
                  <a:pt x="1726355" y="2852917"/>
                </a:cubicBezTo>
                <a:cubicBezTo>
                  <a:pt x="1612423" y="2862822"/>
                  <a:pt x="1482942" y="2857444"/>
                  <a:pt x="1354478" y="2852917"/>
                </a:cubicBezTo>
                <a:cubicBezTo>
                  <a:pt x="1226014" y="2848390"/>
                  <a:pt x="757259" y="2885127"/>
                  <a:pt x="475496" y="2852917"/>
                </a:cubicBezTo>
                <a:cubicBezTo>
                  <a:pt x="219700" y="2869571"/>
                  <a:pt x="13955" y="2653835"/>
                  <a:pt x="0" y="2377421"/>
                </a:cubicBezTo>
                <a:cubicBezTo>
                  <a:pt x="18888" y="2160692"/>
                  <a:pt x="23162" y="2000390"/>
                  <a:pt x="0" y="1800504"/>
                </a:cubicBezTo>
                <a:cubicBezTo>
                  <a:pt x="-23162" y="1600618"/>
                  <a:pt x="3755" y="1449307"/>
                  <a:pt x="0" y="1128490"/>
                </a:cubicBezTo>
                <a:cubicBezTo>
                  <a:pt x="-3755" y="807673"/>
                  <a:pt x="-28073" y="745185"/>
                  <a:pt x="0" y="475496"/>
                </a:cubicBezTo>
                <a:close/>
              </a:path>
            </a:pathLst>
          </a:custGeom>
          <a:solidFill>
            <a:schemeClr val="bg1"/>
          </a:solidFill>
          <a:ln w="3810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Picture 2" descr="A picture containing clothing&#10;&#10;Description automatically generated">
            <a:extLst>
              <a:ext uri="{FF2B5EF4-FFF2-40B4-BE49-F238E27FC236}">
                <a16:creationId xmlns:a16="http://schemas.microsoft.com/office/drawing/2014/main" id="{D5D25B39-3CF6-423A-B98B-C7FBCABD8A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71" y="961181"/>
            <a:ext cx="3015922" cy="2693231"/>
          </a:xfrm>
          <a:prstGeom prst="rect">
            <a:avLst/>
          </a:prstGeom>
          <a:noFill/>
        </p:spPr>
      </p:pic>
      <p:sp>
        <p:nvSpPr>
          <p:cNvPr id="16" name="TextBox 15">
            <a:extLst>
              <a:ext uri="{FF2B5EF4-FFF2-40B4-BE49-F238E27FC236}">
                <a16:creationId xmlns:a16="http://schemas.microsoft.com/office/drawing/2014/main" id="{D75FD3AA-4A38-4BEF-9CC4-A2F3633B867A}"/>
              </a:ext>
            </a:extLst>
          </p:cNvPr>
          <p:cNvSpPr txBox="1"/>
          <p:nvPr/>
        </p:nvSpPr>
        <p:spPr>
          <a:xfrm>
            <a:off x="225771" y="3754045"/>
            <a:ext cx="4112517" cy="1200329"/>
          </a:xfrm>
          <a:prstGeom prst="rect">
            <a:avLst/>
          </a:prstGeom>
          <a:noFill/>
        </p:spPr>
        <p:txBody>
          <a:bodyPr wrap="square" rtlCol="0">
            <a:spAutoFit/>
          </a:bodyPr>
          <a:lstStyle/>
          <a:p>
            <a:pPr algn="ctr"/>
            <a:r>
              <a:rPr lang="vi-VN"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Nhận xét:</a:t>
            </a:r>
            <a:endParaRPr lang="en-US"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13" name="TextBox 12">
            <a:extLst>
              <a:ext uri="{FF2B5EF4-FFF2-40B4-BE49-F238E27FC236}">
                <a16:creationId xmlns:a16="http://schemas.microsoft.com/office/drawing/2014/main" id="{BFCF1E4A-85D2-4A8B-8772-0F76954520CE}"/>
              </a:ext>
            </a:extLst>
          </p:cNvPr>
          <p:cNvSpPr txBox="1"/>
          <p:nvPr/>
        </p:nvSpPr>
        <p:spPr>
          <a:xfrm>
            <a:off x="3770504" y="4114739"/>
            <a:ext cx="7516332" cy="2062103"/>
          </a:xfrm>
          <a:prstGeom prst="rect">
            <a:avLst/>
          </a:prstGeom>
          <a:noFill/>
        </p:spPr>
        <p:txBody>
          <a:bodyPr wrap="square">
            <a:spAutoFit/>
          </a:bodyPr>
          <a:lstStyle/>
          <a:p>
            <a:pPr marL="0" marR="0" algn="just">
              <a:spcBef>
                <a:spcPts val="0"/>
              </a:spcBef>
              <a:spcAft>
                <a:spcPts val="0"/>
              </a:spcAft>
            </a:pPr>
            <a:r>
              <a:rPr lang="vi-VN" sz="3200" b="1" dirty="0">
                <a:effectLst/>
                <a:highlight>
                  <a:srgbClr val="FDF6CD"/>
                </a:highlight>
                <a:latin typeface="Calibri Light" panose="020F0302020204030204" pitchFamily="34" charset="0"/>
                <a:ea typeface="Calibri" panose="020F0502020204030204" pitchFamily="34" charset="0"/>
                <a:cs typeface="Calibri Light" panose="020F0302020204030204" pitchFamily="34" charset="0"/>
              </a:rPr>
              <a:t>Đáng trách </a:t>
            </a:r>
            <a:r>
              <a:rPr lang="vi-VN" sz="3200" b="1" dirty="0">
                <a:effectLst/>
                <a:latin typeface="Calibri Light" panose="020F0302020204030204" pitchFamily="34" charset="0"/>
                <a:ea typeface="Calibri" panose="020F0502020204030204" pitchFamily="34" charset="0"/>
                <a:cs typeface="Calibri Light" panose="020F0302020204030204" pitchFamily="34" charset="0"/>
              </a:rPr>
              <a:t>là khi hai chị em mang áo cho Hiên nhưng lại không hỏi ý kiến xin phép mẹ của mình về việc cho đi một kỉ vật quan trọng.</a:t>
            </a:r>
            <a:endParaRPr lang="en-US" sz="2400" b="1"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24181775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A164CA7-65FD-4639-AC79-396B0D043DCF}"/>
              </a:ext>
            </a:extLst>
          </p:cNvPr>
          <p:cNvCxnSpPr/>
          <p:nvPr/>
        </p:nvCxnSpPr>
        <p:spPr>
          <a:xfrm>
            <a:off x="0" y="2933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83AF4F1-90F0-466C-BBBB-60336E9C4673}"/>
              </a:ext>
            </a:extLst>
          </p:cNvPr>
          <p:cNvSpPr/>
          <p:nvPr/>
        </p:nvSpPr>
        <p:spPr>
          <a:xfrm>
            <a:off x="570616" y="3116635"/>
            <a:ext cx="11050768" cy="355607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sp>
        <p:nvSpPr>
          <p:cNvPr id="23" name="Rectangle: Rounded Corners 22">
            <a:extLst>
              <a:ext uri="{FF2B5EF4-FFF2-40B4-BE49-F238E27FC236}">
                <a16:creationId xmlns:a16="http://schemas.microsoft.com/office/drawing/2014/main" id="{37C2E0F3-E63C-4D77-B846-D8094F331365}"/>
              </a:ext>
            </a:extLst>
          </p:cNvPr>
          <p:cNvSpPr/>
          <p:nvPr/>
        </p:nvSpPr>
        <p:spPr>
          <a:xfrm>
            <a:off x="2999152" y="211214"/>
            <a:ext cx="8800012" cy="1535452"/>
          </a:xfrm>
          <a:custGeom>
            <a:avLst/>
            <a:gdLst>
              <a:gd name="connsiteX0" fmla="*/ 0 w 8800012"/>
              <a:gd name="connsiteY0" fmla="*/ 255914 h 1535452"/>
              <a:gd name="connsiteX1" fmla="*/ 255914 w 8800012"/>
              <a:gd name="connsiteY1" fmla="*/ 0 h 1535452"/>
              <a:gd name="connsiteX2" fmla="*/ 780832 w 8800012"/>
              <a:gd name="connsiteY2" fmla="*/ 0 h 1535452"/>
              <a:gd name="connsiteX3" fmla="*/ 1222869 w 8800012"/>
              <a:gd name="connsiteY3" fmla="*/ 0 h 1535452"/>
              <a:gd name="connsiteX4" fmla="*/ 1747787 w 8800012"/>
              <a:gd name="connsiteY4" fmla="*/ 0 h 1535452"/>
              <a:gd name="connsiteX5" fmla="*/ 2355587 w 8800012"/>
              <a:gd name="connsiteY5" fmla="*/ 0 h 1535452"/>
              <a:gd name="connsiteX6" fmla="*/ 3046269 w 8800012"/>
              <a:gd name="connsiteY6" fmla="*/ 0 h 1535452"/>
              <a:gd name="connsiteX7" fmla="*/ 3571188 w 8800012"/>
              <a:gd name="connsiteY7" fmla="*/ 0 h 1535452"/>
              <a:gd name="connsiteX8" fmla="*/ 4427633 w 8800012"/>
              <a:gd name="connsiteY8" fmla="*/ 0 h 1535452"/>
              <a:gd name="connsiteX9" fmla="*/ 5118315 w 8800012"/>
              <a:gd name="connsiteY9" fmla="*/ 0 h 1535452"/>
              <a:gd name="connsiteX10" fmla="*/ 5974761 w 8800012"/>
              <a:gd name="connsiteY10" fmla="*/ 0 h 1535452"/>
              <a:gd name="connsiteX11" fmla="*/ 6748325 w 8800012"/>
              <a:gd name="connsiteY11" fmla="*/ 0 h 1535452"/>
              <a:gd name="connsiteX12" fmla="*/ 7356125 w 8800012"/>
              <a:gd name="connsiteY12" fmla="*/ 0 h 1535452"/>
              <a:gd name="connsiteX13" fmla="*/ 8544098 w 8800012"/>
              <a:gd name="connsiteY13" fmla="*/ 0 h 1535452"/>
              <a:gd name="connsiteX14" fmla="*/ 8800012 w 8800012"/>
              <a:gd name="connsiteY14" fmla="*/ 255914 h 1535452"/>
              <a:gd name="connsiteX15" fmla="*/ 8800012 w 8800012"/>
              <a:gd name="connsiteY15" fmla="*/ 767726 h 1535452"/>
              <a:gd name="connsiteX16" fmla="*/ 8800012 w 8800012"/>
              <a:gd name="connsiteY16" fmla="*/ 1279538 h 1535452"/>
              <a:gd name="connsiteX17" fmla="*/ 8544098 w 8800012"/>
              <a:gd name="connsiteY17" fmla="*/ 1535452 h 1535452"/>
              <a:gd name="connsiteX18" fmla="*/ 7687652 w 8800012"/>
              <a:gd name="connsiteY18" fmla="*/ 1535452 h 1535452"/>
              <a:gd name="connsiteX19" fmla="*/ 7162734 w 8800012"/>
              <a:gd name="connsiteY19" fmla="*/ 1535452 h 1535452"/>
              <a:gd name="connsiteX20" fmla="*/ 6472052 w 8800012"/>
              <a:gd name="connsiteY20" fmla="*/ 1535452 h 1535452"/>
              <a:gd name="connsiteX21" fmla="*/ 5698488 w 8800012"/>
              <a:gd name="connsiteY21" fmla="*/ 1535452 h 1535452"/>
              <a:gd name="connsiteX22" fmla="*/ 4842042 w 8800012"/>
              <a:gd name="connsiteY22" fmla="*/ 1535452 h 1535452"/>
              <a:gd name="connsiteX23" fmla="*/ 4068479 w 8800012"/>
              <a:gd name="connsiteY23" fmla="*/ 1535452 h 1535452"/>
              <a:gd name="connsiteX24" fmla="*/ 3212033 w 8800012"/>
              <a:gd name="connsiteY24" fmla="*/ 1535452 h 1535452"/>
              <a:gd name="connsiteX25" fmla="*/ 2438469 w 8800012"/>
              <a:gd name="connsiteY25" fmla="*/ 1535452 h 1535452"/>
              <a:gd name="connsiteX26" fmla="*/ 1913551 w 8800012"/>
              <a:gd name="connsiteY26" fmla="*/ 1535452 h 1535452"/>
              <a:gd name="connsiteX27" fmla="*/ 1139987 w 8800012"/>
              <a:gd name="connsiteY27" fmla="*/ 1535452 h 1535452"/>
              <a:gd name="connsiteX28" fmla="*/ 255914 w 8800012"/>
              <a:gd name="connsiteY28" fmla="*/ 1535452 h 1535452"/>
              <a:gd name="connsiteX29" fmla="*/ 0 w 8800012"/>
              <a:gd name="connsiteY29" fmla="*/ 1279538 h 1535452"/>
              <a:gd name="connsiteX30" fmla="*/ 0 w 8800012"/>
              <a:gd name="connsiteY30" fmla="*/ 777962 h 1535452"/>
              <a:gd name="connsiteX31" fmla="*/ 0 w 8800012"/>
              <a:gd name="connsiteY31" fmla="*/ 255914 h 15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00012" h="1535452" fill="none" extrusionOk="0">
                <a:moveTo>
                  <a:pt x="0" y="255914"/>
                </a:moveTo>
                <a:cubicBezTo>
                  <a:pt x="5531" y="90435"/>
                  <a:pt x="85926" y="-923"/>
                  <a:pt x="255914" y="0"/>
                </a:cubicBezTo>
                <a:cubicBezTo>
                  <a:pt x="513722" y="25047"/>
                  <a:pt x="561391" y="-14663"/>
                  <a:pt x="780832" y="0"/>
                </a:cubicBezTo>
                <a:cubicBezTo>
                  <a:pt x="1000273" y="14663"/>
                  <a:pt x="1119075" y="-10662"/>
                  <a:pt x="1222869" y="0"/>
                </a:cubicBezTo>
                <a:cubicBezTo>
                  <a:pt x="1326663" y="10662"/>
                  <a:pt x="1641113" y="22271"/>
                  <a:pt x="1747787" y="0"/>
                </a:cubicBezTo>
                <a:cubicBezTo>
                  <a:pt x="1854461" y="-22271"/>
                  <a:pt x="2189932" y="18028"/>
                  <a:pt x="2355587" y="0"/>
                </a:cubicBezTo>
                <a:cubicBezTo>
                  <a:pt x="2521242" y="-18028"/>
                  <a:pt x="2746160" y="29068"/>
                  <a:pt x="3046269" y="0"/>
                </a:cubicBezTo>
                <a:cubicBezTo>
                  <a:pt x="3346378" y="-29068"/>
                  <a:pt x="3433495" y="7753"/>
                  <a:pt x="3571188" y="0"/>
                </a:cubicBezTo>
                <a:cubicBezTo>
                  <a:pt x="3708881" y="-7753"/>
                  <a:pt x="4169457" y="-23449"/>
                  <a:pt x="4427633" y="0"/>
                </a:cubicBezTo>
                <a:cubicBezTo>
                  <a:pt x="4685810" y="23449"/>
                  <a:pt x="4791932" y="-1695"/>
                  <a:pt x="5118315" y="0"/>
                </a:cubicBezTo>
                <a:cubicBezTo>
                  <a:pt x="5444698" y="1695"/>
                  <a:pt x="5762511" y="30840"/>
                  <a:pt x="5974761" y="0"/>
                </a:cubicBezTo>
                <a:cubicBezTo>
                  <a:pt x="6187011" y="-30840"/>
                  <a:pt x="6383019" y="-36272"/>
                  <a:pt x="6748325" y="0"/>
                </a:cubicBezTo>
                <a:cubicBezTo>
                  <a:pt x="7113631" y="36272"/>
                  <a:pt x="7113171" y="-22587"/>
                  <a:pt x="7356125" y="0"/>
                </a:cubicBezTo>
                <a:cubicBezTo>
                  <a:pt x="7599079" y="22587"/>
                  <a:pt x="8282207" y="42497"/>
                  <a:pt x="8544098" y="0"/>
                </a:cubicBezTo>
                <a:cubicBezTo>
                  <a:pt x="8685735" y="13668"/>
                  <a:pt x="8806861" y="108431"/>
                  <a:pt x="8800012" y="255914"/>
                </a:cubicBezTo>
                <a:cubicBezTo>
                  <a:pt x="8809208" y="432730"/>
                  <a:pt x="8811205" y="640330"/>
                  <a:pt x="8800012" y="767726"/>
                </a:cubicBezTo>
                <a:cubicBezTo>
                  <a:pt x="8788819" y="895122"/>
                  <a:pt x="8800658" y="1072377"/>
                  <a:pt x="8800012" y="1279538"/>
                </a:cubicBezTo>
                <a:cubicBezTo>
                  <a:pt x="8807836" y="1393396"/>
                  <a:pt x="8678303" y="1522775"/>
                  <a:pt x="8544098" y="1535452"/>
                </a:cubicBezTo>
                <a:cubicBezTo>
                  <a:pt x="8170243" y="1501447"/>
                  <a:pt x="8081479" y="1519493"/>
                  <a:pt x="7687652" y="1535452"/>
                </a:cubicBezTo>
                <a:cubicBezTo>
                  <a:pt x="7293825" y="1551411"/>
                  <a:pt x="7395151" y="1528542"/>
                  <a:pt x="7162734" y="1535452"/>
                </a:cubicBezTo>
                <a:cubicBezTo>
                  <a:pt x="6930317" y="1542362"/>
                  <a:pt x="6690974" y="1541798"/>
                  <a:pt x="6472052" y="1535452"/>
                </a:cubicBezTo>
                <a:cubicBezTo>
                  <a:pt x="6253130" y="1529106"/>
                  <a:pt x="5873834" y="1567570"/>
                  <a:pt x="5698488" y="1535452"/>
                </a:cubicBezTo>
                <a:cubicBezTo>
                  <a:pt x="5523142" y="1503334"/>
                  <a:pt x="5112348" y="1545371"/>
                  <a:pt x="4842042" y="1535452"/>
                </a:cubicBezTo>
                <a:cubicBezTo>
                  <a:pt x="4571736" y="1525533"/>
                  <a:pt x="4383864" y="1543438"/>
                  <a:pt x="4068479" y="1535452"/>
                </a:cubicBezTo>
                <a:cubicBezTo>
                  <a:pt x="3753094" y="1527466"/>
                  <a:pt x="3544464" y="1521166"/>
                  <a:pt x="3212033" y="1535452"/>
                </a:cubicBezTo>
                <a:cubicBezTo>
                  <a:pt x="2879602" y="1549738"/>
                  <a:pt x="2768598" y="1543571"/>
                  <a:pt x="2438469" y="1535452"/>
                </a:cubicBezTo>
                <a:cubicBezTo>
                  <a:pt x="2108340" y="1527333"/>
                  <a:pt x="2094184" y="1523548"/>
                  <a:pt x="1913551" y="1535452"/>
                </a:cubicBezTo>
                <a:cubicBezTo>
                  <a:pt x="1732918" y="1547356"/>
                  <a:pt x="1361306" y="1504295"/>
                  <a:pt x="1139987" y="1535452"/>
                </a:cubicBezTo>
                <a:cubicBezTo>
                  <a:pt x="918668" y="1566609"/>
                  <a:pt x="533699" y="1545384"/>
                  <a:pt x="255914" y="1535452"/>
                </a:cubicBezTo>
                <a:cubicBezTo>
                  <a:pt x="100282" y="1538886"/>
                  <a:pt x="9930" y="1448112"/>
                  <a:pt x="0" y="1279538"/>
                </a:cubicBezTo>
                <a:cubicBezTo>
                  <a:pt x="-6952" y="1073073"/>
                  <a:pt x="6975" y="913066"/>
                  <a:pt x="0" y="777962"/>
                </a:cubicBezTo>
                <a:cubicBezTo>
                  <a:pt x="-6975" y="642858"/>
                  <a:pt x="-16741" y="398450"/>
                  <a:pt x="0" y="255914"/>
                </a:cubicBezTo>
                <a:close/>
              </a:path>
              <a:path w="8800012" h="1535452" stroke="0" extrusionOk="0">
                <a:moveTo>
                  <a:pt x="0" y="255914"/>
                </a:moveTo>
                <a:cubicBezTo>
                  <a:pt x="-28337" y="97098"/>
                  <a:pt x="88177" y="9908"/>
                  <a:pt x="255914" y="0"/>
                </a:cubicBezTo>
                <a:cubicBezTo>
                  <a:pt x="495345" y="25085"/>
                  <a:pt x="816598" y="-30718"/>
                  <a:pt x="1112360" y="0"/>
                </a:cubicBezTo>
                <a:cubicBezTo>
                  <a:pt x="1408122" y="30718"/>
                  <a:pt x="1551943" y="-21874"/>
                  <a:pt x="1720160" y="0"/>
                </a:cubicBezTo>
                <a:cubicBezTo>
                  <a:pt x="1888377" y="21874"/>
                  <a:pt x="2121513" y="7129"/>
                  <a:pt x="2245078" y="0"/>
                </a:cubicBezTo>
                <a:cubicBezTo>
                  <a:pt x="2368643" y="-7129"/>
                  <a:pt x="2839239" y="-22538"/>
                  <a:pt x="3018642" y="0"/>
                </a:cubicBezTo>
                <a:cubicBezTo>
                  <a:pt x="3198045" y="22538"/>
                  <a:pt x="3392978" y="-23867"/>
                  <a:pt x="3626442" y="0"/>
                </a:cubicBezTo>
                <a:cubicBezTo>
                  <a:pt x="3859906" y="23867"/>
                  <a:pt x="4226303" y="-16753"/>
                  <a:pt x="4482888" y="0"/>
                </a:cubicBezTo>
                <a:cubicBezTo>
                  <a:pt x="4739473" y="16753"/>
                  <a:pt x="4859148" y="-6753"/>
                  <a:pt x="5007806" y="0"/>
                </a:cubicBezTo>
                <a:cubicBezTo>
                  <a:pt x="5156464" y="6753"/>
                  <a:pt x="5535143" y="30887"/>
                  <a:pt x="5864252" y="0"/>
                </a:cubicBezTo>
                <a:cubicBezTo>
                  <a:pt x="6193361" y="-30887"/>
                  <a:pt x="6108248" y="-18351"/>
                  <a:pt x="6306288" y="0"/>
                </a:cubicBezTo>
                <a:cubicBezTo>
                  <a:pt x="6504328" y="18351"/>
                  <a:pt x="6697679" y="-5589"/>
                  <a:pt x="6996970" y="0"/>
                </a:cubicBezTo>
                <a:cubicBezTo>
                  <a:pt x="7296261" y="5589"/>
                  <a:pt x="7424033" y="25992"/>
                  <a:pt x="7687652" y="0"/>
                </a:cubicBezTo>
                <a:cubicBezTo>
                  <a:pt x="7951271" y="-25992"/>
                  <a:pt x="8185278" y="5198"/>
                  <a:pt x="8544098" y="0"/>
                </a:cubicBezTo>
                <a:cubicBezTo>
                  <a:pt x="8692377" y="8503"/>
                  <a:pt x="8823146" y="94322"/>
                  <a:pt x="8800012" y="255914"/>
                </a:cubicBezTo>
                <a:cubicBezTo>
                  <a:pt x="8786909" y="511532"/>
                  <a:pt x="8778385" y="527632"/>
                  <a:pt x="8800012" y="767726"/>
                </a:cubicBezTo>
                <a:cubicBezTo>
                  <a:pt x="8821639" y="1007820"/>
                  <a:pt x="8813663" y="1146139"/>
                  <a:pt x="8800012" y="1279538"/>
                </a:cubicBezTo>
                <a:cubicBezTo>
                  <a:pt x="8791483" y="1403490"/>
                  <a:pt x="8687904" y="1502055"/>
                  <a:pt x="8544098" y="1535452"/>
                </a:cubicBezTo>
                <a:cubicBezTo>
                  <a:pt x="8332036" y="1573980"/>
                  <a:pt x="8128395" y="1541660"/>
                  <a:pt x="7770534" y="1535452"/>
                </a:cubicBezTo>
                <a:cubicBezTo>
                  <a:pt x="7412673" y="1529244"/>
                  <a:pt x="7388092" y="1553347"/>
                  <a:pt x="7245616" y="1535452"/>
                </a:cubicBezTo>
                <a:cubicBezTo>
                  <a:pt x="7103140" y="1517557"/>
                  <a:pt x="6793985" y="1525126"/>
                  <a:pt x="6389170" y="1535452"/>
                </a:cubicBezTo>
                <a:cubicBezTo>
                  <a:pt x="5984355" y="1545778"/>
                  <a:pt x="5850519" y="1539055"/>
                  <a:pt x="5698488" y="1535452"/>
                </a:cubicBezTo>
                <a:cubicBezTo>
                  <a:pt x="5546457" y="1531849"/>
                  <a:pt x="5337526" y="1547083"/>
                  <a:pt x="5173570" y="1535452"/>
                </a:cubicBezTo>
                <a:cubicBezTo>
                  <a:pt x="5009614" y="1523821"/>
                  <a:pt x="4734485" y="1547207"/>
                  <a:pt x="4482888" y="1535452"/>
                </a:cubicBezTo>
                <a:cubicBezTo>
                  <a:pt x="4231291" y="1523697"/>
                  <a:pt x="4152054" y="1535328"/>
                  <a:pt x="4040851" y="1535452"/>
                </a:cubicBezTo>
                <a:cubicBezTo>
                  <a:pt x="3929648" y="1535576"/>
                  <a:pt x="3696192" y="1521585"/>
                  <a:pt x="3598815" y="1535452"/>
                </a:cubicBezTo>
                <a:cubicBezTo>
                  <a:pt x="3501438" y="1549319"/>
                  <a:pt x="3203717" y="1541325"/>
                  <a:pt x="2908133" y="1535452"/>
                </a:cubicBezTo>
                <a:cubicBezTo>
                  <a:pt x="2612549" y="1529579"/>
                  <a:pt x="2562832" y="1531762"/>
                  <a:pt x="2383215" y="1535452"/>
                </a:cubicBezTo>
                <a:cubicBezTo>
                  <a:pt x="2203598" y="1539142"/>
                  <a:pt x="1779843" y="1502634"/>
                  <a:pt x="1609651" y="1535452"/>
                </a:cubicBezTo>
                <a:cubicBezTo>
                  <a:pt x="1439459" y="1568270"/>
                  <a:pt x="1194739" y="1526988"/>
                  <a:pt x="1084732" y="1535452"/>
                </a:cubicBezTo>
                <a:cubicBezTo>
                  <a:pt x="974725" y="1543916"/>
                  <a:pt x="482809" y="1561373"/>
                  <a:pt x="255914" y="1535452"/>
                </a:cubicBezTo>
                <a:cubicBezTo>
                  <a:pt x="110163" y="1539920"/>
                  <a:pt x="-5179" y="1431958"/>
                  <a:pt x="0" y="1279538"/>
                </a:cubicBezTo>
                <a:cubicBezTo>
                  <a:pt x="7087" y="1103193"/>
                  <a:pt x="24857" y="969405"/>
                  <a:pt x="0" y="757490"/>
                </a:cubicBezTo>
                <a:cubicBezTo>
                  <a:pt x="-24857" y="545575"/>
                  <a:pt x="23519" y="478335"/>
                  <a:pt x="0" y="255914"/>
                </a:cubicBezTo>
                <a:close/>
              </a:path>
            </a:pathLst>
          </a:custGeom>
          <a:solidFill>
            <a:schemeClr val="bg1"/>
          </a:solidFill>
          <a:ln w="1905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592138E4-EA25-446B-98BD-7840C2E8EFA4}"/>
              </a:ext>
            </a:extLst>
          </p:cNvPr>
          <p:cNvSpPr txBox="1"/>
          <p:nvPr/>
        </p:nvSpPr>
        <p:spPr>
          <a:xfrm>
            <a:off x="2522491" y="246355"/>
            <a:ext cx="2818792" cy="400110"/>
          </a:xfrm>
          <a:prstGeom prst="rect">
            <a:avLst/>
          </a:prstGeom>
          <a:noFill/>
        </p:spPr>
        <p:txBody>
          <a:bodyPr wrap="square" rtlCol="0">
            <a:spAutoFit/>
          </a:bodyPr>
          <a:lstStyle/>
          <a:p>
            <a:pPr algn="ctr"/>
            <a:r>
              <a:rPr lang="vi-VN" sz="2000" b="1" dirty="0">
                <a:solidFill>
                  <a:schemeClr val="tx1">
                    <a:lumMod val="75000"/>
                    <a:lumOff val="25000"/>
                  </a:schemeClr>
                </a:solidFill>
                <a:latin typeface="iCiel Fester Bold" pitchFamily="50" charset="0"/>
              </a:rPr>
              <a:t>Câu hỏi gợi ý</a:t>
            </a:r>
            <a:endParaRPr lang="en-US" sz="2000" b="1" dirty="0">
              <a:solidFill>
                <a:schemeClr val="tx1">
                  <a:lumMod val="75000"/>
                  <a:lumOff val="25000"/>
                </a:schemeClr>
              </a:solidFill>
              <a:latin typeface="iCiel Fester Bold" pitchFamily="50" charset="0"/>
            </a:endParaRPr>
          </a:p>
        </p:txBody>
      </p:sp>
      <p:sp>
        <p:nvSpPr>
          <p:cNvPr id="27" name="TextBox 26">
            <a:extLst>
              <a:ext uri="{FF2B5EF4-FFF2-40B4-BE49-F238E27FC236}">
                <a16:creationId xmlns:a16="http://schemas.microsoft.com/office/drawing/2014/main" id="{B3C82B24-EF05-48C3-96C4-B762171D1078}"/>
              </a:ext>
            </a:extLst>
          </p:cNvPr>
          <p:cNvSpPr txBox="1"/>
          <p:nvPr/>
        </p:nvSpPr>
        <p:spPr>
          <a:xfrm>
            <a:off x="3074983" y="567915"/>
            <a:ext cx="8800012" cy="1015663"/>
          </a:xfrm>
          <a:prstGeom prst="rect">
            <a:avLst/>
          </a:prstGeom>
          <a:noFill/>
        </p:spPr>
        <p:txBody>
          <a:bodyPr wrap="square" rtlCol="0">
            <a:spAutoFit/>
          </a:bodyPr>
          <a:lstStyle/>
          <a:p>
            <a:r>
              <a:rPr lang="vi-VN" sz="2000" dirty="0">
                <a:solidFill>
                  <a:schemeClr val="tx1">
                    <a:lumMod val="75000"/>
                    <a:lumOff val="25000"/>
                  </a:schemeClr>
                </a:solidFill>
                <a:latin typeface="Century Schoolbook" panose="02040604050505020304" pitchFamily="18" charset="0"/>
              </a:rPr>
              <a:t>1. Tìm </a:t>
            </a:r>
            <a:r>
              <a:rPr lang="vi-VN" sz="2000" b="1" dirty="0">
                <a:solidFill>
                  <a:schemeClr val="tx1">
                    <a:lumMod val="75000"/>
                    <a:lumOff val="25000"/>
                  </a:schemeClr>
                </a:solidFill>
                <a:latin typeface="Century Schoolbook" panose="02040604050505020304" pitchFamily="18" charset="0"/>
              </a:rPr>
              <a:t>lời nói</a:t>
            </a:r>
            <a:r>
              <a:rPr lang="vi-VN" sz="2000" dirty="0">
                <a:solidFill>
                  <a:schemeClr val="tx1">
                    <a:lumMod val="75000"/>
                    <a:lumOff val="25000"/>
                  </a:schemeClr>
                </a:solidFill>
                <a:latin typeface="Century Schoolbook" panose="02040604050505020304" pitchFamily="18" charset="0"/>
              </a:rPr>
              <a:t> của Sơn và Lan với cái Hiên?</a:t>
            </a:r>
          </a:p>
          <a:p>
            <a:r>
              <a:rPr lang="vi-VN" sz="2000" dirty="0">
                <a:solidFill>
                  <a:schemeClr val="tx1">
                    <a:lumMod val="75000"/>
                    <a:lumOff val="25000"/>
                  </a:schemeClr>
                </a:solidFill>
                <a:latin typeface="Century Schoolbook" panose="02040604050505020304" pitchFamily="18" charset="0"/>
              </a:rPr>
              <a:t>2. Sơn có biết vì sao Hiên vẫn phải mặc chiếc áo rách không?</a:t>
            </a:r>
          </a:p>
          <a:p>
            <a:endParaRPr lang="vi-VN" sz="2000" dirty="0">
              <a:solidFill>
                <a:schemeClr val="tx1">
                  <a:lumMod val="75000"/>
                  <a:lumOff val="25000"/>
                </a:schemeClr>
              </a:solidFill>
              <a:latin typeface="Century Schoolbook" panose="02040604050505020304" pitchFamily="18" charset="0"/>
            </a:endParaRPr>
          </a:p>
        </p:txBody>
      </p:sp>
      <p:pic>
        <p:nvPicPr>
          <p:cNvPr id="32" name="Picture 31">
            <a:extLst>
              <a:ext uri="{FF2B5EF4-FFF2-40B4-BE49-F238E27FC236}">
                <a16:creationId xmlns:a16="http://schemas.microsoft.com/office/drawing/2014/main" id="{D5BFA1C7-A13B-487E-BB46-FE4DDC3CADB5}"/>
              </a:ext>
            </a:extLst>
          </p:cNvPr>
          <p:cNvPicPr>
            <a:picLocks noChangeAspect="1"/>
          </p:cNvPicPr>
          <p:nvPr/>
        </p:nvPicPr>
        <p:blipFill rotWithShape="1">
          <a:blip r:embed="rId3">
            <a:extLst>
              <a:ext uri="{28A0092B-C50C-407E-A947-70E740481C1C}">
                <a14:useLocalDpi xmlns:a14="http://schemas.microsoft.com/office/drawing/2010/main" val="0"/>
              </a:ext>
            </a:extLst>
          </a:blip>
          <a:srcRect l="56379" t="15464" r="20511" b="46492"/>
          <a:stretch/>
        </p:blipFill>
        <p:spPr>
          <a:xfrm>
            <a:off x="392836" y="988028"/>
            <a:ext cx="2289311" cy="2116450"/>
          </a:xfrm>
          <a:prstGeom prst="rect">
            <a:avLst/>
          </a:prstGeom>
          <a:effectLst>
            <a:softEdge rad="63500"/>
          </a:effectLst>
        </p:spPr>
      </p:pic>
      <p:pic>
        <p:nvPicPr>
          <p:cNvPr id="17" name="Picture 2" descr="Icon&#10;&#10;Description automatically generated">
            <a:extLst>
              <a:ext uri="{FF2B5EF4-FFF2-40B4-BE49-F238E27FC236}">
                <a16:creationId xmlns:a16="http://schemas.microsoft.com/office/drawing/2014/main" id="{3B333A8F-44AC-4CE1-A243-BE904290BE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66835" y="185292"/>
            <a:ext cx="1070656" cy="1070656"/>
          </a:xfrm>
          <a:prstGeom prst="rect">
            <a:avLst/>
          </a:prstGeom>
          <a:noFill/>
        </p:spPr>
      </p:pic>
      <p:sp>
        <p:nvSpPr>
          <p:cNvPr id="20" name="TextBox 19">
            <a:extLst>
              <a:ext uri="{FF2B5EF4-FFF2-40B4-BE49-F238E27FC236}">
                <a16:creationId xmlns:a16="http://schemas.microsoft.com/office/drawing/2014/main" id="{928516EA-7B30-4FF8-8523-B393DDF4A620}"/>
              </a:ext>
            </a:extLst>
          </p:cNvPr>
          <p:cNvSpPr txBox="1"/>
          <p:nvPr/>
        </p:nvSpPr>
        <p:spPr>
          <a:xfrm>
            <a:off x="269313" y="3146454"/>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Ý nghĩ,cảm xúc:</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4" name="TextBox 23">
            <a:extLst>
              <a:ext uri="{FF2B5EF4-FFF2-40B4-BE49-F238E27FC236}">
                <a16:creationId xmlns:a16="http://schemas.microsoft.com/office/drawing/2014/main" id="{834A3B5B-6F7A-476B-B1BC-1BE79439B7D8}"/>
              </a:ext>
            </a:extLst>
          </p:cNvPr>
          <p:cNvSpPr txBox="1"/>
          <p:nvPr/>
        </p:nvSpPr>
        <p:spPr>
          <a:xfrm>
            <a:off x="764969" y="3862404"/>
            <a:ext cx="10662061" cy="2246769"/>
          </a:xfrm>
          <a:prstGeom prst="rect">
            <a:avLst/>
          </a:prstGeom>
          <a:noFill/>
        </p:spPr>
        <p:txBody>
          <a:bodyPr wrap="square" rtlCol="0">
            <a:spAutoFit/>
          </a:bodyPr>
          <a:lstStyle/>
          <a:p>
            <a:pPr algn="just"/>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Sơn bây giờ mới chợt nhớ ra là mẹ cái Hiên rất nghèo, chỉ có thể đi mò cua bắt ốc thì còn lấy đâu ra tiền mà sắm áo cho con nữa. </a:t>
            </a:r>
            <a:r>
              <a:rPr lang="vi-VN" sz="28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rPr>
              <a:t>Sơn thấy động lòng thương</a:t>
            </a: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cũng như ban sáng Sơn đã </a:t>
            </a:r>
            <a:r>
              <a:rPr lang="vi-VN" sz="28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rPr>
              <a:t>nhớ thương đến em Duyên </a:t>
            </a: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ngày trước vẫn chơi cùng với Hiên, đùa nghịch ở vườn nhà. </a:t>
            </a:r>
            <a:r>
              <a:rPr lang="vi-VN" sz="28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rPr>
              <a:t>Một ý nghĩ tốt </a:t>
            </a: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bỗng thoáng qua tâm trí. </a:t>
            </a:r>
          </a:p>
        </p:txBody>
      </p:sp>
      <p:sp>
        <p:nvSpPr>
          <p:cNvPr id="25" name="TextBox 24">
            <a:extLst>
              <a:ext uri="{FF2B5EF4-FFF2-40B4-BE49-F238E27FC236}">
                <a16:creationId xmlns:a16="http://schemas.microsoft.com/office/drawing/2014/main" id="{E955A30D-49C2-41F2-8BA1-3F2113300F52}"/>
              </a:ext>
            </a:extLst>
          </p:cNvPr>
          <p:cNvSpPr txBox="1"/>
          <p:nvPr/>
        </p:nvSpPr>
        <p:spPr>
          <a:xfrm>
            <a:off x="415868" y="3393207"/>
            <a:ext cx="1909703" cy="2215991"/>
          </a:xfrm>
          <a:prstGeom prst="rect">
            <a:avLst/>
          </a:prstGeom>
          <a:noFill/>
        </p:spPr>
        <p:txBody>
          <a:bodyPr wrap="square" rtlCol="0">
            <a:spAutoFit/>
          </a:bodyPr>
          <a:lstStyle/>
          <a:p>
            <a:pPr algn="ctr"/>
            <a:r>
              <a:rPr lang="vi-VN" sz="138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a:t>
            </a:r>
            <a:endParaRPr lang="en-US" sz="138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9" name="TextBox 28">
            <a:extLst>
              <a:ext uri="{FF2B5EF4-FFF2-40B4-BE49-F238E27FC236}">
                <a16:creationId xmlns:a16="http://schemas.microsoft.com/office/drawing/2014/main" id="{1135761C-F73F-436A-AC09-7400B6B3EEF3}"/>
              </a:ext>
            </a:extLst>
          </p:cNvPr>
          <p:cNvSpPr txBox="1"/>
          <p:nvPr/>
        </p:nvSpPr>
        <p:spPr>
          <a:xfrm rot="10800000">
            <a:off x="3746897" y="4397830"/>
            <a:ext cx="1909703" cy="2215991"/>
          </a:xfrm>
          <a:prstGeom prst="rect">
            <a:avLst/>
          </a:prstGeom>
          <a:noFill/>
        </p:spPr>
        <p:txBody>
          <a:bodyPr wrap="square" rtlCol="0">
            <a:spAutoFit/>
          </a:bodyPr>
          <a:lstStyle/>
          <a:p>
            <a:pPr algn="ctr"/>
            <a:r>
              <a:rPr lang="vi-VN" sz="138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a:t>
            </a:r>
            <a:endParaRPr lang="en-US" sz="138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1" name="Picture 2" descr="Icon&#10;&#10;Description automatically generated">
            <a:extLst>
              <a:ext uri="{FF2B5EF4-FFF2-40B4-BE49-F238E27FC236}">
                <a16:creationId xmlns:a16="http://schemas.microsoft.com/office/drawing/2014/main" id="{40C03CA2-2CAD-44FA-9CCB-7A22D85FAA1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893" y="2044009"/>
            <a:ext cx="757926" cy="757926"/>
          </a:xfrm>
          <a:prstGeom prst="rect">
            <a:avLst/>
          </a:prstGeom>
          <a:noFill/>
        </p:spPr>
      </p:pic>
      <p:sp>
        <p:nvSpPr>
          <p:cNvPr id="22" name="Rectangle: Rounded Corners 21">
            <a:extLst>
              <a:ext uri="{FF2B5EF4-FFF2-40B4-BE49-F238E27FC236}">
                <a16:creationId xmlns:a16="http://schemas.microsoft.com/office/drawing/2014/main" id="{35CB5E72-279E-40F1-8C60-77AE0E2C5E22}"/>
              </a:ext>
            </a:extLst>
          </p:cNvPr>
          <p:cNvSpPr/>
          <p:nvPr/>
        </p:nvSpPr>
        <p:spPr>
          <a:xfrm>
            <a:off x="4304695" y="1947461"/>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8" name="TextBox 27">
            <a:extLst>
              <a:ext uri="{FF2B5EF4-FFF2-40B4-BE49-F238E27FC236}">
                <a16:creationId xmlns:a16="http://schemas.microsoft.com/office/drawing/2014/main" id="{193DFC02-4A17-416D-90A1-920C179B35AB}"/>
              </a:ext>
            </a:extLst>
          </p:cNvPr>
          <p:cNvSpPr txBox="1"/>
          <p:nvPr/>
        </p:nvSpPr>
        <p:spPr>
          <a:xfrm>
            <a:off x="4170245" y="2047094"/>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Gặp cái hiên</a:t>
            </a:r>
            <a:endParaRPr lang="en-US" sz="3200" b="1" dirty="0">
              <a:solidFill>
                <a:schemeClr val="tx1">
                  <a:lumMod val="75000"/>
                  <a:lumOff val="25000"/>
                </a:schemeClr>
              </a:solidFill>
              <a:latin typeface="iCiel Fester Bold" pitchFamily="50" charset="0"/>
            </a:endParaRPr>
          </a:p>
        </p:txBody>
      </p:sp>
      <p:sp>
        <p:nvSpPr>
          <p:cNvPr id="30" name="Oval 29">
            <a:extLst>
              <a:ext uri="{FF2B5EF4-FFF2-40B4-BE49-F238E27FC236}">
                <a16:creationId xmlns:a16="http://schemas.microsoft.com/office/drawing/2014/main" id="{BEB803DA-1F26-4287-9959-CE7C8C0DFA62}"/>
              </a:ext>
            </a:extLst>
          </p:cNvPr>
          <p:cNvSpPr/>
          <p:nvPr/>
        </p:nvSpPr>
        <p:spPr>
          <a:xfrm>
            <a:off x="2572726" y="1788472"/>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3</a:t>
            </a:r>
          </a:p>
        </p:txBody>
      </p:sp>
    </p:spTree>
    <p:extLst>
      <p:ext uri="{BB962C8B-B14F-4D97-AF65-F5344CB8AC3E}">
        <p14:creationId xmlns:p14="http://schemas.microsoft.com/office/powerpoint/2010/main" val="419800990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A164CA7-65FD-4639-AC79-396B0D043DCF}"/>
              </a:ext>
            </a:extLst>
          </p:cNvPr>
          <p:cNvCxnSpPr/>
          <p:nvPr/>
        </p:nvCxnSpPr>
        <p:spPr>
          <a:xfrm>
            <a:off x="0" y="2933700"/>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6719" y="2046253"/>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3271521" y="1949705"/>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3137071" y="2049338"/>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về nhà</a:t>
            </a:r>
            <a:endParaRPr lang="en-US" sz="3200" b="1" dirty="0">
              <a:solidFill>
                <a:schemeClr val="tx1">
                  <a:lumMod val="75000"/>
                  <a:lumOff val="25000"/>
                </a:schemeClr>
              </a:solidFill>
              <a:latin typeface="iCiel Fester Bold" pitchFamily="50" charset="0"/>
            </a:endParaRPr>
          </a:p>
        </p:txBody>
      </p:sp>
      <p:sp>
        <p:nvSpPr>
          <p:cNvPr id="23" name="Rectangle: Rounded Corners 22">
            <a:extLst>
              <a:ext uri="{FF2B5EF4-FFF2-40B4-BE49-F238E27FC236}">
                <a16:creationId xmlns:a16="http://schemas.microsoft.com/office/drawing/2014/main" id="{37C2E0F3-E63C-4D77-B846-D8094F331365}"/>
              </a:ext>
            </a:extLst>
          </p:cNvPr>
          <p:cNvSpPr/>
          <p:nvPr/>
        </p:nvSpPr>
        <p:spPr>
          <a:xfrm>
            <a:off x="2999152" y="211214"/>
            <a:ext cx="8800012" cy="1434355"/>
          </a:xfrm>
          <a:custGeom>
            <a:avLst/>
            <a:gdLst>
              <a:gd name="connsiteX0" fmla="*/ 0 w 8800012"/>
              <a:gd name="connsiteY0" fmla="*/ 239064 h 1434355"/>
              <a:gd name="connsiteX1" fmla="*/ 239064 w 8800012"/>
              <a:gd name="connsiteY1" fmla="*/ 0 h 1434355"/>
              <a:gd name="connsiteX2" fmla="*/ 766117 w 8800012"/>
              <a:gd name="connsiteY2" fmla="*/ 0 h 1434355"/>
              <a:gd name="connsiteX3" fmla="*/ 1209950 w 8800012"/>
              <a:gd name="connsiteY3" fmla="*/ 0 h 1434355"/>
              <a:gd name="connsiteX4" fmla="*/ 1737003 w 8800012"/>
              <a:gd name="connsiteY4" fmla="*/ 0 h 1434355"/>
              <a:gd name="connsiteX5" fmla="*/ 2347275 w 8800012"/>
              <a:gd name="connsiteY5" fmla="*/ 0 h 1434355"/>
              <a:gd name="connsiteX6" fmla="*/ 3040765 w 8800012"/>
              <a:gd name="connsiteY6" fmla="*/ 0 h 1434355"/>
              <a:gd name="connsiteX7" fmla="*/ 3567818 w 8800012"/>
              <a:gd name="connsiteY7" fmla="*/ 0 h 1434355"/>
              <a:gd name="connsiteX8" fmla="*/ 4427746 w 8800012"/>
              <a:gd name="connsiteY8" fmla="*/ 0 h 1434355"/>
              <a:gd name="connsiteX9" fmla="*/ 5121236 w 8800012"/>
              <a:gd name="connsiteY9" fmla="*/ 0 h 1434355"/>
              <a:gd name="connsiteX10" fmla="*/ 5981164 w 8800012"/>
              <a:gd name="connsiteY10" fmla="*/ 0 h 1434355"/>
              <a:gd name="connsiteX11" fmla="*/ 6757873 w 8800012"/>
              <a:gd name="connsiteY11" fmla="*/ 0 h 1434355"/>
              <a:gd name="connsiteX12" fmla="*/ 7368145 w 8800012"/>
              <a:gd name="connsiteY12" fmla="*/ 0 h 1434355"/>
              <a:gd name="connsiteX13" fmla="*/ 8560948 w 8800012"/>
              <a:gd name="connsiteY13" fmla="*/ 0 h 1434355"/>
              <a:gd name="connsiteX14" fmla="*/ 8800012 w 8800012"/>
              <a:gd name="connsiteY14" fmla="*/ 239064 h 1434355"/>
              <a:gd name="connsiteX15" fmla="*/ 8800012 w 8800012"/>
              <a:gd name="connsiteY15" fmla="*/ 717178 h 1434355"/>
              <a:gd name="connsiteX16" fmla="*/ 8800012 w 8800012"/>
              <a:gd name="connsiteY16" fmla="*/ 1195291 h 1434355"/>
              <a:gd name="connsiteX17" fmla="*/ 8560948 w 8800012"/>
              <a:gd name="connsiteY17" fmla="*/ 1434355 h 1434355"/>
              <a:gd name="connsiteX18" fmla="*/ 7701020 w 8800012"/>
              <a:gd name="connsiteY18" fmla="*/ 1434355 h 1434355"/>
              <a:gd name="connsiteX19" fmla="*/ 7173967 w 8800012"/>
              <a:gd name="connsiteY19" fmla="*/ 1434355 h 1434355"/>
              <a:gd name="connsiteX20" fmla="*/ 6480477 w 8800012"/>
              <a:gd name="connsiteY20" fmla="*/ 1434355 h 1434355"/>
              <a:gd name="connsiteX21" fmla="*/ 5703768 w 8800012"/>
              <a:gd name="connsiteY21" fmla="*/ 1434355 h 1434355"/>
              <a:gd name="connsiteX22" fmla="*/ 4843840 w 8800012"/>
              <a:gd name="connsiteY22" fmla="*/ 1434355 h 1434355"/>
              <a:gd name="connsiteX23" fmla="*/ 4067131 w 8800012"/>
              <a:gd name="connsiteY23" fmla="*/ 1434355 h 1434355"/>
              <a:gd name="connsiteX24" fmla="*/ 3207203 w 8800012"/>
              <a:gd name="connsiteY24" fmla="*/ 1434355 h 1434355"/>
              <a:gd name="connsiteX25" fmla="*/ 2430493 w 8800012"/>
              <a:gd name="connsiteY25" fmla="*/ 1434355 h 1434355"/>
              <a:gd name="connsiteX26" fmla="*/ 1903441 w 8800012"/>
              <a:gd name="connsiteY26" fmla="*/ 1434355 h 1434355"/>
              <a:gd name="connsiteX27" fmla="*/ 1126732 w 8800012"/>
              <a:gd name="connsiteY27" fmla="*/ 1434355 h 1434355"/>
              <a:gd name="connsiteX28" fmla="*/ 239064 w 8800012"/>
              <a:gd name="connsiteY28" fmla="*/ 1434355 h 1434355"/>
              <a:gd name="connsiteX29" fmla="*/ 0 w 8800012"/>
              <a:gd name="connsiteY29" fmla="*/ 1195291 h 1434355"/>
              <a:gd name="connsiteX30" fmla="*/ 0 w 8800012"/>
              <a:gd name="connsiteY30" fmla="*/ 726740 h 1434355"/>
              <a:gd name="connsiteX31" fmla="*/ 0 w 8800012"/>
              <a:gd name="connsiteY31" fmla="*/ 239064 h 143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00012" h="1434355" fill="none" extrusionOk="0">
                <a:moveTo>
                  <a:pt x="0" y="239064"/>
                </a:moveTo>
                <a:cubicBezTo>
                  <a:pt x="1984" y="98372"/>
                  <a:pt x="89091" y="-578"/>
                  <a:pt x="239064" y="0"/>
                </a:cubicBezTo>
                <a:cubicBezTo>
                  <a:pt x="450263" y="-24332"/>
                  <a:pt x="623470" y="-21879"/>
                  <a:pt x="766117" y="0"/>
                </a:cubicBezTo>
                <a:cubicBezTo>
                  <a:pt x="908764" y="21879"/>
                  <a:pt x="1101956" y="5967"/>
                  <a:pt x="1209950" y="0"/>
                </a:cubicBezTo>
                <a:cubicBezTo>
                  <a:pt x="1317944" y="-5967"/>
                  <a:pt x="1489472" y="18151"/>
                  <a:pt x="1737003" y="0"/>
                </a:cubicBezTo>
                <a:cubicBezTo>
                  <a:pt x="1984534" y="-18151"/>
                  <a:pt x="2165279" y="-29649"/>
                  <a:pt x="2347275" y="0"/>
                </a:cubicBezTo>
                <a:cubicBezTo>
                  <a:pt x="2529271" y="29649"/>
                  <a:pt x="2727384" y="25317"/>
                  <a:pt x="3040765" y="0"/>
                </a:cubicBezTo>
                <a:cubicBezTo>
                  <a:pt x="3354146" y="-25317"/>
                  <a:pt x="3332868" y="1159"/>
                  <a:pt x="3567818" y="0"/>
                </a:cubicBezTo>
                <a:cubicBezTo>
                  <a:pt x="3802768" y="-1159"/>
                  <a:pt x="4064378" y="18349"/>
                  <a:pt x="4427746" y="0"/>
                </a:cubicBezTo>
                <a:cubicBezTo>
                  <a:pt x="4791114" y="-18349"/>
                  <a:pt x="4793200" y="-17475"/>
                  <a:pt x="5121236" y="0"/>
                </a:cubicBezTo>
                <a:cubicBezTo>
                  <a:pt x="5449272" y="17475"/>
                  <a:pt x="5615448" y="11962"/>
                  <a:pt x="5981164" y="0"/>
                </a:cubicBezTo>
                <a:cubicBezTo>
                  <a:pt x="6346880" y="-11962"/>
                  <a:pt x="6540549" y="-16580"/>
                  <a:pt x="6757873" y="0"/>
                </a:cubicBezTo>
                <a:cubicBezTo>
                  <a:pt x="6975197" y="16580"/>
                  <a:pt x="7092351" y="-6590"/>
                  <a:pt x="7368145" y="0"/>
                </a:cubicBezTo>
                <a:cubicBezTo>
                  <a:pt x="7643939" y="6590"/>
                  <a:pt x="8043338" y="-863"/>
                  <a:pt x="8560948" y="0"/>
                </a:cubicBezTo>
                <a:cubicBezTo>
                  <a:pt x="8693333" y="16090"/>
                  <a:pt x="8807959" y="99902"/>
                  <a:pt x="8800012" y="239064"/>
                </a:cubicBezTo>
                <a:cubicBezTo>
                  <a:pt x="8794219" y="354617"/>
                  <a:pt x="8801000" y="598109"/>
                  <a:pt x="8800012" y="717178"/>
                </a:cubicBezTo>
                <a:cubicBezTo>
                  <a:pt x="8799024" y="836247"/>
                  <a:pt x="8785933" y="1066463"/>
                  <a:pt x="8800012" y="1195291"/>
                </a:cubicBezTo>
                <a:cubicBezTo>
                  <a:pt x="8804781" y="1310571"/>
                  <a:pt x="8687340" y="1424331"/>
                  <a:pt x="8560948" y="1434355"/>
                </a:cubicBezTo>
                <a:cubicBezTo>
                  <a:pt x="8230403" y="1394047"/>
                  <a:pt x="8064794" y="1401326"/>
                  <a:pt x="7701020" y="1434355"/>
                </a:cubicBezTo>
                <a:cubicBezTo>
                  <a:pt x="7337246" y="1467384"/>
                  <a:pt x="7310616" y="1418846"/>
                  <a:pt x="7173967" y="1434355"/>
                </a:cubicBezTo>
                <a:cubicBezTo>
                  <a:pt x="7037318" y="1449864"/>
                  <a:pt x="6687747" y="1439244"/>
                  <a:pt x="6480477" y="1434355"/>
                </a:cubicBezTo>
                <a:cubicBezTo>
                  <a:pt x="6273207" y="1429467"/>
                  <a:pt x="5862772" y="1423226"/>
                  <a:pt x="5703768" y="1434355"/>
                </a:cubicBezTo>
                <a:cubicBezTo>
                  <a:pt x="5544764" y="1445484"/>
                  <a:pt x="5222201" y="1457317"/>
                  <a:pt x="4843840" y="1434355"/>
                </a:cubicBezTo>
                <a:cubicBezTo>
                  <a:pt x="4465479" y="1411393"/>
                  <a:pt x="4355148" y="1410081"/>
                  <a:pt x="4067131" y="1434355"/>
                </a:cubicBezTo>
                <a:cubicBezTo>
                  <a:pt x="3779114" y="1458629"/>
                  <a:pt x="3441926" y="1398251"/>
                  <a:pt x="3207203" y="1434355"/>
                </a:cubicBezTo>
                <a:cubicBezTo>
                  <a:pt x="2972480" y="1470459"/>
                  <a:pt x="2612846" y="1466962"/>
                  <a:pt x="2430493" y="1434355"/>
                </a:cubicBezTo>
                <a:cubicBezTo>
                  <a:pt x="2248140" y="1401749"/>
                  <a:pt x="2020737" y="1455976"/>
                  <a:pt x="1903441" y="1434355"/>
                </a:cubicBezTo>
                <a:cubicBezTo>
                  <a:pt x="1786145" y="1412734"/>
                  <a:pt x="1493897" y="1409600"/>
                  <a:pt x="1126732" y="1434355"/>
                </a:cubicBezTo>
                <a:cubicBezTo>
                  <a:pt x="759567" y="1459110"/>
                  <a:pt x="565815" y="1471572"/>
                  <a:pt x="239064" y="1434355"/>
                </a:cubicBezTo>
                <a:cubicBezTo>
                  <a:pt x="96091" y="1436984"/>
                  <a:pt x="7715" y="1348483"/>
                  <a:pt x="0" y="1195291"/>
                </a:cubicBezTo>
                <a:cubicBezTo>
                  <a:pt x="-859" y="989793"/>
                  <a:pt x="18261" y="901358"/>
                  <a:pt x="0" y="726740"/>
                </a:cubicBezTo>
                <a:cubicBezTo>
                  <a:pt x="-18261" y="552122"/>
                  <a:pt x="18186" y="360422"/>
                  <a:pt x="0" y="239064"/>
                </a:cubicBezTo>
                <a:close/>
              </a:path>
              <a:path w="8800012" h="1434355" stroke="0" extrusionOk="0">
                <a:moveTo>
                  <a:pt x="0" y="239064"/>
                </a:moveTo>
                <a:cubicBezTo>
                  <a:pt x="-25783" y="91130"/>
                  <a:pt x="94722" y="4621"/>
                  <a:pt x="239064" y="0"/>
                </a:cubicBezTo>
                <a:cubicBezTo>
                  <a:pt x="558117" y="-3455"/>
                  <a:pt x="854115" y="-37027"/>
                  <a:pt x="1098992" y="0"/>
                </a:cubicBezTo>
                <a:cubicBezTo>
                  <a:pt x="1343869" y="37027"/>
                  <a:pt x="1463897" y="-25046"/>
                  <a:pt x="1709264" y="0"/>
                </a:cubicBezTo>
                <a:cubicBezTo>
                  <a:pt x="1954631" y="25046"/>
                  <a:pt x="2068791" y="11608"/>
                  <a:pt x="2236316" y="0"/>
                </a:cubicBezTo>
                <a:cubicBezTo>
                  <a:pt x="2403841" y="-11608"/>
                  <a:pt x="2776853" y="23865"/>
                  <a:pt x="3013025" y="0"/>
                </a:cubicBezTo>
                <a:cubicBezTo>
                  <a:pt x="3249197" y="-23865"/>
                  <a:pt x="3382578" y="-17028"/>
                  <a:pt x="3623297" y="0"/>
                </a:cubicBezTo>
                <a:cubicBezTo>
                  <a:pt x="3864016" y="17028"/>
                  <a:pt x="4291054" y="12995"/>
                  <a:pt x="4483225" y="0"/>
                </a:cubicBezTo>
                <a:cubicBezTo>
                  <a:pt x="4675396" y="-12995"/>
                  <a:pt x="4867581" y="-7646"/>
                  <a:pt x="5010277" y="0"/>
                </a:cubicBezTo>
                <a:cubicBezTo>
                  <a:pt x="5152973" y="7646"/>
                  <a:pt x="5545232" y="-35694"/>
                  <a:pt x="5870206" y="0"/>
                </a:cubicBezTo>
                <a:cubicBezTo>
                  <a:pt x="6195180" y="35694"/>
                  <a:pt x="6158061" y="-15081"/>
                  <a:pt x="6314039" y="0"/>
                </a:cubicBezTo>
                <a:cubicBezTo>
                  <a:pt x="6470017" y="15081"/>
                  <a:pt x="6677349" y="26416"/>
                  <a:pt x="7007530" y="0"/>
                </a:cubicBezTo>
                <a:cubicBezTo>
                  <a:pt x="7337711" y="-26416"/>
                  <a:pt x="7433197" y="-31117"/>
                  <a:pt x="7701020" y="0"/>
                </a:cubicBezTo>
                <a:cubicBezTo>
                  <a:pt x="7968843" y="31117"/>
                  <a:pt x="8374886" y="10362"/>
                  <a:pt x="8560948" y="0"/>
                </a:cubicBezTo>
                <a:cubicBezTo>
                  <a:pt x="8704780" y="14455"/>
                  <a:pt x="8815708" y="93290"/>
                  <a:pt x="8800012" y="239064"/>
                </a:cubicBezTo>
                <a:cubicBezTo>
                  <a:pt x="8781265" y="353729"/>
                  <a:pt x="8799274" y="598278"/>
                  <a:pt x="8800012" y="717178"/>
                </a:cubicBezTo>
                <a:cubicBezTo>
                  <a:pt x="8800750" y="836078"/>
                  <a:pt x="8812292" y="1032928"/>
                  <a:pt x="8800012" y="1195291"/>
                </a:cubicBezTo>
                <a:cubicBezTo>
                  <a:pt x="8793206" y="1313449"/>
                  <a:pt x="8694247" y="1417198"/>
                  <a:pt x="8560948" y="1434355"/>
                </a:cubicBezTo>
                <a:cubicBezTo>
                  <a:pt x="8359221" y="1406059"/>
                  <a:pt x="8130136" y="1438490"/>
                  <a:pt x="7784239" y="1434355"/>
                </a:cubicBezTo>
                <a:cubicBezTo>
                  <a:pt x="7438342" y="1430220"/>
                  <a:pt x="7390465" y="1428328"/>
                  <a:pt x="7257186" y="1434355"/>
                </a:cubicBezTo>
                <a:cubicBezTo>
                  <a:pt x="7123907" y="1440382"/>
                  <a:pt x="6700039" y="1416606"/>
                  <a:pt x="6397258" y="1434355"/>
                </a:cubicBezTo>
                <a:cubicBezTo>
                  <a:pt x="6094477" y="1452104"/>
                  <a:pt x="5981977" y="1459085"/>
                  <a:pt x="5703768" y="1434355"/>
                </a:cubicBezTo>
                <a:cubicBezTo>
                  <a:pt x="5425559" y="1409626"/>
                  <a:pt x="5336826" y="1450952"/>
                  <a:pt x="5176715" y="1434355"/>
                </a:cubicBezTo>
                <a:cubicBezTo>
                  <a:pt x="5016604" y="1417758"/>
                  <a:pt x="4795566" y="1411693"/>
                  <a:pt x="4483225" y="1434355"/>
                </a:cubicBezTo>
                <a:cubicBezTo>
                  <a:pt x="4170884" y="1457018"/>
                  <a:pt x="4171420" y="1444647"/>
                  <a:pt x="4039391" y="1434355"/>
                </a:cubicBezTo>
                <a:cubicBezTo>
                  <a:pt x="3907362" y="1424063"/>
                  <a:pt x="3710052" y="1440318"/>
                  <a:pt x="3595557" y="1434355"/>
                </a:cubicBezTo>
                <a:cubicBezTo>
                  <a:pt x="3481062" y="1428392"/>
                  <a:pt x="3091749" y="1462544"/>
                  <a:pt x="2902067" y="1434355"/>
                </a:cubicBezTo>
                <a:cubicBezTo>
                  <a:pt x="2712385" y="1406167"/>
                  <a:pt x="2575280" y="1413617"/>
                  <a:pt x="2375014" y="1434355"/>
                </a:cubicBezTo>
                <a:cubicBezTo>
                  <a:pt x="2174748" y="1455093"/>
                  <a:pt x="1907124" y="1415048"/>
                  <a:pt x="1598305" y="1434355"/>
                </a:cubicBezTo>
                <a:cubicBezTo>
                  <a:pt x="1289486" y="1453662"/>
                  <a:pt x="1318095" y="1453342"/>
                  <a:pt x="1071252" y="1434355"/>
                </a:cubicBezTo>
                <a:cubicBezTo>
                  <a:pt x="824409" y="1415368"/>
                  <a:pt x="576119" y="1412992"/>
                  <a:pt x="239064" y="1434355"/>
                </a:cubicBezTo>
                <a:cubicBezTo>
                  <a:pt x="99321" y="1442162"/>
                  <a:pt x="-9414" y="1347468"/>
                  <a:pt x="0" y="1195291"/>
                </a:cubicBezTo>
                <a:cubicBezTo>
                  <a:pt x="22136" y="1001782"/>
                  <a:pt x="-18132" y="814756"/>
                  <a:pt x="0" y="707615"/>
                </a:cubicBezTo>
                <a:cubicBezTo>
                  <a:pt x="18132" y="600474"/>
                  <a:pt x="-21199" y="401323"/>
                  <a:pt x="0" y="239064"/>
                </a:cubicBezTo>
                <a:close/>
              </a:path>
            </a:pathLst>
          </a:custGeom>
          <a:solidFill>
            <a:schemeClr val="bg1"/>
          </a:solidFill>
          <a:ln w="1905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592138E4-EA25-446B-98BD-7840C2E8EFA4}"/>
              </a:ext>
            </a:extLst>
          </p:cNvPr>
          <p:cNvSpPr txBox="1"/>
          <p:nvPr/>
        </p:nvSpPr>
        <p:spPr>
          <a:xfrm>
            <a:off x="2522491" y="246355"/>
            <a:ext cx="2818792" cy="400110"/>
          </a:xfrm>
          <a:prstGeom prst="rect">
            <a:avLst/>
          </a:prstGeom>
          <a:noFill/>
        </p:spPr>
        <p:txBody>
          <a:bodyPr wrap="square" rtlCol="0">
            <a:spAutoFit/>
          </a:bodyPr>
          <a:lstStyle/>
          <a:p>
            <a:pPr algn="ctr"/>
            <a:r>
              <a:rPr lang="vi-VN" sz="2000" b="1" dirty="0">
                <a:solidFill>
                  <a:schemeClr val="tx1">
                    <a:lumMod val="75000"/>
                    <a:lumOff val="25000"/>
                  </a:schemeClr>
                </a:solidFill>
                <a:latin typeface="iCiel Fester Bold" pitchFamily="50" charset="0"/>
              </a:rPr>
              <a:t>Câu hỏi gợi ý</a:t>
            </a:r>
            <a:endParaRPr lang="en-US" sz="2000" b="1" dirty="0">
              <a:solidFill>
                <a:schemeClr val="tx1">
                  <a:lumMod val="75000"/>
                  <a:lumOff val="25000"/>
                </a:schemeClr>
              </a:solidFill>
              <a:latin typeface="iCiel Fester Bold" pitchFamily="50" charset="0"/>
            </a:endParaRPr>
          </a:p>
        </p:txBody>
      </p:sp>
      <p:sp>
        <p:nvSpPr>
          <p:cNvPr id="27" name="TextBox 26">
            <a:extLst>
              <a:ext uri="{FF2B5EF4-FFF2-40B4-BE49-F238E27FC236}">
                <a16:creationId xmlns:a16="http://schemas.microsoft.com/office/drawing/2014/main" id="{B3C82B24-EF05-48C3-96C4-B762171D1078}"/>
              </a:ext>
            </a:extLst>
          </p:cNvPr>
          <p:cNvSpPr txBox="1"/>
          <p:nvPr/>
        </p:nvSpPr>
        <p:spPr>
          <a:xfrm>
            <a:off x="3074983" y="567915"/>
            <a:ext cx="8800012" cy="1200329"/>
          </a:xfrm>
          <a:prstGeom prst="rect">
            <a:avLst/>
          </a:prstGeom>
          <a:noFill/>
        </p:spPr>
        <p:txBody>
          <a:bodyPr wrap="square" rtlCol="0">
            <a:spAutoFit/>
          </a:bodyPr>
          <a:lstStyle/>
          <a:p>
            <a:r>
              <a:rPr lang="vi-VN" sz="2400" dirty="0">
                <a:solidFill>
                  <a:schemeClr val="tx1">
                    <a:lumMod val="75000"/>
                    <a:lumOff val="25000"/>
                  </a:schemeClr>
                </a:solidFill>
                <a:latin typeface="Century Schoolbook" panose="02040604050505020304" pitchFamily="18" charset="0"/>
              </a:rPr>
              <a:t>Khi nghe tin từ vú già, Sơn và Lan đã làm gì? Cảm xúc như thế nào?</a:t>
            </a:r>
          </a:p>
          <a:p>
            <a:endParaRPr lang="vi-VN" sz="2400" dirty="0">
              <a:solidFill>
                <a:schemeClr val="tx1">
                  <a:lumMod val="75000"/>
                  <a:lumOff val="25000"/>
                </a:schemeClr>
              </a:solidFill>
              <a:latin typeface="Century Schoolbook" panose="02040604050505020304" pitchFamily="18" charset="0"/>
            </a:endParaRPr>
          </a:p>
        </p:txBody>
      </p:sp>
      <p:pic>
        <p:nvPicPr>
          <p:cNvPr id="17" name="Picture 2" descr="Icon&#10;&#10;Description automatically generated">
            <a:extLst>
              <a:ext uri="{FF2B5EF4-FFF2-40B4-BE49-F238E27FC236}">
                <a16:creationId xmlns:a16="http://schemas.microsoft.com/office/drawing/2014/main" id="{3B333A8F-44AC-4CE1-A243-BE904290B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835" y="185292"/>
            <a:ext cx="1070656" cy="1070656"/>
          </a:xfrm>
          <a:prstGeom prst="rect">
            <a:avLst/>
          </a:prstGeom>
          <a:noFill/>
        </p:spPr>
      </p:pic>
      <p:sp>
        <p:nvSpPr>
          <p:cNvPr id="16" name="Rectangle: Rounded Corners 15">
            <a:extLst>
              <a:ext uri="{FF2B5EF4-FFF2-40B4-BE49-F238E27FC236}">
                <a16:creationId xmlns:a16="http://schemas.microsoft.com/office/drawing/2014/main" id="{7ECA9226-487E-45D2-B98A-74B676C6A477}"/>
              </a:ext>
            </a:extLst>
          </p:cNvPr>
          <p:cNvSpPr/>
          <p:nvPr/>
        </p:nvSpPr>
        <p:spPr>
          <a:xfrm>
            <a:off x="633232" y="3191497"/>
            <a:ext cx="5078455" cy="3556071"/>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TextBox 20">
            <a:extLst>
              <a:ext uri="{FF2B5EF4-FFF2-40B4-BE49-F238E27FC236}">
                <a16:creationId xmlns:a16="http://schemas.microsoft.com/office/drawing/2014/main" id="{B4BBA020-A456-4C96-BD95-993978E08963}"/>
              </a:ext>
            </a:extLst>
          </p:cNvPr>
          <p:cNvSpPr txBox="1"/>
          <p:nvPr/>
        </p:nvSpPr>
        <p:spPr>
          <a:xfrm>
            <a:off x="0" y="3307517"/>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Ngôn ngữ:</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2" name="Rectangle: Rounded Corners 21">
            <a:extLst>
              <a:ext uri="{FF2B5EF4-FFF2-40B4-BE49-F238E27FC236}">
                <a16:creationId xmlns:a16="http://schemas.microsoft.com/office/drawing/2014/main" id="{86F67E77-5462-4408-BA6E-FDDFE3806B7A}"/>
              </a:ext>
            </a:extLst>
          </p:cNvPr>
          <p:cNvSpPr/>
          <p:nvPr/>
        </p:nvSpPr>
        <p:spPr>
          <a:xfrm>
            <a:off x="6346469" y="3191499"/>
            <a:ext cx="5078455" cy="3556072"/>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extBox 27">
            <a:extLst>
              <a:ext uri="{FF2B5EF4-FFF2-40B4-BE49-F238E27FC236}">
                <a16:creationId xmlns:a16="http://schemas.microsoft.com/office/drawing/2014/main" id="{15A4F191-78B6-40CF-AD9A-0EEE5A4A8C84}"/>
              </a:ext>
            </a:extLst>
          </p:cNvPr>
          <p:cNvSpPr txBox="1"/>
          <p:nvPr/>
        </p:nvSpPr>
        <p:spPr>
          <a:xfrm>
            <a:off x="5919385" y="3181187"/>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8674" name="Picture 2" descr="Two dolls standing next to each other&#10;&#10;Description automatically generated with medium confidence">
            <a:extLst>
              <a:ext uri="{FF2B5EF4-FFF2-40B4-BE49-F238E27FC236}">
                <a16:creationId xmlns:a16="http://schemas.microsoft.com/office/drawing/2014/main" id="{AAEAF362-BE2D-4B42-8689-CB8FFDB34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23" y="-493970"/>
            <a:ext cx="2611360" cy="3760107"/>
          </a:xfrm>
          <a:prstGeom prst="rect">
            <a:avLst/>
          </a:prstGeom>
          <a:noFill/>
        </p:spPr>
      </p:pic>
      <p:pic>
        <p:nvPicPr>
          <p:cNvPr id="20" name="Picture 2">
            <a:extLst>
              <a:ext uri="{FF2B5EF4-FFF2-40B4-BE49-F238E27FC236}">
                <a16:creationId xmlns:a16="http://schemas.microsoft.com/office/drawing/2014/main" id="{AFF5305B-A381-4D7C-B457-3ABD908ADD2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3950" y="1686949"/>
            <a:ext cx="1844270" cy="1246751"/>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5031C83C-9DD5-4BC3-B64E-ED341851DB25}"/>
              </a:ext>
            </a:extLst>
          </p:cNvPr>
          <p:cNvSpPr/>
          <p:nvPr/>
        </p:nvSpPr>
        <p:spPr>
          <a:xfrm>
            <a:off x="78571" y="1760692"/>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4</a:t>
            </a:r>
          </a:p>
        </p:txBody>
      </p:sp>
    </p:spTree>
    <p:extLst>
      <p:ext uri="{BB962C8B-B14F-4D97-AF65-F5344CB8AC3E}">
        <p14:creationId xmlns:p14="http://schemas.microsoft.com/office/powerpoint/2010/main" val="184420879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A164CA7-65FD-4639-AC79-396B0D043DCF}"/>
              </a:ext>
            </a:extLst>
          </p:cNvPr>
          <p:cNvCxnSpPr/>
          <p:nvPr/>
        </p:nvCxnSpPr>
        <p:spPr>
          <a:xfrm>
            <a:off x="-18957" y="2267332"/>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7899" y="1379885"/>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3392701" y="1283337"/>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3258251" y="1382970"/>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về nhà</a:t>
            </a:r>
            <a:endParaRPr lang="en-US" sz="3200" b="1" dirty="0">
              <a:solidFill>
                <a:schemeClr val="tx1">
                  <a:lumMod val="75000"/>
                  <a:lumOff val="25000"/>
                </a:schemeClr>
              </a:solidFill>
              <a:latin typeface="iCiel Fester Bold" pitchFamily="50" charset="0"/>
            </a:endParaRPr>
          </a:p>
        </p:txBody>
      </p:sp>
      <p:pic>
        <p:nvPicPr>
          <p:cNvPr id="17" name="Picture 2" descr="Icon&#10;&#10;Description automatically generated">
            <a:extLst>
              <a:ext uri="{FF2B5EF4-FFF2-40B4-BE49-F238E27FC236}">
                <a16:creationId xmlns:a16="http://schemas.microsoft.com/office/drawing/2014/main" id="{3B333A8F-44AC-4CE1-A243-BE904290B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835" y="185292"/>
            <a:ext cx="1070656" cy="1070656"/>
          </a:xfrm>
          <a:prstGeom prst="rect">
            <a:avLst/>
          </a:prstGeom>
          <a:noFill/>
        </p:spPr>
      </p:pic>
      <p:sp>
        <p:nvSpPr>
          <p:cNvPr id="16" name="Rectangle: Rounded Corners 15">
            <a:extLst>
              <a:ext uri="{FF2B5EF4-FFF2-40B4-BE49-F238E27FC236}">
                <a16:creationId xmlns:a16="http://schemas.microsoft.com/office/drawing/2014/main" id="{7ECA9226-487E-45D2-B98A-74B676C6A477}"/>
              </a:ext>
            </a:extLst>
          </p:cNvPr>
          <p:cNvSpPr/>
          <p:nvPr/>
        </p:nvSpPr>
        <p:spPr>
          <a:xfrm>
            <a:off x="634782" y="2638387"/>
            <a:ext cx="5078455" cy="4008399"/>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TextBox 20">
            <a:extLst>
              <a:ext uri="{FF2B5EF4-FFF2-40B4-BE49-F238E27FC236}">
                <a16:creationId xmlns:a16="http://schemas.microsoft.com/office/drawing/2014/main" id="{B4BBA020-A456-4C96-BD95-993978E08963}"/>
              </a:ext>
            </a:extLst>
          </p:cNvPr>
          <p:cNvSpPr txBox="1"/>
          <p:nvPr/>
        </p:nvSpPr>
        <p:spPr>
          <a:xfrm>
            <a:off x="0" y="2637637"/>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Ngôn ngữ:</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sp>
        <p:nvSpPr>
          <p:cNvPr id="22" name="Rectangle: Rounded Corners 21">
            <a:extLst>
              <a:ext uri="{FF2B5EF4-FFF2-40B4-BE49-F238E27FC236}">
                <a16:creationId xmlns:a16="http://schemas.microsoft.com/office/drawing/2014/main" id="{86F67E77-5462-4408-BA6E-FDDFE3806B7A}"/>
              </a:ext>
            </a:extLst>
          </p:cNvPr>
          <p:cNvSpPr/>
          <p:nvPr/>
        </p:nvSpPr>
        <p:spPr>
          <a:xfrm>
            <a:off x="6348019" y="2638388"/>
            <a:ext cx="5078455" cy="4008393"/>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extBox 27">
            <a:extLst>
              <a:ext uri="{FF2B5EF4-FFF2-40B4-BE49-F238E27FC236}">
                <a16:creationId xmlns:a16="http://schemas.microsoft.com/office/drawing/2014/main" id="{15A4F191-78B6-40CF-AD9A-0EEE5A4A8C84}"/>
              </a:ext>
            </a:extLst>
          </p:cNvPr>
          <p:cNvSpPr txBox="1"/>
          <p:nvPr/>
        </p:nvSpPr>
        <p:spPr>
          <a:xfrm>
            <a:off x="5633141" y="2625736"/>
            <a:ext cx="4112517" cy="707886"/>
          </a:xfrm>
          <a:prstGeom prst="rect">
            <a:avLst/>
          </a:prstGeom>
          <a:noFill/>
        </p:spPr>
        <p:txBody>
          <a:bodyPr wrap="square" rtlCol="0">
            <a:spAutoFit/>
          </a:bodyPr>
          <a:lstStyle/>
          <a:p>
            <a:pPr algn="ctr"/>
            <a:r>
              <a:rPr lang="vi-VN"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 Hành động:</a:t>
            </a:r>
            <a:endParaRPr lang="en-US" sz="40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8674" name="Picture 2" descr="Two dolls standing next to each other&#10;&#10;Description automatically generated with medium confidence">
            <a:extLst>
              <a:ext uri="{FF2B5EF4-FFF2-40B4-BE49-F238E27FC236}">
                <a16:creationId xmlns:a16="http://schemas.microsoft.com/office/drawing/2014/main" id="{AAEAF362-BE2D-4B42-8689-CB8FFDB34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83" y="-338094"/>
            <a:ext cx="1973096" cy="2841068"/>
          </a:xfrm>
          <a:prstGeom prst="rect">
            <a:avLst/>
          </a:prstGeom>
          <a:noFill/>
        </p:spPr>
      </p:pic>
      <p:sp>
        <p:nvSpPr>
          <p:cNvPr id="25" name="TextBox 24">
            <a:extLst>
              <a:ext uri="{FF2B5EF4-FFF2-40B4-BE49-F238E27FC236}">
                <a16:creationId xmlns:a16="http://schemas.microsoft.com/office/drawing/2014/main" id="{1F24353B-B208-4598-9AE3-22353605A9C9}"/>
              </a:ext>
            </a:extLst>
          </p:cNvPr>
          <p:cNvSpPr txBox="1"/>
          <p:nvPr/>
        </p:nvSpPr>
        <p:spPr>
          <a:xfrm>
            <a:off x="826613" y="3232895"/>
            <a:ext cx="4863276" cy="3539430"/>
          </a:xfrm>
          <a:prstGeom prst="rect">
            <a:avLst/>
          </a:prstGeom>
          <a:noFill/>
        </p:spPr>
        <p:txBody>
          <a:bodyPr wrap="square" rtlCol="0">
            <a:spAutoFit/>
          </a:bodyPr>
          <a:lstStyle/>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“Mợ tôi biết thì chết”</a:t>
            </a:r>
          </a:p>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“Sao em lại nghĩ đem cho nó... Có phải bây giờ mẹ mắng chết không?”</a:t>
            </a:r>
          </a:p>
          <a:p>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“Ai bảo chị về lấy”</a:t>
            </a:r>
            <a:b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b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“Nhưng mà em sợ lắm”</a:t>
            </a:r>
          </a:p>
          <a:p>
            <a:r>
              <a:rPr lang="vi-VN" sz="2800" b="1" i="1" dirty="0">
                <a:solidFill>
                  <a:schemeClr val="tx1">
                    <a:lumMod val="75000"/>
                    <a:lumOff val="25000"/>
                  </a:schemeClr>
                </a:solidFill>
                <a:highlight>
                  <a:srgbClr val="F4CECC"/>
                </a:highlight>
                <a:latin typeface="Calibri Light" panose="020F0302020204030204" pitchFamily="34" charset="0"/>
                <a:cs typeface="Calibri Light" panose="020F0302020204030204" pitchFamily="34" charset="0"/>
                <a:sym typeface="Wingdings" panose="05000000000000000000" pitchFamily="2" charset="2"/>
              </a:rPr>
              <a:t> Lo lắng, hối hận</a:t>
            </a:r>
            <a:b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br>
            <a:endParaRPr lang="vi-VN" sz="2800" b="1"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id="{36F989BB-E52E-4381-9ABB-8420B74D755A}"/>
              </a:ext>
            </a:extLst>
          </p:cNvPr>
          <p:cNvSpPr txBox="1"/>
          <p:nvPr/>
        </p:nvSpPr>
        <p:spPr>
          <a:xfrm>
            <a:off x="6563198" y="3277785"/>
            <a:ext cx="4863276" cy="2985433"/>
          </a:xfrm>
          <a:prstGeom prst="rect">
            <a:avLst/>
          </a:prstGeom>
          <a:noFill/>
        </p:spPr>
        <p:txBody>
          <a:bodyPr wrap="square" rtlCol="0">
            <a:spAutoFit/>
          </a:bodyPr>
          <a:lstStyle/>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“Sơn vội vàng ra chợ tìm Hiên nhưng không thấy.”</a:t>
            </a:r>
          </a:p>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“Hai chị em lo sợ, đi ra cánh đồng cũng không gặp”.</a:t>
            </a:r>
          </a:p>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“Hai chị em lo lắng dắt nhau lẻn về nhà”.</a:t>
            </a:r>
          </a:p>
        </p:txBody>
      </p:sp>
      <p:sp>
        <p:nvSpPr>
          <p:cNvPr id="24" name="Oval 23">
            <a:extLst>
              <a:ext uri="{FF2B5EF4-FFF2-40B4-BE49-F238E27FC236}">
                <a16:creationId xmlns:a16="http://schemas.microsoft.com/office/drawing/2014/main" id="{7BB78CA2-1341-4991-AA00-0D96FF6C264E}"/>
              </a:ext>
            </a:extLst>
          </p:cNvPr>
          <p:cNvSpPr/>
          <p:nvPr/>
        </p:nvSpPr>
        <p:spPr>
          <a:xfrm>
            <a:off x="135897" y="1167405"/>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4</a:t>
            </a:r>
          </a:p>
        </p:txBody>
      </p:sp>
      <p:pic>
        <p:nvPicPr>
          <p:cNvPr id="2" name="Picture 1">
            <a:extLst>
              <a:ext uri="{FF2B5EF4-FFF2-40B4-BE49-F238E27FC236}">
                <a16:creationId xmlns:a16="http://schemas.microsoft.com/office/drawing/2014/main" id="{4382D313-2FF5-41E5-8A95-A00FEDEA0E21}"/>
              </a:ext>
            </a:extLst>
          </p:cNvPr>
          <p:cNvPicPr>
            <a:picLocks noChangeAspect="1"/>
          </p:cNvPicPr>
          <p:nvPr/>
        </p:nvPicPr>
        <p:blipFill>
          <a:blip r:embed="rId5"/>
          <a:stretch>
            <a:fillRect/>
          </a:stretch>
        </p:blipFill>
        <p:spPr>
          <a:xfrm>
            <a:off x="2380231" y="121325"/>
            <a:ext cx="9395460" cy="1402669"/>
          </a:xfrm>
          <a:prstGeom prst="rect">
            <a:avLst/>
          </a:prstGeom>
        </p:spPr>
      </p:pic>
    </p:spTree>
    <p:extLst>
      <p:ext uri="{BB962C8B-B14F-4D97-AF65-F5344CB8AC3E}">
        <p14:creationId xmlns:p14="http://schemas.microsoft.com/office/powerpoint/2010/main" val="112646329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35E6293B-7387-4A13-9681-9C2CAC9E5346}"/>
              </a:ext>
            </a:extLst>
          </p:cNvPr>
          <p:cNvSpPr/>
          <p:nvPr/>
        </p:nvSpPr>
        <p:spPr>
          <a:xfrm>
            <a:off x="4645031" y="4240207"/>
            <a:ext cx="7337419" cy="2309538"/>
          </a:xfrm>
          <a:custGeom>
            <a:avLst/>
            <a:gdLst>
              <a:gd name="connsiteX0" fmla="*/ 0 w 7337419"/>
              <a:gd name="connsiteY0" fmla="*/ 384931 h 2309538"/>
              <a:gd name="connsiteX1" fmla="*/ 384931 w 7337419"/>
              <a:gd name="connsiteY1" fmla="*/ 0 h 2309538"/>
              <a:gd name="connsiteX2" fmla="*/ 1041687 w 7337419"/>
              <a:gd name="connsiteY2" fmla="*/ 0 h 2309538"/>
              <a:gd name="connsiteX3" fmla="*/ 1764118 w 7337419"/>
              <a:gd name="connsiteY3" fmla="*/ 0 h 2309538"/>
              <a:gd name="connsiteX4" fmla="*/ 2289523 w 7337419"/>
              <a:gd name="connsiteY4" fmla="*/ 0 h 2309538"/>
              <a:gd name="connsiteX5" fmla="*/ 2749252 w 7337419"/>
              <a:gd name="connsiteY5" fmla="*/ 0 h 2309538"/>
              <a:gd name="connsiteX6" fmla="*/ 3274656 w 7337419"/>
              <a:gd name="connsiteY6" fmla="*/ 0 h 2309538"/>
              <a:gd name="connsiteX7" fmla="*/ 3865736 w 7337419"/>
              <a:gd name="connsiteY7" fmla="*/ 0 h 2309538"/>
              <a:gd name="connsiteX8" fmla="*/ 4522492 w 7337419"/>
              <a:gd name="connsiteY8" fmla="*/ 0 h 2309538"/>
              <a:gd name="connsiteX9" fmla="*/ 5047896 w 7337419"/>
              <a:gd name="connsiteY9" fmla="*/ 0 h 2309538"/>
              <a:gd name="connsiteX10" fmla="*/ 5836003 w 7337419"/>
              <a:gd name="connsiteY10" fmla="*/ 0 h 2309538"/>
              <a:gd name="connsiteX11" fmla="*/ 6952488 w 7337419"/>
              <a:gd name="connsiteY11" fmla="*/ 0 h 2309538"/>
              <a:gd name="connsiteX12" fmla="*/ 7337419 w 7337419"/>
              <a:gd name="connsiteY12" fmla="*/ 384931 h 2309538"/>
              <a:gd name="connsiteX13" fmla="*/ 7337419 w 7337419"/>
              <a:gd name="connsiteY13" fmla="*/ 898156 h 2309538"/>
              <a:gd name="connsiteX14" fmla="*/ 7337419 w 7337419"/>
              <a:gd name="connsiteY14" fmla="*/ 1426778 h 2309538"/>
              <a:gd name="connsiteX15" fmla="*/ 7337419 w 7337419"/>
              <a:gd name="connsiteY15" fmla="*/ 1924607 h 2309538"/>
              <a:gd name="connsiteX16" fmla="*/ 6952488 w 7337419"/>
              <a:gd name="connsiteY16" fmla="*/ 2309538 h 2309538"/>
              <a:gd name="connsiteX17" fmla="*/ 6230057 w 7337419"/>
              <a:gd name="connsiteY17" fmla="*/ 2309538 h 2309538"/>
              <a:gd name="connsiteX18" fmla="*/ 5573301 w 7337419"/>
              <a:gd name="connsiteY18" fmla="*/ 2309538 h 2309538"/>
              <a:gd name="connsiteX19" fmla="*/ 4785194 w 7337419"/>
              <a:gd name="connsiteY19" fmla="*/ 2309538 h 2309538"/>
              <a:gd name="connsiteX20" fmla="*/ 4194114 w 7337419"/>
              <a:gd name="connsiteY20" fmla="*/ 2309538 h 2309538"/>
              <a:gd name="connsiteX21" fmla="*/ 3668710 w 7337419"/>
              <a:gd name="connsiteY21" fmla="*/ 2309538 h 2309538"/>
              <a:gd name="connsiteX22" fmla="*/ 3011954 w 7337419"/>
              <a:gd name="connsiteY22" fmla="*/ 2309538 h 2309538"/>
              <a:gd name="connsiteX23" fmla="*/ 2289523 w 7337419"/>
              <a:gd name="connsiteY23" fmla="*/ 2309538 h 2309538"/>
              <a:gd name="connsiteX24" fmla="*/ 1501416 w 7337419"/>
              <a:gd name="connsiteY24" fmla="*/ 2309538 h 2309538"/>
              <a:gd name="connsiteX25" fmla="*/ 384931 w 7337419"/>
              <a:gd name="connsiteY25" fmla="*/ 2309538 h 2309538"/>
              <a:gd name="connsiteX26" fmla="*/ 0 w 7337419"/>
              <a:gd name="connsiteY26" fmla="*/ 1924607 h 2309538"/>
              <a:gd name="connsiteX27" fmla="*/ 0 w 7337419"/>
              <a:gd name="connsiteY27" fmla="*/ 1457572 h 2309538"/>
              <a:gd name="connsiteX28" fmla="*/ 0 w 7337419"/>
              <a:gd name="connsiteY28" fmla="*/ 928950 h 2309538"/>
              <a:gd name="connsiteX29" fmla="*/ 0 w 7337419"/>
              <a:gd name="connsiteY29" fmla="*/ 384931 h 23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37419" h="2309538" fill="none" extrusionOk="0">
                <a:moveTo>
                  <a:pt x="0" y="384931"/>
                </a:moveTo>
                <a:cubicBezTo>
                  <a:pt x="25028" y="195547"/>
                  <a:pt x="184890" y="-7505"/>
                  <a:pt x="384931" y="0"/>
                </a:cubicBezTo>
                <a:cubicBezTo>
                  <a:pt x="597772" y="28525"/>
                  <a:pt x="869344" y="4321"/>
                  <a:pt x="1041687" y="0"/>
                </a:cubicBezTo>
                <a:cubicBezTo>
                  <a:pt x="1214030" y="-4321"/>
                  <a:pt x="1404227" y="16870"/>
                  <a:pt x="1764118" y="0"/>
                </a:cubicBezTo>
                <a:cubicBezTo>
                  <a:pt x="2124009" y="-16870"/>
                  <a:pt x="2153009" y="6827"/>
                  <a:pt x="2289523" y="0"/>
                </a:cubicBezTo>
                <a:cubicBezTo>
                  <a:pt x="2426037" y="-6827"/>
                  <a:pt x="2618326" y="15456"/>
                  <a:pt x="2749252" y="0"/>
                </a:cubicBezTo>
                <a:cubicBezTo>
                  <a:pt x="2880178" y="-15456"/>
                  <a:pt x="3076303" y="-2288"/>
                  <a:pt x="3274656" y="0"/>
                </a:cubicBezTo>
                <a:cubicBezTo>
                  <a:pt x="3473009" y="2288"/>
                  <a:pt x="3660192" y="24700"/>
                  <a:pt x="3865736" y="0"/>
                </a:cubicBezTo>
                <a:cubicBezTo>
                  <a:pt x="4071280" y="-24700"/>
                  <a:pt x="4239501" y="-26246"/>
                  <a:pt x="4522492" y="0"/>
                </a:cubicBezTo>
                <a:cubicBezTo>
                  <a:pt x="4805483" y="26246"/>
                  <a:pt x="4794927" y="-11175"/>
                  <a:pt x="5047896" y="0"/>
                </a:cubicBezTo>
                <a:cubicBezTo>
                  <a:pt x="5300865" y="11175"/>
                  <a:pt x="5504079" y="25772"/>
                  <a:pt x="5836003" y="0"/>
                </a:cubicBezTo>
                <a:cubicBezTo>
                  <a:pt x="6167927" y="-25772"/>
                  <a:pt x="6606086" y="-6107"/>
                  <a:pt x="6952488" y="0"/>
                </a:cubicBezTo>
                <a:cubicBezTo>
                  <a:pt x="7172655" y="26595"/>
                  <a:pt x="7377643" y="189274"/>
                  <a:pt x="7337419" y="384931"/>
                </a:cubicBezTo>
                <a:cubicBezTo>
                  <a:pt x="7326990" y="628922"/>
                  <a:pt x="7315790" y="680803"/>
                  <a:pt x="7337419" y="898156"/>
                </a:cubicBezTo>
                <a:cubicBezTo>
                  <a:pt x="7359048" y="1115510"/>
                  <a:pt x="7312733" y="1222937"/>
                  <a:pt x="7337419" y="1426778"/>
                </a:cubicBezTo>
                <a:cubicBezTo>
                  <a:pt x="7362105" y="1630619"/>
                  <a:pt x="7355183" y="1722269"/>
                  <a:pt x="7337419" y="1924607"/>
                </a:cubicBezTo>
                <a:cubicBezTo>
                  <a:pt x="7341481" y="2096138"/>
                  <a:pt x="7176938" y="2274482"/>
                  <a:pt x="6952488" y="2309538"/>
                </a:cubicBezTo>
                <a:cubicBezTo>
                  <a:pt x="6712128" y="2331668"/>
                  <a:pt x="6560439" y="2341523"/>
                  <a:pt x="6230057" y="2309538"/>
                </a:cubicBezTo>
                <a:cubicBezTo>
                  <a:pt x="5899675" y="2277553"/>
                  <a:pt x="5716460" y="2299371"/>
                  <a:pt x="5573301" y="2309538"/>
                </a:cubicBezTo>
                <a:cubicBezTo>
                  <a:pt x="5430142" y="2319705"/>
                  <a:pt x="4947378" y="2311764"/>
                  <a:pt x="4785194" y="2309538"/>
                </a:cubicBezTo>
                <a:cubicBezTo>
                  <a:pt x="4623010" y="2307312"/>
                  <a:pt x="4397232" y="2319764"/>
                  <a:pt x="4194114" y="2309538"/>
                </a:cubicBezTo>
                <a:cubicBezTo>
                  <a:pt x="3990996" y="2299312"/>
                  <a:pt x="3850799" y="2287447"/>
                  <a:pt x="3668710" y="2309538"/>
                </a:cubicBezTo>
                <a:cubicBezTo>
                  <a:pt x="3486621" y="2331629"/>
                  <a:pt x="3245259" y="2279025"/>
                  <a:pt x="3011954" y="2309538"/>
                </a:cubicBezTo>
                <a:cubicBezTo>
                  <a:pt x="2778649" y="2340051"/>
                  <a:pt x="2539579" y="2299046"/>
                  <a:pt x="2289523" y="2309538"/>
                </a:cubicBezTo>
                <a:cubicBezTo>
                  <a:pt x="2039467" y="2320030"/>
                  <a:pt x="1748531" y="2312039"/>
                  <a:pt x="1501416" y="2309538"/>
                </a:cubicBezTo>
                <a:cubicBezTo>
                  <a:pt x="1254301" y="2307037"/>
                  <a:pt x="840740" y="2314784"/>
                  <a:pt x="384931" y="2309538"/>
                </a:cubicBezTo>
                <a:cubicBezTo>
                  <a:pt x="188186" y="2340353"/>
                  <a:pt x="20312" y="2131480"/>
                  <a:pt x="0" y="1924607"/>
                </a:cubicBezTo>
                <a:cubicBezTo>
                  <a:pt x="2153" y="1699049"/>
                  <a:pt x="-9313" y="1578858"/>
                  <a:pt x="0" y="1457572"/>
                </a:cubicBezTo>
                <a:cubicBezTo>
                  <a:pt x="9313" y="1336287"/>
                  <a:pt x="-24294" y="1185758"/>
                  <a:pt x="0" y="928950"/>
                </a:cubicBezTo>
                <a:cubicBezTo>
                  <a:pt x="24294" y="672142"/>
                  <a:pt x="10351" y="587874"/>
                  <a:pt x="0" y="384931"/>
                </a:cubicBezTo>
                <a:close/>
              </a:path>
              <a:path w="7337419" h="2309538" stroke="0" extrusionOk="0">
                <a:moveTo>
                  <a:pt x="0" y="384931"/>
                </a:moveTo>
                <a:cubicBezTo>
                  <a:pt x="-40378" y="147433"/>
                  <a:pt x="127690" y="16758"/>
                  <a:pt x="384931" y="0"/>
                </a:cubicBezTo>
                <a:cubicBezTo>
                  <a:pt x="719549" y="6368"/>
                  <a:pt x="844801" y="-25626"/>
                  <a:pt x="1173038" y="0"/>
                </a:cubicBezTo>
                <a:cubicBezTo>
                  <a:pt x="1501275" y="25626"/>
                  <a:pt x="1541874" y="-6194"/>
                  <a:pt x="1764118" y="0"/>
                </a:cubicBezTo>
                <a:cubicBezTo>
                  <a:pt x="1986362" y="6194"/>
                  <a:pt x="2155926" y="-8390"/>
                  <a:pt x="2289523" y="0"/>
                </a:cubicBezTo>
                <a:cubicBezTo>
                  <a:pt x="2423120" y="8390"/>
                  <a:pt x="2689623" y="6331"/>
                  <a:pt x="3011954" y="0"/>
                </a:cubicBezTo>
                <a:cubicBezTo>
                  <a:pt x="3334285" y="-6331"/>
                  <a:pt x="3404260" y="-3755"/>
                  <a:pt x="3603034" y="0"/>
                </a:cubicBezTo>
                <a:cubicBezTo>
                  <a:pt x="3801808" y="3755"/>
                  <a:pt x="4024988" y="37048"/>
                  <a:pt x="4391141" y="0"/>
                </a:cubicBezTo>
                <a:cubicBezTo>
                  <a:pt x="4757294" y="-37048"/>
                  <a:pt x="4733235" y="2525"/>
                  <a:pt x="4916545" y="0"/>
                </a:cubicBezTo>
                <a:cubicBezTo>
                  <a:pt x="5099855" y="-2525"/>
                  <a:pt x="5368757" y="-28766"/>
                  <a:pt x="5704652" y="0"/>
                </a:cubicBezTo>
                <a:cubicBezTo>
                  <a:pt x="6040547" y="28766"/>
                  <a:pt x="6026924" y="-8559"/>
                  <a:pt x="6164381" y="0"/>
                </a:cubicBezTo>
                <a:cubicBezTo>
                  <a:pt x="6301838" y="8559"/>
                  <a:pt x="6568216" y="-26920"/>
                  <a:pt x="6952488" y="0"/>
                </a:cubicBezTo>
                <a:cubicBezTo>
                  <a:pt x="7177304" y="18197"/>
                  <a:pt x="7338764" y="186265"/>
                  <a:pt x="7337419" y="384931"/>
                </a:cubicBezTo>
                <a:cubicBezTo>
                  <a:pt x="7338860" y="577120"/>
                  <a:pt x="7360618" y="741038"/>
                  <a:pt x="7337419" y="851966"/>
                </a:cubicBezTo>
                <a:cubicBezTo>
                  <a:pt x="7314220" y="962894"/>
                  <a:pt x="7341547" y="1172182"/>
                  <a:pt x="7337419" y="1395985"/>
                </a:cubicBezTo>
                <a:cubicBezTo>
                  <a:pt x="7333291" y="1619788"/>
                  <a:pt x="7337098" y="1687353"/>
                  <a:pt x="7337419" y="1924607"/>
                </a:cubicBezTo>
                <a:cubicBezTo>
                  <a:pt x="7317632" y="2118556"/>
                  <a:pt x="7146439" y="2281671"/>
                  <a:pt x="6952488" y="2309538"/>
                </a:cubicBezTo>
                <a:cubicBezTo>
                  <a:pt x="6803860" y="2344595"/>
                  <a:pt x="6419264" y="2295574"/>
                  <a:pt x="6230057" y="2309538"/>
                </a:cubicBezTo>
                <a:cubicBezTo>
                  <a:pt x="6040850" y="2323502"/>
                  <a:pt x="5966090" y="2307371"/>
                  <a:pt x="5770328" y="2309538"/>
                </a:cubicBezTo>
                <a:cubicBezTo>
                  <a:pt x="5574566" y="2311705"/>
                  <a:pt x="5390662" y="2288667"/>
                  <a:pt x="5244923" y="2309538"/>
                </a:cubicBezTo>
                <a:cubicBezTo>
                  <a:pt x="5099185" y="2330409"/>
                  <a:pt x="4617699" y="2281398"/>
                  <a:pt x="4456816" y="2309538"/>
                </a:cubicBezTo>
                <a:cubicBezTo>
                  <a:pt x="4295933" y="2337678"/>
                  <a:pt x="3997429" y="2307865"/>
                  <a:pt x="3800061" y="2309538"/>
                </a:cubicBezTo>
                <a:cubicBezTo>
                  <a:pt x="3602693" y="2311211"/>
                  <a:pt x="3404395" y="2332175"/>
                  <a:pt x="3274656" y="2309538"/>
                </a:cubicBezTo>
                <a:cubicBezTo>
                  <a:pt x="3144918" y="2286901"/>
                  <a:pt x="2851760" y="2294877"/>
                  <a:pt x="2617900" y="2309538"/>
                </a:cubicBezTo>
                <a:cubicBezTo>
                  <a:pt x="2384040" y="2324199"/>
                  <a:pt x="2252658" y="2323363"/>
                  <a:pt x="2158171" y="2309538"/>
                </a:cubicBezTo>
                <a:cubicBezTo>
                  <a:pt x="2063684" y="2295713"/>
                  <a:pt x="1827484" y="2307898"/>
                  <a:pt x="1698442" y="2309538"/>
                </a:cubicBezTo>
                <a:cubicBezTo>
                  <a:pt x="1569400" y="2311178"/>
                  <a:pt x="1253478" y="2339141"/>
                  <a:pt x="1041687" y="2309538"/>
                </a:cubicBezTo>
                <a:cubicBezTo>
                  <a:pt x="829897" y="2279935"/>
                  <a:pt x="680802" y="2296793"/>
                  <a:pt x="384931" y="2309538"/>
                </a:cubicBezTo>
                <a:cubicBezTo>
                  <a:pt x="169887" y="2258667"/>
                  <a:pt x="22106" y="2151125"/>
                  <a:pt x="0" y="1924607"/>
                </a:cubicBezTo>
                <a:cubicBezTo>
                  <a:pt x="-9023" y="1800006"/>
                  <a:pt x="285" y="1601289"/>
                  <a:pt x="0" y="1426778"/>
                </a:cubicBezTo>
                <a:cubicBezTo>
                  <a:pt x="-285" y="1252267"/>
                  <a:pt x="8341" y="1124474"/>
                  <a:pt x="0" y="959743"/>
                </a:cubicBezTo>
                <a:cubicBezTo>
                  <a:pt x="-8341" y="795012"/>
                  <a:pt x="-18351" y="559908"/>
                  <a:pt x="0" y="384931"/>
                </a:cubicBezTo>
                <a:close/>
              </a:path>
            </a:pathLst>
          </a:custGeom>
          <a:solidFill>
            <a:schemeClr val="bg1"/>
          </a:solidFill>
          <a:ln w="38100" cmpd="sng">
            <a:solidFill>
              <a:schemeClr val="tx1"/>
            </a:solidFill>
            <a:prstDash val="sys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7899" y="1379885"/>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3392701" y="1283337"/>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3258251" y="1382970"/>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về nhà</a:t>
            </a:r>
            <a:endParaRPr lang="en-US" sz="3200" b="1" dirty="0">
              <a:solidFill>
                <a:schemeClr val="tx1">
                  <a:lumMod val="75000"/>
                  <a:lumOff val="25000"/>
                </a:schemeClr>
              </a:solidFill>
              <a:latin typeface="iCiel Fester Bold" pitchFamily="50" charset="0"/>
            </a:endParaRPr>
          </a:p>
        </p:txBody>
      </p:sp>
      <p:pic>
        <p:nvPicPr>
          <p:cNvPr id="17" name="Picture 2" descr="Icon&#10;&#10;Description automatically generated">
            <a:extLst>
              <a:ext uri="{FF2B5EF4-FFF2-40B4-BE49-F238E27FC236}">
                <a16:creationId xmlns:a16="http://schemas.microsoft.com/office/drawing/2014/main" id="{3B333A8F-44AC-4CE1-A243-BE904290B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835" y="185292"/>
            <a:ext cx="1070656" cy="1070656"/>
          </a:xfrm>
          <a:prstGeom prst="rect">
            <a:avLst/>
          </a:prstGeom>
          <a:noFill/>
        </p:spPr>
      </p:pic>
      <p:sp>
        <p:nvSpPr>
          <p:cNvPr id="22" name="Rectangle: Rounded Corners 21">
            <a:extLst>
              <a:ext uri="{FF2B5EF4-FFF2-40B4-BE49-F238E27FC236}">
                <a16:creationId xmlns:a16="http://schemas.microsoft.com/office/drawing/2014/main" id="{86F67E77-5462-4408-BA6E-FDDFE3806B7A}"/>
              </a:ext>
            </a:extLst>
          </p:cNvPr>
          <p:cNvSpPr/>
          <p:nvPr/>
        </p:nvSpPr>
        <p:spPr>
          <a:xfrm>
            <a:off x="765526" y="2638389"/>
            <a:ext cx="11216923" cy="1466402"/>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extBox 27">
            <a:extLst>
              <a:ext uri="{FF2B5EF4-FFF2-40B4-BE49-F238E27FC236}">
                <a16:creationId xmlns:a16="http://schemas.microsoft.com/office/drawing/2014/main" id="{15A4F191-78B6-40CF-AD9A-0EEE5A4A8C84}"/>
              </a:ext>
            </a:extLst>
          </p:cNvPr>
          <p:cNvSpPr txBox="1"/>
          <p:nvPr/>
        </p:nvSpPr>
        <p:spPr>
          <a:xfrm>
            <a:off x="1336442" y="4139753"/>
            <a:ext cx="4112517" cy="1200329"/>
          </a:xfrm>
          <a:prstGeom prst="rect">
            <a:avLst/>
          </a:prstGeom>
          <a:noFill/>
        </p:spPr>
        <p:txBody>
          <a:bodyPr wrap="square" rtlCol="0">
            <a:spAutoFit/>
          </a:bodyPr>
          <a:lstStyle/>
          <a:p>
            <a:pPr algn="ctr"/>
            <a:r>
              <a:rPr lang="vi-VN"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rPr>
              <a:t>Câu hỏi:</a:t>
            </a:r>
            <a:endParaRPr lang="en-US" sz="7200" dirty="0">
              <a:gradFill flip="none" rotWithShape="1">
                <a:gsLst>
                  <a:gs pos="0">
                    <a:srgbClr val="E99A96">
                      <a:shade val="30000"/>
                      <a:satMod val="115000"/>
                    </a:srgbClr>
                  </a:gs>
                  <a:gs pos="50000">
                    <a:srgbClr val="E99A96">
                      <a:shade val="67500"/>
                      <a:satMod val="115000"/>
                    </a:srgbClr>
                  </a:gs>
                  <a:gs pos="100000">
                    <a:srgbClr val="E99A96">
                      <a:shade val="100000"/>
                      <a:satMod val="115000"/>
                    </a:srgbClr>
                  </a:gs>
                </a:gsLst>
                <a:lin ang="5400000" scaled="1"/>
                <a:tileRect/>
              </a:gradFill>
              <a:latin typeface="SVN-Steady" pitchFamily="50" charset="0"/>
            </a:endParaRPr>
          </a:p>
        </p:txBody>
      </p:sp>
      <p:pic>
        <p:nvPicPr>
          <p:cNvPr id="28674" name="Picture 2" descr="Two dolls standing next to each other&#10;&#10;Description automatically generated with medium confidence">
            <a:extLst>
              <a:ext uri="{FF2B5EF4-FFF2-40B4-BE49-F238E27FC236}">
                <a16:creationId xmlns:a16="http://schemas.microsoft.com/office/drawing/2014/main" id="{AAEAF362-BE2D-4B42-8689-CB8FFDB34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83" y="-338094"/>
            <a:ext cx="1973096" cy="2841068"/>
          </a:xfrm>
          <a:prstGeom prst="rect">
            <a:avLst/>
          </a:prstGeom>
          <a:noFill/>
        </p:spPr>
      </p:pic>
      <p:pic>
        <p:nvPicPr>
          <p:cNvPr id="20" name="Picture 2">
            <a:extLst>
              <a:ext uri="{FF2B5EF4-FFF2-40B4-BE49-F238E27FC236}">
                <a16:creationId xmlns:a16="http://schemas.microsoft.com/office/drawing/2014/main" id="{AFF5305B-A381-4D7C-B457-3ABD908ADD2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5130" y="1020581"/>
            <a:ext cx="1844270" cy="12467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6F989BB-E52E-4381-9ABB-8420B74D755A}"/>
              </a:ext>
            </a:extLst>
          </p:cNvPr>
          <p:cNvSpPr txBox="1"/>
          <p:nvPr/>
        </p:nvSpPr>
        <p:spPr>
          <a:xfrm>
            <a:off x="2519088" y="2817592"/>
            <a:ext cx="10340624" cy="1107996"/>
          </a:xfrm>
          <a:prstGeom prst="rect">
            <a:avLst/>
          </a:prstGeom>
          <a:noFill/>
        </p:spPr>
        <p:txBody>
          <a:bodyPr wrap="square" rtlCol="0">
            <a:spAutoFit/>
          </a:bodyPr>
          <a:lstStyle/>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“Sơn vội vàng ra chợ tìm Hiên nhưng không thấy.”</a:t>
            </a:r>
          </a:p>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“Hai chị em lo sợ, đi ra cánh đồng cũng không gặp”.</a:t>
            </a:r>
          </a:p>
        </p:txBody>
      </p:sp>
      <p:cxnSp>
        <p:nvCxnSpPr>
          <p:cNvPr id="24" name="Straight Connector 23">
            <a:extLst>
              <a:ext uri="{FF2B5EF4-FFF2-40B4-BE49-F238E27FC236}">
                <a16:creationId xmlns:a16="http://schemas.microsoft.com/office/drawing/2014/main" id="{2E7B03BF-1AD7-4319-86BF-537FD0CE79BE}"/>
              </a:ext>
            </a:extLst>
          </p:cNvPr>
          <p:cNvCxnSpPr/>
          <p:nvPr/>
        </p:nvCxnSpPr>
        <p:spPr>
          <a:xfrm>
            <a:off x="-18957" y="2267332"/>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ext&#10;&#10;Description automatically generated">
            <a:extLst>
              <a:ext uri="{FF2B5EF4-FFF2-40B4-BE49-F238E27FC236}">
                <a16:creationId xmlns:a16="http://schemas.microsoft.com/office/drawing/2014/main" id="{F5A125DA-5D3E-4615-BFA0-A9AB048E4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559" y="-334775"/>
            <a:ext cx="2209484" cy="3181445"/>
          </a:xfrm>
          <a:prstGeom prst="rect">
            <a:avLst/>
          </a:prstGeom>
        </p:spPr>
      </p:pic>
      <p:sp>
        <p:nvSpPr>
          <p:cNvPr id="30" name="TextBox 29">
            <a:extLst>
              <a:ext uri="{FF2B5EF4-FFF2-40B4-BE49-F238E27FC236}">
                <a16:creationId xmlns:a16="http://schemas.microsoft.com/office/drawing/2014/main" id="{1E283372-7D28-4ED4-9D06-9ECE5957789D}"/>
              </a:ext>
            </a:extLst>
          </p:cNvPr>
          <p:cNvSpPr txBox="1"/>
          <p:nvPr/>
        </p:nvSpPr>
        <p:spPr>
          <a:xfrm>
            <a:off x="4850820" y="4448854"/>
            <a:ext cx="7131630" cy="1723549"/>
          </a:xfrm>
          <a:prstGeom prst="rect">
            <a:avLst/>
          </a:prstGeom>
          <a:noFill/>
        </p:spPr>
        <p:txBody>
          <a:bodyPr wrap="square" rtlCol="0">
            <a:spAutoFit/>
          </a:bodyPr>
          <a:lstStyle/>
          <a:p>
            <a:pPr>
              <a:spcBef>
                <a:spcPts val="600"/>
              </a:spcBef>
              <a:spcAft>
                <a:spcPts val="600"/>
              </a:spcAft>
            </a:pPr>
            <a:r>
              <a:rPr lang="vi-VN" sz="3200" b="1" i="1" dirty="0">
                <a:solidFill>
                  <a:srgbClr val="FB555A"/>
                </a:solidFill>
                <a:latin typeface="Calibri Light" panose="020F0302020204030204" pitchFamily="34" charset="0"/>
                <a:cs typeface="Calibri Light" panose="020F0302020204030204" pitchFamily="34" charset="0"/>
              </a:rPr>
              <a:t>1. Vì sao Sơn và Lan lại lo lắng và hối hận?</a:t>
            </a:r>
          </a:p>
          <a:p>
            <a:pPr>
              <a:spcBef>
                <a:spcPts val="600"/>
              </a:spcBef>
              <a:spcAft>
                <a:spcPts val="600"/>
              </a:spcAft>
            </a:pPr>
            <a:r>
              <a:rPr lang="vi-VN" sz="3200" b="1" i="1" dirty="0">
                <a:solidFill>
                  <a:srgbClr val="FB555A"/>
                </a:solidFill>
                <a:latin typeface="Calibri Light" panose="020F0302020204030204" pitchFamily="34" charset="0"/>
                <a:cs typeface="Calibri Light" panose="020F0302020204030204" pitchFamily="34" charset="0"/>
              </a:rPr>
              <a:t>2. Em có nhận xét gì về việc Sơn và Lan tìm Hiên để đòi lại chiếc áo bông?</a:t>
            </a:r>
          </a:p>
        </p:txBody>
      </p:sp>
      <p:pic>
        <p:nvPicPr>
          <p:cNvPr id="9218" name="Picture 2" descr="A vase with white flowers&#10;&#10;Description automatically generated with medium confidence">
            <a:extLst>
              <a:ext uri="{FF2B5EF4-FFF2-40B4-BE49-F238E27FC236}">
                <a16:creationId xmlns:a16="http://schemas.microsoft.com/office/drawing/2014/main" id="{FDFC1549-AB33-40C6-B545-F4D30DDD9E55}"/>
              </a:ext>
            </a:extLst>
          </p:cNvPr>
          <p:cNvPicPr>
            <a:picLocks noChangeAspect="1" noChangeArrowheads="1"/>
          </p:cNvPicPr>
          <p:nvPr/>
        </p:nvPicPr>
        <p:blipFill>
          <a:blip r:embed="rId7">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43862" y="2052778"/>
            <a:ext cx="3256882" cy="4885323"/>
          </a:xfrm>
          <a:prstGeom prst="rect">
            <a:avLst/>
          </a:prstGeom>
          <a:noFill/>
        </p:spPr>
      </p:pic>
      <p:sp>
        <p:nvSpPr>
          <p:cNvPr id="16" name="Oval 15">
            <a:extLst>
              <a:ext uri="{FF2B5EF4-FFF2-40B4-BE49-F238E27FC236}">
                <a16:creationId xmlns:a16="http://schemas.microsoft.com/office/drawing/2014/main" id="{8A30ED26-08D6-4133-9F85-36EC32EDE5C4}"/>
              </a:ext>
            </a:extLst>
          </p:cNvPr>
          <p:cNvSpPr/>
          <p:nvPr/>
        </p:nvSpPr>
        <p:spPr>
          <a:xfrm>
            <a:off x="135897" y="1167405"/>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4</a:t>
            </a:r>
          </a:p>
        </p:txBody>
      </p:sp>
    </p:spTree>
    <p:extLst>
      <p:ext uri="{BB962C8B-B14F-4D97-AF65-F5344CB8AC3E}">
        <p14:creationId xmlns:p14="http://schemas.microsoft.com/office/powerpoint/2010/main" val="117408321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85F09B-2ADE-4403-8CA6-E5B2D470D120}"/>
              </a:ext>
            </a:extLst>
          </p:cNvPr>
          <p:cNvSpPr/>
          <p:nvPr/>
        </p:nvSpPr>
        <p:spPr>
          <a:xfrm>
            <a:off x="769482" y="3511562"/>
            <a:ext cx="11216924" cy="3018060"/>
          </a:xfrm>
          <a:prstGeom prst="roundRect">
            <a:avLst/>
          </a:prstGeom>
          <a:solidFill>
            <a:srgbClr val="FA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5602" name="Picture 2" descr="Icon&#10;&#10;Description automatically generated">
            <a:extLst>
              <a:ext uri="{FF2B5EF4-FFF2-40B4-BE49-F238E27FC236}">
                <a16:creationId xmlns:a16="http://schemas.microsoft.com/office/drawing/2014/main" id="{CADEBD84-9FF6-4ED8-A1C3-926FB48A126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1857" y="799344"/>
            <a:ext cx="757926" cy="757926"/>
          </a:xfrm>
          <a:prstGeom prst="rect">
            <a:avLst/>
          </a:prstGeom>
          <a:noFill/>
        </p:spPr>
      </p:pic>
      <p:sp>
        <p:nvSpPr>
          <p:cNvPr id="18" name="Rectangle: Rounded Corners 17">
            <a:extLst>
              <a:ext uri="{FF2B5EF4-FFF2-40B4-BE49-F238E27FC236}">
                <a16:creationId xmlns:a16="http://schemas.microsoft.com/office/drawing/2014/main" id="{265E77F1-CD50-44D6-B406-AD59804D3E4F}"/>
              </a:ext>
            </a:extLst>
          </p:cNvPr>
          <p:cNvSpPr/>
          <p:nvPr/>
        </p:nvSpPr>
        <p:spPr>
          <a:xfrm>
            <a:off x="3396659" y="702796"/>
            <a:ext cx="2504661" cy="769441"/>
          </a:xfrm>
          <a:prstGeom prst="roundRect">
            <a:avLst/>
          </a:prstGeom>
          <a:solidFill>
            <a:srgbClr val="F4C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9" name="TextBox 18">
            <a:extLst>
              <a:ext uri="{FF2B5EF4-FFF2-40B4-BE49-F238E27FC236}">
                <a16:creationId xmlns:a16="http://schemas.microsoft.com/office/drawing/2014/main" id="{807A9AC0-190B-42C4-B447-E2B11D3453B9}"/>
              </a:ext>
            </a:extLst>
          </p:cNvPr>
          <p:cNvSpPr txBox="1"/>
          <p:nvPr/>
        </p:nvSpPr>
        <p:spPr>
          <a:xfrm>
            <a:off x="3262209" y="802429"/>
            <a:ext cx="2818792" cy="584775"/>
          </a:xfrm>
          <a:prstGeom prst="rect">
            <a:avLst/>
          </a:prstGeom>
          <a:noFill/>
        </p:spPr>
        <p:txBody>
          <a:bodyPr wrap="square" rtlCol="0">
            <a:spAutoFit/>
          </a:bodyPr>
          <a:lstStyle/>
          <a:p>
            <a:pPr algn="ctr"/>
            <a:r>
              <a:rPr lang="vi-VN" sz="3200" b="1" dirty="0">
                <a:solidFill>
                  <a:schemeClr val="tx1">
                    <a:lumMod val="75000"/>
                    <a:lumOff val="25000"/>
                  </a:schemeClr>
                </a:solidFill>
                <a:latin typeface="iCiel Fester Bold" pitchFamily="50" charset="0"/>
              </a:rPr>
              <a:t>Khi về nhà</a:t>
            </a:r>
            <a:endParaRPr lang="en-US" sz="3200" b="1" dirty="0">
              <a:solidFill>
                <a:schemeClr val="tx1">
                  <a:lumMod val="75000"/>
                  <a:lumOff val="25000"/>
                </a:schemeClr>
              </a:solidFill>
              <a:latin typeface="iCiel Fester Bold" pitchFamily="50" charset="0"/>
            </a:endParaRPr>
          </a:p>
        </p:txBody>
      </p:sp>
      <p:pic>
        <p:nvPicPr>
          <p:cNvPr id="17" name="Picture 2" descr="Icon&#10;&#10;Description automatically generated">
            <a:extLst>
              <a:ext uri="{FF2B5EF4-FFF2-40B4-BE49-F238E27FC236}">
                <a16:creationId xmlns:a16="http://schemas.microsoft.com/office/drawing/2014/main" id="{3B333A8F-44AC-4CE1-A243-BE904290B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18421" y="466342"/>
            <a:ext cx="1070656" cy="1070656"/>
          </a:xfrm>
          <a:prstGeom prst="rect">
            <a:avLst/>
          </a:prstGeom>
          <a:noFill/>
        </p:spPr>
      </p:pic>
      <p:sp>
        <p:nvSpPr>
          <p:cNvPr id="22" name="Rectangle: Rounded Corners 21">
            <a:extLst>
              <a:ext uri="{FF2B5EF4-FFF2-40B4-BE49-F238E27FC236}">
                <a16:creationId xmlns:a16="http://schemas.microsoft.com/office/drawing/2014/main" id="{86F67E77-5462-4408-BA6E-FDDFE3806B7A}"/>
              </a:ext>
            </a:extLst>
          </p:cNvPr>
          <p:cNvSpPr/>
          <p:nvPr/>
        </p:nvSpPr>
        <p:spPr>
          <a:xfrm>
            <a:off x="769484" y="1886398"/>
            <a:ext cx="11216923" cy="1466402"/>
          </a:xfrm>
          <a:prstGeom prst="roundRect">
            <a:avLst/>
          </a:prstGeom>
          <a:solidFill>
            <a:schemeClr val="bg1"/>
          </a:solidFill>
          <a:ln w="76200">
            <a:solidFill>
              <a:srgbClr val="E99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674" name="Picture 2" descr="Two dolls standing next to each other&#10;&#10;Description automatically generated with medium confidence">
            <a:extLst>
              <a:ext uri="{FF2B5EF4-FFF2-40B4-BE49-F238E27FC236}">
                <a16:creationId xmlns:a16="http://schemas.microsoft.com/office/drawing/2014/main" id="{AAEAF362-BE2D-4B42-8689-CB8FFDB34A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9910" y="-227562"/>
            <a:ext cx="1554435" cy="2238237"/>
          </a:xfrm>
          <a:prstGeom prst="rect">
            <a:avLst/>
          </a:prstGeom>
          <a:noFill/>
        </p:spPr>
      </p:pic>
      <p:pic>
        <p:nvPicPr>
          <p:cNvPr id="20" name="Picture 2">
            <a:extLst>
              <a:ext uri="{FF2B5EF4-FFF2-40B4-BE49-F238E27FC236}">
                <a16:creationId xmlns:a16="http://schemas.microsoft.com/office/drawing/2014/main" id="{AFF5305B-A381-4D7C-B457-3ABD908ADD2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9088" y="440040"/>
            <a:ext cx="1844270" cy="12467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6F989BB-E52E-4381-9ABB-8420B74D755A}"/>
              </a:ext>
            </a:extLst>
          </p:cNvPr>
          <p:cNvSpPr txBox="1"/>
          <p:nvPr/>
        </p:nvSpPr>
        <p:spPr>
          <a:xfrm>
            <a:off x="2523046" y="2065601"/>
            <a:ext cx="10340624" cy="1107996"/>
          </a:xfrm>
          <a:prstGeom prst="rect">
            <a:avLst/>
          </a:prstGeom>
          <a:noFill/>
        </p:spPr>
        <p:txBody>
          <a:bodyPr wrap="square" rtlCol="0">
            <a:spAutoFit/>
          </a:bodyPr>
          <a:lstStyle/>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“Sơn vội vàng ra chợ tìm Hiên nhưng không thấy.”</a:t>
            </a:r>
          </a:p>
          <a:p>
            <a:pPr>
              <a:spcBef>
                <a:spcPts val="600"/>
              </a:spcBef>
              <a:spcAft>
                <a:spcPts val="600"/>
              </a:spcAft>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 “Hai chị em lo sợ, đi ra cánh đồng cũng không gặp”.</a:t>
            </a:r>
          </a:p>
        </p:txBody>
      </p:sp>
      <p:cxnSp>
        <p:nvCxnSpPr>
          <p:cNvPr id="24" name="Straight Connector 23">
            <a:extLst>
              <a:ext uri="{FF2B5EF4-FFF2-40B4-BE49-F238E27FC236}">
                <a16:creationId xmlns:a16="http://schemas.microsoft.com/office/drawing/2014/main" id="{2E7B03BF-1AD7-4319-86BF-537FD0CE79BE}"/>
              </a:ext>
            </a:extLst>
          </p:cNvPr>
          <p:cNvCxnSpPr/>
          <p:nvPr/>
        </p:nvCxnSpPr>
        <p:spPr>
          <a:xfrm>
            <a:off x="-14999" y="1686791"/>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ext&#10;&#10;Description automatically generated">
            <a:extLst>
              <a:ext uri="{FF2B5EF4-FFF2-40B4-BE49-F238E27FC236}">
                <a16:creationId xmlns:a16="http://schemas.microsoft.com/office/drawing/2014/main" id="{F5A125DA-5D3E-4615-BFA0-A9AB048E47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4345" y="-28174"/>
            <a:ext cx="1507655" cy="2170879"/>
          </a:xfrm>
          <a:prstGeom prst="rect">
            <a:avLst/>
          </a:prstGeom>
        </p:spPr>
      </p:pic>
      <p:sp>
        <p:nvSpPr>
          <p:cNvPr id="16" name="TextBox 15">
            <a:extLst>
              <a:ext uri="{FF2B5EF4-FFF2-40B4-BE49-F238E27FC236}">
                <a16:creationId xmlns:a16="http://schemas.microsoft.com/office/drawing/2014/main" id="{F43FFE00-7BC9-47FC-8DCE-EEAE9D39CCBE}"/>
              </a:ext>
            </a:extLst>
          </p:cNvPr>
          <p:cNvSpPr txBox="1"/>
          <p:nvPr/>
        </p:nvSpPr>
        <p:spPr>
          <a:xfrm>
            <a:off x="137309" y="3352800"/>
            <a:ext cx="4112517" cy="1107996"/>
          </a:xfrm>
          <a:prstGeom prst="rect">
            <a:avLst/>
          </a:prstGeom>
          <a:noFill/>
        </p:spPr>
        <p:txBody>
          <a:bodyPr wrap="square" rtlCol="0">
            <a:spAutoFit/>
          </a:bodyPr>
          <a:lstStyle/>
          <a:p>
            <a:pPr algn="ctr"/>
            <a:r>
              <a:rPr lang="vi-VN" sz="6600" dirty="0">
                <a:solidFill>
                  <a:srgbClr val="FB555A"/>
                </a:solidFill>
                <a:latin typeface="SVN-Steady" pitchFamily="50" charset="0"/>
              </a:rPr>
              <a:t>Nhận xét:</a:t>
            </a:r>
            <a:endParaRPr lang="en-US" sz="6600" dirty="0">
              <a:solidFill>
                <a:srgbClr val="FB555A"/>
              </a:solidFill>
              <a:latin typeface="SVN-Steady" pitchFamily="50" charset="0"/>
            </a:endParaRPr>
          </a:p>
        </p:txBody>
      </p:sp>
      <p:pic>
        <p:nvPicPr>
          <p:cNvPr id="25" name="Picture 2" descr="A picture containing clothing&#10;&#10;Description automatically generated">
            <a:extLst>
              <a:ext uri="{FF2B5EF4-FFF2-40B4-BE49-F238E27FC236}">
                <a16:creationId xmlns:a16="http://schemas.microsoft.com/office/drawing/2014/main" id="{6BDF5A60-D4A3-4711-B239-84C18AE1CD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485" y="3962399"/>
            <a:ext cx="3015922" cy="2693231"/>
          </a:xfrm>
          <a:prstGeom prst="rect">
            <a:avLst/>
          </a:prstGeom>
          <a:noFill/>
        </p:spPr>
      </p:pic>
      <p:sp>
        <p:nvSpPr>
          <p:cNvPr id="26" name="TextBox 25">
            <a:extLst>
              <a:ext uri="{FF2B5EF4-FFF2-40B4-BE49-F238E27FC236}">
                <a16:creationId xmlns:a16="http://schemas.microsoft.com/office/drawing/2014/main" id="{74D7819C-A180-45B5-9C0D-B78CF19AAF7C}"/>
              </a:ext>
            </a:extLst>
          </p:cNvPr>
          <p:cNvSpPr txBox="1"/>
          <p:nvPr/>
        </p:nvSpPr>
        <p:spPr>
          <a:xfrm>
            <a:off x="3732220" y="3554190"/>
            <a:ext cx="8063688" cy="2985433"/>
          </a:xfrm>
          <a:prstGeom prst="rect">
            <a:avLst/>
          </a:prstGeom>
          <a:noFill/>
        </p:spPr>
        <p:txBody>
          <a:bodyPr wrap="square" rtlCol="0">
            <a:spAutoFit/>
          </a:bodyPr>
          <a:lstStyle/>
          <a:p>
            <a:pPr algn="just">
              <a:spcBef>
                <a:spcPts val="600"/>
              </a:spcBef>
              <a:spcAft>
                <a:spcPts val="600"/>
              </a:spcAft>
            </a:pPr>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1. Sơn và Lan nhận ra chiếc áo bông là kỉ vật rất quan trọng của em Duyên.</a:t>
            </a:r>
          </a:p>
          <a:p>
            <a:pPr algn="just">
              <a:spcBef>
                <a:spcPts val="600"/>
              </a:spcBef>
              <a:spcAft>
                <a:spcPts val="600"/>
              </a:spcAft>
            </a:pPr>
            <a:r>
              <a:rPr lang="vi-VN" sz="2800" b="1" dirty="0">
                <a:solidFill>
                  <a:schemeClr val="tx1">
                    <a:lumMod val="75000"/>
                    <a:lumOff val="25000"/>
                  </a:schemeClr>
                </a:solidFill>
                <a:latin typeface="Calibri Light" panose="020F0302020204030204" pitchFamily="34" charset="0"/>
                <a:cs typeface="Calibri Light" panose="020F0302020204030204" pitchFamily="34" charset="0"/>
              </a:rPr>
              <a:t>2. Sơn và Lan có sự hồn nhiên của trẻ con nên việc đòi lại áo không quá đáng trách.</a:t>
            </a:r>
          </a:p>
          <a:p>
            <a:pPr algn="just">
              <a:spcBef>
                <a:spcPts val="600"/>
              </a:spcBef>
              <a:spcAft>
                <a:spcPts val="600"/>
              </a:spcAft>
            </a:pPr>
            <a:r>
              <a:rPr lang="vi-VN" sz="2800" b="1" dirty="0">
                <a:solidFill>
                  <a:schemeClr val="tx1">
                    <a:lumMod val="75000"/>
                    <a:lumOff val="25000"/>
                  </a:schemeClr>
                </a:solidFill>
                <a:latin typeface="Calibri Light" panose="020F0302020204030204" pitchFamily="34" charset="0"/>
                <a:cs typeface="Calibri Light" panose="020F0302020204030204" pitchFamily="34" charset="0"/>
                <a:sym typeface="Wingdings" panose="05000000000000000000" pitchFamily="2" charset="2"/>
              </a:rPr>
              <a:t> Thạch Lam xây dựng nhân vật trẻ em chân thật và tự nhiên</a:t>
            </a:r>
            <a:endParaRPr lang="vi-VN" sz="28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1" name="Oval 20">
            <a:extLst>
              <a:ext uri="{FF2B5EF4-FFF2-40B4-BE49-F238E27FC236}">
                <a16:creationId xmlns:a16="http://schemas.microsoft.com/office/drawing/2014/main" id="{7D6D73E7-27D5-445D-BEEA-BD6E74E3FF41}"/>
              </a:ext>
            </a:extLst>
          </p:cNvPr>
          <p:cNvSpPr/>
          <p:nvPr/>
        </p:nvSpPr>
        <p:spPr>
          <a:xfrm>
            <a:off x="1507655" y="596194"/>
            <a:ext cx="914400" cy="9144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4</a:t>
            </a:r>
          </a:p>
        </p:txBody>
      </p:sp>
    </p:spTree>
    <p:extLst>
      <p:ext uri="{BB962C8B-B14F-4D97-AF65-F5344CB8AC3E}">
        <p14:creationId xmlns:p14="http://schemas.microsoft.com/office/powerpoint/2010/main" val="192816336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picture containing shape&#10;&#10;Description automatically generated">
            <a:extLst>
              <a:ext uri="{FF2B5EF4-FFF2-40B4-BE49-F238E27FC236}">
                <a16:creationId xmlns:a16="http://schemas.microsoft.com/office/drawing/2014/main" id="{A3B390DE-7A09-489D-9394-27115A99A7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142" y="-1098850"/>
            <a:ext cx="5630576" cy="7956850"/>
          </a:xfrm>
          <a:prstGeom prst="rect">
            <a:avLst/>
          </a:prstGeom>
          <a:noFill/>
        </p:spPr>
      </p:pic>
      <p:sp>
        <p:nvSpPr>
          <p:cNvPr id="2" name="Rectangle: Rounded Corners 1">
            <a:extLst>
              <a:ext uri="{FF2B5EF4-FFF2-40B4-BE49-F238E27FC236}">
                <a16:creationId xmlns:a16="http://schemas.microsoft.com/office/drawing/2014/main" id="{C25E2302-22B0-4C7A-B98C-C3DDB8A1B652}"/>
              </a:ext>
            </a:extLst>
          </p:cNvPr>
          <p:cNvSpPr/>
          <p:nvPr/>
        </p:nvSpPr>
        <p:spPr>
          <a:xfrm>
            <a:off x="3323770" y="1328305"/>
            <a:ext cx="5921995" cy="351274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0BF1C01-8152-4840-AA95-B9BF932EC324}"/>
              </a:ext>
            </a:extLst>
          </p:cNvPr>
          <p:cNvSpPr/>
          <p:nvPr/>
        </p:nvSpPr>
        <p:spPr>
          <a:xfrm>
            <a:off x="1861641" y="344107"/>
            <a:ext cx="5681927" cy="769441"/>
          </a:xfrm>
          <a:prstGeom prst="roundRect">
            <a:avLst/>
          </a:prstGeom>
          <a:solidFill>
            <a:srgbClr val="C1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7" name="TextBox 26">
            <a:extLst>
              <a:ext uri="{FF2B5EF4-FFF2-40B4-BE49-F238E27FC236}">
                <a16:creationId xmlns:a16="http://schemas.microsoft.com/office/drawing/2014/main" id="{A528C7D6-1BD9-4E9F-B9B8-F9D728E21766}"/>
              </a:ext>
            </a:extLst>
          </p:cNvPr>
          <p:cNvSpPr txBox="1"/>
          <p:nvPr/>
        </p:nvSpPr>
        <p:spPr>
          <a:xfrm>
            <a:off x="2116162" y="340706"/>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11" name="TextBox 10">
            <a:extLst>
              <a:ext uri="{FF2B5EF4-FFF2-40B4-BE49-F238E27FC236}">
                <a16:creationId xmlns:a16="http://schemas.microsoft.com/office/drawing/2014/main" id="{E6EB9415-7240-4B2E-B48C-DACC79BDD36C}"/>
              </a:ext>
            </a:extLst>
          </p:cNvPr>
          <p:cNvSpPr txBox="1"/>
          <p:nvPr/>
        </p:nvSpPr>
        <p:spPr>
          <a:xfrm>
            <a:off x="2116162" y="5059207"/>
            <a:ext cx="4112517" cy="1200329"/>
          </a:xfrm>
          <a:prstGeom prst="rect">
            <a:avLst/>
          </a:prstGeom>
          <a:noFill/>
        </p:spPr>
        <p:txBody>
          <a:bodyPr wrap="square" rtlCol="0">
            <a:spAutoFit/>
          </a:bodyPr>
          <a:lstStyle/>
          <a:p>
            <a:pPr algn="ctr"/>
            <a:r>
              <a:rPr lang="vi-VN" sz="7200" dirty="0">
                <a:gradFill flip="none" rotWithShape="1">
                  <a:gsLst>
                    <a:gs pos="0">
                      <a:srgbClr val="58929D">
                        <a:shade val="30000"/>
                        <a:satMod val="115000"/>
                      </a:srgbClr>
                    </a:gs>
                    <a:gs pos="50000">
                      <a:srgbClr val="58929D">
                        <a:shade val="67500"/>
                        <a:satMod val="115000"/>
                      </a:srgbClr>
                    </a:gs>
                    <a:gs pos="100000">
                      <a:srgbClr val="58929D">
                        <a:shade val="100000"/>
                        <a:satMod val="115000"/>
                      </a:srgbClr>
                    </a:gs>
                  </a:gsLst>
                  <a:lin ang="5400000" scaled="1"/>
                  <a:tileRect/>
                </a:gradFill>
                <a:latin typeface="SVN-Steady" pitchFamily="50" charset="0"/>
              </a:rPr>
              <a:t>Yêu cầu:</a:t>
            </a:r>
            <a:endParaRPr lang="en-US" sz="7200" dirty="0">
              <a:gradFill flip="none" rotWithShape="1">
                <a:gsLst>
                  <a:gs pos="0">
                    <a:srgbClr val="58929D">
                      <a:shade val="30000"/>
                      <a:satMod val="115000"/>
                    </a:srgbClr>
                  </a:gs>
                  <a:gs pos="50000">
                    <a:srgbClr val="58929D">
                      <a:shade val="67500"/>
                      <a:satMod val="115000"/>
                    </a:srgbClr>
                  </a:gs>
                  <a:gs pos="100000">
                    <a:srgbClr val="58929D">
                      <a:shade val="100000"/>
                      <a:satMod val="115000"/>
                    </a:srgbClr>
                  </a:gs>
                </a:gsLst>
                <a:lin ang="5400000" scaled="1"/>
                <a:tileRect/>
              </a:gradFill>
              <a:latin typeface="SVN-Steady" pitchFamily="50" charset="0"/>
            </a:endParaRPr>
          </a:p>
        </p:txBody>
      </p:sp>
      <p:sp>
        <p:nvSpPr>
          <p:cNvPr id="12" name="TextBox 11">
            <a:extLst>
              <a:ext uri="{FF2B5EF4-FFF2-40B4-BE49-F238E27FC236}">
                <a16:creationId xmlns:a16="http://schemas.microsoft.com/office/drawing/2014/main" id="{3E900075-2212-4F04-8B6B-1FFFDA99D206}"/>
              </a:ext>
            </a:extLst>
          </p:cNvPr>
          <p:cNvSpPr txBox="1"/>
          <p:nvPr/>
        </p:nvSpPr>
        <p:spPr>
          <a:xfrm>
            <a:off x="5581358" y="5358439"/>
            <a:ext cx="5630576" cy="1200329"/>
          </a:xfrm>
          <a:prstGeom prst="rect">
            <a:avLst/>
          </a:prstGeom>
          <a:noFill/>
        </p:spPr>
        <p:txBody>
          <a:bodyPr wrap="square" rtlCol="0">
            <a:spAutoFit/>
          </a:bodyPr>
          <a:lstStyle/>
          <a:p>
            <a:r>
              <a:rPr lang="vi-VN" sz="3600" dirty="0">
                <a:solidFill>
                  <a:schemeClr val="tx1">
                    <a:lumMod val="75000"/>
                    <a:lumOff val="25000"/>
                  </a:schemeClr>
                </a:solidFill>
                <a:latin typeface="Century Schoolbook" panose="02040604050505020304" pitchFamily="18" charset="0"/>
              </a:rPr>
              <a:t>Thực hiện yêu cầu trong </a:t>
            </a:r>
            <a:br>
              <a:rPr lang="vi-VN" sz="3600" dirty="0">
                <a:solidFill>
                  <a:schemeClr val="tx1">
                    <a:lumMod val="75000"/>
                    <a:lumOff val="25000"/>
                  </a:schemeClr>
                </a:solidFill>
                <a:latin typeface="Century Schoolbook" panose="02040604050505020304" pitchFamily="18" charset="0"/>
              </a:rPr>
            </a:br>
            <a:r>
              <a:rPr lang="vi-VN" sz="3600" b="1" dirty="0">
                <a:solidFill>
                  <a:schemeClr val="tx1">
                    <a:lumMod val="75000"/>
                    <a:lumOff val="25000"/>
                  </a:schemeClr>
                </a:solidFill>
                <a:highlight>
                  <a:srgbClr val="C1E8E9"/>
                </a:highlight>
                <a:latin typeface="Century Schoolbook" panose="02040604050505020304" pitchFamily="18" charset="0"/>
              </a:rPr>
              <a:t>phiếu học tập số 2</a:t>
            </a:r>
            <a:endParaRPr lang="en-US" sz="3600" b="1" dirty="0">
              <a:solidFill>
                <a:schemeClr val="tx1">
                  <a:lumMod val="75000"/>
                  <a:lumOff val="25000"/>
                </a:schemeClr>
              </a:solidFill>
              <a:highlight>
                <a:srgbClr val="C1E8E9"/>
              </a:highlight>
              <a:latin typeface="Century Schoolbook" panose="02040604050505020304" pitchFamily="18" charset="0"/>
            </a:endParaRPr>
          </a:p>
        </p:txBody>
      </p:sp>
      <p:pic>
        <p:nvPicPr>
          <p:cNvPr id="16" name="Picture 2" descr="A picture containing text&#10;&#10;Description automatically generated">
            <a:extLst>
              <a:ext uri="{FF2B5EF4-FFF2-40B4-BE49-F238E27FC236}">
                <a16:creationId xmlns:a16="http://schemas.microsoft.com/office/drawing/2014/main" id="{1C00DE82-1F86-4CBC-939A-36A70EA03C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7332" y="159211"/>
            <a:ext cx="2478617" cy="2478617"/>
          </a:xfrm>
          <a:prstGeom prst="rect">
            <a:avLst/>
          </a:prstGeom>
          <a:noFill/>
        </p:spPr>
      </p:pic>
      <p:pic>
        <p:nvPicPr>
          <p:cNvPr id="15362" name="Picture 2" descr="A picture containing text, toy, doll&#10;&#10;Description automatically generated">
            <a:extLst>
              <a:ext uri="{FF2B5EF4-FFF2-40B4-BE49-F238E27FC236}">
                <a16:creationId xmlns:a16="http://schemas.microsoft.com/office/drawing/2014/main" id="{C0C8AA61-A6B5-4F20-BEE1-55D2524C4A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7332" y="3018143"/>
            <a:ext cx="1843087" cy="2103603"/>
          </a:xfrm>
          <a:prstGeom prst="rect">
            <a:avLst/>
          </a:prstGeom>
          <a:noFill/>
        </p:spPr>
      </p:pic>
      <p:pic>
        <p:nvPicPr>
          <p:cNvPr id="10" name="Picture 9" descr="A picture containing text&#10;&#10;Description automatically generated">
            <a:extLst>
              <a:ext uri="{FF2B5EF4-FFF2-40B4-BE49-F238E27FC236}">
                <a16:creationId xmlns:a16="http://schemas.microsoft.com/office/drawing/2014/main" id="{7D48D93F-B18D-4711-9D61-F1D5E7D2F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317" y="1328305"/>
            <a:ext cx="2744448" cy="3951741"/>
          </a:xfrm>
          <a:prstGeom prst="rect">
            <a:avLst/>
          </a:prstGeom>
        </p:spPr>
      </p:pic>
      <p:pic>
        <p:nvPicPr>
          <p:cNvPr id="3074" name="Picture 2" descr="Premium Vector | Two poor children with dirty clothes">
            <a:extLst>
              <a:ext uri="{FF2B5EF4-FFF2-40B4-BE49-F238E27FC236}">
                <a16:creationId xmlns:a16="http://schemas.microsoft.com/office/drawing/2014/main" id="{FF8B44B2-9F1A-4B46-BAE0-2C0A0FE8852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168" y="2779930"/>
            <a:ext cx="2020582" cy="20205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7A2D0D9-BDAC-4FD0-9E49-9FDA356730B6}"/>
              </a:ext>
            </a:extLst>
          </p:cNvPr>
          <p:cNvSpPr txBox="1"/>
          <p:nvPr/>
        </p:nvSpPr>
        <p:spPr>
          <a:xfrm>
            <a:off x="2409839" y="1366645"/>
            <a:ext cx="6330074" cy="1754326"/>
          </a:xfrm>
          <a:prstGeom prst="rect">
            <a:avLst/>
          </a:prstGeom>
          <a:noFill/>
        </p:spPr>
        <p:txBody>
          <a:bodyPr wrap="square" rtlCol="0">
            <a:spAutoFit/>
          </a:bodyPr>
          <a:lstStyle/>
          <a:p>
            <a:pPr algn="ctr"/>
            <a:r>
              <a:rPr lang="vi-VN" sz="5400" b="1" dirty="0">
                <a:solidFill>
                  <a:srgbClr val="002060"/>
                </a:solidFill>
                <a:latin typeface="iCiel ButterScotch" pitchFamily="2" charset="0"/>
              </a:rPr>
              <a:t>Hiên và</a:t>
            </a:r>
            <a:br>
              <a:rPr lang="vi-VN" sz="5400" b="1" dirty="0">
                <a:solidFill>
                  <a:srgbClr val="002060"/>
                </a:solidFill>
                <a:latin typeface="iCiel ButterScotch" pitchFamily="2" charset="0"/>
              </a:rPr>
            </a:br>
            <a:r>
              <a:rPr lang="vi-VN" sz="5400" b="1" dirty="0">
                <a:solidFill>
                  <a:srgbClr val="002060"/>
                </a:solidFill>
                <a:latin typeface="iCiel ButterScotch" pitchFamily="2" charset="0"/>
              </a:rPr>
              <a:t>lũ trẻ nghèo </a:t>
            </a:r>
            <a:endParaRPr lang="en-US" sz="5400" b="1" dirty="0">
              <a:solidFill>
                <a:srgbClr val="002060"/>
              </a:solidFill>
              <a:latin typeface="iCiel ButterScotch" pitchFamily="2" charset="0"/>
            </a:endParaRPr>
          </a:p>
        </p:txBody>
      </p:sp>
    </p:spTree>
    <p:extLst>
      <p:ext uri="{BB962C8B-B14F-4D97-AF65-F5344CB8AC3E}">
        <p14:creationId xmlns:p14="http://schemas.microsoft.com/office/powerpoint/2010/main" val="354018570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9" y="35593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Rounded Corners 9">
            <a:extLst>
              <a:ext uri="{FF2B5EF4-FFF2-40B4-BE49-F238E27FC236}">
                <a16:creationId xmlns:a16="http://schemas.microsoft.com/office/drawing/2014/main" id="{031D47DC-11DF-41E1-B381-291473F66627}"/>
              </a:ext>
            </a:extLst>
          </p:cNvPr>
          <p:cNvSpPr/>
          <p:nvPr/>
        </p:nvSpPr>
        <p:spPr>
          <a:xfrm>
            <a:off x="6986134" y="271791"/>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Rounded Corners 10">
            <a:extLst>
              <a:ext uri="{FF2B5EF4-FFF2-40B4-BE49-F238E27FC236}">
                <a16:creationId xmlns:a16="http://schemas.microsoft.com/office/drawing/2014/main" id="{DBC5ED13-9B65-48C0-9412-FF9B8685590B}"/>
              </a:ext>
            </a:extLst>
          </p:cNvPr>
          <p:cNvSpPr/>
          <p:nvPr/>
        </p:nvSpPr>
        <p:spPr>
          <a:xfrm>
            <a:off x="487539" y="4275147"/>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Rounded Corners 11">
            <a:extLst>
              <a:ext uri="{FF2B5EF4-FFF2-40B4-BE49-F238E27FC236}">
                <a16:creationId xmlns:a16="http://schemas.microsoft.com/office/drawing/2014/main" id="{D734FCC5-F891-450D-A258-5AD99A96C1DF}"/>
              </a:ext>
            </a:extLst>
          </p:cNvPr>
          <p:cNvSpPr/>
          <p:nvPr/>
        </p:nvSpPr>
        <p:spPr>
          <a:xfrm>
            <a:off x="6986134" y="436970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310015" y="319077"/>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6" name="TextBox 15">
            <a:extLst>
              <a:ext uri="{FF2B5EF4-FFF2-40B4-BE49-F238E27FC236}">
                <a16:creationId xmlns:a16="http://schemas.microsoft.com/office/drawing/2014/main" id="{368B378F-0E61-49FB-BD26-F682A5F89C1E}"/>
              </a:ext>
            </a:extLst>
          </p:cNvPr>
          <p:cNvSpPr txBox="1"/>
          <p:nvPr/>
        </p:nvSpPr>
        <p:spPr>
          <a:xfrm>
            <a:off x="-106679" y="4309545"/>
            <a:ext cx="4112517" cy="707886"/>
          </a:xfrm>
          <a:prstGeom prst="rect">
            <a:avLst/>
          </a:prstGeom>
          <a:noFill/>
        </p:spPr>
        <p:txBody>
          <a:bodyPr wrap="square" rtlCol="0">
            <a:spAutoFit/>
          </a:bodyPr>
          <a:lstStyle/>
          <a:p>
            <a:pPr algn="ctr"/>
            <a:r>
              <a:rPr lang="vi-VN" sz="4000">
                <a:solidFill>
                  <a:schemeClr val="accent4">
                    <a:lumMod val="75000"/>
                  </a:schemeClr>
                </a:solidFill>
                <a:latin typeface="SVN-Steady" pitchFamily="50" charset="0"/>
              </a:rPr>
              <a:t>Hành động</a:t>
            </a:r>
            <a:endParaRPr lang="en-US" sz="4000" dirty="0">
              <a:solidFill>
                <a:schemeClr val="accent4">
                  <a:lumMod val="75000"/>
                </a:schemeClr>
              </a:solidFill>
              <a:latin typeface="SVN-Steady" pitchFamily="50" charset="0"/>
            </a:endParaRPr>
          </a:p>
        </p:txBody>
      </p:sp>
      <p:sp>
        <p:nvSpPr>
          <p:cNvPr id="17" name="TextBox 16">
            <a:extLst>
              <a:ext uri="{FF2B5EF4-FFF2-40B4-BE49-F238E27FC236}">
                <a16:creationId xmlns:a16="http://schemas.microsoft.com/office/drawing/2014/main" id="{ACEC956D-350E-4CBF-80D2-59E3ECC0FFD7}"/>
              </a:ext>
            </a:extLst>
          </p:cNvPr>
          <p:cNvSpPr txBox="1"/>
          <p:nvPr/>
        </p:nvSpPr>
        <p:spPr>
          <a:xfrm>
            <a:off x="6096000" y="271791"/>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Ngôn ngữ</a:t>
            </a:r>
            <a:endParaRPr lang="en-US" sz="4000" dirty="0">
              <a:solidFill>
                <a:schemeClr val="accent4">
                  <a:lumMod val="75000"/>
                </a:schemeClr>
              </a:solidFill>
              <a:latin typeface="SVN-Steady" pitchFamily="50" charset="0"/>
            </a:endParaRPr>
          </a:p>
        </p:txBody>
      </p:sp>
      <p:sp>
        <p:nvSpPr>
          <p:cNvPr id="18" name="TextBox 17">
            <a:extLst>
              <a:ext uri="{FF2B5EF4-FFF2-40B4-BE49-F238E27FC236}">
                <a16:creationId xmlns:a16="http://schemas.microsoft.com/office/drawing/2014/main" id="{D4BB18F7-2310-497D-B2A2-49A6770F9543}"/>
              </a:ext>
            </a:extLst>
          </p:cNvPr>
          <p:cNvSpPr txBox="1"/>
          <p:nvPr/>
        </p:nvSpPr>
        <p:spPr>
          <a:xfrm>
            <a:off x="6094367" y="4432754"/>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Tree>
    <p:extLst>
      <p:ext uri="{BB962C8B-B14F-4D97-AF65-F5344CB8AC3E}">
        <p14:creationId xmlns:p14="http://schemas.microsoft.com/office/powerpoint/2010/main" val="409587926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8" y="355938"/>
            <a:ext cx="6562901" cy="3440606"/>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310015" y="319077"/>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9" name="TextBox 18">
            <a:extLst>
              <a:ext uri="{FF2B5EF4-FFF2-40B4-BE49-F238E27FC236}">
                <a16:creationId xmlns:a16="http://schemas.microsoft.com/office/drawing/2014/main" id="{0A0FF96A-2ABB-414A-BA93-F3AED83BEB20}"/>
              </a:ext>
            </a:extLst>
          </p:cNvPr>
          <p:cNvSpPr txBox="1"/>
          <p:nvPr/>
        </p:nvSpPr>
        <p:spPr>
          <a:xfrm>
            <a:off x="802039" y="972776"/>
            <a:ext cx="6248400" cy="3139321"/>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“những bộ quần áo nâu bạc đã rách vá nhiều chỗ”.</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“môi chúng nó tím lại, qua những chỗ áo rách, da thịt thâm đi”.</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“run lên, hàm răng đập vào nhau”.</a:t>
            </a:r>
          </a:p>
          <a:p>
            <a:pPr marL="342900" indent="-342900">
              <a:spcBef>
                <a:spcPts val="600"/>
              </a:spcBef>
              <a:spcAft>
                <a:spcPts val="600"/>
              </a:spcAft>
              <a:buFont typeface="Arial" panose="020B0604020202020204" pitchFamily="34" charset="0"/>
              <a:buChar char="•"/>
            </a:pPr>
            <a:endParaRPr lang="vi-VN" sz="2800" b="1"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6" name="Rectangle: Rounded Corners 25">
            <a:extLst>
              <a:ext uri="{FF2B5EF4-FFF2-40B4-BE49-F238E27FC236}">
                <a16:creationId xmlns:a16="http://schemas.microsoft.com/office/drawing/2014/main" id="{CC85F843-A788-4408-8A68-EB9487EA91C7}"/>
              </a:ext>
            </a:extLst>
          </p:cNvPr>
          <p:cNvSpPr/>
          <p:nvPr/>
        </p:nvSpPr>
        <p:spPr>
          <a:xfrm>
            <a:off x="7519694" y="35593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ectangle: Rounded Corners 26">
            <a:extLst>
              <a:ext uri="{FF2B5EF4-FFF2-40B4-BE49-F238E27FC236}">
                <a16:creationId xmlns:a16="http://schemas.microsoft.com/office/drawing/2014/main" id="{357401E1-0048-4EB8-9713-5A631DAE1F22}"/>
              </a:ext>
            </a:extLst>
          </p:cNvPr>
          <p:cNvSpPr/>
          <p:nvPr/>
        </p:nvSpPr>
        <p:spPr>
          <a:xfrm>
            <a:off x="487539" y="4275147"/>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Rounded Corners 27">
            <a:extLst>
              <a:ext uri="{FF2B5EF4-FFF2-40B4-BE49-F238E27FC236}">
                <a16:creationId xmlns:a16="http://schemas.microsoft.com/office/drawing/2014/main" id="{3ADCEB78-30C9-4463-849F-E54E57571DD2}"/>
              </a:ext>
            </a:extLst>
          </p:cNvPr>
          <p:cNvSpPr/>
          <p:nvPr/>
        </p:nvSpPr>
        <p:spPr>
          <a:xfrm>
            <a:off x="6986134" y="436970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TextBox 28">
            <a:extLst>
              <a:ext uri="{FF2B5EF4-FFF2-40B4-BE49-F238E27FC236}">
                <a16:creationId xmlns:a16="http://schemas.microsoft.com/office/drawing/2014/main" id="{7CEC034B-6D56-40F6-AC99-F5D09F218DDA}"/>
              </a:ext>
            </a:extLst>
          </p:cNvPr>
          <p:cNvSpPr txBox="1"/>
          <p:nvPr/>
        </p:nvSpPr>
        <p:spPr>
          <a:xfrm>
            <a:off x="-106679" y="4309545"/>
            <a:ext cx="4112517" cy="707886"/>
          </a:xfrm>
          <a:prstGeom prst="rect">
            <a:avLst/>
          </a:prstGeom>
          <a:noFill/>
        </p:spPr>
        <p:txBody>
          <a:bodyPr wrap="square" rtlCol="0">
            <a:spAutoFit/>
          </a:bodyPr>
          <a:lstStyle/>
          <a:p>
            <a:pPr algn="ctr"/>
            <a:r>
              <a:rPr lang="vi-VN" sz="4000">
                <a:solidFill>
                  <a:schemeClr val="accent4">
                    <a:lumMod val="75000"/>
                  </a:schemeClr>
                </a:solidFill>
                <a:latin typeface="SVN-Steady" pitchFamily="50" charset="0"/>
              </a:rPr>
              <a:t>Hành động</a:t>
            </a:r>
            <a:endParaRPr lang="en-US" sz="4000" dirty="0">
              <a:solidFill>
                <a:schemeClr val="accent4">
                  <a:lumMod val="75000"/>
                </a:schemeClr>
              </a:solidFill>
              <a:latin typeface="SVN-Steady" pitchFamily="50" charset="0"/>
            </a:endParaRPr>
          </a:p>
        </p:txBody>
      </p:sp>
      <p:sp>
        <p:nvSpPr>
          <p:cNvPr id="30" name="TextBox 29">
            <a:extLst>
              <a:ext uri="{FF2B5EF4-FFF2-40B4-BE49-F238E27FC236}">
                <a16:creationId xmlns:a16="http://schemas.microsoft.com/office/drawing/2014/main" id="{71BC6E2B-A5AE-4D23-ADDF-1FC6BA85F9A2}"/>
              </a:ext>
            </a:extLst>
          </p:cNvPr>
          <p:cNvSpPr txBox="1"/>
          <p:nvPr/>
        </p:nvSpPr>
        <p:spPr>
          <a:xfrm>
            <a:off x="6629560" y="355938"/>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Ngôn ngữ</a:t>
            </a:r>
            <a:endParaRPr lang="en-US" sz="4000" dirty="0">
              <a:solidFill>
                <a:schemeClr val="accent4">
                  <a:lumMod val="75000"/>
                </a:schemeClr>
              </a:solidFill>
              <a:latin typeface="SVN-Steady" pitchFamily="50" charset="0"/>
            </a:endParaRPr>
          </a:p>
        </p:txBody>
      </p:sp>
      <p:sp>
        <p:nvSpPr>
          <p:cNvPr id="31" name="TextBox 30">
            <a:extLst>
              <a:ext uri="{FF2B5EF4-FFF2-40B4-BE49-F238E27FC236}">
                <a16:creationId xmlns:a16="http://schemas.microsoft.com/office/drawing/2014/main" id="{62F9C971-7D79-4BB2-8321-0CE181A33998}"/>
              </a:ext>
            </a:extLst>
          </p:cNvPr>
          <p:cNvSpPr txBox="1"/>
          <p:nvPr/>
        </p:nvSpPr>
        <p:spPr>
          <a:xfrm>
            <a:off x="6094367" y="4432754"/>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Tree>
    <p:extLst>
      <p:ext uri="{BB962C8B-B14F-4D97-AF65-F5344CB8AC3E}">
        <p14:creationId xmlns:p14="http://schemas.microsoft.com/office/powerpoint/2010/main" val="10789522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748C0-FB56-40FF-B322-6AF7ABAABD0C}"/>
              </a:ext>
            </a:extLst>
          </p:cNvPr>
          <p:cNvPicPr>
            <a:picLocks noChangeAspect="1"/>
          </p:cNvPicPr>
          <p:nvPr/>
        </p:nvPicPr>
        <p:blipFill rotWithShape="1">
          <a:blip r:embed="rId2"/>
          <a:srcRect b="25010"/>
          <a:stretch/>
        </p:blipFill>
        <p:spPr>
          <a:xfrm>
            <a:off x="3300872" y="671764"/>
            <a:ext cx="6447073" cy="2432514"/>
          </a:xfrm>
          <a:prstGeom prst="rect">
            <a:avLst/>
          </a:prstGeom>
        </p:spPr>
      </p:pic>
      <p:pic>
        <p:nvPicPr>
          <p:cNvPr id="3" name="Picture 2">
            <a:extLst>
              <a:ext uri="{FF2B5EF4-FFF2-40B4-BE49-F238E27FC236}">
                <a16:creationId xmlns:a16="http://schemas.microsoft.com/office/drawing/2014/main" id="{942E43A5-03E9-4785-ACA6-270372A5BF2B}"/>
              </a:ext>
            </a:extLst>
          </p:cNvPr>
          <p:cNvPicPr>
            <a:picLocks noChangeAspect="1"/>
          </p:cNvPicPr>
          <p:nvPr/>
        </p:nvPicPr>
        <p:blipFill>
          <a:blip r:embed="rId3"/>
          <a:stretch>
            <a:fillRect/>
          </a:stretch>
        </p:blipFill>
        <p:spPr>
          <a:xfrm>
            <a:off x="5863609" y="3144083"/>
            <a:ext cx="2334970" cy="646232"/>
          </a:xfrm>
          <a:prstGeom prst="rect">
            <a:avLst/>
          </a:prstGeom>
        </p:spPr>
      </p:pic>
      <p:sp>
        <p:nvSpPr>
          <p:cNvPr id="4" name="TextBox 3">
            <a:extLst>
              <a:ext uri="{FF2B5EF4-FFF2-40B4-BE49-F238E27FC236}">
                <a16:creationId xmlns:a16="http://schemas.microsoft.com/office/drawing/2014/main" id="{BCD38BAE-6462-49AD-8D95-E9A51506975F}"/>
              </a:ext>
            </a:extLst>
          </p:cNvPr>
          <p:cNvSpPr txBox="1"/>
          <p:nvPr/>
        </p:nvSpPr>
        <p:spPr>
          <a:xfrm>
            <a:off x="2481943" y="3790315"/>
            <a:ext cx="8345714" cy="1107996"/>
          </a:xfrm>
          <a:prstGeom prst="rect">
            <a:avLst/>
          </a:prstGeom>
          <a:noFill/>
        </p:spPr>
        <p:txBody>
          <a:bodyPr wrap="square" rtlCol="0">
            <a:spAutoFit/>
          </a:bodyPr>
          <a:lstStyle/>
          <a:p>
            <a:r>
              <a:rPr lang="vi-VN" sz="6600" b="1" dirty="0">
                <a:solidFill>
                  <a:schemeClr val="accent5">
                    <a:lumMod val="50000"/>
                  </a:schemeClr>
                </a:solidFill>
                <a:latin typeface="iCiel Fester Bold" pitchFamily="50" charset="0"/>
              </a:rPr>
              <a:t>Trò chơi Khởi động</a:t>
            </a:r>
            <a:endParaRPr lang="en-US" sz="6600" b="1" dirty="0">
              <a:solidFill>
                <a:schemeClr val="accent5">
                  <a:lumMod val="50000"/>
                </a:schemeClr>
              </a:solidFill>
              <a:latin typeface="iCiel Fester Bold" pitchFamily="50" charset="0"/>
            </a:endParaRPr>
          </a:p>
        </p:txBody>
      </p:sp>
      <p:pic>
        <p:nvPicPr>
          <p:cNvPr id="1026" name="Picture 2" descr="Rocket gif by Anastasia on Dribbble">
            <a:extLst>
              <a:ext uri="{FF2B5EF4-FFF2-40B4-BE49-F238E27FC236}">
                <a16:creationId xmlns:a16="http://schemas.microsoft.com/office/drawing/2014/main" id="{E37C5723-772C-4217-9015-4013E2DC8B9E}"/>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7436" y="1339885"/>
            <a:ext cx="4705048" cy="35287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picture containing chart&#10;&#10;Description automatically generated">
            <a:extLst>
              <a:ext uri="{FF2B5EF4-FFF2-40B4-BE49-F238E27FC236}">
                <a16:creationId xmlns:a16="http://schemas.microsoft.com/office/drawing/2014/main" id="{6D0C7405-662D-496F-A1A5-E6185B7A7D48}"/>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710" y="-2757236"/>
            <a:ext cx="4851400" cy="6858000"/>
          </a:xfrm>
          <a:prstGeom prst="rect">
            <a:avLst/>
          </a:prstGeom>
          <a:noFill/>
        </p:spPr>
      </p:pic>
      <p:pic>
        <p:nvPicPr>
          <p:cNvPr id="5" name="Picture 4">
            <a:extLst>
              <a:ext uri="{FF2B5EF4-FFF2-40B4-BE49-F238E27FC236}">
                <a16:creationId xmlns:a16="http://schemas.microsoft.com/office/drawing/2014/main" id="{DE7F77DC-CE53-4035-A1D2-7644763FF3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067" b="98667" l="9925" r="89950">
                        <a14:foregroundMark x1="18844" y1="26222" x2="26131" y2="20800"/>
                        <a14:foregroundMark x1="26131" y1="20800" x2="43970" y2="19556"/>
                        <a14:foregroundMark x1="43970" y1="19556" x2="70854" y2="19556"/>
                        <a14:foregroundMark x1="70854" y1="19556" x2="81030" y2="22667"/>
                        <a14:foregroundMark x1="81030" y1="22667" x2="83794" y2="25067"/>
                        <a14:foregroundMark x1="26759" y1="19378" x2="26759" y2="19378"/>
                        <a14:foregroundMark x1="25126" y1="19733" x2="44975" y2="17067"/>
                        <a14:foregroundMark x1="50628" y1="52711" x2="47362" y2="89511"/>
                        <a14:foregroundMark x1="47362" y1="89511" x2="46859" y2="90222"/>
                        <a14:foregroundMark x1="70603" y1="77600" x2="74246" y2="93778"/>
                        <a14:foregroundMark x1="74246" y1="93778" x2="34548" y2="92267"/>
                        <a14:foregroundMark x1="34548" y1="92267" x2="21859" y2="88356"/>
                        <a14:foregroundMark x1="21859" y1="88356" x2="19221" y2="89422"/>
                        <a14:foregroundMark x1="14322" y1="92889" x2="53769" y2="98667"/>
                        <a14:foregroundMark x1="53769" y1="98667" x2="86683" y2="94044"/>
                        <a14:foregroundMark x1="56533" y1="67556" x2="57161" y2="70400"/>
                        <a14:foregroundMark x1="60930" y1="62756" x2="63317" y2="65244"/>
                        <a14:foregroundMark x1="64950" y1="72533" x2="67337" y2="74933"/>
                        <a14:foregroundMark x1="84296" y1="74578" x2="85176" y2="74756"/>
                      </a14:backgroundRemoval>
                    </a14:imgEffect>
                  </a14:imgLayer>
                </a14:imgProps>
              </a:ext>
            </a:extLst>
          </a:blip>
          <a:srcRect t="18377" b="-1"/>
          <a:stretch/>
        </p:blipFill>
        <p:spPr>
          <a:xfrm>
            <a:off x="7872679" y="1339885"/>
            <a:ext cx="4852417" cy="5597723"/>
          </a:xfrm>
          <a:prstGeom prst="rect">
            <a:avLst/>
          </a:prstGeom>
        </p:spPr>
      </p:pic>
      <p:pic>
        <p:nvPicPr>
          <p:cNvPr id="14" name="Picture 2" descr="A picture containing mask&#10;&#10;Description automatically generated">
            <a:extLst>
              <a:ext uri="{FF2B5EF4-FFF2-40B4-BE49-F238E27FC236}">
                <a16:creationId xmlns:a16="http://schemas.microsoft.com/office/drawing/2014/main" id="{DE096B84-BC7A-4906-B1D9-AF224FF8138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7376" y="4051187"/>
            <a:ext cx="2342639" cy="1634967"/>
          </a:xfrm>
          <a:prstGeom prst="rect">
            <a:avLst/>
          </a:prstGeom>
          <a:noFill/>
        </p:spPr>
      </p:pic>
    </p:spTree>
    <p:extLst>
      <p:ext uri="{BB962C8B-B14F-4D97-AF65-F5344CB8AC3E}">
        <p14:creationId xmlns:p14="http://schemas.microsoft.com/office/powerpoint/2010/main" val="1773403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9" y="783771"/>
            <a:ext cx="3518299" cy="1883228"/>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Rounded Corners 9">
            <a:extLst>
              <a:ext uri="{FF2B5EF4-FFF2-40B4-BE49-F238E27FC236}">
                <a16:creationId xmlns:a16="http://schemas.microsoft.com/office/drawing/2014/main" id="{031D47DC-11DF-41E1-B381-291473F66627}"/>
              </a:ext>
            </a:extLst>
          </p:cNvPr>
          <p:cNvSpPr/>
          <p:nvPr/>
        </p:nvSpPr>
        <p:spPr>
          <a:xfrm>
            <a:off x="4671036" y="271791"/>
            <a:ext cx="7184040" cy="3731935"/>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Rounded Corners 10">
            <a:extLst>
              <a:ext uri="{FF2B5EF4-FFF2-40B4-BE49-F238E27FC236}">
                <a16:creationId xmlns:a16="http://schemas.microsoft.com/office/drawing/2014/main" id="{DBC5ED13-9B65-48C0-9412-FF9B8685590B}"/>
              </a:ext>
            </a:extLst>
          </p:cNvPr>
          <p:cNvSpPr/>
          <p:nvPr/>
        </p:nvSpPr>
        <p:spPr>
          <a:xfrm>
            <a:off x="487539" y="4275147"/>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Rounded Corners 11">
            <a:extLst>
              <a:ext uri="{FF2B5EF4-FFF2-40B4-BE49-F238E27FC236}">
                <a16:creationId xmlns:a16="http://schemas.microsoft.com/office/drawing/2014/main" id="{D734FCC5-F891-450D-A258-5AD99A96C1DF}"/>
              </a:ext>
            </a:extLst>
          </p:cNvPr>
          <p:cNvSpPr/>
          <p:nvPr/>
        </p:nvSpPr>
        <p:spPr>
          <a:xfrm>
            <a:off x="6986134" y="436970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106679" y="783771"/>
            <a:ext cx="3282223"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6" name="TextBox 15">
            <a:extLst>
              <a:ext uri="{FF2B5EF4-FFF2-40B4-BE49-F238E27FC236}">
                <a16:creationId xmlns:a16="http://schemas.microsoft.com/office/drawing/2014/main" id="{368B378F-0E61-49FB-BD26-F682A5F89C1E}"/>
              </a:ext>
            </a:extLst>
          </p:cNvPr>
          <p:cNvSpPr txBox="1"/>
          <p:nvPr/>
        </p:nvSpPr>
        <p:spPr>
          <a:xfrm>
            <a:off x="-106679" y="4309545"/>
            <a:ext cx="4112517" cy="707886"/>
          </a:xfrm>
          <a:prstGeom prst="rect">
            <a:avLst/>
          </a:prstGeom>
          <a:noFill/>
        </p:spPr>
        <p:txBody>
          <a:bodyPr wrap="square" rtlCol="0">
            <a:spAutoFit/>
          </a:bodyPr>
          <a:lstStyle/>
          <a:p>
            <a:pPr algn="ctr"/>
            <a:r>
              <a:rPr lang="vi-VN" sz="4000">
                <a:solidFill>
                  <a:schemeClr val="accent4">
                    <a:lumMod val="75000"/>
                  </a:schemeClr>
                </a:solidFill>
                <a:latin typeface="SVN-Steady" pitchFamily="50" charset="0"/>
              </a:rPr>
              <a:t>Hành động</a:t>
            </a:r>
            <a:endParaRPr lang="en-US" sz="4000" dirty="0">
              <a:solidFill>
                <a:schemeClr val="accent4">
                  <a:lumMod val="75000"/>
                </a:schemeClr>
              </a:solidFill>
              <a:latin typeface="SVN-Steady" pitchFamily="50" charset="0"/>
            </a:endParaRPr>
          </a:p>
        </p:txBody>
      </p:sp>
      <p:sp>
        <p:nvSpPr>
          <p:cNvPr id="17" name="TextBox 16">
            <a:extLst>
              <a:ext uri="{FF2B5EF4-FFF2-40B4-BE49-F238E27FC236}">
                <a16:creationId xmlns:a16="http://schemas.microsoft.com/office/drawing/2014/main" id="{ACEC956D-350E-4CBF-80D2-59E3ECC0FFD7}"/>
              </a:ext>
            </a:extLst>
          </p:cNvPr>
          <p:cNvSpPr txBox="1"/>
          <p:nvPr/>
        </p:nvSpPr>
        <p:spPr>
          <a:xfrm>
            <a:off x="6096000" y="271791"/>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Ngôn ngữ</a:t>
            </a:r>
            <a:endParaRPr lang="en-US" sz="4000" dirty="0">
              <a:solidFill>
                <a:schemeClr val="accent4">
                  <a:lumMod val="75000"/>
                </a:schemeClr>
              </a:solidFill>
              <a:latin typeface="SVN-Steady" pitchFamily="50" charset="0"/>
            </a:endParaRPr>
          </a:p>
        </p:txBody>
      </p:sp>
      <p:sp>
        <p:nvSpPr>
          <p:cNvPr id="18" name="TextBox 17">
            <a:extLst>
              <a:ext uri="{FF2B5EF4-FFF2-40B4-BE49-F238E27FC236}">
                <a16:creationId xmlns:a16="http://schemas.microsoft.com/office/drawing/2014/main" id="{D4BB18F7-2310-497D-B2A2-49A6770F9543}"/>
              </a:ext>
            </a:extLst>
          </p:cNvPr>
          <p:cNvSpPr txBox="1"/>
          <p:nvPr/>
        </p:nvSpPr>
        <p:spPr>
          <a:xfrm>
            <a:off x="6094367" y="4432754"/>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
        <p:nvSpPr>
          <p:cNvPr id="37" name="TextBox 36">
            <a:extLst>
              <a:ext uri="{FF2B5EF4-FFF2-40B4-BE49-F238E27FC236}">
                <a16:creationId xmlns:a16="http://schemas.microsoft.com/office/drawing/2014/main" id="{DD7186E5-8952-4F29-A641-2A5A0FC5B26C}"/>
              </a:ext>
            </a:extLst>
          </p:cNvPr>
          <p:cNvSpPr txBox="1"/>
          <p:nvPr/>
        </p:nvSpPr>
        <p:spPr>
          <a:xfrm>
            <a:off x="5100514" y="1001050"/>
            <a:ext cx="6248400" cy="2554545"/>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“Chắc phải mua đến một đồng bạc chứ không ít”...</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“Ngày trước thầy tao cũng có một cái áo như thế, về sau bán cho ông lí mất”.</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“Cái này cậu mua ở Hà Nội phải không?”</a:t>
            </a:r>
          </a:p>
        </p:txBody>
      </p:sp>
    </p:spTree>
    <p:extLst>
      <p:ext uri="{BB962C8B-B14F-4D97-AF65-F5344CB8AC3E}">
        <p14:creationId xmlns:p14="http://schemas.microsoft.com/office/powerpoint/2010/main" val="386488695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9" y="35593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Rounded Corners 9">
            <a:extLst>
              <a:ext uri="{FF2B5EF4-FFF2-40B4-BE49-F238E27FC236}">
                <a16:creationId xmlns:a16="http://schemas.microsoft.com/office/drawing/2014/main" id="{031D47DC-11DF-41E1-B381-291473F66627}"/>
              </a:ext>
            </a:extLst>
          </p:cNvPr>
          <p:cNvSpPr/>
          <p:nvPr/>
        </p:nvSpPr>
        <p:spPr>
          <a:xfrm>
            <a:off x="6986134" y="271791"/>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Rounded Corners 10">
            <a:extLst>
              <a:ext uri="{FF2B5EF4-FFF2-40B4-BE49-F238E27FC236}">
                <a16:creationId xmlns:a16="http://schemas.microsoft.com/office/drawing/2014/main" id="{DBC5ED13-9B65-48C0-9412-FF9B8685590B}"/>
              </a:ext>
            </a:extLst>
          </p:cNvPr>
          <p:cNvSpPr/>
          <p:nvPr/>
        </p:nvSpPr>
        <p:spPr>
          <a:xfrm>
            <a:off x="487539" y="3031021"/>
            <a:ext cx="6781464" cy="3555188"/>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Rounded Corners 11">
            <a:extLst>
              <a:ext uri="{FF2B5EF4-FFF2-40B4-BE49-F238E27FC236}">
                <a16:creationId xmlns:a16="http://schemas.microsoft.com/office/drawing/2014/main" id="{D734FCC5-F891-450D-A258-5AD99A96C1DF}"/>
              </a:ext>
            </a:extLst>
          </p:cNvPr>
          <p:cNvSpPr/>
          <p:nvPr/>
        </p:nvSpPr>
        <p:spPr>
          <a:xfrm>
            <a:off x="7579018" y="4432754"/>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310015" y="319077"/>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6" name="TextBox 15">
            <a:extLst>
              <a:ext uri="{FF2B5EF4-FFF2-40B4-BE49-F238E27FC236}">
                <a16:creationId xmlns:a16="http://schemas.microsoft.com/office/drawing/2014/main" id="{368B378F-0E61-49FB-BD26-F682A5F89C1E}"/>
              </a:ext>
            </a:extLst>
          </p:cNvPr>
          <p:cNvSpPr txBox="1"/>
          <p:nvPr/>
        </p:nvSpPr>
        <p:spPr>
          <a:xfrm>
            <a:off x="-234246" y="2993165"/>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Hành động</a:t>
            </a:r>
            <a:endParaRPr lang="en-US" sz="4000" dirty="0">
              <a:solidFill>
                <a:schemeClr val="accent4">
                  <a:lumMod val="75000"/>
                </a:schemeClr>
              </a:solidFill>
              <a:latin typeface="SVN-Steady" pitchFamily="50" charset="0"/>
            </a:endParaRPr>
          </a:p>
        </p:txBody>
      </p:sp>
      <p:sp>
        <p:nvSpPr>
          <p:cNvPr id="17" name="TextBox 16">
            <a:extLst>
              <a:ext uri="{FF2B5EF4-FFF2-40B4-BE49-F238E27FC236}">
                <a16:creationId xmlns:a16="http://schemas.microsoft.com/office/drawing/2014/main" id="{ACEC956D-350E-4CBF-80D2-59E3ECC0FFD7}"/>
              </a:ext>
            </a:extLst>
          </p:cNvPr>
          <p:cNvSpPr txBox="1"/>
          <p:nvPr/>
        </p:nvSpPr>
        <p:spPr>
          <a:xfrm>
            <a:off x="6096000" y="271791"/>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Ngôn ngữ</a:t>
            </a:r>
            <a:endParaRPr lang="en-US" sz="4000" dirty="0">
              <a:solidFill>
                <a:schemeClr val="accent4">
                  <a:lumMod val="75000"/>
                </a:schemeClr>
              </a:solidFill>
              <a:latin typeface="SVN-Steady" pitchFamily="50" charset="0"/>
            </a:endParaRPr>
          </a:p>
        </p:txBody>
      </p:sp>
      <p:sp>
        <p:nvSpPr>
          <p:cNvPr id="18" name="TextBox 17">
            <a:extLst>
              <a:ext uri="{FF2B5EF4-FFF2-40B4-BE49-F238E27FC236}">
                <a16:creationId xmlns:a16="http://schemas.microsoft.com/office/drawing/2014/main" id="{D4BB18F7-2310-497D-B2A2-49A6770F9543}"/>
              </a:ext>
            </a:extLst>
          </p:cNvPr>
          <p:cNvSpPr txBox="1"/>
          <p:nvPr/>
        </p:nvSpPr>
        <p:spPr>
          <a:xfrm>
            <a:off x="6687251" y="4495800"/>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
        <p:nvSpPr>
          <p:cNvPr id="19" name="TextBox 18">
            <a:extLst>
              <a:ext uri="{FF2B5EF4-FFF2-40B4-BE49-F238E27FC236}">
                <a16:creationId xmlns:a16="http://schemas.microsoft.com/office/drawing/2014/main" id="{B3E5E6D7-8A12-4B8B-8604-20E333AA74DB}"/>
              </a:ext>
            </a:extLst>
          </p:cNvPr>
          <p:cNvSpPr txBox="1"/>
          <p:nvPr/>
        </p:nvSpPr>
        <p:spPr>
          <a:xfrm>
            <a:off x="754071" y="3601258"/>
            <a:ext cx="6248400" cy="3570208"/>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“đều lộ vẻ vui mừng, nhưng chúng vẫn đứng xa, không dám vồ vập.”</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“sán gần giương đôi mắt ngắm bộ quần áo mới của Sơn”</a:t>
            </a:r>
          </a:p>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“đến mó vào chiếc áo của Sơn, nó chưa thấy cái áo như thế bao giờ.”</a:t>
            </a:r>
          </a:p>
          <a:p>
            <a:pPr marL="342900" indent="-342900">
              <a:spcBef>
                <a:spcPts val="600"/>
              </a:spcBef>
              <a:spcAft>
                <a:spcPts val="600"/>
              </a:spcAft>
              <a:buFont typeface="Arial" panose="020B0604020202020204" pitchFamily="34" charset="0"/>
              <a:buChar char="•"/>
            </a:pPr>
            <a:endParaRPr lang="vi-VN" sz="2800" b="1"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8850178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9" y="35593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Rounded Corners 9">
            <a:extLst>
              <a:ext uri="{FF2B5EF4-FFF2-40B4-BE49-F238E27FC236}">
                <a16:creationId xmlns:a16="http://schemas.microsoft.com/office/drawing/2014/main" id="{031D47DC-11DF-41E1-B381-291473F66627}"/>
              </a:ext>
            </a:extLst>
          </p:cNvPr>
          <p:cNvSpPr/>
          <p:nvPr/>
        </p:nvSpPr>
        <p:spPr>
          <a:xfrm>
            <a:off x="6986134" y="271791"/>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Rounded Corners 10">
            <a:extLst>
              <a:ext uri="{FF2B5EF4-FFF2-40B4-BE49-F238E27FC236}">
                <a16:creationId xmlns:a16="http://schemas.microsoft.com/office/drawing/2014/main" id="{DBC5ED13-9B65-48C0-9412-FF9B8685590B}"/>
              </a:ext>
            </a:extLst>
          </p:cNvPr>
          <p:cNvSpPr/>
          <p:nvPr/>
        </p:nvSpPr>
        <p:spPr>
          <a:xfrm>
            <a:off x="487539" y="4275147"/>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Rounded Corners 11">
            <a:extLst>
              <a:ext uri="{FF2B5EF4-FFF2-40B4-BE49-F238E27FC236}">
                <a16:creationId xmlns:a16="http://schemas.microsoft.com/office/drawing/2014/main" id="{D734FCC5-F891-450D-A258-5AD99A96C1DF}"/>
              </a:ext>
            </a:extLst>
          </p:cNvPr>
          <p:cNvSpPr/>
          <p:nvPr/>
        </p:nvSpPr>
        <p:spPr>
          <a:xfrm>
            <a:off x="5486400" y="2884632"/>
            <a:ext cx="5908046" cy="3796137"/>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310015" y="319077"/>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6" name="TextBox 15">
            <a:extLst>
              <a:ext uri="{FF2B5EF4-FFF2-40B4-BE49-F238E27FC236}">
                <a16:creationId xmlns:a16="http://schemas.microsoft.com/office/drawing/2014/main" id="{368B378F-0E61-49FB-BD26-F682A5F89C1E}"/>
              </a:ext>
            </a:extLst>
          </p:cNvPr>
          <p:cNvSpPr txBox="1"/>
          <p:nvPr/>
        </p:nvSpPr>
        <p:spPr>
          <a:xfrm>
            <a:off x="-106679" y="4309545"/>
            <a:ext cx="4112517" cy="707886"/>
          </a:xfrm>
          <a:prstGeom prst="rect">
            <a:avLst/>
          </a:prstGeom>
          <a:noFill/>
        </p:spPr>
        <p:txBody>
          <a:bodyPr wrap="square" rtlCol="0">
            <a:spAutoFit/>
          </a:bodyPr>
          <a:lstStyle/>
          <a:p>
            <a:pPr algn="ctr"/>
            <a:r>
              <a:rPr lang="vi-VN" sz="4000">
                <a:solidFill>
                  <a:schemeClr val="accent4">
                    <a:lumMod val="75000"/>
                  </a:schemeClr>
                </a:solidFill>
                <a:latin typeface="SVN-Steady" pitchFamily="50" charset="0"/>
              </a:rPr>
              <a:t>Hành động</a:t>
            </a:r>
            <a:endParaRPr lang="en-US" sz="4000" dirty="0">
              <a:solidFill>
                <a:schemeClr val="accent4">
                  <a:lumMod val="75000"/>
                </a:schemeClr>
              </a:solidFill>
              <a:latin typeface="SVN-Steady" pitchFamily="50" charset="0"/>
            </a:endParaRPr>
          </a:p>
        </p:txBody>
      </p:sp>
      <p:sp>
        <p:nvSpPr>
          <p:cNvPr id="17" name="TextBox 16">
            <a:extLst>
              <a:ext uri="{FF2B5EF4-FFF2-40B4-BE49-F238E27FC236}">
                <a16:creationId xmlns:a16="http://schemas.microsoft.com/office/drawing/2014/main" id="{ACEC956D-350E-4CBF-80D2-59E3ECC0FFD7}"/>
              </a:ext>
            </a:extLst>
          </p:cNvPr>
          <p:cNvSpPr txBox="1"/>
          <p:nvPr/>
        </p:nvSpPr>
        <p:spPr>
          <a:xfrm>
            <a:off x="6096000" y="271791"/>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Ngôn ngữ</a:t>
            </a:r>
            <a:endParaRPr lang="en-US" sz="4000" dirty="0">
              <a:solidFill>
                <a:schemeClr val="accent4">
                  <a:lumMod val="75000"/>
                </a:schemeClr>
              </a:solidFill>
              <a:latin typeface="SVN-Steady" pitchFamily="50" charset="0"/>
            </a:endParaRPr>
          </a:p>
        </p:txBody>
      </p:sp>
      <p:sp>
        <p:nvSpPr>
          <p:cNvPr id="18" name="TextBox 17">
            <a:extLst>
              <a:ext uri="{FF2B5EF4-FFF2-40B4-BE49-F238E27FC236}">
                <a16:creationId xmlns:a16="http://schemas.microsoft.com/office/drawing/2014/main" id="{D4BB18F7-2310-497D-B2A2-49A6770F9543}"/>
              </a:ext>
            </a:extLst>
          </p:cNvPr>
          <p:cNvSpPr txBox="1"/>
          <p:nvPr/>
        </p:nvSpPr>
        <p:spPr>
          <a:xfrm>
            <a:off x="4431429" y="3007485"/>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
        <p:nvSpPr>
          <p:cNvPr id="19" name="TextBox 18">
            <a:extLst>
              <a:ext uri="{FF2B5EF4-FFF2-40B4-BE49-F238E27FC236}">
                <a16:creationId xmlns:a16="http://schemas.microsoft.com/office/drawing/2014/main" id="{C6722346-8465-4704-A19D-204EC3F24725}"/>
              </a:ext>
            </a:extLst>
          </p:cNvPr>
          <p:cNvSpPr txBox="1"/>
          <p:nvPr/>
        </p:nvSpPr>
        <p:spPr>
          <a:xfrm>
            <a:off x="5885954" y="3745932"/>
            <a:ext cx="5157950" cy="954107"/>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2800" b="1" i="1" dirty="0">
                <a:solidFill>
                  <a:schemeClr val="tx1">
                    <a:lumMod val="75000"/>
                    <a:lumOff val="25000"/>
                  </a:schemeClr>
                </a:solidFill>
                <a:latin typeface="Calibri Light" panose="020F0302020204030204" pitchFamily="34" charset="0"/>
                <a:cs typeface="Calibri Light" panose="020F0302020204030204" pitchFamily="34" charset="0"/>
              </a:rPr>
              <a:t>“Chúng như biết cái phận nghèo hèn của chúng vậy”</a:t>
            </a:r>
          </a:p>
        </p:txBody>
      </p:sp>
    </p:spTree>
    <p:extLst>
      <p:ext uri="{BB962C8B-B14F-4D97-AF65-F5344CB8AC3E}">
        <p14:creationId xmlns:p14="http://schemas.microsoft.com/office/powerpoint/2010/main" val="329084638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10;&#10;Description automatically generated with medium confidence">
            <a:extLst>
              <a:ext uri="{FF2B5EF4-FFF2-40B4-BE49-F238E27FC236}">
                <a16:creationId xmlns:a16="http://schemas.microsoft.com/office/drawing/2014/main" id="{B8F86506-C362-4887-8A29-D128A28E7637}"/>
              </a:ext>
            </a:extLst>
          </p:cNvPr>
          <p:cNvPicPr>
            <a:picLocks noChangeAspect="1" noChangeArrowheads="1"/>
          </p:cNvPicPr>
          <p:nvPr/>
        </p:nvPicPr>
        <p:blipFill rotWithShape="1">
          <a:blip r:embed="rId2">
            <a:clrChange>
              <a:clrFrom>
                <a:srgbClr val="F4F8C5"/>
              </a:clrFrom>
              <a:clrTo>
                <a:srgbClr val="F4F8C5">
                  <a:alpha val="0"/>
                </a:srgbClr>
              </a:clrTo>
            </a:clrChange>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 uri="{28A0092B-C50C-407E-A947-70E740481C1C}">
                <a14:useLocalDpi xmlns:a14="http://schemas.microsoft.com/office/drawing/2010/main" val="0"/>
              </a:ext>
            </a:extLst>
          </a:blip>
          <a:srcRect t="25277" r="6029" b="35278"/>
          <a:stretch/>
        </p:blipFill>
        <p:spPr bwMode="auto">
          <a:xfrm>
            <a:off x="0" y="-29989"/>
            <a:ext cx="12192000" cy="7283922"/>
          </a:xfrm>
          <a:prstGeom prst="rect">
            <a:avLst/>
          </a:prstGeom>
        </p:spPr>
      </p:pic>
      <p:pic>
        <p:nvPicPr>
          <p:cNvPr id="6" name="Picture 2" descr="Graphical user interface&#10;&#10;Description automatically generated with medium confidence">
            <a:extLst>
              <a:ext uri="{FF2B5EF4-FFF2-40B4-BE49-F238E27FC236}">
                <a16:creationId xmlns:a16="http://schemas.microsoft.com/office/drawing/2014/main" id="{370C521E-7EB5-4A29-8921-7C7AB281E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77" r="6029" b="35278"/>
          <a:stretch/>
        </p:blipFill>
        <p:spPr bwMode="auto">
          <a:xfrm>
            <a:off x="3441326" y="1927225"/>
            <a:ext cx="4972424" cy="3003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0D1F7D5-2F0A-494B-B6B6-7278086F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491" y="1717457"/>
            <a:ext cx="1740067" cy="2505529"/>
          </a:xfrm>
          <a:prstGeom prst="rect">
            <a:avLst/>
          </a:prstGeom>
        </p:spPr>
      </p:pic>
      <p:sp>
        <p:nvSpPr>
          <p:cNvPr id="8" name="Rectangle: Rounded Corners 7">
            <a:extLst>
              <a:ext uri="{FF2B5EF4-FFF2-40B4-BE49-F238E27FC236}">
                <a16:creationId xmlns:a16="http://schemas.microsoft.com/office/drawing/2014/main" id="{BDA14E03-845C-4773-99C5-3E6AC1B15A6C}"/>
              </a:ext>
            </a:extLst>
          </p:cNvPr>
          <p:cNvSpPr/>
          <p:nvPr/>
        </p:nvSpPr>
        <p:spPr>
          <a:xfrm>
            <a:off x="3441326" y="1927225"/>
            <a:ext cx="4995941" cy="3003549"/>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Rounded Corners 8">
            <a:extLst>
              <a:ext uri="{FF2B5EF4-FFF2-40B4-BE49-F238E27FC236}">
                <a16:creationId xmlns:a16="http://schemas.microsoft.com/office/drawing/2014/main" id="{6CD07526-E27B-4FDE-AD96-56E307DA3941}"/>
              </a:ext>
            </a:extLst>
          </p:cNvPr>
          <p:cNvSpPr/>
          <p:nvPr/>
        </p:nvSpPr>
        <p:spPr>
          <a:xfrm>
            <a:off x="487539" y="35593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Rounded Corners 9">
            <a:extLst>
              <a:ext uri="{FF2B5EF4-FFF2-40B4-BE49-F238E27FC236}">
                <a16:creationId xmlns:a16="http://schemas.microsoft.com/office/drawing/2014/main" id="{031D47DC-11DF-41E1-B381-291473F66627}"/>
              </a:ext>
            </a:extLst>
          </p:cNvPr>
          <p:cNvSpPr/>
          <p:nvPr/>
        </p:nvSpPr>
        <p:spPr>
          <a:xfrm>
            <a:off x="6986134" y="271791"/>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Rounded Corners 10">
            <a:extLst>
              <a:ext uri="{FF2B5EF4-FFF2-40B4-BE49-F238E27FC236}">
                <a16:creationId xmlns:a16="http://schemas.microsoft.com/office/drawing/2014/main" id="{DBC5ED13-9B65-48C0-9412-FF9B8685590B}"/>
              </a:ext>
            </a:extLst>
          </p:cNvPr>
          <p:cNvSpPr/>
          <p:nvPr/>
        </p:nvSpPr>
        <p:spPr>
          <a:xfrm>
            <a:off x="487539" y="4275147"/>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Rounded Corners 11">
            <a:extLst>
              <a:ext uri="{FF2B5EF4-FFF2-40B4-BE49-F238E27FC236}">
                <a16:creationId xmlns:a16="http://schemas.microsoft.com/office/drawing/2014/main" id="{D734FCC5-F891-450D-A258-5AD99A96C1DF}"/>
              </a:ext>
            </a:extLst>
          </p:cNvPr>
          <p:cNvSpPr/>
          <p:nvPr/>
        </p:nvSpPr>
        <p:spPr>
          <a:xfrm>
            <a:off x="6986134" y="4369708"/>
            <a:ext cx="4408312" cy="2311061"/>
          </a:xfrm>
          <a:prstGeom prst="roundRect">
            <a:avLst/>
          </a:prstGeom>
          <a:solidFill>
            <a:schemeClr val="bg1"/>
          </a:solidFill>
          <a:ln w="76200">
            <a:solidFill>
              <a:srgbClr val="D1B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92BE49C8-1D35-43D1-A6E5-062D7AF86487}"/>
              </a:ext>
            </a:extLst>
          </p:cNvPr>
          <p:cNvSpPr txBox="1"/>
          <p:nvPr/>
        </p:nvSpPr>
        <p:spPr>
          <a:xfrm>
            <a:off x="-310015" y="319077"/>
            <a:ext cx="4112517" cy="707886"/>
          </a:xfrm>
          <a:prstGeom prst="rect">
            <a:avLst/>
          </a:prstGeom>
          <a:noFill/>
        </p:spPr>
        <p:txBody>
          <a:bodyPr wrap="square" rtlCol="0">
            <a:spAutoFit/>
          </a:bodyPr>
          <a:lstStyle/>
          <a:p>
            <a:pPr algn="ctr"/>
            <a:r>
              <a:rPr lang="vi-VN" sz="4000" dirty="0">
                <a:solidFill>
                  <a:schemeClr val="accent4">
                    <a:lumMod val="75000"/>
                  </a:schemeClr>
                </a:solidFill>
                <a:latin typeface="SVN-Steady" pitchFamily="50" charset="0"/>
              </a:rPr>
              <a:t>Ngoại hình</a:t>
            </a:r>
            <a:endParaRPr lang="en-US" sz="4000" dirty="0">
              <a:solidFill>
                <a:schemeClr val="accent4">
                  <a:lumMod val="75000"/>
                </a:schemeClr>
              </a:solidFill>
              <a:latin typeface="SVN-Steady" pitchFamily="50" charset="0"/>
            </a:endParaRPr>
          </a:p>
        </p:txBody>
      </p:sp>
      <p:sp>
        <p:nvSpPr>
          <p:cNvPr id="16" name="TextBox 15">
            <a:extLst>
              <a:ext uri="{FF2B5EF4-FFF2-40B4-BE49-F238E27FC236}">
                <a16:creationId xmlns:a16="http://schemas.microsoft.com/office/drawing/2014/main" id="{368B378F-0E61-49FB-BD26-F682A5F89C1E}"/>
              </a:ext>
            </a:extLst>
          </p:cNvPr>
          <p:cNvSpPr txBox="1"/>
          <p:nvPr/>
        </p:nvSpPr>
        <p:spPr>
          <a:xfrm>
            <a:off x="-229416" y="4279863"/>
            <a:ext cx="4112517" cy="646331"/>
          </a:xfrm>
          <a:prstGeom prst="rect">
            <a:avLst/>
          </a:prstGeom>
          <a:noFill/>
        </p:spPr>
        <p:txBody>
          <a:bodyPr wrap="square" rtlCol="0">
            <a:spAutoFit/>
          </a:bodyPr>
          <a:lstStyle/>
          <a:p>
            <a:pPr algn="ctr"/>
            <a:r>
              <a:rPr lang="vi-VN" sz="3600" dirty="0">
                <a:solidFill>
                  <a:schemeClr val="accent4">
                    <a:lumMod val="75000"/>
                  </a:schemeClr>
                </a:solidFill>
                <a:latin typeface="SVN-Steady" pitchFamily="50" charset="0"/>
              </a:rPr>
              <a:t>Hành động</a:t>
            </a:r>
            <a:endParaRPr lang="en-US" sz="3600" dirty="0">
              <a:solidFill>
                <a:schemeClr val="accent4">
                  <a:lumMod val="75000"/>
                </a:schemeClr>
              </a:solidFill>
              <a:latin typeface="SVN-Steady" pitchFamily="50" charset="0"/>
            </a:endParaRPr>
          </a:p>
        </p:txBody>
      </p:sp>
      <p:sp>
        <p:nvSpPr>
          <p:cNvPr id="17" name="TextBox 16">
            <a:extLst>
              <a:ext uri="{FF2B5EF4-FFF2-40B4-BE49-F238E27FC236}">
                <a16:creationId xmlns:a16="http://schemas.microsoft.com/office/drawing/2014/main" id="{ACEC956D-350E-4CBF-80D2-59E3ECC0FFD7}"/>
              </a:ext>
            </a:extLst>
          </p:cNvPr>
          <p:cNvSpPr txBox="1"/>
          <p:nvPr/>
        </p:nvSpPr>
        <p:spPr>
          <a:xfrm>
            <a:off x="6023224" y="203092"/>
            <a:ext cx="4112517" cy="646331"/>
          </a:xfrm>
          <a:prstGeom prst="rect">
            <a:avLst/>
          </a:prstGeom>
          <a:noFill/>
        </p:spPr>
        <p:txBody>
          <a:bodyPr wrap="square" rtlCol="0">
            <a:spAutoFit/>
          </a:bodyPr>
          <a:lstStyle/>
          <a:p>
            <a:pPr algn="ctr"/>
            <a:r>
              <a:rPr lang="vi-VN" sz="3600" dirty="0">
                <a:solidFill>
                  <a:schemeClr val="accent4">
                    <a:lumMod val="75000"/>
                  </a:schemeClr>
                </a:solidFill>
                <a:latin typeface="SVN-Steady" pitchFamily="50" charset="0"/>
              </a:rPr>
              <a:t>Ngôn ngữ</a:t>
            </a:r>
            <a:endParaRPr lang="en-US" sz="3600" dirty="0">
              <a:solidFill>
                <a:schemeClr val="accent4">
                  <a:lumMod val="75000"/>
                </a:schemeClr>
              </a:solidFill>
              <a:latin typeface="SVN-Steady" pitchFamily="50" charset="0"/>
            </a:endParaRPr>
          </a:p>
        </p:txBody>
      </p:sp>
      <p:sp>
        <p:nvSpPr>
          <p:cNvPr id="18" name="TextBox 17">
            <a:extLst>
              <a:ext uri="{FF2B5EF4-FFF2-40B4-BE49-F238E27FC236}">
                <a16:creationId xmlns:a16="http://schemas.microsoft.com/office/drawing/2014/main" id="{D4BB18F7-2310-497D-B2A2-49A6770F9543}"/>
              </a:ext>
            </a:extLst>
          </p:cNvPr>
          <p:cNvSpPr txBox="1"/>
          <p:nvPr/>
        </p:nvSpPr>
        <p:spPr>
          <a:xfrm>
            <a:off x="5917637" y="4328542"/>
            <a:ext cx="4112517" cy="769441"/>
          </a:xfrm>
          <a:prstGeom prst="rect">
            <a:avLst/>
          </a:prstGeom>
          <a:noFill/>
        </p:spPr>
        <p:txBody>
          <a:bodyPr wrap="square" rtlCol="0">
            <a:spAutoFit/>
          </a:bodyPr>
          <a:lstStyle/>
          <a:p>
            <a:pPr algn="ctr"/>
            <a:r>
              <a:rPr lang="vi-VN" sz="4400" dirty="0">
                <a:solidFill>
                  <a:schemeClr val="accent4">
                    <a:lumMod val="75000"/>
                  </a:schemeClr>
                </a:solidFill>
                <a:latin typeface="SVN-Steady" pitchFamily="50" charset="0"/>
              </a:rPr>
              <a:t>Ý nghĩ</a:t>
            </a:r>
            <a:endParaRPr lang="en-US" sz="4400" dirty="0">
              <a:solidFill>
                <a:schemeClr val="accent4">
                  <a:lumMod val="75000"/>
                </a:schemeClr>
              </a:solidFill>
              <a:latin typeface="SVN-Steady" pitchFamily="50" charset="0"/>
            </a:endParaRPr>
          </a:p>
        </p:txBody>
      </p:sp>
      <p:sp>
        <p:nvSpPr>
          <p:cNvPr id="19" name="TextBox 18">
            <a:extLst>
              <a:ext uri="{FF2B5EF4-FFF2-40B4-BE49-F238E27FC236}">
                <a16:creationId xmlns:a16="http://schemas.microsoft.com/office/drawing/2014/main" id="{BF4114A6-26B2-427A-8E85-384C555995ED}"/>
              </a:ext>
            </a:extLst>
          </p:cNvPr>
          <p:cNvSpPr txBox="1"/>
          <p:nvPr/>
        </p:nvSpPr>
        <p:spPr>
          <a:xfrm>
            <a:off x="709580" y="837487"/>
            <a:ext cx="4200491" cy="2215991"/>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b="1" i="1" dirty="0">
                <a:solidFill>
                  <a:schemeClr val="tx1">
                    <a:lumMod val="75000"/>
                    <a:lumOff val="25000"/>
                  </a:schemeClr>
                </a:solidFill>
                <a:latin typeface="Calibri Light" panose="020F0302020204030204" pitchFamily="34" charset="0"/>
                <a:cs typeface="Calibri Light" panose="020F0302020204030204" pitchFamily="34" charset="0"/>
              </a:rPr>
              <a:t>“những bộ quần áo nâu bạc đã rách vá nhiều chỗ”.</a:t>
            </a:r>
          </a:p>
          <a:p>
            <a:pPr marL="342900" indent="-342900">
              <a:spcBef>
                <a:spcPts val="600"/>
              </a:spcBef>
              <a:spcAft>
                <a:spcPts val="600"/>
              </a:spcAft>
              <a:buFont typeface="Arial" panose="020B0604020202020204" pitchFamily="34" charset="0"/>
              <a:buChar char="•"/>
            </a:pPr>
            <a:r>
              <a:rPr lang="vi-VN" b="1" i="1" dirty="0">
                <a:solidFill>
                  <a:schemeClr val="tx1">
                    <a:lumMod val="75000"/>
                    <a:lumOff val="25000"/>
                  </a:schemeClr>
                </a:solidFill>
                <a:latin typeface="Calibri Light" panose="020F0302020204030204" pitchFamily="34" charset="0"/>
                <a:cs typeface="Calibri Light" panose="020F0302020204030204" pitchFamily="34" charset="0"/>
              </a:rPr>
              <a:t>“môi chúng nó tím lại, qua những chỗ áo rách, da thịt thâm đi”.</a:t>
            </a:r>
          </a:p>
          <a:p>
            <a:pPr marL="342900" indent="-342900">
              <a:spcBef>
                <a:spcPts val="600"/>
              </a:spcBef>
              <a:spcAft>
                <a:spcPts val="600"/>
              </a:spcAft>
              <a:buFont typeface="Arial" panose="020B0604020202020204" pitchFamily="34" charset="0"/>
              <a:buChar char="•"/>
            </a:pPr>
            <a:r>
              <a:rPr lang="vi-VN" b="1" i="1" dirty="0">
                <a:solidFill>
                  <a:schemeClr val="tx1">
                    <a:lumMod val="75000"/>
                    <a:lumOff val="25000"/>
                  </a:schemeClr>
                </a:solidFill>
                <a:latin typeface="Calibri Light" panose="020F0302020204030204" pitchFamily="34" charset="0"/>
                <a:cs typeface="Calibri Light" panose="020F0302020204030204" pitchFamily="34" charset="0"/>
              </a:rPr>
              <a:t>“run lên, hàm răng đập vào nhau”.</a:t>
            </a:r>
          </a:p>
          <a:p>
            <a:pPr marL="342900" indent="-342900">
              <a:spcBef>
                <a:spcPts val="600"/>
              </a:spcBef>
              <a:spcAft>
                <a:spcPts val="600"/>
              </a:spcAft>
              <a:buFont typeface="Arial" panose="020B0604020202020204" pitchFamily="34" charset="0"/>
              <a:buChar char="•"/>
            </a:pPr>
            <a:endParaRPr lang="vi-VN" b="1"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E1F0FD0D-1349-4EDF-8278-D36BF8FD31CD}"/>
              </a:ext>
            </a:extLst>
          </p:cNvPr>
          <p:cNvSpPr txBox="1"/>
          <p:nvPr/>
        </p:nvSpPr>
        <p:spPr>
          <a:xfrm>
            <a:off x="7075944" y="726175"/>
            <a:ext cx="4332722" cy="1785104"/>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“Chắc phải mua đến một đồng bạc chứ không ít”...</a:t>
            </a:r>
          </a:p>
          <a:p>
            <a:pPr marL="342900" indent="-342900">
              <a:spcBef>
                <a:spcPts val="600"/>
              </a:spcBef>
              <a:spcAft>
                <a:spcPts val="600"/>
              </a:spcAft>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“Ngày trước thầy tao cũng có một cái áo như thế, về sau bán cho ông lí mất”.</a:t>
            </a:r>
          </a:p>
          <a:p>
            <a:pPr marL="342900" indent="-342900">
              <a:spcBef>
                <a:spcPts val="600"/>
              </a:spcBef>
              <a:spcAft>
                <a:spcPts val="600"/>
              </a:spcAft>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“Cái này cậu mua ở Hà Nội phải không?”</a:t>
            </a:r>
          </a:p>
        </p:txBody>
      </p:sp>
      <p:sp>
        <p:nvSpPr>
          <p:cNvPr id="21" name="TextBox 20">
            <a:extLst>
              <a:ext uri="{FF2B5EF4-FFF2-40B4-BE49-F238E27FC236}">
                <a16:creationId xmlns:a16="http://schemas.microsoft.com/office/drawing/2014/main" id="{23037A3E-82D3-4058-90C1-584B0FBE9FB8}"/>
              </a:ext>
            </a:extLst>
          </p:cNvPr>
          <p:cNvSpPr txBox="1"/>
          <p:nvPr/>
        </p:nvSpPr>
        <p:spPr>
          <a:xfrm>
            <a:off x="767813" y="4786157"/>
            <a:ext cx="4084024" cy="2031325"/>
          </a:xfrm>
          <a:prstGeom prst="rect">
            <a:avLst/>
          </a:prstGeom>
          <a:noFill/>
        </p:spPr>
        <p:txBody>
          <a:bodyPr wrap="square">
            <a:spAutoFit/>
          </a:bodyPr>
          <a:lstStyle/>
          <a:p>
            <a:pPr marL="342900" indent="-342900">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“đều lộ vẻ vui mừng, nhưng chúng vẫn đứng xa, không dám vồ vập.”</a:t>
            </a:r>
          </a:p>
          <a:p>
            <a:pPr marL="342900" indent="-342900">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“sán gần giương đôi mắt ngắm bộ quần áo mới của Sơn”</a:t>
            </a:r>
          </a:p>
          <a:p>
            <a:pPr marL="342900" indent="-342900">
              <a:buFont typeface="Arial" panose="020B0604020202020204" pitchFamily="34" charset="0"/>
              <a:buChar char="•"/>
            </a:pPr>
            <a:r>
              <a:rPr lang="vi-VN" sz="1800" b="1" i="1" dirty="0">
                <a:solidFill>
                  <a:schemeClr val="tx1">
                    <a:lumMod val="75000"/>
                    <a:lumOff val="25000"/>
                  </a:schemeClr>
                </a:solidFill>
                <a:latin typeface="Calibri Light" panose="020F0302020204030204" pitchFamily="34" charset="0"/>
                <a:cs typeface="Calibri Light" panose="020F0302020204030204" pitchFamily="34" charset="0"/>
              </a:rPr>
              <a:t>“đến mó vào chiếc áo của Sơn, nó chưa thấy cái áo như thế bao giờ.”</a:t>
            </a:r>
          </a:p>
          <a:p>
            <a:pPr marL="342900" indent="-342900">
              <a:buFont typeface="Arial" panose="020B0604020202020204" pitchFamily="34" charset="0"/>
              <a:buChar char="•"/>
            </a:pPr>
            <a:endParaRPr lang="vi-VN" sz="1800" b="1"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2A9548F3-631E-4AEA-AC79-D9E79A5E84BF}"/>
              </a:ext>
            </a:extLst>
          </p:cNvPr>
          <p:cNvSpPr txBox="1"/>
          <p:nvPr/>
        </p:nvSpPr>
        <p:spPr>
          <a:xfrm>
            <a:off x="7126216" y="5014281"/>
            <a:ext cx="3925724" cy="707886"/>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vi-VN" sz="2000" b="1" i="1" dirty="0">
                <a:solidFill>
                  <a:schemeClr val="tx1">
                    <a:lumMod val="75000"/>
                    <a:lumOff val="25000"/>
                  </a:schemeClr>
                </a:solidFill>
                <a:latin typeface="Calibri Light" panose="020F0302020204030204" pitchFamily="34" charset="0"/>
                <a:cs typeface="Calibri Light" panose="020F0302020204030204" pitchFamily="34" charset="0"/>
              </a:rPr>
              <a:t>“Chúng như biết cái phận nghèo hèn của chúng vậy”</a:t>
            </a:r>
          </a:p>
        </p:txBody>
      </p:sp>
    </p:spTree>
    <p:extLst>
      <p:ext uri="{BB962C8B-B14F-4D97-AF65-F5344CB8AC3E}">
        <p14:creationId xmlns:p14="http://schemas.microsoft.com/office/powerpoint/2010/main" val="242549931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Map&#10;&#10;Description automatically generated">
            <a:extLst>
              <a:ext uri="{FF2B5EF4-FFF2-40B4-BE49-F238E27FC236}">
                <a16:creationId xmlns:a16="http://schemas.microsoft.com/office/drawing/2014/main" id="{3432912D-5F80-4E90-BA6B-F0DCDC5F19ED}"/>
              </a:ext>
            </a:extLst>
          </p:cNvPr>
          <p:cNvPicPr>
            <a:picLocks noChangeAspect="1" noChangeArrowheads="1"/>
          </p:cNvPicPr>
          <p:nvPr/>
        </p:nvPicPr>
        <p:blipFill>
          <a:blip r:embed="rId2">
            <a:clrChange>
              <a:clrFrom>
                <a:srgbClr val="F5FCF4"/>
              </a:clrFrom>
              <a:clrTo>
                <a:srgbClr val="F5FCF4">
                  <a:alpha val="0"/>
                </a:srgbClr>
              </a:clrTo>
            </a:clrChange>
            <a:extLst>
              <a:ext uri="{28A0092B-C50C-407E-A947-70E740481C1C}">
                <a14:useLocalDpi xmlns:a14="http://schemas.microsoft.com/office/drawing/2010/main" val="0"/>
              </a:ext>
            </a:extLst>
          </a:blip>
          <a:srcRect/>
          <a:stretch>
            <a:fillRect/>
          </a:stretch>
        </p:blipFill>
        <p:spPr bwMode="auto">
          <a:xfrm>
            <a:off x="0" y="-171450"/>
            <a:ext cx="5124490" cy="6858000"/>
          </a:xfrm>
          <a:prstGeom prst="rect">
            <a:avLst/>
          </a:prstGeom>
          <a:noFill/>
        </p:spPr>
      </p:pic>
      <p:sp>
        <p:nvSpPr>
          <p:cNvPr id="28" name="Rectangle: Rounded Corners 27">
            <a:extLst>
              <a:ext uri="{FF2B5EF4-FFF2-40B4-BE49-F238E27FC236}">
                <a16:creationId xmlns:a16="http://schemas.microsoft.com/office/drawing/2014/main" id="{83AAAF1C-9863-45F6-BA01-C125D48DCB55}"/>
              </a:ext>
            </a:extLst>
          </p:cNvPr>
          <p:cNvSpPr/>
          <p:nvPr/>
        </p:nvSpPr>
        <p:spPr>
          <a:xfrm>
            <a:off x="3458602" y="5779791"/>
            <a:ext cx="4962924" cy="795686"/>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Rectangle: Rounded Corners 24">
            <a:extLst>
              <a:ext uri="{FF2B5EF4-FFF2-40B4-BE49-F238E27FC236}">
                <a16:creationId xmlns:a16="http://schemas.microsoft.com/office/drawing/2014/main" id="{2D0E9CCA-3919-4930-AB8F-EDACE4696DFC}"/>
              </a:ext>
            </a:extLst>
          </p:cNvPr>
          <p:cNvSpPr/>
          <p:nvPr/>
        </p:nvSpPr>
        <p:spPr>
          <a:xfrm>
            <a:off x="3443880" y="4589765"/>
            <a:ext cx="8462369" cy="899482"/>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Rounded Corners 23">
            <a:extLst>
              <a:ext uri="{FF2B5EF4-FFF2-40B4-BE49-F238E27FC236}">
                <a16:creationId xmlns:a16="http://schemas.microsoft.com/office/drawing/2014/main" id="{003732B7-081C-48D2-B059-3283188EE440}"/>
              </a:ext>
            </a:extLst>
          </p:cNvPr>
          <p:cNvSpPr/>
          <p:nvPr/>
        </p:nvSpPr>
        <p:spPr>
          <a:xfrm>
            <a:off x="3458602" y="3679074"/>
            <a:ext cx="4559020" cy="659417"/>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ectangle: Rounded Corners 25">
            <a:extLst>
              <a:ext uri="{FF2B5EF4-FFF2-40B4-BE49-F238E27FC236}">
                <a16:creationId xmlns:a16="http://schemas.microsoft.com/office/drawing/2014/main" id="{0C595089-D26A-4309-890F-4E0E79A5171D}"/>
              </a:ext>
            </a:extLst>
          </p:cNvPr>
          <p:cNvSpPr/>
          <p:nvPr/>
        </p:nvSpPr>
        <p:spPr>
          <a:xfrm>
            <a:off x="5461615" y="124438"/>
            <a:ext cx="5681927" cy="7694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7" name="TextBox 26">
            <a:extLst>
              <a:ext uri="{FF2B5EF4-FFF2-40B4-BE49-F238E27FC236}">
                <a16:creationId xmlns:a16="http://schemas.microsoft.com/office/drawing/2014/main" id="{2A018EEF-A5D9-4B34-93E5-FA223962098F}"/>
              </a:ext>
            </a:extLst>
          </p:cNvPr>
          <p:cNvSpPr txBox="1"/>
          <p:nvPr/>
        </p:nvSpPr>
        <p:spPr>
          <a:xfrm>
            <a:off x="5707823" y="124331"/>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29" name="TextBox 28">
            <a:extLst>
              <a:ext uri="{FF2B5EF4-FFF2-40B4-BE49-F238E27FC236}">
                <a16:creationId xmlns:a16="http://schemas.microsoft.com/office/drawing/2014/main" id="{A34090E9-3100-40F4-B9B2-DDE946AF800B}"/>
              </a:ext>
            </a:extLst>
          </p:cNvPr>
          <p:cNvSpPr txBox="1"/>
          <p:nvPr/>
        </p:nvSpPr>
        <p:spPr>
          <a:xfrm>
            <a:off x="4726598" y="2363948"/>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Cái Hiên</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pic>
        <p:nvPicPr>
          <p:cNvPr id="12" name="Picture 11" descr="A picture containing text&#10;&#10;Description automatically generated">
            <a:extLst>
              <a:ext uri="{FF2B5EF4-FFF2-40B4-BE49-F238E27FC236}">
                <a16:creationId xmlns:a16="http://schemas.microsoft.com/office/drawing/2014/main" id="{7F67A389-CD83-4CA9-83D6-4CFC1746871F}"/>
              </a:ext>
            </a:extLst>
          </p:cNvPr>
          <p:cNvPicPr>
            <a:picLocks noChangeAspect="1"/>
          </p:cNvPicPr>
          <p:nvPr/>
        </p:nvPicPr>
        <p:blipFill rotWithShape="1">
          <a:blip r:embed="rId3">
            <a:extLst>
              <a:ext uri="{28A0092B-C50C-407E-A947-70E740481C1C}">
                <a14:useLocalDpi xmlns:a14="http://schemas.microsoft.com/office/drawing/2010/main" val="0"/>
              </a:ext>
            </a:extLst>
          </a:blip>
          <a:srcRect b="3260"/>
          <a:stretch/>
        </p:blipFill>
        <p:spPr>
          <a:xfrm>
            <a:off x="7809226" y="724016"/>
            <a:ext cx="3098063" cy="4315490"/>
          </a:xfrm>
          <a:prstGeom prst="rect">
            <a:avLst/>
          </a:prstGeom>
        </p:spPr>
      </p:pic>
      <p:pic>
        <p:nvPicPr>
          <p:cNvPr id="10"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FFAC2915-56A5-4DE7-A294-6102D3FF612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5804" y="912204"/>
            <a:ext cx="1755722" cy="17692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666D288-CF35-432C-98C7-027EEE662B9B}"/>
              </a:ext>
            </a:extLst>
          </p:cNvPr>
          <p:cNvSpPr txBox="1"/>
          <p:nvPr/>
        </p:nvSpPr>
        <p:spPr>
          <a:xfrm>
            <a:off x="3458602" y="3753716"/>
            <a:ext cx="5436881" cy="584775"/>
          </a:xfrm>
          <a:prstGeom prst="rect">
            <a:avLst/>
          </a:prstGeom>
          <a:noFill/>
        </p:spPr>
        <p:txBody>
          <a:bodyPr wrap="square">
            <a:spAutoFit/>
          </a:bodyPr>
          <a:lstStyle/>
          <a:p>
            <a:pPr>
              <a:spcBef>
                <a:spcPts val="600"/>
              </a:spcBef>
              <a:spcAft>
                <a:spcPts val="600"/>
              </a:spcAft>
            </a:pP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rPr>
              <a:t>“co ro đứng bên cột quán”</a:t>
            </a:r>
            <a:endParaRPr lang="vi-VN" sz="32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9A7E9B70-AB01-4DB4-B29D-B2B272DEF437}"/>
              </a:ext>
            </a:extLst>
          </p:cNvPr>
          <p:cNvSpPr txBox="1"/>
          <p:nvPr/>
        </p:nvSpPr>
        <p:spPr>
          <a:xfrm>
            <a:off x="3414210" y="4778891"/>
            <a:ext cx="8777790" cy="584775"/>
          </a:xfrm>
          <a:prstGeom prst="rect">
            <a:avLst/>
          </a:prstGeom>
          <a:noFill/>
        </p:spPr>
        <p:txBody>
          <a:bodyPr wrap="square">
            <a:spAutoFit/>
          </a:bodyPr>
          <a:lstStyle/>
          <a:p>
            <a:pPr>
              <a:spcBef>
                <a:spcPts val="600"/>
              </a:spcBef>
              <a:spcAft>
                <a:spcPts val="600"/>
              </a:spcAft>
            </a:pP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rPr>
              <a:t>“chỉ mặc có manh áo rách tả tơi, hở cả lưng và tay”</a:t>
            </a:r>
          </a:p>
        </p:txBody>
      </p:sp>
      <p:sp>
        <p:nvSpPr>
          <p:cNvPr id="22" name="TextBox 21">
            <a:extLst>
              <a:ext uri="{FF2B5EF4-FFF2-40B4-BE49-F238E27FC236}">
                <a16:creationId xmlns:a16="http://schemas.microsoft.com/office/drawing/2014/main" id="{7628A2B9-5B1F-4242-814B-9B070CEF5AA4}"/>
              </a:ext>
            </a:extLst>
          </p:cNvPr>
          <p:cNvSpPr txBox="1"/>
          <p:nvPr/>
        </p:nvSpPr>
        <p:spPr>
          <a:xfrm>
            <a:off x="3557202" y="5951469"/>
            <a:ext cx="8782050" cy="584775"/>
          </a:xfrm>
          <a:prstGeom prst="rect">
            <a:avLst/>
          </a:prstGeom>
          <a:noFill/>
        </p:spPr>
        <p:txBody>
          <a:bodyPr wrap="square">
            <a:spAutoFit/>
          </a:bodyPr>
          <a:lstStyle/>
          <a:p>
            <a:pPr>
              <a:spcBef>
                <a:spcPts val="600"/>
              </a:spcBef>
              <a:spcAft>
                <a:spcPts val="600"/>
              </a:spcAft>
            </a:pP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rPr>
              <a:t>“Hết áo rồi, chỉ còn cái này”.</a:t>
            </a:r>
          </a:p>
        </p:txBody>
      </p:sp>
    </p:spTree>
    <p:extLst>
      <p:ext uri="{BB962C8B-B14F-4D97-AF65-F5344CB8AC3E}">
        <p14:creationId xmlns:p14="http://schemas.microsoft.com/office/powerpoint/2010/main" val="43681078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descr="Autumn is my favorite season gif illustration meditation leaf fall rest relax wind coffee character girl autumn">
            <a:extLst>
              <a:ext uri="{FF2B5EF4-FFF2-40B4-BE49-F238E27FC236}">
                <a16:creationId xmlns:a16="http://schemas.microsoft.com/office/drawing/2014/main" id="{306ECD1F-8BA0-494A-9954-0B7754542BF8}"/>
              </a:ext>
            </a:extLst>
          </p:cNvPr>
          <p:cNvPicPr>
            <a:picLocks noChangeAspect="1" noChangeArrowheads="1" noCrop="1"/>
          </p:cNvPicPr>
          <p:nvPr/>
        </p:nvPicPr>
        <p:blipFill>
          <a:blip r:embed="rId2">
            <a:clrChange>
              <a:clrFrom>
                <a:srgbClr val="FDF6CD"/>
              </a:clrFrom>
              <a:clrTo>
                <a:srgbClr val="FDF6CD">
                  <a:alpha val="0"/>
                </a:srgbClr>
              </a:clrTo>
            </a:clrChange>
            <a:extLst>
              <a:ext uri="{28A0092B-C50C-407E-A947-70E740481C1C}">
                <a14:useLocalDpi xmlns:a14="http://schemas.microsoft.com/office/drawing/2010/main" val="0"/>
              </a:ext>
            </a:extLst>
          </a:blip>
          <a:srcRect/>
          <a:stretch>
            <a:fillRect/>
          </a:stretch>
        </p:blipFill>
        <p:spPr bwMode="auto">
          <a:xfrm>
            <a:off x="6622247" y="-1142960"/>
            <a:ext cx="6226630" cy="46699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6DA8BFC7-EC36-43B1-BC6E-DA1931E3645F}"/>
              </a:ext>
            </a:extLst>
          </p:cNvPr>
          <p:cNvSpPr/>
          <p:nvPr/>
        </p:nvSpPr>
        <p:spPr>
          <a:xfrm>
            <a:off x="6096000" y="4281224"/>
            <a:ext cx="5656541" cy="2029446"/>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Rounded Corners 33">
            <a:extLst>
              <a:ext uri="{FF2B5EF4-FFF2-40B4-BE49-F238E27FC236}">
                <a16:creationId xmlns:a16="http://schemas.microsoft.com/office/drawing/2014/main" id="{0F9F7662-3A8D-48D8-AA4C-39145145192B}"/>
              </a:ext>
            </a:extLst>
          </p:cNvPr>
          <p:cNvSpPr/>
          <p:nvPr/>
        </p:nvSpPr>
        <p:spPr>
          <a:xfrm>
            <a:off x="6079539" y="2502468"/>
            <a:ext cx="5656541" cy="1225995"/>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3" name="Picture 2" descr="Graphical user interface&#10;&#10;Description automatically generated with medium confidence">
            <a:extLst>
              <a:ext uri="{FF2B5EF4-FFF2-40B4-BE49-F238E27FC236}">
                <a16:creationId xmlns:a16="http://schemas.microsoft.com/office/drawing/2014/main" id="{A9044AB4-2075-4100-9C3D-A6EA6C0B38CA}"/>
              </a:ext>
            </a:extLst>
          </p:cNvPr>
          <p:cNvPicPr>
            <a:picLocks noChangeAspect="1" noChangeArrowheads="1"/>
          </p:cNvPicPr>
          <p:nvPr/>
        </p:nvPicPr>
        <p:blipFill rotWithShape="1">
          <a:blip r:embed="rId3">
            <a:clrChange>
              <a:clrFrom>
                <a:srgbClr val="F2F3C9"/>
              </a:clrFrom>
              <a:clrTo>
                <a:srgbClr val="F2F3C9">
                  <a:alpha val="0"/>
                </a:srgbClr>
              </a:clrTo>
            </a:clrChange>
            <a:extLst>
              <a:ext uri="{28A0092B-C50C-407E-A947-70E740481C1C}">
                <a14:useLocalDpi xmlns:a14="http://schemas.microsoft.com/office/drawing/2010/main" val="0"/>
              </a:ext>
            </a:extLst>
          </a:blip>
          <a:srcRect t="25277" r="6029" b="35278"/>
          <a:stretch/>
        </p:blipFill>
        <p:spPr bwMode="auto">
          <a:xfrm>
            <a:off x="562631" y="2502468"/>
            <a:ext cx="5306252" cy="3816421"/>
          </a:xfrm>
          <a:prstGeom prst="rect">
            <a:avLst/>
          </a:prstGeom>
        </p:spPr>
      </p:pic>
      <p:sp>
        <p:nvSpPr>
          <p:cNvPr id="26" name="Rectangle: Rounded Corners 25">
            <a:extLst>
              <a:ext uri="{FF2B5EF4-FFF2-40B4-BE49-F238E27FC236}">
                <a16:creationId xmlns:a16="http://schemas.microsoft.com/office/drawing/2014/main" id="{0C595089-D26A-4309-890F-4E0E79A5171D}"/>
              </a:ext>
            </a:extLst>
          </p:cNvPr>
          <p:cNvSpPr/>
          <p:nvPr/>
        </p:nvSpPr>
        <p:spPr>
          <a:xfrm>
            <a:off x="1428892" y="582287"/>
            <a:ext cx="5681927" cy="7694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7" name="TextBox 26">
            <a:extLst>
              <a:ext uri="{FF2B5EF4-FFF2-40B4-BE49-F238E27FC236}">
                <a16:creationId xmlns:a16="http://schemas.microsoft.com/office/drawing/2014/main" id="{2A018EEF-A5D9-4B34-93E5-FA223962098F}"/>
              </a:ext>
            </a:extLst>
          </p:cNvPr>
          <p:cNvSpPr txBox="1"/>
          <p:nvPr/>
        </p:nvSpPr>
        <p:spPr>
          <a:xfrm>
            <a:off x="1683413" y="582073"/>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29" name="TextBox 28">
            <a:extLst>
              <a:ext uri="{FF2B5EF4-FFF2-40B4-BE49-F238E27FC236}">
                <a16:creationId xmlns:a16="http://schemas.microsoft.com/office/drawing/2014/main" id="{A34090E9-3100-40F4-B9B2-DDE946AF800B}"/>
              </a:ext>
            </a:extLst>
          </p:cNvPr>
          <p:cNvSpPr txBox="1"/>
          <p:nvPr/>
        </p:nvSpPr>
        <p:spPr>
          <a:xfrm>
            <a:off x="3904342" y="1268227"/>
            <a:ext cx="4122057" cy="1323439"/>
          </a:xfrm>
          <a:prstGeom prst="rect">
            <a:avLst/>
          </a:prstGeom>
          <a:noFill/>
        </p:spPr>
        <p:txBody>
          <a:bodyPr wrap="square" rtlCol="0">
            <a:spAutoFit/>
          </a:bodyPr>
          <a:lstStyle/>
          <a:p>
            <a:pPr algn="ctr"/>
            <a:r>
              <a:rPr lang="vi-VN" sz="8000" dirty="0">
                <a:solidFill>
                  <a:schemeClr val="accent4"/>
                </a:solidFill>
                <a:latin typeface="SVN-Steady" pitchFamily="50" charset="0"/>
              </a:rPr>
              <a:t>Câu hỏi</a:t>
            </a:r>
            <a:endParaRPr lang="en-US" sz="8000" dirty="0">
              <a:solidFill>
                <a:schemeClr val="accent4"/>
              </a:solidFill>
              <a:latin typeface="SVN-Steady" pitchFamily="50" charset="0"/>
            </a:endParaRPr>
          </a:p>
        </p:txBody>
      </p:sp>
      <p:sp>
        <p:nvSpPr>
          <p:cNvPr id="30" name="TextBox 29">
            <a:extLst>
              <a:ext uri="{FF2B5EF4-FFF2-40B4-BE49-F238E27FC236}">
                <a16:creationId xmlns:a16="http://schemas.microsoft.com/office/drawing/2014/main" id="{F243573F-C80C-4C12-8E15-8F1F7FF631EB}"/>
              </a:ext>
            </a:extLst>
          </p:cNvPr>
          <p:cNvSpPr txBox="1"/>
          <p:nvPr/>
        </p:nvSpPr>
        <p:spPr>
          <a:xfrm>
            <a:off x="6096000" y="2502468"/>
            <a:ext cx="5436881" cy="1077218"/>
          </a:xfrm>
          <a:prstGeom prst="rect">
            <a:avLst/>
          </a:prstGeom>
          <a:noFill/>
        </p:spPr>
        <p:txBody>
          <a:bodyPr wrap="square">
            <a:spAutoFit/>
          </a:bodyPr>
          <a:lstStyle/>
          <a:p>
            <a:pPr>
              <a:spcBef>
                <a:spcPts val="600"/>
              </a:spcBef>
              <a:spcAft>
                <a:spcPts val="600"/>
              </a:spcAft>
            </a:pP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rPr>
              <a:t>1. Em hãy nhận xét về Hiên và lũ trẻ nghèo ở chợ bằng </a:t>
            </a:r>
            <a:r>
              <a:rPr lang="vi-VN" sz="32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rPr>
              <a:t>2 từ.</a:t>
            </a:r>
          </a:p>
        </p:txBody>
      </p:sp>
      <p:sp>
        <p:nvSpPr>
          <p:cNvPr id="31" name="TextBox 30">
            <a:extLst>
              <a:ext uri="{FF2B5EF4-FFF2-40B4-BE49-F238E27FC236}">
                <a16:creationId xmlns:a16="http://schemas.microsoft.com/office/drawing/2014/main" id="{70C72C67-A432-44CF-94CC-CBBF8BAE2115}"/>
              </a:ext>
            </a:extLst>
          </p:cNvPr>
          <p:cNvSpPr txBox="1"/>
          <p:nvPr/>
        </p:nvSpPr>
        <p:spPr>
          <a:xfrm>
            <a:off x="6112460" y="4248567"/>
            <a:ext cx="5436881" cy="2062103"/>
          </a:xfrm>
          <a:prstGeom prst="rect">
            <a:avLst/>
          </a:prstGeom>
          <a:noFill/>
        </p:spPr>
        <p:txBody>
          <a:bodyPr wrap="square">
            <a:spAutoFit/>
          </a:bodyPr>
          <a:lstStyle/>
          <a:p>
            <a:pPr algn="just">
              <a:spcBef>
                <a:spcPts val="600"/>
              </a:spcBef>
              <a:spcAft>
                <a:spcPts val="600"/>
              </a:spcAft>
            </a:pPr>
            <a:r>
              <a:rPr lang="vi-VN" sz="3200" b="1" i="1" dirty="0">
                <a:solidFill>
                  <a:schemeClr val="tx1">
                    <a:lumMod val="75000"/>
                    <a:lumOff val="25000"/>
                  </a:schemeClr>
                </a:solidFill>
                <a:latin typeface="Calibri Light" panose="020F0302020204030204" pitchFamily="34" charset="0"/>
                <a:cs typeface="Calibri Light" panose="020F0302020204030204" pitchFamily="34" charset="0"/>
              </a:rPr>
              <a:t>2. Xem lại phiếu học tập số 1, chặng 2, em có nhận xét gì về sự khác biệt giữa hai chị em Sơn – Lan và lũ trẻ nghèo?</a:t>
            </a:r>
            <a:endParaRPr lang="vi-VN" sz="3200" b="1" i="1" dirty="0">
              <a:solidFill>
                <a:schemeClr val="tx1">
                  <a:lumMod val="75000"/>
                  <a:lumOff val="25000"/>
                </a:schemeClr>
              </a:solidFill>
              <a:highlight>
                <a:srgbClr val="FDF6CD"/>
              </a:highlight>
              <a:latin typeface="Calibri Light" panose="020F0302020204030204" pitchFamily="34" charset="0"/>
              <a:cs typeface="Calibri Light" panose="020F0302020204030204" pitchFamily="34" charset="0"/>
            </a:endParaRPr>
          </a:p>
        </p:txBody>
      </p:sp>
      <p:pic>
        <p:nvPicPr>
          <p:cNvPr id="38"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5FE50FCE-E29B-4258-A570-4667066FFA2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809" y="1103533"/>
            <a:ext cx="3715839" cy="374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0741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descr="Autumn is my favorite season gif illustration meditation leaf fall rest relax wind coffee character girl autumn">
            <a:extLst>
              <a:ext uri="{FF2B5EF4-FFF2-40B4-BE49-F238E27FC236}">
                <a16:creationId xmlns:a16="http://schemas.microsoft.com/office/drawing/2014/main" id="{306ECD1F-8BA0-494A-9954-0B7754542BF8}"/>
              </a:ext>
            </a:extLst>
          </p:cNvPr>
          <p:cNvPicPr>
            <a:picLocks noChangeAspect="1" noChangeArrowheads="1" noCrop="1"/>
          </p:cNvPicPr>
          <p:nvPr/>
        </p:nvPicPr>
        <p:blipFill>
          <a:blip r:embed="rId2">
            <a:clrChange>
              <a:clrFrom>
                <a:srgbClr val="FDF6CD"/>
              </a:clrFrom>
              <a:clrTo>
                <a:srgbClr val="FDF6CD">
                  <a:alpha val="0"/>
                </a:srgbClr>
              </a:clrTo>
            </a:clrChange>
            <a:extLst>
              <a:ext uri="{28A0092B-C50C-407E-A947-70E740481C1C}">
                <a14:useLocalDpi xmlns:a14="http://schemas.microsoft.com/office/drawing/2010/main" val="0"/>
              </a:ext>
            </a:extLst>
          </a:blip>
          <a:srcRect/>
          <a:stretch>
            <a:fillRect/>
          </a:stretch>
        </p:blipFill>
        <p:spPr bwMode="auto">
          <a:xfrm>
            <a:off x="7207749" y="-876599"/>
            <a:ext cx="4579153" cy="343436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6DA8BFC7-EC36-43B1-BC6E-DA1931E3645F}"/>
              </a:ext>
            </a:extLst>
          </p:cNvPr>
          <p:cNvSpPr/>
          <p:nvPr/>
        </p:nvSpPr>
        <p:spPr>
          <a:xfrm>
            <a:off x="6319572" y="2368040"/>
            <a:ext cx="5681927" cy="4549835"/>
          </a:xfrm>
          <a:prstGeom prst="roundRect">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3" name="Picture 2" descr="Graphical user interface&#10;&#10;Description automatically generated with medium confidence">
            <a:extLst>
              <a:ext uri="{FF2B5EF4-FFF2-40B4-BE49-F238E27FC236}">
                <a16:creationId xmlns:a16="http://schemas.microsoft.com/office/drawing/2014/main" id="{A9044AB4-2075-4100-9C3D-A6EA6C0B38CA}"/>
              </a:ext>
            </a:extLst>
          </p:cNvPr>
          <p:cNvPicPr>
            <a:picLocks noChangeAspect="1" noChangeArrowheads="1"/>
          </p:cNvPicPr>
          <p:nvPr/>
        </p:nvPicPr>
        <p:blipFill rotWithShape="1">
          <a:blip r:embed="rId3">
            <a:clrChange>
              <a:clrFrom>
                <a:srgbClr val="F2F3C9"/>
              </a:clrFrom>
              <a:clrTo>
                <a:srgbClr val="F2F3C9">
                  <a:alpha val="0"/>
                </a:srgbClr>
              </a:clrTo>
            </a:clrChange>
            <a:extLst>
              <a:ext uri="{28A0092B-C50C-407E-A947-70E740481C1C}">
                <a14:useLocalDpi xmlns:a14="http://schemas.microsoft.com/office/drawing/2010/main" val="0"/>
              </a:ext>
            </a:extLst>
          </a:blip>
          <a:srcRect t="25277" r="6029" b="35278"/>
          <a:stretch/>
        </p:blipFill>
        <p:spPr bwMode="auto">
          <a:xfrm>
            <a:off x="562631" y="2376259"/>
            <a:ext cx="5306252" cy="3816421"/>
          </a:xfrm>
          <a:prstGeom prst="rect">
            <a:avLst/>
          </a:prstGeom>
        </p:spPr>
      </p:pic>
      <p:sp>
        <p:nvSpPr>
          <p:cNvPr id="26" name="Rectangle: Rounded Corners 25">
            <a:extLst>
              <a:ext uri="{FF2B5EF4-FFF2-40B4-BE49-F238E27FC236}">
                <a16:creationId xmlns:a16="http://schemas.microsoft.com/office/drawing/2014/main" id="{0C595089-D26A-4309-890F-4E0E79A5171D}"/>
              </a:ext>
            </a:extLst>
          </p:cNvPr>
          <p:cNvSpPr/>
          <p:nvPr/>
        </p:nvSpPr>
        <p:spPr>
          <a:xfrm>
            <a:off x="1428892" y="456078"/>
            <a:ext cx="5681927" cy="7694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7" name="TextBox 26">
            <a:extLst>
              <a:ext uri="{FF2B5EF4-FFF2-40B4-BE49-F238E27FC236}">
                <a16:creationId xmlns:a16="http://schemas.microsoft.com/office/drawing/2014/main" id="{2A018EEF-A5D9-4B34-93E5-FA223962098F}"/>
              </a:ext>
            </a:extLst>
          </p:cNvPr>
          <p:cNvSpPr txBox="1"/>
          <p:nvPr/>
        </p:nvSpPr>
        <p:spPr>
          <a:xfrm>
            <a:off x="1683413" y="455864"/>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2. Tìm hiểu nhân vật</a:t>
            </a:r>
            <a:endParaRPr lang="en-US" sz="4400" b="1" dirty="0">
              <a:solidFill>
                <a:schemeClr val="tx1">
                  <a:lumMod val="75000"/>
                  <a:lumOff val="25000"/>
                </a:schemeClr>
              </a:solidFill>
              <a:latin typeface="iCiel Fester Bold" pitchFamily="50" charset="0"/>
            </a:endParaRPr>
          </a:p>
        </p:txBody>
      </p:sp>
      <p:sp>
        <p:nvSpPr>
          <p:cNvPr id="29" name="TextBox 28">
            <a:extLst>
              <a:ext uri="{FF2B5EF4-FFF2-40B4-BE49-F238E27FC236}">
                <a16:creationId xmlns:a16="http://schemas.microsoft.com/office/drawing/2014/main" id="{A34090E9-3100-40F4-B9B2-DDE946AF800B}"/>
              </a:ext>
            </a:extLst>
          </p:cNvPr>
          <p:cNvSpPr txBox="1"/>
          <p:nvPr/>
        </p:nvSpPr>
        <p:spPr>
          <a:xfrm>
            <a:off x="3861034" y="1196133"/>
            <a:ext cx="4122057" cy="1323439"/>
          </a:xfrm>
          <a:prstGeom prst="rect">
            <a:avLst/>
          </a:prstGeom>
          <a:noFill/>
        </p:spPr>
        <p:txBody>
          <a:bodyPr wrap="square" rtlCol="0">
            <a:spAutoFit/>
          </a:bodyPr>
          <a:lstStyle/>
          <a:p>
            <a:pPr algn="ctr"/>
            <a:r>
              <a:rPr lang="vi-VN" sz="8000" dirty="0">
                <a:solidFill>
                  <a:schemeClr val="accent4"/>
                </a:solidFill>
                <a:latin typeface="SVN-Steady" pitchFamily="50" charset="0"/>
              </a:rPr>
              <a:t>Nhận xét</a:t>
            </a:r>
            <a:endParaRPr lang="en-US" sz="8000" dirty="0">
              <a:solidFill>
                <a:schemeClr val="accent4"/>
              </a:solidFill>
              <a:latin typeface="SVN-Steady" pitchFamily="50" charset="0"/>
            </a:endParaRPr>
          </a:p>
        </p:txBody>
      </p:sp>
      <p:pic>
        <p:nvPicPr>
          <p:cNvPr id="38" name="Picture 2" descr="Leaves Falling Transparent Gif - Baking Falling Leaves Sticker By Home Brew  Agency For Ios Android Giphy : Falling leaves transparent gifs, reaction  gifs, cat gifs, and so much more. | Greatsoccergames">
            <a:extLst>
              <a:ext uri="{FF2B5EF4-FFF2-40B4-BE49-F238E27FC236}">
                <a16:creationId xmlns:a16="http://schemas.microsoft.com/office/drawing/2014/main" id="{5FE50FCE-E29B-4258-A570-4667066FFA2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809" y="977324"/>
            <a:ext cx="3715839" cy="3744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7F67A389-CD83-4CA9-83D6-4CFC17468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4809" y="2116673"/>
            <a:ext cx="2207836" cy="3179071"/>
          </a:xfrm>
          <a:prstGeom prst="rect">
            <a:avLst/>
          </a:prstGeom>
        </p:spPr>
      </p:pic>
      <p:sp>
        <p:nvSpPr>
          <p:cNvPr id="11" name="TextBox 10">
            <a:extLst>
              <a:ext uri="{FF2B5EF4-FFF2-40B4-BE49-F238E27FC236}">
                <a16:creationId xmlns:a16="http://schemas.microsoft.com/office/drawing/2014/main" id="{72A8CC0C-53CF-455A-A93F-9767F4CA7494}"/>
              </a:ext>
            </a:extLst>
          </p:cNvPr>
          <p:cNvSpPr txBox="1"/>
          <p:nvPr/>
        </p:nvSpPr>
        <p:spPr>
          <a:xfrm>
            <a:off x="6499699" y="2289115"/>
            <a:ext cx="5306253" cy="4549835"/>
          </a:xfrm>
          <a:prstGeom prst="rect">
            <a:avLst/>
          </a:prstGeom>
          <a:noFill/>
        </p:spPr>
        <p:txBody>
          <a:bodyPr wrap="square">
            <a:spAutoFit/>
          </a:bodyPr>
          <a:lstStyle/>
          <a:p>
            <a:pPr marL="0" marR="0" indent="457200" algn="just">
              <a:lnSpc>
                <a:spcPct val="150000"/>
              </a:lnSpc>
              <a:spcBef>
                <a:spcPts val="0"/>
              </a:spcBef>
              <a:spcAft>
                <a:spcPts val="0"/>
              </a:spcAft>
            </a:pPr>
            <a:r>
              <a:rPr lang="vi-VN" sz="2800" b="1" dirty="0">
                <a:solidFill>
                  <a:srgbClr val="000000"/>
                </a:solidFill>
                <a:effectLst/>
                <a:latin typeface="Calibri Light" panose="020F0302020204030204" pitchFamily="34" charset="0"/>
                <a:ea typeface="Arial" panose="020B0604020202020204" pitchFamily="34" charset="0"/>
                <a:cs typeface="Calibri Light" panose="020F0302020204030204" pitchFamily="34" charset="0"/>
              </a:rPr>
              <a:t>Hiên và lũ trẻ có sự đối lập về hoàn cảnh với Sơn và Lan. Lũ trẻ không có tiền để mua những chiếc áo đủ ấm và trầm trồ trước chiếc áo đẹp của Sơn. Tuy nhiên, tình bạn giữa lũ trẻ vẫn là một tình bạn trong sáng, hồn nhiên, vô tư của trẻ con. </a:t>
            </a:r>
            <a:endParaRPr lang="en-US" sz="2000" b="1"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53233617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3F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E751E4-F69D-48E7-A700-7BBEAEA8E9EE}"/>
              </a:ext>
            </a:extLst>
          </p:cNvPr>
          <p:cNvSpPr/>
          <p:nvPr/>
        </p:nvSpPr>
        <p:spPr>
          <a:xfrm>
            <a:off x="3056628" y="1267375"/>
            <a:ext cx="6427127" cy="386397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Rounded Corners 3">
            <a:extLst>
              <a:ext uri="{FF2B5EF4-FFF2-40B4-BE49-F238E27FC236}">
                <a16:creationId xmlns:a16="http://schemas.microsoft.com/office/drawing/2014/main" id="{0FFCD033-911F-4727-AB25-9218E271605C}"/>
              </a:ext>
            </a:extLst>
          </p:cNvPr>
          <p:cNvSpPr/>
          <p:nvPr/>
        </p:nvSpPr>
        <p:spPr>
          <a:xfrm>
            <a:off x="1296370" y="32386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5" name="TextBox 4">
            <a:extLst>
              <a:ext uri="{FF2B5EF4-FFF2-40B4-BE49-F238E27FC236}">
                <a16:creationId xmlns:a16="http://schemas.microsoft.com/office/drawing/2014/main" id="{CBE18FB8-AA59-4265-8558-175A4123D5D8}"/>
              </a:ext>
            </a:extLst>
          </p:cNvPr>
          <p:cNvSpPr txBox="1"/>
          <p:nvPr/>
        </p:nvSpPr>
        <p:spPr>
          <a:xfrm>
            <a:off x="1448770" y="32386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pic>
        <p:nvPicPr>
          <p:cNvPr id="18434" name="Picture 2">
            <a:extLst>
              <a:ext uri="{FF2B5EF4-FFF2-40B4-BE49-F238E27FC236}">
                <a16:creationId xmlns:a16="http://schemas.microsoft.com/office/drawing/2014/main" id="{7994C172-18EA-4B86-9CA4-B3B0C5E419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3762309" y="1209814"/>
            <a:ext cx="5027316" cy="3456279"/>
          </a:xfrm>
          <a:prstGeom prst="rect">
            <a:avLst/>
          </a:prstGeom>
          <a:noFill/>
        </p:spPr>
      </p:pic>
      <p:sp>
        <p:nvSpPr>
          <p:cNvPr id="8" name="TextBox 7">
            <a:extLst>
              <a:ext uri="{FF2B5EF4-FFF2-40B4-BE49-F238E27FC236}">
                <a16:creationId xmlns:a16="http://schemas.microsoft.com/office/drawing/2014/main" id="{7EDF4985-FD0E-41D8-9354-B2E6CDC166A1}"/>
              </a:ext>
            </a:extLst>
          </p:cNvPr>
          <p:cNvSpPr txBox="1"/>
          <p:nvPr/>
        </p:nvSpPr>
        <p:spPr>
          <a:xfrm>
            <a:off x="3062404" y="4144396"/>
            <a:ext cx="6330074" cy="1107996"/>
          </a:xfrm>
          <a:prstGeom prst="rect">
            <a:avLst/>
          </a:prstGeom>
          <a:noFill/>
        </p:spPr>
        <p:txBody>
          <a:bodyPr wrap="square" rtlCol="0">
            <a:spAutoFit/>
          </a:bodyPr>
          <a:lstStyle/>
          <a:p>
            <a:pPr algn="ctr"/>
            <a:r>
              <a:rPr lang="vi-VN" sz="6600" dirty="0">
                <a:gradFill flip="none" rotWithShape="1">
                  <a:gsLst>
                    <a:gs pos="0">
                      <a:srgbClr val="CE1F0C">
                        <a:shade val="30000"/>
                        <a:satMod val="115000"/>
                      </a:srgbClr>
                    </a:gs>
                    <a:gs pos="50000">
                      <a:srgbClr val="CE1F0C">
                        <a:shade val="67500"/>
                        <a:satMod val="115000"/>
                      </a:srgbClr>
                    </a:gs>
                    <a:gs pos="100000">
                      <a:srgbClr val="CE1F0C">
                        <a:shade val="100000"/>
                        <a:satMod val="115000"/>
                      </a:srgbClr>
                    </a:gs>
                  </a:gsLst>
                  <a:lin ang="5400000" scaled="1"/>
                  <a:tileRect/>
                </a:gradFill>
                <a:latin typeface="iCiel ButterScotch" pitchFamily="2" charset="0"/>
              </a:rPr>
              <a:t>Hai người mẹ</a:t>
            </a:r>
            <a:endParaRPr lang="en-US" sz="6600" dirty="0">
              <a:gradFill flip="none" rotWithShape="1">
                <a:gsLst>
                  <a:gs pos="0">
                    <a:srgbClr val="CE1F0C">
                      <a:shade val="30000"/>
                      <a:satMod val="115000"/>
                    </a:srgbClr>
                  </a:gs>
                  <a:gs pos="50000">
                    <a:srgbClr val="CE1F0C">
                      <a:shade val="67500"/>
                      <a:satMod val="115000"/>
                    </a:srgbClr>
                  </a:gs>
                  <a:gs pos="100000">
                    <a:srgbClr val="CE1F0C">
                      <a:shade val="100000"/>
                      <a:satMod val="115000"/>
                    </a:srgbClr>
                  </a:gs>
                </a:gsLst>
                <a:lin ang="5400000" scaled="1"/>
                <a:tileRect/>
              </a:gradFill>
              <a:latin typeface="iCiel ButterScotch" pitchFamily="2" charset="0"/>
            </a:endParaRPr>
          </a:p>
        </p:txBody>
      </p:sp>
      <p:sp>
        <p:nvSpPr>
          <p:cNvPr id="10" name="TextBox 9">
            <a:extLst>
              <a:ext uri="{FF2B5EF4-FFF2-40B4-BE49-F238E27FC236}">
                <a16:creationId xmlns:a16="http://schemas.microsoft.com/office/drawing/2014/main" id="{4A3860B8-2E35-4B64-88D4-55E44049D572}"/>
              </a:ext>
            </a:extLst>
          </p:cNvPr>
          <p:cNvSpPr txBox="1"/>
          <p:nvPr/>
        </p:nvSpPr>
        <p:spPr>
          <a:xfrm>
            <a:off x="1983483" y="4990460"/>
            <a:ext cx="4112517" cy="1200329"/>
          </a:xfrm>
          <a:prstGeom prst="rect">
            <a:avLst/>
          </a:prstGeom>
          <a:noFill/>
        </p:spPr>
        <p:txBody>
          <a:bodyPr wrap="square" rtlCol="0">
            <a:spAutoFit/>
          </a:bodyPr>
          <a:lstStyle/>
          <a:p>
            <a:pPr algn="ctr"/>
            <a:r>
              <a:rPr lang="vi-VN" sz="7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SVN-Steady" pitchFamily="50" charset="0"/>
              </a:rPr>
              <a:t>Yêu cầu:</a:t>
            </a:r>
            <a:endParaRPr lang="en-US" sz="7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SVN-Steady" pitchFamily="50" charset="0"/>
            </a:endParaRPr>
          </a:p>
        </p:txBody>
      </p:sp>
      <p:sp>
        <p:nvSpPr>
          <p:cNvPr id="11" name="TextBox 10">
            <a:extLst>
              <a:ext uri="{FF2B5EF4-FFF2-40B4-BE49-F238E27FC236}">
                <a16:creationId xmlns:a16="http://schemas.microsoft.com/office/drawing/2014/main" id="{6D703DF5-2A9B-4DC9-927E-695DB0BD7E81}"/>
              </a:ext>
            </a:extLst>
          </p:cNvPr>
          <p:cNvSpPr txBox="1"/>
          <p:nvPr/>
        </p:nvSpPr>
        <p:spPr>
          <a:xfrm>
            <a:off x="5581459" y="5283501"/>
            <a:ext cx="5584124" cy="1200329"/>
          </a:xfrm>
          <a:prstGeom prst="rect">
            <a:avLst/>
          </a:prstGeom>
          <a:noFill/>
        </p:spPr>
        <p:txBody>
          <a:bodyPr wrap="square" rtlCol="0">
            <a:spAutoFit/>
          </a:bodyPr>
          <a:lstStyle/>
          <a:p>
            <a:r>
              <a:rPr lang="vi-VN" sz="3600" dirty="0">
                <a:solidFill>
                  <a:schemeClr val="tx1">
                    <a:lumMod val="75000"/>
                    <a:lumOff val="25000"/>
                  </a:schemeClr>
                </a:solidFill>
                <a:latin typeface="Century Schoolbook" panose="02040604050505020304" pitchFamily="18" charset="0"/>
              </a:rPr>
              <a:t>Thực hiện yêu cầu trong </a:t>
            </a:r>
            <a:br>
              <a:rPr lang="vi-VN" sz="3600" dirty="0">
                <a:solidFill>
                  <a:schemeClr val="tx1">
                    <a:lumMod val="75000"/>
                    <a:lumOff val="25000"/>
                  </a:schemeClr>
                </a:solidFill>
                <a:latin typeface="Century Schoolbook" panose="02040604050505020304" pitchFamily="18" charset="0"/>
              </a:rPr>
            </a:br>
            <a:r>
              <a:rPr lang="vi-VN" sz="3600" b="1" dirty="0">
                <a:solidFill>
                  <a:schemeClr val="tx1">
                    <a:lumMod val="75000"/>
                    <a:lumOff val="25000"/>
                  </a:schemeClr>
                </a:solidFill>
                <a:highlight>
                  <a:srgbClr val="FBC3BD"/>
                </a:highlight>
                <a:latin typeface="Century Schoolbook" panose="02040604050505020304" pitchFamily="18" charset="0"/>
              </a:rPr>
              <a:t>phiếu học tập số 3</a:t>
            </a:r>
            <a:endParaRPr lang="en-US" sz="3600" b="1" dirty="0">
              <a:solidFill>
                <a:schemeClr val="tx1">
                  <a:lumMod val="75000"/>
                  <a:lumOff val="25000"/>
                </a:schemeClr>
              </a:solidFill>
              <a:highlight>
                <a:srgbClr val="FBC3BD"/>
              </a:highlight>
              <a:latin typeface="Century Schoolbook" panose="02040604050505020304" pitchFamily="18" charset="0"/>
            </a:endParaRPr>
          </a:p>
        </p:txBody>
      </p:sp>
      <p:pic>
        <p:nvPicPr>
          <p:cNvPr id="1028" name="Picture 4">
            <a:extLst>
              <a:ext uri="{FF2B5EF4-FFF2-40B4-BE49-F238E27FC236}">
                <a16:creationId xmlns:a16="http://schemas.microsoft.com/office/drawing/2014/main" id="{C1B15FE8-6071-430E-9BF9-2A0AF86C51B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096" y="942442"/>
            <a:ext cx="4188909" cy="5935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3EA97BC-1521-4C67-9258-AF31356F53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10549">
            <a:off x="9048285" y="-66663"/>
            <a:ext cx="3948836" cy="558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04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782270-1B1E-4AB2-BF7C-537FDA5AF869}"/>
              </a:ext>
            </a:extLst>
          </p:cNvPr>
          <p:cNvSpPr/>
          <p:nvPr/>
        </p:nvSpPr>
        <p:spPr>
          <a:xfrm>
            <a:off x="994368" y="1018681"/>
            <a:ext cx="3307522" cy="3215646"/>
          </a:xfrm>
          <a:prstGeom prst="ellipse">
            <a:avLst/>
          </a:prstGeom>
          <a:solidFill>
            <a:srgbClr val="E9CFC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wo dolls standing next to each other&#10;&#10;Description automatically generated with medium confidence">
            <a:extLst>
              <a:ext uri="{FF2B5EF4-FFF2-40B4-BE49-F238E27FC236}">
                <a16:creationId xmlns:a16="http://schemas.microsoft.com/office/drawing/2014/main" id="{84075C41-DAED-40F8-9C25-F0A63511B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405" y="1057215"/>
            <a:ext cx="1947448" cy="2804138"/>
          </a:xfrm>
          <a:prstGeom prst="rect">
            <a:avLst/>
          </a:prstGeom>
          <a:noFill/>
        </p:spPr>
      </p:pic>
      <p:pic>
        <p:nvPicPr>
          <p:cNvPr id="6" name="Picture 2" descr="A picture containing clothing&#10;&#10;Description automatically generated">
            <a:extLst>
              <a:ext uri="{FF2B5EF4-FFF2-40B4-BE49-F238E27FC236}">
                <a16:creationId xmlns:a16="http://schemas.microsoft.com/office/drawing/2014/main" id="{FED3313D-4808-4C69-9063-8DBC2BE78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2146" y="2223752"/>
            <a:ext cx="2274861" cy="2031459"/>
          </a:xfrm>
          <a:prstGeom prst="rect">
            <a:avLst/>
          </a:prstGeom>
          <a:noFill/>
        </p:spPr>
      </p:pic>
      <p:sp>
        <p:nvSpPr>
          <p:cNvPr id="9" name="TextBox 8">
            <a:extLst>
              <a:ext uri="{FF2B5EF4-FFF2-40B4-BE49-F238E27FC236}">
                <a16:creationId xmlns:a16="http://schemas.microsoft.com/office/drawing/2014/main" id="{20A54B91-E010-4B73-A406-CFD028DBFD95}"/>
              </a:ext>
            </a:extLst>
          </p:cNvPr>
          <p:cNvSpPr txBox="1"/>
          <p:nvPr/>
        </p:nvSpPr>
        <p:spPr>
          <a:xfrm>
            <a:off x="1674404" y="4234327"/>
            <a:ext cx="4205172" cy="1200329"/>
          </a:xfrm>
          <a:prstGeom prst="rect">
            <a:avLst/>
          </a:prstGeom>
          <a:noFill/>
        </p:spPr>
        <p:txBody>
          <a:bodyPr wrap="square" rtlCol="0">
            <a:spAutoFit/>
          </a:bodyPr>
          <a:lstStyle/>
          <a:p>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S</a:t>
            </a:r>
            <a:r>
              <a:rPr lang="vi-VN" sz="3600" b="1" dirty="0">
                <a:solidFill>
                  <a:schemeClr val="tx1">
                    <a:lumMod val="75000"/>
                    <a:lumOff val="25000"/>
                  </a:schemeClr>
                </a:solidFill>
                <a:latin typeface="Calibri Light" panose="020F0302020204030204" pitchFamily="34" charset="0"/>
                <a:cs typeface="Calibri Light" panose="020F0302020204030204" pitchFamily="34" charset="0"/>
              </a:rPr>
              <a:t>ơn</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và</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Lan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sợ</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bị</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mắng</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vì</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tự</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ý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tặng</a:t>
            </a:r>
            <a:r>
              <a:rPr lang="en-US" sz="36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3600" b="1" dirty="0" err="1">
                <a:solidFill>
                  <a:schemeClr val="tx1">
                    <a:lumMod val="75000"/>
                    <a:lumOff val="25000"/>
                  </a:schemeClr>
                </a:solidFill>
                <a:latin typeface="Calibri Light" panose="020F0302020204030204" pitchFamily="34" charset="0"/>
                <a:cs typeface="Calibri Light" panose="020F0302020204030204" pitchFamily="34" charset="0"/>
              </a:rPr>
              <a:t>áo</a:t>
            </a:r>
            <a:endParaRPr lang="en-US" sz="36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 name="Oval 9">
            <a:extLst>
              <a:ext uri="{FF2B5EF4-FFF2-40B4-BE49-F238E27FC236}">
                <a16:creationId xmlns:a16="http://schemas.microsoft.com/office/drawing/2014/main" id="{FF7BB28E-1AF2-4B08-844C-1F42DB7FFB12}"/>
              </a:ext>
            </a:extLst>
          </p:cNvPr>
          <p:cNvSpPr/>
          <p:nvPr/>
        </p:nvSpPr>
        <p:spPr>
          <a:xfrm>
            <a:off x="7210073" y="3121801"/>
            <a:ext cx="3307522" cy="3215646"/>
          </a:xfrm>
          <a:prstGeom prst="ellipse">
            <a:avLst/>
          </a:prstGeom>
          <a:solidFill>
            <a:srgbClr val="FDF6C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6A313F2D-0E1A-48A9-9A2D-FE68FA6E2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969" y="3158376"/>
            <a:ext cx="2207836" cy="3179071"/>
          </a:xfrm>
          <a:prstGeom prst="rect">
            <a:avLst/>
          </a:prstGeom>
        </p:spPr>
      </p:pic>
      <p:sp>
        <p:nvSpPr>
          <p:cNvPr id="12" name="Rectangle: Rounded Corners 11">
            <a:extLst>
              <a:ext uri="{FF2B5EF4-FFF2-40B4-BE49-F238E27FC236}">
                <a16:creationId xmlns:a16="http://schemas.microsoft.com/office/drawing/2014/main" id="{FE7EA1B0-89AF-441F-91EA-34E2D174CD0D}"/>
              </a:ext>
            </a:extLst>
          </p:cNvPr>
          <p:cNvSpPr/>
          <p:nvPr/>
        </p:nvSpPr>
        <p:spPr>
          <a:xfrm>
            <a:off x="1296370" y="32386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3" name="TextBox 12">
            <a:extLst>
              <a:ext uri="{FF2B5EF4-FFF2-40B4-BE49-F238E27FC236}">
                <a16:creationId xmlns:a16="http://schemas.microsoft.com/office/drawing/2014/main" id="{11DD3E43-AA6E-4765-82AD-5B9DBD37D307}"/>
              </a:ext>
            </a:extLst>
          </p:cNvPr>
          <p:cNvSpPr txBox="1"/>
          <p:nvPr/>
        </p:nvSpPr>
        <p:spPr>
          <a:xfrm>
            <a:off x="1448770" y="32386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Tree>
    <p:extLst>
      <p:ext uri="{BB962C8B-B14F-4D97-AF65-F5344CB8AC3E}">
        <p14:creationId xmlns:p14="http://schemas.microsoft.com/office/powerpoint/2010/main" val="2946148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20C94FF-F501-4364-8B68-66BDCFEBC666}"/>
              </a:ext>
            </a:extLst>
          </p:cNvPr>
          <p:cNvSpPr/>
          <p:nvPr/>
        </p:nvSpPr>
        <p:spPr>
          <a:xfrm>
            <a:off x="4872003" y="460016"/>
            <a:ext cx="2709124" cy="2384002"/>
          </a:xfrm>
          <a:prstGeom prst="ellipse">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82270-1B1E-4AB2-BF7C-537FDA5AF869}"/>
              </a:ext>
            </a:extLst>
          </p:cNvPr>
          <p:cNvSpPr/>
          <p:nvPr/>
        </p:nvSpPr>
        <p:spPr>
          <a:xfrm>
            <a:off x="1354551" y="1426760"/>
            <a:ext cx="1958382" cy="1903982"/>
          </a:xfrm>
          <a:prstGeom prst="ellipse">
            <a:avLst/>
          </a:prstGeom>
          <a:solidFill>
            <a:srgbClr val="E9CFC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wo dolls standing next to each other&#10;&#10;Description automatically generated with medium confidence">
            <a:extLst>
              <a:ext uri="{FF2B5EF4-FFF2-40B4-BE49-F238E27FC236}">
                <a16:creationId xmlns:a16="http://schemas.microsoft.com/office/drawing/2014/main" id="{84075C41-DAED-40F8-9C25-F0A63511B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953" y="1413445"/>
            <a:ext cx="1153083" cy="1660329"/>
          </a:xfrm>
          <a:prstGeom prst="rect">
            <a:avLst/>
          </a:prstGeom>
          <a:noFill/>
        </p:spPr>
      </p:pic>
      <p:sp>
        <p:nvSpPr>
          <p:cNvPr id="12" name="Rectangle: Rounded Corners 11">
            <a:extLst>
              <a:ext uri="{FF2B5EF4-FFF2-40B4-BE49-F238E27FC236}">
                <a16:creationId xmlns:a16="http://schemas.microsoft.com/office/drawing/2014/main" id="{FE7EA1B0-89AF-441F-91EA-34E2D174CD0D}"/>
              </a:ext>
            </a:extLst>
          </p:cNvPr>
          <p:cNvSpPr/>
          <p:nvPr/>
        </p:nvSpPr>
        <p:spPr>
          <a:xfrm>
            <a:off x="339772" y="20769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3" name="TextBox 12">
            <a:extLst>
              <a:ext uri="{FF2B5EF4-FFF2-40B4-BE49-F238E27FC236}">
                <a16:creationId xmlns:a16="http://schemas.microsoft.com/office/drawing/2014/main" id="{11DD3E43-AA6E-4765-82AD-5B9DBD37D307}"/>
              </a:ext>
            </a:extLst>
          </p:cNvPr>
          <p:cNvSpPr txBox="1"/>
          <p:nvPr/>
        </p:nvSpPr>
        <p:spPr>
          <a:xfrm>
            <a:off x="492172" y="20769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14" name="TextBox 13">
            <a:extLst>
              <a:ext uri="{FF2B5EF4-FFF2-40B4-BE49-F238E27FC236}">
                <a16:creationId xmlns:a16="http://schemas.microsoft.com/office/drawing/2014/main" id="{7C26061E-F53A-4859-88EA-F6202780EDDF}"/>
              </a:ext>
            </a:extLst>
          </p:cNvPr>
          <p:cNvSpPr txBox="1"/>
          <p:nvPr/>
        </p:nvSpPr>
        <p:spPr>
          <a:xfrm>
            <a:off x="775807" y="2967335"/>
            <a:ext cx="3756326" cy="461665"/>
          </a:xfrm>
          <a:prstGeom prst="rect">
            <a:avLst/>
          </a:prstGeom>
          <a:noFill/>
        </p:spPr>
        <p:txBody>
          <a:bodyPr wrap="square" rtlCol="0">
            <a:spAutoFit/>
          </a:bodyPr>
          <a:lstStyle/>
          <a:p>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S</a:t>
            </a:r>
            <a:r>
              <a:rPr lang="vi-VN" sz="2400" b="1" dirty="0">
                <a:solidFill>
                  <a:schemeClr val="tx1">
                    <a:lumMod val="75000"/>
                    <a:lumOff val="25000"/>
                  </a:schemeClr>
                </a:solidFill>
                <a:latin typeface="Calibri Light" panose="020F0302020204030204" pitchFamily="34" charset="0"/>
                <a:cs typeface="Calibri Light" panose="020F0302020204030204" pitchFamily="34" charset="0"/>
              </a:rPr>
              <a:t>ơn</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và</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Lan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sợ</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bị</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mắng</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5" name="Picture 2" descr="A picture containing clothing&#10;&#10;Description automatically generated">
            <a:extLst>
              <a:ext uri="{FF2B5EF4-FFF2-40B4-BE49-F238E27FC236}">
                <a16:creationId xmlns:a16="http://schemas.microsoft.com/office/drawing/2014/main" id="{938EEFB3-7AD2-4BA7-A4D0-C804657BC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268" y="411736"/>
            <a:ext cx="1132380" cy="1011219"/>
          </a:xfrm>
          <a:prstGeom prst="rect">
            <a:avLst/>
          </a:prstGeom>
          <a:noFill/>
        </p:spPr>
      </p:pic>
      <p:sp>
        <p:nvSpPr>
          <p:cNvPr id="2" name="Arrow: Curved Down 1">
            <a:extLst>
              <a:ext uri="{FF2B5EF4-FFF2-40B4-BE49-F238E27FC236}">
                <a16:creationId xmlns:a16="http://schemas.microsoft.com/office/drawing/2014/main" id="{EAB06502-6E77-4B98-8BB8-4C63F6F9A486}"/>
              </a:ext>
            </a:extLst>
          </p:cNvPr>
          <p:cNvSpPr/>
          <p:nvPr/>
        </p:nvSpPr>
        <p:spPr>
          <a:xfrm rot="19947095">
            <a:off x="3270941" y="1715666"/>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7402B1B-2D0E-4E6C-9CAA-8BC0B8711444}"/>
              </a:ext>
            </a:extLst>
          </p:cNvPr>
          <p:cNvSpPr txBox="1"/>
          <p:nvPr/>
        </p:nvSpPr>
        <p:spPr>
          <a:xfrm>
            <a:off x="5171139" y="2659558"/>
            <a:ext cx="4205172" cy="1077218"/>
          </a:xfrm>
          <a:prstGeom prst="rect">
            <a:avLst/>
          </a:prstGeom>
          <a:noFill/>
        </p:spPr>
        <p:txBody>
          <a:bodyPr wrap="square" rtlCol="0">
            <a:spAutoFit/>
          </a:bodyPr>
          <a:lstStyle/>
          <a:p>
            <a:r>
              <a:rPr lang="en-US" sz="3200" b="1" dirty="0" err="1">
                <a:solidFill>
                  <a:srgbClr val="CE1F0C"/>
                </a:solidFill>
                <a:latin typeface="Calibri Light" panose="020F0302020204030204" pitchFamily="34" charset="0"/>
                <a:cs typeface="Calibri Light" panose="020F0302020204030204" pitchFamily="34" charset="0"/>
              </a:rPr>
              <a:t>Mẹ</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hỏi</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vì</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sao</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tự</a:t>
            </a:r>
            <a:r>
              <a:rPr lang="en-US" sz="3200" b="1" dirty="0">
                <a:solidFill>
                  <a:srgbClr val="CE1F0C"/>
                </a:solidFill>
                <a:latin typeface="Calibri Light" panose="020F0302020204030204" pitchFamily="34" charset="0"/>
                <a:cs typeface="Calibri Light" panose="020F0302020204030204" pitchFamily="34" charset="0"/>
              </a:rPr>
              <a:t> ý </a:t>
            </a:r>
          </a:p>
          <a:p>
            <a:r>
              <a:rPr lang="en-US" sz="3200" b="1" dirty="0" err="1">
                <a:solidFill>
                  <a:srgbClr val="CE1F0C"/>
                </a:solidFill>
                <a:latin typeface="Calibri Light" panose="020F0302020204030204" pitchFamily="34" charset="0"/>
                <a:cs typeface="Calibri Light" panose="020F0302020204030204" pitchFamily="34" charset="0"/>
              </a:rPr>
              <a:t>mang</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cho</a:t>
            </a:r>
            <a:r>
              <a:rPr lang="en-US" sz="3200" b="1" dirty="0">
                <a:solidFill>
                  <a:srgbClr val="CE1F0C"/>
                </a:solidFill>
                <a:latin typeface="Calibri Light" panose="020F0302020204030204" pitchFamily="34" charset="0"/>
                <a:cs typeface="Calibri Light" panose="020F0302020204030204" pitchFamily="34" charset="0"/>
              </a:rPr>
              <a:t> </a:t>
            </a:r>
            <a:r>
              <a:rPr lang="en-US" sz="3200" b="1" dirty="0" err="1">
                <a:solidFill>
                  <a:srgbClr val="CE1F0C"/>
                </a:solidFill>
                <a:latin typeface="Calibri Light" panose="020F0302020204030204" pitchFamily="34" charset="0"/>
                <a:cs typeface="Calibri Light" panose="020F0302020204030204" pitchFamily="34" charset="0"/>
              </a:rPr>
              <a:t>áo</a:t>
            </a:r>
            <a:endParaRPr lang="en-US" sz="3200" b="1" dirty="0">
              <a:solidFill>
                <a:srgbClr val="CE1F0C"/>
              </a:solidFill>
              <a:latin typeface="Calibri Light" panose="020F0302020204030204" pitchFamily="34" charset="0"/>
              <a:cs typeface="Calibri Light" panose="020F0302020204030204" pitchFamily="34" charset="0"/>
            </a:endParaRPr>
          </a:p>
        </p:txBody>
      </p:sp>
      <p:pic>
        <p:nvPicPr>
          <p:cNvPr id="2050" name="Picture 2" descr="お母さんはいっぱい怒ってる！ : かっきーのアンガーマネジメントブログ">
            <a:extLst>
              <a:ext uri="{FF2B5EF4-FFF2-40B4-BE49-F238E27FC236}">
                <a16:creationId xmlns:a16="http://schemas.microsoft.com/office/drawing/2014/main" id="{0BCB575B-8EE7-4141-A95D-03579E49126B}"/>
              </a:ext>
            </a:extLst>
          </p:cNvPr>
          <p:cNvPicPr>
            <a:picLocks noChangeAspect="1" noChangeArrowheads="1"/>
          </p:cNvPicPr>
          <p:nvPr/>
        </p:nvPicPr>
        <p:blipFill>
          <a:blip r:embed="rId4" cstate="print">
            <a:clrChange>
              <a:clrFrom>
                <a:srgbClr val="ECECEC"/>
              </a:clrFrom>
              <a:clrTo>
                <a:srgbClr val="ECECEC">
                  <a:alpha val="0"/>
                </a:srgbClr>
              </a:clrTo>
            </a:clrChange>
            <a:extLst>
              <a:ext uri="{28A0092B-C50C-407E-A947-70E740481C1C}">
                <a14:useLocalDpi xmlns:a14="http://schemas.microsoft.com/office/drawing/2010/main" val="0"/>
              </a:ext>
            </a:extLst>
          </a:blip>
          <a:srcRect/>
          <a:stretch>
            <a:fillRect/>
          </a:stretch>
        </p:blipFill>
        <p:spPr bwMode="auto">
          <a:xfrm>
            <a:off x="5171139" y="682080"/>
            <a:ext cx="2110851" cy="198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352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E43A5-03E9-4785-ACA6-270372A5BF2B}"/>
              </a:ext>
            </a:extLst>
          </p:cNvPr>
          <p:cNvPicPr>
            <a:picLocks noChangeAspect="1"/>
          </p:cNvPicPr>
          <p:nvPr/>
        </p:nvPicPr>
        <p:blipFill>
          <a:blip r:embed="rId2"/>
          <a:stretch>
            <a:fillRect/>
          </a:stretch>
        </p:blipFill>
        <p:spPr>
          <a:xfrm>
            <a:off x="5810506" y="2525313"/>
            <a:ext cx="2334970" cy="646232"/>
          </a:xfrm>
          <a:prstGeom prst="rect">
            <a:avLst/>
          </a:prstGeom>
        </p:spPr>
      </p:pic>
      <p:sp>
        <p:nvSpPr>
          <p:cNvPr id="4" name="TextBox 3">
            <a:extLst>
              <a:ext uri="{FF2B5EF4-FFF2-40B4-BE49-F238E27FC236}">
                <a16:creationId xmlns:a16="http://schemas.microsoft.com/office/drawing/2014/main" id="{BCD38BAE-6462-49AD-8D95-E9A51506975F}"/>
              </a:ext>
            </a:extLst>
          </p:cNvPr>
          <p:cNvSpPr txBox="1"/>
          <p:nvPr/>
        </p:nvSpPr>
        <p:spPr>
          <a:xfrm>
            <a:off x="8526647" y="1262355"/>
            <a:ext cx="3665353" cy="1754326"/>
          </a:xfrm>
          <a:prstGeom prst="rect">
            <a:avLst/>
          </a:prstGeom>
          <a:noFill/>
        </p:spPr>
        <p:txBody>
          <a:bodyPr wrap="square" rtlCol="0">
            <a:spAutoFit/>
          </a:bodyPr>
          <a:lstStyle/>
          <a:p>
            <a:r>
              <a:rPr lang="vi-VN" sz="5400" b="1" dirty="0">
                <a:solidFill>
                  <a:schemeClr val="accent5">
                    <a:lumMod val="50000"/>
                  </a:schemeClr>
                </a:solidFill>
                <a:latin typeface="iCiel Fester Bold" pitchFamily="50" charset="0"/>
              </a:rPr>
              <a:t>Trò chơi Khởi động</a:t>
            </a:r>
            <a:endParaRPr lang="en-US" sz="5400" b="1" dirty="0">
              <a:solidFill>
                <a:schemeClr val="accent5">
                  <a:lumMod val="50000"/>
                </a:schemeClr>
              </a:solidFill>
              <a:latin typeface="iCiel Fester Bold" pitchFamily="50" charset="0"/>
            </a:endParaRPr>
          </a:p>
        </p:txBody>
      </p:sp>
      <p:sp>
        <p:nvSpPr>
          <p:cNvPr id="21" name="TextBox 20">
            <a:extLst>
              <a:ext uri="{FF2B5EF4-FFF2-40B4-BE49-F238E27FC236}">
                <a16:creationId xmlns:a16="http://schemas.microsoft.com/office/drawing/2014/main" id="{9F575E20-A59A-4302-BC44-1C89AE46261E}"/>
              </a:ext>
            </a:extLst>
          </p:cNvPr>
          <p:cNvSpPr txBox="1"/>
          <p:nvPr/>
        </p:nvSpPr>
        <p:spPr>
          <a:xfrm>
            <a:off x="5810506" y="3323687"/>
            <a:ext cx="5896305" cy="523220"/>
          </a:xfrm>
          <a:prstGeom prst="rect">
            <a:avLst/>
          </a:prstGeom>
          <a:noFill/>
        </p:spPr>
        <p:txBody>
          <a:bodyPr wrap="square" rtlCol="0">
            <a:spAutoFit/>
          </a:bodyPr>
          <a:lstStyle/>
          <a:p>
            <a:pPr algn="just"/>
            <a:r>
              <a:rPr lang="vi-VN" sz="2800" b="1" dirty="0">
                <a:solidFill>
                  <a:schemeClr val="tx1">
                    <a:lumMod val="75000"/>
                    <a:lumOff val="25000"/>
                  </a:schemeClr>
                </a:solidFill>
                <a:latin typeface="Century Schoolbook" panose="02040604050505020304" pitchFamily="18" charset="0"/>
              </a:rPr>
              <a:t>Bước 1: </a:t>
            </a:r>
            <a:r>
              <a:rPr lang="vi-VN" sz="2800" dirty="0">
                <a:solidFill>
                  <a:schemeClr val="tx1">
                    <a:lumMod val="75000"/>
                    <a:lumOff val="25000"/>
                  </a:schemeClr>
                </a:solidFill>
                <a:latin typeface="Century Schoolbook" panose="02040604050505020304" pitchFamily="18" charset="0"/>
              </a:rPr>
              <a:t>Truy cập </a:t>
            </a:r>
            <a:r>
              <a:rPr lang="vi-VN" sz="2800" b="1" i="1" dirty="0">
                <a:solidFill>
                  <a:schemeClr val="tx1">
                    <a:lumMod val="75000"/>
                    <a:lumOff val="25000"/>
                  </a:schemeClr>
                </a:solidFill>
                <a:latin typeface="Century Schoolbook" panose="02040604050505020304" pitchFamily="18" charset="0"/>
              </a:rPr>
              <a:t>classpoint.app</a:t>
            </a:r>
            <a:endParaRPr lang="en-US" sz="2800" b="1" dirty="0">
              <a:solidFill>
                <a:schemeClr val="tx1">
                  <a:lumMod val="75000"/>
                  <a:lumOff val="25000"/>
                </a:schemeClr>
              </a:solidFill>
              <a:latin typeface="Century Schoolbook" panose="02040604050505020304" pitchFamily="18" charset="0"/>
            </a:endParaRPr>
          </a:p>
        </p:txBody>
      </p:sp>
      <p:pic>
        <p:nvPicPr>
          <p:cNvPr id="22" name="Picture 21">
            <a:extLst>
              <a:ext uri="{FF2B5EF4-FFF2-40B4-BE49-F238E27FC236}">
                <a16:creationId xmlns:a16="http://schemas.microsoft.com/office/drawing/2014/main" id="{1168BAD8-5838-49D9-A3E6-A4633887557E}"/>
              </a:ext>
            </a:extLst>
          </p:cNvPr>
          <p:cNvPicPr>
            <a:picLocks noChangeAspect="1"/>
          </p:cNvPicPr>
          <p:nvPr/>
        </p:nvPicPr>
        <p:blipFill rotWithShape="1">
          <a:blip r:embed="rId3"/>
          <a:srcRect l="32857" t="18836" r="32391" b="19306"/>
          <a:stretch/>
        </p:blipFill>
        <p:spPr>
          <a:xfrm>
            <a:off x="672833" y="812800"/>
            <a:ext cx="4756502" cy="5079850"/>
          </a:xfrm>
          <a:prstGeom prst="rect">
            <a:avLst/>
          </a:prstGeom>
        </p:spPr>
      </p:pic>
      <p:pic>
        <p:nvPicPr>
          <p:cNvPr id="24" name="Picture 23">
            <a:extLst>
              <a:ext uri="{FF2B5EF4-FFF2-40B4-BE49-F238E27FC236}">
                <a16:creationId xmlns:a16="http://schemas.microsoft.com/office/drawing/2014/main" id="{5D4AD697-7C07-4A01-91EB-DCD51C432875}"/>
              </a:ext>
            </a:extLst>
          </p:cNvPr>
          <p:cNvPicPr>
            <a:picLocks noChangeAspect="1"/>
          </p:cNvPicPr>
          <p:nvPr/>
        </p:nvPicPr>
        <p:blipFill rotWithShape="1">
          <a:blip r:embed="rId4"/>
          <a:srcRect b="25010"/>
          <a:stretch/>
        </p:blipFill>
        <p:spPr>
          <a:xfrm>
            <a:off x="5429335" y="854800"/>
            <a:ext cx="4057871" cy="1531056"/>
          </a:xfrm>
          <a:prstGeom prst="rect">
            <a:avLst/>
          </a:prstGeom>
        </p:spPr>
      </p:pic>
      <p:sp>
        <p:nvSpPr>
          <p:cNvPr id="25" name="TextBox 24">
            <a:extLst>
              <a:ext uri="{FF2B5EF4-FFF2-40B4-BE49-F238E27FC236}">
                <a16:creationId xmlns:a16="http://schemas.microsoft.com/office/drawing/2014/main" id="{5B9FA366-6A32-4471-AB5D-095C580500E5}"/>
              </a:ext>
            </a:extLst>
          </p:cNvPr>
          <p:cNvSpPr txBox="1"/>
          <p:nvPr/>
        </p:nvSpPr>
        <p:spPr>
          <a:xfrm>
            <a:off x="5810506" y="4205534"/>
            <a:ext cx="5896305" cy="523220"/>
          </a:xfrm>
          <a:prstGeom prst="rect">
            <a:avLst/>
          </a:prstGeom>
          <a:noFill/>
        </p:spPr>
        <p:txBody>
          <a:bodyPr wrap="square" rtlCol="0">
            <a:spAutoFit/>
          </a:bodyPr>
          <a:lstStyle/>
          <a:p>
            <a:pPr algn="just"/>
            <a:r>
              <a:rPr lang="vi-VN" sz="2800" b="1" dirty="0">
                <a:solidFill>
                  <a:schemeClr val="tx1">
                    <a:lumMod val="75000"/>
                    <a:lumOff val="25000"/>
                  </a:schemeClr>
                </a:solidFill>
                <a:latin typeface="Century Schoolbook" panose="02040604050505020304" pitchFamily="18" charset="0"/>
              </a:rPr>
              <a:t>Bước 2: </a:t>
            </a:r>
            <a:r>
              <a:rPr lang="vi-VN" sz="2800" dirty="0">
                <a:solidFill>
                  <a:schemeClr val="tx1">
                    <a:lumMod val="75000"/>
                    <a:lumOff val="25000"/>
                  </a:schemeClr>
                </a:solidFill>
                <a:latin typeface="Century Schoolbook" panose="02040604050505020304" pitchFamily="18" charset="0"/>
              </a:rPr>
              <a:t>Nhập mã và tên.</a:t>
            </a:r>
            <a:endParaRPr lang="en-US" sz="2800" dirty="0">
              <a:solidFill>
                <a:schemeClr val="tx1">
                  <a:lumMod val="75000"/>
                  <a:lumOff val="25000"/>
                </a:schemeClr>
              </a:solidFill>
              <a:latin typeface="Century Schoolbook" panose="02040604050505020304" pitchFamily="18" charset="0"/>
            </a:endParaRPr>
          </a:p>
        </p:txBody>
      </p:sp>
      <p:sp>
        <p:nvSpPr>
          <p:cNvPr id="26" name="TextBox 25">
            <a:extLst>
              <a:ext uri="{FF2B5EF4-FFF2-40B4-BE49-F238E27FC236}">
                <a16:creationId xmlns:a16="http://schemas.microsoft.com/office/drawing/2014/main" id="{DAB1396F-385D-4614-AE9D-368E929A5A3F}"/>
              </a:ext>
            </a:extLst>
          </p:cNvPr>
          <p:cNvSpPr txBox="1"/>
          <p:nvPr/>
        </p:nvSpPr>
        <p:spPr>
          <a:xfrm>
            <a:off x="5810506" y="5199763"/>
            <a:ext cx="5896305" cy="523220"/>
          </a:xfrm>
          <a:prstGeom prst="rect">
            <a:avLst/>
          </a:prstGeom>
          <a:noFill/>
        </p:spPr>
        <p:txBody>
          <a:bodyPr wrap="square" rtlCol="0">
            <a:spAutoFit/>
          </a:bodyPr>
          <a:lstStyle/>
          <a:p>
            <a:pPr algn="just"/>
            <a:r>
              <a:rPr lang="vi-VN" sz="2800" b="1" dirty="0">
                <a:solidFill>
                  <a:schemeClr val="tx1">
                    <a:lumMod val="75000"/>
                    <a:lumOff val="25000"/>
                  </a:schemeClr>
                </a:solidFill>
                <a:latin typeface="Century Schoolbook" panose="02040604050505020304" pitchFamily="18" charset="0"/>
              </a:rPr>
              <a:t>Bước 3: </a:t>
            </a:r>
            <a:r>
              <a:rPr lang="vi-VN" sz="2800" dirty="0">
                <a:solidFill>
                  <a:schemeClr val="tx1">
                    <a:lumMod val="75000"/>
                    <a:lumOff val="25000"/>
                  </a:schemeClr>
                </a:solidFill>
                <a:latin typeface="Century Schoolbook" panose="02040604050505020304" pitchFamily="18" charset="0"/>
              </a:rPr>
              <a:t>Theo dõi video sau.</a:t>
            </a:r>
            <a:endParaRPr lang="en-US" sz="2800" dirty="0">
              <a:solidFill>
                <a:schemeClr val="tx1">
                  <a:lumMod val="75000"/>
                  <a:lumOff val="25000"/>
                </a:schemeClr>
              </a:solidFill>
              <a:latin typeface="Century Schoolbook" panose="02040604050505020304" pitchFamily="18" charset="0"/>
            </a:endParaRPr>
          </a:p>
        </p:txBody>
      </p:sp>
    </p:spTree>
    <p:extLst>
      <p:ext uri="{BB962C8B-B14F-4D97-AF65-F5344CB8AC3E}">
        <p14:creationId xmlns:p14="http://schemas.microsoft.com/office/powerpoint/2010/main" val="3874012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BF00800-AA6E-4B4F-9DED-B9E75FA98381}"/>
              </a:ext>
            </a:extLst>
          </p:cNvPr>
          <p:cNvSpPr/>
          <p:nvPr/>
        </p:nvSpPr>
        <p:spPr>
          <a:xfrm>
            <a:off x="7914543" y="2214428"/>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0C94FF-F501-4364-8B68-66BDCFEBC666}"/>
              </a:ext>
            </a:extLst>
          </p:cNvPr>
          <p:cNvSpPr/>
          <p:nvPr/>
        </p:nvSpPr>
        <p:spPr>
          <a:xfrm>
            <a:off x="4872003" y="460016"/>
            <a:ext cx="2709124" cy="2384002"/>
          </a:xfrm>
          <a:prstGeom prst="ellipse">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82270-1B1E-4AB2-BF7C-537FDA5AF869}"/>
              </a:ext>
            </a:extLst>
          </p:cNvPr>
          <p:cNvSpPr/>
          <p:nvPr/>
        </p:nvSpPr>
        <p:spPr>
          <a:xfrm>
            <a:off x="1354551" y="1426760"/>
            <a:ext cx="1958382" cy="1903982"/>
          </a:xfrm>
          <a:prstGeom prst="ellipse">
            <a:avLst/>
          </a:prstGeom>
          <a:solidFill>
            <a:srgbClr val="E9CFC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wo dolls standing next to each other&#10;&#10;Description automatically generated with medium confidence">
            <a:extLst>
              <a:ext uri="{FF2B5EF4-FFF2-40B4-BE49-F238E27FC236}">
                <a16:creationId xmlns:a16="http://schemas.microsoft.com/office/drawing/2014/main" id="{84075C41-DAED-40F8-9C25-F0A63511B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953" y="1413445"/>
            <a:ext cx="1153083" cy="1660329"/>
          </a:xfrm>
          <a:prstGeom prst="rect">
            <a:avLst/>
          </a:prstGeom>
          <a:noFill/>
        </p:spPr>
      </p:pic>
      <p:sp>
        <p:nvSpPr>
          <p:cNvPr id="12" name="Rectangle: Rounded Corners 11">
            <a:extLst>
              <a:ext uri="{FF2B5EF4-FFF2-40B4-BE49-F238E27FC236}">
                <a16:creationId xmlns:a16="http://schemas.microsoft.com/office/drawing/2014/main" id="{FE7EA1B0-89AF-441F-91EA-34E2D174CD0D}"/>
              </a:ext>
            </a:extLst>
          </p:cNvPr>
          <p:cNvSpPr/>
          <p:nvPr/>
        </p:nvSpPr>
        <p:spPr>
          <a:xfrm>
            <a:off x="339772" y="20769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3" name="TextBox 12">
            <a:extLst>
              <a:ext uri="{FF2B5EF4-FFF2-40B4-BE49-F238E27FC236}">
                <a16:creationId xmlns:a16="http://schemas.microsoft.com/office/drawing/2014/main" id="{11DD3E43-AA6E-4765-82AD-5B9DBD37D307}"/>
              </a:ext>
            </a:extLst>
          </p:cNvPr>
          <p:cNvSpPr txBox="1"/>
          <p:nvPr/>
        </p:nvSpPr>
        <p:spPr>
          <a:xfrm>
            <a:off x="492172" y="20769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14" name="TextBox 13">
            <a:extLst>
              <a:ext uri="{FF2B5EF4-FFF2-40B4-BE49-F238E27FC236}">
                <a16:creationId xmlns:a16="http://schemas.microsoft.com/office/drawing/2014/main" id="{7C26061E-F53A-4859-88EA-F6202780EDDF}"/>
              </a:ext>
            </a:extLst>
          </p:cNvPr>
          <p:cNvSpPr txBox="1"/>
          <p:nvPr/>
        </p:nvSpPr>
        <p:spPr>
          <a:xfrm>
            <a:off x="775807" y="2967335"/>
            <a:ext cx="3756326" cy="461665"/>
          </a:xfrm>
          <a:prstGeom prst="rect">
            <a:avLst/>
          </a:prstGeom>
          <a:noFill/>
        </p:spPr>
        <p:txBody>
          <a:bodyPr wrap="square" rtlCol="0">
            <a:spAutoFit/>
          </a:bodyPr>
          <a:lstStyle/>
          <a:p>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S</a:t>
            </a:r>
            <a:r>
              <a:rPr lang="vi-VN" sz="2400" b="1" dirty="0">
                <a:solidFill>
                  <a:schemeClr val="tx1">
                    <a:lumMod val="75000"/>
                    <a:lumOff val="25000"/>
                  </a:schemeClr>
                </a:solidFill>
                <a:latin typeface="Calibri Light" panose="020F0302020204030204" pitchFamily="34" charset="0"/>
                <a:cs typeface="Calibri Light" panose="020F0302020204030204" pitchFamily="34" charset="0"/>
              </a:rPr>
              <a:t>ơn</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và</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Lan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sợ</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bị</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mắng</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5" name="Picture 2" descr="A picture containing clothing&#10;&#10;Description automatically generated">
            <a:extLst>
              <a:ext uri="{FF2B5EF4-FFF2-40B4-BE49-F238E27FC236}">
                <a16:creationId xmlns:a16="http://schemas.microsoft.com/office/drawing/2014/main" id="{938EEFB3-7AD2-4BA7-A4D0-C804657BC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121" y="1837536"/>
            <a:ext cx="1132380" cy="1011219"/>
          </a:xfrm>
          <a:prstGeom prst="rect">
            <a:avLst/>
          </a:prstGeom>
          <a:noFill/>
        </p:spPr>
      </p:pic>
      <p:sp>
        <p:nvSpPr>
          <p:cNvPr id="2" name="Arrow: Curved Down 1">
            <a:extLst>
              <a:ext uri="{FF2B5EF4-FFF2-40B4-BE49-F238E27FC236}">
                <a16:creationId xmlns:a16="http://schemas.microsoft.com/office/drawing/2014/main" id="{EAB06502-6E77-4B98-8BB8-4C63F6F9A486}"/>
              </a:ext>
            </a:extLst>
          </p:cNvPr>
          <p:cNvSpPr/>
          <p:nvPr/>
        </p:nvSpPr>
        <p:spPr>
          <a:xfrm rot="19947095">
            <a:off x="3270941" y="1715666"/>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7402B1B-2D0E-4E6C-9CAA-8BC0B8711444}"/>
              </a:ext>
            </a:extLst>
          </p:cNvPr>
          <p:cNvSpPr txBox="1"/>
          <p:nvPr/>
        </p:nvSpPr>
        <p:spPr>
          <a:xfrm>
            <a:off x="5171139" y="2659558"/>
            <a:ext cx="4205172" cy="830997"/>
          </a:xfrm>
          <a:prstGeom prst="rect">
            <a:avLst/>
          </a:prstGeom>
          <a:noFill/>
        </p:spPr>
        <p:txBody>
          <a:bodyPr wrap="square" rtlCol="0">
            <a:spAutoFit/>
          </a:bodyPr>
          <a:lstStyle/>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hỏi</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vì</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sao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tự</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ý </a:t>
            </a:r>
          </a:p>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mang</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cho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áo</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050" name="Picture 2" descr="お母さんはいっぱい怒ってる！ : かっきーのアンガーマネジメントブログ">
            <a:extLst>
              <a:ext uri="{FF2B5EF4-FFF2-40B4-BE49-F238E27FC236}">
                <a16:creationId xmlns:a16="http://schemas.microsoft.com/office/drawing/2014/main" id="{0BCB575B-8EE7-4141-A95D-03579E49126B}"/>
              </a:ext>
            </a:extLst>
          </p:cNvPr>
          <p:cNvPicPr>
            <a:picLocks noChangeAspect="1" noChangeArrowheads="1"/>
          </p:cNvPicPr>
          <p:nvPr/>
        </p:nvPicPr>
        <p:blipFill>
          <a:blip r:embed="rId4" cstate="print">
            <a:clrChange>
              <a:clrFrom>
                <a:srgbClr val="ECECEC"/>
              </a:clrFrom>
              <a:clrTo>
                <a:srgbClr val="ECECEC">
                  <a:alpha val="0"/>
                </a:srgbClr>
              </a:clrTo>
            </a:clrChange>
            <a:extLst>
              <a:ext uri="{28A0092B-C50C-407E-A947-70E740481C1C}">
                <a14:useLocalDpi xmlns:a14="http://schemas.microsoft.com/office/drawing/2010/main" val="0"/>
              </a:ext>
            </a:extLst>
          </a:blip>
          <a:srcRect/>
          <a:stretch>
            <a:fillRect/>
          </a:stretch>
        </p:blipFill>
        <p:spPr bwMode="auto">
          <a:xfrm>
            <a:off x="5171139" y="682080"/>
            <a:ext cx="2110851" cy="198668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Curved Down 15">
            <a:extLst>
              <a:ext uri="{FF2B5EF4-FFF2-40B4-BE49-F238E27FC236}">
                <a16:creationId xmlns:a16="http://schemas.microsoft.com/office/drawing/2014/main" id="{059243F2-59C4-436F-9494-1416A08E9EB7}"/>
              </a:ext>
            </a:extLst>
          </p:cNvPr>
          <p:cNvSpPr/>
          <p:nvPr/>
        </p:nvSpPr>
        <p:spPr>
          <a:xfrm rot="2007238">
            <a:off x="7492371" y="1861747"/>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7914543" y="2517882"/>
            <a:ext cx="3521808" cy="2421242"/>
          </a:xfrm>
          <a:prstGeom prst="rect">
            <a:avLst/>
          </a:prstGeom>
          <a:noFill/>
        </p:spPr>
      </p:pic>
      <p:sp>
        <p:nvSpPr>
          <p:cNvPr id="21" name="TextBox 20">
            <a:extLst>
              <a:ext uri="{FF2B5EF4-FFF2-40B4-BE49-F238E27FC236}">
                <a16:creationId xmlns:a16="http://schemas.microsoft.com/office/drawing/2014/main" id="{7E360342-C565-47EC-ADC3-44D9DEB459A4}"/>
              </a:ext>
            </a:extLst>
          </p:cNvPr>
          <p:cNvSpPr txBox="1"/>
          <p:nvPr/>
        </p:nvSpPr>
        <p:spPr>
          <a:xfrm>
            <a:off x="8231853" y="4622056"/>
            <a:ext cx="4205172" cy="584775"/>
          </a:xfrm>
          <a:prstGeom prst="rect">
            <a:avLst/>
          </a:prstGeom>
          <a:noFill/>
        </p:spPr>
        <p:txBody>
          <a:bodyPr wrap="square" rtlCol="0">
            <a:spAutoFit/>
          </a:bodyPr>
          <a:lstStyle/>
          <a:p>
            <a:r>
              <a:rPr lang="vi-VN" sz="3200" b="1" dirty="0">
                <a:solidFill>
                  <a:srgbClr val="CE1F0C"/>
                </a:solidFill>
                <a:latin typeface="Calibri Light" panose="020F0302020204030204" pitchFamily="34" charset="0"/>
                <a:cs typeface="Calibri Light" panose="020F0302020204030204" pitchFamily="34" charset="0"/>
              </a:rPr>
              <a:t>Bác Hiên trả áo</a:t>
            </a:r>
            <a:endParaRPr lang="en-US" sz="3200" b="1" dirty="0">
              <a:solidFill>
                <a:srgbClr val="CE1F0C"/>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8229698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B96A332D-78CF-44F3-8718-35BB5792F61D}"/>
              </a:ext>
            </a:extLst>
          </p:cNvPr>
          <p:cNvSpPr/>
          <p:nvPr/>
        </p:nvSpPr>
        <p:spPr>
          <a:xfrm>
            <a:off x="4160674" y="3406942"/>
            <a:ext cx="2794003" cy="2716391"/>
          </a:xfrm>
          <a:prstGeom prst="ellipse">
            <a:avLst/>
          </a:prstGeom>
          <a:solidFill>
            <a:srgbClr val="FBC3B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F00800-AA6E-4B4F-9DED-B9E75FA98381}"/>
              </a:ext>
            </a:extLst>
          </p:cNvPr>
          <p:cNvSpPr/>
          <p:nvPr/>
        </p:nvSpPr>
        <p:spPr>
          <a:xfrm>
            <a:off x="7914543" y="2214428"/>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0C94FF-F501-4364-8B68-66BDCFEBC666}"/>
              </a:ext>
            </a:extLst>
          </p:cNvPr>
          <p:cNvSpPr/>
          <p:nvPr/>
        </p:nvSpPr>
        <p:spPr>
          <a:xfrm>
            <a:off x="4872003" y="460016"/>
            <a:ext cx="2709124" cy="2384002"/>
          </a:xfrm>
          <a:prstGeom prst="ellipse">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82270-1B1E-4AB2-BF7C-537FDA5AF869}"/>
              </a:ext>
            </a:extLst>
          </p:cNvPr>
          <p:cNvSpPr/>
          <p:nvPr/>
        </p:nvSpPr>
        <p:spPr>
          <a:xfrm>
            <a:off x="1354551" y="1426760"/>
            <a:ext cx="1958382" cy="1903982"/>
          </a:xfrm>
          <a:prstGeom prst="ellipse">
            <a:avLst/>
          </a:prstGeom>
          <a:solidFill>
            <a:srgbClr val="E9CFC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wo dolls standing next to each other&#10;&#10;Description automatically generated with medium confidence">
            <a:extLst>
              <a:ext uri="{FF2B5EF4-FFF2-40B4-BE49-F238E27FC236}">
                <a16:creationId xmlns:a16="http://schemas.microsoft.com/office/drawing/2014/main" id="{84075C41-DAED-40F8-9C25-F0A63511B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953" y="1413445"/>
            <a:ext cx="1153083" cy="1660329"/>
          </a:xfrm>
          <a:prstGeom prst="rect">
            <a:avLst/>
          </a:prstGeom>
          <a:noFill/>
        </p:spPr>
      </p:pic>
      <p:sp>
        <p:nvSpPr>
          <p:cNvPr id="12" name="Rectangle: Rounded Corners 11">
            <a:extLst>
              <a:ext uri="{FF2B5EF4-FFF2-40B4-BE49-F238E27FC236}">
                <a16:creationId xmlns:a16="http://schemas.microsoft.com/office/drawing/2014/main" id="{FE7EA1B0-89AF-441F-91EA-34E2D174CD0D}"/>
              </a:ext>
            </a:extLst>
          </p:cNvPr>
          <p:cNvSpPr/>
          <p:nvPr/>
        </p:nvSpPr>
        <p:spPr>
          <a:xfrm>
            <a:off x="339772" y="20769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3" name="TextBox 12">
            <a:extLst>
              <a:ext uri="{FF2B5EF4-FFF2-40B4-BE49-F238E27FC236}">
                <a16:creationId xmlns:a16="http://schemas.microsoft.com/office/drawing/2014/main" id="{11DD3E43-AA6E-4765-82AD-5B9DBD37D307}"/>
              </a:ext>
            </a:extLst>
          </p:cNvPr>
          <p:cNvSpPr txBox="1"/>
          <p:nvPr/>
        </p:nvSpPr>
        <p:spPr>
          <a:xfrm>
            <a:off x="492172" y="20769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14" name="TextBox 13">
            <a:extLst>
              <a:ext uri="{FF2B5EF4-FFF2-40B4-BE49-F238E27FC236}">
                <a16:creationId xmlns:a16="http://schemas.microsoft.com/office/drawing/2014/main" id="{7C26061E-F53A-4859-88EA-F6202780EDDF}"/>
              </a:ext>
            </a:extLst>
          </p:cNvPr>
          <p:cNvSpPr txBox="1"/>
          <p:nvPr/>
        </p:nvSpPr>
        <p:spPr>
          <a:xfrm>
            <a:off x="775807" y="2967335"/>
            <a:ext cx="3756326" cy="461665"/>
          </a:xfrm>
          <a:prstGeom prst="rect">
            <a:avLst/>
          </a:prstGeom>
          <a:noFill/>
        </p:spPr>
        <p:txBody>
          <a:bodyPr wrap="square" rtlCol="0">
            <a:spAutoFit/>
          </a:bodyPr>
          <a:lstStyle/>
          <a:p>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S</a:t>
            </a:r>
            <a:r>
              <a:rPr lang="vi-VN" sz="2400" b="1" dirty="0">
                <a:solidFill>
                  <a:schemeClr val="tx1">
                    <a:lumMod val="75000"/>
                    <a:lumOff val="25000"/>
                  </a:schemeClr>
                </a:solidFill>
                <a:latin typeface="Calibri Light" panose="020F0302020204030204" pitchFamily="34" charset="0"/>
                <a:cs typeface="Calibri Light" panose="020F0302020204030204" pitchFamily="34" charset="0"/>
              </a:rPr>
              <a:t>ơn</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và</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Lan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sợ</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bị</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mắng</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5" name="Picture 2" descr="A picture containing clothing&#10;&#10;Description automatically generated">
            <a:extLst>
              <a:ext uri="{FF2B5EF4-FFF2-40B4-BE49-F238E27FC236}">
                <a16:creationId xmlns:a16="http://schemas.microsoft.com/office/drawing/2014/main" id="{938EEFB3-7AD2-4BA7-A4D0-C804657BC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347" y="4789717"/>
            <a:ext cx="1132380" cy="1011219"/>
          </a:xfrm>
          <a:prstGeom prst="rect">
            <a:avLst/>
          </a:prstGeom>
          <a:noFill/>
        </p:spPr>
      </p:pic>
      <p:sp>
        <p:nvSpPr>
          <p:cNvPr id="2" name="Arrow: Curved Down 1">
            <a:extLst>
              <a:ext uri="{FF2B5EF4-FFF2-40B4-BE49-F238E27FC236}">
                <a16:creationId xmlns:a16="http://schemas.microsoft.com/office/drawing/2014/main" id="{EAB06502-6E77-4B98-8BB8-4C63F6F9A486}"/>
              </a:ext>
            </a:extLst>
          </p:cNvPr>
          <p:cNvSpPr/>
          <p:nvPr/>
        </p:nvSpPr>
        <p:spPr>
          <a:xfrm rot="19947095">
            <a:off x="3270941" y="1715666"/>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7402B1B-2D0E-4E6C-9CAA-8BC0B8711444}"/>
              </a:ext>
            </a:extLst>
          </p:cNvPr>
          <p:cNvSpPr txBox="1"/>
          <p:nvPr/>
        </p:nvSpPr>
        <p:spPr>
          <a:xfrm>
            <a:off x="5171139" y="2659558"/>
            <a:ext cx="4205172" cy="830997"/>
          </a:xfrm>
          <a:prstGeom prst="rect">
            <a:avLst/>
          </a:prstGeom>
          <a:noFill/>
        </p:spPr>
        <p:txBody>
          <a:bodyPr wrap="square" rtlCol="0">
            <a:spAutoFit/>
          </a:bodyPr>
          <a:lstStyle/>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hỏi</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vì</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sao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tự</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ý </a:t>
            </a:r>
          </a:p>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mang</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cho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áo</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050" name="Picture 2" descr="お母さんはいっぱい怒ってる！ : かっきーのアンガーマネジメントブログ">
            <a:extLst>
              <a:ext uri="{FF2B5EF4-FFF2-40B4-BE49-F238E27FC236}">
                <a16:creationId xmlns:a16="http://schemas.microsoft.com/office/drawing/2014/main" id="{0BCB575B-8EE7-4141-A95D-03579E49126B}"/>
              </a:ext>
            </a:extLst>
          </p:cNvPr>
          <p:cNvPicPr>
            <a:picLocks noChangeAspect="1" noChangeArrowheads="1"/>
          </p:cNvPicPr>
          <p:nvPr/>
        </p:nvPicPr>
        <p:blipFill>
          <a:blip r:embed="rId4" cstate="print">
            <a:clrChange>
              <a:clrFrom>
                <a:srgbClr val="ECECEC"/>
              </a:clrFrom>
              <a:clrTo>
                <a:srgbClr val="ECECEC">
                  <a:alpha val="0"/>
                </a:srgbClr>
              </a:clrTo>
            </a:clrChange>
            <a:extLst>
              <a:ext uri="{28A0092B-C50C-407E-A947-70E740481C1C}">
                <a14:useLocalDpi xmlns:a14="http://schemas.microsoft.com/office/drawing/2010/main" val="0"/>
              </a:ext>
            </a:extLst>
          </a:blip>
          <a:srcRect/>
          <a:stretch>
            <a:fillRect/>
          </a:stretch>
        </p:blipFill>
        <p:spPr bwMode="auto">
          <a:xfrm>
            <a:off x="5171139" y="682080"/>
            <a:ext cx="2110851" cy="198668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Curved Down 15">
            <a:extLst>
              <a:ext uri="{FF2B5EF4-FFF2-40B4-BE49-F238E27FC236}">
                <a16:creationId xmlns:a16="http://schemas.microsoft.com/office/drawing/2014/main" id="{059243F2-59C4-436F-9494-1416A08E9EB7}"/>
              </a:ext>
            </a:extLst>
          </p:cNvPr>
          <p:cNvSpPr/>
          <p:nvPr/>
        </p:nvSpPr>
        <p:spPr>
          <a:xfrm rot="2007238">
            <a:off x="7492371" y="1861747"/>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7914543" y="2517882"/>
            <a:ext cx="3521808" cy="2421242"/>
          </a:xfrm>
          <a:prstGeom prst="rect">
            <a:avLst/>
          </a:prstGeom>
          <a:noFill/>
        </p:spPr>
      </p:pic>
      <p:sp>
        <p:nvSpPr>
          <p:cNvPr id="21" name="TextBox 20">
            <a:extLst>
              <a:ext uri="{FF2B5EF4-FFF2-40B4-BE49-F238E27FC236}">
                <a16:creationId xmlns:a16="http://schemas.microsoft.com/office/drawing/2014/main" id="{7E360342-C565-47EC-ADC3-44D9DEB459A4}"/>
              </a:ext>
            </a:extLst>
          </p:cNvPr>
          <p:cNvSpPr txBox="1"/>
          <p:nvPr/>
        </p:nvSpPr>
        <p:spPr>
          <a:xfrm>
            <a:off x="8231853" y="4622056"/>
            <a:ext cx="4205172" cy="461665"/>
          </a:xfrm>
          <a:prstGeom prst="rect">
            <a:avLst/>
          </a:prstGeom>
          <a:noFill/>
        </p:spPr>
        <p:txBody>
          <a:bodyPr wrap="square" rtlCol="0">
            <a:spAutoFit/>
          </a:bodyPr>
          <a:lstStyle/>
          <a:p>
            <a:r>
              <a:rPr lang="vi-VN" sz="2400" b="1" dirty="0">
                <a:latin typeface="Calibri Light" panose="020F0302020204030204" pitchFamily="34" charset="0"/>
                <a:cs typeface="Calibri Light" panose="020F0302020204030204" pitchFamily="34" charset="0"/>
              </a:rPr>
              <a:t>Bác Hiên trả áo</a:t>
            </a:r>
            <a:endParaRPr lang="en-US" sz="2400" b="1" dirty="0">
              <a:latin typeface="Calibri Light" panose="020F0302020204030204" pitchFamily="34" charset="0"/>
              <a:cs typeface="Calibri Light" panose="020F0302020204030204" pitchFamily="34" charset="0"/>
            </a:endParaRPr>
          </a:p>
        </p:txBody>
      </p:sp>
      <p:pic>
        <p:nvPicPr>
          <p:cNvPr id="4098" name="Picture 2" descr="志茂＞【参加無料】先輩ママに聞いてみたい！ママのお悩み相談会">
            <a:extLst>
              <a:ext uri="{FF2B5EF4-FFF2-40B4-BE49-F238E27FC236}">
                <a16:creationId xmlns:a16="http://schemas.microsoft.com/office/drawing/2014/main" id="{50071FF8-8BFA-4402-8240-BB93980A9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9265" y="3404516"/>
            <a:ext cx="2910825" cy="2550679"/>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Curved Down 19">
            <a:extLst>
              <a:ext uri="{FF2B5EF4-FFF2-40B4-BE49-F238E27FC236}">
                <a16:creationId xmlns:a16="http://schemas.microsoft.com/office/drawing/2014/main" id="{71C22DA1-094B-4B04-8CAD-2358B2CE7AFF}"/>
              </a:ext>
            </a:extLst>
          </p:cNvPr>
          <p:cNvSpPr/>
          <p:nvPr/>
        </p:nvSpPr>
        <p:spPr>
          <a:xfrm rot="8734934">
            <a:off x="7664902" y="5724362"/>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240399DE-0A1B-4CC4-A948-2CC011102840}"/>
              </a:ext>
            </a:extLst>
          </p:cNvPr>
          <p:cNvSpPr txBox="1"/>
          <p:nvPr/>
        </p:nvSpPr>
        <p:spPr>
          <a:xfrm>
            <a:off x="4200084" y="5743184"/>
            <a:ext cx="4205172" cy="1077218"/>
          </a:xfrm>
          <a:prstGeom prst="rect">
            <a:avLst/>
          </a:prstGeom>
          <a:noFill/>
        </p:spPr>
        <p:txBody>
          <a:bodyPr wrap="square" rtlCol="0">
            <a:spAutoFit/>
          </a:bodyPr>
          <a:lstStyle/>
          <a:p>
            <a:r>
              <a:rPr lang="vi-VN" sz="3200" b="1" dirty="0">
                <a:solidFill>
                  <a:srgbClr val="C00000"/>
                </a:solidFill>
                <a:latin typeface="Calibri Light" panose="020F0302020204030204" pitchFamily="34" charset="0"/>
                <a:cs typeface="Calibri Light" panose="020F0302020204030204" pitchFamily="34" charset="0"/>
              </a:rPr>
              <a:t>Mẹ Sơn cho mẹ Hiên mượn tiền mua áo</a:t>
            </a:r>
            <a:endParaRPr lang="en-US" sz="32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7719126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BD81D3F1-5C01-44AB-83D0-9E9F32D77F54}"/>
              </a:ext>
            </a:extLst>
          </p:cNvPr>
          <p:cNvSpPr/>
          <p:nvPr/>
        </p:nvSpPr>
        <p:spPr>
          <a:xfrm>
            <a:off x="781797" y="3185417"/>
            <a:ext cx="3060754" cy="2975732"/>
          </a:xfrm>
          <a:prstGeom prst="ellipse">
            <a:avLst/>
          </a:prstGeom>
          <a:solidFill>
            <a:srgbClr val="FFC5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96A332D-78CF-44F3-8718-35BB5792F61D}"/>
              </a:ext>
            </a:extLst>
          </p:cNvPr>
          <p:cNvSpPr/>
          <p:nvPr/>
        </p:nvSpPr>
        <p:spPr>
          <a:xfrm>
            <a:off x="5003203" y="4303417"/>
            <a:ext cx="2185594" cy="2124883"/>
          </a:xfrm>
          <a:prstGeom prst="ellipse">
            <a:avLst/>
          </a:prstGeom>
          <a:solidFill>
            <a:srgbClr val="FBC3B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F00800-AA6E-4B4F-9DED-B9E75FA98381}"/>
              </a:ext>
            </a:extLst>
          </p:cNvPr>
          <p:cNvSpPr/>
          <p:nvPr/>
        </p:nvSpPr>
        <p:spPr>
          <a:xfrm>
            <a:off x="7914543" y="2214428"/>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0C94FF-F501-4364-8B68-66BDCFEBC666}"/>
              </a:ext>
            </a:extLst>
          </p:cNvPr>
          <p:cNvSpPr/>
          <p:nvPr/>
        </p:nvSpPr>
        <p:spPr>
          <a:xfrm>
            <a:off x="4872003" y="460016"/>
            <a:ext cx="2709124" cy="2384002"/>
          </a:xfrm>
          <a:prstGeom prst="ellipse">
            <a:avLst/>
          </a:prstGeom>
          <a:solidFill>
            <a:schemeClr val="accent6">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82270-1B1E-4AB2-BF7C-537FDA5AF869}"/>
              </a:ext>
            </a:extLst>
          </p:cNvPr>
          <p:cNvSpPr/>
          <p:nvPr/>
        </p:nvSpPr>
        <p:spPr>
          <a:xfrm>
            <a:off x="1432802" y="713056"/>
            <a:ext cx="1958382" cy="1903982"/>
          </a:xfrm>
          <a:prstGeom prst="ellipse">
            <a:avLst/>
          </a:prstGeom>
          <a:solidFill>
            <a:srgbClr val="E9CFC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wo dolls standing next to each other&#10;&#10;Description automatically generated with medium confidence">
            <a:extLst>
              <a:ext uri="{FF2B5EF4-FFF2-40B4-BE49-F238E27FC236}">
                <a16:creationId xmlns:a16="http://schemas.microsoft.com/office/drawing/2014/main" id="{84075C41-DAED-40F8-9C25-F0A63511B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7204" y="699741"/>
            <a:ext cx="1153083" cy="1660329"/>
          </a:xfrm>
          <a:prstGeom prst="rect">
            <a:avLst/>
          </a:prstGeom>
          <a:noFill/>
        </p:spPr>
      </p:pic>
      <p:sp>
        <p:nvSpPr>
          <p:cNvPr id="12" name="Rectangle: Rounded Corners 11">
            <a:extLst>
              <a:ext uri="{FF2B5EF4-FFF2-40B4-BE49-F238E27FC236}">
                <a16:creationId xmlns:a16="http://schemas.microsoft.com/office/drawing/2014/main" id="{FE7EA1B0-89AF-441F-91EA-34E2D174CD0D}"/>
              </a:ext>
            </a:extLst>
          </p:cNvPr>
          <p:cNvSpPr/>
          <p:nvPr/>
        </p:nvSpPr>
        <p:spPr>
          <a:xfrm>
            <a:off x="339772" y="207699"/>
            <a:ext cx="5681927"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13" name="TextBox 12">
            <a:extLst>
              <a:ext uri="{FF2B5EF4-FFF2-40B4-BE49-F238E27FC236}">
                <a16:creationId xmlns:a16="http://schemas.microsoft.com/office/drawing/2014/main" id="{11DD3E43-AA6E-4765-82AD-5B9DBD37D307}"/>
              </a:ext>
            </a:extLst>
          </p:cNvPr>
          <p:cNvSpPr txBox="1"/>
          <p:nvPr/>
        </p:nvSpPr>
        <p:spPr>
          <a:xfrm>
            <a:off x="492172" y="207698"/>
            <a:ext cx="5427406"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3. Tìm hiểu nhân vật</a:t>
            </a:r>
            <a:endParaRPr lang="en-US" sz="4400" b="1" dirty="0">
              <a:solidFill>
                <a:schemeClr val="tx1">
                  <a:lumMod val="75000"/>
                  <a:lumOff val="25000"/>
                </a:schemeClr>
              </a:solidFill>
              <a:latin typeface="iCiel Fester Bold" pitchFamily="50" charset="0"/>
            </a:endParaRPr>
          </a:p>
        </p:txBody>
      </p:sp>
      <p:sp>
        <p:nvSpPr>
          <p:cNvPr id="14" name="TextBox 13">
            <a:extLst>
              <a:ext uri="{FF2B5EF4-FFF2-40B4-BE49-F238E27FC236}">
                <a16:creationId xmlns:a16="http://schemas.microsoft.com/office/drawing/2014/main" id="{7C26061E-F53A-4859-88EA-F6202780EDDF}"/>
              </a:ext>
            </a:extLst>
          </p:cNvPr>
          <p:cNvSpPr txBox="1"/>
          <p:nvPr/>
        </p:nvSpPr>
        <p:spPr>
          <a:xfrm>
            <a:off x="854058" y="2253631"/>
            <a:ext cx="3756326" cy="461665"/>
          </a:xfrm>
          <a:prstGeom prst="rect">
            <a:avLst/>
          </a:prstGeom>
          <a:noFill/>
        </p:spPr>
        <p:txBody>
          <a:bodyPr wrap="square" rtlCol="0">
            <a:spAutoFit/>
          </a:bodyPr>
          <a:lstStyle/>
          <a:p>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S</a:t>
            </a:r>
            <a:r>
              <a:rPr lang="vi-VN" sz="2400" b="1" dirty="0">
                <a:solidFill>
                  <a:schemeClr val="tx1">
                    <a:lumMod val="75000"/>
                    <a:lumOff val="25000"/>
                  </a:schemeClr>
                </a:solidFill>
                <a:latin typeface="Calibri Light" panose="020F0302020204030204" pitchFamily="34" charset="0"/>
                <a:cs typeface="Calibri Light" panose="020F0302020204030204" pitchFamily="34" charset="0"/>
              </a:rPr>
              <a:t>ơn</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và</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Lan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sợ</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bị</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mắng</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 name="Arrow: Curved Down 1">
            <a:extLst>
              <a:ext uri="{FF2B5EF4-FFF2-40B4-BE49-F238E27FC236}">
                <a16:creationId xmlns:a16="http://schemas.microsoft.com/office/drawing/2014/main" id="{EAB06502-6E77-4B98-8BB8-4C63F6F9A486}"/>
              </a:ext>
            </a:extLst>
          </p:cNvPr>
          <p:cNvSpPr/>
          <p:nvPr/>
        </p:nvSpPr>
        <p:spPr>
          <a:xfrm rot="20923259">
            <a:off x="3345858" y="1173836"/>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7402B1B-2D0E-4E6C-9CAA-8BC0B8711444}"/>
              </a:ext>
            </a:extLst>
          </p:cNvPr>
          <p:cNvSpPr txBox="1"/>
          <p:nvPr/>
        </p:nvSpPr>
        <p:spPr>
          <a:xfrm>
            <a:off x="5171139" y="2659558"/>
            <a:ext cx="4205172" cy="830997"/>
          </a:xfrm>
          <a:prstGeom prst="rect">
            <a:avLst/>
          </a:prstGeom>
          <a:noFill/>
        </p:spPr>
        <p:txBody>
          <a:bodyPr wrap="square" rtlCol="0">
            <a:spAutoFit/>
          </a:bodyPr>
          <a:lstStyle/>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Mẹ</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hỏi</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vì</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sao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tự</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ý </a:t>
            </a:r>
          </a:p>
          <a:p>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mang</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cho</a:t>
            </a:r>
            <a:r>
              <a:rPr lang="en-US" sz="2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2400" b="1" dirty="0" err="1">
                <a:solidFill>
                  <a:schemeClr val="tx1">
                    <a:lumMod val="75000"/>
                    <a:lumOff val="25000"/>
                  </a:schemeClr>
                </a:solidFill>
                <a:latin typeface="Calibri Light" panose="020F0302020204030204" pitchFamily="34" charset="0"/>
                <a:cs typeface="Calibri Light" panose="020F0302020204030204" pitchFamily="34" charset="0"/>
              </a:rPr>
              <a:t>áo</a:t>
            </a:r>
            <a:endParaRPr lang="en-US" sz="2400" b="1"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050" name="Picture 2" descr="お母さんはいっぱい怒ってる！ : かっきーのアンガーマネジメントブログ">
            <a:extLst>
              <a:ext uri="{FF2B5EF4-FFF2-40B4-BE49-F238E27FC236}">
                <a16:creationId xmlns:a16="http://schemas.microsoft.com/office/drawing/2014/main" id="{0BCB575B-8EE7-4141-A95D-03579E49126B}"/>
              </a:ext>
            </a:extLst>
          </p:cNvPr>
          <p:cNvPicPr>
            <a:picLocks noChangeAspect="1" noChangeArrowheads="1"/>
          </p:cNvPicPr>
          <p:nvPr/>
        </p:nvPicPr>
        <p:blipFill>
          <a:blip r:embed="rId3" cstate="print">
            <a:clrChange>
              <a:clrFrom>
                <a:srgbClr val="ECECEC"/>
              </a:clrFrom>
              <a:clrTo>
                <a:srgbClr val="ECECEC">
                  <a:alpha val="0"/>
                </a:srgbClr>
              </a:clrTo>
            </a:clrChange>
            <a:extLst>
              <a:ext uri="{28A0092B-C50C-407E-A947-70E740481C1C}">
                <a14:useLocalDpi xmlns:a14="http://schemas.microsoft.com/office/drawing/2010/main" val="0"/>
              </a:ext>
            </a:extLst>
          </a:blip>
          <a:srcRect/>
          <a:stretch>
            <a:fillRect/>
          </a:stretch>
        </p:blipFill>
        <p:spPr bwMode="auto">
          <a:xfrm>
            <a:off x="5171139" y="682080"/>
            <a:ext cx="2110851" cy="198668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Curved Down 15">
            <a:extLst>
              <a:ext uri="{FF2B5EF4-FFF2-40B4-BE49-F238E27FC236}">
                <a16:creationId xmlns:a16="http://schemas.microsoft.com/office/drawing/2014/main" id="{059243F2-59C4-436F-9494-1416A08E9EB7}"/>
              </a:ext>
            </a:extLst>
          </p:cNvPr>
          <p:cNvSpPr/>
          <p:nvPr/>
        </p:nvSpPr>
        <p:spPr>
          <a:xfrm rot="2007238">
            <a:off x="7492371" y="1861747"/>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7914543" y="2517882"/>
            <a:ext cx="3521808" cy="2421242"/>
          </a:xfrm>
          <a:prstGeom prst="rect">
            <a:avLst/>
          </a:prstGeom>
          <a:noFill/>
        </p:spPr>
      </p:pic>
      <p:sp>
        <p:nvSpPr>
          <p:cNvPr id="21" name="TextBox 20">
            <a:extLst>
              <a:ext uri="{FF2B5EF4-FFF2-40B4-BE49-F238E27FC236}">
                <a16:creationId xmlns:a16="http://schemas.microsoft.com/office/drawing/2014/main" id="{7E360342-C565-47EC-ADC3-44D9DEB459A4}"/>
              </a:ext>
            </a:extLst>
          </p:cNvPr>
          <p:cNvSpPr txBox="1"/>
          <p:nvPr/>
        </p:nvSpPr>
        <p:spPr>
          <a:xfrm>
            <a:off x="8231853" y="4622056"/>
            <a:ext cx="4205172" cy="461665"/>
          </a:xfrm>
          <a:prstGeom prst="rect">
            <a:avLst/>
          </a:prstGeom>
          <a:noFill/>
        </p:spPr>
        <p:txBody>
          <a:bodyPr wrap="square" rtlCol="0">
            <a:spAutoFit/>
          </a:bodyPr>
          <a:lstStyle/>
          <a:p>
            <a:r>
              <a:rPr lang="vi-VN" sz="2400" b="1" dirty="0">
                <a:latin typeface="Calibri Light" panose="020F0302020204030204" pitchFamily="34" charset="0"/>
                <a:cs typeface="Calibri Light" panose="020F0302020204030204" pitchFamily="34" charset="0"/>
              </a:rPr>
              <a:t>Bác Hiên trả áo</a:t>
            </a:r>
            <a:endParaRPr lang="en-US" sz="2400" b="1" dirty="0">
              <a:latin typeface="Calibri Light" panose="020F0302020204030204" pitchFamily="34" charset="0"/>
              <a:cs typeface="Calibri Light" panose="020F0302020204030204" pitchFamily="34" charset="0"/>
            </a:endParaRPr>
          </a:p>
        </p:txBody>
      </p:sp>
      <p:pic>
        <p:nvPicPr>
          <p:cNvPr id="4098" name="Picture 2" descr="志茂＞【参加無料】先輩ママに聞いてみたい！ママのお悩み相談会">
            <a:extLst>
              <a:ext uri="{FF2B5EF4-FFF2-40B4-BE49-F238E27FC236}">
                <a16:creationId xmlns:a16="http://schemas.microsoft.com/office/drawing/2014/main" id="{50071FF8-8BFA-4402-8240-BB93980A9F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2631" y="4770976"/>
            <a:ext cx="1856735" cy="1627008"/>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Curved Down 19">
            <a:extLst>
              <a:ext uri="{FF2B5EF4-FFF2-40B4-BE49-F238E27FC236}">
                <a16:creationId xmlns:a16="http://schemas.microsoft.com/office/drawing/2014/main" id="{71C22DA1-094B-4B04-8CAD-2358B2CE7AFF}"/>
              </a:ext>
            </a:extLst>
          </p:cNvPr>
          <p:cNvSpPr/>
          <p:nvPr/>
        </p:nvSpPr>
        <p:spPr>
          <a:xfrm rot="8734934">
            <a:off x="7664902" y="5724362"/>
            <a:ext cx="1559070" cy="461665"/>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240399DE-0A1B-4CC4-A948-2CC011102840}"/>
              </a:ext>
            </a:extLst>
          </p:cNvPr>
          <p:cNvSpPr txBox="1"/>
          <p:nvPr/>
        </p:nvSpPr>
        <p:spPr>
          <a:xfrm>
            <a:off x="4935021" y="6233501"/>
            <a:ext cx="5162261" cy="461665"/>
          </a:xfrm>
          <a:prstGeom prst="rect">
            <a:avLst/>
          </a:prstGeom>
          <a:noFill/>
        </p:spPr>
        <p:txBody>
          <a:bodyPr wrap="square" rtlCol="0">
            <a:spAutoFit/>
          </a:bodyPr>
          <a:lstStyle/>
          <a:p>
            <a:r>
              <a:rPr lang="vi-VN" sz="2400" b="1" dirty="0">
                <a:latin typeface="Calibri Light" panose="020F0302020204030204" pitchFamily="34" charset="0"/>
                <a:cs typeface="Calibri Light" panose="020F0302020204030204" pitchFamily="34" charset="0"/>
              </a:rPr>
              <a:t>Mẹ Sơn cho mẹ Hiên mượn tiền mua áo</a:t>
            </a:r>
            <a:endParaRPr lang="en-US" sz="2400" b="1" dirty="0">
              <a:latin typeface="Calibri Light" panose="020F0302020204030204" pitchFamily="34" charset="0"/>
              <a:cs typeface="Calibri Light" panose="020F0302020204030204" pitchFamily="34" charset="0"/>
            </a:endParaRPr>
          </a:p>
        </p:txBody>
      </p:sp>
      <p:sp>
        <p:nvSpPr>
          <p:cNvPr id="25" name="Arrow: Curved Down 24">
            <a:extLst>
              <a:ext uri="{FF2B5EF4-FFF2-40B4-BE49-F238E27FC236}">
                <a16:creationId xmlns:a16="http://schemas.microsoft.com/office/drawing/2014/main" id="{F44C6485-B20B-4E07-9CFF-88CEA810DD05}"/>
              </a:ext>
            </a:extLst>
          </p:cNvPr>
          <p:cNvSpPr/>
          <p:nvPr/>
        </p:nvSpPr>
        <p:spPr>
          <a:xfrm rot="12525231">
            <a:off x="3212013" y="5809512"/>
            <a:ext cx="1559070" cy="423908"/>
          </a:xfrm>
          <a:prstGeom prst="curvedDownArrow">
            <a:avLst/>
          </a:prstGeom>
          <a:solidFill>
            <a:srgbClr val="F89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46" name="Picture 2" descr="子供を慰める母親のイラスト | かわいいフリー素材集 いらすとや">
            <a:extLst>
              <a:ext uri="{FF2B5EF4-FFF2-40B4-BE49-F238E27FC236}">
                <a16:creationId xmlns:a16="http://schemas.microsoft.com/office/drawing/2014/main" id="{2D57E52A-D72F-4A54-9A97-DDC04C85F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584" y="2659558"/>
            <a:ext cx="2905436" cy="334438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5A6A24B-54BE-4DC0-B6DD-9E1C430877D6}"/>
              </a:ext>
            </a:extLst>
          </p:cNvPr>
          <p:cNvSpPr txBox="1"/>
          <p:nvPr/>
        </p:nvSpPr>
        <p:spPr>
          <a:xfrm>
            <a:off x="478088" y="5780782"/>
            <a:ext cx="3366605" cy="1077218"/>
          </a:xfrm>
          <a:prstGeom prst="rect">
            <a:avLst/>
          </a:prstGeom>
          <a:noFill/>
        </p:spPr>
        <p:txBody>
          <a:bodyPr wrap="square" rtlCol="0">
            <a:spAutoFit/>
          </a:bodyPr>
          <a:lstStyle/>
          <a:p>
            <a:r>
              <a:rPr lang="vi-VN" sz="3200" b="1" dirty="0">
                <a:solidFill>
                  <a:srgbClr val="C00000"/>
                </a:solidFill>
                <a:latin typeface="Calibri Light" panose="020F0302020204030204" pitchFamily="34" charset="0"/>
                <a:cs typeface="Calibri Light" panose="020F0302020204030204" pitchFamily="34" charset="0"/>
              </a:rPr>
              <a:t>Mẹ Sơn ôm Lan và Sơn khen quý quá</a:t>
            </a:r>
            <a:endParaRPr lang="en-US" sz="3200" b="1" dirty="0">
              <a:solidFill>
                <a:srgbClr val="C00000"/>
              </a:solidFill>
              <a:latin typeface="Calibri Light" panose="020F0302020204030204" pitchFamily="34" charset="0"/>
              <a:cs typeface="Calibri Light" panose="020F0302020204030204" pitchFamily="34" charset="0"/>
            </a:endParaRPr>
          </a:p>
        </p:txBody>
      </p:sp>
      <p:pic>
        <p:nvPicPr>
          <p:cNvPr id="28" name="Picture 2" descr="A picture containing clothing&#10;&#10;Description automatically generated">
            <a:extLst>
              <a:ext uri="{FF2B5EF4-FFF2-40B4-BE49-F238E27FC236}">
                <a16:creationId xmlns:a16="http://schemas.microsoft.com/office/drawing/2014/main" id="{E215D5A1-7120-4A35-9C69-22A1D889F0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459" y="2764288"/>
            <a:ext cx="1755272" cy="1567464"/>
          </a:xfrm>
          <a:prstGeom prst="rect">
            <a:avLst/>
          </a:prstGeom>
          <a:noFill/>
        </p:spPr>
      </p:pic>
    </p:spTree>
    <p:extLst>
      <p:ext uri="{BB962C8B-B14F-4D97-AF65-F5344CB8AC3E}">
        <p14:creationId xmlns:p14="http://schemas.microsoft.com/office/powerpoint/2010/main" val="362342309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BF00800-AA6E-4B4F-9DED-B9E75FA98381}"/>
              </a:ext>
            </a:extLst>
          </p:cNvPr>
          <p:cNvSpPr/>
          <p:nvPr/>
        </p:nvSpPr>
        <p:spPr>
          <a:xfrm>
            <a:off x="1370581" y="1221897"/>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1370581" y="1525351"/>
            <a:ext cx="3521808" cy="2421242"/>
          </a:xfrm>
          <a:prstGeom prst="rect">
            <a:avLst/>
          </a:prstGeom>
          <a:noFill/>
        </p:spPr>
      </p:pic>
      <p:sp>
        <p:nvSpPr>
          <p:cNvPr id="29" name="TextBox 28">
            <a:extLst>
              <a:ext uri="{FF2B5EF4-FFF2-40B4-BE49-F238E27FC236}">
                <a16:creationId xmlns:a16="http://schemas.microsoft.com/office/drawing/2014/main" id="{7ED69045-39DD-4077-BD3E-8032E5E1326C}"/>
              </a:ext>
            </a:extLst>
          </p:cNvPr>
          <p:cNvSpPr txBox="1"/>
          <p:nvPr/>
        </p:nvSpPr>
        <p:spPr>
          <a:xfrm>
            <a:off x="1612226" y="3673758"/>
            <a:ext cx="4205172" cy="584775"/>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Bác Hiên trả áo</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30" name="Oval 29">
            <a:extLst>
              <a:ext uri="{FF2B5EF4-FFF2-40B4-BE49-F238E27FC236}">
                <a16:creationId xmlns:a16="http://schemas.microsoft.com/office/drawing/2014/main" id="{C542C881-3AA9-4CE8-BD9C-F4084AD8E542}"/>
              </a:ext>
            </a:extLst>
          </p:cNvPr>
          <p:cNvSpPr/>
          <p:nvPr/>
        </p:nvSpPr>
        <p:spPr>
          <a:xfrm>
            <a:off x="7224443" y="1057792"/>
            <a:ext cx="2387125" cy="2320816"/>
          </a:xfrm>
          <a:prstGeom prst="ellipse">
            <a:avLst/>
          </a:prstGeom>
          <a:solidFill>
            <a:srgbClr val="FBC3B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志茂＞【参加無料】先輩ママに聞いてみたい！ママのお悩み相談会">
            <a:extLst>
              <a:ext uri="{FF2B5EF4-FFF2-40B4-BE49-F238E27FC236}">
                <a16:creationId xmlns:a16="http://schemas.microsoft.com/office/drawing/2014/main" id="{234E1683-4473-4562-80FF-9006FB693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402" y="1525351"/>
            <a:ext cx="1856735" cy="162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27291A4-2B9D-4AAD-AAB8-ABD4244B00FF}"/>
              </a:ext>
            </a:extLst>
          </p:cNvPr>
          <p:cNvSpPr txBox="1"/>
          <p:nvPr/>
        </p:nvSpPr>
        <p:spPr>
          <a:xfrm>
            <a:off x="6696617" y="3245223"/>
            <a:ext cx="4205172" cy="1077218"/>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Mẹ Sơn cho mẹ Hiên mượn tiền mua áo</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34" name="Rectangle: Rounded Corners 33">
            <a:extLst>
              <a:ext uri="{FF2B5EF4-FFF2-40B4-BE49-F238E27FC236}">
                <a16:creationId xmlns:a16="http://schemas.microsoft.com/office/drawing/2014/main" id="{02B93047-5B95-439B-8B9F-155B62012060}"/>
              </a:ext>
            </a:extLst>
          </p:cNvPr>
          <p:cNvSpPr/>
          <p:nvPr/>
        </p:nvSpPr>
        <p:spPr>
          <a:xfrm>
            <a:off x="342900" y="262628"/>
            <a:ext cx="4346943"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highlight>
                <a:srgbClr val="E99A96"/>
              </a:highlight>
            </a:endParaRPr>
          </a:p>
        </p:txBody>
      </p:sp>
      <p:sp>
        <p:nvSpPr>
          <p:cNvPr id="35" name="TextBox 34">
            <a:extLst>
              <a:ext uri="{FF2B5EF4-FFF2-40B4-BE49-F238E27FC236}">
                <a16:creationId xmlns:a16="http://schemas.microsoft.com/office/drawing/2014/main" id="{E5EF8D62-00F4-4E5D-BC35-AB3FC73F6273}"/>
              </a:ext>
            </a:extLst>
          </p:cNvPr>
          <p:cNvSpPr txBox="1"/>
          <p:nvPr/>
        </p:nvSpPr>
        <p:spPr>
          <a:xfrm>
            <a:off x="-108132" y="300727"/>
            <a:ext cx="5427406" cy="646331"/>
          </a:xfrm>
          <a:prstGeom prst="rect">
            <a:avLst/>
          </a:prstGeom>
          <a:noFill/>
        </p:spPr>
        <p:txBody>
          <a:bodyPr wrap="square" rtlCol="0">
            <a:spAutoFit/>
          </a:bodyPr>
          <a:lstStyle/>
          <a:p>
            <a:pPr algn="ctr"/>
            <a:r>
              <a:rPr lang="vi-VN" sz="3600" b="1" dirty="0">
                <a:solidFill>
                  <a:schemeClr val="tx1">
                    <a:lumMod val="75000"/>
                    <a:lumOff val="25000"/>
                  </a:schemeClr>
                </a:solidFill>
                <a:latin typeface="iCiel Fester Bold" pitchFamily="50" charset="0"/>
              </a:rPr>
              <a:t>3. Tìm hiểu nhân vật</a:t>
            </a:r>
            <a:endParaRPr lang="en-US" sz="3600" b="1" dirty="0">
              <a:solidFill>
                <a:schemeClr val="tx1">
                  <a:lumMod val="75000"/>
                  <a:lumOff val="25000"/>
                </a:schemeClr>
              </a:solidFill>
              <a:latin typeface="iCiel Fester Bold" pitchFamily="50" charset="0"/>
            </a:endParaRPr>
          </a:p>
        </p:txBody>
      </p:sp>
      <p:sp>
        <p:nvSpPr>
          <p:cNvPr id="3" name="Rectangle: Rounded Corners 2">
            <a:extLst>
              <a:ext uri="{FF2B5EF4-FFF2-40B4-BE49-F238E27FC236}">
                <a16:creationId xmlns:a16="http://schemas.microsoft.com/office/drawing/2014/main" id="{AB542910-B0F4-4672-9225-2EDF2A678935}"/>
              </a:ext>
            </a:extLst>
          </p:cNvPr>
          <p:cNvSpPr/>
          <p:nvPr/>
        </p:nvSpPr>
        <p:spPr>
          <a:xfrm>
            <a:off x="489985" y="4658652"/>
            <a:ext cx="11212029" cy="1954902"/>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41D40D-E29D-4F4D-A6CA-99E5D3A39401}"/>
              </a:ext>
            </a:extLst>
          </p:cNvPr>
          <p:cNvSpPr txBox="1"/>
          <p:nvPr/>
        </p:nvSpPr>
        <p:spPr>
          <a:xfrm>
            <a:off x="4979" y="4670929"/>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Câu hỏi</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40" name="TextBox 39">
            <a:extLst>
              <a:ext uri="{FF2B5EF4-FFF2-40B4-BE49-F238E27FC236}">
                <a16:creationId xmlns:a16="http://schemas.microsoft.com/office/drawing/2014/main" id="{F64B0DE3-A704-488E-8497-B94497F44F9A}"/>
              </a:ext>
            </a:extLst>
          </p:cNvPr>
          <p:cNvSpPr txBox="1"/>
          <p:nvPr/>
        </p:nvSpPr>
        <p:spPr>
          <a:xfrm>
            <a:off x="3714812" y="5056806"/>
            <a:ext cx="7726328" cy="1077218"/>
          </a:xfrm>
          <a:prstGeom prst="rect">
            <a:avLst/>
          </a:prstGeom>
          <a:noFill/>
        </p:spPr>
        <p:txBody>
          <a:bodyPr wrap="square" rtlCol="0">
            <a:spAutoFit/>
          </a:bodyPr>
          <a:lstStyle/>
          <a:p>
            <a:pPr algn="just"/>
            <a:r>
              <a:rPr lang="vi-VN" sz="3200" b="1" dirty="0">
                <a:latin typeface="Calibri Light" panose="020F0302020204030204" pitchFamily="34" charset="0"/>
                <a:cs typeface="Calibri Light" panose="020F0302020204030204" pitchFamily="34" charset="0"/>
              </a:rPr>
              <a:t>Theo em, hai HÀNH ĐỘNG trên thể hiện tính cách gì của nhân vật mẹ Hiên và mẹ Sơn?</a:t>
            </a:r>
            <a:endParaRPr lang="en-US" sz="3200" b="1" dirty="0">
              <a:latin typeface="Calibri Light" panose="020F0302020204030204" pitchFamily="34" charset="0"/>
              <a:cs typeface="Calibri Light" panose="020F0302020204030204" pitchFamily="34" charset="0"/>
            </a:endParaRPr>
          </a:p>
        </p:txBody>
      </p:sp>
      <p:pic>
        <p:nvPicPr>
          <p:cNvPr id="14" name="Picture 6">
            <a:extLst>
              <a:ext uri="{FF2B5EF4-FFF2-40B4-BE49-F238E27FC236}">
                <a16:creationId xmlns:a16="http://schemas.microsoft.com/office/drawing/2014/main" id="{B633E028-B104-4575-8EAD-55D576D0B38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10549">
            <a:off x="4694351" y="-83898"/>
            <a:ext cx="2803298" cy="396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82230"/>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BF00800-AA6E-4B4F-9DED-B9E75FA98381}"/>
              </a:ext>
            </a:extLst>
          </p:cNvPr>
          <p:cNvSpPr/>
          <p:nvPr/>
        </p:nvSpPr>
        <p:spPr>
          <a:xfrm>
            <a:off x="1370581" y="1221897"/>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1370581" y="1525351"/>
            <a:ext cx="3521808" cy="2421242"/>
          </a:xfrm>
          <a:prstGeom prst="rect">
            <a:avLst/>
          </a:prstGeom>
          <a:noFill/>
        </p:spPr>
      </p:pic>
      <p:sp>
        <p:nvSpPr>
          <p:cNvPr id="29" name="TextBox 28">
            <a:extLst>
              <a:ext uri="{FF2B5EF4-FFF2-40B4-BE49-F238E27FC236}">
                <a16:creationId xmlns:a16="http://schemas.microsoft.com/office/drawing/2014/main" id="{7ED69045-39DD-4077-BD3E-8032E5E1326C}"/>
              </a:ext>
            </a:extLst>
          </p:cNvPr>
          <p:cNvSpPr txBox="1"/>
          <p:nvPr/>
        </p:nvSpPr>
        <p:spPr>
          <a:xfrm>
            <a:off x="1612226" y="3673758"/>
            <a:ext cx="4205172" cy="584775"/>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Bác Hiên trả áo</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30" name="Oval 29">
            <a:extLst>
              <a:ext uri="{FF2B5EF4-FFF2-40B4-BE49-F238E27FC236}">
                <a16:creationId xmlns:a16="http://schemas.microsoft.com/office/drawing/2014/main" id="{C542C881-3AA9-4CE8-BD9C-F4084AD8E542}"/>
              </a:ext>
            </a:extLst>
          </p:cNvPr>
          <p:cNvSpPr/>
          <p:nvPr/>
        </p:nvSpPr>
        <p:spPr>
          <a:xfrm>
            <a:off x="7224443" y="1057792"/>
            <a:ext cx="2387125" cy="2320816"/>
          </a:xfrm>
          <a:prstGeom prst="ellipse">
            <a:avLst/>
          </a:prstGeom>
          <a:solidFill>
            <a:srgbClr val="FBC3B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志茂＞【参加無料】先輩ママに聞いてみたい！ママのお悩み相談会">
            <a:extLst>
              <a:ext uri="{FF2B5EF4-FFF2-40B4-BE49-F238E27FC236}">
                <a16:creationId xmlns:a16="http://schemas.microsoft.com/office/drawing/2014/main" id="{234E1683-4473-4562-80FF-9006FB693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402" y="1525351"/>
            <a:ext cx="1856735" cy="162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27291A4-2B9D-4AAD-AAB8-ABD4244B00FF}"/>
              </a:ext>
            </a:extLst>
          </p:cNvPr>
          <p:cNvSpPr txBox="1"/>
          <p:nvPr/>
        </p:nvSpPr>
        <p:spPr>
          <a:xfrm>
            <a:off x="6696617" y="3245223"/>
            <a:ext cx="4205172" cy="1077218"/>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Mẹ Sơn cho mẹ Hiên mượn tiền mua áo</a:t>
            </a:r>
            <a:endParaRPr lang="en-US" sz="3200" b="1" dirty="0">
              <a:highlight>
                <a:srgbClr val="FDF6CD"/>
              </a:highlight>
              <a:latin typeface="Calibri Light" panose="020F0302020204030204" pitchFamily="34" charset="0"/>
              <a:cs typeface="Calibri Light" panose="020F0302020204030204" pitchFamily="34" charset="0"/>
            </a:endParaRPr>
          </a:p>
        </p:txBody>
      </p:sp>
      <p:pic>
        <p:nvPicPr>
          <p:cNvPr id="33" name="Picture 6">
            <a:extLst>
              <a:ext uri="{FF2B5EF4-FFF2-40B4-BE49-F238E27FC236}">
                <a16:creationId xmlns:a16="http://schemas.microsoft.com/office/drawing/2014/main" id="{336CF90B-E6BF-485F-BB2A-06703EA8D6C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10549">
            <a:off x="4694351" y="-83898"/>
            <a:ext cx="2803298" cy="396797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2B93047-5B95-439B-8B9F-155B62012060}"/>
              </a:ext>
            </a:extLst>
          </p:cNvPr>
          <p:cNvSpPr/>
          <p:nvPr/>
        </p:nvSpPr>
        <p:spPr>
          <a:xfrm>
            <a:off x="342900" y="262628"/>
            <a:ext cx="4346943"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highlight>
                <a:srgbClr val="E99A96"/>
              </a:highlight>
            </a:endParaRPr>
          </a:p>
        </p:txBody>
      </p:sp>
      <p:sp>
        <p:nvSpPr>
          <p:cNvPr id="35" name="TextBox 34">
            <a:extLst>
              <a:ext uri="{FF2B5EF4-FFF2-40B4-BE49-F238E27FC236}">
                <a16:creationId xmlns:a16="http://schemas.microsoft.com/office/drawing/2014/main" id="{E5EF8D62-00F4-4E5D-BC35-AB3FC73F6273}"/>
              </a:ext>
            </a:extLst>
          </p:cNvPr>
          <p:cNvSpPr txBox="1"/>
          <p:nvPr/>
        </p:nvSpPr>
        <p:spPr>
          <a:xfrm>
            <a:off x="-108132" y="300727"/>
            <a:ext cx="5427406" cy="646331"/>
          </a:xfrm>
          <a:prstGeom prst="rect">
            <a:avLst/>
          </a:prstGeom>
          <a:noFill/>
        </p:spPr>
        <p:txBody>
          <a:bodyPr wrap="square" rtlCol="0">
            <a:spAutoFit/>
          </a:bodyPr>
          <a:lstStyle/>
          <a:p>
            <a:pPr algn="ctr"/>
            <a:r>
              <a:rPr lang="vi-VN" sz="3600" b="1" dirty="0">
                <a:solidFill>
                  <a:schemeClr val="tx1">
                    <a:lumMod val="75000"/>
                    <a:lumOff val="25000"/>
                  </a:schemeClr>
                </a:solidFill>
                <a:latin typeface="iCiel Fester Bold" pitchFamily="50" charset="0"/>
              </a:rPr>
              <a:t>3. Tìm hiểu nhân vật</a:t>
            </a:r>
            <a:endParaRPr lang="en-US" sz="3600" b="1" dirty="0">
              <a:solidFill>
                <a:schemeClr val="tx1">
                  <a:lumMod val="75000"/>
                  <a:lumOff val="25000"/>
                </a:schemeClr>
              </a:solidFill>
              <a:latin typeface="iCiel Fester Bold" pitchFamily="50" charset="0"/>
            </a:endParaRPr>
          </a:p>
        </p:txBody>
      </p:sp>
      <p:sp>
        <p:nvSpPr>
          <p:cNvPr id="3" name="Rectangle: Rounded Corners 2">
            <a:extLst>
              <a:ext uri="{FF2B5EF4-FFF2-40B4-BE49-F238E27FC236}">
                <a16:creationId xmlns:a16="http://schemas.microsoft.com/office/drawing/2014/main" id="{AB542910-B0F4-4672-9225-2EDF2A678935}"/>
              </a:ext>
            </a:extLst>
          </p:cNvPr>
          <p:cNvSpPr/>
          <p:nvPr/>
        </p:nvSpPr>
        <p:spPr>
          <a:xfrm>
            <a:off x="489985" y="4658652"/>
            <a:ext cx="11212029" cy="1954902"/>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41D40D-E29D-4F4D-A6CA-99E5D3A39401}"/>
              </a:ext>
            </a:extLst>
          </p:cNvPr>
          <p:cNvSpPr txBox="1"/>
          <p:nvPr/>
        </p:nvSpPr>
        <p:spPr>
          <a:xfrm>
            <a:off x="4979" y="4575679"/>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Nhận xét</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13" name="TextBox 12">
            <a:extLst>
              <a:ext uri="{FF2B5EF4-FFF2-40B4-BE49-F238E27FC236}">
                <a16:creationId xmlns:a16="http://schemas.microsoft.com/office/drawing/2014/main" id="{13BF38B1-89D5-44F0-A5AA-6B87FC493520}"/>
              </a:ext>
            </a:extLst>
          </p:cNvPr>
          <p:cNvSpPr txBox="1"/>
          <p:nvPr/>
        </p:nvSpPr>
        <p:spPr>
          <a:xfrm>
            <a:off x="3772238" y="5014947"/>
            <a:ext cx="7726328" cy="1384995"/>
          </a:xfrm>
          <a:prstGeom prst="rect">
            <a:avLst/>
          </a:prstGeom>
          <a:noFill/>
        </p:spPr>
        <p:txBody>
          <a:bodyPr wrap="square" rtlCol="0">
            <a:spAutoFit/>
          </a:bodyPr>
          <a:lstStyle/>
          <a:p>
            <a:pPr algn="just"/>
            <a:r>
              <a:rPr lang="vi-VN" sz="2800" b="1" dirty="0">
                <a:latin typeface="Calibri Light" panose="020F0302020204030204" pitchFamily="34" charset="0"/>
                <a:cs typeface="Calibri Light" panose="020F0302020204030204" pitchFamily="34" charset="0"/>
              </a:rPr>
              <a:t>Mẹ Hiên tuy hoàn cảnh khó khăn nhưng có lòng tự trọng, hiểu được sự quan trọng của chiếc áo với mẹ Sơn và tinh tế nói đỡ cho Sơn và Lan</a:t>
            </a:r>
            <a:endParaRPr lang="en-US" sz="28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589445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BF00800-AA6E-4B4F-9DED-B9E75FA98381}"/>
              </a:ext>
            </a:extLst>
          </p:cNvPr>
          <p:cNvSpPr/>
          <p:nvPr/>
        </p:nvSpPr>
        <p:spPr>
          <a:xfrm>
            <a:off x="1370581" y="1221897"/>
            <a:ext cx="2794003" cy="2716391"/>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671628C6-E0F8-4EE7-8CEF-EBCCEE9453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381" b="92321" l="7933" r="99038">
                        <a14:foregroundMark x1="8173" y1="57262" x2="86779" y2="41235"/>
                        <a14:foregroundMark x1="86779" y1="41235" x2="92788" y2="38397"/>
                        <a14:foregroundMark x1="16827" y1="38397" x2="8654" y2="51753"/>
                        <a14:foregroundMark x1="25481" y1="34391" x2="35096" y2="39733"/>
                        <a14:foregroundMark x1="35577" y1="46077" x2="40865" y2="44407"/>
                        <a14:foregroundMark x1="37019" y1="42070" x2="41346" y2="46411"/>
                        <a14:foregroundMark x1="59615" y1="30384" x2="65385" y2="28381"/>
                        <a14:foregroundMark x1="58173" y1="28381" x2="57692" y2="34391"/>
                        <a14:foregroundMark x1="13462" y1="41068" x2="20192" y2="48080"/>
                        <a14:foregroundMark x1="19231" y1="41402" x2="19231" y2="49750"/>
                        <a14:foregroundMark x1="19231" y1="49750" x2="25000" y2="62270"/>
                        <a14:foregroundMark x1="31250" y1="41736" x2="22115" y2="53756"/>
                        <a14:foregroundMark x1="29327" y1="40401" x2="27404" y2="55092"/>
                        <a14:foregroundMark x1="27885" y1="59265" x2="23077" y2="66277"/>
                        <a14:foregroundMark x1="8173" y1="51085" x2="19471" y2="60267"/>
                        <a14:foregroundMark x1="19471" y1="60267" x2="23077" y2="60267"/>
                        <a14:foregroundMark x1="17308" y1="54090" x2="25962" y2="52421"/>
                        <a14:foregroundMark x1="38942" y1="44407" x2="32692" y2="48080"/>
                        <a14:foregroundMark x1="48077" y1="42404" x2="48077" y2="46077"/>
                        <a14:foregroundMark x1="66827" y1="41068" x2="74038" y2="53756"/>
                        <a14:foregroundMark x1="74038" y1="53756" x2="71154" y2="56928"/>
                        <a14:foregroundMark x1="93750" y1="37062" x2="91587" y2="49082"/>
                        <a14:foregroundMark x1="91587" y1="49082" x2="89904" y2="50751"/>
                        <a14:foregroundMark x1="93750" y1="41736" x2="95673" y2="49416"/>
                        <a14:foregroundMark x1="95673" y1="36728" x2="99038" y2="36728"/>
                        <a14:foregroundMark x1="34135" y1="44073" x2="36538" y2="42404"/>
                      </a14:backgroundRemoval>
                    </a14:imgEffect>
                  </a14:imgLayer>
                </a14:imgProps>
              </a:ext>
              <a:ext uri="{28A0092B-C50C-407E-A947-70E740481C1C}">
                <a14:useLocalDpi xmlns:a14="http://schemas.microsoft.com/office/drawing/2010/main" val="0"/>
              </a:ext>
            </a:extLst>
          </a:blip>
          <a:srcRect t="23957" b="28297"/>
          <a:stretch/>
        </p:blipFill>
        <p:spPr bwMode="auto">
          <a:xfrm>
            <a:off x="1370581" y="1525351"/>
            <a:ext cx="3521808" cy="2421242"/>
          </a:xfrm>
          <a:prstGeom prst="rect">
            <a:avLst/>
          </a:prstGeom>
          <a:noFill/>
        </p:spPr>
      </p:pic>
      <p:sp>
        <p:nvSpPr>
          <p:cNvPr id="29" name="TextBox 28">
            <a:extLst>
              <a:ext uri="{FF2B5EF4-FFF2-40B4-BE49-F238E27FC236}">
                <a16:creationId xmlns:a16="http://schemas.microsoft.com/office/drawing/2014/main" id="{7ED69045-39DD-4077-BD3E-8032E5E1326C}"/>
              </a:ext>
            </a:extLst>
          </p:cNvPr>
          <p:cNvSpPr txBox="1"/>
          <p:nvPr/>
        </p:nvSpPr>
        <p:spPr>
          <a:xfrm>
            <a:off x="1612226" y="3673758"/>
            <a:ext cx="4205172" cy="584775"/>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Bác Hiên trả áo</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30" name="Oval 29">
            <a:extLst>
              <a:ext uri="{FF2B5EF4-FFF2-40B4-BE49-F238E27FC236}">
                <a16:creationId xmlns:a16="http://schemas.microsoft.com/office/drawing/2014/main" id="{C542C881-3AA9-4CE8-BD9C-F4084AD8E542}"/>
              </a:ext>
            </a:extLst>
          </p:cNvPr>
          <p:cNvSpPr/>
          <p:nvPr/>
        </p:nvSpPr>
        <p:spPr>
          <a:xfrm>
            <a:off x="7224443" y="1057792"/>
            <a:ext cx="2387125" cy="2320816"/>
          </a:xfrm>
          <a:prstGeom prst="ellipse">
            <a:avLst/>
          </a:prstGeom>
          <a:solidFill>
            <a:srgbClr val="FBC3BD"/>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志茂＞【参加無料】先輩ママに聞いてみたい！ママのお悩み相談会">
            <a:extLst>
              <a:ext uri="{FF2B5EF4-FFF2-40B4-BE49-F238E27FC236}">
                <a16:creationId xmlns:a16="http://schemas.microsoft.com/office/drawing/2014/main" id="{234E1683-4473-4562-80FF-9006FB693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402" y="1525351"/>
            <a:ext cx="1856735" cy="162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27291A4-2B9D-4AAD-AAB8-ABD4244B00FF}"/>
              </a:ext>
            </a:extLst>
          </p:cNvPr>
          <p:cNvSpPr txBox="1"/>
          <p:nvPr/>
        </p:nvSpPr>
        <p:spPr>
          <a:xfrm>
            <a:off x="6696617" y="3245223"/>
            <a:ext cx="4205172" cy="1077218"/>
          </a:xfrm>
          <a:prstGeom prst="rect">
            <a:avLst/>
          </a:prstGeom>
          <a:noFill/>
        </p:spPr>
        <p:txBody>
          <a:bodyPr wrap="square" rtlCol="0">
            <a:spAutoFit/>
          </a:bodyPr>
          <a:lstStyle/>
          <a:p>
            <a:r>
              <a:rPr lang="vi-VN" sz="3200" b="1" dirty="0">
                <a:highlight>
                  <a:srgbClr val="FDF6CD"/>
                </a:highlight>
                <a:latin typeface="Calibri Light" panose="020F0302020204030204" pitchFamily="34" charset="0"/>
                <a:cs typeface="Calibri Light" panose="020F0302020204030204" pitchFamily="34" charset="0"/>
              </a:rPr>
              <a:t>Mẹ Sơn cho mẹ Hiên mượn tiền mua áo</a:t>
            </a:r>
            <a:endParaRPr lang="en-US" sz="3200" b="1" dirty="0">
              <a:highlight>
                <a:srgbClr val="FDF6CD"/>
              </a:highlight>
              <a:latin typeface="Calibri Light" panose="020F0302020204030204" pitchFamily="34" charset="0"/>
              <a:cs typeface="Calibri Light" panose="020F0302020204030204" pitchFamily="34" charset="0"/>
            </a:endParaRPr>
          </a:p>
        </p:txBody>
      </p:sp>
      <p:pic>
        <p:nvPicPr>
          <p:cNvPr id="33" name="Picture 6">
            <a:extLst>
              <a:ext uri="{FF2B5EF4-FFF2-40B4-BE49-F238E27FC236}">
                <a16:creationId xmlns:a16="http://schemas.microsoft.com/office/drawing/2014/main" id="{336CF90B-E6BF-485F-BB2A-06703EA8D6C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10549">
            <a:off x="4694351" y="-83898"/>
            <a:ext cx="2803298" cy="396797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2B93047-5B95-439B-8B9F-155B62012060}"/>
              </a:ext>
            </a:extLst>
          </p:cNvPr>
          <p:cNvSpPr/>
          <p:nvPr/>
        </p:nvSpPr>
        <p:spPr>
          <a:xfrm>
            <a:off x="342900" y="262628"/>
            <a:ext cx="4346943"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highlight>
                <a:srgbClr val="E99A96"/>
              </a:highlight>
            </a:endParaRPr>
          </a:p>
        </p:txBody>
      </p:sp>
      <p:sp>
        <p:nvSpPr>
          <p:cNvPr id="35" name="TextBox 34">
            <a:extLst>
              <a:ext uri="{FF2B5EF4-FFF2-40B4-BE49-F238E27FC236}">
                <a16:creationId xmlns:a16="http://schemas.microsoft.com/office/drawing/2014/main" id="{E5EF8D62-00F4-4E5D-BC35-AB3FC73F6273}"/>
              </a:ext>
            </a:extLst>
          </p:cNvPr>
          <p:cNvSpPr txBox="1"/>
          <p:nvPr/>
        </p:nvSpPr>
        <p:spPr>
          <a:xfrm>
            <a:off x="-108132" y="300727"/>
            <a:ext cx="5427406" cy="646331"/>
          </a:xfrm>
          <a:prstGeom prst="rect">
            <a:avLst/>
          </a:prstGeom>
          <a:noFill/>
        </p:spPr>
        <p:txBody>
          <a:bodyPr wrap="square" rtlCol="0">
            <a:spAutoFit/>
          </a:bodyPr>
          <a:lstStyle/>
          <a:p>
            <a:pPr algn="ctr"/>
            <a:r>
              <a:rPr lang="vi-VN" sz="3600" b="1" dirty="0">
                <a:solidFill>
                  <a:schemeClr val="tx1">
                    <a:lumMod val="75000"/>
                    <a:lumOff val="25000"/>
                  </a:schemeClr>
                </a:solidFill>
                <a:latin typeface="iCiel Fester Bold" pitchFamily="50" charset="0"/>
              </a:rPr>
              <a:t>3. Tìm hiểu nhân vật</a:t>
            </a:r>
            <a:endParaRPr lang="en-US" sz="3600" b="1" dirty="0">
              <a:solidFill>
                <a:schemeClr val="tx1">
                  <a:lumMod val="75000"/>
                  <a:lumOff val="25000"/>
                </a:schemeClr>
              </a:solidFill>
              <a:latin typeface="iCiel Fester Bold" pitchFamily="50" charset="0"/>
            </a:endParaRPr>
          </a:p>
        </p:txBody>
      </p:sp>
      <p:sp>
        <p:nvSpPr>
          <p:cNvPr id="3" name="Rectangle: Rounded Corners 2">
            <a:extLst>
              <a:ext uri="{FF2B5EF4-FFF2-40B4-BE49-F238E27FC236}">
                <a16:creationId xmlns:a16="http://schemas.microsoft.com/office/drawing/2014/main" id="{AB542910-B0F4-4672-9225-2EDF2A678935}"/>
              </a:ext>
            </a:extLst>
          </p:cNvPr>
          <p:cNvSpPr/>
          <p:nvPr/>
        </p:nvSpPr>
        <p:spPr>
          <a:xfrm>
            <a:off x="489985" y="4658652"/>
            <a:ext cx="11212029" cy="1954902"/>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41D40D-E29D-4F4D-A6CA-99E5D3A39401}"/>
              </a:ext>
            </a:extLst>
          </p:cNvPr>
          <p:cNvSpPr txBox="1"/>
          <p:nvPr/>
        </p:nvSpPr>
        <p:spPr>
          <a:xfrm>
            <a:off x="4979" y="4575679"/>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Nhận xét</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13" name="TextBox 12">
            <a:extLst>
              <a:ext uri="{FF2B5EF4-FFF2-40B4-BE49-F238E27FC236}">
                <a16:creationId xmlns:a16="http://schemas.microsoft.com/office/drawing/2014/main" id="{13BF38B1-89D5-44F0-A5AA-6B87FC493520}"/>
              </a:ext>
            </a:extLst>
          </p:cNvPr>
          <p:cNvSpPr txBox="1"/>
          <p:nvPr/>
        </p:nvSpPr>
        <p:spPr>
          <a:xfrm>
            <a:off x="3763290" y="4886268"/>
            <a:ext cx="7162738" cy="1569660"/>
          </a:xfrm>
          <a:prstGeom prst="rect">
            <a:avLst/>
          </a:prstGeom>
          <a:noFill/>
        </p:spPr>
        <p:txBody>
          <a:bodyPr wrap="square" rtlCol="0">
            <a:spAutoFit/>
          </a:bodyPr>
          <a:lstStyle/>
          <a:p>
            <a:pPr algn="just"/>
            <a:r>
              <a:rPr lang="vi-VN" sz="3200" b="1" dirty="0">
                <a:latin typeface="Calibri Light" panose="020F0302020204030204" pitchFamily="34" charset="0"/>
                <a:cs typeface="Calibri Light" panose="020F0302020204030204" pitchFamily="34" charset="0"/>
              </a:rPr>
              <a:t>Mẹ Sơn cư xử với người có hoàn cảnh khó khăn hơn rất tế nhị và có sự cảm thông, chia sẻ.</a:t>
            </a:r>
            <a:endParaRPr lang="en-US" sz="32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5482535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6911291D-E629-4CD0-973D-DA12D4D92BD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468" y="-298326"/>
            <a:ext cx="3706290" cy="52444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E7BE564-1353-4A5C-ABAC-5AE6064B5D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0419" y="-4300"/>
            <a:ext cx="4051581" cy="543060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2B93047-5B95-439B-8B9F-155B62012060}"/>
              </a:ext>
            </a:extLst>
          </p:cNvPr>
          <p:cNvSpPr/>
          <p:nvPr/>
        </p:nvSpPr>
        <p:spPr>
          <a:xfrm>
            <a:off x="342900" y="262628"/>
            <a:ext cx="4346943"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highlight>
                <a:srgbClr val="E99A96"/>
              </a:highlight>
            </a:endParaRPr>
          </a:p>
        </p:txBody>
      </p:sp>
      <p:sp>
        <p:nvSpPr>
          <p:cNvPr id="35" name="TextBox 34">
            <a:extLst>
              <a:ext uri="{FF2B5EF4-FFF2-40B4-BE49-F238E27FC236}">
                <a16:creationId xmlns:a16="http://schemas.microsoft.com/office/drawing/2014/main" id="{E5EF8D62-00F4-4E5D-BC35-AB3FC73F6273}"/>
              </a:ext>
            </a:extLst>
          </p:cNvPr>
          <p:cNvSpPr txBox="1"/>
          <p:nvPr/>
        </p:nvSpPr>
        <p:spPr>
          <a:xfrm>
            <a:off x="-108132" y="300727"/>
            <a:ext cx="5427406" cy="646331"/>
          </a:xfrm>
          <a:prstGeom prst="rect">
            <a:avLst/>
          </a:prstGeom>
          <a:noFill/>
        </p:spPr>
        <p:txBody>
          <a:bodyPr wrap="square" rtlCol="0">
            <a:spAutoFit/>
          </a:bodyPr>
          <a:lstStyle/>
          <a:p>
            <a:pPr algn="ctr"/>
            <a:r>
              <a:rPr lang="vi-VN" sz="3600" b="1" dirty="0">
                <a:solidFill>
                  <a:schemeClr val="tx1">
                    <a:lumMod val="75000"/>
                    <a:lumOff val="25000"/>
                  </a:schemeClr>
                </a:solidFill>
                <a:latin typeface="iCiel Fester Bold" pitchFamily="50" charset="0"/>
              </a:rPr>
              <a:t>3. Tìm hiểu nhân vật</a:t>
            </a:r>
            <a:endParaRPr lang="en-US" sz="3600" b="1" dirty="0">
              <a:solidFill>
                <a:schemeClr val="tx1">
                  <a:lumMod val="75000"/>
                  <a:lumOff val="25000"/>
                </a:schemeClr>
              </a:solidFill>
              <a:latin typeface="iCiel Fester Bold" pitchFamily="50" charset="0"/>
            </a:endParaRPr>
          </a:p>
        </p:txBody>
      </p:sp>
      <p:sp>
        <p:nvSpPr>
          <p:cNvPr id="3" name="Rectangle: Rounded Corners 2">
            <a:extLst>
              <a:ext uri="{FF2B5EF4-FFF2-40B4-BE49-F238E27FC236}">
                <a16:creationId xmlns:a16="http://schemas.microsoft.com/office/drawing/2014/main" id="{AB542910-B0F4-4672-9225-2EDF2A678935}"/>
              </a:ext>
            </a:extLst>
          </p:cNvPr>
          <p:cNvSpPr/>
          <p:nvPr/>
        </p:nvSpPr>
        <p:spPr>
          <a:xfrm>
            <a:off x="1031317" y="3984842"/>
            <a:ext cx="11155704" cy="2610529"/>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41D40D-E29D-4F4D-A6CA-99E5D3A39401}"/>
              </a:ext>
            </a:extLst>
          </p:cNvPr>
          <p:cNvSpPr txBox="1"/>
          <p:nvPr/>
        </p:nvSpPr>
        <p:spPr>
          <a:xfrm>
            <a:off x="751926" y="3920968"/>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Câu hỏi:</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13" name="Oval 12">
            <a:extLst>
              <a:ext uri="{FF2B5EF4-FFF2-40B4-BE49-F238E27FC236}">
                <a16:creationId xmlns:a16="http://schemas.microsoft.com/office/drawing/2014/main" id="{F78B0B89-36A6-4098-AFEF-BE61349EF8A4}"/>
              </a:ext>
            </a:extLst>
          </p:cNvPr>
          <p:cNvSpPr/>
          <p:nvPr/>
        </p:nvSpPr>
        <p:spPr>
          <a:xfrm>
            <a:off x="5709096" y="159888"/>
            <a:ext cx="3060754" cy="2975732"/>
          </a:xfrm>
          <a:prstGeom prst="ellipse">
            <a:avLst/>
          </a:prstGeom>
          <a:solidFill>
            <a:srgbClr val="FFC5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子供を慰める母親のイラスト | かわいいフリー素材集 いらすとや">
            <a:extLst>
              <a:ext uri="{FF2B5EF4-FFF2-40B4-BE49-F238E27FC236}">
                <a16:creationId xmlns:a16="http://schemas.microsoft.com/office/drawing/2014/main" id="{2BC9369D-13B9-490A-9041-D5A222958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604" y="-240496"/>
            <a:ext cx="2905436" cy="3344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 picture containing clothing&#10;&#10;Description automatically generated">
            <a:extLst>
              <a:ext uri="{FF2B5EF4-FFF2-40B4-BE49-F238E27FC236}">
                <a16:creationId xmlns:a16="http://schemas.microsoft.com/office/drawing/2014/main" id="{F353B063-AF3D-4E23-B058-CD202F6E09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255" y="724170"/>
            <a:ext cx="1755272" cy="1567464"/>
          </a:xfrm>
          <a:prstGeom prst="rect">
            <a:avLst/>
          </a:prstGeom>
          <a:noFill/>
        </p:spPr>
      </p:pic>
      <p:sp>
        <p:nvSpPr>
          <p:cNvPr id="16" name="TextBox 15">
            <a:extLst>
              <a:ext uri="{FF2B5EF4-FFF2-40B4-BE49-F238E27FC236}">
                <a16:creationId xmlns:a16="http://schemas.microsoft.com/office/drawing/2014/main" id="{31AE1256-17F0-4831-AA58-E64E8BC0BBBE}"/>
              </a:ext>
            </a:extLst>
          </p:cNvPr>
          <p:cNvSpPr txBox="1"/>
          <p:nvPr/>
        </p:nvSpPr>
        <p:spPr>
          <a:xfrm>
            <a:off x="3725323" y="2859838"/>
            <a:ext cx="4186595" cy="1077218"/>
          </a:xfrm>
          <a:prstGeom prst="rect">
            <a:avLst/>
          </a:prstGeom>
          <a:noFill/>
        </p:spPr>
        <p:txBody>
          <a:bodyPr wrap="square" rtlCol="0">
            <a:spAutoFit/>
          </a:bodyPr>
          <a:lstStyle/>
          <a:p>
            <a:pPr algn="ctr"/>
            <a:r>
              <a:rPr lang="vi-VN" sz="3200" b="1" dirty="0">
                <a:highlight>
                  <a:srgbClr val="FDF6CD"/>
                </a:highlight>
                <a:latin typeface="Calibri Light" panose="020F0302020204030204" pitchFamily="34" charset="0"/>
                <a:cs typeface="Calibri Light" panose="020F0302020204030204" pitchFamily="34" charset="0"/>
              </a:rPr>
              <a:t>Mẹ Sơn ôm Lan và Sơn khen quý quá</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7B969FA7-BC30-4DD4-B143-3CFD80C6EA6D}"/>
              </a:ext>
            </a:extLst>
          </p:cNvPr>
          <p:cNvSpPr txBox="1"/>
          <p:nvPr/>
        </p:nvSpPr>
        <p:spPr>
          <a:xfrm>
            <a:off x="4583255" y="4119395"/>
            <a:ext cx="7603766" cy="1200329"/>
          </a:xfrm>
          <a:prstGeom prst="rect">
            <a:avLst/>
          </a:prstGeom>
          <a:noFill/>
        </p:spPr>
        <p:txBody>
          <a:bodyPr wrap="square" rtlCol="0">
            <a:spAutoFit/>
          </a:bodyPr>
          <a:lstStyle/>
          <a:p>
            <a:r>
              <a:rPr lang="vi-VN" sz="3600" b="1" dirty="0">
                <a:latin typeface="Calibri Light" panose="020F0302020204030204" pitchFamily="34" charset="0"/>
                <a:cs typeface="Calibri Light" panose="020F0302020204030204" pitchFamily="34" charset="0"/>
              </a:rPr>
              <a:t>1. Vì sao người mẹ không trách mắng Sơn và Lan?</a:t>
            </a:r>
          </a:p>
        </p:txBody>
      </p:sp>
      <p:sp>
        <p:nvSpPr>
          <p:cNvPr id="21" name="TextBox 20">
            <a:extLst>
              <a:ext uri="{FF2B5EF4-FFF2-40B4-BE49-F238E27FC236}">
                <a16:creationId xmlns:a16="http://schemas.microsoft.com/office/drawing/2014/main" id="{D505819D-C6FC-4867-A53F-9166B7ED8C64}"/>
              </a:ext>
            </a:extLst>
          </p:cNvPr>
          <p:cNvSpPr txBox="1"/>
          <p:nvPr/>
        </p:nvSpPr>
        <p:spPr>
          <a:xfrm>
            <a:off x="1496938" y="5347256"/>
            <a:ext cx="10695062" cy="1200329"/>
          </a:xfrm>
          <a:prstGeom prst="rect">
            <a:avLst/>
          </a:prstGeom>
          <a:noFill/>
        </p:spPr>
        <p:txBody>
          <a:bodyPr wrap="square">
            <a:spAutoFit/>
          </a:bodyPr>
          <a:lstStyle/>
          <a:p>
            <a:r>
              <a:rPr lang="vi-VN" sz="3600" b="1" dirty="0">
                <a:latin typeface="Calibri Light" panose="020F0302020204030204" pitchFamily="34" charset="0"/>
                <a:cs typeface="Calibri Light" panose="020F0302020204030204" pitchFamily="34" charset="0"/>
              </a:rPr>
              <a:t>2. Theo em, điều gì đã ảnh hưởng đến quyết định cho nhà cái Hiên mượn tiền của mẹ Sơn?</a:t>
            </a:r>
            <a:endParaRPr lang="en-US" sz="36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081515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6911291D-E629-4CD0-973D-DA12D4D92BD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468" y="-298326"/>
            <a:ext cx="3706290" cy="52444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E7BE564-1353-4A5C-ABAC-5AE6064B5D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0419" y="-4300"/>
            <a:ext cx="4051581" cy="543060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2B93047-5B95-439B-8B9F-155B62012060}"/>
              </a:ext>
            </a:extLst>
          </p:cNvPr>
          <p:cNvSpPr/>
          <p:nvPr/>
        </p:nvSpPr>
        <p:spPr>
          <a:xfrm>
            <a:off x="342900" y="262628"/>
            <a:ext cx="4346943" cy="769441"/>
          </a:xfrm>
          <a:prstGeom prst="roundRect">
            <a:avLst/>
          </a:prstGeom>
          <a:solidFill>
            <a:srgbClr val="FB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highlight>
                <a:srgbClr val="E99A96"/>
              </a:highlight>
            </a:endParaRPr>
          </a:p>
        </p:txBody>
      </p:sp>
      <p:sp>
        <p:nvSpPr>
          <p:cNvPr id="35" name="TextBox 34">
            <a:extLst>
              <a:ext uri="{FF2B5EF4-FFF2-40B4-BE49-F238E27FC236}">
                <a16:creationId xmlns:a16="http://schemas.microsoft.com/office/drawing/2014/main" id="{E5EF8D62-00F4-4E5D-BC35-AB3FC73F6273}"/>
              </a:ext>
            </a:extLst>
          </p:cNvPr>
          <p:cNvSpPr txBox="1"/>
          <p:nvPr/>
        </p:nvSpPr>
        <p:spPr>
          <a:xfrm>
            <a:off x="-108132" y="300727"/>
            <a:ext cx="5427406" cy="646331"/>
          </a:xfrm>
          <a:prstGeom prst="rect">
            <a:avLst/>
          </a:prstGeom>
          <a:noFill/>
        </p:spPr>
        <p:txBody>
          <a:bodyPr wrap="square" rtlCol="0">
            <a:spAutoFit/>
          </a:bodyPr>
          <a:lstStyle/>
          <a:p>
            <a:pPr algn="ctr"/>
            <a:r>
              <a:rPr lang="vi-VN" sz="3600" b="1" dirty="0">
                <a:solidFill>
                  <a:schemeClr val="tx1">
                    <a:lumMod val="75000"/>
                    <a:lumOff val="25000"/>
                  </a:schemeClr>
                </a:solidFill>
                <a:latin typeface="iCiel Fester Bold" pitchFamily="50" charset="0"/>
              </a:rPr>
              <a:t>3. Tìm hiểu nhân vật</a:t>
            </a:r>
            <a:endParaRPr lang="en-US" sz="3600" b="1" dirty="0">
              <a:solidFill>
                <a:schemeClr val="tx1">
                  <a:lumMod val="75000"/>
                  <a:lumOff val="25000"/>
                </a:schemeClr>
              </a:solidFill>
              <a:latin typeface="iCiel Fester Bold" pitchFamily="50" charset="0"/>
            </a:endParaRPr>
          </a:p>
        </p:txBody>
      </p:sp>
      <p:sp>
        <p:nvSpPr>
          <p:cNvPr id="3" name="Rectangle: Rounded Corners 2">
            <a:extLst>
              <a:ext uri="{FF2B5EF4-FFF2-40B4-BE49-F238E27FC236}">
                <a16:creationId xmlns:a16="http://schemas.microsoft.com/office/drawing/2014/main" id="{AB542910-B0F4-4672-9225-2EDF2A678935}"/>
              </a:ext>
            </a:extLst>
          </p:cNvPr>
          <p:cNvSpPr/>
          <p:nvPr/>
        </p:nvSpPr>
        <p:spPr>
          <a:xfrm>
            <a:off x="1031317" y="3984842"/>
            <a:ext cx="11155704" cy="2610529"/>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41D40D-E29D-4F4D-A6CA-99E5D3A39401}"/>
              </a:ext>
            </a:extLst>
          </p:cNvPr>
          <p:cNvSpPr txBox="1"/>
          <p:nvPr/>
        </p:nvSpPr>
        <p:spPr>
          <a:xfrm>
            <a:off x="751926" y="3920968"/>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Nhận xét</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13" name="Oval 12">
            <a:extLst>
              <a:ext uri="{FF2B5EF4-FFF2-40B4-BE49-F238E27FC236}">
                <a16:creationId xmlns:a16="http://schemas.microsoft.com/office/drawing/2014/main" id="{F78B0B89-36A6-4098-AFEF-BE61349EF8A4}"/>
              </a:ext>
            </a:extLst>
          </p:cNvPr>
          <p:cNvSpPr/>
          <p:nvPr/>
        </p:nvSpPr>
        <p:spPr>
          <a:xfrm>
            <a:off x="5709096" y="159888"/>
            <a:ext cx="3060754" cy="2975732"/>
          </a:xfrm>
          <a:prstGeom prst="ellipse">
            <a:avLst/>
          </a:prstGeom>
          <a:solidFill>
            <a:srgbClr val="FFC5E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子供を慰める母親のイラスト | かわいいフリー素材集 いらすとや">
            <a:extLst>
              <a:ext uri="{FF2B5EF4-FFF2-40B4-BE49-F238E27FC236}">
                <a16:creationId xmlns:a16="http://schemas.microsoft.com/office/drawing/2014/main" id="{2BC9369D-13B9-490A-9041-D5A222958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604" y="-240496"/>
            <a:ext cx="2905436" cy="3344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 picture containing clothing&#10;&#10;Description automatically generated">
            <a:extLst>
              <a:ext uri="{FF2B5EF4-FFF2-40B4-BE49-F238E27FC236}">
                <a16:creationId xmlns:a16="http://schemas.microsoft.com/office/drawing/2014/main" id="{F353B063-AF3D-4E23-B058-CD202F6E09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255" y="724170"/>
            <a:ext cx="1755272" cy="1567464"/>
          </a:xfrm>
          <a:prstGeom prst="rect">
            <a:avLst/>
          </a:prstGeom>
          <a:noFill/>
        </p:spPr>
      </p:pic>
      <p:sp>
        <p:nvSpPr>
          <p:cNvPr id="16" name="TextBox 15">
            <a:extLst>
              <a:ext uri="{FF2B5EF4-FFF2-40B4-BE49-F238E27FC236}">
                <a16:creationId xmlns:a16="http://schemas.microsoft.com/office/drawing/2014/main" id="{31AE1256-17F0-4831-AA58-E64E8BC0BBBE}"/>
              </a:ext>
            </a:extLst>
          </p:cNvPr>
          <p:cNvSpPr txBox="1"/>
          <p:nvPr/>
        </p:nvSpPr>
        <p:spPr>
          <a:xfrm>
            <a:off x="3725323" y="2859838"/>
            <a:ext cx="4186595" cy="1077218"/>
          </a:xfrm>
          <a:prstGeom prst="rect">
            <a:avLst/>
          </a:prstGeom>
          <a:noFill/>
        </p:spPr>
        <p:txBody>
          <a:bodyPr wrap="square" rtlCol="0">
            <a:spAutoFit/>
          </a:bodyPr>
          <a:lstStyle/>
          <a:p>
            <a:pPr algn="ctr"/>
            <a:r>
              <a:rPr lang="vi-VN" sz="3200" b="1" dirty="0">
                <a:highlight>
                  <a:srgbClr val="FDF6CD"/>
                </a:highlight>
                <a:latin typeface="Calibri Light" panose="020F0302020204030204" pitchFamily="34" charset="0"/>
                <a:cs typeface="Calibri Light" panose="020F0302020204030204" pitchFamily="34" charset="0"/>
              </a:rPr>
              <a:t>Mẹ Sơn ôm Lan và Sơn khen quý quá</a:t>
            </a:r>
            <a:endParaRPr lang="en-US" sz="3200" b="1" dirty="0">
              <a:highlight>
                <a:srgbClr val="FDF6CD"/>
              </a:highlight>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416D324C-7BEE-4517-B1F9-2766B47DAA92}"/>
              </a:ext>
            </a:extLst>
          </p:cNvPr>
          <p:cNvSpPr txBox="1"/>
          <p:nvPr/>
        </p:nvSpPr>
        <p:spPr>
          <a:xfrm>
            <a:off x="4106812" y="4119403"/>
            <a:ext cx="7610212" cy="1557542"/>
          </a:xfrm>
          <a:prstGeom prst="rect">
            <a:avLst/>
          </a:prstGeom>
          <a:noFill/>
        </p:spPr>
        <p:txBody>
          <a:bodyPr wrap="square">
            <a:spAutoFit/>
          </a:bodyPr>
          <a:lstStyle/>
          <a:p>
            <a:pPr marL="342265" marR="0" algn="just">
              <a:lnSpc>
                <a:spcPct val="107000"/>
              </a:lnSpc>
              <a:spcBef>
                <a:spcPts val="0"/>
              </a:spcBef>
              <a:spcAft>
                <a:spcPts val="800"/>
              </a:spcAft>
            </a:pPr>
            <a:r>
              <a:rPr lang="vi-VN" sz="2800" b="1" dirty="0">
                <a:solidFill>
                  <a:srgbClr val="000000"/>
                </a:solidFill>
                <a:latin typeface="Calibri Light" panose="020F0302020204030204" pitchFamily="34" charset="0"/>
                <a:ea typeface="Arial" panose="020B0604020202020204" pitchFamily="34" charset="0"/>
                <a:cs typeface="Calibri Light" panose="020F0302020204030204" pitchFamily="34" charset="0"/>
              </a:rPr>
              <a:t>-</a:t>
            </a:r>
            <a:r>
              <a:rPr lang="vi-VN" sz="2800" b="1" dirty="0">
                <a:solidFill>
                  <a:srgbClr val="000000"/>
                </a:solidFill>
                <a:effectLst/>
                <a:latin typeface="Calibri Light" panose="020F0302020204030204" pitchFamily="34" charset="0"/>
                <a:ea typeface="Arial" panose="020B0604020202020204" pitchFamily="34" charset="0"/>
                <a:cs typeface="Calibri Light" panose="020F0302020204030204" pitchFamily="34" charset="0"/>
              </a:rPr>
              <a:t> Mẹ Sơn thông cảm và muốn sẻ chia, giúp đỡ  tình cảnh của mẹ con Hiên.</a:t>
            </a:r>
            <a:endParaRPr lang="en-US" sz="2800" b="1" dirty="0">
              <a:effectLst/>
              <a:latin typeface="Calibri Light" panose="020F0302020204030204" pitchFamily="34" charset="0"/>
              <a:ea typeface="Calibri" panose="020F0502020204030204" pitchFamily="34" charset="0"/>
              <a:cs typeface="Calibri Light" panose="020F0302020204030204" pitchFamily="34" charset="0"/>
            </a:endParaRPr>
          </a:p>
          <a:p>
            <a:pPr marL="342265" marR="0" algn="just">
              <a:lnSpc>
                <a:spcPct val="107000"/>
              </a:lnSpc>
              <a:spcBef>
                <a:spcPts val="0"/>
              </a:spcBef>
              <a:spcAft>
                <a:spcPts val="800"/>
              </a:spcAft>
            </a:pPr>
            <a:endParaRPr lang="en-US" sz="2800" b="1"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5974E294-CE73-48E8-AA45-0ACD41B34C0C}"/>
              </a:ext>
            </a:extLst>
          </p:cNvPr>
          <p:cNvSpPr txBox="1"/>
          <p:nvPr/>
        </p:nvSpPr>
        <p:spPr>
          <a:xfrm>
            <a:off x="1139208" y="5099211"/>
            <a:ext cx="10735986" cy="1454950"/>
          </a:xfrm>
          <a:prstGeom prst="rect">
            <a:avLst/>
          </a:prstGeom>
          <a:noFill/>
        </p:spPr>
        <p:txBody>
          <a:bodyPr wrap="square">
            <a:spAutoFit/>
          </a:bodyPr>
          <a:lstStyle/>
          <a:p>
            <a:pPr marL="342265" marR="0" algn="just">
              <a:lnSpc>
                <a:spcPct val="107000"/>
              </a:lnSpc>
              <a:spcBef>
                <a:spcPts val="0"/>
              </a:spcBef>
              <a:spcAft>
                <a:spcPts val="800"/>
              </a:spcAft>
            </a:pPr>
            <a:r>
              <a:rPr lang="vi-VN" sz="2800" b="1" dirty="0">
                <a:solidFill>
                  <a:srgbClr val="000000"/>
                </a:solidFill>
                <a:latin typeface="Calibri Light" panose="020F0302020204030204" pitchFamily="34" charset="0"/>
                <a:ea typeface="Arial" panose="020B0604020202020204" pitchFamily="34" charset="0"/>
                <a:cs typeface="Calibri Light" panose="020F0302020204030204" pitchFamily="34" charset="0"/>
              </a:rPr>
              <a:t>- </a:t>
            </a:r>
            <a:r>
              <a:rPr lang="vi-VN" sz="2800" b="1" dirty="0">
                <a:solidFill>
                  <a:srgbClr val="000000"/>
                </a:solidFill>
                <a:effectLst/>
                <a:latin typeface="Calibri Light" panose="020F0302020204030204" pitchFamily="34" charset="0"/>
                <a:ea typeface="Arial" panose="020B0604020202020204" pitchFamily="34" charset="0"/>
                <a:cs typeface="Calibri Light" panose="020F0302020204030204" pitchFamily="34" charset="0"/>
              </a:rPr>
              <a:t> Mẹ Sơn vui vì hai con có tấm lòng nhân hậu, lòng trắc ẩn của hai con đã tác động đến người mẹ cùng với cách cư xử rất tuyệt vời của mẹ Hiên khi trả lại chiếc áo bông. </a:t>
            </a:r>
            <a:endParaRPr lang="en-US" sz="2800" b="1"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5457037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70F84-2BFE-4074-8080-60B8762C5408}"/>
              </a:ext>
            </a:extLst>
          </p:cNvPr>
          <p:cNvPicPr>
            <a:picLocks noChangeAspect="1"/>
          </p:cNvPicPr>
          <p:nvPr/>
        </p:nvPicPr>
        <p:blipFill>
          <a:blip r:embed="rId2"/>
          <a:stretch>
            <a:fillRect/>
          </a:stretch>
        </p:blipFill>
        <p:spPr>
          <a:xfrm>
            <a:off x="1764268" y="196480"/>
            <a:ext cx="9001674" cy="4555325"/>
          </a:xfrm>
          <a:prstGeom prst="rect">
            <a:avLst/>
          </a:prstGeom>
          <a:ln w="38100">
            <a:solidFill>
              <a:schemeClr val="tx1"/>
            </a:solidFill>
          </a:ln>
        </p:spPr>
      </p:pic>
      <p:sp>
        <p:nvSpPr>
          <p:cNvPr id="29" name="Rectangle: Rounded Corners 28">
            <a:extLst>
              <a:ext uri="{FF2B5EF4-FFF2-40B4-BE49-F238E27FC236}">
                <a16:creationId xmlns:a16="http://schemas.microsoft.com/office/drawing/2014/main" id="{A19FC778-B836-4697-B90E-B3D94AB26FBD}"/>
              </a:ext>
            </a:extLst>
          </p:cNvPr>
          <p:cNvSpPr/>
          <p:nvPr/>
        </p:nvSpPr>
        <p:spPr>
          <a:xfrm>
            <a:off x="751926" y="4915639"/>
            <a:ext cx="11155704" cy="1485161"/>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3DBF2A1-A9F4-4AA0-8432-6E4F8102A5BB}"/>
              </a:ext>
            </a:extLst>
          </p:cNvPr>
          <p:cNvSpPr txBox="1"/>
          <p:nvPr/>
        </p:nvSpPr>
        <p:spPr>
          <a:xfrm>
            <a:off x="1522620" y="4915639"/>
            <a:ext cx="4122057" cy="1323439"/>
          </a:xfrm>
          <a:prstGeom prst="rect">
            <a:avLst/>
          </a:prstGeom>
          <a:noFill/>
        </p:spPr>
        <p:txBody>
          <a:bodyPr wrap="square" rtlCol="0">
            <a:spAutoFit/>
          </a:bodyPr>
          <a:lstStyle/>
          <a:p>
            <a:pPr algn="ctr"/>
            <a:r>
              <a:rPr lang="vi-VN"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Câu hỏi:</a:t>
            </a:r>
            <a:endParaRPr lang="en-US" sz="8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sp>
        <p:nvSpPr>
          <p:cNvPr id="31" name="TextBox 30">
            <a:extLst>
              <a:ext uri="{FF2B5EF4-FFF2-40B4-BE49-F238E27FC236}">
                <a16:creationId xmlns:a16="http://schemas.microsoft.com/office/drawing/2014/main" id="{5ADAD8AC-12E6-45E9-A5BA-D450E39A0C0C}"/>
              </a:ext>
            </a:extLst>
          </p:cNvPr>
          <p:cNvSpPr txBox="1"/>
          <p:nvPr/>
        </p:nvSpPr>
        <p:spPr>
          <a:xfrm>
            <a:off x="5124252" y="5351181"/>
            <a:ext cx="9723295" cy="646331"/>
          </a:xfrm>
          <a:prstGeom prst="rect">
            <a:avLst/>
          </a:prstGeom>
          <a:noFill/>
        </p:spPr>
        <p:txBody>
          <a:bodyPr wrap="square" rtlCol="0">
            <a:spAutoFit/>
          </a:bodyPr>
          <a:lstStyle/>
          <a:p>
            <a:r>
              <a:rPr lang="vi-VN" sz="3600" b="1" dirty="0">
                <a:latin typeface="Calibri Light" panose="020F0302020204030204" pitchFamily="34" charset="0"/>
                <a:cs typeface="Calibri Light" panose="020F0302020204030204" pitchFamily="34" charset="0"/>
              </a:rPr>
              <a:t>Ai là ĐIỂM TỰA TINH THẦN của ai? </a:t>
            </a:r>
          </a:p>
        </p:txBody>
      </p:sp>
      <p:pic>
        <p:nvPicPr>
          <p:cNvPr id="6148" name="Picture 4">
            <a:extLst>
              <a:ext uri="{FF2B5EF4-FFF2-40B4-BE49-F238E27FC236}">
                <a16:creationId xmlns:a16="http://schemas.microsoft.com/office/drawing/2014/main" id="{22EA4B71-F747-4159-8786-5CF364C6B94E}"/>
              </a:ext>
            </a:extLst>
          </p:cNvPr>
          <p:cNvPicPr>
            <a:picLocks noChangeAspect="1" noChangeArrowheads="1"/>
          </p:cNvPicPr>
          <p:nvPr/>
        </p:nvPicPr>
        <p:blipFill>
          <a:blip r:embed="rId3">
            <a:clrChange>
              <a:clrFrom>
                <a:srgbClr val="E9EDF0"/>
              </a:clrFrom>
              <a:clrTo>
                <a:srgbClr val="E9EDF0">
                  <a:alpha val="0"/>
                </a:srgbClr>
              </a:clrTo>
            </a:clrChange>
            <a:extLst>
              <a:ext uri="{28A0092B-C50C-407E-A947-70E740481C1C}">
                <a14:useLocalDpi xmlns:a14="http://schemas.microsoft.com/office/drawing/2010/main" val="0"/>
              </a:ext>
            </a:extLst>
          </a:blip>
          <a:srcRect/>
          <a:stretch>
            <a:fillRect/>
          </a:stretch>
        </p:blipFill>
        <p:spPr bwMode="auto">
          <a:xfrm>
            <a:off x="9268720" y="18311"/>
            <a:ext cx="2994444" cy="42385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D13248D0-2DF1-4E16-945A-26AC28F8DA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3625" y="1104900"/>
            <a:ext cx="4068454"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70841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70F84-2BFE-4074-8080-60B8762C5408}"/>
              </a:ext>
            </a:extLst>
          </p:cNvPr>
          <p:cNvPicPr>
            <a:picLocks noChangeAspect="1"/>
          </p:cNvPicPr>
          <p:nvPr/>
        </p:nvPicPr>
        <p:blipFill>
          <a:blip r:embed="rId2"/>
          <a:stretch>
            <a:fillRect/>
          </a:stretch>
        </p:blipFill>
        <p:spPr>
          <a:xfrm>
            <a:off x="1764268" y="196480"/>
            <a:ext cx="9001674" cy="4555325"/>
          </a:xfrm>
          <a:prstGeom prst="rect">
            <a:avLst/>
          </a:prstGeom>
          <a:ln w="38100">
            <a:solidFill>
              <a:schemeClr val="tx1"/>
            </a:solidFill>
          </a:ln>
        </p:spPr>
      </p:pic>
      <p:sp>
        <p:nvSpPr>
          <p:cNvPr id="29" name="Rectangle: Rounded Corners 28">
            <a:extLst>
              <a:ext uri="{FF2B5EF4-FFF2-40B4-BE49-F238E27FC236}">
                <a16:creationId xmlns:a16="http://schemas.microsoft.com/office/drawing/2014/main" id="{A19FC778-B836-4697-B90E-B3D94AB26FBD}"/>
              </a:ext>
            </a:extLst>
          </p:cNvPr>
          <p:cNvSpPr/>
          <p:nvPr/>
        </p:nvSpPr>
        <p:spPr>
          <a:xfrm>
            <a:off x="751926" y="4915639"/>
            <a:ext cx="11155704" cy="1485161"/>
          </a:xfrm>
          <a:prstGeom prst="roundRect">
            <a:avLst/>
          </a:prstGeom>
          <a:solidFill>
            <a:srgbClr val="F7EFEF"/>
          </a:solidFill>
          <a:ln>
            <a:solidFill>
              <a:srgbClr val="FF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3DBF2A1-A9F4-4AA0-8432-6E4F8102A5BB}"/>
              </a:ext>
            </a:extLst>
          </p:cNvPr>
          <p:cNvSpPr txBox="1"/>
          <p:nvPr/>
        </p:nvSpPr>
        <p:spPr>
          <a:xfrm>
            <a:off x="847300" y="4915639"/>
            <a:ext cx="4122057" cy="1015663"/>
          </a:xfrm>
          <a:prstGeom prst="rect">
            <a:avLst/>
          </a:prstGeom>
          <a:noFill/>
        </p:spPr>
        <p:txBody>
          <a:bodyPr wrap="square" rtlCol="0">
            <a:spAutoFit/>
          </a:bodyPr>
          <a:lstStyle/>
          <a:p>
            <a:pPr algn="ctr"/>
            <a:r>
              <a:rPr lang="vi-VN" sz="6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rPr>
              <a:t>Nhận xét:</a:t>
            </a:r>
            <a:endParaRPr lang="en-US" sz="60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atin typeface="SVN-Steady" pitchFamily="50" charset="0"/>
            </a:endParaRPr>
          </a:p>
        </p:txBody>
      </p:sp>
      <p:pic>
        <p:nvPicPr>
          <p:cNvPr id="6148" name="Picture 4">
            <a:extLst>
              <a:ext uri="{FF2B5EF4-FFF2-40B4-BE49-F238E27FC236}">
                <a16:creationId xmlns:a16="http://schemas.microsoft.com/office/drawing/2014/main" id="{22EA4B71-F747-4159-8786-5CF364C6B94E}"/>
              </a:ext>
            </a:extLst>
          </p:cNvPr>
          <p:cNvPicPr>
            <a:picLocks noChangeAspect="1" noChangeArrowheads="1"/>
          </p:cNvPicPr>
          <p:nvPr/>
        </p:nvPicPr>
        <p:blipFill>
          <a:blip r:embed="rId3">
            <a:clrChange>
              <a:clrFrom>
                <a:srgbClr val="E9EDF0"/>
              </a:clrFrom>
              <a:clrTo>
                <a:srgbClr val="E9EDF0">
                  <a:alpha val="0"/>
                </a:srgbClr>
              </a:clrTo>
            </a:clrChange>
            <a:extLst>
              <a:ext uri="{28A0092B-C50C-407E-A947-70E740481C1C}">
                <a14:useLocalDpi xmlns:a14="http://schemas.microsoft.com/office/drawing/2010/main" val="0"/>
              </a:ext>
            </a:extLst>
          </a:blip>
          <a:srcRect/>
          <a:stretch>
            <a:fillRect/>
          </a:stretch>
        </p:blipFill>
        <p:spPr bwMode="auto">
          <a:xfrm>
            <a:off x="9268720" y="18311"/>
            <a:ext cx="2994444" cy="42385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D13248D0-2DF1-4E16-945A-26AC28F8DA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3625" y="1104900"/>
            <a:ext cx="4068454"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1816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69AE6-EA6C-4C00-AC38-859A9CB58C37}"/>
              </a:ext>
            </a:extLst>
          </p:cNvPr>
          <p:cNvPicPr>
            <a:picLocks noChangeAspect="1"/>
          </p:cNvPicPr>
          <p:nvPr/>
        </p:nvPicPr>
        <p:blipFill>
          <a:blip r:embed="rId2"/>
          <a:stretch>
            <a:fillRect/>
          </a:stretch>
        </p:blipFill>
        <p:spPr>
          <a:xfrm>
            <a:off x="846620" y="1857658"/>
            <a:ext cx="2334970" cy="646232"/>
          </a:xfrm>
          <a:prstGeom prst="rect">
            <a:avLst/>
          </a:prstGeom>
        </p:spPr>
      </p:pic>
      <p:sp>
        <p:nvSpPr>
          <p:cNvPr id="10" name="TextBox 9">
            <a:extLst>
              <a:ext uri="{FF2B5EF4-FFF2-40B4-BE49-F238E27FC236}">
                <a16:creationId xmlns:a16="http://schemas.microsoft.com/office/drawing/2014/main" id="{169C6035-8B2B-4C03-89BA-07EB9CAABE11}"/>
              </a:ext>
            </a:extLst>
          </p:cNvPr>
          <p:cNvSpPr txBox="1"/>
          <p:nvPr/>
        </p:nvSpPr>
        <p:spPr>
          <a:xfrm>
            <a:off x="3664361" y="491008"/>
            <a:ext cx="5711868" cy="923330"/>
          </a:xfrm>
          <a:prstGeom prst="rect">
            <a:avLst/>
          </a:prstGeom>
          <a:noFill/>
        </p:spPr>
        <p:txBody>
          <a:bodyPr wrap="square" rtlCol="0">
            <a:spAutoFit/>
          </a:bodyPr>
          <a:lstStyle/>
          <a:p>
            <a:r>
              <a:rPr lang="vi-VN" sz="5400" b="1" dirty="0">
                <a:solidFill>
                  <a:schemeClr val="accent5">
                    <a:lumMod val="50000"/>
                  </a:schemeClr>
                </a:solidFill>
                <a:latin typeface="iCiel Fester Bold" pitchFamily="50" charset="0"/>
              </a:rPr>
              <a:t>Trò chơi Khởi động</a:t>
            </a:r>
            <a:endParaRPr lang="en-US" sz="5400" b="1" dirty="0">
              <a:solidFill>
                <a:schemeClr val="accent5">
                  <a:lumMod val="50000"/>
                </a:schemeClr>
              </a:solidFill>
              <a:latin typeface="iCiel Fester Bold" pitchFamily="50" charset="0"/>
            </a:endParaRPr>
          </a:p>
        </p:txBody>
      </p:sp>
      <p:pic>
        <p:nvPicPr>
          <p:cNvPr id="11" name="Picture 10">
            <a:extLst>
              <a:ext uri="{FF2B5EF4-FFF2-40B4-BE49-F238E27FC236}">
                <a16:creationId xmlns:a16="http://schemas.microsoft.com/office/drawing/2014/main" id="{C2D77641-E7FC-432E-B6AA-11381BFD61BB}"/>
              </a:ext>
            </a:extLst>
          </p:cNvPr>
          <p:cNvPicPr>
            <a:picLocks noChangeAspect="1"/>
          </p:cNvPicPr>
          <p:nvPr/>
        </p:nvPicPr>
        <p:blipFill rotWithShape="1">
          <a:blip r:embed="rId3"/>
          <a:srcRect b="25010"/>
          <a:stretch/>
        </p:blipFill>
        <p:spPr>
          <a:xfrm>
            <a:off x="465449" y="187145"/>
            <a:ext cx="4057871" cy="1531056"/>
          </a:xfrm>
          <a:prstGeom prst="rect">
            <a:avLst/>
          </a:prstGeom>
        </p:spPr>
      </p:pic>
      <p:sp>
        <p:nvSpPr>
          <p:cNvPr id="12" name="TextBox 11">
            <a:extLst>
              <a:ext uri="{FF2B5EF4-FFF2-40B4-BE49-F238E27FC236}">
                <a16:creationId xmlns:a16="http://schemas.microsoft.com/office/drawing/2014/main" id="{866704EC-958D-4B41-82CF-AEB4FC630D52}"/>
              </a:ext>
            </a:extLst>
          </p:cNvPr>
          <p:cNvSpPr txBox="1"/>
          <p:nvPr/>
        </p:nvSpPr>
        <p:spPr>
          <a:xfrm>
            <a:off x="3794990" y="1464764"/>
            <a:ext cx="5896305" cy="646331"/>
          </a:xfrm>
          <a:prstGeom prst="rect">
            <a:avLst/>
          </a:prstGeom>
          <a:noFill/>
        </p:spPr>
        <p:txBody>
          <a:bodyPr wrap="square" rtlCol="0">
            <a:spAutoFit/>
          </a:bodyPr>
          <a:lstStyle/>
          <a:p>
            <a:pPr algn="just"/>
            <a:r>
              <a:rPr lang="vi-VN" sz="3600" b="1" dirty="0">
                <a:solidFill>
                  <a:schemeClr val="tx1">
                    <a:lumMod val="75000"/>
                    <a:lumOff val="25000"/>
                  </a:schemeClr>
                </a:solidFill>
                <a:latin typeface="Century Schoolbook" panose="02040604050505020304" pitchFamily="18" charset="0"/>
              </a:rPr>
              <a:t>Nhiệm vụ:</a:t>
            </a:r>
            <a:endParaRPr lang="en-US" sz="3600" b="1" dirty="0">
              <a:solidFill>
                <a:schemeClr val="tx1">
                  <a:lumMod val="75000"/>
                  <a:lumOff val="25000"/>
                </a:schemeClr>
              </a:solidFill>
              <a:latin typeface="Century Schoolbook" panose="02040604050505020304" pitchFamily="18" charset="0"/>
            </a:endParaRPr>
          </a:p>
        </p:txBody>
      </p:sp>
      <p:sp>
        <p:nvSpPr>
          <p:cNvPr id="13" name="TextBox 12">
            <a:extLst>
              <a:ext uri="{FF2B5EF4-FFF2-40B4-BE49-F238E27FC236}">
                <a16:creationId xmlns:a16="http://schemas.microsoft.com/office/drawing/2014/main" id="{853AF46C-9143-46E2-8893-252CBB1D8390}"/>
              </a:ext>
            </a:extLst>
          </p:cNvPr>
          <p:cNvSpPr txBox="1"/>
          <p:nvPr/>
        </p:nvSpPr>
        <p:spPr>
          <a:xfrm>
            <a:off x="3794990" y="2022064"/>
            <a:ext cx="5896305" cy="584775"/>
          </a:xfrm>
          <a:prstGeom prst="rect">
            <a:avLst/>
          </a:prstGeom>
          <a:noFill/>
        </p:spPr>
        <p:txBody>
          <a:bodyPr wrap="square" rtlCol="0">
            <a:spAutoFit/>
          </a:bodyPr>
          <a:lstStyle/>
          <a:p>
            <a:pPr algn="just"/>
            <a:r>
              <a:rPr lang="vi-VN" sz="3200" dirty="0">
                <a:solidFill>
                  <a:schemeClr val="tx1">
                    <a:lumMod val="75000"/>
                    <a:lumOff val="25000"/>
                  </a:schemeClr>
                </a:solidFill>
                <a:latin typeface="Century Schoolbook" panose="02040604050505020304" pitchFamily="18" charset="0"/>
              </a:rPr>
              <a:t>1. Theo dõi video sau. </a:t>
            </a:r>
            <a:endParaRPr lang="en-US" sz="3200" dirty="0">
              <a:solidFill>
                <a:schemeClr val="tx1">
                  <a:lumMod val="75000"/>
                  <a:lumOff val="25000"/>
                </a:schemeClr>
              </a:solidFill>
              <a:latin typeface="Century Schoolbook" panose="02040604050505020304" pitchFamily="18" charset="0"/>
            </a:endParaRPr>
          </a:p>
        </p:txBody>
      </p:sp>
      <p:sp>
        <p:nvSpPr>
          <p:cNvPr id="14" name="TextBox 13">
            <a:extLst>
              <a:ext uri="{FF2B5EF4-FFF2-40B4-BE49-F238E27FC236}">
                <a16:creationId xmlns:a16="http://schemas.microsoft.com/office/drawing/2014/main" id="{A167ECF7-6070-4C57-BB16-CF742E33D876}"/>
              </a:ext>
            </a:extLst>
          </p:cNvPr>
          <p:cNvSpPr txBox="1"/>
          <p:nvPr/>
        </p:nvSpPr>
        <p:spPr>
          <a:xfrm>
            <a:off x="740104" y="2655210"/>
            <a:ext cx="11030982" cy="584775"/>
          </a:xfrm>
          <a:prstGeom prst="rect">
            <a:avLst/>
          </a:prstGeom>
          <a:noFill/>
        </p:spPr>
        <p:txBody>
          <a:bodyPr wrap="square" rtlCol="0">
            <a:spAutoFit/>
          </a:bodyPr>
          <a:lstStyle/>
          <a:p>
            <a:pPr lvl="1" algn="just"/>
            <a:r>
              <a:rPr lang="vi-VN" sz="3200" dirty="0">
                <a:solidFill>
                  <a:schemeClr val="tx1">
                    <a:lumMod val="75000"/>
                    <a:lumOff val="25000"/>
                  </a:schemeClr>
                </a:solidFill>
                <a:latin typeface="Century Schoolbook" panose="02040604050505020304" pitchFamily="18" charset="0"/>
              </a:rPr>
              <a:t>2. Video sẽ lần lượt đưa ra các GỢI Ý về </a:t>
            </a:r>
            <a:r>
              <a:rPr lang="vi-VN" sz="3200" b="1" dirty="0">
                <a:solidFill>
                  <a:schemeClr val="tx1">
                    <a:lumMod val="75000"/>
                    <a:lumOff val="25000"/>
                  </a:schemeClr>
                </a:solidFill>
                <a:highlight>
                  <a:srgbClr val="FDF6CD"/>
                </a:highlight>
                <a:latin typeface="Century Schoolbook" panose="02040604050505020304" pitchFamily="18" charset="0"/>
              </a:rPr>
              <a:t>1 từ khóa.</a:t>
            </a:r>
            <a:endParaRPr lang="en-US" sz="3200" dirty="0">
              <a:solidFill>
                <a:schemeClr val="tx1">
                  <a:lumMod val="75000"/>
                  <a:lumOff val="25000"/>
                </a:schemeClr>
              </a:solidFill>
              <a:highlight>
                <a:srgbClr val="FDF6CD"/>
              </a:highlight>
              <a:latin typeface="Century Schoolbook" panose="02040604050505020304" pitchFamily="18" charset="0"/>
            </a:endParaRPr>
          </a:p>
        </p:txBody>
      </p:sp>
      <p:sp>
        <p:nvSpPr>
          <p:cNvPr id="15" name="TextBox 14">
            <a:extLst>
              <a:ext uri="{FF2B5EF4-FFF2-40B4-BE49-F238E27FC236}">
                <a16:creationId xmlns:a16="http://schemas.microsoft.com/office/drawing/2014/main" id="{1159F09D-32BF-404E-848C-47C3AB7A5187}"/>
              </a:ext>
            </a:extLst>
          </p:cNvPr>
          <p:cNvSpPr txBox="1"/>
          <p:nvPr/>
        </p:nvSpPr>
        <p:spPr>
          <a:xfrm>
            <a:off x="1247732" y="3391305"/>
            <a:ext cx="10523354" cy="1077218"/>
          </a:xfrm>
          <a:prstGeom prst="rect">
            <a:avLst/>
          </a:prstGeom>
          <a:noFill/>
        </p:spPr>
        <p:txBody>
          <a:bodyPr wrap="square" rtlCol="0">
            <a:spAutoFit/>
          </a:bodyPr>
          <a:lstStyle/>
          <a:p>
            <a:pPr algn="just"/>
            <a:r>
              <a:rPr lang="vi-VN" sz="3200" dirty="0">
                <a:solidFill>
                  <a:schemeClr val="tx1">
                    <a:lumMod val="75000"/>
                    <a:lumOff val="25000"/>
                  </a:schemeClr>
                </a:solidFill>
                <a:latin typeface="Century Schoolbook" panose="02040604050505020304" pitchFamily="18" charset="0"/>
              </a:rPr>
              <a:t>3. Nhiệm vụ của em là </a:t>
            </a:r>
            <a:r>
              <a:rPr lang="vi-VN" sz="3200" b="1" dirty="0">
                <a:solidFill>
                  <a:schemeClr val="tx1">
                    <a:lumMod val="75000"/>
                    <a:lumOff val="25000"/>
                  </a:schemeClr>
                </a:solidFill>
                <a:highlight>
                  <a:srgbClr val="FDF6CD"/>
                </a:highlight>
                <a:latin typeface="Century Schoolbook" panose="02040604050505020304" pitchFamily="18" charset="0"/>
              </a:rPr>
              <a:t>ĐOÁN</a:t>
            </a:r>
            <a:r>
              <a:rPr lang="vi-VN" sz="3200" dirty="0">
                <a:solidFill>
                  <a:schemeClr val="tx1">
                    <a:lumMod val="75000"/>
                    <a:lumOff val="25000"/>
                  </a:schemeClr>
                </a:solidFill>
                <a:latin typeface="Century Schoolbook" panose="02040604050505020304" pitchFamily="18" charset="0"/>
              </a:rPr>
              <a:t> và </a:t>
            </a:r>
            <a:r>
              <a:rPr lang="vi-VN" sz="3200" b="1" dirty="0">
                <a:solidFill>
                  <a:schemeClr val="tx1">
                    <a:lumMod val="75000"/>
                    <a:lumOff val="25000"/>
                  </a:schemeClr>
                </a:solidFill>
                <a:highlight>
                  <a:srgbClr val="FDF6CD"/>
                </a:highlight>
                <a:latin typeface="Century Schoolbook" panose="02040604050505020304" pitchFamily="18" charset="0"/>
              </a:rPr>
              <a:t>NHẬP TỪ KHÓA </a:t>
            </a:r>
            <a:r>
              <a:rPr lang="vi-VN" sz="3200" dirty="0">
                <a:solidFill>
                  <a:schemeClr val="tx1">
                    <a:lumMod val="75000"/>
                    <a:lumOff val="25000"/>
                  </a:schemeClr>
                </a:solidFill>
                <a:latin typeface="Century Schoolbook" panose="02040604050505020304" pitchFamily="18" charset="0"/>
              </a:rPr>
              <a:t>vào ô trả lời trong </a:t>
            </a:r>
            <a:r>
              <a:rPr lang="vi-VN" sz="3200" b="1" dirty="0">
                <a:solidFill>
                  <a:schemeClr val="tx1">
                    <a:lumMod val="75000"/>
                    <a:lumOff val="25000"/>
                  </a:schemeClr>
                </a:solidFill>
                <a:highlight>
                  <a:srgbClr val="FDF6CD"/>
                </a:highlight>
                <a:latin typeface="Century Schoolbook" panose="02040604050505020304" pitchFamily="18" charset="0"/>
              </a:rPr>
              <a:t>CLASSPOINT.</a:t>
            </a:r>
            <a:endParaRPr lang="en-US" sz="3200" b="1" dirty="0">
              <a:solidFill>
                <a:schemeClr val="tx1">
                  <a:lumMod val="75000"/>
                  <a:lumOff val="25000"/>
                </a:schemeClr>
              </a:solidFill>
              <a:highlight>
                <a:srgbClr val="FDF6CD"/>
              </a:highlight>
              <a:latin typeface="Century Schoolbook" panose="02040604050505020304" pitchFamily="18" charset="0"/>
            </a:endParaRPr>
          </a:p>
        </p:txBody>
      </p:sp>
      <p:sp>
        <p:nvSpPr>
          <p:cNvPr id="16" name="TextBox 15">
            <a:extLst>
              <a:ext uri="{FF2B5EF4-FFF2-40B4-BE49-F238E27FC236}">
                <a16:creationId xmlns:a16="http://schemas.microsoft.com/office/drawing/2014/main" id="{27D85A14-E5D4-4CED-8DA8-AD7A943CA922}"/>
              </a:ext>
            </a:extLst>
          </p:cNvPr>
          <p:cNvSpPr txBox="1"/>
          <p:nvPr/>
        </p:nvSpPr>
        <p:spPr>
          <a:xfrm>
            <a:off x="465449" y="4614404"/>
            <a:ext cx="11316523" cy="2062103"/>
          </a:xfrm>
          <a:prstGeom prst="rect">
            <a:avLst/>
          </a:prstGeom>
          <a:noFill/>
        </p:spPr>
        <p:txBody>
          <a:bodyPr wrap="square" rtlCol="0">
            <a:spAutoFit/>
          </a:bodyPr>
          <a:lstStyle/>
          <a:p>
            <a:pPr algn="just"/>
            <a:r>
              <a:rPr lang="vi-VN" sz="3200" b="1" i="1" dirty="0">
                <a:solidFill>
                  <a:schemeClr val="tx1">
                    <a:lumMod val="75000"/>
                    <a:lumOff val="25000"/>
                  </a:schemeClr>
                </a:solidFill>
                <a:highlight>
                  <a:srgbClr val="F7EFEF"/>
                </a:highlight>
                <a:latin typeface="Century Schoolbook" panose="02040604050505020304" pitchFamily="18" charset="0"/>
              </a:rPr>
              <a:t>+ Phần thưởng dành cho học sinh trả lời NHANH NHẤT và CHÍNH XÁC NHẤT.</a:t>
            </a:r>
          </a:p>
          <a:p>
            <a:pPr algn="just"/>
            <a:endParaRPr lang="vi-VN" sz="3200" b="1" i="1" dirty="0">
              <a:solidFill>
                <a:schemeClr val="tx1">
                  <a:lumMod val="75000"/>
                  <a:lumOff val="25000"/>
                </a:schemeClr>
              </a:solidFill>
              <a:highlight>
                <a:srgbClr val="F7EFEF"/>
              </a:highlight>
              <a:latin typeface="Century Schoolbook" panose="02040604050505020304" pitchFamily="18" charset="0"/>
            </a:endParaRPr>
          </a:p>
          <a:p>
            <a:pPr algn="just"/>
            <a:r>
              <a:rPr lang="vi-VN" sz="3200" b="1" i="1" dirty="0">
                <a:solidFill>
                  <a:schemeClr val="tx1">
                    <a:lumMod val="75000"/>
                    <a:lumOff val="25000"/>
                  </a:schemeClr>
                </a:solidFill>
                <a:highlight>
                  <a:srgbClr val="F7EFEF"/>
                </a:highlight>
                <a:latin typeface="Century Schoolbook" panose="02040604050505020304" pitchFamily="18" charset="0"/>
              </a:rPr>
              <a:t>+ Học sinh CHỈ ĐƯỢC TRẢ LỜI MỘT LẦN.</a:t>
            </a:r>
            <a:endParaRPr lang="en-US" sz="3200" b="1" i="1" dirty="0">
              <a:solidFill>
                <a:schemeClr val="tx1">
                  <a:lumMod val="75000"/>
                  <a:lumOff val="25000"/>
                </a:schemeClr>
              </a:solidFill>
              <a:highlight>
                <a:srgbClr val="F7EFEF"/>
              </a:highlight>
              <a:latin typeface="Century Schoolbook" panose="02040604050505020304" pitchFamily="18" charset="0"/>
            </a:endParaRPr>
          </a:p>
        </p:txBody>
      </p:sp>
      <p:pic>
        <p:nvPicPr>
          <p:cNvPr id="17" name="Picture 2">
            <a:extLst>
              <a:ext uri="{FF2B5EF4-FFF2-40B4-BE49-F238E27FC236}">
                <a16:creationId xmlns:a16="http://schemas.microsoft.com/office/drawing/2014/main" id="{194A3A82-3C76-4347-9BBC-54173115C3A5}"/>
              </a:ext>
            </a:extLst>
          </p:cNvPr>
          <p:cNvPicPr>
            <a:picLocks noChangeAspect="1" noChangeArrowheads="1"/>
          </p:cNvPicPr>
          <p:nvPr/>
        </p:nvPicPr>
        <p:blipFill>
          <a:blip r:embed="rId4">
            <a:clrChange>
              <a:clrFrom>
                <a:srgbClr val="F0E7E0"/>
              </a:clrFrom>
              <a:clrTo>
                <a:srgbClr val="F0E7E0">
                  <a:alpha val="0"/>
                </a:srgbClr>
              </a:clrTo>
            </a:clrChange>
            <a:extLst>
              <a:ext uri="{28A0092B-C50C-407E-A947-70E740481C1C}">
                <a14:useLocalDpi xmlns:a14="http://schemas.microsoft.com/office/drawing/2010/main" val="0"/>
              </a:ext>
            </a:extLst>
          </a:blip>
          <a:srcRect/>
          <a:stretch>
            <a:fillRect/>
          </a:stretch>
        </p:blipFill>
        <p:spPr bwMode="auto">
          <a:xfrm>
            <a:off x="9376229" y="0"/>
            <a:ext cx="2587931" cy="3657136"/>
          </a:xfrm>
          <a:prstGeom prst="rect">
            <a:avLst/>
          </a:prstGeom>
          <a:noFill/>
        </p:spPr>
      </p:pic>
    </p:spTree>
    <p:extLst>
      <p:ext uri="{BB962C8B-B14F-4D97-AF65-F5344CB8AC3E}">
        <p14:creationId xmlns:p14="http://schemas.microsoft.com/office/powerpoint/2010/main" val="2292396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B36774-D968-401C-B612-328B8AB13E50}"/>
              </a:ext>
            </a:extLst>
          </p:cNvPr>
          <p:cNvSpPr/>
          <p:nvPr/>
        </p:nvSpPr>
        <p:spPr>
          <a:xfrm>
            <a:off x="4007566" y="344846"/>
            <a:ext cx="4919362" cy="7694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4" name="TextBox 23">
            <a:extLst>
              <a:ext uri="{FF2B5EF4-FFF2-40B4-BE49-F238E27FC236}">
                <a16:creationId xmlns:a16="http://schemas.microsoft.com/office/drawing/2014/main" id="{444489C0-A89C-4B29-9C1F-45ABC632C1E3}"/>
              </a:ext>
            </a:extLst>
          </p:cNvPr>
          <p:cNvSpPr txBox="1"/>
          <p:nvPr/>
        </p:nvSpPr>
        <p:spPr>
          <a:xfrm>
            <a:off x="4007566" y="341445"/>
            <a:ext cx="4777445"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đề tài, chủ đề</a:t>
            </a:r>
            <a:endParaRPr lang="en-US" sz="4400" b="1" dirty="0">
              <a:solidFill>
                <a:schemeClr val="tx1">
                  <a:lumMod val="75000"/>
                  <a:lumOff val="25000"/>
                </a:schemeClr>
              </a:solidFill>
              <a:latin typeface="iCiel Fester Bold" pitchFamily="50" charset="0"/>
            </a:endParaRPr>
          </a:p>
        </p:txBody>
      </p:sp>
      <p:sp>
        <p:nvSpPr>
          <p:cNvPr id="4" name="TextBox 3">
            <a:extLst>
              <a:ext uri="{FF2B5EF4-FFF2-40B4-BE49-F238E27FC236}">
                <a16:creationId xmlns:a16="http://schemas.microsoft.com/office/drawing/2014/main" id="{3BC3FE46-9566-4DB1-9530-59B4307B0EDC}"/>
              </a:ext>
            </a:extLst>
          </p:cNvPr>
          <p:cNvSpPr txBox="1"/>
          <p:nvPr/>
        </p:nvSpPr>
        <p:spPr>
          <a:xfrm>
            <a:off x="1453533" y="1425819"/>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rPr>
              <a:t>Đề tài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endParaRPr>
          </a:p>
        </p:txBody>
      </p:sp>
      <p:sp>
        <p:nvSpPr>
          <p:cNvPr id="5" name="TextBox 4">
            <a:extLst>
              <a:ext uri="{FF2B5EF4-FFF2-40B4-BE49-F238E27FC236}">
                <a16:creationId xmlns:a16="http://schemas.microsoft.com/office/drawing/2014/main" id="{A23F5114-8429-4246-A1C2-3C15BF9BFC1B}"/>
              </a:ext>
            </a:extLst>
          </p:cNvPr>
          <p:cNvSpPr txBox="1"/>
          <p:nvPr/>
        </p:nvSpPr>
        <p:spPr>
          <a:xfrm>
            <a:off x="5002812" y="1486992"/>
            <a:ext cx="6076492" cy="1077218"/>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Hiện tượng đời sống được miêu tả thể hiện qua văn bản.</a:t>
            </a:r>
          </a:p>
        </p:txBody>
      </p:sp>
      <p:sp>
        <p:nvSpPr>
          <p:cNvPr id="14" name="TextBox 13">
            <a:extLst>
              <a:ext uri="{FF2B5EF4-FFF2-40B4-BE49-F238E27FC236}">
                <a16:creationId xmlns:a16="http://schemas.microsoft.com/office/drawing/2014/main" id="{63980FD0-044B-42D6-92FA-2355440E56A9}"/>
              </a:ext>
            </a:extLst>
          </p:cNvPr>
          <p:cNvSpPr txBox="1"/>
          <p:nvPr/>
        </p:nvSpPr>
        <p:spPr>
          <a:xfrm rot="10800000">
            <a:off x="8785011" y="1344570"/>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15" name="TextBox 14">
            <a:extLst>
              <a:ext uri="{FF2B5EF4-FFF2-40B4-BE49-F238E27FC236}">
                <a16:creationId xmlns:a16="http://schemas.microsoft.com/office/drawing/2014/main" id="{A42D8D96-3620-4F6B-88A8-D8C88D78FA67}"/>
              </a:ext>
            </a:extLst>
          </p:cNvPr>
          <p:cNvSpPr txBox="1"/>
          <p:nvPr/>
        </p:nvSpPr>
        <p:spPr>
          <a:xfrm>
            <a:off x="4645705" y="1449055"/>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18" name="TextBox 17">
            <a:extLst>
              <a:ext uri="{FF2B5EF4-FFF2-40B4-BE49-F238E27FC236}">
                <a16:creationId xmlns:a16="http://schemas.microsoft.com/office/drawing/2014/main" id="{CC85B75F-B409-484C-8226-48D6D4C0AAAD}"/>
              </a:ext>
            </a:extLst>
          </p:cNvPr>
          <p:cNvSpPr txBox="1"/>
          <p:nvPr/>
        </p:nvSpPr>
        <p:spPr>
          <a:xfrm>
            <a:off x="4570926" y="3236461"/>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Câu hỏi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19" name="Rectangle: Rounded Corners 18">
            <a:extLst>
              <a:ext uri="{FF2B5EF4-FFF2-40B4-BE49-F238E27FC236}">
                <a16:creationId xmlns:a16="http://schemas.microsoft.com/office/drawing/2014/main" id="{19027E77-503A-49D6-9552-FCB9B1F12A97}"/>
              </a:ext>
            </a:extLst>
          </p:cNvPr>
          <p:cNvSpPr/>
          <p:nvPr/>
        </p:nvSpPr>
        <p:spPr>
          <a:xfrm>
            <a:off x="2612585" y="4350238"/>
            <a:ext cx="7865606" cy="1440436"/>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965512-0588-4753-A3C2-B7ABBDC28EB5}"/>
              </a:ext>
            </a:extLst>
          </p:cNvPr>
          <p:cNvGrpSpPr/>
          <p:nvPr/>
        </p:nvGrpSpPr>
        <p:grpSpPr>
          <a:xfrm>
            <a:off x="2612584" y="4497767"/>
            <a:ext cx="8038739" cy="1015663"/>
            <a:chOff x="3244677" y="4739721"/>
            <a:chExt cx="8038739" cy="1015663"/>
          </a:xfrm>
        </p:grpSpPr>
        <p:sp>
          <p:nvSpPr>
            <p:cNvPr id="20" name="TextBox 19">
              <a:extLst>
                <a:ext uri="{FF2B5EF4-FFF2-40B4-BE49-F238E27FC236}">
                  <a16:creationId xmlns:a16="http://schemas.microsoft.com/office/drawing/2014/main" id="{B7B434CD-035E-40BE-8E3F-743DAEF89018}"/>
                </a:ext>
              </a:extLst>
            </p:cNvPr>
            <p:cNvSpPr txBox="1"/>
            <p:nvPr/>
          </p:nvSpPr>
          <p:spPr>
            <a:xfrm>
              <a:off x="3244677" y="5019343"/>
              <a:ext cx="7865606" cy="646331"/>
            </a:xfrm>
            <a:prstGeom prst="rect">
              <a:avLst/>
            </a:prstGeom>
            <a:noFill/>
          </p:spPr>
          <p:txBody>
            <a:bodyPr wrap="square" rtlCol="0">
              <a:spAutoFit/>
            </a:bodyPr>
            <a:lstStyle/>
            <a:p>
              <a:r>
                <a:rPr lang="vi-VN" sz="3600" b="1" dirty="0">
                  <a:latin typeface="Calibri Light" panose="020F0302020204030204" pitchFamily="34" charset="0"/>
                  <a:cs typeface="Calibri Light" panose="020F0302020204030204" pitchFamily="34" charset="0"/>
                </a:rPr>
                <a:t>1. Theo em, văn bản viết về                   gì?</a:t>
              </a:r>
            </a:p>
          </p:txBody>
        </p:sp>
        <p:sp>
          <p:nvSpPr>
            <p:cNvPr id="21" name="TextBox 20">
              <a:extLst>
                <a:ext uri="{FF2B5EF4-FFF2-40B4-BE49-F238E27FC236}">
                  <a16:creationId xmlns:a16="http://schemas.microsoft.com/office/drawing/2014/main" id="{DE5199CE-6659-4A02-B1E2-847B7DFA111E}"/>
                </a:ext>
              </a:extLst>
            </p:cNvPr>
            <p:cNvSpPr txBox="1"/>
            <p:nvPr/>
          </p:nvSpPr>
          <p:spPr>
            <a:xfrm>
              <a:off x="7161359" y="4739721"/>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rPr>
                <a:t>Đề tài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endParaRPr>
            </a:p>
          </p:txBody>
        </p:sp>
      </p:grpSp>
      <p:pic>
        <p:nvPicPr>
          <p:cNvPr id="28" name="Picture 6" descr="Download Free png Curved Lines Png, png collections at sccpre.cat -  DLPNG.com">
            <a:extLst>
              <a:ext uri="{FF2B5EF4-FFF2-40B4-BE49-F238E27FC236}">
                <a16:creationId xmlns:a16="http://schemas.microsoft.com/office/drawing/2014/main" id="{DE255035-1932-4579-9520-C22ECBA269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9049" y="2144650"/>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ownload Free png Curved Lines Png, png collections at sccpre.cat -  DLPNG.com">
            <a:extLst>
              <a:ext uri="{FF2B5EF4-FFF2-40B4-BE49-F238E27FC236}">
                <a16:creationId xmlns:a16="http://schemas.microsoft.com/office/drawing/2014/main" id="{D814E969-6325-47DE-B7B8-0B82B7182F1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8661" y="2144650"/>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DF40FED-ECF1-4559-97CD-A3DFB49C022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2126" y="2440416"/>
            <a:ext cx="1074084" cy="10740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 picture containing chart&#10;&#10;Description automatically generated">
            <a:extLst>
              <a:ext uri="{FF2B5EF4-FFF2-40B4-BE49-F238E27FC236}">
                <a16:creationId xmlns:a16="http://schemas.microsoft.com/office/drawing/2014/main" id="{1F1700FF-6D29-46BC-B144-091FC335AAEE}"/>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891" y="-2003181"/>
            <a:ext cx="4851400" cy="6858000"/>
          </a:xfrm>
          <a:prstGeom prst="rect">
            <a:avLst/>
          </a:prstGeom>
          <a:noFill/>
        </p:spPr>
      </p:pic>
      <p:pic>
        <p:nvPicPr>
          <p:cNvPr id="40" name="Picture 4">
            <a:extLst>
              <a:ext uri="{FF2B5EF4-FFF2-40B4-BE49-F238E27FC236}">
                <a16:creationId xmlns:a16="http://schemas.microsoft.com/office/drawing/2014/main" id="{CDF1FBB4-389B-4308-BCCF-74F37608AD25}"/>
              </a:ext>
            </a:extLst>
          </p:cNvPr>
          <p:cNvPicPr>
            <a:picLocks noChangeAspect="1" noChangeArrowheads="1"/>
          </p:cNvPicPr>
          <p:nvPr/>
        </p:nvPicPr>
        <p:blipFill>
          <a:blip r:embed="rId5">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a:off x="-358706" y="3378688"/>
            <a:ext cx="3910012" cy="69454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067117DD-3C02-4F5D-B62B-B3D634D4511D}"/>
              </a:ext>
            </a:extLst>
          </p:cNvPr>
          <p:cNvPicPr>
            <a:picLocks noChangeAspect="1" noChangeArrowheads="1"/>
          </p:cNvPicPr>
          <p:nvPr/>
        </p:nvPicPr>
        <p:blipFill>
          <a:blip r:embed="rId5">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flipV="1">
            <a:off x="9290019" y="-1032292"/>
            <a:ext cx="3910012" cy="694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6492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B36774-D968-401C-B612-328B8AB13E50}"/>
              </a:ext>
            </a:extLst>
          </p:cNvPr>
          <p:cNvSpPr/>
          <p:nvPr/>
        </p:nvSpPr>
        <p:spPr>
          <a:xfrm>
            <a:off x="4007566" y="344846"/>
            <a:ext cx="4919362" cy="7694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4" name="TextBox 23">
            <a:extLst>
              <a:ext uri="{FF2B5EF4-FFF2-40B4-BE49-F238E27FC236}">
                <a16:creationId xmlns:a16="http://schemas.microsoft.com/office/drawing/2014/main" id="{444489C0-A89C-4B29-9C1F-45ABC632C1E3}"/>
              </a:ext>
            </a:extLst>
          </p:cNvPr>
          <p:cNvSpPr txBox="1"/>
          <p:nvPr/>
        </p:nvSpPr>
        <p:spPr>
          <a:xfrm>
            <a:off x="4007566" y="341445"/>
            <a:ext cx="4777445"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đề tài, chủ đề</a:t>
            </a:r>
            <a:endParaRPr lang="en-US" sz="4400" b="1" dirty="0">
              <a:solidFill>
                <a:schemeClr val="tx1">
                  <a:lumMod val="75000"/>
                  <a:lumOff val="25000"/>
                </a:schemeClr>
              </a:solidFill>
              <a:latin typeface="iCiel Fester Bold" pitchFamily="50" charset="0"/>
            </a:endParaRPr>
          </a:p>
        </p:txBody>
      </p:sp>
      <p:sp>
        <p:nvSpPr>
          <p:cNvPr id="4" name="TextBox 3">
            <a:extLst>
              <a:ext uri="{FF2B5EF4-FFF2-40B4-BE49-F238E27FC236}">
                <a16:creationId xmlns:a16="http://schemas.microsoft.com/office/drawing/2014/main" id="{3BC3FE46-9566-4DB1-9530-59B4307B0EDC}"/>
              </a:ext>
            </a:extLst>
          </p:cNvPr>
          <p:cNvSpPr txBox="1"/>
          <p:nvPr/>
        </p:nvSpPr>
        <p:spPr>
          <a:xfrm>
            <a:off x="1453533" y="1425819"/>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rPr>
              <a:t>Đề tài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endParaRPr>
          </a:p>
        </p:txBody>
      </p:sp>
      <p:sp>
        <p:nvSpPr>
          <p:cNvPr id="5" name="TextBox 4">
            <a:extLst>
              <a:ext uri="{FF2B5EF4-FFF2-40B4-BE49-F238E27FC236}">
                <a16:creationId xmlns:a16="http://schemas.microsoft.com/office/drawing/2014/main" id="{A23F5114-8429-4246-A1C2-3C15BF9BFC1B}"/>
              </a:ext>
            </a:extLst>
          </p:cNvPr>
          <p:cNvSpPr txBox="1"/>
          <p:nvPr/>
        </p:nvSpPr>
        <p:spPr>
          <a:xfrm>
            <a:off x="5002812" y="1486992"/>
            <a:ext cx="6076492" cy="1077218"/>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Hiện tượng đời sống được miêu tả thể hiện qua văn bản.</a:t>
            </a:r>
          </a:p>
        </p:txBody>
      </p:sp>
      <p:sp>
        <p:nvSpPr>
          <p:cNvPr id="14" name="TextBox 13">
            <a:extLst>
              <a:ext uri="{FF2B5EF4-FFF2-40B4-BE49-F238E27FC236}">
                <a16:creationId xmlns:a16="http://schemas.microsoft.com/office/drawing/2014/main" id="{63980FD0-044B-42D6-92FA-2355440E56A9}"/>
              </a:ext>
            </a:extLst>
          </p:cNvPr>
          <p:cNvSpPr txBox="1"/>
          <p:nvPr/>
        </p:nvSpPr>
        <p:spPr>
          <a:xfrm rot="10800000">
            <a:off x="8785011" y="1344570"/>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15" name="TextBox 14">
            <a:extLst>
              <a:ext uri="{FF2B5EF4-FFF2-40B4-BE49-F238E27FC236}">
                <a16:creationId xmlns:a16="http://schemas.microsoft.com/office/drawing/2014/main" id="{A42D8D96-3620-4F6B-88A8-D8C88D78FA67}"/>
              </a:ext>
            </a:extLst>
          </p:cNvPr>
          <p:cNvSpPr txBox="1"/>
          <p:nvPr/>
        </p:nvSpPr>
        <p:spPr>
          <a:xfrm>
            <a:off x="4645705" y="1449055"/>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18" name="TextBox 17">
            <a:extLst>
              <a:ext uri="{FF2B5EF4-FFF2-40B4-BE49-F238E27FC236}">
                <a16:creationId xmlns:a16="http://schemas.microsoft.com/office/drawing/2014/main" id="{CC85B75F-B409-484C-8226-48D6D4C0AAAD}"/>
              </a:ext>
            </a:extLst>
          </p:cNvPr>
          <p:cNvSpPr txBox="1"/>
          <p:nvPr/>
        </p:nvSpPr>
        <p:spPr>
          <a:xfrm>
            <a:off x="4570926" y="3236461"/>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Câu hỏi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19" name="Rectangle: Rounded Corners 18">
            <a:extLst>
              <a:ext uri="{FF2B5EF4-FFF2-40B4-BE49-F238E27FC236}">
                <a16:creationId xmlns:a16="http://schemas.microsoft.com/office/drawing/2014/main" id="{19027E77-503A-49D6-9552-FCB9B1F12A97}"/>
              </a:ext>
            </a:extLst>
          </p:cNvPr>
          <p:cNvSpPr/>
          <p:nvPr/>
        </p:nvSpPr>
        <p:spPr>
          <a:xfrm>
            <a:off x="2612584" y="4350238"/>
            <a:ext cx="8988865" cy="2162916"/>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6" descr="Download Free png Curved Lines Png, png collections at sccpre.cat -  DLPNG.com">
            <a:extLst>
              <a:ext uri="{FF2B5EF4-FFF2-40B4-BE49-F238E27FC236}">
                <a16:creationId xmlns:a16="http://schemas.microsoft.com/office/drawing/2014/main" id="{DE255035-1932-4579-9520-C22ECBA269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9049" y="2144650"/>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ownload Free png Curved Lines Png, png collections at sccpre.cat -  DLPNG.com">
            <a:extLst>
              <a:ext uri="{FF2B5EF4-FFF2-40B4-BE49-F238E27FC236}">
                <a16:creationId xmlns:a16="http://schemas.microsoft.com/office/drawing/2014/main" id="{D814E969-6325-47DE-B7B8-0B82B7182F1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8661" y="2144650"/>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DF40FED-ECF1-4559-97CD-A3DFB49C022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2126" y="2440416"/>
            <a:ext cx="1074084" cy="10740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FF1ACB2-A907-4E6C-9B19-7465EB7B7ADF}"/>
              </a:ext>
            </a:extLst>
          </p:cNvPr>
          <p:cNvPicPr>
            <a:picLocks noChangeAspect="1" noChangeArrowheads="1"/>
          </p:cNvPicPr>
          <p:nvPr/>
        </p:nvPicPr>
        <p:blipFill>
          <a:blip r:embed="rId4">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a:off x="-358706" y="3378688"/>
            <a:ext cx="3910012" cy="69454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AF50DE2-2C6D-4932-8DE7-47532B0C3041}"/>
              </a:ext>
            </a:extLst>
          </p:cNvPr>
          <p:cNvPicPr>
            <a:picLocks noChangeAspect="1" noChangeArrowheads="1"/>
          </p:cNvPicPr>
          <p:nvPr/>
        </p:nvPicPr>
        <p:blipFill>
          <a:blip r:embed="rId4">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flipV="1">
            <a:off x="9290019" y="-1032292"/>
            <a:ext cx="3910012" cy="6945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 picture containing chart&#10;&#10;Description automatically generated">
            <a:extLst>
              <a:ext uri="{FF2B5EF4-FFF2-40B4-BE49-F238E27FC236}">
                <a16:creationId xmlns:a16="http://schemas.microsoft.com/office/drawing/2014/main" id="{0AB87743-65B4-4833-9FD8-867A96296400}"/>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891" y="-2003181"/>
            <a:ext cx="4851400" cy="6858000"/>
          </a:xfrm>
          <a:prstGeom prst="rect">
            <a:avLst/>
          </a:prstGeom>
          <a:noFill/>
        </p:spPr>
      </p:pic>
      <p:sp>
        <p:nvSpPr>
          <p:cNvPr id="27" name="TextBox 26">
            <a:extLst>
              <a:ext uri="{FF2B5EF4-FFF2-40B4-BE49-F238E27FC236}">
                <a16:creationId xmlns:a16="http://schemas.microsoft.com/office/drawing/2014/main" id="{D53AEE65-9923-4808-B3D1-27AE6C90F1FE}"/>
              </a:ext>
            </a:extLst>
          </p:cNvPr>
          <p:cNvSpPr txBox="1"/>
          <p:nvPr/>
        </p:nvSpPr>
        <p:spPr>
          <a:xfrm>
            <a:off x="1593058" y="4336380"/>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rPr>
              <a:t>Đề tài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endParaRPr>
          </a:p>
        </p:txBody>
      </p:sp>
      <p:sp>
        <p:nvSpPr>
          <p:cNvPr id="31" name="TextBox 30">
            <a:extLst>
              <a:ext uri="{FF2B5EF4-FFF2-40B4-BE49-F238E27FC236}">
                <a16:creationId xmlns:a16="http://schemas.microsoft.com/office/drawing/2014/main" id="{021197AC-0AB1-4393-8EAF-92C98D0B47F1}"/>
              </a:ext>
            </a:extLst>
          </p:cNvPr>
          <p:cNvSpPr txBox="1"/>
          <p:nvPr/>
        </p:nvSpPr>
        <p:spPr>
          <a:xfrm>
            <a:off x="4561773" y="4626793"/>
            <a:ext cx="6925282" cy="1569660"/>
          </a:xfrm>
          <a:prstGeom prst="rect">
            <a:avLst/>
          </a:prstGeom>
          <a:noFill/>
        </p:spPr>
        <p:txBody>
          <a:bodyPr wrap="square" rtlCol="0">
            <a:spAutoFit/>
          </a:bodyPr>
          <a:lstStyle/>
          <a:p>
            <a:pPr algn="just"/>
            <a:r>
              <a:rPr lang="vi-VN" sz="3200" b="1" dirty="0">
                <a:latin typeface="Calibri Light" panose="020F0302020204030204" pitchFamily="34" charset="0"/>
                <a:cs typeface="Calibri Light" panose="020F0302020204030204" pitchFamily="34" charset="0"/>
              </a:rPr>
              <a:t>Truyện </a:t>
            </a:r>
            <a:r>
              <a:rPr lang="vi-VN" sz="3200" b="1" dirty="0">
                <a:highlight>
                  <a:srgbClr val="FDF6CD"/>
                </a:highlight>
                <a:latin typeface="Calibri Light" panose="020F0302020204030204" pitchFamily="34" charset="0"/>
                <a:cs typeface="Calibri Light" panose="020F0302020204030204" pitchFamily="34" charset="0"/>
              </a:rPr>
              <a:t>“Gió lạnh đầu mùa” </a:t>
            </a:r>
            <a:r>
              <a:rPr lang="vi-VN" sz="3200" b="1" dirty="0">
                <a:latin typeface="Calibri Light" panose="020F0302020204030204" pitchFamily="34" charset="0"/>
                <a:cs typeface="Calibri Light" panose="020F0302020204030204" pitchFamily="34" charset="0"/>
              </a:rPr>
              <a:t>viết về </a:t>
            </a:r>
            <a:r>
              <a:rPr lang="vi-VN" sz="3200" b="1" dirty="0">
                <a:highlight>
                  <a:srgbClr val="FDF6CD"/>
                </a:highlight>
                <a:latin typeface="Calibri Light" panose="020F0302020204030204" pitchFamily="34" charset="0"/>
                <a:cs typeface="Calibri Light" panose="020F0302020204030204" pitchFamily="34" charset="0"/>
              </a:rPr>
              <a:t>việc mua áo và cho vay tiền mua áo </a:t>
            </a:r>
            <a:r>
              <a:rPr lang="vi-VN" sz="3200" b="1" dirty="0">
                <a:latin typeface="Calibri Light" panose="020F0302020204030204" pitchFamily="34" charset="0"/>
                <a:cs typeface="Calibri Light" panose="020F0302020204030204" pitchFamily="34" charset="0"/>
              </a:rPr>
              <a:t>của hai gia đình ở một </a:t>
            </a:r>
            <a:r>
              <a:rPr lang="vi-VN" sz="3200" b="1" dirty="0">
                <a:highlight>
                  <a:srgbClr val="FDF6CD"/>
                </a:highlight>
                <a:latin typeface="Calibri Light" panose="020F0302020204030204" pitchFamily="34" charset="0"/>
                <a:cs typeface="Calibri Light" panose="020F0302020204030204" pitchFamily="34" charset="0"/>
              </a:rPr>
              <a:t>phố chợ nghèo.</a:t>
            </a:r>
          </a:p>
        </p:txBody>
      </p:sp>
    </p:spTree>
    <p:extLst>
      <p:ext uri="{BB962C8B-B14F-4D97-AF65-F5344CB8AC3E}">
        <p14:creationId xmlns:p14="http://schemas.microsoft.com/office/powerpoint/2010/main" val="19700406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B36774-D968-401C-B612-328B8AB13E50}"/>
              </a:ext>
            </a:extLst>
          </p:cNvPr>
          <p:cNvSpPr/>
          <p:nvPr/>
        </p:nvSpPr>
        <p:spPr>
          <a:xfrm>
            <a:off x="750341" y="508284"/>
            <a:ext cx="4919362" cy="7694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4" name="TextBox 23">
            <a:extLst>
              <a:ext uri="{FF2B5EF4-FFF2-40B4-BE49-F238E27FC236}">
                <a16:creationId xmlns:a16="http://schemas.microsoft.com/office/drawing/2014/main" id="{444489C0-A89C-4B29-9C1F-45ABC632C1E3}"/>
              </a:ext>
            </a:extLst>
          </p:cNvPr>
          <p:cNvSpPr txBox="1"/>
          <p:nvPr/>
        </p:nvSpPr>
        <p:spPr>
          <a:xfrm>
            <a:off x="750341" y="504883"/>
            <a:ext cx="4777445"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đề tài, chủ đề</a:t>
            </a:r>
            <a:endParaRPr lang="en-US" sz="4400" b="1" dirty="0">
              <a:solidFill>
                <a:schemeClr val="tx1">
                  <a:lumMod val="75000"/>
                  <a:lumOff val="25000"/>
                </a:schemeClr>
              </a:solidFill>
              <a:latin typeface="iCiel Fester Bold" pitchFamily="50" charset="0"/>
            </a:endParaRPr>
          </a:p>
        </p:txBody>
      </p:sp>
      <p:sp>
        <p:nvSpPr>
          <p:cNvPr id="18" name="TextBox 17">
            <a:extLst>
              <a:ext uri="{FF2B5EF4-FFF2-40B4-BE49-F238E27FC236}">
                <a16:creationId xmlns:a16="http://schemas.microsoft.com/office/drawing/2014/main" id="{CC85B75F-B409-484C-8226-48D6D4C0AAAD}"/>
              </a:ext>
            </a:extLst>
          </p:cNvPr>
          <p:cNvSpPr txBox="1"/>
          <p:nvPr/>
        </p:nvSpPr>
        <p:spPr>
          <a:xfrm>
            <a:off x="4018476" y="3846061"/>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Câu hỏi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19" name="Rectangle: Rounded Corners 18">
            <a:extLst>
              <a:ext uri="{FF2B5EF4-FFF2-40B4-BE49-F238E27FC236}">
                <a16:creationId xmlns:a16="http://schemas.microsoft.com/office/drawing/2014/main" id="{19027E77-503A-49D6-9552-FCB9B1F12A97}"/>
              </a:ext>
            </a:extLst>
          </p:cNvPr>
          <p:cNvSpPr/>
          <p:nvPr/>
        </p:nvSpPr>
        <p:spPr>
          <a:xfrm>
            <a:off x="2060135" y="4959838"/>
            <a:ext cx="7865606" cy="1440436"/>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965512-0588-4753-A3C2-B7ABBDC28EB5}"/>
              </a:ext>
            </a:extLst>
          </p:cNvPr>
          <p:cNvGrpSpPr/>
          <p:nvPr/>
        </p:nvGrpSpPr>
        <p:grpSpPr>
          <a:xfrm>
            <a:off x="2193484" y="5107367"/>
            <a:ext cx="8038739" cy="1015663"/>
            <a:chOff x="3244677" y="4739721"/>
            <a:chExt cx="8038739" cy="1015663"/>
          </a:xfrm>
        </p:grpSpPr>
        <p:sp>
          <p:nvSpPr>
            <p:cNvPr id="20" name="TextBox 19">
              <a:extLst>
                <a:ext uri="{FF2B5EF4-FFF2-40B4-BE49-F238E27FC236}">
                  <a16:creationId xmlns:a16="http://schemas.microsoft.com/office/drawing/2014/main" id="{B7B434CD-035E-40BE-8E3F-743DAEF89018}"/>
                </a:ext>
              </a:extLst>
            </p:cNvPr>
            <p:cNvSpPr txBox="1"/>
            <p:nvPr/>
          </p:nvSpPr>
          <p:spPr>
            <a:xfrm>
              <a:off x="3244677" y="5019343"/>
              <a:ext cx="7865606" cy="646331"/>
            </a:xfrm>
            <a:prstGeom prst="rect">
              <a:avLst/>
            </a:prstGeom>
            <a:noFill/>
          </p:spPr>
          <p:txBody>
            <a:bodyPr wrap="square" rtlCol="0">
              <a:spAutoFit/>
            </a:bodyPr>
            <a:lstStyle/>
            <a:p>
              <a:r>
                <a:rPr lang="vi-VN" sz="3600" b="1" dirty="0">
                  <a:latin typeface="Calibri Light" panose="020F0302020204030204" pitchFamily="34" charset="0"/>
                  <a:cs typeface="Calibri Light" panose="020F0302020204030204" pitchFamily="34" charset="0"/>
                </a:rPr>
                <a:t>2. Theo em, văn bản viết về                   gì?</a:t>
              </a:r>
            </a:p>
          </p:txBody>
        </p:sp>
        <p:sp>
          <p:nvSpPr>
            <p:cNvPr id="21" name="TextBox 20">
              <a:extLst>
                <a:ext uri="{FF2B5EF4-FFF2-40B4-BE49-F238E27FC236}">
                  <a16:creationId xmlns:a16="http://schemas.microsoft.com/office/drawing/2014/main" id="{DE5199CE-6659-4A02-B1E2-847B7DFA111E}"/>
                </a:ext>
              </a:extLst>
            </p:cNvPr>
            <p:cNvSpPr txBox="1"/>
            <p:nvPr/>
          </p:nvSpPr>
          <p:spPr>
            <a:xfrm>
              <a:off x="7161359" y="4739721"/>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rPr>
                <a:t>Chủ đề</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8100000" scaled="1"/>
                  <a:tileRect/>
                </a:gradFill>
                <a:latin typeface="SVN-Steady" pitchFamily="50" charset="0"/>
              </a:endParaRPr>
            </a:p>
          </p:txBody>
        </p:sp>
      </p:grpSp>
      <p:sp>
        <p:nvSpPr>
          <p:cNvPr id="22" name="TextBox 21">
            <a:extLst>
              <a:ext uri="{FF2B5EF4-FFF2-40B4-BE49-F238E27FC236}">
                <a16:creationId xmlns:a16="http://schemas.microsoft.com/office/drawing/2014/main" id="{2C91E6B6-7A44-47F5-8AA4-F298554163AD}"/>
              </a:ext>
            </a:extLst>
          </p:cNvPr>
          <p:cNvSpPr txBox="1"/>
          <p:nvPr/>
        </p:nvSpPr>
        <p:spPr>
          <a:xfrm>
            <a:off x="231537" y="1364034"/>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Chủ đề</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25" name="TextBox 24">
            <a:extLst>
              <a:ext uri="{FF2B5EF4-FFF2-40B4-BE49-F238E27FC236}">
                <a16:creationId xmlns:a16="http://schemas.microsoft.com/office/drawing/2014/main" id="{F492E284-7442-4DA2-9738-6774F03A94A3}"/>
              </a:ext>
            </a:extLst>
          </p:cNvPr>
          <p:cNvSpPr txBox="1"/>
          <p:nvPr/>
        </p:nvSpPr>
        <p:spPr>
          <a:xfrm>
            <a:off x="3730295" y="1636333"/>
            <a:ext cx="6076492" cy="1077218"/>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Vấn đề chính mà văn bản nêu lên qua một hiện tượng đời sống.</a:t>
            </a:r>
          </a:p>
        </p:txBody>
      </p:sp>
      <p:sp>
        <p:nvSpPr>
          <p:cNvPr id="26" name="TextBox 25">
            <a:extLst>
              <a:ext uri="{FF2B5EF4-FFF2-40B4-BE49-F238E27FC236}">
                <a16:creationId xmlns:a16="http://schemas.microsoft.com/office/drawing/2014/main" id="{1F778F79-ACB8-4835-AC83-3FBE15C83FA5}"/>
              </a:ext>
            </a:extLst>
          </p:cNvPr>
          <p:cNvSpPr txBox="1"/>
          <p:nvPr/>
        </p:nvSpPr>
        <p:spPr>
          <a:xfrm>
            <a:off x="3423708" y="1483409"/>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27" name="TextBox 26">
            <a:extLst>
              <a:ext uri="{FF2B5EF4-FFF2-40B4-BE49-F238E27FC236}">
                <a16:creationId xmlns:a16="http://schemas.microsoft.com/office/drawing/2014/main" id="{8B8B6612-4A68-402F-9C26-9F5E82F4D19F}"/>
              </a:ext>
            </a:extLst>
          </p:cNvPr>
          <p:cNvSpPr txBox="1"/>
          <p:nvPr/>
        </p:nvSpPr>
        <p:spPr>
          <a:xfrm rot="10800000">
            <a:off x="8709811" y="1364034"/>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pic>
        <p:nvPicPr>
          <p:cNvPr id="29" name="Picture 2" descr="A picture containing text&#10;&#10;Description automatically generated">
            <a:extLst>
              <a:ext uri="{FF2B5EF4-FFF2-40B4-BE49-F238E27FC236}">
                <a16:creationId xmlns:a16="http://schemas.microsoft.com/office/drawing/2014/main" id="{D9235443-E8BE-4517-A651-4F43DA232562}"/>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1641" y="-2204460"/>
            <a:ext cx="5075197" cy="7172016"/>
          </a:xfrm>
          <a:prstGeom prst="roundRect">
            <a:avLst/>
          </a:prstGeom>
          <a:noFill/>
        </p:spPr>
      </p:pic>
      <p:pic>
        <p:nvPicPr>
          <p:cNvPr id="3076" name="Picture 4">
            <a:extLst>
              <a:ext uri="{FF2B5EF4-FFF2-40B4-BE49-F238E27FC236}">
                <a16:creationId xmlns:a16="http://schemas.microsoft.com/office/drawing/2014/main" id="{98160F29-10BA-4EFC-A91B-50388F5FA9DC}"/>
              </a:ext>
            </a:extLst>
          </p:cNvPr>
          <p:cNvPicPr>
            <a:picLocks noChangeAspect="1" noChangeArrowheads="1"/>
          </p:cNvPicPr>
          <p:nvPr/>
        </p:nvPicPr>
        <p:blipFill>
          <a:blip r:embed="rId3">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a:off x="-526618" y="1047750"/>
            <a:ext cx="3910012" cy="69454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ownload Free png Curved Lines Png, png collections at sccpre.cat -  DLPNG.com">
            <a:extLst>
              <a:ext uri="{FF2B5EF4-FFF2-40B4-BE49-F238E27FC236}">
                <a16:creationId xmlns:a16="http://schemas.microsoft.com/office/drawing/2014/main" id="{8888FAC3-4577-4AF5-BD2F-394F4AE0E4C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207" y="2392346"/>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ownload Free png Curved Lines Png, png collections at sccpre.cat -  DLPNG.com">
            <a:extLst>
              <a:ext uri="{FF2B5EF4-FFF2-40B4-BE49-F238E27FC236}">
                <a16:creationId xmlns:a16="http://schemas.microsoft.com/office/drawing/2014/main" id="{162E374C-E1B2-4128-A76E-CD87E718D19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0819" y="2392346"/>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id="{B5D26282-CF77-4A3D-9FB8-940A3CDB587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4284" y="2688112"/>
            <a:ext cx="1074084" cy="107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503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B36774-D968-401C-B612-328B8AB13E50}"/>
              </a:ext>
            </a:extLst>
          </p:cNvPr>
          <p:cNvSpPr/>
          <p:nvPr/>
        </p:nvSpPr>
        <p:spPr>
          <a:xfrm>
            <a:off x="750341" y="508284"/>
            <a:ext cx="4919362" cy="7694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99A96"/>
              </a:highlight>
            </a:endParaRPr>
          </a:p>
        </p:txBody>
      </p:sp>
      <p:sp>
        <p:nvSpPr>
          <p:cNvPr id="24" name="TextBox 23">
            <a:extLst>
              <a:ext uri="{FF2B5EF4-FFF2-40B4-BE49-F238E27FC236}">
                <a16:creationId xmlns:a16="http://schemas.microsoft.com/office/drawing/2014/main" id="{444489C0-A89C-4B29-9C1F-45ABC632C1E3}"/>
              </a:ext>
            </a:extLst>
          </p:cNvPr>
          <p:cNvSpPr txBox="1"/>
          <p:nvPr/>
        </p:nvSpPr>
        <p:spPr>
          <a:xfrm>
            <a:off x="750341" y="504883"/>
            <a:ext cx="4777445"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đề tài, chủ đề</a:t>
            </a:r>
            <a:endParaRPr lang="en-US" sz="4400" b="1" dirty="0">
              <a:solidFill>
                <a:schemeClr val="tx1">
                  <a:lumMod val="75000"/>
                  <a:lumOff val="25000"/>
                </a:schemeClr>
              </a:solidFill>
              <a:latin typeface="iCiel Fester Bold" pitchFamily="50" charset="0"/>
            </a:endParaRPr>
          </a:p>
        </p:txBody>
      </p:sp>
      <p:sp>
        <p:nvSpPr>
          <p:cNvPr id="18" name="TextBox 17">
            <a:extLst>
              <a:ext uri="{FF2B5EF4-FFF2-40B4-BE49-F238E27FC236}">
                <a16:creationId xmlns:a16="http://schemas.microsoft.com/office/drawing/2014/main" id="{CC85B75F-B409-484C-8226-48D6D4C0AAAD}"/>
              </a:ext>
            </a:extLst>
          </p:cNvPr>
          <p:cNvSpPr txBox="1"/>
          <p:nvPr/>
        </p:nvSpPr>
        <p:spPr>
          <a:xfrm>
            <a:off x="3771850" y="3550130"/>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Câu hỏi</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19" name="Rectangle: Rounded Corners 18">
            <a:extLst>
              <a:ext uri="{FF2B5EF4-FFF2-40B4-BE49-F238E27FC236}">
                <a16:creationId xmlns:a16="http://schemas.microsoft.com/office/drawing/2014/main" id="{19027E77-503A-49D6-9552-FCB9B1F12A97}"/>
              </a:ext>
            </a:extLst>
          </p:cNvPr>
          <p:cNvSpPr/>
          <p:nvPr/>
        </p:nvSpPr>
        <p:spPr>
          <a:xfrm>
            <a:off x="2150612" y="4677663"/>
            <a:ext cx="9683085" cy="1809750"/>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C91E6B6-7A44-47F5-8AA4-F298554163AD}"/>
              </a:ext>
            </a:extLst>
          </p:cNvPr>
          <p:cNvSpPr txBox="1"/>
          <p:nvPr/>
        </p:nvSpPr>
        <p:spPr>
          <a:xfrm>
            <a:off x="231537" y="1364034"/>
            <a:ext cx="4122057" cy="1015663"/>
          </a:xfrm>
          <a:prstGeom prst="rect">
            <a:avLst/>
          </a:prstGeom>
          <a:noFill/>
        </p:spPr>
        <p:txBody>
          <a:bodyPr wrap="square" rtlCol="0">
            <a:spAutoFit/>
          </a:bodyPr>
          <a:lstStyle/>
          <a:p>
            <a:pPr algn="ctr"/>
            <a:r>
              <a:rPr lang="vi-VN"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Chủ đề</a:t>
            </a:r>
            <a:endParaRPr lang="en-US" sz="60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25" name="TextBox 24">
            <a:extLst>
              <a:ext uri="{FF2B5EF4-FFF2-40B4-BE49-F238E27FC236}">
                <a16:creationId xmlns:a16="http://schemas.microsoft.com/office/drawing/2014/main" id="{F492E284-7442-4DA2-9738-6774F03A94A3}"/>
              </a:ext>
            </a:extLst>
          </p:cNvPr>
          <p:cNvSpPr txBox="1"/>
          <p:nvPr/>
        </p:nvSpPr>
        <p:spPr>
          <a:xfrm>
            <a:off x="3730295" y="1636333"/>
            <a:ext cx="6076492" cy="1077218"/>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Vấn đề chính mà văn bản nêu lên qua một hiện tượng đời sống.</a:t>
            </a:r>
          </a:p>
        </p:txBody>
      </p:sp>
      <p:sp>
        <p:nvSpPr>
          <p:cNvPr id="26" name="TextBox 25">
            <a:extLst>
              <a:ext uri="{FF2B5EF4-FFF2-40B4-BE49-F238E27FC236}">
                <a16:creationId xmlns:a16="http://schemas.microsoft.com/office/drawing/2014/main" id="{1F778F79-ACB8-4835-AC83-3FBE15C83FA5}"/>
              </a:ext>
            </a:extLst>
          </p:cNvPr>
          <p:cNvSpPr txBox="1"/>
          <p:nvPr/>
        </p:nvSpPr>
        <p:spPr>
          <a:xfrm>
            <a:off x="3423708" y="1483409"/>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sp>
        <p:nvSpPr>
          <p:cNvPr id="27" name="TextBox 26">
            <a:extLst>
              <a:ext uri="{FF2B5EF4-FFF2-40B4-BE49-F238E27FC236}">
                <a16:creationId xmlns:a16="http://schemas.microsoft.com/office/drawing/2014/main" id="{8B8B6612-4A68-402F-9C26-9F5E82F4D19F}"/>
              </a:ext>
            </a:extLst>
          </p:cNvPr>
          <p:cNvSpPr txBox="1"/>
          <p:nvPr/>
        </p:nvSpPr>
        <p:spPr>
          <a:xfrm rot="10800000">
            <a:off x="8709811" y="1364034"/>
            <a:ext cx="267397" cy="1323439"/>
          </a:xfrm>
          <a:prstGeom prst="rect">
            <a:avLst/>
          </a:prstGeom>
          <a:noFill/>
        </p:spPr>
        <p:txBody>
          <a:bodyPr wrap="square" rtlCol="0">
            <a:spAutoFit/>
          </a:bodyPr>
          <a:lstStyle/>
          <a:p>
            <a:pPr algn="ctr"/>
            <a:r>
              <a:rPr lang="vi-VN"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rPr>
              <a:t>“</a:t>
            </a:r>
            <a:endParaRPr lang="en-US" sz="8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FS Bandung" panose="02000000000000000000" pitchFamily="2" charset="0"/>
            </a:endParaRPr>
          </a:p>
        </p:txBody>
      </p:sp>
      <p:pic>
        <p:nvPicPr>
          <p:cNvPr id="29" name="Picture 2" descr="A picture containing text&#10;&#10;Description automatically generated">
            <a:extLst>
              <a:ext uri="{FF2B5EF4-FFF2-40B4-BE49-F238E27FC236}">
                <a16:creationId xmlns:a16="http://schemas.microsoft.com/office/drawing/2014/main" id="{D9235443-E8BE-4517-A651-4F43DA232562}"/>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7644" y="-2485642"/>
            <a:ext cx="5075197" cy="7172016"/>
          </a:xfrm>
          <a:prstGeom prst="roundRect">
            <a:avLst/>
          </a:prstGeom>
          <a:noFill/>
        </p:spPr>
      </p:pic>
      <p:pic>
        <p:nvPicPr>
          <p:cNvPr id="3076" name="Picture 4">
            <a:extLst>
              <a:ext uri="{FF2B5EF4-FFF2-40B4-BE49-F238E27FC236}">
                <a16:creationId xmlns:a16="http://schemas.microsoft.com/office/drawing/2014/main" id="{98160F29-10BA-4EFC-A91B-50388F5FA9DC}"/>
              </a:ext>
            </a:extLst>
          </p:cNvPr>
          <p:cNvPicPr>
            <a:picLocks noChangeAspect="1" noChangeArrowheads="1"/>
          </p:cNvPicPr>
          <p:nvPr/>
        </p:nvPicPr>
        <p:blipFill>
          <a:blip r:embed="rId3">
            <a:clrChange>
              <a:clrFrom>
                <a:srgbClr val="FEFFED"/>
              </a:clrFrom>
              <a:clrTo>
                <a:srgbClr val="FEFFED">
                  <a:alpha val="0"/>
                </a:srgbClr>
              </a:clrTo>
            </a:clrChange>
            <a:extLst>
              <a:ext uri="{28A0092B-C50C-407E-A947-70E740481C1C}">
                <a14:useLocalDpi xmlns:a14="http://schemas.microsoft.com/office/drawing/2010/main" val="0"/>
              </a:ext>
            </a:extLst>
          </a:blip>
          <a:srcRect/>
          <a:stretch>
            <a:fillRect/>
          </a:stretch>
        </p:blipFill>
        <p:spPr bwMode="auto">
          <a:xfrm>
            <a:off x="-526618" y="1047750"/>
            <a:ext cx="3910012" cy="69454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ownload Free png Curved Lines Png, png collections at sccpre.cat -  DLPNG.com">
            <a:extLst>
              <a:ext uri="{FF2B5EF4-FFF2-40B4-BE49-F238E27FC236}">
                <a16:creationId xmlns:a16="http://schemas.microsoft.com/office/drawing/2014/main" id="{8888FAC3-4577-4AF5-BD2F-394F4AE0E4C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207" y="2392346"/>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ownload Free png Curved Lines Png, png collections at sccpre.cat -  DLPNG.com">
            <a:extLst>
              <a:ext uri="{FF2B5EF4-FFF2-40B4-BE49-F238E27FC236}">
                <a16:creationId xmlns:a16="http://schemas.microsoft.com/office/drawing/2014/main" id="{162E374C-E1B2-4128-A76E-CD87E718D19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0819" y="2392346"/>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id="{B5D26282-CF77-4A3D-9FB8-940A3CDB587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4284" y="2688112"/>
            <a:ext cx="1074084" cy="107408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EFDDA59-7E75-4289-B4A7-1E2EE4575587}"/>
              </a:ext>
            </a:extLst>
          </p:cNvPr>
          <p:cNvSpPr txBox="1"/>
          <p:nvPr/>
        </p:nvSpPr>
        <p:spPr>
          <a:xfrm>
            <a:off x="1251468" y="4643149"/>
            <a:ext cx="4122057" cy="923330"/>
          </a:xfrm>
          <a:prstGeom prst="rect">
            <a:avLst/>
          </a:prstGeom>
          <a:noFill/>
        </p:spPr>
        <p:txBody>
          <a:bodyPr wrap="square" rtlCol="0">
            <a:spAutoFit/>
          </a:bodyPr>
          <a:lstStyle/>
          <a:p>
            <a:pPr algn="ctr"/>
            <a:r>
              <a:rPr lang="vi-VN" sz="54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Chủ đề:</a:t>
            </a:r>
            <a:endParaRPr lang="en-US" sz="5400" u="sng"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31" name="TextBox 30">
            <a:extLst>
              <a:ext uri="{FF2B5EF4-FFF2-40B4-BE49-F238E27FC236}">
                <a16:creationId xmlns:a16="http://schemas.microsoft.com/office/drawing/2014/main" id="{823AB41E-D006-41F8-A00D-951C25236D6C}"/>
              </a:ext>
            </a:extLst>
          </p:cNvPr>
          <p:cNvSpPr txBox="1"/>
          <p:nvPr/>
        </p:nvSpPr>
        <p:spPr>
          <a:xfrm>
            <a:off x="4282538" y="4816163"/>
            <a:ext cx="7337962" cy="1569660"/>
          </a:xfrm>
          <a:prstGeom prst="rect">
            <a:avLst/>
          </a:prstGeom>
          <a:noFill/>
        </p:spPr>
        <p:txBody>
          <a:bodyPr wrap="square" rtlCol="0">
            <a:spAutoFit/>
          </a:bodyPr>
          <a:lstStyle/>
          <a:p>
            <a:pPr algn="just"/>
            <a:r>
              <a:rPr lang="vi-VN" sz="3200" b="1" dirty="0">
                <a:latin typeface="Calibri Light" panose="020F0302020204030204" pitchFamily="34" charset="0"/>
                <a:cs typeface="Calibri Light" panose="020F0302020204030204" pitchFamily="34" charset="0"/>
              </a:rPr>
              <a:t>Truyện </a:t>
            </a:r>
            <a:r>
              <a:rPr lang="vi-VN" sz="3200" b="1" dirty="0">
                <a:highlight>
                  <a:srgbClr val="FDF6CD"/>
                </a:highlight>
                <a:latin typeface="Calibri Light" panose="020F0302020204030204" pitchFamily="34" charset="0"/>
                <a:cs typeface="Calibri Light" panose="020F0302020204030204" pitchFamily="34" charset="0"/>
              </a:rPr>
              <a:t>“Gió lạnh đầu mùa” </a:t>
            </a:r>
            <a:r>
              <a:rPr lang="vi-VN" sz="3200" b="1" dirty="0">
                <a:latin typeface="Calibri Light" panose="020F0302020204030204" pitchFamily="34" charset="0"/>
                <a:cs typeface="Calibri Light" panose="020F0302020204030204" pitchFamily="34" charset="0"/>
              </a:rPr>
              <a:t>thể hiện </a:t>
            </a:r>
            <a:r>
              <a:rPr lang="vi-VN" sz="3200" b="1" dirty="0">
                <a:highlight>
                  <a:srgbClr val="FDF6CD"/>
                </a:highlight>
                <a:latin typeface="Calibri Light" panose="020F0302020204030204" pitchFamily="34" charset="0"/>
                <a:cs typeface="Calibri Light" panose="020F0302020204030204" pitchFamily="34" charset="0"/>
              </a:rPr>
              <a:t>tình yêu thương, sự cảm thông, chia sẻ, giúp đỡ </a:t>
            </a:r>
            <a:r>
              <a:rPr lang="vi-VN" sz="3200" b="1" dirty="0">
                <a:latin typeface="Calibri Light" panose="020F0302020204030204" pitchFamily="34" charset="0"/>
                <a:cs typeface="Calibri Light" panose="020F0302020204030204" pitchFamily="34" charset="0"/>
              </a:rPr>
              <a:t>giữa người với người trong cuộc sống. </a:t>
            </a:r>
          </a:p>
        </p:txBody>
      </p:sp>
    </p:spTree>
    <p:extLst>
      <p:ext uri="{BB962C8B-B14F-4D97-AF65-F5344CB8AC3E}">
        <p14:creationId xmlns:p14="http://schemas.microsoft.com/office/powerpoint/2010/main" val="1200182165"/>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6852E8-B952-47CA-B6FC-1476AFDD4326}"/>
              </a:ext>
            </a:extLst>
          </p:cNvPr>
          <p:cNvSpPr/>
          <p:nvPr/>
        </p:nvSpPr>
        <p:spPr>
          <a:xfrm>
            <a:off x="3704608" y="1444510"/>
            <a:ext cx="5687041" cy="3438534"/>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4">
            <a:extLst>
              <a:ext uri="{FF2B5EF4-FFF2-40B4-BE49-F238E27FC236}">
                <a16:creationId xmlns:a16="http://schemas.microsoft.com/office/drawing/2014/main" id="{1619F59F-F674-4870-8A8B-28AA4812C66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 y="752957"/>
            <a:ext cx="4400551" cy="6226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6EDEDC1-1C8B-4AAF-8B54-CC0F098C255F}"/>
              </a:ext>
            </a:extLst>
          </p:cNvPr>
          <p:cNvSpPr/>
          <p:nvPr/>
        </p:nvSpPr>
        <p:spPr>
          <a:xfrm>
            <a:off x="2436178" y="377123"/>
            <a:ext cx="4400551"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2E736A-6980-49B1-9BE3-2BD2E2614933}"/>
              </a:ext>
            </a:extLst>
          </p:cNvPr>
          <p:cNvPicPr>
            <a:picLocks noChangeAspect="1"/>
          </p:cNvPicPr>
          <p:nvPr/>
        </p:nvPicPr>
        <p:blipFill rotWithShape="1">
          <a:blip r:embed="rId3">
            <a:duotone>
              <a:prstClr val="black"/>
              <a:schemeClr val="accent6">
                <a:tint val="45000"/>
                <a:satMod val="400000"/>
              </a:schemeClr>
            </a:duotone>
          </a:blip>
          <a:srcRect b="25010"/>
          <a:stretch/>
        </p:blipFill>
        <p:spPr>
          <a:xfrm>
            <a:off x="4151666" y="1764493"/>
            <a:ext cx="6447073" cy="2432514"/>
          </a:xfrm>
          <a:prstGeom prst="rect">
            <a:avLst/>
          </a:prstGeom>
        </p:spPr>
      </p:pic>
      <p:sp>
        <p:nvSpPr>
          <p:cNvPr id="7" name="TextBox 6">
            <a:extLst>
              <a:ext uri="{FF2B5EF4-FFF2-40B4-BE49-F238E27FC236}">
                <a16:creationId xmlns:a16="http://schemas.microsoft.com/office/drawing/2014/main" id="{FE5428AB-4A3E-48BC-8584-C7FD8F39C638}"/>
              </a:ext>
            </a:extLst>
          </p:cNvPr>
          <p:cNvSpPr txBox="1"/>
          <p:nvPr/>
        </p:nvSpPr>
        <p:spPr>
          <a:xfrm>
            <a:off x="1179986" y="342153"/>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luyện tập</a:t>
            </a:r>
            <a:endParaRPr lang="en-US" sz="4400" b="1" dirty="0">
              <a:solidFill>
                <a:schemeClr val="tx1">
                  <a:lumMod val="75000"/>
                  <a:lumOff val="25000"/>
                </a:schemeClr>
              </a:solidFill>
              <a:latin typeface="iCiel Fester Bold" pitchFamily="50" charset="0"/>
            </a:endParaRPr>
          </a:p>
        </p:txBody>
      </p:sp>
      <p:pic>
        <p:nvPicPr>
          <p:cNvPr id="8" name="Picture 7">
            <a:extLst>
              <a:ext uri="{FF2B5EF4-FFF2-40B4-BE49-F238E27FC236}">
                <a16:creationId xmlns:a16="http://schemas.microsoft.com/office/drawing/2014/main" id="{D8528690-77BA-44C7-BE7D-3D6CF0629AB0}"/>
              </a:ext>
            </a:extLst>
          </p:cNvPr>
          <p:cNvPicPr>
            <a:picLocks noChangeAspect="1"/>
          </p:cNvPicPr>
          <p:nvPr/>
        </p:nvPicPr>
        <p:blipFill>
          <a:blip r:embed="rId4">
            <a:duotone>
              <a:prstClr val="black"/>
              <a:schemeClr val="accent6">
                <a:tint val="45000"/>
                <a:satMod val="400000"/>
              </a:schemeClr>
            </a:duotone>
          </a:blip>
          <a:stretch>
            <a:fillRect/>
          </a:stretch>
        </p:blipFill>
        <p:spPr>
          <a:xfrm>
            <a:off x="6714403" y="4236812"/>
            <a:ext cx="2334970" cy="646232"/>
          </a:xfrm>
          <a:prstGeom prst="rect">
            <a:avLst/>
          </a:prstGeom>
        </p:spPr>
      </p:pic>
      <p:pic>
        <p:nvPicPr>
          <p:cNvPr id="2052" name="Picture 4">
            <a:extLst>
              <a:ext uri="{FF2B5EF4-FFF2-40B4-BE49-F238E27FC236}">
                <a16:creationId xmlns:a16="http://schemas.microsoft.com/office/drawing/2014/main" id="{94CC7D78-39E5-48D1-A1DD-C8708CF5B95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3756" y="1906799"/>
            <a:ext cx="3497344" cy="49422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 picture containing text, clipart&#10;&#10;Description automatically generated">
            <a:extLst>
              <a:ext uri="{FF2B5EF4-FFF2-40B4-BE49-F238E27FC236}">
                <a16:creationId xmlns:a16="http://schemas.microsoft.com/office/drawing/2014/main" id="{9E24150B-B749-403A-BF4C-151E87A4B82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9234" y="1267477"/>
            <a:ext cx="1829505" cy="994031"/>
          </a:xfrm>
          <a:prstGeom prst="rect">
            <a:avLst/>
          </a:prstGeom>
          <a:noFill/>
        </p:spPr>
      </p:pic>
      <p:sp>
        <p:nvSpPr>
          <p:cNvPr id="13" name="TextBox 12">
            <a:extLst>
              <a:ext uri="{FF2B5EF4-FFF2-40B4-BE49-F238E27FC236}">
                <a16:creationId xmlns:a16="http://schemas.microsoft.com/office/drawing/2014/main" id="{F37574D7-C2F8-4E43-AFC0-943BC9C6C0C2}"/>
              </a:ext>
            </a:extLst>
          </p:cNvPr>
          <p:cNvSpPr txBox="1"/>
          <p:nvPr/>
        </p:nvSpPr>
        <p:spPr>
          <a:xfrm>
            <a:off x="4011735" y="5203027"/>
            <a:ext cx="6076492" cy="1077218"/>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Thực hiện yêu cầu trong phiếu </a:t>
            </a:r>
            <a:br>
              <a:rPr lang="vi-VN" sz="3200" b="1" dirty="0">
                <a:latin typeface="Calibri Light" panose="020F0302020204030204" pitchFamily="34" charset="0"/>
                <a:cs typeface="Calibri Light" panose="020F0302020204030204" pitchFamily="34" charset="0"/>
              </a:rPr>
            </a:br>
            <a:r>
              <a:rPr lang="vi-VN" sz="3200" b="1" dirty="0">
                <a:latin typeface="Calibri Light" panose="020F0302020204030204" pitchFamily="34" charset="0"/>
                <a:cs typeface="Calibri Light" panose="020F0302020204030204" pitchFamily="34" charset="0"/>
              </a:rPr>
              <a:t>luyện tập</a:t>
            </a:r>
            <a:endParaRPr lang="vi-VN" sz="3200" b="1" dirty="0">
              <a:highlight>
                <a:srgbClr val="FDF6CD"/>
              </a:highligh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577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6852E8-B952-47CA-B6FC-1476AFDD4326}"/>
              </a:ext>
            </a:extLst>
          </p:cNvPr>
          <p:cNvSpPr/>
          <p:nvPr/>
        </p:nvSpPr>
        <p:spPr>
          <a:xfrm>
            <a:off x="3315158" y="1311160"/>
            <a:ext cx="6076492" cy="769441"/>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4">
            <a:extLst>
              <a:ext uri="{FF2B5EF4-FFF2-40B4-BE49-F238E27FC236}">
                <a16:creationId xmlns:a16="http://schemas.microsoft.com/office/drawing/2014/main" id="{1619F59F-F674-4870-8A8B-28AA4812C66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904" y="-35843"/>
            <a:ext cx="1960568" cy="2774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 picture containing text, clipart&#10;&#10;Description automatically generated">
            <a:extLst>
              <a:ext uri="{FF2B5EF4-FFF2-40B4-BE49-F238E27FC236}">
                <a16:creationId xmlns:a16="http://schemas.microsoft.com/office/drawing/2014/main" id="{9E24150B-B749-403A-BF4C-151E87A4B82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3756" y="1073463"/>
            <a:ext cx="1829505" cy="994031"/>
          </a:xfrm>
          <a:prstGeom prst="rect">
            <a:avLst/>
          </a:prstGeom>
          <a:noFill/>
        </p:spPr>
      </p:pic>
      <p:sp>
        <p:nvSpPr>
          <p:cNvPr id="13" name="TextBox 12">
            <a:extLst>
              <a:ext uri="{FF2B5EF4-FFF2-40B4-BE49-F238E27FC236}">
                <a16:creationId xmlns:a16="http://schemas.microsoft.com/office/drawing/2014/main" id="{F37574D7-C2F8-4E43-AFC0-943BC9C6C0C2}"/>
              </a:ext>
            </a:extLst>
          </p:cNvPr>
          <p:cNvSpPr txBox="1"/>
          <p:nvPr/>
        </p:nvSpPr>
        <p:spPr>
          <a:xfrm>
            <a:off x="3546646" y="1351261"/>
            <a:ext cx="6076492" cy="584775"/>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Đánh dấu X vào ô em cho là đúng.</a:t>
            </a:r>
            <a:endParaRPr lang="vi-VN" sz="3200" b="1" dirty="0">
              <a:highlight>
                <a:srgbClr val="FDF6CD"/>
              </a:highlight>
              <a:latin typeface="Calibri Light" panose="020F0302020204030204" pitchFamily="34" charset="0"/>
              <a:cs typeface="Calibri Light" panose="020F0302020204030204" pitchFamily="34" charset="0"/>
            </a:endParaRPr>
          </a:p>
        </p:txBody>
      </p:sp>
      <p:graphicFrame>
        <p:nvGraphicFramePr>
          <p:cNvPr id="2" name="Table 3">
            <a:extLst>
              <a:ext uri="{FF2B5EF4-FFF2-40B4-BE49-F238E27FC236}">
                <a16:creationId xmlns:a16="http://schemas.microsoft.com/office/drawing/2014/main" id="{87C3A365-AEC6-4991-A0FB-EBF49C34F969}"/>
              </a:ext>
            </a:extLst>
          </p:cNvPr>
          <p:cNvGraphicFramePr>
            <a:graphicFrameLocks noGrp="1"/>
          </p:cNvGraphicFramePr>
          <p:nvPr>
            <p:extLst>
              <p:ext uri="{D42A27DB-BD31-4B8C-83A1-F6EECF244321}">
                <p14:modId xmlns:p14="http://schemas.microsoft.com/office/powerpoint/2010/main" val="1693943250"/>
              </p:ext>
            </p:extLst>
          </p:nvPr>
        </p:nvGraphicFramePr>
        <p:xfrm>
          <a:off x="-8904" y="2427763"/>
          <a:ext cx="12170452" cy="3377148"/>
        </p:xfrm>
        <a:graphic>
          <a:graphicData uri="http://schemas.openxmlformats.org/drawingml/2006/table">
            <a:tbl>
              <a:tblPr firstRow="1" bandRow="1">
                <a:tableStyleId>{68D230F3-CF80-4859-8CE7-A43EE81993B5}</a:tableStyleId>
              </a:tblPr>
              <a:tblGrid>
                <a:gridCol w="922293">
                  <a:extLst>
                    <a:ext uri="{9D8B030D-6E8A-4147-A177-3AD203B41FA5}">
                      <a16:colId xmlns:a16="http://schemas.microsoft.com/office/drawing/2014/main" val="2522790521"/>
                    </a:ext>
                  </a:extLst>
                </a:gridCol>
                <a:gridCol w="5162933">
                  <a:extLst>
                    <a:ext uri="{9D8B030D-6E8A-4147-A177-3AD203B41FA5}">
                      <a16:colId xmlns:a16="http://schemas.microsoft.com/office/drawing/2014/main" val="3354565423"/>
                    </a:ext>
                  </a:extLst>
                </a:gridCol>
                <a:gridCol w="741637">
                  <a:extLst>
                    <a:ext uri="{9D8B030D-6E8A-4147-A177-3AD203B41FA5}">
                      <a16:colId xmlns:a16="http://schemas.microsoft.com/office/drawing/2014/main" val="523625641"/>
                    </a:ext>
                  </a:extLst>
                </a:gridCol>
                <a:gridCol w="5343589">
                  <a:extLst>
                    <a:ext uri="{9D8B030D-6E8A-4147-A177-3AD203B41FA5}">
                      <a16:colId xmlns:a16="http://schemas.microsoft.com/office/drawing/2014/main" val="3309605362"/>
                    </a:ext>
                  </a:extLst>
                </a:gridCol>
              </a:tblGrid>
              <a:tr h="562858">
                <a:tc gridSpan="4">
                  <a:txBody>
                    <a:bodyPr/>
                    <a:lstStyle/>
                    <a:p>
                      <a:pPr algn="ctr"/>
                      <a:r>
                        <a:rPr lang="vi-VN" sz="2800" b="1" dirty="0">
                          <a:latin typeface="Calibri Light" panose="020F0302020204030204" pitchFamily="34" charset="0"/>
                          <a:cs typeface="Calibri Light" panose="020F0302020204030204" pitchFamily="34" charset="0"/>
                        </a:rPr>
                        <a:t>1. Khi PHÂN TÍCH một tác phẩm TRUYỆN, cần lưu ý đến các yếu tố nào sau đây?</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073594"/>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Nhân vật</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Chi tiết</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815080"/>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Đề tài</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Gieo vần, ngắt nhịp</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230638"/>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Câu chuyện</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Chủ đề</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672529"/>
                  </a:ext>
                </a:extLst>
              </a:tr>
              <a:tr h="562858">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Hình ảnh</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063656"/>
                  </a:ext>
                </a:extLst>
              </a:tr>
              <a:tr h="562858">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Năm xuất bản</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Độ dài</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348189"/>
                  </a:ext>
                </a:extLst>
              </a:tr>
            </a:tbl>
          </a:graphicData>
        </a:graphic>
      </p:graphicFrame>
      <p:sp>
        <p:nvSpPr>
          <p:cNvPr id="15" name="Rectangle: Rounded Corners 14">
            <a:extLst>
              <a:ext uri="{FF2B5EF4-FFF2-40B4-BE49-F238E27FC236}">
                <a16:creationId xmlns:a16="http://schemas.microsoft.com/office/drawing/2014/main" id="{815196F1-5253-49C6-AA45-687DCCE59945}"/>
              </a:ext>
            </a:extLst>
          </p:cNvPr>
          <p:cNvSpPr/>
          <p:nvPr/>
        </p:nvSpPr>
        <p:spPr>
          <a:xfrm>
            <a:off x="2436178" y="377123"/>
            <a:ext cx="4400551"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4AC623-2CBE-4B8A-A585-806203CF1DF5}"/>
              </a:ext>
            </a:extLst>
          </p:cNvPr>
          <p:cNvSpPr txBox="1"/>
          <p:nvPr/>
        </p:nvSpPr>
        <p:spPr>
          <a:xfrm>
            <a:off x="1179986" y="342153"/>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luyện tập</a:t>
            </a:r>
            <a:endParaRPr lang="en-US" sz="4400" b="1" dirty="0">
              <a:solidFill>
                <a:schemeClr val="tx1">
                  <a:lumMod val="75000"/>
                  <a:lumOff val="25000"/>
                </a:schemeClr>
              </a:solidFill>
              <a:latin typeface="iCiel Fester Bold" pitchFamily="50" charset="0"/>
            </a:endParaRPr>
          </a:p>
        </p:txBody>
      </p:sp>
    </p:spTree>
    <p:extLst>
      <p:ext uri="{BB962C8B-B14F-4D97-AF65-F5344CB8AC3E}">
        <p14:creationId xmlns:p14="http://schemas.microsoft.com/office/powerpoint/2010/main" val="4255682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6852E8-B952-47CA-B6FC-1476AFDD4326}"/>
              </a:ext>
            </a:extLst>
          </p:cNvPr>
          <p:cNvSpPr/>
          <p:nvPr/>
        </p:nvSpPr>
        <p:spPr>
          <a:xfrm>
            <a:off x="6458408" y="281880"/>
            <a:ext cx="5336425" cy="769441"/>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Box 12">
            <a:extLst>
              <a:ext uri="{FF2B5EF4-FFF2-40B4-BE49-F238E27FC236}">
                <a16:creationId xmlns:a16="http://schemas.microsoft.com/office/drawing/2014/main" id="{F37574D7-C2F8-4E43-AFC0-943BC9C6C0C2}"/>
              </a:ext>
            </a:extLst>
          </p:cNvPr>
          <p:cNvSpPr txBox="1"/>
          <p:nvPr/>
        </p:nvSpPr>
        <p:spPr>
          <a:xfrm>
            <a:off x="6703349" y="367583"/>
            <a:ext cx="5091484" cy="523220"/>
          </a:xfrm>
          <a:prstGeom prst="rect">
            <a:avLst/>
          </a:prstGeom>
          <a:noFill/>
        </p:spPr>
        <p:txBody>
          <a:bodyPr wrap="square" rtlCol="0">
            <a:spAutoFit/>
          </a:bodyPr>
          <a:lstStyle/>
          <a:p>
            <a:r>
              <a:rPr lang="vi-VN" sz="2800" b="1" dirty="0">
                <a:latin typeface="Calibri Light" panose="020F0302020204030204" pitchFamily="34" charset="0"/>
                <a:cs typeface="Calibri Light" panose="020F0302020204030204" pitchFamily="34" charset="0"/>
              </a:rPr>
              <a:t>Đánh dấu X vào ô em cho là đúng.</a:t>
            </a:r>
            <a:endParaRPr lang="vi-VN" sz="2800" b="1" dirty="0">
              <a:highlight>
                <a:srgbClr val="FDF6CD"/>
              </a:highlight>
              <a:latin typeface="Calibri Light" panose="020F0302020204030204" pitchFamily="34" charset="0"/>
              <a:cs typeface="Calibri Light" panose="020F0302020204030204" pitchFamily="34" charset="0"/>
            </a:endParaRPr>
          </a:p>
        </p:txBody>
      </p:sp>
      <p:graphicFrame>
        <p:nvGraphicFramePr>
          <p:cNvPr id="2" name="Table 3">
            <a:extLst>
              <a:ext uri="{FF2B5EF4-FFF2-40B4-BE49-F238E27FC236}">
                <a16:creationId xmlns:a16="http://schemas.microsoft.com/office/drawing/2014/main" id="{87C3A365-AEC6-4991-A0FB-EBF49C34F969}"/>
              </a:ext>
            </a:extLst>
          </p:cNvPr>
          <p:cNvGraphicFramePr>
            <a:graphicFrameLocks noGrp="1"/>
          </p:cNvGraphicFramePr>
          <p:nvPr>
            <p:extLst>
              <p:ext uri="{D42A27DB-BD31-4B8C-83A1-F6EECF244321}">
                <p14:modId xmlns:p14="http://schemas.microsoft.com/office/powerpoint/2010/main" val="2616747413"/>
              </p:ext>
            </p:extLst>
          </p:nvPr>
        </p:nvGraphicFramePr>
        <p:xfrm>
          <a:off x="-8904" y="1457652"/>
          <a:ext cx="12170452" cy="5400348"/>
        </p:xfrm>
        <a:graphic>
          <a:graphicData uri="http://schemas.openxmlformats.org/drawingml/2006/table">
            <a:tbl>
              <a:tblPr firstRow="1" bandRow="1">
                <a:tableStyleId>{68D230F3-CF80-4859-8CE7-A43EE81993B5}</a:tableStyleId>
              </a:tblPr>
              <a:tblGrid>
                <a:gridCol w="1190004">
                  <a:extLst>
                    <a:ext uri="{9D8B030D-6E8A-4147-A177-3AD203B41FA5}">
                      <a16:colId xmlns:a16="http://schemas.microsoft.com/office/drawing/2014/main" val="2522790521"/>
                    </a:ext>
                  </a:extLst>
                </a:gridCol>
                <a:gridCol w="4895222">
                  <a:extLst>
                    <a:ext uri="{9D8B030D-6E8A-4147-A177-3AD203B41FA5}">
                      <a16:colId xmlns:a16="http://schemas.microsoft.com/office/drawing/2014/main" val="3354565423"/>
                    </a:ext>
                  </a:extLst>
                </a:gridCol>
                <a:gridCol w="1200778">
                  <a:extLst>
                    <a:ext uri="{9D8B030D-6E8A-4147-A177-3AD203B41FA5}">
                      <a16:colId xmlns:a16="http://schemas.microsoft.com/office/drawing/2014/main" val="523625641"/>
                    </a:ext>
                  </a:extLst>
                </a:gridCol>
                <a:gridCol w="4884448">
                  <a:extLst>
                    <a:ext uri="{9D8B030D-6E8A-4147-A177-3AD203B41FA5}">
                      <a16:colId xmlns:a16="http://schemas.microsoft.com/office/drawing/2014/main" val="3309605362"/>
                    </a:ext>
                  </a:extLst>
                </a:gridCol>
              </a:tblGrid>
              <a:tr h="562858">
                <a:tc gridSpan="4">
                  <a:txBody>
                    <a:bodyPr/>
                    <a:lstStyle/>
                    <a:p>
                      <a:pPr algn="ctr"/>
                      <a:r>
                        <a:rPr lang="vi-VN" sz="2800" b="1" dirty="0">
                          <a:latin typeface="Calibri Light" panose="020F0302020204030204" pitchFamily="34" charset="0"/>
                          <a:cs typeface="Calibri Light" panose="020F0302020204030204" pitchFamily="34" charset="0"/>
                        </a:rPr>
                        <a:t>1. Khi PHÂN TÍCH một tác phẩm TRUYỆN, cần lưu ý đến các yếu tố nào sau đây?</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073594"/>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Nhân vật</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Chi tiết</a:t>
                      </a:r>
                    </a:p>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815080"/>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Đề tài</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Gieo vần, ngắt nhịp</a:t>
                      </a:r>
                    </a:p>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230638"/>
                  </a:ext>
                </a:extLst>
              </a:tr>
              <a:tr h="562858">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Câu chuyện</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Chủ đề</a:t>
                      </a:r>
                    </a:p>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672529"/>
                  </a:ext>
                </a:extLst>
              </a:tr>
              <a:tr h="562858">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Biện pháp tu từ</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Hình ảnh</a:t>
                      </a:r>
                    </a:p>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063656"/>
                  </a:ext>
                </a:extLst>
              </a:tr>
              <a:tr h="562858">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Năm xuất bản</a:t>
                      </a: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dirty="0">
                          <a:latin typeface="Calibri Light" panose="020F0302020204030204" pitchFamily="34" charset="0"/>
                          <a:cs typeface="Calibri Light" panose="020F0302020204030204" pitchFamily="34" charset="0"/>
                        </a:rPr>
                        <a:t>Độ dài</a:t>
                      </a:r>
                    </a:p>
                    <a:p>
                      <a:pPr algn="ctr"/>
                      <a:endParaRPr lang="en-US" sz="2800" b="1" dirty="0">
                        <a:latin typeface="Calibri Light" panose="020F0302020204030204" pitchFamily="34" charset="0"/>
                        <a:cs typeface="Calibri Light" panose="020F0302020204030204" pitchFamily="34" charset="0"/>
                      </a:endParaRPr>
                    </a:p>
                  </a:txBody>
                  <a:tcPr marL="114058" marR="114058" marT="57029" marB="570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348189"/>
                  </a:ext>
                </a:extLst>
              </a:tr>
            </a:tbl>
          </a:graphicData>
        </a:graphic>
      </p:graphicFrame>
      <p:sp>
        <p:nvSpPr>
          <p:cNvPr id="4" name="Multiplication Sign 3">
            <a:extLst>
              <a:ext uri="{FF2B5EF4-FFF2-40B4-BE49-F238E27FC236}">
                <a16:creationId xmlns:a16="http://schemas.microsoft.com/office/drawing/2014/main" id="{F6849C11-A12F-4C87-BF24-5B48658DCF9A}"/>
              </a:ext>
            </a:extLst>
          </p:cNvPr>
          <p:cNvSpPr/>
          <p:nvPr/>
        </p:nvSpPr>
        <p:spPr>
          <a:xfrm>
            <a:off x="30452" y="2991917"/>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4D3A74EB-724F-43DC-B5E0-3652F1EF9550}"/>
              </a:ext>
            </a:extLst>
          </p:cNvPr>
          <p:cNvSpPr/>
          <p:nvPr/>
        </p:nvSpPr>
        <p:spPr>
          <a:xfrm>
            <a:off x="6233150" y="6001817"/>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07F00346-223E-4038-B2C5-57DA46F801B7}"/>
              </a:ext>
            </a:extLst>
          </p:cNvPr>
          <p:cNvSpPr/>
          <p:nvPr/>
        </p:nvSpPr>
        <p:spPr>
          <a:xfrm>
            <a:off x="-8904" y="3909489"/>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5A68F859-89D1-4286-BF98-FA4CA8C4B6FF}"/>
              </a:ext>
            </a:extLst>
          </p:cNvPr>
          <p:cNvSpPr/>
          <p:nvPr/>
        </p:nvSpPr>
        <p:spPr>
          <a:xfrm>
            <a:off x="30452" y="1982466"/>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E9FF2557-16EF-44DF-A584-8EF58F657429}"/>
              </a:ext>
            </a:extLst>
          </p:cNvPr>
          <p:cNvSpPr/>
          <p:nvPr/>
        </p:nvSpPr>
        <p:spPr>
          <a:xfrm>
            <a:off x="6233150" y="3956614"/>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6C0B6F6D-104D-4EBD-AB85-0B3623D75413}"/>
              </a:ext>
            </a:extLst>
          </p:cNvPr>
          <p:cNvSpPr/>
          <p:nvPr/>
        </p:nvSpPr>
        <p:spPr>
          <a:xfrm>
            <a:off x="6233150" y="1952687"/>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DA33CFA6-ED82-4647-ACEC-C80B6D96BAA7}"/>
              </a:ext>
            </a:extLst>
          </p:cNvPr>
          <p:cNvSpPr/>
          <p:nvPr/>
        </p:nvSpPr>
        <p:spPr>
          <a:xfrm>
            <a:off x="6233150" y="4943148"/>
            <a:ext cx="914400" cy="914400"/>
          </a:xfrm>
          <a:prstGeom prst="mathMultiply">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61A6F02-35AF-46C1-BD43-EC986400C95A}"/>
              </a:ext>
            </a:extLst>
          </p:cNvPr>
          <p:cNvSpPr/>
          <p:nvPr/>
        </p:nvSpPr>
        <p:spPr>
          <a:xfrm>
            <a:off x="1490809" y="280362"/>
            <a:ext cx="4400551"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430699C-2FA2-4061-94AA-565CDC748ED7}"/>
              </a:ext>
            </a:extLst>
          </p:cNvPr>
          <p:cNvSpPr txBox="1"/>
          <p:nvPr/>
        </p:nvSpPr>
        <p:spPr>
          <a:xfrm>
            <a:off x="234617" y="245392"/>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luyện tập</a:t>
            </a:r>
            <a:endParaRPr lang="en-US" sz="4400" b="1" dirty="0">
              <a:solidFill>
                <a:schemeClr val="tx1">
                  <a:lumMod val="75000"/>
                  <a:lumOff val="25000"/>
                </a:schemeClr>
              </a:solidFill>
              <a:latin typeface="iCiel Fester Bold" pitchFamily="50" charset="0"/>
            </a:endParaRPr>
          </a:p>
        </p:txBody>
      </p:sp>
    </p:spTree>
    <p:extLst>
      <p:ext uri="{BB962C8B-B14F-4D97-AF65-F5344CB8AC3E}">
        <p14:creationId xmlns:p14="http://schemas.microsoft.com/office/powerpoint/2010/main" val="10388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4" grpId="0" animBg="1"/>
      <p:bldP spid="16" grpId="0" animBg="1"/>
      <p:bldP spid="17"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619F59F-F674-4870-8A8B-28AA4812C66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 y="752957"/>
            <a:ext cx="4400551" cy="62267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FC9B473-B17B-4A18-9C2D-1A40C0636DCA}"/>
              </a:ext>
            </a:extLst>
          </p:cNvPr>
          <p:cNvSpPr/>
          <p:nvPr/>
        </p:nvSpPr>
        <p:spPr>
          <a:xfrm>
            <a:off x="5453377" y="333361"/>
            <a:ext cx="6381291" cy="769441"/>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a:extLst>
              <a:ext uri="{FF2B5EF4-FFF2-40B4-BE49-F238E27FC236}">
                <a16:creationId xmlns:a16="http://schemas.microsoft.com/office/drawing/2014/main" id="{AA3F7B04-BA4D-413B-8AA8-4B2CB2B93DE1}"/>
              </a:ext>
            </a:extLst>
          </p:cNvPr>
          <p:cNvSpPr txBox="1"/>
          <p:nvPr/>
        </p:nvSpPr>
        <p:spPr>
          <a:xfrm>
            <a:off x="5785004" y="491347"/>
            <a:ext cx="6136351" cy="523220"/>
          </a:xfrm>
          <a:prstGeom prst="rect">
            <a:avLst/>
          </a:prstGeom>
          <a:noFill/>
        </p:spPr>
        <p:txBody>
          <a:bodyPr wrap="square" rtlCol="0">
            <a:spAutoFit/>
          </a:bodyPr>
          <a:lstStyle/>
          <a:p>
            <a:r>
              <a:rPr lang="vi-VN" sz="2800" b="1" dirty="0">
                <a:latin typeface="Calibri Light" panose="020F0302020204030204" pitchFamily="34" charset="0"/>
                <a:cs typeface="Calibri Light" panose="020F0302020204030204" pitchFamily="34" charset="0"/>
              </a:rPr>
              <a:t>Điền từ/ cụm từ thích hợp vào chỗ trống</a:t>
            </a:r>
          </a:p>
        </p:txBody>
      </p:sp>
      <p:sp>
        <p:nvSpPr>
          <p:cNvPr id="17" name="TextBox 16">
            <a:extLst>
              <a:ext uri="{FF2B5EF4-FFF2-40B4-BE49-F238E27FC236}">
                <a16:creationId xmlns:a16="http://schemas.microsoft.com/office/drawing/2014/main" id="{839AE56A-049A-449A-8CC4-DA2C3E2660FB}"/>
              </a:ext>
            </a:extLst>
          </p:cNvPr>
          <p:cNvSpPr txBox="1"/>
          <p:nvPr/>
        </p:nvSpPr>
        <p:spPr>
          <a:xfrm>
            <a:off x="2927504" y="1260788"/>
            <a:ext cx="8731096" cy="1200329"/>
          </a:xfrm>
          <a:prstGeom prst="rect">
            <a:avLst/>
          </a:prstGeom>
          <a:noFill/>
        </p:spPr>
        <p:txBody>
          <a:bodyPr wrap="square" rtlCol="0">
            <a:spAutoFit/>
          </a:bodyPr>
          <a:lstStyle/>
          <a:p>
            <a:r>
              <a:rPr lang="vi-VN" sz="3600" b="1" i="1" dirty="0">
                <a:latin typeface="Calibri Light" panose="020F0302020204030204" pitchFamily="34" charset="0"/>
                <a:cs typeface="Calibri Light" panose="020F0302020204030204" pitchFamily="34" charset="0"/>
              </a:rPr>
              <a:t>2. Khi tìm hiểu một NHÂN VẬT, cần phải lưu ý đến các phương diện:</a:t>
            </a:r>
          </a:p>
        </p:txBody>
      </p:sp>
      <p:pic>
        <p:nvPicPr>
          <p:cNvPr id="4" name="Picture 3">
            <a:extLst>
              <a:ext uri="{FF2B5EF4-FFF2-40B4-BE49-F238E27FC236}">
                <a16:creationId xmlns:a16="http://schemas.microsoft.com/office/drawing/2014/main" id="{CB628A05-8F7A-4A89-B91A-F5AF002FC6A1}"/>
              </a:ext>
            </a:extLst>
          </p:cNvPr>
          <p:cNvPicPr>
            <a:picLocks noChangeAspect="1"/>
          </p:cNvPicPr>
          <p:nvPr/>
        </p:nvPicPr>
        <p:blipFill>
          <a:blip r:embed="rId3"/>
          <a:stretch>
            <a:fillRect/>
          </a:stretch>
        </p:blipFill>
        <p:spPr>
          <a:xfrm>
            <a:off x="4695909" y="2664851"/>
            <a:ext cx="7896225" cy="3464065"/>
          </a:xfrm>
          <a:prstGeom prst="rect">
            <a:avLst/>
          </a:prstGeom>
        </p:spPr>
      </p:pic>
      <p:sp>
        <p:nvSpPr>
          <p:cNvPr id="18" name="Rectangle: Rounded Corners 17">
            <a:extLst>
              <a:ext uri="{FF2B5EF4-FFF2-40B4-BE49-F238E27FC236}">
                <a16:creationId xmlns:a16="http://schemas.microsoft.com/office/drawing/2014/main" id="{F1B35930-895D-4D14-82C3-7A8C5B646E41}"/>
              </a:ext>
            </a:extLst>
          </p:cNvPr>
          <p:cNvSpPr/>
          <p:nvPr/>
        </p:nvSpPr>
        <p:spPr>
          <a:xfrm>
            <a:off x="439259" y="322583"/>
            <a:ext cx="4400551"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A8E5F39-BECA-46FF-83CC-881A95403430}"/>
              </a:ext>
            </a:extLst>
          </p:cNvPr>
          <p:cNvSpPr txBox="1"/>
          <p:nvPr/>
        </p:nvSpPr>
        <p:spPr>
          <a:xfrm>
            <a:off x="-816933" y="287613"/>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4. luyện tập</a:t>
            </a:r>
            <a:endParaRPr lang="en-US" sz="4400" b="1" dirty="0">
              <a:solidFill>
                <a:schemeClr val="tx1">
                  <a:lumMod val="75000"/>
                  <a:lumOff val="25000"/>
                </a:schemeClr>
              </a:solidFill>
              <a:latin typeface="iCiel Fester Bold" pitchFamily="50" charset="0"/>
            </a:endParaRPr>
          </a:p>
        </p:txBody>
      </p:sp>
    </p:spTree>
    <p:extLst>
      <p:ext uri="{BB962C8B-B14F-4D97-AF65-F5344CB8AC3E}">
        <p14:creationId xmlns:p14="http://schemas.microsoft.com/office/powerpoint/2010/main" val="3419924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1" name="Picture 3080">
            <a:extLst>
              <a:ext uri="{FF2B5EF4-FFF2-40B4-BE49-F238E27FC236}">
                <a16:creationId xmlns:a16="http://schemas.microsoft.com/office/drawing/2014/main" id="{CF992A0C-6CD7-471F-978E-1D5C6E99790F}"/>
              </a:ext>
            </a:extLst>
          </p:cNvPr>
          <p:cNvPicPr>
            <a:picLocks noChangeAspect="1"/>
          </p:cNvPicPr>
          <p:nvPr/>
        </p:nvPicPr>
        <p:blipFill>
          <a:blip r:embed="rId2"/>
          <a:stretch>
            <a:fillRect/>
          </a:stretch>
        </p:blipFill>
        <p:spPr>
          <a:xfrm>
            <a:off x="1104900" y="1192841"/>
            <a:ext cx="12192000" cy="5348617"/>
          </a:xfrm>
          <a:prstGeom prst="rect">
            <a:avLst/>
          </a:prstGeom>
        </p:spPr>
      </p:pic>
      <p:sp>
        <p:nvSpPr>
          <p:cNvPr id="53" name="Rectangle: Rounded Corners 52">
            <a:extLst>
              <a:ext uri="{FF2B5EF4-FFF2-40B4-BE49-F238E27FC236}">
                <a16:creationId xmlns:a16="http://schemas.microsoft.com/office/drawing/2014/main" id="{990543AC-9839-4947-A2C3-B347A70A923D}"/>
              </a:ext>
            </a:extLst>
          </p:cNvPr>
          <p:cNvSpPr/>
          <p:nvPr/>
        </p:nvSpPr>
        <p:spPr>
          <a:xfrm>
            <a:off x="5110477" y="316542"/>
            <a:ext cx="6381291" cy="769441"/>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TextBox 53">
            <a:extLst>
              <a:ext uri="{FF2B5EF4-FFF2-40B4-BE49-F238E27FC236}">
                <a16:creationId xmlns:a16="http://schemas.microsoft.com/office/drawing/2014/main" id="{18257F03-C833-429A-A141-C92A0ED03EE5}"/>
              </a:ext>
            </a:extLst>
          </p:cNvPr>
          <p:cNvSpPr txBox="1"/>
          <p:nvPr/>
        </p:nvSpPr>
        <p:spPr>
          <a:xfrm>
            <a:off x="5442104" y="474528"/>
            <a:ext cx="6136351" cy="523220"/>
          </a:xfrm>
          <a:prstGeom prst="rect">
            <a:avLst/>
          </a:prstGeom>
          <a:noFill/>
        </p:spPr>
        <p:txBody>
          <a:bodyPr wrap="square" rtlCol="0">
            <a:spAutoFit/>
          </a:bodyPr>
          <a:lstStyle/>
          <a:p>
            <a:r>
              <a:rPr lang="vi-VN" sz="2800" b="1" dirty="0">
                <a:latin typeface="Calibri Light" panose="020F0302020204030204" pitchFamily="34" charset="0"/>
                <a:cs typeface="Calibri Light" panose="020F0302020204030204" pitchFamily="34" charset="0"/>
              </a:rPr>
              <a:t>Điền từ/ cụm từ thích hợp vào chỗ trống</a:t>
            </a:r>
          </a:p>
        </p:txBody>
      </p:sp>
      <p:sp>
        <p:nvSpPr>
          <p:cNvPr id="55" name="TextBox 54">
            <a:extLst>
              <a:ext uri="{FF2B5EF4-FFF2-40B4-BE49-F238E27FC236}">
                <a16:creationId xmlns:a16="http://schemas.microsoft.com/office/drawing/2014/main" id="{0B0F2636-6B55-4D5E-9BF6-D887EC75CD5D}"/>
              </a:ext>
            </a:extLst>
          </p:cNvPr>
          <p:cNvSpPr txBox="1"/>
          <p:nvPr/>
        </p:nvSpPr>
        <p:spPr>
          <a:xfrm>
            <a:off x="1104900" y="1192841"/>
            <a:ext cx="11302846" cy="523220"/>
          </a:xfrm>
          <a:prstGeom prst="rect">
            <a:avLst/>
          </a:prstGeom>
          <a:noFill/>
        </p:spPr>
        <p:txBody>
          <a:bodyPr wrap="square" rtlCol="0">
            <a:spAutoFit/>
          </a:bodyPr>
          <a:lstStyle/>
          <a:p>
            <a:r>
              <a:rPr lang="vi-VN" sz="2800" b="1" i="1" dirty="0">
                <a:latin typeface="Calibri Light" panose="020F0302020204030204" pitchFamily="34" charset="0"/>
                <a:cs typeface="Calibri Light" panose="020F0302020204030204" pitchFamily="34" charset="0"/>
              </a:rPr>
              <a:t>2. Khi tìm hiểu một NHÂN VẬT, cần phải lưu ý đến các phương diện:</a:t>
            </a:r>
          </a:p>
        </p:txBody>
      </p:sp>
      <p:sp>
        <p:nvSpPr>
          <p:cNvPr id="56" name="TextBox 55">
            <a:extLst>
              <a:ext uri="{FF2B5EF4-FFF2-40B4-BE49-F238E27FC236}">
                <a16:creationId xmlns:a16="http://schemas.microsoft.com/office/drawing/2014/main" id="{D86CE783-4698-4FB7-8343-F94269D24160}"/>
              </a:ext>
            </a:extLst>
          </p:cNvPr>
          <p:cNvSpPr txBox="1"/>
          <p:nvPr/>
        </p:nvSpPr>
        <p:spPr>
          <a:xfrm>
            <a:off x="232721" y="2367928"/>
            <a:ext cx="4122057" cy="1015663"/>
          </a:xfrm>
          <a:prstGeom prst="rect">
            <a:avLst/>
          </a:prstGeom>
          <a:noFill/>
        </p:spPr>
        <p:txBody>
          <a:bodyPr wrap="square" rtlCol="0">
            <a:spAutoFit/>
          </a:bodyPr>
          <a:lstStyle/>
          <a:p>
            <a:pPr algn="ctr"/>
            <a:r>
              <a:rPr lang="vi-VN" sz="6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Ý nghĩ</a:t>
            </a:r>
            <a:endParaRPr lang="en-US" sz="60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57" name="TextBox 56">
            <a:extLst>
              <a:ext uri="{FF2B5EF4-FFF2-40B4-BE49-F238E27FC236}">
                <a16:creationId xmlns:a16="http://schemas.microsoft.com/office/drawing/2014/main" id="{CA2D7051-B157-4ED7-8295-6729AB589B78}"/>
              </a:ext>
            </a:extLst>
          </p:cNvPr>
          <p:cNvSpPr txBox="1"/>
          <p:nvPr/>
        </p:nvSpPr>
        <p:spPr>
          <a:xfrm>
            <a:off x="7369711" y="2414094"/>
            <a:ext cx="4122057" cy="923330"/>
          </a:xfrm>
          <a:prstGeom prst="rect">
            <a:avLst/>
          </a:prstGeom>
          <a:noFill/>
        </p:spPr>
        <p:txBody>
          <a:bodyPr wrap="square" rtlCol="0">
            <a:spAutoFit/>
          </a:bodyPr>
          <a:lstStyle/>
          <a:p>
            <a:pPr algn="ctr"/>
            <a:r>
              <a:rPr lang="vi-VN"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Ngoại hình</a:t>
            </a:r>
            <a:endParaRPr lang="en-US"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58" name="TextBox 57">
            <a:extLst>
              <a:ext uri="{FF2B5EF4-FFF2-40B4-BE49-F238E27FC236}">
                <a16:creationId xmlns:a16="http://schemas.microsoft.com/office/drawing/2014/main" id="{6D77139B-D8C0-415B-855D-49F2CF4F1692}"/>
              </a:ext>
            </a:extLst>
          </p:cNvPr>
          <p:cNvSpPr txBox="1"/>
          <p:nvPr/>
        </p:nvSpPr>
        <p:spPr>
          <a:xfrm>
            <a:off x="420282" y="5203494"/>
            <a:ext cx="4122057" cy="923330"/>
          </a:xfrm>
          <a:prstGeom prst="rect">
            <a:avLst/>
          </a:prstGeom>
          <a:noFill/>
        </p:spPr>
        <p:txBody>
          <a:bodyPr wrap="square" rtlCol="0">
            <a:spAutoFit/>
          </a:bodyPr>
          <a:lstStyle/>
          <a:p>
            <a:pPr algn="ctr"/>
            <a:r>
              <a:rPr lang="vi-VN"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Hành động</a:t>
            </a:r>
            <a:endParaRPr lang="en-US"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
        <p:nvSpPr>
          <p:cNvPr id="59" name="TextBox 58">
            <a:extLst>
              <a:ext uri="{FF2B5EF4-FFF2-40B4-BE49-F238E27FC236}">
                <a16:creationId xmlns:a16="http://schemas.microsoft.com/office/drawing/2014/main" id="{314D45BE-3A9A-414A-BB48-E257ED1C702C}"/>
              </a:ext>
            </a:extLst>
          </p:cNvPr>
          <p:cNvSpPr txBox="1"/>
          <p:nvPr/>
        </p:nvSpPr>
        <p:spPr>
          <a:xfrm>
            <a:off x="7369711" y="5203494"/>
            <a:ext cx="4122057" cy="923330"/>
          </a:xfrm>
          <a:prstGeom prst="rect">
            <a:avLst/>
          </a:prstGeom>
          <a:noFill/>
        </p:spPr>
        <p:txBody>
          <a:bodyPr wrap="square" rtlCol="0">
            <a:spAutoFit/>
          </a:bodyPr>
          <a:lstStyle/>
          <a:p>
            <a:pPr algn="ctr"/>
            <a:r>
              <a:rPr lang="vi-VN"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rPr>
              <a:t>Ngôn ngữ</a:t>
            </a:r>
            <a:endParaRPr lang="en-US" sz="5400" dirty="0">
              <a:gradFill flip="none" rotWithShape="1">
                <a:gsLst>
                  <a:gs pos="0">
                    <a:srgbClr val="2B8EDE">
                      <a:shade val="30000"/>
                      <a:satMod val="115000"/>
                    </a:srgbClr>
                  </a:gs>
                  <a:gs pos="50000">
                    <a:srgbClr val="2B8EDE">
                      <a:shade val="67500"/>
                      <a:satMod val="115000"/>
                    </a:srgbClr>
                  </a:gs>
                  <a:gs pos="100000">
                    <a:srgbClr val="2B8EDE">
                      <a:shade val="100000"/>
                      <a:satMod val="115000"/>
                    </a:srgbClr>
                  </a:gs>
                </a:gsLst>
                <a:lin ang="5400000" scaled="1"/>
                <a:tileRect/>
              </a:gradFill>
              <a:latin typeface="SVN-Steady" pitchFamily="50" charset="0"/>
            </a:endParaRPr>
          </a:p>
        </p:txBody>
      </p:sp>
    </p:spTree>
    <p:extLst>
      <p:ext uri="{BB962C8B-B14F-4D97-AF65-F5344CB8AC3E}">
        <p14:creationId xmlns:p14="http://schemas.microsoft.com/office/powerpoint/2010/main" val="397768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14750DA-98FD-456C-9FED-FF91C829FFBF}"/>
              </a:ext>
            </a:extLst>
          </p:cNvPr>
          <p:cNvSpPr/>
          <p:nvPr/>
        </p:nvSpPr>
        <p:spPr>
          <a:xfrm>
            <a:off x="1000746" y="243773"/>
            <a:ext cx="5835983"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7CD6FB-C93A-4A2D-ACD3-93E5828AFBD3}"/>
              </a:ext>
            </a:extLst>
          </p:cNvPr>
          <p:cNvSpPr txBox="1"/>
          <p:nvPr/>
        </p:nvSpPr>
        <p:spPr>
          <a:xfrm>
            <a:off x="462270" y="234886"/>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6. VẬN DỤNG</a:t>
            </a:r>
            <a:endParaRPr lang="en-US" sz="4400" b="1" dirty="0">
              <a:solidFill>
                <a:schemeClr val="tx1">
                  <a:lumMod val="75000"/>
                  <a:lumOff val="25000"/>
                </a:schemeClr>
              </a:solidFill>
              <a:latin typeface="iCiel Fester Bold" pitchFamily="50" charset="0"/>
            </a:endParaRPr>
          </a:p>
        </p:txBody>
      </p:sp>
      <p:pic>
        <p:nvPicPr>
          <p:cNvPr id="4098" name="Picture 2">
            <a:extLst>
              <a:ext uri="{FF2B5EF4-FFF2-40B4-BE49-F238E27FC236}">
                <a16:creationId xmlns:a16="http://schemas.microsoft.com/office/drawing/2014/main" id="{8F11B58E-DE53-4DFC-8D4F-13F7955543C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944"/>
          <a:stretch/>
        </p:blipFill>
        <p:spPr bwMode="auto">
          <a:xfrm>
            <a:off x="266700" y="853330"/>
            <a:ext cx="4229100" cy="55704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A32857-E233-41B9-B21F-9A1E9145ED53}"/>
              </a:ext>
            </a:extLst>
          </p:cNvPr>
          <p:cNvSpPr txBox="1"/>
          <p:nvPr/>
        </p:nvSpPr>
        <p:spPr>
          <a:xfrm>
            <a:off x="3798483" y="1136324"/>
            <a:ext cx="6076492" cy="584775"/>
          </a:xfrm>
          <a:prstGeom prst="rect">
            <a:avLst/>
          </a:prstGeom>
          <a:noFill/>
        </p:spPr>
        <p:txBody>
          <a:bodyPr wrap="square" rtlCol="0">
            <a:spAutoFit/>
          </a:bodyPr>
          <a:lstStyle/>
          <a:p>
            <a:r>
              <a:rPr lang="vi-VN" sz="3200" b="1" dirty="0">
                <a:latin typeface="Calibri Light" panose="020F0302020204030204" pitchFamily="34" charset="0"/>
                <a:cs typeface="Calibri Light" panose="020F0302020204030204" pitchFamily="34" charset="0"/>
              </a:rPr>
              <a:t>Hãy cùng xây dựng:</a:t>
            </a:r>
          </a:p>
        </p:txBody>
      </p:sp>
      <p:sp>
        <p:nvSpPr>
          <p:cNvPr id="10" name="TextBox 9">
            <a:extLst>
              <a:ext uri="{FF2B5EF4-FFF2-40B4-BE49-F238E27FC236}">
                <a16:creationId xmlns:a16="http://schemas.microsoft.com/office/drawing/2014/main" id="{4E553FBA-ECB8-474B-A6D6-9AEB975F947B}"/>
              </a:ext>
            </a:extLst>
          </p:cNvPr>
          <p:cNvSpPr txBox="1"/>
          <p:nvPr/>
        </p:nvSpPr>
        <p:spPr>
          <a:xfrm>
            <a:off x="2925762" y="2191999"/>
            <a:ext cx="6340476" cy="1446550"/>
          </a:xfrm>
          <a:prstGeom prst="rect">
            <a:avLst/>
          </a:prstGeom>
          <a:noFill/>
        </p:spPr>
        <p:txBody>
          <a:bodyPr wrap="square" rtlCol="0">
            <a:spAutoFit/>
          </a:bodyPr>
          <a:lstStyle/>
          <a:p>
            <a:pPr algn="ctr"/>
            <a:r>
              <a:rPr lang="vi-VN" sz="88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rPr>
              <a:t>“Vườn </a:t>
            </a:r>
            <a:endParaRPr lang="en-US" sz="88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endParaRPr>
          </a:p>
        </p:txBody>
      </p:sp>
      <p:sp>
        <p:nvSpPr>
          <p:cNvPr id="11" name="TextBox 10">
            <a:extLst>
              <a:ext uri="{FF2B5EF4-FFF2-40B4-BE49-F238E27FC236}">
                <a16:creationId xmlns:a16="http://schemas.microsoft.com/office/drawing/2014/main" id="{567BC11C-0BE8-4A3E-A355-5D2560F7C489}"/>
              </a:ext>
            </a:extLst>
          </p:cNvPr>
          <p:cNvSpPr txBox="1"/>
          <p:nvPr/>
        </p:nvSpPr>
        <p:spPr>
          <a:xfrm>
            <a:off x="6430962" y="1776501"/>
            <a:ext cx="5132388" cy="1862048"/>
          </a:xfrm>
          <a:prstGeom prst="rect">
            <a:avLst/>
          </a:prstGeom>
          <a:noFill/>
        </p:spPr>
        <p:txBody>
          <a:bodyPr wrap="square" rtlCol="0">
            <a:spAutoFit/>
          </a:bodyPr>
          <a:lstStyle/>
          <a:p>
            <a:pPr algn="ctr"/>
            <a:r>
              <a:rPr lang="vi-VN" sz="115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rPr>
              <a:t>ươm</a:t>
            </a:r>
            <a:endParaRPr lang="en-US" sz="115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endParaRPr>
          </a:p>
        </p:txBody>
      </p:sp>
      <p:sp>
        <p:nvSpPr>
          <p:cNvPr id="12" name="TextBox 11">
            <a:extLst>
              <a:ext uri="{FF2B5EF4-FFF2-40B4-BE49-F238E27FC236}">
                <a16:creationId xmlns:a16="http://schemas.microsoft.com/office/drawing/2014/main" id="{014E772A-6AB6-4561-902A-23DF92B437E5}"/>
              </a:ext>
            </a:extLst>
          </p:cNvPr>
          <p:cNvSpPr txBox="1"/>
          <p:nvPr/>
        </p:nvSpPr>
        <p:spPr>
          <a:xfrm>
            <a:off x="4441966" y="3189480"/>
            <a:ext cx="5132388" cy="1569660"/>
          </a:xfrm>
          <a:prstGeom prst="rect">
            <a:avLst/>
          </a:prstGeom>
          <a:noFill/>
        </p:spPr>
        <p:txBody>
          <a:bodyPr wrap="square" rtlCol="0">
            <a:spAutoFit/>
          </a:bodyPr>
          <a:lstStyle/>
          <a:p>
            <a:pPr algn="ctr"/>
            <a:r>
              <a:rPr lang="vi-VN" sz="96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rPr>
              <a:t>tinh </a:t>
            </a:r>
            <a:endParaRPr lang="en-US" sz="96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endParaRPr>
          </a:p>
        </p:txBody>
      </p:sp>
      <p:sp>
        <p:nvSpPr>
          <p:cNvPr id="13" name="TextBox 12">
            <a:extLst>
              <a:ext uri="{FF2B5EF4-FFF2-40B4-BE49-F238E27FC236}">
                <a16:creationId xmlns:a16="http://schemas.microsoft.com/office/drawing/2014/main" id="{661C1AA6-AF73-4952-82A1-1BF0305FD780}"/>
              </a:ext>
            </a:extLst>
          </p:cNvPr>
          <p:cNvSpPr txBox="1"/>
          <p:nvPr/>
        </p:nvSpPr>
        <p:spPr>
          <a:xfrm>
            <a:off x="7065168" y="3189480"/>
            <a:ext cx="5132388" cy="1569660"/>
          </a:xfrm>
          <a:prstGeom prst="rect">
            <a:avLst/>
          </a:prstGeom>
          <a:noFill/>
        </p:spPr>
        <p:txBody>
          <a:bodyPr wrap="square" rtlCol="0">
            <a:spAutoFit/>
          </a:bodyPr>
          <a:lstStyle/>
          <a:p>
            <a:pPr algn="ctr"/>
            <a:r>
              <a:rPr lang="vi-VN" sz="96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rPr>
              <a:t>thần”</a:t>
            </a:r>
            <a:endParaRPr lang="en-US" sz="9600" b="1" dirty="0">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atin typeface="iCiel ButterScotch" pitchFamily="2" charset="0"/>
            </a:endParaRPr>
          </a:p>
        </p:txBody>
      </p:sp>
      <p:pic>
        <p:nvPicPr>
          <p:cNvPr id="4100" name="Picture 4">
            <a:extLst>
              <a:ext uri="{FF2B5EF4-FFF2-40B4-BE49-F238E27FC236}">
                <a16:creationId xmlns:a16="http://schemas.microsoft.com/office/drawing/2014/main" id="{5D0F2035-BAD9-450E-9FB5-49DB401DAF8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244" r="57078"/>
          <a:stretch/>
        </p:blipFill>
        <p:spPr bwMode="auto">
          <a:xfrm>
            <a:off x="3683080" y="3638549"/>
            <a:ext cx="2079625" cy="2040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9C3ACD4-9A7C-4E77-907F-61BA2C9EB70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0773" y="42362"/>
            <a:ext cx="1888172" cy="2250701"/>
          </a:xfrm>
          <a:prstGeom prst="rect">
            <a:avLst/>
          </a:prstGeom>
          <a:noFill/>
        </p:spPr>
      </p:pic>
      <p:pic>
        <p:nvPicPr>
          <p:cNvPr id="4102" name="Picture 6">
            <a:extLst>
              <a:ext uri="{FF2B5EF4-FFF2-40B4-BE49-F238E27FC236}">
                <a16:creationId xmlns:a16="http://schemas.microsoft.com/office/drawing/2014/main" id="{4435D2A9-8980-4690-B618-C2D2DA7F0DD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2267"/>
          <a:stretch/>
        </p:blipFill>
        <p:spPr bwMode="auto">
          <a:xfrm>
            <a:off x="6291405" y="4526301"/>
            <a:ext cx="5132387" cy="21382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96D09B5-0C53-4A34-89C2-BCB13244421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2755" y="42362"/>
            <a:ext cx="2099518" cy="271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0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4273B-7DA7-41CD-8B5A-1D06E4BF8330}"/>
              </a:ext>
            </a:extLst>
          </p:cNvPr>
          <p:cNvPicPr>
            <a:picLocks noChangeAspect="1"/>
          </p:cNvPicPr>
          <p:nvPr/>
        </p:nvPicPr>
        <p:blipFill>
          <a:blip r:embed="rId3"/>
          <a:stretch>
            <a:fillRect/>
          </a:stretch>
        </p:blipFill>
        <p:spPr>
          <a:xfrm>
            <a:off x="846620" y="1857658"/>
            <a:ext cx="2334970" cy="646232"/>
          </a:xfrm>
          <a:prstGeom prst="rect">
            <a:avLst/>
          </a:prstGeom>
        </p:spPr>
      </p:pic>
      <p:sp>
        <p:nvSpPr>
          <p:cNvPr id="5" name="TextBox 4">
            <a:extLst>
              <a:ext uri="{FF2B5EF4-FFF2-40B4-BE49-F238E27FC236}">
                <a16:creationId xmlns:a16="http://schemas.microsoft.com/office/drawing/2014/main" id="{F8EE6276-4F13-45EB-B780-14C1A043A9A3}"/>
              </a:ext>
            </a:extLst>
          </p:cNvPr>
          <p:cNvSpPr txBox="1"/>
          <p:nvPr/>
        </p:nvSpPr>
        <p:spPr>
          <a:xfrm>
            <a:off x="3664361" y="491008"/>
            <a:ext cx="5711868" cy="923330"/>
          </a:xfrm>
          <a:prstGeom prst="rect">
            <a:avLst/>
          </a:prstGeom>
          <a:noFill/>
        </p:spPr>
        <p:txBody>
          <a:bodyPr wrap="square" rtlCol="0">
            <a:spAutoFit/>
          </a:bodyPr>
          <a:lstStyle/>
          <a:p>
            <a:r>
              <a:rPr lang="vi-VN" sz="5400" b="1" dirty="0">
                <a:solidFill>
                  <a:schemeClr val="accent5">
                    <a:lumMod val="50000"/>
                  </a:schemeClr>
                </a:solidFill>
                <a:latin typeface="iCiel Fester Bold" pitchFamily="50" charset="0"/>
              </a:rPr>
              <a:t>Trò chơi Khởi động</a:t>
            </a:r>
            <a:endParaRPr lang="en-US" sz="5400" b="1" dirty="0">
              <a:solidFill>
                <a:schemeClr val="accent5">
                  <a:lumMod val="50000"/>
                </a:schemeClr>
              </a:solidFill>
              <a:latin typeface="iCiel Fester Bold" pitchFamily="50" charset="0"/>
            </a:endParaRPr>
          </a:p>
        </p:txBody>
      </p:sp>
      <p:pic>
        <p:nvPicPr>
          <p:cNvPr id="6" name="Picture 5">
            <a:extLst>
              <a:ext uri="{FF2B5EF4-FFF2-40B4-BE49-F238E27FC236}">
                <a16:creationId xmlns:a16="http://schemas.microsoft.com/office/drawing/2014/main" id="{AE7E70BB-E797-4133-BE8F-7B70A0766EB9}"/>
              </a:ext>
            </a:extLst>
          </p:cNvPr>
          <p:cNvPicPr>
            <a:picLocks noChangeAspect="1"/>
          </p:cNvPicPr>
          <p:nvPr/>
        </p:nvPicPr>
        <p:blipFill rotWithShape="1">
          <a:blip r:embed="rId4"/>
          <a:srcRect b="25010"/>
          <a:stretch/>
        </p:blipFill>
        <p:spPr>
          <a:xfrm>
            <a:off x="465449" y="187145"/>
            <a:ext cx="4057871" cy="1531056"/>
          </a:xfrm>
          <a:prstGeom prst="rect">
            <a:avLst/>
          </a:prstGeom>
        </p:spPr>
      </p:pic>
      <p:pic>
        <p:nvPicPr>
          <p:cNvPr id="7" name="btnInknoeActivity">
            <a:extLst>
              <a:ext uri="{FF2B5EF4-FFF2-40B4-BE49-F238E27FC236}">
                <a16:creationId xmlns:a16="http://schemas.microsoft.com/office/drawing/2014/main" id="{7537DEAB-7B41-4255-819E-F3C3E928C4BB}"/>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9674341" y="666923"/>
            <a:ext cx="2219546" cy="571500"/>
          </a:xfrm>
          <a:prstGeom prst="rect">
            <a:avLst/>
          </a:prstGeom>
        </p:spPr>
      </p:pic>
      <p:grpSp>
        <p:nvGrpSpPr>
          <p:cNvPr id="13" name="Group 12">
            <a:extLst>
              <a:ext uri="{FF2B5EF4-FFF2-40B4-BE49-F238E27FC236}">
                <a16:creationId xmlns:a16="http://schemas.microsoft.com/office/drawing/2014/main" id="{422D78B1-EFE5-4C88-9D36-7F35B51DB6BB}"/>
              </a:ext>
            </a:extLst>
          </p:cNvPr>
          <p:cNvGrpSpPr/>
          <p:nvPr/>
        </p:nvGrpSpPr>
        <p:grpSpPr>
          <a:xfrm>
            <a:off x="3409006" y="2180774"/>
            <a:ext cx="9392592" cy="1147873"/>
            <a:chOff x="1551180" y="3272342"/>
            <a:chExt cx="9392592" cy="1147873"/>
          </a:xfrm>
        </p:grpSpPr>
        <p:sp>
          <p:nvSpPr>
            <p:cNvPr id="12" name="Rectangle: Rounded Corners 11">
              <a:extLst>
                <a:ext uri="{FF2B5EF4-FFF2-40B4-BE49-F238E27FC236}">
                  <a16:creationId xmlns:a16="http://schemas.microsoft.com/office/drawing/2014/main" id="{8B799A75-3048-4945-A2B3-981D15027DB7}"/>
                </a:ext>
              </a:extLst>
            </p:cNvPr>
            <p:cNvSpPr/>
            <p:nvPr/>
          </p:nvSpPr>
          <p:spPr>
            <a:xfrm>
              <a:off x="1551180" y="3272342"/>
              <a:ext cx="8623333" cy="1147873"/>
            </a:xfrm>
            <a:prstGeom prst="roundRect">
              <a:avLst/>
            </a:prstGeom>
            <a:solidFill>
              <a:schemeClr val="bg1"/>
            </a:solid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grpSp>
          <p:nvGrpSpPr>
            <p:cNvPr id="11" name="Group 10">
              <a:extLst>
                <a:ext uri="{FF2B5EF4-FFF2-40B4-BE49-F238E27FC236}">
                  <a16:creationId xmlns:a16="http://schemas.microsoft.com/office/drawing/2014/main" id="{D7E91077-9EBA-4E21-B71A-281116823291}"/>
                </a:ext>
              </a:extLst>
            </p:cNvPr>
            <p:cNvGrpSpPr/>
            <p:nvPr/>
          </p:nvGrpSpPr>
          <p:grpSpPr>
            <a:xfrm>
              <a:off x="1735292" y="3338446"/>
              <a:ext cx="9208480" cy="1015663"/>
              <a:chOff x="1372435" y="3518617"/>
              <a:chExt cx="9208480" cy="1015663"/>
            </a:xfrm>
          </p:grpSpPr>
          <p:sp>
            <p:nvSpPr>
              <p:cNvPr id="9" name="TextBox 8">
                <a:extLst>
                  <a:ext uri="{FF2B5EF4-FFF2-40B4-BE49-F238E27FC236}">
                    <a16:creationId xmlns:a16="http://schemas.microsoft.com/office/drawing/2014/main" id="{5E45568A-163C-428E-A884-D7E3EBEC98BC}"/>
                  </a:ext>
                </a:extLst>
              </p:cNvPr>
              <p:cNvSpPr txBox="1"/>
              <p:nvPr/>
            </p:nvSpPr>
            <p:spPr>
              <a:xfrm>
                <a:off x="1372435" y="3707780"/>
                <a:ext cx="9208480" cy="646331"/>
              </a:xfrm>
              <a:prstGeom prst="rect">
                <a:avLst/>
              </a:prstGeom>
              <a:noFill/>
            </p:spPr>
            <p:txBody>
              <a:bodyPr wrap="square" rtlCol="0">
                <a:spAutoFit/>
              </a:bodyPr>
              <a:lstStyle/>
              <a:p>
                <a:pPr algn="just"/>
                <a:r>
                  <a:rPr lang="vi-VN" sz="3600" dirty="0">
                    <a:solidFill>
                      <a:schemeClr val="tx1">
                        <a:lumMod val="75000"/>
                        <a:lumOff val="25000"/>
                      </a:schemeClr>
                    </a:solidFill>
                    <a:latin typeface="Century Schoolbook" panose="02040604050505020304" pitchFamily="18" charset="0"/>
                  </a:rPr>
                  <a:t>Từ khóa:</a:t>
                </a:r>
                <a:endParaRPr lang="en-US" sz="3600" dirty="0">
                  <a:solidFill>
                    <a:schemeClr val="tx1">
                      <a:lumMod val="75000"/>
                      <a:lumOff val="25000"/>
                    </a:schemeClr>
                  </a:solidFill>
                  <a:latin typeface="Century Schoolbook" panose="02040604050505020304" pitchFamily="18" charset="0"/>
                </a:endParaRPr>
              </a:p>
            </p:txBody>
          </p:sp>
          <p:sp>
            <p:nvSpPr>
              <p:cNvPr id="10" name="TextBox 9">
                <a:extLst>
                  <a:ext uri="{FF2B5EF4-FFF2-40B4-BE49-F238E27FC236}">
                    <a16:creationId xmlns:a16="http://schemas.microsoft.com/office/drawing/2014/main" id="{1F674BD7-74AC-4CD7-A6CF-D9CF979FE86F}"/>
                  </a:ext>
                </a:extLst>
              </p:cNvPr>
              <p:cNvSpPr txBox="1"/>
              <p:nvPr/>
            </p:nvSpPr>
            <p:spPr>
              <a:xfrm>
                <a:off x="3276840" y="3518617"/>
                <a:ext cx="5991439" cy="1015663"/>
              </a:xfrm>
              <a:prstGeom prst="rect">
                <a:avLst/>
              </a:prstGeom>
              <a:noFill/>
            </p:spPr>
            <p:txBody>
              <a:bodyPr wrap="square" rtlCol="0">
                <a:spAutoFit/>
              </a:bodyPr>
              <a:lstStyle/>
              <a:p>
                <a:pPr algn="ctr"/>
                <a:r>
                  <a:rPr lang="vi-VN" sz="6000" dirty="0">
                    <a:solidFill>
                      <a:schemeClr val="accent6">
                        <a:lumMod val="75000"/>
                      </a:schemeClr>
                    </a:solidFill>
                    <a:latin typeface="SVN-Steady" pitchFamily="50" charset="0"/>
                  </a:rPr>
                  <a:t>điểm tựa tinh thần</a:t>
                </a:r>
                <a:endParaRPr lang="en-US" sz="6000" dirty="0">
                  <a:solidFill>
                    <a:schemeClr val="accent6">
                      <a:lumMod val="75000"/>
                    </a:schemeClr>
                  </a:solidFill>
                  <a:latin typeface="SVN-Steady" pitchFamily="50" charset="0"/>
                </a:endParaRPr>
              </a:p>
            </p:txBody>
          </p:sp>
        </p:grpSp>
      </p:grpSp>
      <p:pic>
        <p:nvPicPr>
          <p:cNvPr id="2052" name="Picture 4">
            <a:extLst>
              <a:ext uri="{FF2B5EF4-FFF2-40B4-BE49-F238E27FC236}">
                <a16:creationId xmlns:a16="http://schemas.microsoft.com/office/drawing/2014/main" id="{9CCDF8F8-65B8-4DF3-944F-2EF80ABB34C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098" b="18942"/>
          <a:stretch/>
        </p:blipFill>
        <p:spPr bwMode="auto">
          <a:xfrm>
            <a:off x="-45854" y="2163247"/>
            <a:ext cx="3454860" cy="4381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9EB1DC17-A665-4D3E-BAFC-64A74A4900B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196" y="3258601"/>
            <a:ext cx="4924684" cy="35416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0363874-DD19-45A3-AF59-70B8A3A03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8038289" y="2813779"/>
            <a:ext cx="3476247" cy="492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8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14750DA-98FD-456C-9FED-FF91C829FFBF}"/>
              </a:ext>
            </a:extLst>
          </p:cNvPr>
          <p:cNvSpPr/>
          <p:nvPr/>
        </p:nvSpPr>
        <p:spPr>
          <a:xfrm>
            <a:off x="1000746" y="243773"/>
            <a:ext cx="5835983"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7CD6FB-C93A-4A2D-ACD3-93E5828AFBD3}"/>
              </a:ext>
            </a:extLst>
          </p:cNvPr>
          <p:cNvSpPr txBox="1"/>
          <p:nvPr/>
        </p:nvSpPr>
        <p:spPr>
          <a:xfrm>
            <a:off x="462270" y="234886"/>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6. VẬN DỤNG</a:t>
            </a:r>
            <a:endParaRPr lang="en-US" sz="4400" b="1" dirty="0">
              <a:solidFill>
                <a:schemeClr val="tx1">
                  <a:lumMod val="75000"/>
                  <a:lumOff val="25000"/>
                </a:schemeClr>
              </a:solidFill>
              <a:latin typeface="iCiel Fester Bold" pitchFamily="50" charset="0"/>
            </a:endParaRPr>
          </a:p>
        </p:txBody>
      </p:sp>
      <p:pic>
        <p:nvPicPr>
          <p:cNvPr id="2" name="Picture 1">
            <a:extLst>
              <a:ext uri="{FF2B5EF4-FFF2-40B4-BE49-F238E27FC236}">
                <a16:creationId xmlns:a16="http://schemas.microsoft.com/office/drawing/2014/main" id="{5D2B87B7-B164-4920-A84F-17CF4772816A}"/>
              </a:ext>
            </a:extLst>
          </p:cNvPr>
          <p:cNvPicPr>
            <a:picLocks noChangeAspect="1"/>
          </p:cNvPicPr>
          <p:nvPr/>
        </p:nvPicPr>
        <p:blipFill>
          <a:blip r:embed="rId2"/>
          <a:stretch>
            <a:fillRect/>
          </a:stretch>
        </p:blipFill>
        <p:spPr>
          <a:xfrm>
            <a:off x="-876647" y="1274824"/>
            <a:ext cx="6134793" cy="1976363"/>
          </a:xfrm>
          <a:prstGeom prst="rect">
            <a:avLst/>
          </a:prstGeom>
        </p:spPr>
      </p:pic>
      <p:sp>
        <p:nvSpPr>
          <p:cNvPr id="20" name="TextBox 19">
            <a:extLst>
              <a:ext uri="{FF2B5EF4-FFF2-40B4-BE49-F238E27FC236}">
                <a16:creationId xmlns:a16="http://schemas.microsoft.com/office/drawing/2014/main" id="{C612294F-EC1C-44A0-9DB9-686F2B5491AF}"/>
              </a:ext>
            </a:extLst>
          </p:cNvPr>
          <p:cNvSpPr txBox="1"/>
          <p:nvPr/>
        </p:nvSpPr>
        <p:spPr>
          <a:xfrm>
            <a:off x="2493329" y="3595140"/>
            <a:ext cx="8686800" cy="523220"/>
          </a:xfrm>
          <a:prstGeom prst="rect">
            <a:avLst/>
          </a:prstGeom>
          <a:noFill/>
        </p:spPr>
        <p:txBody>
          <a:bodyPr wrap="square">
            <a:spAutoFit/>
          </a:bodyPr>
          <a:lstStyle/>
          <a:p>
            <a:r>
              <a:rPr lang="en-US" sz="2800" b="1" i="1" dirty="0">
                <a:solidFill>
                  <a:srgbClr val="0070C0"/>
                </a:solidFill>
                <a:latin typeface="Calibri Light" panose="020F0302020204030204" pitchFamily="34" charset="0"/>
                <a:cs typeface="Calibri Light" panose="020F0302020204030204" pitchFamily="34" charset="0"/>
              </a:rPr>
              <a:t>https://padlet.com/kieunga24367/511vjyzc4lisqxnz</a:t>
            </a:r>
          </a:p>
        </p:txBody>
      </p:sp>
      <p:sp>
        <p:nvSpPr>
          <p:cNvPr id="21" name="TextBox 20">
            <a:extLst>
              <a:ext uri="{FF2B5EF4-FFF2-40B4-BE49-F238E27FC236}">
                <a16:creationId xmlns:a16="http://schemas.microsoft.com/office/drawing/2014/main" id="{D65973B4-A6C3-45F9-9947-BE194A90198D}"/>
              </a:ext>
            </a:extLst>
          </p:cNvPr>
          <p:cNvSpPr txBox="1"/>
          <p:nvPr/>
        </p:nvSpPr>
        <p:spPr>
          <a:xfrm>
            <a:off x="4707395" y="1310247"/>
            <a:ext cx="7046456" cy="1815882"/>
          </a:xfrm>
          <a:prstGeom prst="rect">
            <a:avLst/>
          </a:prstGeom>
          <a:noFill/>
        </p:spPr>
        <p:txBody>
          <a:bodyPr wrap="square" rtlCol="0">
            <a:spAutoFit/>
          </a:bodyPr>
          <a:lstStyle/>
          <a:p>
            <a:pPr algn="just"/>
            <a:r>
              <a:rPr lang="vi-VN" sz="2800" b="1" dirty="0">
                <a:latin typeface="Calibri Light" panose="020F0302020204030204" pitchFamily="34" charset="0"/>
                <a:cs typeface="Calibri Light" panose="020F0302020204030204" pitchFamily="34" charset="0"/>
              </a:rPr>
              <a:t>Vườn Ươm với chủ đề ĐIỂM TỰA TINH THẦN được lập ra để các bạn có thể chia sẻ những câu chuyện, khoảnh khắc đáng yêu trong cuộc sống của mình. TRUY CẬP:</a:t>
            </a:r>
          </a:p>
        </p:txBody>
      </p:sp>
      <p:sp>
        <p:nvSpPr>
          <p:cNvPr id="4" name="Rectangle: Rounded Corners 3">
            <a:extLst>
              <a:ext uri="{FF2B5EF4-FFF2-40B4-BE49-F238E27FC236}">
                <a16:creationId xmlns:a16="http://schemas.microsoft.com/office/drawing/2014/main" id="{C32B4374-E1BE-43A0-A616-E7A2A675C514}"/>
              </a:ext>
            </a:extLst>
          </p:cNvPr>
          <p:cNvSpPr/>
          <p:nvPr/>
        </p:nvSpPr>
        <p:spPr>
          <a:xfrm>
            <a:off x="2190750" y="3423163"/>
            <a:ext cx="7886700" cy="86717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6E6302F-246D-45B8-A9B4-63D7F24730CB}"/>
              </a:ext>
            </a:extLst>
          </p:cNvPr>
          <p:cNvSpPr txBox="1"/>
          <p:nvPr/>
        </p:nvSpPr>
        <p:spPr>
          <a:xfrm>
            <a:off x="1000746" y="4587370"/>
            <a:ext cx="7046456" cy="523220"/>
          </a:xfrm>
          <a:prstGeom prst="rect">
            <a:avLst/>
          </a:prstGeom>
          <a:noFill/>
        </p:spPr>
        <p:txBody>
          <a:bodyPr wrap="square" rtlCol="0">
            <a:spAutoFit/>
          </a:bodyPr>
          <a:lstStyle/>
          <a:p>
            <a:r>
              <a:rPr lang="vi-VN" sz="2800" b="1" dirty="0">
                <a:latin typeface="Calibri Light" panose="020F0302020204030204" pitchFamily="34" charset="0"/>
                <a:cs typeface="Calibri Light" panose="020F0302020204030204" pitchFamily="34" charset="0"/>
              </a:rPr>
              <a:t>Hoặc quét mã:</a:t>
            </a:r>
          </a:p>
        </p:txBody>
      </p:sp>
      <p:pic>
        <p:nvPicPr>
          <p:cNvPr id="6" name="Picture 5">
            <a:extLst>
              <a:ext uri="{FF2B5EF4-FFF2-40B4-BE49-F238E27FC236}">
                <a16:creationId xmlns:a16="http://schemas.microsoft.com/office/drawing/2014/main" id="{484C4EFA-A611-4DCE-851A-1A8C64ADE540}"/>
              </a:ext>
            </a:extLst>
          </p:cNvPr>
          <p:cNvPicPr>
            <a:picLocks noChangeAspect="1"/>
          </p:cNvPicPr>
          <p:nvPr/>
        </p:nvPicPr>
        <p:blipFill rotWithShape="1">
          <a:blip r:embed="rId3"/>
          <a:srcRect l="25499" t="5832" r="25667" b="11945"/>
          <a:stretch/>
        </p:blipFill>
        <p:spPr>
          <a:xfrm>
            <a:off x="3756882" y="4573510"/>
            <a:ext cx="1901026" cy="1920490"/>
          </a:xfrm>
          <a:prstGeom prst="rect">
            <a:avLst/>
          </a:prstGeom>
          <a:ln>
            <a:solidFill>
              <a:schemeClr val="tx1"/>
            </a:solidFill>
          </a:ln>
        </p:spPr>
      </p:pic>
      <p:pic>
        <p:nvPicPr>
          <p:cNvPr id="26" name="Picture 10">
            <a:extLst>
              <a:ext uri="{FF2B5EF4-FFF2-40B4-BE49-F238E27FC236}">
                <a16:creationId xmlns:a16="http://schemas.microsoft.com/office/drawing/2014/main" id="{5B75F6C2-9EE9-4897-8AB1-5DD51411D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562801" y="4052488"/>
            <a:ext cx="2701443" cy="38270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DC72B02-F73A-4341-BB9A-1036EE65DF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2267"/>
          <a:stretch/>
        </p:blipFill>
        <p:spPr bwMode="auto">
          <a:xfrm>
            <a:off x="6291405" y="4526301"/>
            <a:ext cx="5132387" cy="21382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AE7DFD6-839F-4D10-8BED-5C93E98F739C}"/>
              </a:ext>
            </a:extLst>
          </p:cNvPr>
          <p:cNvPicPr>
            <a:picLocks noChangeAspect="1" noChangeArrowheads="1"/>
          </p:cNvPicPr>
          <p:nvPr/>
        </p:nvPicPr>
        <p:blipFill>
          <a:blip r:embed="rId6" cstate="print">
            <a:clrChange>
              <a:clrFrom>
                <a:srgbClr val="FAFBFD"/>
              </a:clrFrom>
              <a:clrTo>
                <a:srgbClr val="FAFBFD">
                  <a:alpha val="0"/>
                </a:srgbClr>
              </a:clrTo>
            </a:clrChange>
            <a:extLst>
              <a:ext uri="{28A0092B-C50C-407E-A947-70E740481C1C}">
                <a14:useLocalDpi xmlns:a14="http://schemas.microsoft.com/office/drawing/2010/main" val="0"/>
              </a:ext>
            </a:extLst>
          </a:blip>
          <a:srcRect/>
          <a:stretch>
            <a:fillRect/>
          </a:stretch>
        </p:blipFill>
        <p:spPr bwMode="auto">
          <a:xfrm>
            <a:off x="10380029" y="2709849"/>
            <a:ext cx="1208857" cy="164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8620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14750DA-98FD-456C-9FED-FF91C829FFBF}"/>
              </a:ext>
            </a:extLst>
          </p:cNvPr>
          <p:cNvSpPr/>
          <p:nvPr/>
        </p:nvSpPr>
        <p:spPr>
          <a:xfrm>
            <a:off x="1000746" y="243773"/>
            <a:ext cx="5835983"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7CD6FB-C93A-4A2D-ACD3-93E5828AFBD3}"/>
              </a:ext>
            </a:extLst>
          </p:cNvPr>
          <p:cNvSpPr txBox="1"/>
          <p:nvPr/>
        </p:nvSpPr>
        <p:spPr>
          <a:xfrm>
            <a:off x="462270" y="234886"/>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6. VẬN DỤNG</a:t>
            </a:r>
            <a:endParaRPr lang="en-US" sz="4400" b="1" dirty="0">
              <a:solidFill>
                <a:schemeClr val="tx1">
                  <a:lumMod val="75000"/>
                  <a:lumOff val="25000"/>
                </a:schemeClr>
              </a:solidFill>
              <a:latin typeface="iCiel Fester Bold" pitchFamily="50" charset="0"/>
            </a:endParaRPr>
          </a:p>
        </p:txBody>
      </p:sp>
      <p:pic>
        <p:nvPicPr>
          <p:cNvPr id="2" name="Picture 1">
            <a:extLst>
              <a:ext uri="{FF2B5EF4-FFF2-40B4-BE49-F238E27FC236}">
                <a16:creationId xmlns:a16="http://schemas.microsoft.com/office/drawing/2014/main" id="{5D2B87B7-B164-4920-A84F-17CF4772816A}"/>
              </a:ext>
            </a:extLst>
          </p:cNvPr>
          <p:cNvPicPr>
            <a:picLocks noChangeAspect="1"/>
          </p:cNvPicPr>
          <p:nvPr/>
        </p:nvPicPr>
        <p:blipFill>
          <a:blip r:embed="rId2"/>
          <a:stretch>
            <a:fillRect/>
          </a:stretch>
        </p:blipFill>
        <p:spPr>
          <a:xfrm>
            <a:off x="6664586" y="1250549"/>
            <a:ext cx="6134793" cy="1976363"/>
          </a:xfrm>
          <a:prstGeom prst="rect">
            <a:avLst/>
          </a:prstGeom>
        </p:spPr>
      </p:pic>
      <p:sp>
        <p:nvSpPr>
          <p:cNvPr id="14" name="TextBox 13">
            <a:extLst>
              <a:ext uri="{FF2B5EF4-FFF2-40B4-BE49-F238E27FC236}">
                <a16:creationId xmlns:a16="http://schemas.microsoft.com/office/drawing/2014/main" id="{443CE827-D024-4BF1-B245-FB2EE25C268E}"/>
              </a:ext>
            </a:extLst>
          </p:cNvPr>
          <p:cNvSpPr txBox="1"/>
          <p:nvPr/>
        </p:nvSpPr>
        <p:spPr>
          <a:xfrm>
            <a:off x="6304476" y="152323"/>
            <a:ext cx="6287574" cy="1015663"/>
          </a:xfrm>
          <a:prstGeom prst="rect">
            <a:avLst/>
          </a:prstGeom>
          <a:noFill/>
        </p:spPr>
        <p:txBody>
          <a:bodyPr wrap="square" rtlCol="0">
            <a:spAutoFit/>
          </a:bodyPr>
          <a:lstStyle/>
          <a:p>
            <a:pPr algn="ctr"/>
            <a:r>
              <a:rPr lang="vi-VN" sz="6000" u="sng" dirty="0">
                <a:solidFill>
                  <a:schemeClr val="accent6">
                    <a:lumMod val="75000"/>
                  </a:schemeClr>
                </a:solidFill>
                <a:latin typeface="SVN-Steady" pitchFamily="50" charset="0"/>
              </a:rPr>
              <a:t>Hướng dẫn chi tiết:</a:t>
            </a:r>
            <a:endParaRPr lang="en-US" sz="6000" u="sng" dirty="0">
              <a:solidFill>
                <a:schemeClr val="accent6">
                  <a:lumMod val="75000"/>
                </a:schemeClr>
              </a:solidFill>
              <a:latin typeface="SVN-Steady" pitchFamily="50" charset="0"/>
            </a:endParaRPr>
          </a:p>
        </p:txBody>
      </p:sp>
      <p:sp>
        <p:nvSpPr>
          <p:cNvPr id="16" name="TextBox 15">
            <a:extLst>
              <a:ext uri="{FF2B5EF4-FFF2-40B4-BE49-F238E27FC236}">
                <a16:creationId xmlns:a16="http://schemas.microsoft.com/office/drawing/2014/main" id="{B284F242-60AE-4CF4-A0B8-EC6FFE3A9F97}"/>
              </a:ext>
            </a:extLst>
          </p:cNvPr>
          <p:cNvSpPr txBox="1"/>
          <p:nvPr/>
        </p:nvSpPr>
        <p:spPr>
          <a:xfrm>
            <a:off x="433215" y="1086890"/>
            <a:ext cx="11325570" cy="2862322"/>
          </a:xfrm>
          <a:prstGeom prst="rect">
            <a:avLst/>
          </a:prstGeom>
          <a:noFill/>
        </p:spPr>
        <p:txBody>
          <a:bodyPr wrap="square">
            <a:spAutoFit/>
          </a:bodyPr>
          <a:lstStyle/>
          <a:p>
            <a:r>
              <a:rPr lang="vi-VN" sz="4000" b="1" i="0" dirty="0">
                <a:solidFill>
                  <a:schemeClr val="accent6">
                    <a:lumMod val="75000"/>
                  </a:schemeClr>
                </a:solidFill>
                <a:effectLst/>
                <a:latin typeface="Calibri Light" panose="020F0302020204030204" pitchFamily="34" charset="0"/>
                <a:cs typeface="Calibri Light" panose="020F0302020204030204" pitchFamily="34" charset="0"/>
              </a:rPr>
              <a:t>1. </a:t>
            </a:r>
            <a:r>
              <a:rPr lang="vi-VN" sz="2800" b="1" i="0" dirty="0">
                <a:solidFill>
                  <a:srgbClr val="111111"/>
                </a:solidFill>
                <a:effectLst/>
                <a:latin typeface="Calibri Light" panose="020F0302020204030204" pitchFamily="34" charset="0"/>
                <a:cs typeface="Calibri Light" panose="020F0302020204030204" pitchFamily="34" charset="0"/>
              </a:rPr>
              <a:t>Các bạn có thể chia sẻ </a:t>
            </a:r>
            <a:br>
              <a:rPr lang="vi-VN" sz="2800" b="1" dirty="0">
                <a:latin typeface="Calibri Light" panose="020F0302020204030204" pitchFamily="34" charset="0"/>
                <a:cs typeface="Calibri Light" panose="020F0302020204030204" pitchFamily="34" charset="0"/>
              </a:rPr>
            </a:br>
            <a:r>
              <a:rPr lang="vi-VN" sz="2800" b="1" i="0" dirty="0">
                <a:solidFill>
                  <a:srgbClr val="111111"/>
                </a:solidFill>
                <a:effectLst/>
                <a:latin typeface="Calibri Light" panose="020F0302020204030204" pitchFamily="34" charset="0"/>
                <a:cs typeface="Calibri Light" panose="020F0302020204030204" pitchFamily="34" charset="0"/>
              </a:rPr>
              <a:t>- một câu chuyện của bản thân</a:t>
            </a:r>
            <a:br>
              <a:rPr lang="vi-VN" sz="2800" b="1" dirty="0">
                <a:latin typeface="Calibri Light" panose="020F0302020204030204" pitchFamily="34" charset="0"/>
                <a:cs typeface="Calibri Light" panose="020F0302020204030204" pitchFamily="34" charset="0"/>
              </a:rPr>
            </a:br>
            <a:r>
              <a:rPr lang="vi-VN" sz="2800" b="1" i="0" dirty="0">
                <a:solidFill>
                  <a:srgbClr val="111111"/>
                </a:solidFill>
                <a:effectLst/>
                <a:latin typeface="Calibri Light" panose="020F0302020204030204" pitchFamily="34" charset="0"/>
                <a:cs typeface="Calibri Light" panose="020F0302020204030204" pitchFamily="34" charset="0"/>
              </a:rPr>
              <a:t>- một bài báo</a:t>
            </a:r>
            <a:br>
              <a:rPr lang="vi-VN" sz="2800" b="1" dirty="0">
                <a:latin typeface="Calibri Light" panose="020F0302020204030204" pitchFamily="34" charset="0"/>
                <a:cs typeface="Calibri Light" panose="020F0302020204030204" pitchFamily="34" charset="0"/>
              </a:rPr>
            </a:br>
            <a:r>
              <a:rPr lang="vi-VN" sz="2800" b="1" i="0" dirty="0">
                <a:solidFill>
                  <a:srgbClr val="111111"/>
                </a:solidFill>
                <a:effectLst/>
                <a:latin typeface="Calibri Light" panose="020F0302020204030204" pitchFamily="34" charset="0"/>
                <a:cs typeface="Calibri Light" panose="020F0302020204030204" pitchFamily="34" charset="0"/>
              </a:rPr>
              <a:t>- một câu chuyện đáng yêu bạn nghe được, đọc được</a:t>
            </a:r>
            <a:br>
              <a:rPr lang="vi-VN" sz="2800" b="1" dirty="0">
                <a:latin typeface="Calibri Light" panose="020F0302020204030204" pitchFamily="34" charset="0"/>
                <a:cs typeface="Calibri Light" panose="020F0302020204030204" pitchFamily="34" charset="0"/>
              </a:rPr>
            </a:br>
            <a:r>
              <a:rPr lang="vi-VN" sz="2800" b="1" i="0" dirty="0">
                <a:solidFill>
                  <a:srgbClr val="111111"/>
                </a:solidFill>
                <a:effectLst/>
                <a:latin typeface="Calibri Light" panose="020F0302020204030204" pitchFamily="34" charset="0"/>
                <a:cs typeface="Calibri Light" panose="020F0302020204030204" pitchFamily="34" charset="0"/>
              </a:rPr>
              <a:t>- hay một hình ảnh dễ thương</a:t>
            </a:r>
            <a:br>
              <a:rPr lang="vi-VN" sz="2800" b="1" dirty="0">
                <a:latin typeface="Calibri Light" panose="020F0302020204030204" pitchFamily="34" charset="0"/>
                <a:cs typeface="Calibri Light" panose="020F0302020204030204" pitchFamily="34" charset="0"/>
              </a:rPr>
            </a:br>
            <a:r>
              <a:rPr lang="vi-VN" sz="2800" b="1" dirty="0">
                <a:latin typeface="Calibri Light" panose="020F0302020204030204" pitchFamily="34" charset="0"/>
                <a:cs typeface="Calibri Light" panose="020F0302020204030204" pitchFamily="34" charset="0"/>
              </a:rPr>
              <a:t>Và nhớ </a:t>
            </a:r>
            <a:r>
              <a:rPr lang="vi-VN" sz="2800" b="1" i="0" dirty="0">
                <a:solidFill>
                  <a:srgbClr val="111111"/>
                </a:solidFill>
                <a:effectLst/>
                <a:latin typeface="Calibri Light" panose="020F0302020204030204" pitchFamily="34" charset="0"/>
                <a:cs typeface="Calibri Light" panose="020F0302020204030204" pitchFamily="34" charset="0"/>
              </a:rPr>
              <a:t>đính kèm một vài cảm nghĩ.</a:t>
            </a:r>
            <a:endParaRPr lang="en-US" sz="2800" b="1" dirty="0">
              <a:latin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FBE452CB-4B40-4586-844A-227EEC34951C}"/>
              </a:ext>
            </a:extLst>
          </p:cNvPr>
          <p:cNvSpPr txBox="1"/>
          <p:nvPr/>
        </p:nvSpPr>
        <p:spPr>
          <a:xfrm>
            <a:off x="3260626" y="4191679"/>
            <a:ext cx="8564661" cy="2431435"/>
          </a:xfrm>
          <a:prstGeom prst="rect">
            <a:avLst/>
          </a:prstGeom>
          <a:noFill/>
        </p:spPr>
        <p:txBody>
          <a:bodyPr wrap="square">
            <a:spAutoFit/>
          </a:bodyPr>
          <a:lstStyle/>
          <a:p>
            <a:br>
              <a:rPr lang="vi-VN" sz="2800" b="1" dirty="0">
                <a:latin typeface="Calibri Light" panose="020F0302020204030204" pitchFamily="34" charset="0"/>
                <a:cs typeface="Calibri Light" panose="020F0302020204030204" pitchFamily="34" charset="0"/>
              </a:rPr>
            </a:br>
            <a:br>
              <a:rPr lang="vi-VN" sz="2800" b="1" dirty="0">
                <a:latin typeface="Calibri Light" panose="020F0302020204030204" pitchFamily="34" charset="0"/>
                <a:cs typeface="Calibri Light" panose="020F0302020204030204" pitchFamily="34" charset="0"/>
              </a:rPr>
            </a:br>
            <a:br>
              <a:rPr lang="vi-VN" sz="2800" b="1" dirty="0">
                <a:latin typeface="Calibri Light" panose="020F0302020204030204" pitchFamily="34" charset="0"/>
                <a:cs typeface="Calibri Light" panose="020F0302020204030204" pitchFamily="34" charset="0"/>
              </a:rPr>
            </a:br>
            <a:r>
              <a:rPr lang="vi-VN" sz="4000" b="1" i="0" dirty="0">
                <a:solidFill>
                  <a:schemeClr val="accent6">
                    <a:lumMod val="75000"/>
                  </a:schemeClr>
                </a:solidFill>
                <a:effectLst/>
                <a:latin typeface="Calibri Light" panose="020F0302020204030204" pitchFamily="34" charset="0"/>
                <a:cs typeface="Calibri Light" panose="020F0302020204030204" pitchFamily="34" charset="0"/>
              </a:rPr>
              <a:t>3. </a:t>
            </a:r>
            <a:r>
              <a:rPr lang="vi-VN" sz="2800" b="1" i="0" dirty="0">
                <a:solidFill>
                  <a:srgbClr val="111111"/>
                </a:solidFill>
                <a:effectLst/>
                <a:latin typeface="Calibri Light" panose="020F0302020204030204" pitchFamily="34" charset="0"/>
                <a:cs typeface="Calibri Light" panose="020F0302020204030204" pitchFamily="34" charset="0"/>
              </a:rPr>
              <a:t>Hi vọng Vườn Ươm sẽ trở thành một điểm tựa tinh thần trong cuộc sống của bạn!</a:t>
            </a:r>
            <a:endParaRPr lang="en-US" sz="2800" dirty="0"/>
          </a:p>
        </p:txBody>
      </p:sp>
      <p:sp>
        <p:nvSpPr>
          <p:cNvPr id="24" name="TextBox 23">
            <a:extLst>
              <a:ext uri="{FF2B5EF4-FFF2-40B4-BE49-F238E27FC236}">
                <a16:creationId xmlns:a16="http://schemas.microsoft.com/office/drawing/2014/main" id="{5B9410F2-4BCF-47E3-9B08-D88DFB25BD93}"/>
              </a:ext>
            </a:extLst>
          </p:cNvPr>
          <p:cNvSpPr txBox="1"/>
          <p:nvPr/>
        </p:nvSpPr>
        <p:spPr>
          <a:xfrm>
            <a:off x="2951064" y="3949212"/>
            <a:ext cx="9183786" cy="1138773"/>
          </a:xfrm>
          <a:prstGeom prst="rect">
            <a:avLst/>
          </a:prstGeom>
          <a:noFill/>
        </p:spPr>
        <p:txBody>
          <a:bodyPr wrap="square">
            <a:spAutoFit/>
          </a:bodyPr>
          <a:lstStyle/>
          <a:p>
            <a:pPr algn="just"/>
            <a:r>
              <a:rPr lang="vi-VN" sz="4000" b="1" i="0" dirty="0">
                <a:solidFill>
                  <a:schemeClr val="accent6">
                    <a:lumMod val="75000"/>
                  </a:schemeClr>
                </a:solidFill>
                <a:effectLst/>
                <a:latin typeface="Calibri Light" panose="020F0302020204030204" pitchFamily="34" charset="0"/>
                <a:cs typeface="Calibri Light" panose="020F0302020204030204" pitchFamily="34" charset="0"/>
              </a:rPr>
              <a:t>2. </a:t>
            </a:r>
            <a:r>
              <a:rPr lang="vi-VN" sz="2800" b="1" i="0" dirty="0">
                <a:solidFill>
                  <a:srgbClr val="111111"/>
                </a:solidFill>
                <a:effectLst/>
                <a:latin typeface="Calibri Light" panose="020F0302020204030204" pitchFamily="34" charset="0"/>
                <a:cs typeface="Calibri Light" panose="020F0302020204030204" pitchFamily="34" charset="0"/>
              </a:rPr>
              <a:t>Bạn chỉ cần nhấn vào dấu (+) và viết bài rồi chọn Publish, người kiểm duyệt sẽ duyệt vài post bài của bạn lên.</a:t>
            </a:r>
            <a:endParaRPr lang="en-US" sz="2800" dirty="0"/>
          </a:p>
        </p:txBody>
      </p:sp>
      <p:pic>
        <p:nvPicPr>
          <p:cNvPr id="25" name="Picture 24">
            <a:extLst>
              <a:ext uri="{FF2B5EF4-FFF2-40B4-BE49-F238E27FC236}">
                <a16:creationId xmlns:a16="http://schemas.microsoft.com/office/drawing/2014/main" id="{5897AC16-1EBD-4F07-A6DF-F2C6DFEEA5D4}"/>
              </a:ext>
            </a:extLst>
          </p:cNvPr>
          <p:cNvPicPr>
            <a:picLocks noChangeAspect="1"/>
          </p:cNvPicPr>
          <p:nvPr/>
        </p:nvPicPr>
        <p:blipFill rotWithShape="1">
          <a:blip r:embed="rId3"/>
          <a:srcRect l="25499" t="5832" r="25667" b="11945"/>
          <a:stretch/>
        </p:blipFill>
        <p:spPr>
          <a:xfrm>
            <a:off x="307490" y="4031775"/>
            <a:ext cx="2488793" cy="2514275"/>
          </a:xfrm>
          <a:prstGeom prst="rect">
            <a:avLst/>
          </a:prstGeom>
          <a:ln>
            <a:solidFill>
              <a:schemeClr val="tx1"/>
            </a:solidFill>
          </a:ln>
        </p:spPr>
      </p:pic>
      <p:pic>
        <p:nvPicPr>
          <p:cNvPr id="27" name="Picture 6">
            <a:extLst>
              <a:ext uri="{FF2B5EF4-FFF2-40B4-BE49-F238E27FC236}">
                <a16:creationId xmlns:a16="http://schemas.microsoft.com/office/drawing/2014/main" id="{977CBD44-A361-45FF-BAB2-C25C9CA4A19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2267"/>
          <a:stretch/>
        </p:blipFill>
        <p:spPr bwMode="auto">
          <a:xfrm>
            <a:off x="7234365" y="2897303"/>
            <a:ext cx="2633535" cy="109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900499"/>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B6948FA-D5FC-4781-BD97-F3ABB6CA2446}"/>
              </a:ext>
            </a:extLst>
          </p:cNvPr>
          <p:cNvPicPr>
            <a:picLocks noChangeAspect="1"/>
          </p:cNvPicPr>
          <p:nvPr/>
        </p:nvPicPr>
        <p:blipFill>
          <a:blip r:embed="rId2"/>
          <a:stretch>
            <a:fillRect/>
          </a:stretch>
        </p:blipFill>
        <p:spPr>
          <a:xfrm>
            <a:off x="479377" y="0"/>
            <a:ext cx="11233246" cy="6858000"/>
          </a:xfrm>
          <a:prstGeom prst="rect">
            <a:avLst/>
          </a:prstGeom>
        </p:spPr>
      </p:pic>
    </p:spTree>
    <p:extLst>
      <p:ext uri="{BB962C8B-B14F-4D97-AF65-F5344CB8AC3E}">
        <p14:creationId xmlns:p14="http://schemas.microsoft.com/office/powerpoint/2010/main" val="42728965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4273B-7DA7-41CD-8B5A-1D06E4BF8330}"/>
              </a:ext>
            </a:extLst>
          </p:cNvPr>
          <p:cNvPicPr>
            <a:picLocks noChangeAspect="1"/>
          </p:cNvPicPr>
          <p:nvPr/>
        </p:nvPicPr>
        <p:blipFill>
          <a:blip r:embed="rId3"/>
          <a:stretch>
            <a:fillRect/>
          </a:stretch>
        </p:blipFill>
        <p:spPr>
          <a:xfrm>
            <a:off x="846620" y="1857658"/>
            <a:ext cx="2334970" cy="646232"/>
          </a:xfrm>
          <a:prstGeom prst="rect">
            <a:avLst/>
          </a:prstGeom>
        </p:spPr>
      </p:pic>
      <p:sp>
        <p:nvSpPr>
          <p:cNvPr id="5" name="TextBox 4">
            <a:extLst>
              <a:ext uri="{FF2B5EF4-FFF2-40B4-BE49-F238E27FC236}">
                <a16:creationId xmlns:a16="http://schemas.microsoft.com/office/drawing/2014/main" id="{F8EE6276-4F13-45EB-B780-14C1A043A9A3}"/>
              </a:ext>
            </a:extLst>
          </p:cNvPr>
          <p:cNvSpPr txBox="1"/>
          <p:nvPr/>
        </p:nvSpPr>
        <p:spPr>
          <a:xfrm>
            <a:off x="3664361" y="491008"/>
            <a:ext cx="5711868" cy="923330"/>
          </a:xfrm>
          <a:prstGeom prst="rect">
            <a:avLst/>
          </a:prstGeom>
          <a:noFill/>
        </p:spPr>
        <p:txBody>
          <a:bodyPr wrap="square" rtlCol="0">
            <a:spAutoFit/>
          </a:bodyPr>
          <a:lstStyle/>
          <a:p>
            <a:r>
              <a:rPr lang="vi-VN" sz="5400" b="1" dirty="0">
                <a:solidFill>
                  <a:schemeClr val="accent5">
                    <a:lumMod val="50000"/>
                  </a:schemeClr>
                </a:solidFill>
                <a:latin typeface="iCiel Fester Bold" pitchFamily="50" charset="0"/>
              </a:rPr>
              <a:t>Trò chơi Khởi động</a:t>
            </a:r>
            <a:endParaRPr lang="en-US" sz="5400" b="1" dirty="0">
              <a:solidFill>
                <a:schemeClr val="accent5">
                  <a:lumMod val="50000"/>
                </a:schemeClr>
              </a:solidFill>
              <a:latin typeface="iCiel Fester Bold" pitchFamily="50" charset="0"/>
            </a:endParaRPr>
          </a:p>
        </p:txBody>
      </p:sp>
      <p:pic>
        <p:nvPicPr>
          <p:cNvPr id="6" name="Picture 5">
            <a:extLst>
              <a:ext uri="{FF2B5EF4-FFF2-40B4-BE49-F238E27FC236}">
                <a16:creationId xmlns:a16="http://schemas.microsoft.com/office/drawing/2014/main" id="{AE7E70BB-E797-4133-BE8F-7B70A0766EB9}"/>
              </a:ext>
            </a:extLst>
          </p:cNvPr>
          <p:cNvPicPr>
            <a:picLocks noChangeAspect="1"/>
          </p:cNvPicPr>
          <p:nvPr/>
        </p:nvPicPr>
        <p:blipFill rotWithShape="1">
          <a:blip r:embed="rId4"/>
          <a:srcRect b="25010"/>
          <a:stretch/>
        </p:blipFill>
        <p:spPr>
          <a:xfrm>
            <a:off x="465449" y="187145"/>
            <a:ext cx="4057871" cy="1531056"/>
          </a:xfrm>
          <a:prstGeom prst="rect">
            <a:avLst/>
          </a:prstGeom>
        </p:spPr>
      </p:pic>
      <p:pic>
        <p:nvPicPr>
          <p:cNvPr id="7" name="btnInknoeActivity">
            <a:extLst>
              <a:ext uri="{FF2B5EF4-FFF2-40B4-BE49-F238E27FC236}">
                <a16:creationId xmlns:a16="http://schemas.microsoft.com/office/drawing/2014/main" id="{7537DEAB-7B41-4255-819E-F3C3E928C4BB}"/>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9674341" y="666923"/>
            <a:ext cx="2219546" cy="571500"/>
          </a:xfrm>
          <a:prstGeom prst="rect">
            <a:avLst/>
          </a:prstGeom>
        </p:spPr>
      </p:pic>
      <p:sp>
        <p:nvSpPr>
          <p:cNvPr id="8" name="TextBox 7">
            <a:extLst>
              <a:ext uri="{FF2B5EF4-FFF2-40B4-BE49-F238E27FC236}">
                <a16:creationId xmlns:a16="http://schemas.microsoft.com/office/drawing/2014/main" id="{5F3232C1-8377-4220-B8FA-5B96BF063755}"/>
              </a:ext>
            </a:extLst>
          </p:cNvPr>
          <p:cNvSpPr txBox="1"/>
          <p:nvPr/>
        </p:nvSpPr>
        <p:spPr>
          <a:xfrm>
            <a:off x="4652556" y="1414338"/>
            <a:ext cx="4112517" cy="1200329"/>
          </a:xfrm>
          <a:prstGeom prst="rect">
            <a:avLst/>
          </a:prstGeom>
          <a:noFill/>
        </p:spPr>
        <p:txBody>
          <a:bodyPr wrap="square" rtlCol="0">
            <a:spAutoFit/>
          </a:bodyPr>
          <a:lstStyle/>
          <a:p>
            <a:pPr algn="ctr"/>
            <a:r>
              <a:rPr lang="vi-VN" sz="7200" dirty="0">
                <a:solidFill>
                  <a:schemeClr val="accent1">
                    <a:lumMod val="60000"/>
                    <a:lumOff val="40000"/>
                  </a:schemeClr>
                </a:solidFill>
                <a:latin typeface="SVN-Steady" pitchFamily="50" charset="0"/>
              </a:rPr>
              <a:t>Câu hỏi</a:t>
            </a:r>
            <a:endParaRPr lang="en-US" sz="7200" dirty="0">
              <a:solidFill>
                <a:schemeClr val="accent1">
                  <a:lumMod val="60000"/>
                  <a:lumOff val="40000"/>
                </a:schemeClr>
              </a:solidFill>
              <a:latin typeface="SVN-Steady" pitchFamily="50" charset="0"/>
            </a:endParaRPr>
          </a:p>
        </p:txBody>
      </p:sp>
      <p:grpSp>
        <p:nvGrpSpPr>
          <p:cNvPr id="13" name="Group 12">
            <a:extLst>
              <a:ext uri="{FF2B5EF4-FFF2-40B4-BE49-F238E27FC236}">
                <a16:creationId xmlns:a16="http://schemas.microsoft.com/office/drawing/2014/main" id="{422D78B1-EFE5-4C88-9D36-7F35B51DB6BB}"/>
              </a:ext>
            </a:extLst>
          </p:cNvPr>
          <p:cNvGrpSpPr/>
          <p:nvPr/>
        </p:nvGrpSpPr>
        <p:grpSpPr>
          <a:xfrm>
            <a:off x="2525718" y="2581614"/>
            <a:ext cx="9392592" cy="1147873"/>
            <a:chOff x="1551180" y="3272342"/>
            <a:chExt cx="9392592" cy="1147873"/>
          </a:xfrm>
        </p:grpSpPr>
        <p:sp>
          <p:nvSpPr>
            <p:cNvPr id="12" name="Rectangle: Rounded Corners 11">
              <a:extLst>
                <a:ext uri="{FF2B5EF4-FFF2-40B4-BE49-F238E27FC236}">
                  <a16:creationId xmlns:a16="http://schemas.microsoft.com/office/drawing/2014/main" id="{8B799A75-3048-4945-A2B3-981D15027DB7}"/>
                </a:ext>
              </a:extLst>
            </p:cNvPr>
            <p:cNvSpPr/>
            <p:nvPr/>
          </p:nvSpPr>
          <p:spPr>
            <a:xfrm>
              <a:off x="1551180" y="3272342"/>
              <a:ext cx="8623333" cy="1147873"/>
            </a:xfrm>
            <a:prstGeom prst="roundRect">
              <a:avLst/>
            </a:prstGeom>
            <a:solidFill>
              <a:schemeClr val="bg1"/>
            </a:solid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grpSp>
          <p:nvGrpSpPr>
            <p:cNvPr id="11" name="Group 10">
              <a:extLst>
                <a:ext uri="{FF2B5EF4-FFF2-40B4-BE49-F238E27FC236}">
                  <a16:creationId xmlns:a16="http://schemas.microsoft.com/office/drawing/2014/main" id="{D7E91077-9EBA-4E21-B71A-281116823291}"/>
                </a:ext>
              </a:extLst>
            </p:cNvPr>
            <p:cNvGrpSpPr/>
            <p:nvPr/>
          </p:nvGrpSpPr>
          <p:grpSpPr>
            <a:xfrm>
              <a:off x="1735292" y="3338448"/>
              <a:ext cx="9208480" cy="1015663"/>
              <a:chOff x="1372435" y="3518619"/>
              <a:chExt cx="9208480" cy="1015663"/>
            </a:xfrm>
          </p:grpSpPr>
          <p:sp>
            <p:nvSpPr>
              <p:cNvPr id="9" name="TextBox 8">
                <a:extLst>
                  <a:ext uri="{FF2B5EF4-FFF2-40B4-BE49-F238E27FC236}">
                    <a16:creationId xmlns:a16="http://schemas.microsoft.com/office/drawing/2014/main" id="{5E45568A-163C-428E-A884-D7E3EBEC98BC}"/>
                  </a:ext>
                </a:extLst>
              </p:cNvPr>
              <p:cNvSpPr txBox="1"/>
              <p:nvPr/>
            </p:nvSpPr>
            <p:spPr>
              <a:xfrm>
                <a:off x="1372435" y="3707780"/>
                <a:ext cx="9208480" cy="646331"/>
              </a:xfrm>
              <a:prstGeom prst="rect">
                <a:avLst/>
              </a:prstGeom>
              <a:noFill/>
            </p:spPr>
            <p:txBody>
              <a:bodyPr wrap="square" rtlCol="0">
                <a:spAutoFit/>
              </a:bodyPr>
              <a:lstStyle/>
              <a:p>
                <a:pPr algn="just"/>
                <a:r>
                  <a:rPr lang="vi-VN" sz="3600" dirty="0">
                    <a:solidFill>
                      <a:schemeClr val="tx1">
                        <a:lumMod val="75000"/>
                        <a:lumOff val="25000"/>
                      </a:schemeClr>
                    </a:solidFill>
                    <a:latin typeface="Century Schoolbook" panose="02040604050505020304" pitchFamily="18" charset="0"/>
                  </a:rPr>
                  <a:t>Đối với em,                                    là gì?</a:t>
                </a:r>
                <a:endParaRPr lang="en-US" sz="3600" dirty="0">
                  <a:solidFill>
                    <a:schemeClr val="tx1">
                      <a:lumMod val="75000"/>
                      <a:lumOff val="25000"/>
                    </a:schemeClr>
                  </a:solidFill>
                  <a:latin typeface="Century Schoolbook" panose="02040604050505020304" pitchFamily="18" charset="0"/>
                </a:endParaRPr>
              </a:p>
            </p:txBody>
          </p:sp>
          <p:sp>
            <p:nvSpPr>
              <p:cNvPr id="10" name="TextBox 9">
                <a:extLst>
                  <a:ext uri="{FF2B5EF4-FFF2-40B4-BE49-F238E27FC236}">
                    <a16:creationId xmlns:a16="http://schemas.microsoft.com/office/drawing/2014/main" id="{1F674BD7-74AC-4CD7-A6CF-D9CF979FE86F}"/>
                  </a:ext>
                </a:extLst>
              </p:cNvPr>
              <p:cNvSpPr txBox="1"/>
              <p:nvPr/>
            </p:nvSpPr>
            <p:spPr>
              <a:xfrm>
                <a:off x="3181590" y="3518619"/>
                <a:ext cx="5991439" cy="1015663"/>
              </a:xfrm>
              <a:prstGeom prst="rect">
                <a:avLst/>
              </a:prstGeom>
              <a:noFill/>
            </p:spPr>
            <p:txBody>
              <a:bodyPr wrap="square" rtlCol="0">
                <a:spAutoFit/>
              </a:bodyPr>
              <a:lstStyle/>
              <a:p>
                <a:pPr algn="ctr"/>
                <a:r>
                  <a:rPr lang="vi-VN" sz="6000" dirty="0">
                    <a:solidFill>
                      <a:schemeClr val="accent6">
                        <a:lumMod val="75000"/>
                      </a:schemeClr>
                    </a:solidFill>
                    <a:latin typeface="SVN-Steady" pitchFamily="50" charset="0"/>
                  </a:rPr>
                  <a:t>điểm tựa tinh thần</a:t>
                </a:r>
                <a:endParaRPr lang="en-US" sz="6000" dirty="0">
                  <a:solidFill>
                    <a:schemeClr val="accent6">
                      <a:lumMod val="75000"/>
                    </a:schemeClr>
                  </a:solidFill>
                  <a:latin typeface="SVN-Steady" pitchFamily="50" charset="0"/>
                </a:endParaRPr>
              </a:p>
            </p:txBody>
          </p:sp>
        </p:grpSp>
      </p:grpSp>
      <p:pic>
        <p:nvPicPr>
          <p:cNvPr id="2052" name="Picture 4">
            <a:extLst>
              <a:ext uri="{FF2B5EF4-FFF2-40B4-BE49-F238E27FC236}">
                <a16:creationId xmlns:a16="http://schemas.microsoft.com/office/drawing/2014/main" id="{9CCDF8F8-65B8-4DF3-944F-2EF80ABB34C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098" b="18942"/>
          <a:stretch/>
        </p:blipFill>
        <p:spPr bwMode="auto">
          <a:xfrm>
            <a:off x="-45854" y="2163247"/>
            <a:ext cx="3454860" cy="4381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9EB1DC17-A665-4D3E-BAFC-64A74A4900B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196" y="3258601"/>
            <a:ext cx="4924684" cy="35416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0363874-DD19-45A3-AF59-70B8A3A03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8038289" y="2813779"/>
            <a:ext cx="3476247" cy="492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6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4273B-7DA7-41CD-8B5A-1D06E4BF8330}"/>
              </a:ext>
            </a:extLst>
          </p:cNvPr>
          <p:cNvPicPr>
            <a:picLocks noChangeAspect="1"/>
          </p:cNvPicPr>
          <p:nvPr/>
        </p:nvPicPr>
        <p:blipFill>
          <a:blip r:embed="rId2"/>
          <a:stretch>
            <a:fillRect/>
          </a:stretch>
        </p:blipFill>
        <p:spPr>
          <a:xfrm>
            <a:off x="846620" y="1857658"/>
            <a:ext cx="2334970" cy="646232"/>
          </a:xfrm>
          <a:prstGeom prst="rect">
            <a:avLst/>
          </a:prstGeom>
        </p:spPr>
      </p:pic>
      <p:sp>
        <p:nvSpPr>
          <p:cNvPr id="5" name="TextBox 4">
            <a:extLst>
              <a:ext uri="{FF2B5EF4-FFF2-40B4-BE49-F238E27FC236}">
                <a16:creationId xmlns:a16="http://schemas.microsoft.com/office/drawing/2014/main" id="{F8EE6276-4F13-45EB-B780-14C1A043A9A3}"/>
              </a:ext>
            </a:extLst>
          </p:cNvPr>
          <p:cNvSpPr txBox="1"/>
          <p:nvPr/>
        </p:nvSpPr>
        <p:spPr>
          <a:xfrm>
            <a:off x="3645311" y="187145"/>
            <a:ext cx="5711868" cy="923330"/>
          </a:xfrm>
          <a:prstGeom prst="rect">
            <a:avLst/>
          </a:prstGeom>
          <a:noFill/>
        </p:spPr>
        <p:txBody>
          <a:bodyPr wrap="square" rtlCol="0">
            <a:spAutoFit/>
          </a:bodyPr>
          <a:lstStyle/>
          <a:p>
            <a:r>
              <a:rPr lang="vi-VN" sz="5400" b="1" dirty="0">
                <a:solidFill>
                  <a:schemeClr val="accent5">
                    <a:lumMod val="50000"/>
                  </a:schemeClr>
                </a:solidFill>
                <a:latin typeface="iCiel Fester Bold" pitchFamily="50" charset="0"/>
              </a:rPr>
              <a:t>Yêu cầu cần đạt</a:t>
            </a:r>
            <a:endParaRPr lang="en-US" sz="5400" b="1" dirty="0">
              <a:solidFill>
                <a:schemeClr val="accent5">
                  <a:lumMod val="50000"/>
                </a:schemeClr>
              </a:solidFill>
              <a:latin typeface="iCiel Fester Bold" pitchFamily="50" charset="0"/>
            </a:endParaRPr>
          </a:p>
        </p:txBody>
      </p:sp>
      <p:pic>
        <p:nvPicPr>
          <p:cNvPr id="6" name="Picture 5">
            <a:extLst>
              <a:ext uri="{FF2B5EF4-FFF2-40B4-BE49-F238E27FC236}">
                <a16:creationId xmlns:a16="http://schemas.microsoft.com/office/drawing/2014/main" id="{AE7E70BB-E797-4133-BE8F-7B70A0766EB9}"/>
              </a:ext>
            </a:extLst>
          </p:cNvPr>
          <p:cNvPicPr>
            <a:picLocks noChangeAspect="1"/>
          </p:cNvPicPr>
          <p:nvPr/>
        </p:nvPicPr>
        <p:blipFill rotWithShape="1">
          <a:blip r:embed="rId3"/>
          <a:srcRect b="25010"/>
          <a:stretch/>
        </p:blipFill>
        <p:spPr>
          <a:xfrm>
            <a:off x="465449" y="187145"/>
            <a:ext cx="4057871" cy="1531056"/>
          </a:xfrm>
          <a:prstGeom prst="rect">
            <a:avLst/>
          </a:prstGeom>
        </p:spPr>
      </p:pic>
      <p:sp>
        <p:nvSpPr>
          <p:cNvPr id="16" name="TextBox 15">
            <a:extLst>
              <a:ext uri="{FF2B5EF4-FFF2-40B4-BE49-F238E27FC236}">
                <a16:creationId xmlns:a16="http://schemas.microsoft.com/office/drawing/2014/main" id="{3D80ECD7-15C0-49C4-94C2-6535BD459878}"/>
              </a:ext>
            </a:extLst>
          </p:cNvPr>
          <p:cNvSpPr txBox="1"/>
          <p:nvPr/>
        </p:nvSpPr>
        <p:spPr>
          <a:xfrm>
            <a:off x="3645312" y="1549783"/>
            <a:ext cx="8081240" cy="954107"/>
          </a:xfrm>
          <a:prstGeom prst="rect">
            <a:avLst/>
          </a:prstGeom>
          <a:noFill/>
        </p:spPr>
        <p:txBody>
          <a:bodyPr wrap="square">
            <a:spAutoFit/>
          </a:bodyPr>
          <a:lstStyle/>
          <a:p>
            <a:pPr>
              <a:buFontTx/>
              <a:buChar char="-"/>
            </a:pPr>
            <a:r>
              <a:rPr lang="vi-VN" sz="2800" b="1" dirty="0">
                <a:latin typeface="Calibri Light" panose="020F0302020204030204" pitchFamily="34" charset="0"/>
                <a:cs typeface="Calibri Light" panose="020F0302020204030204" pitchFamily="34" charset="0"/>
              </a:rPr>
              <a:t> Nhận biết và phân tích được </a:t>
            </a:r>
            <a:r>
              <a:rPr lang="vi-VN" sz="2800" b="1" dirty="0">
                <a:highlight>
                  <a:srgbClr val="FDF6CD"/>
                </a:highlight>
                <a:latin typeface="Calibri Light" panose="020F0302020204030204" pitchFamily="34" charset="0"/>
                <a:cs typeface="Calibri Light" panose="020F0302020204030204" pitchFamily="34" charset="0"/>
              </a:rPr>
              <a:t>đặc điểm nhân vật </a:t>
            </a:r>
            <a:r>
              <a:rPr lang="vi-VN" sz="2800" b="1" dirty="0">
                <a:latin typeface="Calibri Light" panose="020F0302020204030204" pitchFamily="34" charset="0"/>
                <a:cs typeface="Calibri Light" panose="020F0302020204030204" pitchFamily="34" charset="0"/>
              </a:rPr>
              <a:t>trong truyện ; nêu được </a:t>
            </a:r>
            <a:r>
              <a:rPr lang="vi-VN" sz="2800" b="1" dirty="0">
                <a:highlight>
                  <a:srgbClr val="FDF6CD"/>
                </a:highlight>
                <a:latin typeface="Calibri Light" panose="020F0302020204030204" pitchFamily="34" charset="0"/>
                <a:cs typeface="Calibri Light" panose="020F0302020204030204" pitchFamily="34" charset="0"/>
              </a:rPr>
              <a:t>ấn tượng chung </a:t>
            </a:r>
            <a:r>
              <a:rPr lang="vi-VN" sz="2800" b="1" dirty="0">
                <a:latin typeface="Calibri Light" panose="020F0302020204030204" pitchFamily="34" charset="0"/>
                <a:cs typeface="Calibri Light" panose="020F0302020204030204" pitchFamily="34" charset="0"/>
              </a:rPr>
              <a:t>về văn bản.</a:t>
            </a:r>
          </a:p>
        </p:txBody>
      </p:sp>
      <p:sp>
        <p:nvSpPr>
          <p:cNvPr id="18" name="TextBox 17">
            <a:extLst>
              <a:ext uri="{FF2B5EF4-FFF2-40B4-BE49-F238E27FC236}">
                <a16:creationId xmlns:a16="http://schemas.microsoft.com/office/drawing/2014/main" id="{0FD8C21F-602C-4939-B251-2B38028073EA}"/>
              </a:ext>
            </a:extLst>
          </p:cNvPr>
          <p:cNvSpPr txBox="1"/>
          <p:nvPr/>
        </p:nvSpPr>
        <p:spPr>
          <a:xfrm>
            <a:off x="4091885" y="2930878"/>
            <a:ext cx="7444385" cy="1384995"/>
          </a:xfrm>
          <a:prstGeom prst="rect">
            <a:avLst/>
          </a:prstGeom>
          <a:noFill/>
        </p:spPr>
        <p:txBody>
          <a:bodyPr wrap="square">
            <a:spAutoFit/>
          </a:bodyPr>
          <a:lstStyle/>
          <a:p>
            <a:pPr algn="just"/>
            <a:r>
              <a:rPr lang="vi-VN" sz="2800" b="1" dirty="0">
                <a:latin typeface="Calibri Light" panose="020F0302020204030204" pitchFamily="34" charset="0"/>
                <a:cs typeface="Calibri Light" panose="020F0302020204030204" pitchFamily="34" charset="0"/>
              </a:rPr>
              <a:t>- Nhận biết được </a:t>
            </a:r>
            <a:r>
              <a:rPr lang="vi-VN" sz="2800" b="1" dirty="0">
                <a:highlight>
                  <a:srgbClr val="FDF6CD"/>
                </a:highlight>
                <a:latin typeface="Calibri Light" panose="020F0302020204030204" pitchFamily="34" charset="0"/>
                <a:cs typeface="Calibri Light" panose="020F0302020204030204" pitchFamily="34" charset="0"/>
              </a:rPr>
              <a:t>đề tài, chủ đề, câu chuyện, nhân vật</a:t>
            </a:r>
            <a:r>
              <a:rPr lang="vi-VN" sz="2800" b="1" dirty="0">
                <a:latin typeface="Calibri Light" panose="020F0302020204030204" pitchFamily="34" charset="0"/>
                <a:cs typeface="Calibri Light" panose="020F0302020204030204" pitchFamily="34" charset="0"/>
              </a:rPr>
              <a:t>, các </a:t>
            </a:r>
            <a:r>
              <a:rPr lang="vi-VN" sz="2800" b="1" dirty="0">
                <a:highlight>
                  <a:srgbClr val="FDF6CD"/>
                </a:highlight>
                <a:latin typeface="Calibri Light" panose="020F0302020204030204" pitchFamily="34" charset="0"/>
                <a:cs typeface="Calibri Light" panose="020F0302020204030204" pitchFamily="34" charset="0"/>
              </a:rPr>
              <a:t>chi tiết tiêu biểu </a:t>
            </a:r>
            <a:r>
              <a:rPr lang="vi-VN" sz="2800" b="1" dirty="0">
                <a:latin typeface="Calibri Light" panose="020F0302020204030204" pitchFamily="34" charset="0"/>
                <a:cs typeface="Calibri Light" panose="020F0302020204030204" pitchFamily="34" charset="0"/>
              </a:rPr>
              <a:t>trong tính chỉnh thể của tác phẩm .</a:t>
            </a:r>
          </a:p>
        </p:txBody>
      </p:sp>
      <p:sp>
        <p:nvSpPr>
          <p:cNvPr id="19" name="TextBox 18">
            <a:extLst>
              <a:ext uri="{FF2B5EF4-FFF2-40B4-BE49-F238E27FC236}">
                <a16:creationId xmlns:a16="http://schemas.microsoft.com/office/drawing/2014/main" id="{EFB74A8C-59C3-443F-B3FE-4D2C48010E82}"/>
              </a:ext>
            </a:extLst>
          </p:cNvPr>
          <p:cNvSpPr txBox="1"/>
          <p:nvPr/>
        </p:nvSpPr>
        <p:spPr>
          <a:xfrm>
            <a:off x="4967126" y="4596169"/>
            <a:ext cx="7012950" cy="954107"/>
          </a:xfrm>
          <a:prstGeom prst="rect">
            <a:avLst/>
          </a:prstGeom>
          <a:noFill/>
        </p:spPr>
        <p:txBody>
          <a:bodyPr wrap="square">
            <a:spAutoFit/>
          </a:bodyPr>
          <a:lstStyle/>
          <a:p>
            <a:pPr>
              <a:buFontTx/>
              <a:buChar char="-"/>
            </a:pPr>
            <a:r>
              <a:rPr lang="vi-VN" sz="2800" b="1" dirty="0">
                <a:latin typeface="Calibri Light" panose="020F0302020204030204" pitchFamily="34" charset="0"/>
                <a:cs typeface="Calibri Light" panose="020F0302020204030204" pitchFamily="34" charset="0"/>
              </a:rPr>
              <a:t> Nêu được bài học về </a:t>
            </a:r>
            <a:r>
              <a:rPr lang="vi-VN" sz="2800" b="1" dirty="0">
                <a:highlight>
                  <a:srgbClr val="FDF6CD"/>
                </a:highlight>
                <a:latin typeface="Calibri Light" panose="020F0302020204030204" pitchFamily="34" charset="0"/>
                <a:cs typeface="Calibri Light" panose="020F0302020204030204" pitchFamily="34" charset="0"/>
              </a:rPr>
              <a:t>cách nghĩ </a:t>
            </a:r>
            <a:r>
              <a:rPr lang="vi-VN" sz="2800" b="1" dirty="0">
                <a:latin typeface="Calibri Light" panose="020F0302020204030204" pitchFamily="34" charset="0"/>
                <a:cs typeface="Calibri Light" panose="020F0302020204030204" pitchFamily="34" charset="0"/>
              </a:rPr>
              <a:t>và </a:t>
            </a:r>
            <a:r>
              <a:rPr lang="vi-VN" sz="2800" b="1" dirty="0">
                <a:highlight>
                  <a:srgbClr val="FDF6CD"/>
                </a:highlight>
                <a:latin typeface="Calibri Light" panose="020F0302020204030204" pitchFamily="34" charset="0"/>
                <a:cs typeface="Calibri Light" panose="020F0302020204030204" pitchFamily="34" charset="0"/>
              </a:rPr>
              <a:t>cách ứng xử </a:t>
            </a:r>
            <a:r>
              <a:rPr lang="vi-VN" sz="2800" b="1" dirty="0">
                <a:latin typeface="Calibri Light" panose="020F0302020204030204" pitchFamily="34" charset="0"/>
                <a:cs typeface="Calibri Light" panose="020F0302020204030204" pitchFamily="34" charset="0"/>
              </a:rPr>
              <a:t>gợi ra từ văn bản.</a:t>
            </a:r>
          </a:p>
        </p:txBody>
      </p:sp>
      <p:sp>
        <p:nvSpPr>
          <p:cNvPr id="22" name="TextBox 21">
            <a:extLst>
              <a:ext uri="{FF2B5EF4-FFF2-40B4-BE49-F238E27FC236}">
                <a16:creationId xmlns:a16="http://schemas.microsoft.com/office/drawing/2014/main" id="{BFF276DB-D781-4071-8A39-1A7D63C68300}"/>
              </a:ext>
            </a:extLst>
          </p:cNvPr>
          <p:cNvSpPr txBox="1"/>
          <p:nvPr/>
        </p:nvSpPr>
        <p:spPr>
          <a:xfrm>
            <a:off x="5776613" y="5884932"/>
            <a:ext cx="7444385" cy="523220"/>
          </a:xfrm>
          <a:prstGeom prst="rect">
            <a:avLst/>
          </a:prstGeom>
          <a:noFill/>
        </p:spPr>
        <p:txBody>
          <a:bodyPr wrap="square">
            <a:spAutoFit/>
          </a:bodyPr>
          <a:lstStyle/>
          <a:p>
            <a:pPr>
              <a:buFontTx/>
              <a:buChar char="-"/>
            </a:pPr>
            <a:r>
              <a:rPr lang="vi-VN" sz="2800" b="1" dirty="0">
                <a:latin typeface="Calibri Light" panose="020F0302020204030204" pitchFamily="34" charset="0"/>
                <a:cs typeface="Calibri Light" panose="020F0302020204030204" pitchFamily="34" charset="0"/>
              </a:rPr>
              <a:t>Biết yêu thương và sống có trách nhiệm.</a:t>
            </a:r>
            <a:endParaRPr lang="en-US" sz="2800" b="1" dirty="0">
              <a:latin typeface="Calibri Light" panose="020F0302020204030204" pitchFamily="34" charset="0"/>
              <a:cs typeface="Calibri Light" panose="020F0302020204030204" pitchFamily="34" charset="0"/>
            </a:endParaRPr>
          </a:p>
        </p:txBody>
      </p:sp>
      <p:pic>
        <p:nvPicPr>
          <p:cNvPr id="1028" name="Picture 4">
            <a:extLst>
              <a:ext uri="{FF2B5EF4-FFF2-40B4-BE49-F238E27FC236}">
                <a16:creationId xmlns:a16="http://schemas.microsoft.com/office/drawing/2014/main" id="{F09D48D6-EF3D-40E3-909E-9175627DAC2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1718201"/>
            <a:ext cx="3718401" cy="5261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FE8357A-0BD7-4E67-BD6F-51FC56AC439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67763" y="-52112"/>
            <a:ext cx="1462087" cy="1472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B4AAF36-C8D8-44B8-B09C-941FFD1979D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7197" y="51414"/>
            <a:ext cx="1384996" cy="138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F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6D1F95E-F143-409C-A527-B4F5D24F3733}"/>
              </a:ext>
            </a:extLst>
          </p:cNvPr>
          <p:cNvSpPr/>
          <p:nvPr/>
        </p:nvSpPr>
        <p:spPr>
          <a:xfrm>
            <a:off x="600697" y="186623"/>
            <a:ext cx="4193096" cy="7694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1A1BA2-F873-476E-99D3-8DA520B6DD79}"/>
              </a:ext>
            </a:extLst>
          </p:cNvPr>
          <p:cNvPicPr>
            <a:picLocks noChangeAspect="1"/>
          </p:cNvPicPr>
          <p:nvPr/>
        </p:nvPicPr>
        <p:blipFill rotWithShape="1">
          <a:blip r:embed="rId2"/>
          <a:srcRect b="25010"/>
          <a:stretch/>
        </p:blipFill>
        <p:spPr>
          <a:xfrm>
            <a:off x="474941" y="1037524"/>
            <a:ext cx="6447073" cy="2432514"/>
          </a:xfrm>
          <a:prstGeom prst="rect">
            <a:avLst/>
          </a:prstGeom>
        </p:spPr>
      </p:pic>
      <p:sp>
        <p:nvSpPr>
          <p:cNvPr id="10" name="TextBox 9">
            <a:extLst>
              <a:ext uri="{FF2B5EF4-FFF2-40B4-BE49-F238E27FC236}">
                <a16:creationId xmlns:a16="http://schemas.microsoft.com/office/drawing/2014/main" id="{3E07DD58-C9FC-498E-AC64-7A041B9EAC9A}"/>
              </a:ext>
            </a:extLst>
          </p:cNvPr>
          <p:cNvSpPr txBox="1"/>
          <p:nvPr/>
        </p:nvSpPr>
        <p:spPr>
          <a:xfrm>
            <a:off x="-731497" y="186623"/>
            <a:ext cx="6912933" cy="769441"/>
          </a:xfrm>
          <a:prstGeom prst="rect">
            <a:avLst/>
          </a:prstGeom>
          <a:noFill/>
        </p:spPr>
        <p:txBody>
          <a:bodyPr wrap="square" rtlCol="0">
            <a:spAutoFit/>
          </a:bodyPr>
          <a:lstStyle/>
          <a:p>
            <a:pPr algn="ctr"/>
            <a:r>
              <a:rPr lang="vi-VN" sz="4400" b="1" dirty="0">
                <a:solidFill>
                  <a:schemeClr val="tx1">
                    <a:lumMod val="75000"/>
                    <a:lumOff val="25000"/>
                  </a:schemeClr>
                </a:solidFill>
                <a:latin typeface="iCiel Fester Bold" pitchFamily="50" charset="0"/>
              </a:rPr>
              <a:t>1. chuẩn bị đọc</a:t>
            </a:r>
            <a:endParaRPr lang="en-US" sz="4400" b="1" dirty="0">
              <a:solidFill>
                <a:schemeClr val="tx1">
                  <a:lumMod val="75000"/>
                  <a:lumOff val="25000"/>
                </a:schemeClr>
              </a:solidFill>
              <a:latin typeface="iCiel Fester Bold" pitchFamily="50" charset="0"/>
            </a:endParaRPr>
          </a:p>
        </p:txBody>
      </p:sp>
      <p:sp>
        <p:nvSpPr>
          <p:cNvPr id="20" name="TextBox 19">
            <a:extLst>
              <a:ext uri="{FF2B5EF4-FFF2-40B4-BE49-F238E27FC236}">
                <a16:creationId xmlns:a16="http://schemas.microsoft.com/office/drawing/2014/main" id="{37475676-62F2-4320-B553-04C4B15FAD06}"/>
              </a:ext>
            </a:extLst>
          </p:cNvPr>
          <p:cNvSpPr txBox="1"/>
          <p:nvPr/>
        </p:nvSpPr>
        <p:spPr>
          <a:xfrm>
            <a:off x="5227432" y="2352517"/>
            <a:ext cx="4112517" cy="1200329"/>
          </a:xfrm>
          <a:prstGeom prst="rect">
            <a:avLst/>
          </a:prstGeom>
          <a:noFill/>
        </p:spPr>
        <p:txBody>
          <a:bodyPr wrap="square" rtlCol="0">
            <a:spAutoFit/>
          </a:bodyPr>
          <a:lstStyle/>
          <a:p>
            <a:pPr algn="ctr"/>
            <a:r>
              <a:rPr lang="vi-VN" sz="7200" dirty="0">
                <a:solidFill>
                  <a:schemeClr val="accent5">
                    <a:lumMod val="50000"/>
                  </a:schemeClr>
                </a:solidFill>
                <a:latin typeface="SVN-Steady" pitchFamily="50" charset="0"/>
              </a:rPr>
              <a:t>Câu hỏi</a:t>
            </a:r>
            <a:endParaRPr lang="en-US" sz="7200" dirty="0">
              <a:solidFill>
                <a:schemeClr val="accent5">
                  <a:lumMod val="50000"/>
                </a:schemeClr>
              </a:solidFill>
              <a:latin typeface="SVN-Steady" pitchFamily="50" charset="0"/>
            </a:endParaRPr>
          </a:p>
        </p:txBody>
      </p:sp>
      <p:sp>
        <p:nvSpPr>
          <p:cNvPr id="21" name="TextBox 20">
            <a:extLst>
              <a:ext uri="{FF2B5EF4-FFF2-40B4-BE49-F238E27FC236}">
                <a16:creationId xmlns:a16="http://schemas.microsoft.com/office/drawing/2014/main" id="{C87E3710-41FE-45A0-A961-07C32439C7E4}"/>
              </a:ext>
            </a:extLst>
          </p:cNvPr>
          <p:cNvSpPr txBox="1"/>
          <p:nvPr/>
        </p:nvSpPr>
        <p:spPr>
          <a:xfrm>
            <a:off x="6093704" y="3509843"/>
            <a:ext cx="5896305" cy="1569660"/>
          </a:xfrm>
          <a:prstGeom prst="rect">
            <a:avLst/>
          </a:prstGeom>
          <a:noFill/>
        </p:spPr>
        <p:txBody>
          <a:bodyPr wrap="square" rtlCol="0">
            <a:spAutoFit/>
          </a:bodyPr>
          <a:lstStyle/>
          <a:p>
            <a:pPr algn="just"/>
            <a:r>
              <a:rPr lang="vi-VN" sz="3200" dirty="0">
                <a:solidFill>
                  <a:schemeClr val="tx1">
                    <a:lumMod val="75000"/>
                    <a:lumOff val="25000"/>
                  </a:schemeClr>
                </a:solidFill>
                <a:latin typeface="Century Schoolbook" panose="02040604050505020304" pitchFamily="18" charset="0"/>
              </a:rPr>
              <a:t>1. Nhan đề của văn bản gợi cho em nhớ đến mùa nào trong năm? </a:t>
            </a:r>
            <a:endParaRPr lang="en-US" sz="3200" dirty="0">
              <a:solidFill>
                <a:schemeClr val="tx1">
                  <a:lumMod val="75000"/>
                  <a:lumOff val="25000"/>
                </a:schemeClr>
              </a:solidFill>
              <a:latin typeface="Century Schoolbook" panose="02040604050505020304" pitchFamily="18" charset="0"/>
            </a:endParaRPr>
          </a:p>
        </p:txBody>
      </p:sp>
      <p:sp>
        <p:nvSpPr>
          <p:cNvPr id="22" name="TextBox 21">
            <a:extLst>
              <a:ext uri="{FF2B5EF4-FFF2-40B4-BE49-F238E27FC236}">
                <a16:creationId xmlns:a16="http://schemas.microsoft.com/office/drawing/2014/main" id="{47F2A4DA-137D-4143-9A93-4CE6AD2984B2}"/>
              </a:ext>
            </a:extLst>
          </p:cNvPr>
          <p:cNvSpPr txBox="1"/>
          <p:nvPr/>
        </p:nvSpPr>
        <p:spPr>
          <a:xfrm>
            <a:off x="6093705" y="5521795"/>
            <a:ext cx="5896305" cy="1077218"/>
          </a:xfrm>
          <a:prstGeom prst="rect">
            <a:avLst/>
          </a:prstGeom>
          <a:noFill/>
        </p:spPr>
        <p:txBody>
          <a:bodyPr wrap="square" rtlCol="0">
            <a:spAutoFit/>
          </a:bodyPr>
          <a:lstStyle/>
          <a:p>
            <a:pPr algn="just"/>
            <a:r>
              <a:rPr lang="vi-VN" sz="3200" dirty="0">
                <a:solidFill>
                  <a:schemeClr val="tx1">
                    <a:lumMod val="75000"/>
                    <a:lumOff val="25000"/>
                  </a:schemeClr>
                </a:solidFill>
                <a:latin typeface="Century Schoolbook" panose="02040604050505020304" pitchFamily="18" charset="0"/>
              </a:rPr>
              <a:t>2. Khi nhắc đến mùa đông, em liên tưởng đến điều gì?</a:t>
            </a:r>
            <a:endParaRPr lang="en-US" sz="3200" dirty="0">
              <a:solidFill>
                <a:schemeClr val="tx1">
                  <a:lumMod val="75000"/>
                  <a:lumOff val="25000"/>
                </a:schemeClr>
              </a:solidFill>
              <a:latin typeface="Century Schoolbook" panose="02040604050505020304" pitchFamily="18" charset="0"/>
            </a:endParaRPr>
          </a:p>
        </p:txBody>
      </p:sp>
      <p:pic>
        <p:nvPicPr>
          <p:cNvPr id="12" name="Picture 11">
            <a:extLst>
              <a:ext uri="{FF2B5EF4-FFF2-40B4-BE49-F238E27FC236}">
                <a16:creationId xmlns:a16="http://schemas.microsoft.com/office/drawing/2014/main" id="{3BB0EF88-779C-4109-A533-6BA83BD7DC43}"/>
              </a:ext>
            </a:extLst>
          </p:cNvPr>
          <p:cNvPicPr>
            <a:picLocks noChangeAspect="1"/>
          </p:cNvPicPr>
          <p:nvPr/>
        </p:nvPicPr>
        <p:blipFill>
          <a:blip r:embed="rId3"/>
          <a:stretch>
            <a:fillRect/>
          </a:stretch>
        </p:blipFill>
        <p:spPr>
          <a:xfrm>
            <a:off x="3037678" y="3509843"/>
            <a:ext cx="2334970" cy="646232"/>
          </a:xfrm>
          <a:prstGeom prst="rect">
            <a:avLst/>
          </a:prstGeom>
        </p:spPr>
      </p:pic>
      <p:sp>
        <p:nvSpPr>
          <p:cNvPr id="15" name="Freeform: Shape 14">
            <a:extLst>
              <a:ext uri="{FF2B5EF4-FFF2-40B4-BE49-F238E27FC236}">
                <a16:creationId xmlns:a16="http://schemas.microsoft.com/office/drawing/2014/main" id="{19AB4AF2-FE37-4F9C-8F5D-FCAAC859803D}"/>
              </a:ext>
            </a:extLst>
          </p:cNvPr>
          <p:cNvSpPr/>
          <p:nvPr/>
        </p:nvSpPr>
        <p:spPr>
          <a:xfrm>
            <a:off x="4130768" y="6814144"/>
            <a:ext cx="18735" cy="43856"/>
          </a:xfrm>
          <a:custGeom>
            <a:avLst/>
            <a:gdLst>
              <a:gd name="connsiteX0" fmla="*/ 0 w 18735"/>
              <a:gd name="connsiteY0" fmla="*/ 0 h 43856"/>
              <a:gd name="connsiteX1" fmla="*/ 18735 w 18735"/>
              <a:gd name="connsiteY1" fmla="*/ 43856 h 43856"/>
              <a:gd name="connsiteX2" fmla="*/ 1885 w 18735"/>
              <a:gd name="connsiteY2" fmla="*/ 9423 h 43856"/>
              <a:gd name="connsiteX3" fmla="*/ 0 w 18735"/>
              <a:gd name="connsiteY3" fmla="*/ 0 h 43856"/>
            </a:gdLst>
            <a:ahLst/>
            <a:cxnLst>
              <a:cxn ang="0">
                <a:pos x="connsiteX0" y="connsiteY0"/>
              </a:cxn>
              <a:cxn ang="0">
                <a:pos x="connsiteX1" y="connsiteY1"/>
              </a:cxn>
              <a:cxn ang="0">
                <a:pos x="connsiteX2" y="connsiteY2"/>
              </a:cxn>
              <a:cxn ang="0">
                <a:pos x="connsiteX3" y="connsiteY3"/>
              </a:cxn>
            </a:cxnLst>
            <a:rect l="l" t="t" r="r" b="b"/>
            <a:pathLst>
              <a:path w="18735" h="43856">
                <a:moveTo>
                  <a:pt x="0" y="0"/>
                </a:moveTo>
                <a:lnTo>
                  <a:pt x="18735" y="43856"/>
                </a:lnTo>
                <a:cubicBezTo>
                  <a:pt x="9878" y="26141"/>
                  <a:pt x="4787" y="16463"/>
                  <a:pt x="1885" y="9423"/>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pic>
        <p:nvPicPr>
          <p:cNvPr id="3074" name="Picture 2">
            <a:extLst>
              <a:ext uri="{FF2B5EF4-FFF2-40B4-BE49-F238E27FC236}">
                <a16:creationId xmlns:a16="http://schemas.microsoft.com/office/drawing/2014/main" id="{9DE4F242-6045-4BC3-9F08-3BA0CCCA03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2648" y="-173015"/>
            <a:ext cx="2504273" cy="2985094"/>
          </a:xfrm>
          <a:prstGeom prst="rect">
            <a:avLst/>
          </a:prstGeom>
          <a:noFill/>
        </p:spPr>
      </p:pic>
      <p:pic>
        <p:nvPicPr>
          <p:cNvPr id="4098" name="Picture 2" descr="A teapot on a stack of books&#10;&#10;Description automatically generated with medium confidence">
            <a:extLst>
              <a:ext uri="{FF2B5EF4-FFF2-40B4-BE49-F238E27FC236}">
                <a16:creationId xmlns:a16="http://schemas.microsoft.com/office/drawing/2014/main" id="{1BE3335E-5E79-4E98-B82F-620D45A4116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31" y="3635654"/>
            <a:ext cx="2619373" cy="3216590"/>
          </a:xfrm>
          <a:prstGeom prst="rect">
            <a:avLst/>
          </a:prstGeom>
          <a:noFill/>
        </p:spPr>
      </p:pic>
      <p:pic>
        <p:nvPicPr>
          <p:cNvPr id="13" name="Picture 6">
            <a:extLst>
              <a:ext uri="{FF2B5EF4-FFF2-40B4-BE49-F238E27FC236}">
                <a16:creationId xmlns:a16="http://schemas.microsoft.com/office/drawing/2014/main" id="{872E5962-4BD7-4E36-8479-35C910B39AC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095" y="3953921"/>
            <a:ext cx="3969341" cy="28545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p&#10;&#10;Description automatically generated">
            <a:extLst>
              <a:ext uri="{FF2B5EF4-FFF2-40B4-BE49-F238E27FC236}">
                <a16:creationId xmlns:a16="http://schemas.microsoft.com/office/drawing/2014/main" id="{B5AE77B9-6A48-41A0-9AE2-655A4B8D1CF5}"/>
              </a:ext>
            </a:extLst>
          </p:cNvPr>
          <p:cNvPicPr>
            <a:picLocks noChangeAspect="1" noChangeArrowheads="1"/>
          </p:cNvPicPr>
          <p:nvPr/>
        </p:nvPicPr>
        <p:blipFill>
          <a:blip r:embed="rId7">
            <a:clrChange>
              <a:clrFrom>
                <a:srgbClr val="F5FCF4"/>
              </a:clrFrom>
              <a:clrTo>
                <a:srgbClr val="F5FCF4">
                  <a:alpha val="0"/>
                </a:srgbClr>
              </a:clrTo>
            </a:clrChange>
            <a:extLst>
              <a:ext uri="{28A0092B-C50C-407E-A947-70E740481C1C}">
                <a14:useLocalDpi xmlns:a14="http://schemas.microsoft.com/office/drawing/2010/main" val="0"/>
              </a:ext>
            </a:extLst>
          </a:blip>
          <a:srcRect/>
          <a:stretch>
            <a:fillRect/>
          </a:stretch>
        </p:blipFill>
        <p:spPr bwMode="auto">
          <a:xfrm flipH="1">
            <a:off x="9357685" y="25855"/>
            <a:ext cx="2844775" cy="3807104"/>
          </a:xfrm>
          <a:prstGeom prst="rect">
            <a:avLst/>
          </a:prstGeom>
          <a:noFill/>
        </p:spPr>
      </p:pic>
    </p:spTree>
    <p:extLst>
      <p:ext uri="{BB962C8B-B14F-4D97-AF65-F5344CB8AC3E}">
        <p14:creationId xmlns:p14="http://schemas.microsoft.com/office/powerpoint/2010/main" val="1517006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4352652"/>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01:00&quot;,&quot;HasAutoStart&quot;:true,&quot;HasCorrectAnswers&quot;:false,&quot;McqAnswers&quot;:[],&quot;ActivityId&quot;:&quot;&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01:00&quot;,&quot;HasAutoStart&quot;:true,&quot;HasCorrectAnswers&quot;:false,&quot;McqAnswers&quot;:[],&quot;ActivityId&quot;:&quot;&quot;,&quot;IaMcqCompetition&quot;:false,&quot;IsAnonymous&quot;:fals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1987</TotalTime>
  <Words>2583</Words>
  <Application>Microsoft Office PowerPoint</Application>
  <PresentationFormat>Màn hình rộng</PresentationFormat>
  <Paragraphs>359</Paragraphs>
  <Slides>62</Slides>
  <Notes>0</Notes>
  <HiddenSlides>0</HiddenSlides>
  <MMClips>0</MMClips>
  <ScaleCrop>false</ScaleCrop>
  <HeadingPairs>
    <vt:vector size="4" baseType="variant">
      <vt:variant>
        <vt:lpstr>Chủ đề</vt:lpstr>
      </vt:variant>
      <vt:variant>
        <vt:i4>1</vt:i4>
      </vt:variant>
      <vt:variant>
        <vt:lpstr>Tiêu đề Bản chiếu</vt:lpstr>
      </vt:variant>
      <vt:variant>
        <vt:i4>62</vt:i4>
      </vt:variant>
    </vt:vector>
  </HeadingPairs>
  <TitlesOfParts>
    <vt:vector size="63"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Kieu Nga - THCS Le Quy Don</dc:creator>
  <cp:lastModifiedBy>Vân Phạm Thanh</cp:lastModifiedBy>
  <cp:revision>42</cp:revision>
  <dcterms:created xsi:type="dcterms:W3CDTF">2021-10-17T13:47:23Z</dcterms:created>
  <dcterms:modified xsi:type="dcterms:W3CDTF">2025-10-28T13:31:13Z</dcterms:modified>
</cp:coreProperties>
</file>