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66" y="4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FB120C33-6151-467A-8884-09BE9FEA1499}" type="presOf" srcId="{AAECF4DA-2093-4085-9C6A-0A51908F71A2}" destId="{5190990F-D410-448A-A201-B0B4217AE993}"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5D2AA0B2-4DF9-4C34-BBF4-787B3B51674C}" type="presOf" srcId="{2ED7BB2E-D50F-4D1D-8752-34640DC7ABB9}" destId="{39B14513-BB34-4C6B-A9EB-331A8C26802E}"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D2B5DCF5-D438-4B7F-A3DC-5DC93B98CF92}" srcId="{50011F20-2063-432F-898F-D3A3FA395470}" destId="{D1038E83-4544-4A1C-A787-FC021FD431DB}" srcOrd="4" destOrd="0" parTransId="{73AB9825-E4D8-4877-95A4-431ECAF24183}" sibTransId="{B7CE9586-3A1F-4E7A-B4FE-20982A4CD400}"/>
    <dgm:cxn modelId="{3A6805AB-2ECC-4B12-B758-846210584679}" srcId="{50011F20-2063-432F-898F-D3A3FA395470}" destId="{9FB4097F-2B86-4689-A614-E970C3709243}" srcOrd="1" destOrd="0" parTransId="{DC7DBCBE-B6C8-4E5F-AB1D-6C979E0049EE}" sibTransId="{AAECF4DA-2093-4085-9C6A-0A51908F71A2}"/>
    <dgm:cxn modelId="{BA25CCA3-B144-4939-A1A1-F07F54257121}" type="presOf" srcId="{B7CE9586-3A1F-4E7A-B4FE-20982A4CD400}" destId="{BDF396CF-9C28-45C1-A54A-CE2A64AC2D17}"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9646D184-BC66-49E8-BD78-444569CC5328}" srcId="{50011F20-2063-432F-898F-D3A3FA395470}" destId="{352E957B-D133-433D-B326-36E8E6D3F94E}" srcOrd="3" destOrd="0" parTransId="{9833EBB4-EB9F-4755-99E9-B2839429F6FC}" sibTransId="{48D213C1-0164-4B8F-A457-7E38E58D99C8}"/>
    <dgm:cxn modelId="{6906F022-3749-455B-A86C-8A73CDC7FD96}" type="presOf" srcId="{50011F20-2063-432F-898F-D3A3FA395470}" destId="{7F80EDDD-ED12-4537-ADC8-04D2D001C092}"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11/2/2024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11/2/2024</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dirty="0">
                <a:latin typeface="+mj-lt"/>
              </a:rPr>
              <a:t>8 </a:t>
            </a:r>
            <a:r>
              <a:rPr lang="en-US" sz="2400" b="1" i="1" dirty="0" err="1" smtClean="0">
                <a:latin typeface="Times New Roman" pitchFamily="18" charset="0"/>
                <a:cs typeface="Times New Roman" pitchFamily="18" charset="0"/>
              </a:rPr>
              <a:t>chữ</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Tự</a:t>
            </a:r>
            <a:r>
              <a:rPr lang="en-US" sz="2400" b="1" i="1" dirty="0" smtClean="0">
                <a:latin typeface="Times New Roman" pitchFamily="18" charset="0"/>
                <a:cs typeface="Times New Roman" pitchFamily="18" charset="0"/>
              </a:rPr>
              <a:t> do)</a:t>
            </a:r>
            <a:endParaRPr lang="vi-VN" sz="2400" b="1" i="1" dirty="0">
              <a:latin typeface="Times New Roman" pitchFamily="18" charset="0"/>
              <a:cs typeface="Times New Roman" pitchFamily="18" charset="0"/>
            </a:endParaRPr>
          </a:p>
          <a:p>
            <a:r>
              <a:rPr lang="vi-VN" sz="2400" b="1" i="1" dirty="0">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t>
            </a:r>
            <a:r>
              <a:rPr lang="en-US" altLang="en-US" sz="2400" dirty="0" err="1"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àng</a:t>
            </a:r>
            <a:r>
              <a:rPr lang="en-US" altLang="en-US" sz="2400" dirty="0" smtClean="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xmlns=""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400110"/>
            <a:chOff x="644526" y="2766774"/>
            <a:chExt cx="11553677" cy="1066954"/>
          </a:xfrm>
        </p:grpSpPr>
        <p:sp>
          <p:nvSpPr>
            <p:cNvPr id="17" name="TextBox 16"/>
            <p:cNvSpPr txBox="1"/>
            <p:nvPr/>
          </p:nvSpPr>
          <p:spPr>
            <a:xfrm>
              <a:off x="1906586" y="2766774"/>
              <a:ext cx="10291617" cy="1066954"/>
            </a:xfrm>
            <a:prstGeom prst="rect">
              <a:avLst/>
            </a:prstGeom>
            <a:noFill/>
          </p:spPr>
          <p:txBody>
            <a:bodyPr wrap="square" rtlCol="0">
              <a:spAutoFit/>
            </a:bodyPr>
            <a:lstStyle/>
            <a:p>
              <a:pPr defTabSz="806767"/>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Giới</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thiệu</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chung</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về</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làng</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quê</a:t>
              </a:r>
              <a:endParaRPr lang="vi-VN"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62320"/>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a:t>
            </a:r>
            <a:r>
              <a:rPr lang="vi-VN" sz="2000" b="1" i="1" dirty="0" smtClean="0">
                <a:solidFill>
                  <a:srgbClr val="FF0000"/>
                </a:solidFill>
                <a:latin typeface="+mj-lt"/>
              </a:rPr>
              <a:t>đ</a:t>
            </a:r>
            <a:r>
              <a:rPr lang="en-US" sz="2000" b="1" i="1" dirty="0" err="1" smtClean="0">
                <a:solidFill>
                  <a:srgbClr val="FF0000"/>
                </a:solidFill>
                <a:latin typeface="+mj-lt"/>
              </a:rPr>
              <a:t>ảo</a:t>
            </a:r>
            <a:r>
              <a:rPr lang="vi-VN" sz="2000" b="1" i="1" dirty="0" smtClean="0">
                <a:solidFill>
                  <a:srgbClr val="FF0000"/>
                </a:solidFill>
                <a:latin typeface="+mj-lt"/>
              </a:rPr>
              <a:t> </a:t>
            </a:r>
            <a:r>
              <a:rPr lang="vi-VN" sz="2000" b="1" i="1" dirty="0">
                <a:solidFill>
                  <a:srgbClr val="FF0000"/>
                </a:solidFill>
                <a:latin typeface="+mj-lt"/>
              </a:rPr>
              <a:t>nhỏ bị nước bao vây, cách biển nửa ngày sông.</a:t>
            </a:r>
          </a:p>
        </p:txBody>
      </p:sp>
      <p:sp>
        <p:nvSpPr>
          <p:cNvPr id="5" name="Rectangle: Rounded Corners 2">
            <a:extLst>
              <a:ext uri="{FF2B5EF4-FFF2-40B4-BE49-F238E27FC236}">
                <a16:creationId xmlns:a16="http://schemas.microsoft.com/office/drawing/2014/main" xmlns=""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400110"/>
            <a:chOff x="644526" y="2766774"/>
            <a:chExt cx="12513861" cy="1066954"/>
          </a:xfrm>
        </p:grpSpPr>
        <p:sp>
          <p:nvSpPr>
            <p:cNvPr id="9" name="TextBox 8"/>
            <p:cNvSpPr txBox="1"/>
            <p:nvPr/>
          </p:nvSpPr>
          <p:spPr>
            <a:xfrm>
              <a:off x="1906584" y="2766774"/>
              <a:ext cx="11251803" cy="1066954"/>
            </a:xfrm>
            <a:prstGeom prst="rect">
              <a:avLst/>
            </a:prstGeom>
            <a:noFill/>
          </p:spPr>
          <p:txBody>
            <a:bodyPr wrap="square" rtlCol="0">
              <a:spAutoFit/>
            </a:bodyPr>
            <a:lstStyle/>
            <a:p>
              <a:pPr defTabSz="806767"/>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Bức</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tranh</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lao</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l</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àng</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chài</a:t>
              </a:r>
              <a:endParaRPr lang="vi-VN"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xmlns=""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xmlns=""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30109" y="3571248"/>
            <a:ext cx="3243384"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dirty="0" smtClean="0">
                <a:latin typeface="Times New Roman" panose="02020603050405020304" pitchFamily="18" charset="0"/>
                <a:cs typeface="Times New Roman" panose="02020603050405020304" pitchFamily="18" charset="0"/>
                <a:sym typeface="Wingdings" pitchFamily="2" charset="2"/>
              </a:rPr>
              <a:t>NT: </a:t>
            </a:r>
            <a:r>
              <a:rPr lang="en-US" altLang="en-US" sz="2000" b="1" dirty="0" err="1" smtClean="0">
                <a:latin typeface="Times New Roman" panose="02020603050405020304" pitchFamily="18" charset="0"/>
                <a:cs typeface="Times New Roman" panose="02020603050405020304" pitchFamily="18" charset="0"/>
              </a:rPr>
              <a:t>Miêu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tả</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liệt</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kê</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tính</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tươi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đẹp</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lý</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6644044" y="4075305"/>
            <a:ext cx="248782"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dirty="0" smtClean="0">
                <a:solidFill>
                  <a:srgbClr val="FF0000"/>
                </a:solidFill>
                <a:latin typeface="Times New Roman" panose="02020603050405020304" pitchFamily="18" charset="0"/>
                <a:cs typeface="Times New Roman" panose="02020603050405020304" pitchFamily="18" charset="0"/>
                <a:sym typeface="Wingdings" pitchFamily="2" charset="2"/>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xmlns=""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a:t>
            </a:r>
            <a:r>
              <a:rPr lang="en-US" sz="2000" b="1" i="1" dirty="0" err="1" smtClean="0">
                <a:solidFill>
                  <a:srgbClr val="FF0000"/>
                </a:solidFill>
                <a:latin typeface="+mj-lt"/>
              </a:rPr>
              <a:t>ch</a:t>
            </a:r>
            <a:r>
              <a:rPr lang="vi-VN" sz="2000" b="1" i="1" dirty="0" smtClean="0">
                <a:solidFill>
                  <a:srgbClr val="FF0000"/>
                </a:solidFill>
                <a:latin typeface="+mj-lt"/>
              </a:rPr>
              <a:t>ài</a:t>
            </a:r>
            <a:r>
              <a:rPr lang="vi-VN" sz="2000" b="1" i="1" dirty="0">
                <a:solidFill>
                  <a:srgbClr val="FF0000"/>
                </a:solidFill>
                <a:latin typeface="+mj-lt"/>
              </a:rPr>
              <a:t>.</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xmlns=""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17806"/>
            <a:ext cx="4708401" cy="400110"/>
            <a:chOff x="644526" y="2760923"/>
            <a:chExt cx="12557370" cy="1066954"/>
          </a:xfrm>
        </p:grpSpPr>
        <p:sp>
          <p:nvSpPr>
            <p:cNvPr id="9" name="TextBox 8"/>
            <p:cNvSpPr txBox="1"/>
            <p:nvPr/>
          </p:nvSpPr>
          <p:spPr>
            <a:xfrm>
              <a:off x="1950093" y="2760923"/>
              <a:ext cx="11251803" cy="1066954"/>
            </a:xfrm>
            <a:prstGeom prst="rect">
              <a:avLst/>
            </a:prstGeom>
            <a:noFill/>
          </p:spPr>
          <p:txBody>
            <a:bodyPr wrap="square" rtlCol="0">
              <a:spAutoFit/>
            </a:bodyPr>
            <a:lstStyle/>
            <a:p>
              <a:pPr defTabSz="806767"/>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Bức</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tranh</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lao</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hàng</a:t>
              </a:r>
              <a:r>
                <a:rPr lang="en-US"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chài</a:t>
              </a:r>
              <a:endParaRPr lang="vi-VN"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xmlns=""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xmlns=""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xmlns=""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r>
              <a:rPr lang="en-US" sz="2400" dirty="0" smtClean="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xmlns=""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xmlns=""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70318"/>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a:t>
            </a:r>
            <a:r>
              <a:rPr lang="en-US" sz="2400" b="1" i="1" dirty="0" err="1" smtClean="0">
                <a:solidFill>
                  <a:srgbClr val="FF0000"/>
                </a:solidFill>
                <a:latin typeface="+mj-lt"/>
              </a:rPr>
              <a:t>ch</a:t>
            </a:r>
            <a:r>
              <a:rPr lang="vi-VN" sz="2400" b="1" i="1" dirty="0" smtClean="0">
                <a:solidFill>
                  <a:srgbClr val="FF0000"/>
                </a:solidFill>
                <a:latin typeface="+mj-lt"/>
              </a:rPr>
              <a:t>ài </a:t>
            </a:r>
            <a:r>
              <a:rPr lang="vi-VN" sz="2400" b="1" i="1" dirty="0">
                <a:solidFill>
                  <a:srgbClr val="FF0000"/>
                </a:solidFill>
                <a:latin typeface="+mj-lt"/>
              </a:rPr>
              <a:t>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xmlns=""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xmlns=""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xmlns=""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xmlns=""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xmlns=""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62322"/>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a:t>
            </a:r>
            <a:r>
              <a:rPr lang="en-US" sz="2000" dirty="0" err="1" smtClean="0">
                <a:solidFill>
                  <a:srgbClr val="FF0000"/>
                </a:solidFill>
                <a:latin typeface="Times New Roman" panose="02020603050405020304" pitchFamily="18" charset="0"/>
                <a:cs typeface="Times New Roman" panose="02020603050405020304" pitchFamily="18" charset="0"/>
              </a:rPr>
              <a:t>ch</a:t>
            </a:r>
            <a:r>
              <a:rPr lang="vi-VN" sz="2000" dirty="0" smtClean="0">
                <a:solidFill>
                  <a:srgbClr val="FF0000"/>
                </a:solidFill>
                <a:latin typeface="Times New Roman" panose="02020603050405020304" pitchFamily="18" charset="0"/>
                <a:cs typeface="Times New Roman" panose="02020603050405020304" pitchFamily="18" charset="0"/>
              </a:rPr>
              <a:t>ài</a:t>
            </a:r>
            <a:r>
              <a:rPr lang="vi-VN" sz="2000" dirty="0">
                <a:solidFill>
                  <a:srgbClr val="FF0000"/>
                </a:solidFill>
                <a:latin typeface="Times New Roman" panose="02020603050405020304" pitchFamily="18" charset="0"/>
                <a:cs typeface="Times New Roman" panose="02020603050405020304" pitchFamily="18" charset="0"/>
              </a:rPr>
              <a:t>, con thuyền ấy cũng thấm đẫm vị mặn mòi của biển khơi. H/ả con thuyền ấy được miêu tả bởi một tâm hồn tinh </a:t>
            </a:r>
            <a:r>
              <a:rPr lang="vi-VN" sz="2000" dirty="0" smtClean="0">
                <a:solidFill>
                  <a:srgbClr val="FF0000"/>
                </a:solidFill>
                <a:latin typeface="Times New Roman" panose="02020603050405020304" pitchFamily="18" charset="0"/>
                <a:cs typeface="Times New Roman" panose="02020603050405020304" pitchFamily="18" charset="0"/>
              </a:rPr>
              <a:t>tế, </a:t>
            </a:r>
            <a:r>
              <a:rPr lang="vi-VN" sz="2000" dirty="0">
                <a:solidFill>
                  <a:srgbClr val="FF0000"/>
                </a:solidFill>
                <a:latin typeface="Times New Roman" panose="02020603050405020304" pitchFamily="18" charset="0"/>
                <a:cs typeface="Times New Roman" panose="02020603050405020304" pitchFamily="18" charset="0"/>
              </a:rPr>
              <a:t>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xmlns=""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xmlns=""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l</a:t>
            </a:r>
            <a:r>
              <a:rPr lang="en-US" b="1" i="1" dirty="0" err="1" smtClean="0">
                <a:solidFill>
                  <a:prstClr val="black">
                    <a:lumMod val="95000"/>
                    <a:lumOff val="5000"/>
                  </a:prstClr>
                </a:solidFill>
                <a:latin typeface="Times New Roman" pitchFamily="18" charset="0"/>
                <a:cs typeface="Times New Roman" pitchFamily="18" charset="0"/>
              </a:rPr>
              <a:t>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400110"/>
            <a:chOff x="644526" y="2766774"/>
            <a:chExt cx="12513861" cy="1066954"/>
          </a:xfrm>
        </p:grpSpPr>
        <p:sp>
          <p:nvSpPr>
            <p:cNvPr id="9" name="TextBox 8"/>
            <p:cNvSpPr txBox="1"/>
            <p:nvPr/>
          </p:nvSpPr>
          <p:spPr>
            <a:xfrm>
              <a:off x="1906584" y="2766774"/>
              <a:ext cx="11251803" cy="1066954"/>
            </a:xfrm>
            <a:prstGeom prst="rect">
              <a:avLst/>
            </a:prstGeom>
            <a:noFill/>
          </p:spPr>
          <p:txBody>
            <a:bodyPr wrap="square" rtlCol="0">
              <a:spAutoFit/>
            </a:bodyPr>
            <a:lstStyle/>
            <a:p>
              <a:pPr defTabSz="806767"/>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Nỗi</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nhớ</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quê</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hương</a:t>
              </a:r>
              <a:endParaRPr lang="vi-VN"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400110"/>
            <a:chOff x="644526" y="2766774"/>
            <a:chExt cx="12513861" cy="1066954"/>
          </a:xfrm>
        </p:grpSpPr>
        <p:sp>
          <p:nvSpPr>
            <p:cNvPr id="9" name="TextBox 8"/>
            <p:cNvSpPr txBox="1"/>
            <p:nvPr/>
          </p:nvSpPr>
          <p:spPr>
            <a:xfrm>
              <a:off x="1906584" y="2766774"/>
              <a:ext cx="11251803" cy="1066954"/>
            </a:xfrm>
            <a:prstGeom prst="rect">
              <a:avLst/>
            </a:prstGeom>
            <a:noFill/>
          </p:spPr>
          <p:txBody>
            <a:bodyPr wrap="square" rtlCol="0">
              <a:spAutoFit/>
            </a:bodyPr>
            <a:lstStyle/>
            <a:p>
              <a:pPr defTabSz="806767"/>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Nỗi</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nhớ</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quê</a:t>
              </a:r>
              <a:r>
                <a:rPr lang="en-US" sz="2000" b="1" i="1" dirty="0"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smtClean="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rPr>
                <a:t>hương</a:t>
              </a:r>
              <a:endParaRPr lang="vi-VN" sz="2000" b="1" i="1" dirty="0">
                <a:solidFill>
                  <a:srgbClr val="4BACC6">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xmlns=""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461665"/>
            <a:chOff x="-178462" y="1828800"/>
            <a:chExt cx="10009850" cy="1231107"/>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1231107"/>
            </a:xfrm>
            <a:prstGeom prst="rect">
              <a:avLst/>
            </a:prstGeom>
            <a:noFill/>
          </p:spPr>
          <p:txBody>
            <a:bodyPr wrap="square" rtlCol="0">
              <a:spAutoFit/>
            </a:bodyPr>
            <a:lstStyle/>
            <a:p>
              <a:pPr defTabSz="807662"/>
              <a:r>
                <a:rPr lang="en-US" sz="2400" b="1" dirty="0">
                  <a:solidFill>
                    <a:srgbClr val="31859C"/>
                  </a:solidFill>
                  <a:latin typeface="Times New Roman" panose="02020603050405020304" pitchFamily="18" charset="0"/>
                  <a:cs typeface="Times New Roman" panose="02020603050405020304" pitchFamily="18"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xmlns=""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xmlns=""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xmlns=""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xmlns=""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xmlns=""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xmlns=""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xmlns=""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xmlns=""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xmlns=""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xmlns=""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xmlns=""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xmlns=""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xmlns=""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xmlns=""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xmlns=""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xmlns=""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xmlns=""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xmlns=""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xmlns=""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xmlns=""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xmlns=""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xmlns=""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xmlns=""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xmlns=""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xmlns=""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xmlns=""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xmlns=""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xmlns=""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477328"/>
          </a:xfrm>
          <a:prstGeom prst="rect">
            <a:avLst/>
          </a:prstGeom>
        </p:spPr>
        <p:txBody>
          <a:bodyPr wrap="square">
            <a:spAutoFit/>
          </a:bodyPr>
          <a:lstStyle/>
          <a:p>
            <a:pPr algn="just">
              <a:lnSpc>
                <a:spcPct val="150000"/>
              </a:lnSpc>
            </a:pPr>
            <a:r>
              <a:rPr lang="vi-VN" sz="2000" b="1" i="1" dirty="0">
                <a:latin typeface="+mj-lt"/>
              </a:rPr>
              <a:t>Bài thơ sáng tác năm 1939, </a:t>
            </a:r>
            <a:r>
              <a:rPr lang="en-US" sz="2000" b="1" i="1" dirty="0" err="1" smtClean="0">
                <a:latin typeface="Times New Roman" panose="02020603050405020304" pitchFamily="18" charset="0"/>
                <a:cs typeface="Times New Roman" panose="02020603050405020304" pitchFamily="18" charset="0"/>
              </a:rPr>
              <a:t>khi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tác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giả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đang</a:t>
            </a:r>
            <a:r>
              <a:rPr lang="en-US" sz="2000" b="1" i="1" dirty="0" smtClean="0">
                <a:latin typeface="Times New Roman" panose="02020603050405020304" pitchFamily="18" charset="0"/>
                <a:cs typeface="Times New Roman" panose="02020603050405020304" pitchFamily="18" charset="0"/>
              </a:rPr>
              <a:t> ở </a:t>
            </a:r>
            <a:r>
              <a:rPr lang="en-US" sz="2000" b="1" i="1" dirty="0" err="1" smtClean="0">
                <a:latin typeface="Times New Roman" panose="02020603050405020304" pitchFamily="18" charset="0"/>
                <a:cs typeface="Times New Roman" panose="02020603050405020304" pitchFamily="18" charset="0"/>
              </a:rPr>
              <a:t>xa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quê</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hương</a:t>
            </a:r>
            <a:r>
              <a:rPr lang="vi-VN" sz="2000" b="1" i="1" dirty="0" smtClean="0">
                <a:latin typeface="Times New Roman" panose="02020603050405020304" pitchFamily="18" charset="0"/>
                <a:cs typeface="Times New Roman" panose="02020603050405020304" pitchFamily="18" charset="0"/>
              </a:rPr>
              <a:t>.</a:t>
            </a:r>
            <a:endParaRPr lang="en-US" sz="2000" b="1" i="1"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TotalTime>
  <Words>1424</Words>
  <Application>Microsoft Office PowerPoint</Application>
  <PresentationFormat>On-screen Show (16:9)</PresentationFormat>
  <Paragraphs>247</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Windows User</cp:lastModifiedBy>
  <cp:revision>263</cp:revision>
  <dcterms:created xsi:type="dcterms:W3CDTF">2021-10-03T04:39:10Z</dcterms:created>
  <dcterms:modified xsi:type="dcterms:W3CDTF">2024-11-02T01:51:19Z</dcterms:modified>
</cp:coreProperties>
</file>