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4" r:id="rId3"/>
    <p:sldId id="291" r:id="rId5"/>
    <p:sldId id="292" r:id="rId6"/>
    <p:sldId id="259" r:id="rId7"/>
    <p:sldId id="262" r:id="rId8"/>
    <p:sldId id="263" r:id="rId9"/>
    <p:sldId id="285" r:id="rId10"/>
    <p:sldId id="289" r:id="rId11"/>
    <p:sldId id="293" r:id="rId12"/>
    <p:sldId id="312" r:id="rId13"/>
    <p:sldId id="295" r:id="rId14"/>
    <p:sldId id="286" r:id="rId15"/>
    <p:sldId id="313" r:id="rId16"/>
    <p:sldId id="16515" r:id="rId17"/>
    <p:sldId id="16516" r:id="rId18"/>
    <p:sldId id="314" r:id="rId19"/>
    <p:sldId id="16517" r:id="rId20"/>
    <p:sldId id="16518" r:id="rId21"/>
    <p:sldId id="16519" r:id="rId22"/>
    <p:sldId id="281" r:id="rId23"/>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BD"/>
    <a:srgbClr val="68704B"/>
    <a:srgbClr val="F2F2F2"/>
    <a:srgbClr val="CEB98E"/>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3" autoAdjust="0"/>
    <p:restoredTop sz="95226" autoAdjust="0"/>
  </p:normalViewPr>
  <p:slideViewPr>
    <p:cSldViewPr snapToGrid="0">
      <p:cViewPr varScale="1">
        <p:scale>
          <a:sx n="77" d="100"/>
          <a:sy n="77" d="100"/>
        </p:scale>
        <p:origin x="91" y="27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gs" Target="tags/tag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5F57A-28C8-4B43-B071-76FA73B7C00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E033-BE50-4306-A274-7C9333946FA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D1C78-3CCD-47E9-8BE0-8CC4A19D958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D1C78-3CCD-47E9-8BE0-8CC4A19D958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Thầy</a:t>
            </a:r>
            <a:r>
              <a:rPr lang="en-US" dirty="0"/>
              <a:t> </a:t>
            </a:r>
            <a:r>
              <a:rPr lang="en-US" dirty="0" err="1"/>
              <a:t>cô</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bất</a:t>
            </a:r>
            <a:r>
              <a:rPr lang="en-US" dirty="0"/>
              <a:t> </a:t>
            </a:r>
            <a:r>
              <a:rPr lang="en-US" dirty="0" err="1"/>
              <a:t>kì</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rồi</a:t>
            </a:r>
            <a:r>
              <a:rPr lang="en-US" dirty="0"/>
              <a:t> </a:t>
            </a:r>
            <a:r>
              <a:rPr lang="en-US" dirty="0" err="1"/>
              <a:t>lại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hiện</a:t>
            </a:r>
            <a:r>
              <a:rPr lang="en-US" dirty="0"/>
              <a:t> ra </a:t>
            </a:r>
            <a:r>
              <a:rPr lang="en-US" dirty="0" err="1"/>
              <a:t>đáp</a:t>
            </a:r>
            <a:r>
              <a:rPr lang="en-US" dirty="0"/>
              <a:t> </a:t>
            </a:r>
            <a:r>
              <a:rPr lang="en-US" dirty="0" err="1"/>
              <a:t>án</a:t>
            </a:r>
            <a:r>
              <a:rPr lang="en-US" dirty="0"/>
              <a:t> </a:t>
            </a:r>
            <a:r>
              <a:rPr lang="en-US" dirty="0" err="1"/>
              <a:t>tương</a:t>
            </a:r>
            <a:r>
              <a:rPr lang="en-US" dirty="0"/>
              <a:t> </a:t>
            </a:r>
            <a:r>
              <a:rPr lang="en-US" dirty="0" err="1"/>
              <a:t>ứng</a:t>
            </a:r>
            <a:r>
              <a:rPr lang="en-US" dirty="0"/>
              <a:t> </a:t>
            </a:r>
            <a:r>
              <a:rPr lang="en-US" dirty="0" err="1"/>
              <a:t>nhé</a:t>
            </a:r>
            <a:r>
              <a:rPr lang="en-US"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31C78B7-DDA7-40D5-B6C7-881D42A04C4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D1C78-3CCD-47E9-8BE0-8CC4A19D958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b="0" i="0" dirty="0">
                <a:solidFill>
                  <a:srgbClr val="333333"/>
                </a:solidFill>
                <a:effectLst/>
                <a:latin typeface="Times New Roman" panose="02020603050405020304" pitchFamily="18" charset="0"/>
              </a:rPr>
              <a:t>Sư tử Hà Đông: Trần Tạo là người đời nhà Tống, quê ở Vĩnh Gia, Trung Quốc. Vợ của Trần Tạo là người họ Liễu có máu Hoạn Thư hay ghen kinh khủng lại hung hăng. Trần Tạo rất sợ vợ , hằng ngày Trần Tạo ngồi đọc kinh, vợ lấy làm bực, la hét om . Bạn của Tạo là Tô Đông Pha làm bài thơ châm biếm có đoạn “Hốt văn Hà Đông sư tử hống,/ Trụ trượng lạc thủ tâm mang nhiên” (nghe tiếng gầm của sư tử Hà Đông, gậy văng ra tâm thần hoảng loạn.) Hai chữ “Hà Đông” là mượn ý thơ của Đỗ Phủ “Hà Đông nữ nhi thân tính Liễu] (cô gái Hà Đông người họ Liễu) vì vợ của Trần Tạo cũng họ Liễu</a:t>
            </a:r>
            <a:endParaRPr lang="en-US" b="0" i="0" dirty="0">
              <a:solidFill>
                <a:srgbClr val="333333"/>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vi-VN" b="0" i="0" dirty="0">
                <a:solidFill>
                  <a:srgbClr val="333333"/>
                </a:solidFill>
                <a:effectLst/>
                <a:latin typeface="Times New Roman" panose="02020603050405020304" pitchFamily="18" charset="0"/>
              </a:rPr>
              <a:t>Chỉ hươu nói ngựa: Khi Tần Thủy Hoàng chết, Hồ Hợi lên kế vị, Triệu Cao bèn lập mẹo để thử triều thần, xem họ có sẵn sàng thần phục mình hay không. Ông sai gia nhân dắt một con hươu đến sân triều và nói với Tần Nhị Thế: “Bẩm đại vương! Thần có một con ngựa quý muốn hiến cho đại vương”. Nhị Thế ngạc nhiên, nói đây là hươu chứ đâu phải ngựa. Triệu Cao bèn quay hỏi các đại thần, rằng đây là con gì. Nhiều kẻ nhao nhao nói đó là con ngựa. Chỉ có một số ít người khảng khái dám nói đó là con hươu chứ chẳng có gì giống ngựa. Triệu Cao liền bí mật ghi tên những người này vào sổ để sau này sẽ tìm cách trị tội.</a:t>
            </a:r>
            <a:endParaRPr lang="en-US" b="0" i="0" dirty="0">
              <a:solidFill>
                <a:srgbClr val="333333"/>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b="0" i="0" dirty="0">
              <a:solidFill>
                <a:srgbClr val="333333"/>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742950" marR="645795" lvl="1" indent="-285750" algn="just">
              <a:lnSpc>
                <a:spcPct val="117000"/>
              </a:lnSpc>
              <a:spcBef>
                <a:spcPts val="745"/>
              </a:spcBef>
              <a:spcAft>
                <a:spcPts val="0"/>
              </a:spcAft>
              <a:buClr>
                <a:srgbClr val="221E1F"/>
              </a:buClr>
              <a:buSzPts val="1250"/>
              <a:buFont typeface="Times New Roman" panose="02020603050405020304" pitchFamily="18" charset="0"/>
              <a:buChar char="–"/>
              <a:tabLst>
                <a:tab pos="943610" algn="l"/>
              </a:tabLst>
            </a:pPr>
            <a:r>
              <a:rPr lang="vi-VN" sz="1800" spc="0" dirty="0">
                <a:solidFill>
                  <a:srgbClr val="221E1F"/>
                </a:solidFill>
                <a:effectLst/>
                <a:latin typeface="Times New Roman" panose="02020603050405020304" pitchFamily="18" charset="0"/>
                <a:ea typeface="Times New Roman" panose="02020603050405020304" pitchFamily="18" charset="0"/>
              </a:rPr>
              <a:t>HS</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hiểu</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được</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cách</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diễn</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giải</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khái</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niệm</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điển</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tích,</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điển</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cố</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ở</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SGK,</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nhận</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biết</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các</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nguồn điển tích, điển cố thường được sử dụng.</a:t>
            </a:r>
            <a:endParaRPr lang="en-US" sz="1800" spc="0" dirty="0">
              <a:effectLst/>
              <a:latin typeface="Times New Roman" panose="02020603050405020304" pitchFamily="18" charset="0"/>
              <a:ea typeface="Times New Roman" panose="02020603050405020304" pitchFamily="18" charset="0"/>
            </a:endParaRPr>
          </a:p>
          <a:p>
            <a:pPr marL="742950" marR="645160" lvl="1" indent="-285750" algn="just">
              <a:lnSpc>
                <a:spcPct val="117000"/>
              </a:lnSpc>
              <a:spcBef>
                <a:spcPts val="205"/>
              </a:spcBef>
              <a:buClr>
                <a:srgbClr val="221E1F"/>
              </a:buClr>
              <a:buSzPts val="1250"/>
              <a:buFont typeface="Times New Roman" panose="02020603050405020304" pitchFamily="18" charset="0"/>
              <a:buChar char="–"/>
              <a:tabLst>
                <a:tab pos="951865" algn="l"/>
              </a:tabLst>
            </a:pPr>
            <a:r>
              <a:rPr lang="vi-VN" sz="1800" spc="0" dirty="0">
                <a:solidFill>
                  <a:srgbClr val="221E1F"/>
                </a:solidFill>
                <a:effectLst/>
                <a:latin typeface="Times New Roman" panose="02020603050405020304" pitchFamily="18" charset="0"/>
                <a:ea typeface="Times New Roman" panose="02020603050405020304" pitchFamily="18" charset="0"/>
              </a:rPr>
              <a:t>HS biết cách</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Khái</a:t>
            </a:r>
            <a:r>
              <a:rPr lang="en-US" sz="1200" dirty="0"/>
              <a:t> </a:t>
            </a:r>
            <a:r>
              <a:rPr lang="en-US" sz="1200" dirty="0" err="1"/>
              <a:t>niệm</a:t>
            </a:r>
            <a:r>
              <a:rPr lang="en-US" sz="1200" dirty="0"/>
              <a:t>: </a:t>
            </a:r>
            <a:r>
              <a:rPr lang="en-US" sz="1200" dirty="0" err="1"/>
              <a:t>Là</a:t>
            </a:r>
            <a:r>
              <a:rPr lang="en-US" sz="1200" dirty="0"/>
              <a:t> </a:t>
            </a:r>
            <a:r>
              <a:rPr lang="en-US" sz="1200" dirty="0" err="1"/>
              <a:t>câu</a:t>
            </a:r>
            <a:r>
              <a:rPr lang="en-US" sz="1200" dirty="0"/>
              <a:t> </a:t>
            </a:r>
            <a:r>
              <a:rPr lang="en-US" sz="1200" dirty="0" err="1"/>
              <a:t>chuyện</a:t>
            </a:r>
            <a:r>
              <a:rPr lang="en-US" sz="1200" dirty="0"/>
              <a:t>, </a:t>
            </a:r>
            <a:r>
              <a:rPr lang="en-US" sz="1200" dirty="0" err="1"/>
              <a:t>sự</a:t>
            </a:r>
            <a:r>
              <a:rPr lang="en-US" sz="1200" dirty="0"/>
              <a:t> </a:t>
            </a:r>
            <a:r>
              <a:rPr lang="en-US" sz="1200" dirty="0" err="1"/>
              <a:t>việc</a:t>
            </a:r>
            <a:r>
              <a:rPr lang="en-US" sz="1200" dirty="0"/>
              <a:t> hay </a:t>
            </a:r>
            <a:r>
              <a:rPr lang="en-US" sz="1200" dirty="0" err="1"/>
              <a:t>câu</a:t>
            </a:r>
            <a:r>
              <a:rPr lang="en-US" sz="1200" dirty="0"/>
              <a:t> </a:t>
            </a:r>
            <a:r>
              <a:rPr lang="en-US" sz="1200" dirty="0" err="1"/>
              <a:t>chữ</a:t>
            </a:r>
            <a:r>
              <a:rPr lang="en-US" sz="1200" dirty="0"/>
              <a:t> </a:t>
            </a:r>
            <a:r>
              <a:rPr lang="en-US" sz="1200" dirty="0" err="1"/>
              <a:t>trong</a:t>
            </a:r>
            <a:r>
              <a:rPr lang="en-US" sz="1200" dirty="0"/>
              <a:t> </a:t>
            </a:r>
            <a:r>
              <a:rPr lang="en-US" sz="1200" dirty="0" err="1"/>
              <a:t>sách</a:t>
            </a:r>
            <a:r>
              <a:rPr lang="en-US" sz="1200" dirty="0"/>
              <a:t> </a:t>
            </a:r>
            <a:r>
              <a:rPr lang="en-US" sz="1200" dirty="0" err="1"/>
              <a:t>xưa</a:t>
            </a:r>
            <a:r>
              <a:rPr lang="en-US" sz="1200" dirty="0"/>
              <a:t>, </a:t>
            </a:r>
            <a:r>
              <a:rPr lang="en-US" sz="1200" dirty="0" err="1"/>
              <a:t>được</a:t>
            </a:r>
            <a:r>
              <a:rPr lang="en-US" sz="1200" dirty="0"/>
              <a:t> </a:t>
            </a:r>
            <a:r>
              <a:rPr lang="en-US" sz="1200" dirty="0" err="1"/>
              <a:t>dẫn</a:t>
            </a:r>
            <a:r>
              <a:rPr lang="en-US" sz="1200" dirty="0"/>
              <a:t> </a:t>
            </a:r>
            <a:r>
              <a:rPr lang="en-US" sz="1200" dirty="0" err="1"/>
              <a:t>lại</a:t>
            </a:r>
            <a:r>
              <a:rPr lang="en-US" sz="1200" dirty="0"/>
              <a:t> 1 </a:t>
            </a:r>
            <a:r>
              <a:rPr lang="en-US" sz="1200" dirty="0" err="1"/>
              <a:t>cách</a:t>
            </a:r>
            <a:r>
              <a:rPr lang="en-US" sz="1200" dirty="0"/>
              <a:t> </a:t>
            </a:r>
            <a:r>
              <a:rPr lang="en-US" sz="1200" dirty="0" err="1"/>
              <a:t>cô</a:t>
            </a:r>
            <a:r>
              <a:rPr lang="en-US" sz="1200" dirty="0"/>
              <a:t> </a:t>
            </a:r>
            <a:r>
              <a:rPr lang="en-US" sz="1200" dirty="0" err="1"/>
              <a:t>đúc</a:t>
            </a:r>
            <a:r>
              <a:rPr lang="en-US" sz="1200" dirty="0"/>
              <a:t> </a:t>
            </a:r>
            <a:r>
              <a:rPr lang="en-US" sz="1200" dirty="0" err="1"/>
              <a:t>trong</a:t>
            </a:r>
            <a:r>
              <a:rPr lang="en-US" sz="1200" dirty="0"/>
              <a:t> VB </a:t>
            </a:r>
            <a:r>
              <a:rPr lang="en-US" sz="1200" dirty="0" err="1"/>
              <a:t>của</a:t>
            </a:r>
            <a:r>
              <a:rPr lang="en-US" sz="1200" dirty="0"/>
              <a:t> </a:t>
            </a:r>
            <a:r>
              <a:rPr lang="en-US" sz="1200" dirty="0" err="1"/>
              <a:t>các</a:t>
            </a:r>
            <a:r>
              <a:rPr lang="en-US" sz="1200" dirty="0"/>
              <a:t> </a:t>
            </a:r>
            <a:r>
              <a:rPr lang="en-US" sz="1200" dirty="0" err="1"/>
              <a:t>tác</a:t>
            </a:r>
            <a:r>
              <a:rPr lang="en-US" sz="1200" dirty="0"/>
              <a:t> </a:t>
            </a:r>
            <a:r>
              <a:rPr lang="en-US" sz="1200" dirty="0" err="1"/>
              <a:t>giả</a:t>
            </a:r>
            <a:r>
              <a:rPr lang="en-US" sz="1200" dirty="0"/>
              <a:t> </a:t>
            </a:r>
            <a:r>
              <a:rPr lang="en-US" sz="1200" dirty="0" err="1"/>
              <a:t>đời</a:t>
            </a:r>
            <a:r>
              <a:rPr lang="en-US" sz="1200" dirty="0"/>
              <a:t> </a:t>
            </a:r>
            <a:r>
              <a:rPr lang="en-US" sz="1200" dirty="0" err="1"/>
              <a:t>sau</a:t>
            </a:r>
            <a:r>
              <a:rPr lang="en-US" sz="1200" dirty="0"/>
              <a:t> (</a:t>
            </a:r>
            <a:r>
              <a:rPr lang="en-US" sz="1200" dirty="0" err="1"/>
              <a:t>Điển</a:t>
            </a:r>
            <a:r>
              <a:rPr lang="en-US" sz="1200" dirty="0"/>
              <a:t> </a:t>
            </a:r>
            <a:r>
              <a:rPr lang="en-US" sz="1200" dirty="0" err="1"/>
              <a:t>tích</a:t>
            </a:r>
            <a:r>
              <a:rPr lang="en-US" sz="1200" dirty="0"/>
              <a:t> </a:t>
            </a:r>
            <a:r>
              <a:rPr lang="en-US" sz="1200" dirty="0" err="1"/>
              <a:t>là</a:t>
            </a:r>
            <a:r>
              <a:rPr lang="en-US" sz="1200" dirty="0"/>
              <a:t> </a:t>
            </a:r>
            <a:r>
              <a:rPr lang="en-US" sz="1200" dirty="0" err="1"/>
              <a:t>câu</a:t>
            </a:r>
            <a:r>
              <a:rPr lang="en-US" sz="1200" dirty="0"/>
              <a:t> </a:t>
            </a:r>
            <a:r>
              <a:rPr lang="en-US" sz="1200" dirty="0" err="1"/>
              <a:t>chuyện</a:t>
            </a:r>
            <a:r>
              <a:rPr lang="en-US" sz="1200" dirty="0"/>
              <a:t> </a:t>
            </a:r>
            <a:r>
              <a:rPr lang="en-US" sz="1200" dirty="0" err="1"/>
              <a:t>trong</a:t>
            </a:r>
            <a:r>
              <a:rPr lang="en-US" sz="1200" dirty="0"/>
              <a:t> </a:t>
            </a:r>
            <a:r>
              <a:rPr lang="en-US" sz="1200" dirty="0" err="1"/>
              <a:t>sách</a:t>
            </a:r>
            <a:r>
              <a:rPr lang="en-US" sz="1200" dirty="0"/>
              <a:t> </a:t>
            </a:r>
            <a:r>
              <a:rPr lang="en-US" sz="1200" dirty="0" err="1"/>
              <a:t>xưa</a:t>
            </a:r>
            <a:r>
              <a:rPr lang="en-US" sz="1200" dirty="0"/>
              <a:t>, </a:t>
            </a:r>
            <a:r>
              <a:rPr lang="en-US" sz="1200" dirty="0" err="1"/>
              <a:t>điển</a:t>
            </a:r>
            <a:r>
              <a:rPr lang="en-US" sz="1200" dirty="0"/>
              <a:t> </a:t>
            </a:r>
            <a:r>
              <a:rPr lang="en-US" sz="1200" dirty="0" err="1"/>
              <a:t>cố</a:t>
            </a:r>
            <a:r>
              <a:rPr lang="en-US" sz="1200" dirty="0"/>
              <a:t> </a:t>
            </a:r>
            <a:r>
              <a:rPr lang="en-US" sz="1200" dirty="0" err="1"/>
              <a:t>là</a:t>
            </a:r>
            <a:r>
              <a:rPr lang="en-US" sz="1200" dirty="0"/>
              <a:t> </a:t>
            </a:r>
            <a:r>
              <a:rPr lang="en-US" sz="1200" dirty="0" err="1"/>
              <a:t>sự</a:t>
            </a:r>
            <a:r>
              <a:rPr lang="en-US" sz="1200" dirty="0"/>
              <a:t> </a:t>
            </a:r>
            <a:r>
              <a:rPr lang="en-US" sz="1200" dirty="0" err="1"/>
              <a:t>việ</a:t>
            </a:r>
            <a:r>
              <a:rPr lang="en-US" sz="1200" dirty="0"/>
              <a:t> hay </a:t>
            </a:r>
            <a:r>
              <a:rPr lang="en-US" sz="1200" dirty="0" err="1"/>
              <a:t>câu</a:t>
            </a:r>
            <a:r>
              <a:rPr lang="en-US" sz="1200" dirty="0"/>
              <a:t> </a:t>
            </a:r>
            <a:r>
              <a:rPr lang="en-US" sz="1200" dirty="0" err="1"/>
              <a:t>chữ</a:t>
            </a:r>
            <a:r>
              <a:rPr lang="en-US" sz="1200" dirty="0"/>
              <a:t> </a:t>
            </a:r>
            <a:r>
              <a:rPr lang="en-US" sz="1200" dirty="0" err="1"/>
              <a:t>trong</a:t>
            </a:r>
            <a:r>
              <a:rPr lang="en-US" sz="1200" dirty="0"/>
              <a:t> </a:t>
            </a:r>
            <a:r>
              <a:rPr lang="en-US" sz="1200" dirty="0" err="1"/>
              <a:t>sách</a:t>
            </a:r>
            <a:r>
              <a:rPr lang="en-US" sz="1200" dirty="0"/>
              <a:t> </a:t>
            </a:r>
            <a:r>
              <a:rPr lang="en-US" sz="1200" dirty="0" err="1"/>
              <a:t>xưa</a:t>
            </a:r>
            <a:r>
              <a:rPr lang="en-US" sz="1200" dirty="0"/>
              <a:t>. 2 </a:t>
            </a:r>
            <a:r>
              <a:rPr lang="en-US" sz="1200" dirty="0" err="1"/>
              <a:t>khái</a:t>
            </a:r>
            <a:r>
              <a:rPr lang="en-US" sz="1200" dirty="0"/>
              <a:t> </a:t>
            </a:r>
            <a:r>
              <a:rPr lang="en-US" sz="1200" dirty="0" err="1"/>
              <a:t>niệm</a:t>
            </a:r>
            <a:r>
              <a:rPr lang="en-US" sz="1200" dirty="0"/>
              <a:t> </a:t>
            </a:r>
            <a:r>
              <a:rPr lang="en-US" sz="1200" dirty="0" err="1"/>
              <a:t>này</a:t>
            </a:r>
            <a:r>
              <a:rPr lang="en-US" sz="1200" dirty="0"/>
              <a:t> </a:t>
            </a:r>
            <a:r>
              <a:rPr lang="en-US" sz="1200" dirty="0" err="1"/>
              <a:t>gần</a:t>
            </a:r>
            <a:r>
              <a:rPr lang="en-US" sz="1200" dirty="0"/>
              <a:t> </a:t>
            </a:r>
            <a:r>
              <a:rPr lang="en-US" sz="1200" dirty="0" err="1"/>
              <a:t>gũi</a:t>
            </a:r>
            <a:r>
              <a:rPr lang="en-US" sz="1200" dirty="0"/>
              <a:t> </a:t>
            </a:r>
            <a:r>
              <a:rPr lang="en-US" sz="1200" dirty="0" err="1"/>
              <a:t>nhau</a:t>
            </a:r>
            <a:r>
              <a:rPr lang="en-US" sz="1200" dirty="0"/>
              <a:t>, </a:t>
            </a:r>
            <a:r>
              <a:rPr lang="en-US" sz="1200" dirty="0" err="1"/>
              <a:t>sự</a:t>
            </a:r>
            <a:r>
              <a:rPr lang="en-US" sz="1200" dirty="0"/>
              <a:t> </a:t>
            </a:r>
            <a:r>
              <a:rPr lang="en-US" sz="1200" dirty="0" err="1"/>
              <a:t>phân</a:t>
            </a:r>
            <a:r>
              <a:rPr lang="en-US" sz="1200" dirty="0"/>
              <a:t> </a:t>
            </a:r>
            <a:r>
              <a:rPr lang="en-US" sz="1200" dirty="0" err="1"/>
              <a:t>biệt</a:t>
            </a:r>
            <a:r>
              <a:rPr lang="en-US" sz="1200" dirty="0"/>
              <a:t> </a:t>
            </a:r>
            <a:r>
              <a:rPr lang="en-US" sz="1200" dirty="0" err="1"/>
              <a:t>chỉ</a:t>
            </a:r>
            <a:r>
              <a:rPr lang="en-US" sz="1200" dirty="0"/>
              <a:t> </a:t>
            </a:r>
            <a:r>
              <a:rPr lang="en-US" sz="1200" dirty="0" err="1"/>
              <a:t>có</a:t>
            </a:r>
            <a:r>
              <a:rPr lang="en-US" sz="1200" dirty="0"/>
              <a:t> </a:t>
            </a:r>
            <a:r>
              <a:rPr lang="en-US" sz="1200" dirty="0" err="1"/>
              <a:t>tính</a:t>
            </a:r>
            <a:r>
              <a:rPr lang="en-US" sz="1200" dirty="0"/>
              <a:t> </a:t>
            </a:r>
            <a:r>
              <a:rPr lang="en-US" sz="1200" dirty="0" err="1"/>
              <a:t>tương</a:t>
            </a:r>
            <a:r>
              <a:rPr lang="en-US" sz="1200" dirty="0"/>
              <a:t> </a:t>
            </a:r>
            <a:r>
              <a:rPr lang="en-US" sz="1200" dirty="0" err="1"/>
              <a:t>đối</a:t>
            </a:r>
            <a:r>
              <a:rPr lang="en-US" sz="1200" dirty="0"/>
              <a:t>. </a:t>
            </a:r>
            <a:r>
              <a:rPr lang="en-US" sz="1200" dirty="0" err="1"/>
              <a:t>Vì</a:t>
            </a:r>
            <a:r>
              <a:rPr lang="en-US" sz="1200" dirty="0"/>
              <a:t> </a:t>
            </a:r>
            <a:r>
              <a:rPr lang="en-US" sz="1200" dirty="0" err="1"/>
              <a:t>thế</a:t>
            </a:r>
            <a:r>
              <a:rPr lang="en-US" sz="1200" dirty="0"/>
              <a:t>, </a:t>
            </a:r>
            <a:r>
              <a:rPr lang="en-US" sz="1200" dirty="0" err="1"/>
              <a:t>nhiều</a:t>
            </a:r>
            <a:r>
              <a:rPr lang="en-US" sz="1200" dirty="0"/>
              <a:t> </a:t>
            </a:r>
            <a:r>
              <a:rPr lang="en-US" sz="1200" dirty="0" err="1"/>
              <a:t>khi</a:t>
            </a:r>
            <a:r>
              <a:rPr lang="en-US" sz="1200" dirty="0"/>
              <a:t> </a:t>
            </a:r>
            <a:r>
              <a:rPr lang="en-US" sz="1200" dirty="0" err="1"/>
              <a:t>được</a:t>
            </a:r>
            <a:r>
              <a:rPr lang="en-US" sz="1200" dirty="0"/>
              <a:t> </a:t>
            </a:r>
            <a:r>
              <a:rPr lang="en-US" sz="1200" dirty="0" err="1"/>
              <a:t>gọi</a:t>
            </a:r>
            <a:r>
              <a:rPr lang="en-US" sz="1200" dirty="0"/>
              <a:t> </a:t>
            </a:r>
            <a:r>
              <a:rPr lang="en-US" sz="1200" dirty="0" err="1"/>
              <a:t>chung</a:t>
            </a:r>
            <a:r>
              <a:rPr lang="en-US" sz="1200" dirty="0"/>
              <a:t> </a:t>
            </a:r>
            <a:r>
              <a:rPr lang="en-US" sz="1200" dirty="0" err="1"/>
              <a:t>là</a:t>
            </a:r>
            <a:r>
              <a:rPr lang="en-US" sz="1200" dirty="0"/>
              <a:t> </a:t>
            </a:r>
            <a:r>
              <a:rPr lang="en-US" sz="1200" dirty="0" err="1"/>
              <a:t>điển</a:t>
            </a:r>
            <a:r>
              <a:rPr lang="en-US" sz="1200" dirty="0"/>
              <a:t>)</a:t>
            </a:r>
            <a:endParaRPr lang="en-US" sz="1200" dirty="0"/>
          </a:p>
          <a:p>
            <a:r>
              <a:rPr lang="en-US" sz="1200" dirty="0" err="1"/>
              <a:t>Nguồn</a:t>
            </a:r>
            <a:r>
              <a:rPr lang="en-US" sz="1200" dirty="0"/>
              <a:t> </a:t>
            </a:r>
            <a:r>
              <a:rPr lang="en-US" sz="1200" dirty="0" err="1"/>
              <a:t>gốc</a:t>
            </a:r>
            <a:r>
              <a:rPr lang="en-US" sz="1200" dirty="0"/>
              <a:t>: </a:t>
            </a:r>
            <a:r>
              <a:rPr lang="en-US" sz="1200" dirty="0" err="1"/>
              <a:t>Văn</a:t>
            </a:r>
            <a:r>
              <a:rPr lang="en-US" sz="1200" dirty="0"/>
              <a:t> </a:t>
            </a:r>
            <a:r>
              <a:rPr lang="en-US" sz="1200" dirty="0" err="1"/>
              <a:t>học</a:t>
            </a:r>
            <a:r>
              <a:rPr lang="en-US" sz="1200" dirty="0"/>
              <a:t> </a:t>
            </a:r>
            <a:r>
              <a:rPr lang="en-US" sz="1200" dirty="0" err="1"/>
              <a:t>Trung</a:t>
            </a:r>
            <a:r>
              <a:rPr lang="en-US" sz="1200" dirty="0"/>
              <a:t> </a:t>
            </a:r>
            <a:r>
              <a:rPr lang="en-US" sz="1200" dirty="0" err="1"/>
              <a:t>Quốc</a:t>
            </a:r>
            <a:r>
              <a:rPr lang="en-US" sz="1200" dirty="0"/>
              <a:t>, </a:t>
            </a:r>
            <a:r>
              <a:rPr lang="en-US" sz="1200" dirty="0" err="1"/>
              <a:t>văn</a:t>
            </a:r>
            <a:r>
              <a:rPr lang="en-US" sz="1200" dirty="0"/>
              <a:t> </a:t>
            </a:r>
            <a:r>
              <a:rPr lang="en-US" sz="1200" dirty="0" err="1"/>
              <a:t>học</a:t>
            </a:r>
            <a:r>
              <a:rPr lang="en-US" sz="1200" dirty="0"/>
              <a:t> </a:t>
            </a:r>
            <a:r>
              <a:rPr lang="en-US" sz="1200" dirty="0" err="1"/>
              <a:t>cổ</a:t>
            </a:r>
            <a:r>
              <a:rPr lang="en-US" sz="1200" dirty="0"/>
              <a:t> </a:t>
            </a:r>
            <a:r>
              <a:rPr lang="en-US" sz="1200" dirty="0" err="1"/>
              <a:t>trong</a:t>
            </a:r>
            <a:r>
              <a:rPr lang="en-US" sz="1200" dirty="0"/>
              <a:t> </a:t>
            </a:r>
            <a:r>
              <a:rPr lang="en-US" sz="1200" dirty="0" err="1"/>
              <a:t>nước</a:t>
            </a:r>
            <a:r>
              <a:rPr lang="en-US" sz="1200" dirty="0"/>
              <a:t>, </a:t>
            </a:r>
            <a:r>
              <a:rPr lang="en-US" sz="1200" dirty="0" err="1"/>
              <a:t>văn</a:t>
            </a:r>
            <a:r>
              <a:rPr lang="en-US" sz="1200" dirty="0"/>
              <a:t> </a:t>
            </a:r>
            <a:r>
              <a:rPr lang="en-US" sz="1200" dirty="0" err="1"/>
              <a:t>học</a:t>
            </a:r>
            <a:r>
              <a:rPr lang="en-US" sz="1200" dirty="0"/>
              <a:t> </a:t>
            </a:r>
            <a:r>
              <a:rPr lang="en-US" sz="1200" dirty="0" err="1"/>
              <a:t>Châu</a:t>
            </a:r>
            <a:r>
              <a:rPr lang="en-US" sz="1200" dirty="0"/>
              <a:t> </a:t>
            </a:r>
            <a:r>
              <a:rPr lang="en-US" sz="1200" dirty="0" err="1"/>
              <a:t>Âu</a:t>
            </a:r>
            <a:r>
              <a:rPr lang="en-US" sz="1200" dirty="0"/>
              <a:t>, </a:t>
            </a:r>
            <a:r>
              <a:rPr lang="en-US" sz="1200" dirty="0" err="1"/>
              <a:t>văn</a:t>
            </a:r>
            <a:r>
              <a:rPr lang="en-US" sz="1200" dirty="0"/>
              <a:t> </a:t>
            </a:r>
            <a:r>
              <a:rPr lang="en-US" sz="1200" dirty="0" err="1"/>
              <a:t>bản</a:t>
            </a:r>
            <a:r>
              <a:rPr lang="en-US" sz="1200" dirty="0"/>
              <a:t> </a:t>
            </a:r>
            <a:r>
              <a:rPr lang="en-US" sz="1200" dirty="0" err="1"/>
              <a:t>tôn</a:t>
            </a:r>
            <a:r>
              <a:rPr lang="en-US" sz="1200" dirty="0"/>
              <a:t> </a:t>
            </a:r>
            <a:r>
              <a:rPr lang="en-US" sz="1200" dirty="0" err="1"/>
              <a:t>giáo</a:t>
            </a:r>
            <a:endParaRPr lang="en-US" sz="1200" dirty="0"/>
          </a:p>
          <a:p>
            <a:r>
              <a:rPr lang="en-US" sz="1200" dirty="0" err="1"/>
              <a:t>Đặc</a:t>
            </a:r>
            <a:r>
              <a:rPr lang="en-US" sz="1200" dirty="0"/>
              <a:t> </a:t>
            </a:r>
            <a:r>
              <a:rPr lang="en-US" sz="1200" dirty="0" err="1"/>
              <a:t>điểm</a:t>
            </a:r>
            <a:r>
              <a:rPr lang="en-US" sz="1200" dirty="0"/>
              <a:t>: </a:t>
            </a:r>
            <a:r>
              <a:rPr lang="en-US" sz="1200" dirty="0" err="1"/>
              <a:t>Tuy</a:t>
            </a:r>
            <a:r>
              <a:rPr lang="en-US" sz="1200" dirty="0"/>
              <a:t> </a:t>
            </a:r>
            <a:r>
              <a:rPr lang="en-US" sz="1200" dirty="0" err="1"/>
              <a:t>điển</a:t>
            </a:r>
            <a:r>
              <a:rPr lang="en-US" sz="1200" dirty="0"/>
              <a:t> </a:t>
            </a:r>
            <a:r>
              <a:rPr lang="en-US" sz="1200" dirty="0" err="1"/>
              <a:t>tích</a:t>
            </a:r>
            <a:r>
              <a:rPr lang="en-US" sz="1200" dirty="0"/>
              <a:t>, </a:t>
            </a:r>
            <a:r>
              <a:rPr lang="en-US" sz="1200" dirty="0" err="1"/>
              <a:t>điển</a:t>
            </a:r>
            <a:r>
              <a:rPr lang="en-US" sz="1200" dirty="0"/>
              <a:t> </a:t>
            </a:r>
            <a:r>
              <a:rPr lang="en-US" sz="1200" dirty="0" err="1"/>
              <a:t>cố</a:t>
            </a:r>
            <a:r>
              <a:rPr lang="en-US" sz="1200" dirty="0"/>
              <a:t> </a:t>
            </a:r>
            <a:r>
              <a:rPr lang="en-US" sz="1200" dirty="0" err="1"/>
              <a:t>xuất</a:t>
            </a:r>
            <a:r>
              <a:rPr lang="en-US" sz="1200" dirty="0"/>
              <a:t> </a:t>
            </a:r>
            <a:r>
              <a:rPr lang="en-US" sz="1200" dirty="0" err="1"/>
              <a:t>hiện</a:t>
            </a:r>
            <a:r>
              <a:rPr lang="en-US" sz="1200" dirty="0"/>
              <a:t> ở VB </a:t>
            </a:r>
            <a:r>
              <a:rPr lang="en-US" sz="1200" dirty="0" err="1"/>
              <a:t>chỉ</a:t>
            </a:r>
            <a:r>
              <a:rPr lang="en-US" sz="1200" dirty="0"/>
              <a:t> </a:t>
            </a:r>
            <a:r>
              <a:rPr lang="en-US" sz="1200" dirty="0" err="1"/>
              <a:t>là</a:t>
            </a:r>
            <a:r>
              <a:rPr lang="en-US" sz="1200" dirty="0"/>
              <a:t> </a:t>
            </a:r>
            <a:r>
              <a:rPr lang="en-US" sz="1200" dirty="0" err="1"/>
              <a:t>từ</a:t>
            </a:r>
            <a:r>
              <a:rPr lang="en-US" sz="1200" dirty="0"/>
              <a:t> </a:t>
            </a:r>
            <a:r>
              <a:rPr lang="en-US" sz="1200" dirty="0" err="1"/>
              <a:t>ngữ</a:t>
            </a:r>
            <a:r>
              <a:rPr lang="en-US" sz="1200" dirty="0"/>
              <a:t>, </a:t>
            </a:r>
            <a:r>
              <a:rPr lang="en-US" sz="1200" dirty="0" err="1"/>
              <a:t>nhưng</a:t>
            </a:r>
            <a:r>
              <a:rPr lang="en-US" sz="1200" dirty="0"/>
              <a:t> </a:t>
            </a:r>
            <a:r>
              <a:rPr lang="en-US" sz="1200" dirty="0" err="1"/>
              <a:t>nó</a:t>
            </a:r>
            <a:r>
              <a:rPr lang="en-US" sz="1200" dirty="0"/>
              <a:t> </a:t>
            </a:r>
            <a:r>
              <a:rPr lang="en-US" sz="1200" dirty="0" err="1"/>
              <a:t>gợi</a:t>
            </a:r>
            <a:r>
              <a:rPr lang="en-US" sz="1200" dirty="0"/>
              <a:t> </a:t>
            </a:r>
            <a:r>
              <a:rPr lang="en-US" sz="1200" dirty="0" err="1"/>
              <a:t>lên</a:t>
            </a:r>
            <a:r>
              <a:rPr lang="en-US" sz="1200" dirty="0"/>
              <a:t> 1 </a:t>
            </a:r>
            <a:r>
              <a:rPr lang="en-US" sz="1200" dirty="0" err="1"/>
              <a:t>câu</a:t>
            </a:r>
            <a:r>
              <a:rPr lang="en-US" sz="1200" dirty="0"/>
              <a:t> </a:t>
            </a:r>
            <a:r>
              <a:rPr lang="en-US" sz="1200" dirty="0" err="1"/>
              <a:t>chuyện</a:t>
            </a:r>
            <a:r>
              <a:rPr lang="en-US" sz="1200" dirty="0"/>
              <a:t>, </a:t>
            </a:r>
            <a:r>
              <a:rPr lang="en-US" sz="1200" dirty="0" err="1"/>
              <a:t>sự</a:t>
            </a:r>
            <a:r>
              <a:rPr lang="en-US" sz="1200" dirty="0"/>
              <a:t> </a:t>
            </a:r>
            <a:r>
              <a:rPr lang="en-US" sz="1200" dirty="0" err="1"/>
              <a:t>việc</a:t>
            </a:r>
            <a:r>
              <a:rPr lang="en-US" sz="1200" dirty="0"/>
              <a:t>, </a:t>
            </a:r>
            <a:r>
              <a:rPr lang="en-US" sz="1200" dirty="0" err="1"/>
              <a:t>câu</a:t>
            </a:r>
            <a:r>
              <a:rPr lang="en-US" sz="1200" dirty="0"/>
              <a:t> </a:t>
            </a:r>
            <a:r>
              <a:rPr lang="en-US" sz="1200" dirty="0" err="1"/>
              <a:t>kinh</a:t>
            </a:r>
            <a:r>
              <a:rPr lang="en-US" sz="1200" dirty="0"/>
              <a:t>, </a:t>
            </a:r>
            <a:r>
              <a:rPr lang="en-US" sz="1200" dirty="0" err="1"/>
              <a:t>câu</a:t>
            </a:r>
            <a:r>
              <a:rPr lang="en-US" sz="1200" dirty="0"/>
              <a:t> </a:t>
            </a:r>
            <a:r>
              <a:rPr lang="en-US" sz="1200" dirty="0" err="1"/>
              <a:t>thơ</a:t>
            </a:r>
            <a:r>
              <a:rPr lang="en-US" sz="1200" dirty="0"/>
              <a:t> </a:t>
            </a:r>
            <a:r>
              <a:rPr lang="en-US" sz="1200" dirty="0" err="1"/>
              <a:t>nào</a:t>
            </a:r>
            <a:r>
              <a:rPr lang="en-US" sz="1200" dirty="0"/>
              <a:t> </a:t>
            </a:r>
            <a:r>
              <a:rPr lang="en-US" sz="1200" dirty="0" err="1"/>
              <a:t>đó</a:t>
            </a:r>
            <a:endParaRPr lang="en-US" sz="1200" dirty="0"/>
          </a:p>
          <a:p>
            <a:r>
              <a:rPr lang="en-US" sz="1200" dirty="0" err="1"/>
              <a:t>Tác</a:t>
            </a:r>
            <a:r>
              <a:rPr lang="en-US" sz="1200" dirty="0"/>
              <a:t> </a:t>
            </a:r>
            <a:r>
              <a:rPr lang="en-US" sz="1200" dirty="0" err="1"/>
              <a:t>dụng</a:t>
            </a:r>
            <a:r>
              <a:rPr lang="en-US" sz="1200" dirty="0"/>
              <a:t>: </a:t>
            </a:r>
            <a:r>
              <a:rPr lang="en-US" sz="1200" dirty="0" err="1"/>
              <a:t>Dùng</a:t>
            </a:r>
            <a:r>
              <a:rPr lang="en-US" sz="1200" dirty="0"/>
              <a:t> </a:t>
            </a:r>
            <a:r>
              <a:rPr lang="en-US" sz="1200" dirty="0" err="1"/>
              <a:t>điển</a:t>
            </a:r>
            <a:r>
              <a:rPr lang="en-US" sz="1200" dirty="0"/>
              <a:t> </a:t>
            </a:r>
            <a:r>
              <a:rPr lang="en-US" sz="1200" dirty="0" err="1"/>
              <a:t>tích</a:t>
            </a:r>
            <a:r>
              <a:rPr lang="en-US" sz="1200" dirty="0"/>
              <a:t>, </a:t>
            </a:r>
            <a:r>
              <a:rPr lang="en-US" sz="1200" dirty="0" err="1"/>
              <a:t>điển</a:t>
            </a:r>
            <a:r>
              <a:rPr lang="en-US" sz="1200" dirty="0"/>
              <a:t> </a:t>
            </a:r>
            <a:r>
              <a:rPr lang="en-US" sz="1200" dirty="0" err="1"/>
              <a:t>cố</a:t>
            </a:r>
            <a:r>
              <a:rPr lang="en-US" sz="1200" dirty="0"/>
              <a:t> </a:t>
            </a:r>
            <a:r>
              <a:rPr lang="en-US" sz="1200" dirty="0" err="1"/>
              <a:t>có</a:t>
            </a:r>
            <a:r>
              <a:rPr lang="en-US" sz="1200" dirty="0"/>
              <a:t> </a:t>
            </a:r>
            <a:r>
              <a:rPr lang="en-US" sz="1200" dirty="0" err="1"/>
              <a:t>tác</a:t>
            </a:r>
            <a:r>
              <a:rPr lang="en-US" sz="1200" dirty="0"/>
              <a:t> </a:t>
            </a:r>
            <a:r>
              <a:rPr lang="en-US" sz="1200" dirty="0" err="1"/>
              <a:t>dụng</a:t>
            </a:r>
            <a:r>
              <a:rPr lang="en-US" sz="1200" dirty="0"/>
              <a:t> </a:t>
            </a:r>
            <a:r>
              <a:rPr lang="en-US" sz="1200" dirty="0" err="1"/>
              <a:t>làm</a:t>
            </a:r>
            <a:r>
              <a:rPr lang="en-US" sz="1200" dirty="0"/>
              <a:t> </a:t>
            </a:r>
            <a:r>
              <a:rPr lang="en-US" sz="1200" dirty="0" err="1"/>
              <a:t>cho</a:t>
            </a:r>
            <a:r>
              <a:rPr lang="en-US" sz="1200" dirty="0"/>
              <a:t> </a:t>
            </a:r>
            <a:r>
              <a:rPr lang="en-US" sz="1200" dirty="0" err="1"/>
              <a:t>câu</a:t>
            </a:r>
            <a:r>
              <a:rPr lang="en-US" sz="1200" dirty="0"/>
              <a:t> </a:t>
            </a:r>
            <a:r>
              <a:rPr lang="en-US" sz="1200" dirty="0" err="1"/>
              <a:t>thơ</a:t>
            </a:r>
            <a:r>
              <a:rPr lang="en-US" sz="1200" dirty="0"/>
              <a:t>, </a:t>
            </a:r>
            <a:r>
              <a:rPr lang="en-US" sz="1200" dirty="0" err="1"/>
              <a:t>câu</a:t>
            </a:r>
            <a:r>
              <a:rPr lang="en-US" sz="1200" dirty="0"/>
              <a:t> </a:t>
            </a:r>
            <a:r>
              <a:rPr lang="en-US" sz="1200" dirty="0" err="1"/>
              <a:t>văn</a:t>
            </a:r>
            <a:r>
              <a:rPr lang="en-US" sz="1200" dirty="0"/>
              <a:t> </a:t>
            </a:r>
            <a:r>
              <a:rPr lang="en-US" sz="1200" dirty="0" err="1"/>
              <a:t>hàm</a:t>
            </a:r>
            <a:r>
              <a:rPr lang="en-US" sz="1200" dirty="0"/>
              <a:t> </a:t>
            </a:r>
            <a:r>
              <a:rPr lang="en-US" sz="1200" dirty="0" err="1"/>
              <a:t>súc</a:t>
            </a:r>
            <a:r>
              <a:rPr lang="en-US" sz="1200" dirty="0"/>
              <a:t>, </a:t>
            </a:r>
            <a:r>
              <a:rPr lang="en-US" sz="1200" dirty="0" err="1"/>
              <a:t>trang</a:t>
            </a:r>
            <a:r>
              <a:rPr lang="en-US" sz="1200" dirty="0"/>
              <a:t> </a:t>
            </a:r>
            <a:r>
              <a:rPr lang="en-US" sz="1200" dirty="0" err="1"/>
              <a:t>nhã</a:t>
            </a:r>
            <a:r>
              <a:rPr lang="en-US" sz="1200" dirty="0"/>
              <a:t>, </a:t>
            </a:r>
            <a:r>
              <a:rPr lang="en-US" sz="1200" dirty="0" err="1"/>
              <a:t>uyên</a:t>
            </a:r>
            <a:r>
              <a:rPr lang="en-US" sz="1200" dirty="0"/>
              <a:t> </a:t>
            </a:r>
            <a:r>
              <a:rPr lang="en-US" sz="1200" dirty="0" err="1"/>
              <a:t>bác</a:t>
            </a:r>
            <a:r>
              <a:rPr lang="en-US" sz="1200" dirty="0"/>
              <a:t>, </a:t>
            </a:r>
            <a:r>
              <a:rPr lang="en-US" sz="1200" dirty="0" err="1"/>
              <a:t>gợi</a:t>
            </a:r>
            <a:r>
              <a:rPr lang="en-US" sz="1200" dirty="0"/>
              <a:t> </a:t>
            </a:r>
            <a:r>
              <a:rPr lang="en-US" sz="1200" dirty="0" err="1"/>
              <a:t>liên</a:t>
            </a:r>
            <a:r>
              <a:rPr lang="en-US" sz="1200" dirty="0"/>
              <a:t> </a:t>
            </a:r>
            <a:r>
              <a:rPr lang="en-US" sz="1200" dirty="0" err="1"/>
              <a:t>tưởng</a:t>
            </a:r>
            <a:r>
              <a:rPr lang="en-US" sz="1200" dirty="0"/>
              <a:t> </a:t>
            </a:r>
            <a:r>
              <a:rPr lang="en-US" sz="1200" dirty="0" err="1"/>
              <a:t>phong</a:t>
            </a:r>
            <a:r>
              <a:rPr lang="en-US" sz="1200" dirty="0"/>
              <a:t> </a:t>
            </a:r>
            <a:r>
              <a:rPr lang="en-US" sz="1200" dirty="0" err="1"/>
              <a:t>phú</a:t>
            </a:r>
            <a:r>
              <a:rPr lang="en-US" sz="1200" dirty="0"/>
              <a:t> </a:t>
            </a:r>
            <a:r>
              <a:rPr lang="en-US" sz="1200" dirty="0" err="1"/>
              <a:t>cho</a:t>
            </a:r>
            <a:r>
              <a:rPr lang="en-US" sz="1200" dirty="0"/>
              <a:t> </a:t>
            </a:r>
            <a:r>
              <a:rPr lang="en-US" sz="1200" dirty="0" err="1"/>
              <a:t>người</a:t>
            </a:r>
            <a:r>
              <a:rPr lang="en-US" sz="1200" dirty="0"/>
              <a:t> </a:t>
            </a:r>
            <a:r>
              <a:rPr lang="en-US" sz="1200" dirty="0" err="1"/>
              <a:t>đọc</a:t>
            </a:r>
            <a:endParaRPr lang="en-US" sz="1200" dirty="0"/>
          </a:p>
          <a:p>
            <a:r>
              <a:rPr lang="en-US" sz="1200" dirty="0" err="1"/>
              <a:t>Cách</a:t>
            </a:r>
            <a:r>
              <a:rPr lang="en-US" sz="1200" dirty="0"/>
              <a:t> </a:t>
            </a:r>
            <a:r>
              <a:rPr lang="en-US" sz="1200" dirty="0" err="1"/>
              <a:t>hiểu</a:t>
            </a:r>
            <a:r>
              <a:rPr lang="en-US" sz="1200" dirty="0"/>
              <a:t> </a:t>
            </a:r>
            <a:r>
              <a:rPr lang="en-US" sz="1200" dirty="0" err="1"/>
              <a:t>đúng</a:t>
            </a:r>
            <a:r>
              <a:rPr lang="en-US" sz="1200" dirty="0"/>
              <a:t> </a:t>
            </a:r>
            <a:r>
              <a:rPr lang="en-US" sz="1200" dirty="0" err="1"/>
              <a:t>nghĩa</a:t>
            </a:r>
            <a:r>
              <a:rPr lang="en-US" sz="1200" dirty="0"/>
              <a:t>: </a:t>
            </a:r>
            <a:r>
              <a:rPr lang="en-US" sz="1200" dirty="0" err="1"/>
              <a:t>Điển</a:t>
            </a:r>
            <a:r>
              <a:rPr lang="en-US" sz="1200" dirty="0"/>
              <a:t> </a:t>
            </a:r>
            <a:r>
              <a:rPr lang="en-US" sz="1200" dirty="0" err="1"/>
              <a:t>tích</a:t>
            </a:r>
            <a:r>
              <a:rPr lang="en-US" sz="1200" dirty="0"/>
              <a:t>, </a:t>
            </a:r>
            <a:r>
              <a:rPr lang="en-US" sz="1200" dirty="0" err="1"/>
              <a:t>điển</a:t>
            </a:r>
            <a:r>
              <a:rPr lang="en-US" sz="1200" dirty="0"/>
              <a:t> </a:t>
            </a:r>
            <a:r>
              <a:rPr lang="en-US" sz="1200" dirty="0" err="1"/>
              <a:t>cố</a:t>
            </a:r>
            <a:r>
              <a:rPr lang="en-US" sz="1200" dirty="0"/>
              <a:t> </a:t>
            </a:r>
            <a:r>
              <a:rPr lang="en-US" sz="1200" dirty="0" err="1"/>
              <a:t>có</a:t>
            </a:r>
            <a:r>
              <a:rPr lang="en-US" sz="1200" dirty="0"/>
              <a:t> </a:t>
            </a:r>
            <a:r>
              <a:rPr lang="en-US" sz="1200" dirty="0" err="1"/>
              <a:t>quá</a:t>
            </a:r>
            <a:r>
              <a:rPr lang="en-US" sz="1200" dirty="0"/>
              <a:t> </a:t>
            </a:r>
            <a:r>
              <a:rPr lang="en-US" sz="1200" dirty="0" err="1"/>
              <a:t>trình</a:t>
            </a:r>
            <a:r>
              <a:rPr lang="en-US" sz="1200" dirty="0"/>
              <a:t> </a:t>
            </a:r>
            <a:r>
              <a:rPr lang="en-US" sz="1200" dirty="0" err="1"/>
              <a:t>hình</a:t>
            </a:r>
            <a:r>
              <a:rPr lang="en-US" sz="1200" dirty="0"/>
              <a:t> </a:t>
            </a:r>
            <a:r>
              <a:rPr lang="en-US" sz="1200" dirty="0" err="1"/>
              <a:t>thành</a:t>
            </a:r>
            <a:r>
              <a:rPr lang="en-US" sz="1200" dirty="0"/>
              <a:t> </a:t>
            </a:r>
            <a:r>
              <a:rPr lang="en-US" sz="1200" dirty="0" err="1"/>
              <a:t>và</a:t>
            </a:r>
            <a:r>
              <a:rPr lang="en-US" sz="1200" dirty="0"/>
              <a:t> </a:t>
            </a:r>
            <a:r>
              <a:rPr lang="en-US" sz="1200" dirty="0" err="1"/>
              <a:t>phát</a:t>
            </a:r>
            <a:r>
              <a:rPr lang="en-US" sz="1200" dirty="0"/>
              <a:t> </a:t>
            </a:r>
            <a:r>
              <a:rPr lang="en-US" sz="1200" dirty="0" err="1"/>
              <a:t>triển</a:t>
            </a:r>
            <a:r>
              <a:rPr lang="en-US" sz="1200" dirty="0"/>
              <a:t> </a:t>
            </a:r>
            <a:r>
              <a:rPr lang="en-US" sz="1200" dirty="0" err="1"/>
              <a:t>lâu</a:t>
            </a:r>
            <a:r>
              <a:rPr lang="en-US" sz="1200" dirty="0"/>
              <a:t> </a:t>
            </a:r>
            <a:r>
              <a:rPr lang="en-US" sz="1200" dirty="0" err="1"/>
              <a:t>dài</a:t>
            </a:r>
            <a:r>
              <a:rPr lang="en-US" sz="1200" dirty="0"/>
              <a:t>, </a:t>
            </a:r>
            <a:r>
              <a:rPr lang="en-US" sz="1200" dirty="0" err="1"/>
              <a:t>gắn</a:t>
            </a:r>
            <a:r>
              <a:rPr lang="en-US" sz="1200" dirty="0"/>
              <a:t> </a:t>
            </a:r>
            <a:r>
              <a:rPr lang="en-US" sz="1200" dirty="0" err="1"/>
              <a:t>với</a:t>
            </a:r>
            <a:r>
              <a:rPr lang="en-US" sz="1200" dirty="0"/>
              <a:t> </a:t>
            </a:r>
            <a:r>
              <a:rPr lang="en-US" sz="1200" dirty="0" err="1"/>
              <a:t>văn</a:t>
            </a:r>
            <a:r>
              <a:rPr lang="en-US" sz="1200" dirty="0"/>
              <a:t> </a:t>
            </a:r>
            <a:r>
              <a:rPr lang="en-US" sz="1200" dirty="0" err="1"/>
              <a:t>hóa</a:t>
            </a:r>
            <a:r>
              <a:rPr lang="en-US" sz="1200" dirty="0"/>
              <a:t>, </a:t>
            </a:r>
            <a:r>
              <a:rPr lang="en-US" sz="1200" dirty="0" err="1"/>
              <a:t>văn</a:t>
            </a:r>
            <a:r>
              <a:rPr lang="en-US" sz="1200" dirty="0"/>
              <a:t> </a:t>
            </a:r>
            <a:r>
              <a:rPr lang="en-US" sz="1200" dirty="0" err="1"/>
              <a:t>học</a:t>
            </a:r>
            <a:r>
              <a:rPr lang="en-US" sz="1200" dirty="0"/>
              <a:t> </a:t>
            </a:r>
            <a:r>
              <a:rPr lang="en-US" sz="1200" dirty="0" err="1"/>
              <a:t>của</a:t>
            </a:r>
            <a:r>
              <a:rPr lang="en-US" sz="1200" dirty="0"/>
              <a:t> </a:t>
            </a:r>
            <a:r>
              <a:rPr lang="en-US" sz="1200" dirty="0" err="1"/>
              <a:t>thời</a:t>
            </a:r>
            <a:r>
              <a:rPr lang="en-US" sz="1200" dirty="0"/>
              <a:t> </a:t>
            </a:r>
            <a:r>
              <a:rPr lang="en-US" sz="1200" dirty="0" err="1"/>
              <a:t>xa</a:t>
            </a:r>
            <a:r>
              <a:rPr lang="en-US" sz="1200" dirty="0"/>
              <a:t> </a:t>
            </a:r>
            <a:r>
              <a:rPr lang="en-US" sz="1200" dirty="0" err="1"/>
              <a:t>xưa</a:t>
            </a:r>
            <a:r>
              <a:rPr lang="en-US" sz="1200" dirty="0"/>
              <a:t> </a:t>
            </a:r>
            <a:r>
              <a:rPr lang="en-US" sz="1200" dirty="0" err="1"/>
              <a:t>nên</a:t>
            </a:r>
            <a:r>
              <a:rPr lang="en-US" sz="1200" dirty="0"/>
              <a:t> </a:t>
            </a:r>
            <a:r>
              <a:rPr lang="en-US" sz="1200" dirty="0" err="1"/>
              <a:t>thường</a:t>
            </a:r>
            <a:r>
              <a:rPr lang="en-US" sz="1200" dirty="0"/>
              <a:t> </a:t>
            </a:r>
            <a:r>
              <a:rPr lang="en-US" sz="1200" dirty="0" err="1"/>
              <a:t>khó</a:t>
            </a:r>
            <a:r>
              <a:rPr lang="en-US" sz="1200" dirty="0"/>
              <a:t> </a:t>
            </a:r>
            <a:r>
              <a:rPr lang="en-US" sz="1200" dirty="0" err="1"/>
              <a:t>hiểu</a:t>
            </a:r>
            <a:r>
              <a:rPr lang="en-US" sz="1200" dirty="0"/>
              <a:t> </a:t>
            </a:r>
            <a:r>
              <a:rPr lang="en-US" sz="1200" dirty="0" err="1"/>
              <a:t>đối</a:t>
            </a:r>
            <a:r>
              <a:rPr lang="en-US" sz="1200" dirty="0"/>
              <a:t> </a:t>
            </a:r>
            <a:r>
              <a:rPr lang="en-US" sz="1200" dirty="0" err="1"/>
              <a:t>với</a:t>
            </a:r>
            <a:r>
              <a:rPr lang="en-US" sz="1200" dirty="0"/>
              <a:t> </a:t>
            </a:r>
            <a:r>
              <a:rPr lang="en-US" sz="1200" dirty="0" err="1"/>
              <a:t>người</a:t>
            </a:r>
            <a:r>
              <a:rPr lang="en-US" sz="1200" dirty="0"/>
              <a:t> </a:t>
            </a:r>
            <a:r>
              <a:rPr lang="en-US" sz="1200" dirty="0" err="1"/>
              <a:t>đọc</a:t>
            </a:r>
            <a:r>
              <a:rPr lang="en-US" sz="1200" dirty="0"/>
              <a:t> </a:t>
            </a:r>
            <a:r>
              <a:rPr lang="en-US" sz="1200" dirty="0" err="1"/>
              <a:t>ngày</a:t>
            </a:r>
            <a:r>
              <a:rPr lang="en-US" sz="1200" dirty="0"/>
              <a:t> nay, </a:t>
            </a:r>
            <a:r>
              <a:rPr lang="en-US" sz="1200" dirty="0" err="1"/>
              <a:t>vì</a:t>
            </a:r>
            <a:r>
              <a:rPr lang="en-US" sz="1200" dirty="0"/>
              <a:t> </a:t>
            </a:r>
            <a:r>
              <a:rPr lang="en-US" sz="1200" dirty="0" err="1"/>
              <a:t>thế</a:t>
            </a:r>
            <a:r>
              <a:rPr lang="en-US" sz="1200" dirty="0"/>
              <a:t>, </a:t>
            </a:r>
            <a:r>
              <a:rPr lang="en-US" sz="1200" dirty="0" err="1"/>
              <a:t>cần</a:t>
            </a:r>
            <a:r>
              <a:rPr lang="en-US" sz="1200" dirty="0"/>
              <a:t> </a:t>
            </a:r>
            <a:r>
              <a:rPr lang="en-US" sz="1200" dirty="0" err="1"/>
              <a:t>tra</a:t>
            </a:r>
            <a:r>
              <a:rPr lang="en-US" sz="1200" dirty="0"/>
              <a:t> </a:t>
            </a:r>
            <a:r>
              <a:rPr lang="en-US" sz="1200" dirty="0" err="1"/>
              <a:t>cứu</a:t>
            </a:r>
            <a:r>
              <a:rPr lang="en-US" sz="1200" dirty="0"/>
              <a:t> </a:t>
            </a:r>
            <a:r>
              <a:rPr lang="en-US" sz="1200" dirty="0" err="1"/>
              <a:t>mỗi</a:t>
            </a:r>
            <a:r>
              <a:rPr lang="en-US" sz="1200" dirty="0"/>
              <a:t> </a:t>
            </a:r>
            <a:r>
              <a:rPr lang="en-US" sz="1200" dirty="0" err="1"/>
              <a:t>khi</a:t>
            </a:r>
            <a:r>
              <a:rPr lang="en-US" sz="1200" dirty="0"/>
              <a:t> </a:t>
            </a:r>
            <a:r>
              <a:rPr lang="en-US" sz="1200" dirty="0" err="1"/>
              <a:t>gặp</a:t>
            </a:r>
            <a:r>
              <a:rPr lang="en-US" sz="1200" dirty="0"/>
              <a:t> </a:t>
            </a:r>
            <a:r>
              <a:rPr lang="en-US" sz="1200" dirty="0" err="1"/>
              <a:t>điển</a:t>
            </a:r>
            <a:r>
              <a:rPr lang="en-US" sz="1200" dirty="0"/>
              <a:t> </a:t>
            </a:r>
            <a:r>
              <a:rPr lang="en-US" sz="1200" dirty="0" err="1"/>
              <a:t>tích</a:t>
            </a:r>
            <a:r>
              <a:rPr lang="en-US" sz="1200" dirty="0"/>
              <a:t>, </a:t>
            </a:r>
            <a:r>
              <a:rPr lang="en-US" sz="1200" dirty="0" err="1"/>
              <a:t>điển</a:t>
            </a:r>
            <a:r>
              <a:rPr lang="en-US" sz="1200" dirty="0"/>
              <a:t> </a:t>
            </a:r>
            <a:r>
              <a:rPr lang="en-US" sz="1200" dirty="0" err="1"/>
              <a:t>cố</a:t>
            </a:r>
            <a:r>
              <a:rPr lang="en-US" sz="1200" dirty="0"/>
              <a:t> </a:t>
            </a:r>
            <a:r>
              <a:rPr lang="en-US" sz="1200" dirty="0" err="1"/>
              <a:t>mà</a:t>
            </a:r>
            <a:r>
              <a:rPr lang="en-US" sz="1200" dirty="0"/>
              <a:t> </a:t>
            </a:r>
            <a:r>
              <a:rPr lang="en-US" sz="1200" dirty="0" err="1"/>
              <a:t>mình</a:t>
            </a:r>
            <a:r>
              <a:rPr lang="en-US" sz="1200" dirty="0"/>
              <a:t> </a:t>
            </a:r>
            <a:r>
              <a:rPr lang="en-US" sz="1200" dirty="0" err="1"/>
              <a:t>chưa</a:t>
            </a:r>
            <a:r>
              <a:rPr lang="en-US" sz="1200" dirty="0"/>
              <a:t> </a:t>
            </a:r>
            <a:r>
              <a:rPr lang="en-US" sz="1200" dirty="0" err="1"/>
              <a:t>hiểu</a:t>
            </a:r>
            <a:endParaRPr lang="en-US" sz="1200" dirty="0"/>
          </a:p>
          <a:p>
            <a:endParaRPr lang="en-US" dirty="0"/>
          </a:p>
          <a:p>
            <a:pPr marL="539750" marR="645795" indent="287655" algn="just">
              <a:lnSpc>
                <a:spcPct val="112000"/>
              </a:lnSpc>
              <a:spcBef>
                <a:spcPts val="660"/>
              </a:spcBef>
              <a:spcAft>
                <a:spcPts val="0"/>
              </a:spcAft>
            </a:pPr>
            <a:r>
              <a:rPr lang="vi-VN" sz="1250" dirty="0">
                <a:solidFill>
                  <a:srgbClr val="231F20"/>
                </a:solidFill>
                <a:effectLst/>
                <a:latin typeface="Times New Roman" panose="02020603050405020304" pitchFamily="18" charset="0"/>
                <a:ea typeface="Times New Roman" panose="02020603050405020304" pitchFamily="18" charset="0"/>
              </a:rPr>
              <a:t>Đây là những nội dung mới đối với HS, cho nên, để giúp kiến tạo tri thức cho các em, GV</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cần</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tự</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trang</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bị</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tri</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thức</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đầy</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đủ,</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sâu</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sắc.</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Bên</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cạnh</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các</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ví</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dụ</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ở</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khung</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21E1F"/>
                </a:solidFill>
                <a:effectLst/>
                <a:latin typeface="Times New Roman" panose="02020603050405020304" pitchFamily="18" charset="0"/>
                <a:ea typeface="Times New Roman" panose="02020603050405020304" pitchFamily="18" charset="0"/>
              </a:rPr>
              <a:t>“</a:t>
            </a:r>
            <a:r>
              <a:rPr lang="vi-VN" sz="1250" dirty="0">
                <a:solidFill>
                  <a:srgbClr val="231F20"/>
                </a:solidFill>
                <a:effectLst/>
                <a:latin typeface="Times New Roman" panose="02020603050405020304" pitchFamily="18" charset="0"/>
                <a:ea typeface="Times New Roman" panose="02020603050405020304" pitchFamily="18" charset="0"/>
              </a:rPr>
              <a:t>nhận</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biết</a:t>
            </a:r>
            <a:r>
              <a:rPr lang="vi-VN" sz="1250" i="1" dirty="0">
                <a:solidFill>
                  <a:srgbClr val="221E1F"/>
                </a:solidFill>
                <a:effectLst/>
                <a:latin typeface="Times New Roman" panose="02020603050405020304" pitchFamily="18" charset="0"/>
                <a:ea typeface="Times New Roman" panose="02020603050405020304" pitchFamily="18" charset="0"/>
              </a:rPr>
              <a:t>”</a:t>
            </a:r>
            <a:r>
              <a:rPr lang="vi-VN" sz="1250" i="1" spc="-55" dirty="0">
                <a:solidFill>
                  <a:srgbClr val="221E1F"/>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GV</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nên chuẩn bị thêm một số điển tích, điển cố lấy từ các tác phẩm văn học trung đại được giới thiệu</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trong</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SGK</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cấp</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Trung</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học</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cơ</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sở</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hoặc</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ở</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các</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tài</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liệu</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tham</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khảo</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(giới</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thiệu</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ở</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phần</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sau) để sử dụng khi cần thiết.</a:t>
            </a:r>
            <a:endParaRPr lang="en-US" sz="1250" dirty="0">
              <a:effectLst/>
              <a:latin typeface="Times New Roman" panose="02020603050405020304" pitchFamily="18" charset="0"/>
              <a:ea typeface="Times New Roman" panose="02020603050405020304" pitchFamily="18" charset="0"/>
            </a:endParaRPr>
          </a:p>
          <a:p>
            <a:pPr marL="342900" marR="646430" lvl="0" indent="-342900" algn="just">
              <a:lnSpc>
                <a:spcPct val="110000"/>
              </a:lnSpc>
              <a:spcBef>
                <a:spcPts val="175"/>
              </a:spcBef>
              <a:spcAft>
                <a:spcPts val="0"/>
              </a:spcAft>
              <a:buClr>
                <a:srgbClr val="231F20"/>
              </a:buClr>
              <a:buSzPts val="1250"/>
              <a:buFont typeface="Times New Roman" panose="02020603050405020304" pitchFamily="18" charset="0"/>
              <a:buChar char="–"/>
              <a:tabLst>
                <a:tab pos="953135" algn="l"/>
              </a:tabLst>
            </a:pPr>
            <a:r>
              <a:rPr lang="vi-VN" sz="1250" spc="0" dirty="0">
                <a:solidFill>
                  <a:srgbClr val="231F20"/>
                </a:solidFill>
                <a:effectLst/>
                <a:latin typeface="Times New Roman" panose="02020603050405020304" pitchFamily="18" charset="0"/>
                <a:ea typeface="Times New Roman" panose="02020603050405020304" pitchFamily="18" charset="0"/>
              </a:rPr>
              <a:t>Trong một số tài liệu, chẳng hạn cuốn </a:t>
            </a:r>
            <a:r>
              <a:rPr lang="vi-VN" sz="1250" i="1" spc="0" dirty="0">
                <a:solidFill>
                  <a:srgbClr val="231F20"/>
                </a:solidFill>
                <a:effectLst/>
                <a:latin typeface="Times New Roman" panose="02020603050405020304" pitchFamily="18" charset="0"/>
                <a:ea typeface="Times New Roman" panose="02020603050405020304" pitchFamily="18" charset="0"/>
              </a:rPr>
              <a:t>Điển cố văn học </a:t>
            </a:r>
            <a:r>
              <a:rPr lang="vi-VN" sz="1250" spc="0" dirty="0">
                <a:solidFill>
                  <a:srgbClr val="231F20"/>
                </a:solidFill>
                <a:effectLst/>
                <a:latin typeface="Times New Roman" panose="02020603050405020304" pitchFamily="18" charset="0"/>
                <a:ea typeface="Times New Roman" panose="02020603050405020304" pitchFamily="18" charset="0"/>
              </a:rPr>
              <a:t>(do Đinh Gia Khánh làm Chủ</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biên)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hay</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mục</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từ</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Điển</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cố</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của</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Từ</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điển</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văn</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học</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(bộ</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mới)</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chỉ</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có</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khái</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niệm</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điển</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cố</a:t>
            </a:r>
            <a:r>
              <a:rPr lang="vi-VN" sz="1250" i="1" spc="-40" dirty="0">
                <a:solidFill>
                  <a:srgbClr val="231F20"/>
                </a:solidFill>
                <a:effectLst/>
                <a:latin typeface="Times New Roman" panose="02020603050405020304" pitchFamily="18" charset="0"/>
                <a:ea typeface="Times New Roman" panose="02020603050405020304" pitchFamily="18" charset="0"/>
              </a:rPr>
              <a:t> </a:t>
            </a:r>
            <a:r>
              <a:rPr lang="vi-VN" sz="1250" spc="-20" dirty="0">
                <a:solidFill>
                  <a:srgbClr val="231F20"/>
                </a:solidFill>
                <a:effectLst/>
                <a:latin typeface="Times New Roman" panose="02020603050405020304" pitchFamily="18" charset="0"/>
                <a:ea typeface="Times New Roman" panose="02020603050405020304" pitchFamily="18" charset="0"/>
              </a:rPr>
              <a:t>được</a:t>
            </a:r>
            <a:r>
              <a:rPr lang="en-US" sz="1100" dirty="0">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diễn</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giải,</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không</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có</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khái</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niệm</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điển</a:t>
            </a:r>
            <a:r>
              <a:rPr lang="vi-VN" sz="1250" i="1" spc="-7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tích</a:t>
            </a: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Trong</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thực</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tế,</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có</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hai</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xu</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hướng</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sử</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dụng:</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1)</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Chỉ</a:t>
            </a:r>
            <a:r>
              <a:rPr lang="vi-VN" sz="1250" spc="-7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dùng khái niệm điển cố; 2) Phân biệt rạch ròi hai khái niệm </a:t>
            </a:r>
            <a:r>
              <a:rPr lang="vi-VN" sz="1250" i="1" dirty="0">
                <a:solidFill>
                  <a:srgbClr val="231F20"/>
                </a:solidFill>
                <a:effectLst/>
                <a:latin typeface="Times New Roman" panose="02020603050405020304" pitchFamily="18" charset="0"/>
                <a:ea typeface="Times New Roman" panose="02020603050405020304" pitchFamily="18" charset="0"/>
              </a:rPr>
              <a:t>điển cố </a:t>
            </a:r>
            <a:r>
              <a:rPr lang="vi-VN" sz="1250" dirty="0">
                <a:solidFill>
                  <a:srgbClr val="231F20"/>
                </a:solidFill>
                <a:effectLst/>
                <a:latin typeface="Times New Roman" panose="02020603050405020304" pitchFamily="18" charset="0"/>
                <a:ea typeface="Times New Roman" panose="02020603050405020304" pitchFamily="18" charset="0"/>
              </a:rPr>
              <a:t>và </a:t>
            </a:r>
            <a:r>
              <a:rPr lang="vi-VN" sz="1250" i="1" dirty="0">
                <a:solidFill>
                  <a:srgbClr val="231F20"/>
                </a:solidFill>
                <a:effectLst/>
                <a:latin typeface="Times New Roman" panose="02020603050405020304" pitchFamily="18" charset="0"/>
                <a:ea typeface="Times New Roman" panose="02020603050405020304" pitchFamily="18" charset="0"/>
              </a:rPr>
              <a:t>điển tích</a:t>
            </a:r>
            <a:r>
              <a:rPr lang="vi-VN" sz="1250" dirty="0">
                <a:solidFill>
                  <a:srgbClr val="231F20"/>
                </a:solidFill>
                <a:effectLst/>
                <a:latin typeface="Times New Roman" panose="02020603050405020304" pitchFamily="18" charset="0"/>
                <a:ea typeface="Times New Roman" panose="02020603050405020304" pitchFamily="18" charset="0"/>
              </a:rPr>
              <a:t>. Chương trình giáo</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dục</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phổ</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thông</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môn</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Ngữ</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văn</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năm</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2018</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nêu</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song</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song</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hai</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khái</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niệm</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điển</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tích</a:t>
            </a: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spc="-4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điển</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cố</a:t>
            </a:r>
            <a:r>
              <a:rPr lang="vi-VN" sz="1250" dirty="0">
                <a:solidFill>
                  <a:srgbClr val="231F20"/>
                </a:solidFill>
                <a:effectLst/>
                <a:latin typeface="Times New Roman" panose="02020603050405020304" pitchFamily="18" charset="0"/>
                <a:ea typeface="Times New Roman" panose="02020603050405020304" pitchFamily="18" charset="0"/>
              </a:rPr>
              <a:t>, nghĩa là có sự phân biệt hai khái niệm này.</a:t>
            </a:r>
            <a:endParaRPr lang="en-US" sz="1250" dirty="0">
              <a:effectLst/>
              <a:latin typeface="Times New Roman" panose="02020603050405020304" pitchFamily="18" charset="0"/>
              <a:ea typeface="Times New Roman" panose="02020603050405020304" pitchFamily="18" charset="0"/>
            </a:endParaRPr>
          </a:p>
          <a:p>
            <a:pPr marL="647700" marR="537210" indent="287655" algn="just">
              <a:lnSpc>
                <a:spcPct val="115000"/>
              </a:lnSpc>
              <a:spcBef>
                <a:spcPts val="185"/>
              </a:spcBef>
              <a:spcAft>
                <a:spcPts val="0"/>
              </a:spcAft>
            </a:pP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Dựa</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vào</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ngữ</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nghĩa</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của</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các</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thành</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tố,</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có</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thể</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hiểu:</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điển</a:t>
            </a:r>
            <a:r>
              <a:rPr lang="vi-VN" sz="1250" i="1" spc="-4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tích</a:t>
            </a:r>
            <a:r>
              <a:rPr lang="vi-VN" sz="1250" i="1"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là</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những</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câu</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chuyện</a:t>
            </a:r>
            <a:r>
              <a:rPr lang="vi-VN" sz="1250" spc="-4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trong </a:t>
            </a:r>
            <a:r>
              <a:rPr lang="vi-VN" sz="1250" spc="-10" dirty="0">
                <a:solidFill>
                  <a:srgbClr val="231F20"/>
                </a:solidFill>
                <a:effectLst/>
                <a:latin typeface="Times New Roman" panose="02020603050405020304" pitchFamily="18" charset="0"/>
                <a:ea typeface="Times New Roman" panose="02020603050405020304" pitchFamily="18" charset="0"/>
              </a:rPr>
              <a:t>sách</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thời</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xưa,</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được</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gợi</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ra</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qua</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từ</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ngữ</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cụ</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thể</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nào</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đó</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trong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VB</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đời</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sau.</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Ví</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dụ:</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nếm</a:t>
            </a:r>
            <a:r>
              <a:rPr lang="vi-VN" sz="1250" i="1" spc="-70"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mật</a:t>
            </a:r>
            <a:r>
              <a:rPr lang="vi-VN" sz="1250" i="1" spc="-70"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nằm</a:t>
            </a:r>
            <a:r>
              <a:rPr lang="vi-VN" sz="1250" i="1" spc="-6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gai </a:t>
            </a:r>
            <a:r>
              <a:rPr lang="vi-VN" sz="1250" dirty="0">
                <a:solidFill>
                  <a:srgbClr val="231F20"/>
                </a:solidFill>
                <a:effectLst/>
                <a:latin typeface="Times New Roman" panose="02020603050405020304" pitchFamily="18" charset="0"/>
                <a:ea typeface="Times New Roman" panose="02020603050405020304" pitchFamily="18" charset="0"/>
              </a:rPr>
              <a:t>là</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cụm</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từ</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gợi</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ra</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câu</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chuyện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thời</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Xuân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Thu</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ở</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Trung</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Quốc</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(Nước</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Việt</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bị</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nước</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Ngô</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diệt,</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vua nước Việt là Câu Tiễn bị bắt làm tù binh, phải chịu đủ mọi nỗi khổ sở, nhục nhằn. Về sau, vua</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nước</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Ngô</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là</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Phù</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Sai</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thả</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cho</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Câu</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Tiễn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về</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nước.</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Câu</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Tiễn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quyết</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chí</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rửa</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thù,</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thường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nằm trên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đống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củi</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gai,</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tránh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nơi</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êm</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ấm,</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nếm</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mật</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đắng,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xa</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miếng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ăn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ngon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để</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rèn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luyện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tinh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thần chịu đựng gian khổ, mài sắc chí khí. Sau hai mươi năm trời tích cực chuẩn bị về mọi mặt, Câu</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Tiễn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xuất</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binh</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đánh</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bại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quân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Ngô,</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khiến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Phù</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Sai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phải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tự</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sát.).</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Ngoài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các</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điển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tích</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gắn với</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câu</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chuyện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trong</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văn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học</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cổ</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Trung</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Quốc</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và</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Việt</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Nam,</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còn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có</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những</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điển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tích</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được</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lấy </a:t>
            </a:r>
            <a:r>
              <a:rPr lang="vi-VN" sz="1250" spc="-10" dirty="0">
                <a:solidFill>
                  <a:srgbClr val="231F20"/>
                </a:solidFill>
                <a:effectLst/>
                <a:latin typeface="Times New Roman" panose="02020603050405020304" pitchFamily="18" charset="0"/>
                <a:ea typeface="Times New Roman" panose="02020603050405020304" pitchFamily="18" charset="0"/>
              </a:rPr>
              <a:t>từ</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các</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câu</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chuyện</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trong</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VB</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tôn</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giáo,</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văn</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học</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phương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Tây,</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chẳng</a:t>
            </a:r>
            <a:r>
              <a:rPr lang="vi-VN" sz="1250" spc="-7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hạn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vườn</a:t>
            </a:r>
            <a:r>
              <a:rPr lang="vi-VN" sz="1250" i="1" spc="-70"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Địa</a:t>
            </a:r>
            <a:r>
              <a:rPr lang="vi-VN" sz="1250" i="1" spc="-6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đàng,</a:t>
            </a:r>
            <a:r>
              <a:rPr lang="vi-VN" sz="1250" i="1" spc="-70"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trái</a:t>
            </a:r>
            <a:r>
              <a:rPr lang="vi-VN" sz="1250" i="1" spc="-70"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táo </a:t>
            </a:r>
            <a:r>
              <a:rPr lang="vi-VN" sz="1250" i="1" dirty="0">
                <a:solidFill>
                  <a:srgbClr val="231F20"/>
                </a:solidFill>
                <a:effectLst/>
                <a:latin typeface="Times New Roman" panose="02020603050405020304" pitchFamily="18" charset="0"/>
                <a:ea typeface="Times New Roman" panose="02020603050405020304" pitchFamily="18" charset="0"/>
              </a:rPr>
              <a:t>cấm,</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toà</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tháp</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Ba-ben</a:t>
            </a: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(Kinh</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Thánh);</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thanh</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gươm</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Đa-mô-clét,</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quả</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táo</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bất</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hoà,</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gót</a:t>
            </a:r>
            <a:r>
              <a:rPr lang="vi-VN" sz="1250" i="1"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chân A-sin,</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chiếc</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hộp</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của</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Pan-đô-ra,…</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(thần</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thoại</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Hy</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Lạp)</a:t>
            </a:r>
            <a:r>
              <a:rPr lang="vi-VN" sz="1250" dirty="0">
                <a:solidFill>
                  <a:srgbClr val="231F20"/>
                </a:solidFill>
                <a:effectLst/>
                <a:latin typeface="Times New Roman" panose="02020603050405020304" pitchFamily="18" charset="0"/>
                <a:ea typeface="Times New Roman" panose="02020603050405020304" pitchFamily="18" charset="0"/>
              </a:rPr>
              <a:t>.</a:t>
            </a:r>
            <a:endParaRPr lang="en-US" sz="1250" dirty="0">
              <a:effectLst/>
              <a:latin typeface="Times New Roman" panose="02020603050405020304" pitchFamily="18" charset="0"/>
              <a:ea typeface="Times New Roman" panose="02020603050405020304" pitchFamily="18" charset="0"/>
            </a:endParaRPr>
          </a:p>
          <a:p>
            <a:pPr marL="647700" marR="537845" indent="287655" algn="just">
              <a:lnSpc>
                <a:spcPct val="115000"/>
              </a:lnSpc>
              <a:spcBef>
                <a:spcPts val="165"/>
              </a:spcBef>
              <a:spcAft>
                <a:spcPts val="0"/>
              </a:spcAft>
            </a:pP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Điển</a:t>
            </a:r>
            <a:r>
              <a:rPr lang="vi-VN" sz="1250" i="1" spc="-1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cố</a:t>
            </a:r>
            <a:r>
              <a:rPr lang="vi-VN" sz="1250" i="1"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có</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nghĩa</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rộng</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hơn</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điển</a:t>
            </a:r>
            <a:r>
              <a:rPr lang="vi-VN" sz="1250" i="1" spc="-1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tích</a:t>
            </a: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Điển</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cố</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là</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những</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sự</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việc,</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lời</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thơ,</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từ</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ngữ</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lấy</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từ sách xưa. Có những trường hợp gọi điển tích hay điển cố đều đúng, ví dụ: </a:t>
            </a:r>
            <a:r>
              <a:rPr lang="vi-VN" sz="1250" i="1" dirty="0">
                <a:solidFill>
                  <a:srgbClr val="231F20"/>
                </a:solidFill>
                <a:effectLst/>
                <a:latin typeface="Times New Roman" panose="02020603050405020304" pitchFamily="18" charset="0"/>
                <a:ea typeface="Times New Roman" panose="02020603050405020304" pitchFamily="18" charset="0"/>
              </a:rPr>
              <a:t>tái ông thất mã </a:t>
            </a:r>
            <a:r>
              <a:rPr lang="vi-VN" sz="1250" dirty="0">
                <a:solidFill>
                  <a:srgbClr val="231F20"/>
                </a:solidFill>
                <a:effectLst/>
                <a:latin typeface="Times New Roman" panose="02020603050405020304" pitchFamily="18" charset="0"/>
                <a:ea typeface="Times New Roman" panose="02020603050405020304" pitchFamily="18" charset="0"/>
              </a:rPr>
              <a:t>(câu chuyện ông già biên ải mất ngựa, hàm ý chuyện may rủi ở đời không biết đâu mà </a:t>
            </a:r>
            <a:r>
              <a:rPr lang="vi-VN" sz="1250" spc="-10" dirty="0">
                <a:solidFill>
                  <a:srgbClr val="231F20"/>
                </a:solidFill>
                <a:effectLst/>
                <a:latin typeface="Times New Roman" panose="02020603050405020304" pitchFamily="18" charset="0"/>
                <a:ea typeface="Times New Roman" panose="02020603050405020304" pitchFamily="18" charset="0"/>
              </a:rPr>
              <a:t>lường);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đào</a:t>
            </a:r>
            <a:r>
              <a:rPr lang="vi-VN" sz="1250" i="1" spc="-6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viên</a:t>
            </a:r>
            <a:r>
              <a:rPr lang="vi-VN" sz="1250" i="1"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(vườn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đào)</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liên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quan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câu</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chuyện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Lưu</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Bị,</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Quan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Vân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Trường,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Trương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Phi</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kết </a:t>
            </a:r>
            <a:r>
              <a:rPr lang="vi-VN" sz="1250" dirty="0">
                <a:solidFill>
                  <a:srgbClr val="231F20"/>
                </a:solidFill>
                <a:effectLst/>
                <a:latin typeface="Times New Roman" panose="02020603050405020304" pitchFamily="18" charset="0"/>
                <a:ea typeface="Times New Roman" panose="02020603050405020304" pitchFamily="18" charset="0"/>
              </a:rPr>
              <a:t>nghĩa anh em được kể trong </a:t>
            </a:r>
            <a:r>
              <a:rPr lang="vi-VN" sz="1250" i="1" dirty="0">
                <a:solidFill>
                  <a:srgbClr val="231F20"/>
                </a:solidFill>
                <a:effectLst/>
                <a:latin typeface="Times New Roman" panose="02020603050405020304" pitchFamily="18" charset="0"/>
                <a:ea typeface="Times New Roman" panose="02020603050405020304" pitchFamily="18" charset="0"/>
              </a:rPr>
              <a:t>Tam quốc diễn nghĩa</a:t>
            </a:r>
            <a:r>
              <a:rPr lang="vi-VN" sz="1250" dirty="0">
                <a:solidFill>
                  <a:srgbClr val="231F20"/>
                </a:solidFill>
                <a:effectLst/>
                <a:latin typeface="Times New Roman" panose="02020603050405020304" pitchFamily="18" charset="0"/>
                <a:ea typeface="Times New Roman" panose="02020603050405020304" pitchFamily="18" charset="0"/>
              </a:rPr>
              <a:t>);… Tuy nhiên, có những trường hợp người viết dùng lại hay gợi nhắc lời thơ, thành ngữ, tục ngữ, kinh sách,… thời xưa chứ không</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gắn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với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tích</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truyện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nào.</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Đó</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là</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điển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cố</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chứ</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không</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phải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điển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tích.</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Chẳng</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hạn,</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đá</a:t>
            </a:r>
            <a:r>
              <a:rPr lang="vi-VN" sz="1250" i="1" spc="-2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vàng có</a:t>
            </a:r>
            <a:r>
              <a:rPr lang="vi-VN" sz="1250" i="1"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gốc</a:t>
            </a:r>
            <a:r>
              <a:rPr lang="vi-VN" sz="1250" i="1"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là</a:t>
            </a:r>
            <a:r>
              <a:rPr lang="vi-VN" sz="1250" i="1"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từ</a:t>
            </a:r>
            <a:r>
              <a:rPr lang="vi-VN" sz="1250" i="1"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kim</a:t>
            </a:r>
            <a:r>
              <a:rPr lang="vi-VN" sz="1250" i="1"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thạch</a:t>
            </a:r>
            <a:r>
              <a:rPr lang="vi-VN" sz="1250" i="1"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trong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tiếng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Hán</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i="1" dirty="0">
                <a:solidFill>
                  <a:srgbClr val="231F20"/>
                </a:solidFill>
                <a:effectLst/>
                <a:latin typeface="Times New Roman" panose="02020603050405020304" pitchFamily="18" charset="0"/>
                <a:ea typeface="Times New Roman" panose="02020603050405020304" pitchFamily="18" charset="0"/>
              </a:rPr>
              <a:t>kim</a:t>
            </a:r>
            <a:r>
              <a:rPr lang="vi-VN" sz="1250" i="1"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là</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vật</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liệu</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dùng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để</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đúc</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chuông,</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thạch</a:t>
            </a:r>
            <a:r>
              <a:rPr lang="vi-VN" sz="1250" i="1"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là</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đá</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dùng để</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tạc</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bia;</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từ</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đá</a:t>
            </a:r>
            <a:r>
              <a:rPr lang="vi-VN" sz="1250" i="1" spc="-2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vàng</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chỉ</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sự</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bền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vững,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không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thay</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đổi);</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bán</a:t>
            </a:r>
            <a:r>
              <a:rPr lang="vi-VN" sz="1250" i="1" spc="-2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hùm</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buôn</a:t>
            </a:r>
            <a:r>
              <a:rPr lang="vi-VN" sz="1250" i="1" spc="-2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sói</a:t>
            </a:r>
            <a:r>
              <a:rPr lang="vi-VN" sz="1250" i="1"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dịch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từ</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mại</a:t>
            </a:r>
            <a:r>
              <a:rPr lang="vi-VN" sz="1250" i="1" spc="-2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lang mãi</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hổ</a:t>
            </a:r>
            <a:r>
              <a:rPr lang="vi-VN" sz="1250" i="1"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trong</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tiếng</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Hán,</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lấy</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ở</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sách</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Kì</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quan</a:t>
            </a: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mại</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lang</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mãi</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hổ,</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tả</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quyển</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vô</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dirty="0">
                <a:solidFill>
                  <a:srgbClr val="231F20"/>
                </a:solidFill>
                <a:effectLst/>
                <a:latin typeface="Times New Roman" panose="02020603050405020304" pitchFamily="18" charset="0"/>
                <a:ea typeface="Times New Roman" panose="02020603050405020304" pitchFamily="18" charset="0"/>
              </a:rPr>
              <a:t>bằng</a:t>
            </a:r>
            <a:r>
              <a:rPr lang="vi-VN" sz="1250" i="1"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(bán</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sói</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mua </a:t>
            </a:r>
            <a:r>
              <a:rPr lang="vi-VN" sz="1250" spc="-10" dirty="0">
                <a:solidFill>
                  <a:srgbClr val="231F20"/>
                </a:solidFill>
                <a:effectLst/>
                <a:latin typeface="Times New Roman" panose="02020603050405020304" pitchFamily="18" charset="0"/>
                <a:ea typeface="Times New Roman" panose="02020603050405020304" pitchFamily="18" charset="0"/>
              </a:rPr>
              <a:t>hùm,</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viết</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văn</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tự</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không</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có</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bằng</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cứ),</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nhằm</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chỉ</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việc</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vu</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vơ,</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không</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có</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bằng</a:t>
            </a:r>
            <a:r>
              <a:rPr lang="vi-VN" sz="1250" spc="-60"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chứng;</a:t>
            </a:r>
            <a:r>
              <a:rPr lang="vi-VN" sz="1250" spc="-6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đào</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non</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(lấy </a:t>
            </a:r>
            <a:r>
              <a:rPr lang="vi-VN" sz="1250" dirty="0">
                <a:solidFill>
                  <a:srgbClr val="231F20"/>
                </a:solidFill>
                <a:effectLst/>
                <a:latin typeface="Times New Roman" panose="02020603050405020304" pitchFamily="18" charset="0"/>
                <a:ea typeface="Times New Roman" panose="02020603050405020304" pitchFamily="18" charset="0"/>
              </a:rPr>
              <a:t>từ bài thơ </a:t>
            </a:r>
            <a:r>
              <a:rPr lang="vi-VN" sz="1250" i="1" dirty="0">
                <a:solidFill>
                  <a:srgbClr val="231F20"/>
                </a:solidFill>
                <a:effectLst/>
                <a:latin typeface="Times New Roman" panose="02020603050405020304" pitchFamily="18" charset="0"/>
                <a:ea typeface="Times New Roman" panose="02020603050405020304" pitchFamily="18" charset="0"/>
              </a:rPr>
              <a:t>Đào yêu </a:t>
            </a:r>
            <a:r>
              <a:rPr lang="vi-VN" sz="1250" dirty="0">
                <a:solidFill>
                  <a:srgbClr val="231F20"/>
                </a:solidFill>
                <a:effectLst/>
                <a:latin typeface="Times New Roman" panose="02020603050405020304" pitchFamily="18" charset="0"/>
                <a:ea typeface="Times New Roman" panose="02020603050405020304" pitchFamily="18" charset="0"/>
              </a:rPr>
              <a:t>trong </a:t>
            </a:r>
            <a:r>
              <a:rPr lang="vi-VN" sz="1250" i="1" dirty="0">
                <a:solidFill>
                  <a:srgbClr val="231F20"/>
                </a:solidFill>
                <a:effectLst/>
                <a:latin typeface="Times New Roman" panose="02020603050405020304" pitchFamily="18" charset="0"/>
                <a:ea typeface="Times New Roman" panose="02020603050405020304" pitchFamily="18" charset="0"/>
              </a:rPr>
              <a:t>Kinh Thi </a:t>
            </a:r>
            <a:r>
              <a:rPr lang="vi-VN" sz="1250" dirty="0">
                <a:solidFill>
                  <a:srgbClr val="231F20"/>
                </a:solidFill>
                <a:effectLst/>
                <a:latin typeface="Times New Roman" panose="02020603050405020304" pitchFamily="18" charset="0"/>
                <a:ea typeface="Times New Roman" panose="02020603050405020304" pitchFamily="18" charset="0"/>
              </a:rPr>
              <a:t>chỉ người con gái đến tuổi lấy chồng),…</a:t>
            </a:r>
            <a:endParaRPr lang="en-US" sz="1250" dirty="0">
              <a:effectLst/>
              <a:latin typeface="Times New Roman" panose="02020603050405020304" pitchFamily="18" charset="0"/>
              <a:ea typeface="Times New Roman" panose="02020603050405020304" pitchFamily="18" charset="0"/>
            </a:endParaRPr>
          </a:p>
          <a:p>
            <a:pPr marL="742950" marR="537210" lvl="1" indent="-285750" algn="just">
              <a:lnSpc>
                <a:spcPct val="115000"/>
              </a:lnSpc>
              <a:spcBef>
                <a:spcPts val="160"/>
              </a:spcBef>
              <a:spcAft>
                <a:spcPts val="0"/>
              </a:spcAft>
              <a:buClr>
                <a:srgbClr val="231F20"/>
              </a:buClr>
              <a:buSzPts val="1250"/>
              <a:buFont typeface="Times New Roman" panose="02020603050405020304" pitchFamily="18" charset="0"/>
              <a:buChar char="–"/>
              <a:tabLst>
                <a:tab pos="1049655" algn="l"/>
              </a:tabLst>
            </a:pP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tích,</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cố</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được</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sử</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dụng</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trong</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các</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tác</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phẩm</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văn</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học</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của</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Việt</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Nam</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chủ</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yếu</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có nguồn</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gốc</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từ</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nền</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văn</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học</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chữ</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Hán</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của</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Trung</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Quốc,</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cho</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nên</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rất</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khó</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hiểu</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đối</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với</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HS</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ngày nay.</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GV</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cũng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không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nên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tự</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suy</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đoán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nghĩa,</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mà</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cần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hướng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dẫn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HS</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cách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tìm</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hiểu</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nghĩa</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qua chú</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thích</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của</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sách</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hoặc</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tra</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từ</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tài</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liệu</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có</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liên</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quan</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(tiêu</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biểu</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là</a:t>
            </a:r>
            <a:r>
              <a:rPr lang="vi-VN" sz="1250" spc="-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cuốn</a:t>
            </a:r>
            <a:r>
              <a:rPr lang="vi-VN" sz="1250" spc="-10"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Điển</a:t>
            </a:r>
            <a:r>
              <a:rPr lang="vi-VN" sz="1250" i="1" spc="-5"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cố</a:t>
            </a:r>
            <a:r>
              <a:rPr lang="vi-VN" sz="1250" i="1" spc="-5"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văn</a:t>
            </a:r>
            <a:r>
              <a:rPr lang="vi-VN" sz="1250" i="1" spc="-5" dirty="0">
                <a:solidFill>
                  <a:srgbClr val="231F20"/>
                </a:solidFill>
                <a:effectLst/>
                <a:latin typeface="Times New Roman" panose="02020603050405020304" pitchFamily="18" charset="0"/>
                <a:ea typeface="Times New Roman" panose="02020603050405020304" pitchFamily="18" charset="0"/>
              </a:rPr>
              <a:t> </a:t>
            </a:r>
            <a:r>
              <a:rPr lang="vi-VN" sz="1250" i="1" spc="0" dirty="0">
                <a:solidFill>
                  <a:srgbClr val="231F20"/>
                </a:solidFill>
                <a:effectLst/>
                <a:latin typeface="Times New Roman" panose="02020603050405020304" pitchFamily="18" charset="0"/>
                <a:ea typeface="Times New Roman" panose="02020603050405020304" pitchFamily="18" charset="0"/>
              </a:rPr>
              <a:t>học </a:t>
            </a:r>
            <a:r>
              <a:rPr lang="vi-VN" sz="1250" spc="0" dirty="0">
                <a:solidFill>
                  <a:srgbClr val="231F20"/>
                </a:solidFill>
                <a:effectLst/>
                <a:latin typeface="Times New Roman" panose="02020603050405020304" pitchFamily="18" charset="0"/>
                <a:ea typeface="Times New Roman" panose="02020603050405020304" pitchFamily="18" charset="0"/>
              </a:rPr>
              <a:t>do Đinh Gia Khánh làm Chủ biên).</a:t>
            </a:r>
            <a:endParaRPr lang="en-US" sz="1100" spc="0" dirty="0">
              <a:effectLst/>
              <a:latin typeface="Times New Roman" panose="02020603050405020304" pitchFamily="18" charset="0"/>
              <a:ea typeface="Times New Roman" panose="02020603050405020304" pitchFamily="18" charset="0"/>
            </a:endParaRPr>
          </a:p>
          <a:p>
            <a:pPr marL="742950" marR="537210" lvl="1" indent="-285750" algn="just">
              <a:lnSpc>
                <a:spcPct val="115000"/>
              </a:lnSpc>
              <a:spcBef>
                <a:spcPts val="185"/>
              </a:spcBef>
              <a:spcAft>
                <a:spcPts val="0"/>
              </a:spcAft>
              <a:buClr>
                <a:srgbClr val="231F20"/>
              </a:buClr>
              <a:buSzPts val="1250"/>
              <a:buFont typeface="Times New Roman" panose="02020603050405020304" pitchFamily="18" charset="0"/>
              <a:buChar char="–"/>
              <a:tabLst>
                <a:tab pos="1051560" algn="l"/>
              </a:tabLst>
            </a:pPr>
            <a:r>
              <a:rPr lang="vi-VN" sz="1250" spc="0" dirty="0">
                <a:solidFill>
                  <a:srgbClr val="231F20"/>
                </a:solidFill>
                <a:effectLst/>
                <a:latin typeface="Times New Roman" panose="02020603050405020304" pitchFamily="18" charset="0"/>
                <a:ea typeface="Times New Roman" panose="02020603050405020304" pitchFamily="18" charset="0"/>
              </a:rPr>
              <a:t>GV</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cần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chuẩn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bị</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một</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số</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ngữ</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liệu</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(những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câu</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văn,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câu</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thơ</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có</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dùng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tích,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3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cố) và</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thấy</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được</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tác</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dụng</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của</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các</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tích,</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cố</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trong</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từng</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trường</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hợp.</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Chỉ</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qua</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một</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vài</a:t>
            </a:r>
            <a:r>
              <a:rPr lang="vi-VN" sz="1250" spc="-1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từ ngữ có mặt trong VB, điển tích, điển cố có thể gợi ra một câu chuyện (tính hàm súc); câu chuyện khiến người đọc thể hiện một thái độ, tình cảm (tính biểu cảm); giúp người đọc hình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dung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về</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con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người,</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cảnh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vật,</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bối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cảnh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xưa</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(tính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hình</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tượng),…</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tích,</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điển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spc="0" dirty="0">
                <a:solidFill>
                  <a:srgbClr val="231F20"/>
                </a:solidFill>
                <a:effectLst/>
                <a:latin typeface="Times New Roman" panose="02020603050405020304" pitchFamily="18" charset="0"/>
                <a:ea typeface="Times New Roman" panose="02020603050405020304" pitchFamily="18" charset="0"/>
              </a:rPr>
              <a:t>cố</a:t>
            </a:r>
            <a:r>
              <a:rPr lang="vi-VN" sz="1250" spc="-30" dirty="0">
                <a:solidFill>
                  <a:srgbClr val="231F20"/>
                </a:solidFill>
                <a:effectLst/>
                <a:latin typeface="Times New Roman" panose="02020603050405020304" pitchFamily="18" charset="0"/>
                <a:ea typeface="Times New Roman" panose="02020603050405020304" pitchFamily="18" charset="0"/>
              </a:rPr>
              <a:t> </a:t>
            </a:r>
            <a:r>
              <a:rPr lang="vi-VN" sz="1250" spc="-25" dirty="0">
                <a:solidFill>
                  <a:srgbClr val="231F20"/>
                </a:solidFill>
                <a:effectLst/>
                <a:latin typeface="Times New Roman" panose="02020603050405020304" pitchFamily="18" charset="0"/>
                <a:ea typeface="Times New Roman" panose="02020603050405020304" pitchFamily="18" charset="0"/>
              </a:rPr>
              <a:t>còn</a:t>
            </a:r>
            <a:r>
              <a:rPr lang="en-US" sz="1100" dirty="0">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là phương tiện giúp nhà văn tránh nói thẳng những điều thô tục, sỗ sàng. Ví dụ: </a:t>
            </a:r>
            <a:r>
              <a:rPr lang="vi-VN" sz="1250" i="1" dirty="0">
                <a:solidFill>
                  <a:srgbClr val="231F20"/>
                </a:solidFill>
                <a:effectLst/>
                <a:latin typeface="Times New Roman" panose="02020603050405020304" pitchFamily="18" charset="0"/>
                <a:ea typeface="Times New Roman" panose="02020603050405020304" pitchFamily="18" charset="0"/>
              </a:rPr>
              <a:t>Ra tuồng </a:t>
            </a:r>
            <a:r>
              <a:rPr lang="vi-VN" sz="1250" i="1" spc="-10" dirty="0">
                <a:solidFill>
                  <a:srgbClr val="231F20"/>
                </a:solidFill>
                <a:effectLst/>
                <a:latin typeface="Times New Roman" panose="02020603050405020304" pitchFamily="18" charset="0"/>
                <a:ea typeface="Times New Roman" panose="02020603050405020304" pitchFamily="18" charset="0"/>
              </a:rPr>
              <a:t>trên</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bộc</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trong</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dâu/</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Người</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mà</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như</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thế</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ai</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cầu</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làm</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chi</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a:t>
            </a:r>
            <a:r>
              <a:rPr lang="vi-VN" sz="1250" i="1" spc="-10" dirty="0">
                <a:solidFill>
                  <a:srgbClr val="231F20"/>
                </a:solidFill>
                <a:effectLst/>
                <a:latin typeface="Times New Roman" panose="02020603050405020304" pitchFamily="18" charset="0"/>
                <a:ea typeface="Times New Roman" panose="02020603050405020304" pitchFamily="18" charset="0"/>
              </a:rPr>
              <a:t>Truyện</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Kiều</a:t>
            </a:r>
            <a:r>
              <a:rPr lang="vi-VN" sz="1250" spc="-10" dirty="0">
                <a:solidFill>
                  <a:srgbClr val="231F20"/>
                </a:solidFill>
                <a:effectLst/>
                <a:latin typeface="Times New Roman" panose="02020603050405020304" pitchFamily="18" charset="0"/>
                <a:ea typeface="Times New Roman" panose="02020603050405020304" pitchFamily="18" charset="0"/>
              </a:rPr>
              <a:t>).</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Ở</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đây,</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điển</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spc="-10" dirty="0">
                <a:solidFill>
                  <a:srgbClr val="231F20"/>
                </a:solidFill>
                <a:effectLst/>
                <a:latin typeface="Times New Roman" panose="02020603050405020304" pitchFamily="18" charset="0"/>
                <a:ea typeface="Times New Roman" panose="02020603050405020304" pitchFamily="18" charset="0"/>
              </a:rPr>
              <a:t>tích</a:t>
            </a:r>
            <a:r>
              <a:rPr lang="vi-VN" sz="1250"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trên</a:t>
            </a:r>
            <a:r>
              <a:rPr lang="vi-VN" sz="1250" i="1" spc="-55" dirty="0">
                <a:solidFill>
                  <a:srgbClr val="231F20"/>
                </a:solidFill>
                <a:effectLst/>
                <a:latin typeface="Times New Roman" panose="02020603050405020304" pitchFamily="18" charset="0"/>
                <a:ea typeface="Times New Roman" panose="02020603050405020304" pitchFamily="18" charset="0"/>
              </a:rPr>
              <a:t> </a:t>
            </a:r>
            <a:r>
              <a:rPr lang="vi-VN" sz="1250" i="1" spc="-10" dirty="0">
                <a:solidFill>
                  <a:srgbClr val="231F20"/>
                </a:solidFill>
                <a:effectLst/>
                <a:latin typeface="Times New Roman" panose="02020603050405020304" pitchFamily="18" charset="0"/>
                <a:ea typeface="Times New Roman" panose="02020603050405020304" pitchFamily="18" charset="0"/>
              </a:rPr>
              <a:t>bộc </a:t>
            </a:r>
            <a:r>
              <a:rPr lang="vi-VN" sz="1250" i="1" dirty="0">
                <a:solidFill>
                  <a:srgbClr val="231F20"/>
                </a:solidFill>
                <a:effectLst/>
                <a:latin typeface="Times New Roman" panose="02020603050405020304" pitchFamily="18" charset="0"/>
                <a:ea typeface="Times New Roman" panose="02020603050405020304" pitchFamily="18" charset="0"/>
              </a:rPr>
              <a:t>trong dâu </a:t>
            </a:r>
            <a:r>
              <a:rPr lang="vi-VN" sz="1250" dirty="0">
                <a:solidFill>
                  <a:srgbClr val="231F20"/>
                </a:solidFill>
                <a:effectLst/>
                <a:latin typeface="Times New Roman" panose="02020603050405020304" pitchFamily="18" charset="0"/>
                <a:ea typeface="Times New Roman" panose="02020603050405020304" pitchFamily="18" charset="0"/>
              </a:rPr>
              <a:t>được dùng để chỉ chuyện không đứng đắn của trai gái.</a:t>
            </a:r>
            <a:endParaRPr lang="en-US" sz="1100" dirty="0">
              <a:effectLst/>
              <a:latin typeface="Times New Roman" panose="02020603050405020304" pitchFamily="18" charset="0"/>
              <a:ea typeface="Times New Roman" panose="02020603050405020304" pitchFamily="18" charset="0"/>
            </a:endParaRPr>
          </a:p>
          <a:p>
            <a:pPr marL="539750" marR="645795" indent="287655" algn="just">
              <a:lnSpc>
                <a:spcPct val="110000"/>
              </a:lnSpc>
              <a:spcBef>
                <a:spcPts val="175"/>
              </a:spcBef>
              <a:spcAft>
                <a:spcPts val="0"/>
              </a:spcAft>
            </a:pPr>
            <a:r>
              <a:rPr lang="vi-VN" sz="1250" dirty="0">
                <a:solidFill>
                  <a:srgbClr val="231F20"/>
                </a:solidFill>
                <a:effectLst/>
                <a:latin typeface="Times New Roman" panose="02020603050405020304" pitchFamily="18" charset="0"/>
                <a:ea typeface="Times New Roman" panose="02020603050405020304" pitchFamily="18" charset="0"/>
              </a:rPr>
              <a:t>Mặt khác, cũng cần thấy điển tích, điển cố chủ yếu được sử dụng trong văn học trung đại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một</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nền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văn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học</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coi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trọng</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tính</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điển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phạm</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và</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nguyên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tắc</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sùng</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cổ.</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Đến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thời</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kì</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văn</a:t>
            </a:r>
            <a:r>
              <a:rPr lang="vi-VN" sz="1250" spc="-25"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học hiện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đại,</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cá</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tính</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sáng</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tạo</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của</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chủ</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thể</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và</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quyền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sở</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hữu</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trí</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tuệ</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của</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cá</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nhân</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được</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đề</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cao,</a:t>
            </a:r>
            <a:r>
              <a:rPr lang="vi-VN" sz="1250" spc="-50" dirty="0">
                <a:solidFill>
                  <a:srgbClr val="231F20"/>
                </a:solidFill>
                <a:effectLst/>
                <a:latin typeface="Times New Roman" panose="02020603050405020304" pitchFamily="18" charset="0"/>
                <a:ea typeface="Times New Roman" panose="02020603050405020304" pitchFamily="18" charset="0"/>
              </a:rPr>
              <a:t> </a:t>
            </a:r>
            <a:r>
              <a:rPr lang="vi-VN" sz="1250" dirty="0">
                <a:solidFill>
                  <a:srgbClr val="231F20"/>
                </a:solidFill>
                <a:effectLst/>
                <a:latin typeface="Times New Roman" panose="02020603050405020304" pitchFamily="18" charset="0"/>
                <a:ea typeface="Times New Roman" panose="02020603050405020304" pitchFamily="18" charset="0"/>
              </a:rPr>
              <a:t>chính điều đó đã hạn chế việc sử dụng điển tích, điển cố.</a:t>
            </a:r>
            <a:endParaRPr lang="en-US" sz="1250" dirty="0">
              <a:effectLst/>
              <a:latin typeface="Times New Roman" panose="02020603050405020304" pitchFamily="18" charset="0"/>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
        <p:nvSpPr>
          <p:cNvPr id="4" name="Slide Number Placeholder 3"/>
          <p:cNvSpPr>
            <a:spLocks noGrp="1"/>
          </p:cNvSpPr>
          <p:nvPr>
            <p:ph type="sldNum" sz="quarter" idx="5"/>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Tiêu đề và Nội dung">
  <p:cSld name="Tiêu đề và Nội dung">
    <p:spTree>
      <p:nvGrpSpPr>
        <p:cNvPr id="1" name="Shape 11"/>
        <p:cNvGrpSpPr/>
        <p:nvPr/>
      </p:nvGrpSpPr>
      <p:grpSpPr>
        <a:xfrm>
          <a:off x="0" y="0"/>
          <a:ext cx="0" cy="0"/>
          <a:chOff x="0" y="0"/>
          <a:chExt cx="0" cy="0"/>
        </a:xfrm>
      </p:grpSpPr>
      <p:sp>
        <p:nvSpPr>
          <p:cNvPr id="12" name="Google Shape;1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BZ"/>
            </a:fld>
            <a:endParaRPr lang="en-BZ"/>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24486-CFB4-45EB-B4D3-BCFECB646C0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1AA276-8685-45EF-BA7C-5B172903154D}"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F2F2F2"/>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rgbClr val="F2F2F2"/>
                </a:solidFill>
                <a:latin typeface="Microsoft YaHei" panose="020B0503020204020204" pitchFamily="34" charset="-122"/>
                <a:ea typeface="Microsoft YaHei" panose="020B0503020204020204" pitchFamily="34" charset="-122"/>
                <a:sym typeface="+mn-ea"/>
              </a:rPr>
              <a:t>PPT</a:t>
            </a:r>
            <a:r>
              <a:rPr lang="zh-CN" altLang="en-US" sz="300" dirty="0">
                <a:solidFill>
                  <a:srgbClr val="F2F2F2"/>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rgbClr val="F2F2F2"/>
              </a:solidFill>
              <a:latin typeface="Microsoft YaHei" panose="020B0503020204020204" pitchFamily="34" charset="-122"/>
              <a:ea typeface="Microsoft YaHei" panose="020B0503020204020204" pitchFamily="34" charset="-122"/>
              <a:sym typeface="+mn-ea"/>
            </a:endParaRPr>
          </a:p>
          <a:p>
            <a:r>
              <a:rPr lang="en-US" altLang="zh-CN" sz="600" dirty="0">
                <a:solidFill>
                  <a:srgbClr val="F2F2F2"/>
                </a:solidFill>
                <a:latin typeface="Microsoft YaHei" panose="020B0503020204020204" pitchFamily="34" charset="-122"/>
                <a:ea typeface="Microsoft YaHei" panose="020B0503020204020204" pitchFamily="34" charset="-122"/>
                <a:sym typeface="+mn-ea"/>
              </a:rPr>
              <a:t>ibaotu.com</a:t>
            </a:r>
            <a:endParaRPr lang="en-US" altLang="zh-CN" sz="600" dirty="0">
              <a:solidFill>
                <a:srgbClr val="F2F2F2"/>
              </a:solidFill>
              <a:latin typeface="Microsoft YaHei" panose="020B0503020204020204" pitchFamily="34" charset="-122"/>
              <a:ea typeface="Microsoft YaHei"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15.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microsoft.com/office/2007/relationships/hdphoto" Target="../media/image4.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microsoft.com/office/2007/relationships/hdphoto" Target="../media/image4.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BEBA8EAE-BF5A-486C-A8C5-ECC9F3942E4B}">
                <a14:imgProps xmlns:a14="http://schemas.microsoft.com/office/drawing/2010/main">
                  <a14:imgLayer r:embed="rId2">
                    <a14:imgEffect>
                      <a14:backgroundRemoval t="10000" b="90000" l="4500" r="96233">
                        <a14:foregroundMark x1="7767" y1="48600" x2="8800" y2="69067"/>
                        <a14:foregroundMark x1="8800" y1="69067" x2="9400" y2="70067"/>
                        <a14:foregroundMark x1="19333" y1="60133" x2="16600" y2="70700"/>
                        <a14:foregroundMark x1="16600" y1="70700" x2="15033" y2="69200"/>
                        <a14:foregroundMark x1="4533" y1="50367" x2="5700" y2="59700"/>
                        <a14:foregroundMark x1="34433" y1="25633" x2="39467" y2="30967"/>
                        <a14:foregroundMark x1="94433" y1="48900" x2="89267" y2="65467"/>
                        <a14:foregroundMark x1="96233" y1="77033" x2="96233" y2="77033"/>
                        <a14:foregroundMark x1="30733" y1="46367" x2="41400" y2="47100"/>
                        <a14:foregroundMark x1="33700" y1="45767" x2="31933" y2="53033"/>
                        <a14:foregroundMark x1="27933" y1="60300" x2="28967" y2="74800"/>
                        <a14:foregroundMark x1="23933" y1="65200" x2="35533" y2="66300"/>
                        <a14:foregroundMark x1="35533" y1="66300" x2="26433" y2="60033"/>
                        <a14:foregroundMark x1="26433" y1="60033" x2="24367" y2="67300"/>
                        <a14:foregroundMark x1="24367" y1="67300" x2="24967" y2="70367"/>
                        <a14:foregroundMark x1="32233" y1="67400" x2="32367" y2="66967"/>
                        <a14:foregroundMark x1="77400" y1="60133" x2="75000" y2="53267"/>
                        <a14:foregroundMark x1="75000" y1="53267" x2="66133" y2="53733"/>
                        <a14:foregroundMark x1="66133" y1="53733" x2="64867" y2="62800"/>
                        <a14:foregroundMark x1="64867" y1="62800" x2="74567" y2="65800"/>
                        <a14:foregroundMark x1="74567" y1="65800" x2="80000" y2="59200"/>
                        <a14:foregroundMark x1="80000" y1="59200" x2="76533" y2="54967"/>
                        <a14:foregroundMark x1="73100" y1="56600" x2="67200" y2="67267"/>
                        <a14:foregroundMark x1="67200" y1="67267" x2="74900" y2="59933"/>
                        <a14:foregroundMark x1="74900" y1="59933" x2="72667" y2="56733"/>
                      </a14:backgroundRemoval>
                    </a14:imgEffect>
                  </a14:imgLayer>
                </a14:imgProps>
              </a:ext>
              <a:ext uri="{28A0092B-C50C-407E-A947-70E740481C1C}">
                <a14:useLocalDpi xmlns:a14="http://schemas.microsoft.com/office/drawing/2010/main" val="0"/>
              </a:ext>
            </a:extLst>
          </a:blip>
          <a:stretch>
            <a:fillRect/>
          </a:stretch>
        </p:blipFill>
        <p:spPr>
          <a:xfrm>
            <a:off x="4485640" y="261620"/>
            <a:ext cx="6334760" cy="6334760"/>
          </a:xfrm>
          <a:prstGeom prst="rect">
            <a:avLst/>
          </a:prstGeom>
        </p:spPr>
      </p:pic>
      <p:sp>
        <p:nvSpPr>
          <p:cNvPr id="7" name="文本框 1342"/>
          <p:cNvSpPr txBox="1">
            <a:spLocks noChangeArrowheads="1"/>
          </p:cNvSpPr>
          <p:nvPr/>
        </p:nvSpPr>
        <p:spPr bwMode="auto">
          <a:xfrm>
            <a:off x="535225" y="428178"/>
            <a:ext cx="370149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None/>
            </a:pPr>
            <a:r>
              <a:rPr lang="en-US" altLang="zh-CN" sz="9600" b="1" dirty="0" err="1">
                <a:solidFill>
                  <a:srgbClr val="FF0000"/>
                </a:solidFill>
                <a:latin typeface="#9Slide05 SVNSnell Roundhand Sc" panose="020B0500000000000000" pitchFamily="34" charset="0"/>
                <a:ea typeface="Microsoft YaHei UI" panose="020B0503020204020204" pitchFamily="34" charset="-122"/>
              </a:rPr>
              <a:t>Trái</a:t>
            </a:r>
            <a:r>
              <a:rPr lang="en-US" altLang="zh-CN" sz="9600" b="1" dirty="0">
                <a:solidFill>
                  <a:srgbClr val="FF0000"/>
                </a:solidFill>
                <a:latin typeface="#9Slide05 SVNSnell Roundhand Sc" panose="020B0500000000000000" pitchFamily="34" charset="0"/>
                <a:ea typeface="Microsoft YaHei UI" panose="020B0503020204020204" pitchFamily="34" charset="-122"/>
              </a:rPr>
              <a:t> </a:t>
            </a:r>
            <a:r>
              <a:rPr lang="en-US" altLang="zh-CN" sz="9600" b="1" dirty="0" err="1">
                <a:solidFill>
                  <a:srgbClr val="FF0000"/>
                </a:solidFill>
                <a:latin typeface="#9Slide05 SVNSnell Roundhand Sc" panose="020B0500000000000000" pitchFamily="34" charset="0"/>
                <a:ea typeface="Microsoft YaHei UI" panose="020B0503020204020204" pitchFamily="34" charset="-122"/>
              </a:rPr>
              <a:t>tim</a:t>
            </a:r>
            <a:r>
              <a:rPr lang="en-US" altLang="zh-CN" sz="9600" b="1" dirty="0">
                <a:solidFill>
                  <a:srgbClr val="FF0000"/>
                </a:solidFill>
                <a:latin typeface="#9Slide05 SVNSnell Roundhand Sc" panose="020B0500000000000000" pitchFamily="34" charset="0"/>
                <a:ea typeface="Microsoft YaHei UI" panose="020B0503020204020204" pitchFamily="34" charset="-122"/>
              </a:rPr>
              <a:t> </a:t>
            </a:r>
            <a:r>
              <a:rPr lang="en-US" altLang="zh-CN" sz="9600" b="1" dirty="0" err="1">
                <a:solidFill>
                  <a:srgbClr val="FF0000"/>
                </a:solidFill>
                <a:latin typeface="#9Slide05 SVNSnell Roundhand Sc" panose="020B0500000000000000" pitchFamily="34" charset="0"/>
                <a:ea typeface="Microsoft YaHei UI" panose="020B0503020204020204" pitchFamily="34" charset="-122"/>
              </a:rPr>
              <a:t>tình</a:t>
            </a:r>
            <a:r>
              <a:rPr lang="en-US" altLang="zh-CN" sz="9600" b="1" dirty="0">
                <a:solidFill>
                  <a:srgbClr val="FF0000"/>
                </a:solidFill>
                <a:latin typeface="#9Slide05 SVNSnell Roundhand Sc" panose="020B0500000000000000" pitchFamily="34" charset="0"/>
                <a:ea typeface="Microsoft YaHei UI" panose="020B0503020204020204" pitchFamily="34" charset="-122"/>
              </a:rPr>
              <a:t> </a:t>
            </a:r>
            <a:r>
              <a:rPr lang="en-US" altLang="zh-CN" sz="9600" b="1" dirty="0" err="1">
                <a:solidFill>
                  <a:srgbClr val="FF0000"/>
                </a:solidFill>
                <a:latin typeface="#9Slide05 SVNSnell Roundhand Sc" panose="020B0500000000000000" pitchFamily="34" charset="0"/>
                <a:ea typeface="Microsoft YaHei UI" panose="020B0503020204020204" pitchFamily="34" charset="-122"/>
              </a:rPr>
              <a:t>bạn</a:t>
            </a:r>
            <a:endParaRPr lang="zh-CN" altLang="en-US" sz="9600" b="1" dirty="0">
              <a:solidFill>
                <a:srgbClr val="FF0000"/>
              </a:solidFill>
              <a:latin typeface="#9Slide05 SVNSnell Roundhand Sc" panose="020B0500000000000000" pitchFamily="34" charset="0"/>
              <a:ea typeface="Microsoft YaHei UI"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l="2111" r="-1164"/>
          <a:stretch>
            <a:fillRect/>
          </a:stretch>
        </p:blipFill>
        <p:spPr>
          <a:xfrm>
            <a:off x="580008" y="2322588"/>
            <a:ext cx="4800599" cy="4846518"/>
          </a:xfrm>
          <a:prstGeom prst="rect">
            <a:avLst/>
          </a:prstGeom>
        </p:spPr>
      </p:pic>
      <p:sp>
        <p:nvSpPr>
          <p:cNvPr id="4" name="Google Shape;587;p23"/>
          <p:cNvSpPr/>
          <p:nvPr/>
        </p:nvSpPr>
        <p:spPr>
          <a:xfrm>
            <a:off x="5889787" y="612604"/>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solidFill>
                  <a:schemeClr val="dk1"/>
                </a:solidFill>
                <a:latin typeface="#9Slide03 Ample" panose="02000000000000000000" pitchFamily="2" charset="0"/>
                <a:ea typeface="Fira Sans Extra Condensed"/>
                <a:cs typeface="Fira Sans Extra Condensed"/>
                <a:sym typeface="Fira Sans Extra Condensed"/>
              </a:rPr>
              <a:t>4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nhóm</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cùng</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làm</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việc</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trong</a:t>
            </a:r>
            <a:r>
              <a:rPr lang="en-GB" sz="2800" dirty="0">
                <a:solidFill>
                  <a:schemeClr val="dk1"/>
                </a:solidFill>
                <a:latin typeface="#9Slide03 Ample" panose="02000000000000000000" pitchFamily="2" charset="0"/>
                <a:ea typeface="Fira Sans Extra Condensed"/>
                <a:cs typeface="Fira Sans Extra Condensed"/>
                <a:sym typeface="Fira Sans Extra Condensed"/>
              </a:rPr>
              <a:t> 5’</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6" name="Google Shape;587;p23"/>
          <p:cNvSpPr/>
          <p:nvPr/>
        </p:nvSpPr>
        <p:spPr>
          <a:xfrm>
            <a:off x="5889787" y="2838213"/>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Tìm các điển tích, điển cố trong bài Chuyện người con gái Nam Xương </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7" name="Google Shape;587;p23"/>
          <p:cNvSpPr/>
          <p:nvPr/>
        </p:nvSpPr>
        <p:spPr>
          <a:xfrm>
            <a:off x="5889787" y="5063821"/>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err="1">
                <a:solidFill>
                  <a:schemeClr val="dk1"/>
                </a:solidFill>
                <a:latin typeface="#9Slide03 Ample" panose="02000000000000000000" pitchFamily="2" charset="0"/>
                <a:ea typeface="Fira Sans Extra Condensed"/>
                <a:cs typeface="Fira Sans Extra Condensed"/>
                <a:sym typeface="Fira Sans Extra Condensed"/>
              </a:rPr>
              <a:t>Trao</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đổi</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để</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chấm</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chéo</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điểm</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endParaRPr lang="en-GB" sz="2800" dirty="0">
              <a:solidFill>
                <a:schemeClr val="dk1"/>
              </a:solidFill>
              <a:latin typeface="#9Slide03 Ample" panose="02000000000000000000" pitchFamily="2" charset="0"/>
              <a:ea typeface="Fira Sans Extra Condensed"/>
              <a:cs typeface="Fira Sans Extra Condensed"/>
              <a:sym typeface="Fira Sans Extra Condensed"/>
            </a:endParaRPr>
          </a:p>
          <a:p>
            <a:pPr marL="0" lvl="0" indent="0" algn="ctr" rtl="0">
              <a:spcBef>
                <a:spcPts val="0"/>
              </a:spcBef>
              <a:spcAft>
                <a:spcPts val="0"/>
              </a:spcAft>
              <a:buNone/>
            </a:pPr>
            <a:r>
              <a:rPr lang="en-GB" sz="2800" dirty="0" err="1">
                <a:solidFill>
                  <a:schemeClr val="dk1"/>
                </a:solidFill>
                <a:latin typeface="#9Slide03 Ample" panose="02000000000000000000" pitchFamily="2" charset="0"/>
                <a:ea typeface="Fira Sans Extra Condensed"/>
                <a:cs typeface="Fira Sans Extra Condensed"/>
                <a:sym typeface="Fira Sans Extra Condensed"/>
              </a:rPr>
              <a:t>thưởng</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lần</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lượt</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là</a:t>
            </a:r>
            <a:r>
              <a:rPr lang="en-GB" sz="2800" dirty="0">
                <a:solidFill>
                  <a:schemeClr val="dk1"/>
                </a:solidFill>
                <a:latin typeface="#9Slide03 Ample" panose="02000000000000000000" pitchFamily="2" charset="0"/>
                <a:ea typeface="Fira Sans Extra Condensed"/>
                <a:cs typeface="Fira Sans Extra Condensed"/>
                <a:sym typeface="Fira Sans Extra Condensed"/>
              </a:rPr>
              <a:t> 40-30-20-10</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7446">
            <a:off x="8287969" y="1883394"/>
            <a:ext cx="925840" cy="925840"/>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7446">
            <a:off x="8287968" y="4183574"/>
            <a:ext cx="925840" cy="925840"/>
          </a:xfrm>
          <a:prstGeom prst="rect">
            <a:avLst/>
          </a:prstGeom>
        </p:spPr>
      </p:pic>
      <p:sp>
        <p:nvSpPr>
          <p:cNvPr id="2" name="Title 1"/>
          <p:cNvSpPr txBox="1"/>
          <p:nvPr/>
        </p:nvSpPr>
        <p:spPr>
          <a:xfrm>
            <a:off x="365613" y="1203391"/>
            <a:ext cx="5082363" cy="9087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9Slide05 SVNKitten" pitchFamily="2" charset="0"/>
              </a:rPr>
              <a:t>Vòng</a:t>
            </a:r>
            <a:r>
              <a:rPr lang="en-US" sz="6600" dirty="0">
                <a:solidFill>
                  <a:srgbClr val="FF0000"/>
                </a:solidFill>
                <a:latin typeface="#9Slide05 SVNKitten" pitchFamily="2" charset="0"/>
              </a:rPr>
              <a:t> 1:</a:t>
            </a:r>
            <a:endParaRPr lang="en-US" sz="6600" dirty="0">
              <a:solidFill>
                <a:srgbClr val="FF0000"/>
              </a:solidFill>
              <a:latin typeface="#9Slide05 SVNKitten" pitchFamily="2" charset="0"/>
            </a:endParaRPr>
          </a:p>
          <a:p>
            <a:pPr algn="ctr"/>
            <a:r>
              <a:rPr lang="en-US" sz="6600" dirty="0">
                <a:solidFill>
                  <a:srgbClr val="FF0000"/>
                </a:solidFill>
                <a:latin typeface="#9Slide05 SVNKitten" pitchFamily="2" charset="0"/>
              </a:rPr>
              <a:t>Ai </a:t>
            </a:r>
            <a:r>
              <a:rPr lang="en-US" sz="6600" dirty="0" err="1">
                <a:solidFill>
                  <a:srgbClr val="FF0000"/>
                </a:solidFill>
                <a:latin typeface="#9Slide05 SVNKitten" pitchFamily="2" charset="0"/>
              </a:rPr>
              <a:t>nhanh</a:t>
            </a:r>
            <a:r>
              <a:rPr lang="en-US" sz="6600" dirty="0">
                <a:solidFill>
                  <a:srgbClr val="FF0000"/>
                </a:solidFill>
                <a:latin typeface="#9Slide05 SVNKitten" pitchFamily="2" charset="0"/>
              </a:rPr>
              <a:t> </a:t>
            </a:r>
            <a:r>
              <a:rPr lang="en-US" sz="6600" dirty="0" err="1">
                <a:solidFill>
                  <a:srgbClr val="FF0000"/>
                </a:solidFill>
                <a:latin typeface="#9Slide05 SVNKitten" pitchFamily="2" charset="0"/>
              </a:rPr>
              <a:t>hơn</a:t>
            </a:r>
            <a:r>
              <a:rPr lang="en-US" sz="6600" dirty="0">
                <a:solidFill>
                  <a:srgbClr val="FF0000"/>
                </a:solidFill>
                <a:latin typeface="#9Slide05 SVNKitten" pitchFamily="2" charset="0"/>
              </a:rPr>
              <a:t>?</a:t>
            </a:r>
            <a:endParaRPr lang="en-US" sz="6600" dirty="0">
              <a:solidFill>
                <a:srgbClr val="FF0000"/>
              </a:solidFill>
              <a:latin typeface="#9Slide05 SVNKitten"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Bài Chuyện Người Con Gái Nam Xương [28+ Mẫu Hay]"/>
          <p:cNvPicPr>
            <a:picLocks noChangeAspect="1" noChangeArrowheads="1"/>
          </p:cNvPicPr>
          <p:nvPr/>
        </p:nvPicPr>
        <p:blipFill rotWithShape="1">
          <a:blip r:embed="rId1">
            <a:extLst>
              <a:ext uri="{28A0092B-C50C-407E-A947-70E740481C1C}">
                <a14:useLocalDpi xmlns:a14="http://schemas.microsoft.com/office/drawing/2010/main" val="0"/>
              </a:ext>
            </a:extLst>
          </a:blip>
          <a:srcRect l="16071" r="45358"/>
          <a:stretch>
            <a:fillRect/>
          </a:stretch>
        </p:blipFill>
        <p:spPr bwMode="auto">
          <a:xfrm>
            <a:off x="0" y="0"/>
            <a:ext cx="470262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8835" y="618903"/>
            <a:ext cx="6608406" cy="2123658"/>
          </a:xfrm>
          <a:prstGeom prst="rect">
            <a:avLst/>
          </a:prstGeom>
          <a:noFill/>
        </p:spPr>
        <p:txBody>
          <a:bodyPr wrap="square">
            <a:spAutoFit/>
          </a:bodyPr>
          <a:lstStyle/>
          <a:p>
            <a:pPr lvl="0" algn="ctr"/>
            <a:r>
              <a:rPr lang="vi-VN" sz="4400" dirty="0">
                <a:solidFill>
                  <a:schemeClr val="dk1"/>
                </a:solidFill>
                <a:latin typeface="#9Slide03 Ample" panose="02000000000000000000" pitchFamily="2" charset="0"/>
                <a:ea typeface="Fira Sans Extra Condensed"/>
                <a:cs typeface="Fira Sans Extra Condensed"/>
                <a:sym typeface="Fira Sans Extra Condensed"/>
              </a:rPr>
              <a:t>Tìm các điển tích, điển cố trong bài Chuyện người con gái Nam Xương </a:t>
            </a:r>
            <a:endParaRPr lang="vi-VN" sz="4400" dirty="0">
              <a:solidFill>
                <a:schemeClr val="dk1"/>
              </a:solidFill>
              <a:latin typeface="#9Slide03 Ample" panose="02000000000000000000" pitchFamily="2" charset="0"/>
              <a:ea typeface="Fira Sans Extra Condensed"/>
              <a:cs typeface="Fira Sans Extra Condensed"/>
              <a:sym typeface="Fira Sans Extra Condensed"/>
            </a:endParaRPr>
          </a:p>
        </p:txBody>
      </p:sp>
      <p:pic>
        <p:nvPicPr>
          <p:cNvPr id="4" name="Video 5'">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096000" y="3242387"/>
            <a:ext cx="4876800" cy="2743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7;p23"/>
          <p:cNvSpPr/>
          <p:nvPr/>
        </p:nvSpPr>
        <p:spPr>
          <a:xfrm>
            <a:off x="384725" y="306436"/>
            <a:ext cx="3300867"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mùa dưa chín quá kì</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5" name="Google Shape;587;p23"/>
          <p:cNvSpPr/>
          <p:nvPr/>
        </p:nvSpPr>
        <p:spPr>
          <a:xfrm>
            <a:off x="4112772" y="353089"/>
            <a:ext cx="3433518"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nước hết chuông rền</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6" name="Google Shape;587;p23"/>
          <p:cNvSpPr/>
          <p:nvPr/>
        </p:nvSpPr>
        <p:spPr>
          <a:xfrm>
            <a:off x="7973470" y="353089"/>
            <a:ext cx="3773769"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ý dĩ đầy xe, Quang Võ đổ ngờ lão tướng</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7" name="Google Shape;587;p23"/>
          <p:cNvSpPr/>
          <p:nvPr/>
        </p:nvSpPr>
        <p:spPr>
          <a:xfrm>
            <a:off x="384725" y="1989055"/>
            <a:ext cx="3300867"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núi Vọng Phu</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8" name="Google Shape;587;p23"/>
          <p:cNvSpPr/>
          <p:nvPr/>
        </p:nvSpPr>
        <p:spPr>
          <a:xfrm>
            <a:off x="4112772" y="1989055"/>
            <a:ext cx="3433518"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ngọc Mị Nương</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9" name="Google Shape;587;p23"/>
          <p:cNvSpPr/>
          <p:nvPr/>
        </p:nvSpPr>
        <p:spPr>
          <a:xfrm>
            <a:off x="7973470" y="1989055"/>
            <a:ext cx="3773769"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cỏ Ngu mĩ </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10" name="Google Shape;587;p23"/>
          <p:cNvSpPr/>
          <p:nvPr/>
        </p:nvSpPr>
        <p:spPr>
          <a:xfrm>
            <a:off x="384725" y="3615689"/>
            <a:ext cx="3300867"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Tào Nga; Tinh Vệ </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11" name="Google Shape;587;p23"/>
          <p:cNvSpPr/>
          <p:nvPr/>
        </p:nvSpPr>
        <p:spPr>
          <a:xfrm>
            <a:off x="4112772" y="3615689"/>
            <a:ext cx="3433518"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quăng thoi đứng dậy</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12" name="Google Shape;587;p23"/>
          <p:cNvSpPr/>
          <p:nvPr/>
        </p:nvSpPr>
        <p:spPr>
          <a:xfrm>
            <a:off x="7973470" y="3615689"/>
            <a:ext cx="3773769"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700" dirty="0">
                <a:solidFill>
                  <a:schemeClr val="dk1"/>
                </a:solidFill>
                <a:latin typeface="#9Slide03 Ample" panose="02000000000000000000" pitchFamily="2" charset="0"/>
                <a:ea typeface="Fira Sans Extra Condensed"/>
                <a:cs typeface="Fira Sans Extra Condensed"/>
                <a:sym typeface="Fira Sans Extra Condensed"/>
              </a:rPr>
              <a:t>ngựa Hồ gầm gió bắc, chim Việt đậu cành nam</a:t>
            </a:r>
            <a:endParaRPr sz="27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13" name="Google Shape;587;p23"/>
          <p:cNvSpPr/>
          <p:nvPr/>
        </p:nvSpPr>
        <p:spPr>
          <a:xfrm>
            <a:off x="384725" y="5234472"/>
            <a:ext cx="3300867"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mất búa đổ ngờ</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14" name="Google Shape;587;p23"/>
          <p:cNvSpPr/>
          <p:nvPr/>
        </p:nvSpPr>
        <p:spPr>
          <a:xfrm>
            <a:off x="4112772" y="5234472"/>
            <a:ext cx="3433518"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ngõ liễu tường hoa</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15" name="Google Shape;587;p23"/>
          <p:cNvSpPr/>
          <p:nvPr/>
        </p:nvSpPr>
        <p:spPr>
          <a:xfrm>
            <a:off x="7973470" y="5234472"/>
            <a:ext cx="3773769" cy="1251779"/>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accent6">
              <a:lumMod val="20000"/>
              <a:lumOff val="80000"/>
            </a:schemeClr>
          </a:solidFill>
          <a:ln>
            <a:solidFill>
              <a:schemeClr val="tx1"/>
            </a:solidFill>
          </a:ln>
        </p:spPr>
        <p:txBody>
          <a:bodyPr spcFirstLastPara="1" wrap="square" lIns="91425" tIns="91425" rIns="91425" bIns="91425" anchor="ctr" anchorCtr="0">
            <a:noAutofit/>
          </a:bodyPr>
          <a:lstStyle/>
          <a:p>
            <a:pPr lvl="0" algn="ctr"/>
            <a:r>
              <a:rPr lang="vi-VN" sz="2800" dirty="0">
                <a:solidFill>
                  <a:schemeClr val="dk1"/>
                </a:solidFill>
                <a:latin typeface="#9Slide03 Ample" panose="02000000000000000000" pitchFamily="2" charset="0"/>
                <a:ea typeface="Fira Sans Extra Condensed"/>
                <a:cs typeface="Fira Sans Extra Condensed"/>
                <a:sym typeface="Fira Sans Extra Condensed"/>
              </a:rPr>
              <a:t>trói lại mà giết, Tào Tháo đến phụ ân nhân</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l="474" r="474" b="12032"/>
          <a:stretch>
            <a:fillRect/>
          </a:stretch>
        </p:blipFill>
        <p:spPr>
          <a:xfrm>
            <a:off x="439125" y="2125818"/>
            <a:ext cx="4800599" cy="4263407"/>
          </a:xfrm>
          <a:prstGeom prst="rect">
            <a:avLst/>
          </a:prstGeom>
        </p:spPr>
      </p:pic>
      <p:sp>
        <p:nvSpPr>
          <p:cNvPr id="4" name="Google Shape;587;p23"/>
          <p:cNvSpPr/>
          <p:nvPr/>
        </p:nvSpPr>
        <p:spPr>
          <a:xfrm>
            <a:off x="5889787" y="612604"/>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err="1">
                <a:solidFill>
                  <a:schemeClr val="dk1"/>
                </a:solidFill>
                <a:latin typeface="#9Slide03 Ample" panose="02000000000000000000" pitchFamily="2" charset="0"/>
                <a:ea typeface="Fira Sans Extra Condensed"/>
                <a:cs typeface="Fira Sans Extra Condensed"/>
                <a:sym typeface="Fira Sans Extra Condensed"/>
              </a:rPr>
              <a:t>Mỗi</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nhóm</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lựa</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chọn</a:t>
            </a:r>
            <a:r>
              <a:rPr lang="en-GB" sz="2800" dirty="0">
                <a:solidFill>
                  <a:schemeClr val="dk1"/>
                </a:solidFill>
                <a:latin typeface="#9Slide03 Ample" panose="02000000000000000000" pitchFamily="2" charset="0"/>
                <a:ea typeface="Fira Sans Extra Condensed"/>
                <a:cs typeface="Fira Sans Extra Condensed"/>
                <a:sym typeface="Fira Sans Extra Condensed"/>
              </a:rPr>
              <a:t> 1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miếng</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ghép</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6" name="Google Shape;587;p23"/>
          <p:cNvSpPr/>
          <p:nvPr/>
        </p:nvSpPr>
        <p:spPr>
          <a:xfrm>
            <a:off x="5889787" y="2838213"/>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lvl="0" algn="ctr"/>
            <a:r>
              <a:rPr lang="en-US" sz="2800" dirty="0" err="1">
                <a:solidFill>
                  <a:schemeClr val="dk1"/>
                </a:solidFill>
                <a:latin typeface="#9Slide03 Ample" panose="02000000000000000000" pitchFamily="2" charset="0"/>
                <a:ea typeface="Fira Sans Extra Condensed"/>
                <a:cs typeface="Fira Sans Extra Condensed"/>
                <a:sym typeface="Fira Sans Extra Condensed"/>
              </a:rPr>
              <a:t>Lật</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mở</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và</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giải</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nghĩa</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điển</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tích</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điển</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cố</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ẩn</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phía</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sau</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mảnh</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ghép</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7" name="Google Shape;587;p23"/>
          <p:cNvSpPr/>
          <p:nvPr/>
        </p:nvSpPr>
        <p:spPr>
          <a:xfrm>
            <a:off x="5889787" y="5063821"/>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err="1">
                <a:solidFill>
                  <a:schemeClr val="dk1"/>
                </a:solidFill>
                <a:latin typeface="#9Slide03 Ample" panose="02000000000000000000" pitchFamily="2" charset="0"/>
                <a:ea typeface="Fira Sans Extra Condensed"/>
                <a:cs typeface="Fira Sans Extra Condensed"/>
                <a:sym typeface="Fira Sans Extra Condensed"/>
              </a:rPr>
              <a:t>Nhóm</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giải</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nghĩa</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đúng</a:t>
            </a:r>
            <a:r>
              <a:rPr lang="en-GB" sz="2800" dirty="0">
                <a:solidFill>
                  <a:schemeClr val="dk1"/>
                </a:solidFill>
                <a:latin typeface="#9Slide03 Ample" panose="02000000000000000000" pitchFamily="2" charset="0"/>
                <a:ea typeface="Fira Sans Extra Condensed"/>
                <a:cs typeface="Fira Sans Extra Condensed"/>
                <a:sym typeface="Fira Sans Extra Condensed"/>
              </a:rPr>
              <a:t> + 20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điểm</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7446">
            <a:off x="8287969" y="1883394"/>
            <a:ext cx="925840" cy="925840"/>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7446">
            <a:off x="8287968" y="4183574"/>
            <a:ext cx="925840" cy="925840"/>
          </a:xfrm>
          <a:prstGeom prst="rect">
            <a:avLst/>
          </a:prstGeom>
        </p:spPr>
      </p:pic>
      <p:sp>
        <p:nvSpPr>
          <p:cNvPr id="2" name="Title 1"/>
          <p:cNvSpPr txBox="1"/>
          <p:nvPr/>
        </p:nvSpPr>
        <p:spPr>
          <a:xfrm>
            <a:off x="0" y="0"/>
            <a:ext cx="5082363" cy="9087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Times New Roman" panose="02020603050405020304" pitchFamily="18" charset="0"/>
                <a:cs typeface="Times New Roman" panose="02020603050405020304" pitchFamily="18" charset="0"/>
              </a:rPr>
              <a:t>Vòng</a:t>
            </a:r>
            <a:r>
              <a:rPr lang="en-US" sz="6600" dirty="0">
                <a:solidFill>
                  <a:srgbClr val="FF0000"/>
                </a:solidFill>
                <a:latin typeface="Times New Roman" panose="02020603050405020304" pitchFamily="18" charset="0"/>
                <a:cs typeface="Times New Roman" panose="02020603050405020304" pitchFamily="18" charset="0"/>
              </a:rPr>
              <a:t> 2:</a:t>
            </a:r>
            <a:endParaRPr lang="en-US" sz="6600" dirty="0">
              <a:solidFill>
                <a:srgbClr val="FF0000"/>
              </a:solidFill>
              <a:latin typeface="Times New Roman" panose="02020603050405020304" pitchFamily="18" charset="0"/>
              <a:cs typeface="Times New Roman" panose="02020603050405020304" pitchFamily="18" charset="0"/>
            </a:endParaRPr>
          </a:p>
          <a:p>
            <a:pPr algn="ctr"/>
            <a:r>
              <a:rPr lang="en-US" sz="6600" dirty="0" err="1">
                <a:solidFill>
                  <a:srgbClr val="FF0000"/>
                </a:solidFill>
                <a:latin typeface="Times New Roman" panose="02020603050405020304" pitchFamily="18" charset="0"/>
                <a:cs typeface="Times New Roman" panose="02020603050405020304" pitchFamily="18" charset="0"/>
              </a:rPr>
              <a:t>Lật</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mảnh</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ghép</a:t>
            </a:r>
            <a:endParaRPr lang="en-US" sz="6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087761" y="3430904"/>
            <a:ext cx="6096000" cy="34290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3 AmpleSoft" panose="02000000000000000000" pitchFamily="2" charset="0"/>
                <a:cs typeface="#9Slide03 Arima Madurai" panose="00000500000000000000" pitchFamily="2" charset="0"/>
              </a:rPr>
              <a:t>Thời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Đông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Hán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 panose="02000000000000000000" pitchFamily="2" charset="0"/>
                <a:cs typeface="#9Slide03 Arima Madurai" panose="00000500000000000000" pitchFamily="2" charset="0"/>
              </a:rPr>
              <a:t>Tào</a:t>
            </a:r>
            <a:r>
              <a:rPr lang="en-US" sz="2800" dirty="0">
                <a:solidFill>
                  <a:schemeClr val="tx1"/>
                </a:solidFill>
                <a:latin typeface="#9Slide03 Ample" panose="02000000000000000000" pitchFamily="2" charset="0"/>
                <a:cs typeface="#9Slide03 Arima Madurai" panose="00000500000000000000" pitchFamily="2" charset="0"/>
              </a:rPr>
              <a:t> Nga </a:t>
            </a:r>
            <a:r>
              <a:rPr lang="en-US" sz="2800" dirty="0" err="1">
                <a:solidFill>
                  <a:schemeClr val="tx1"/>
                </a:solidFill>
                <a:latin typeface="#9Slide03 AmpleSoft" panose="02000000000000000000" pitchFamily="2" charset="0"/>
                <a:cs typeface="#9Slide03 Arima Madurai" panose="00000500000000000000" pitchFamily="2" charset="0"/>
              </a:rPr>
              <a:t>khi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ấy</a:t>
            </a:r>
            <a:r>
              <a:rPr lang="en-US" sz="2800" dirty="0">
                <a:solidFill>
                  <a:schemeClr val="tx1"/>
                </a:solidFill>
                <a:latin typeface="#9Slide03 AmpleSoft" panose="02000000000000000000" pitchFamily="2" charset="0"/>
                <a:cs typeface="#9Slide03 Arima Madurai" panose="00000500000000000000" pitchFamily="2" charset="0"/>
              </a:rPr>
              <a:t> 14 </a:t>
            </a:r>
            <a:r>
              <a:rPr lang="en-US" sz="2800" dirty="0" err="1">
                <a:solidFill>
                  <a:schemeClr val="tx1"/>
                </a:solidFill>
                <a:latin typeface="#9Slide03 AmpleSoft" panose="02000000000000000000" pitchFamily="2" charset="0"/>
                <a:cs typeface="#9Slide03 Arima Madurai" panose="00000500000000000000" pitchFamily="2" charset="0"/>
              </a:rPr>
              <a:t>tuổi</a:t>
            </a:r>
            <a:r>
              <a:rPr lang="en-US" sz="2800" dirty="0">
                <a:solidFill>
                  <a:schemeClr val="tx1"/>
                </a:solidFill>
                <a:latin typeface="#9Slide03 AmpleSoft" panose="02000000000000000000" pitchFamily="2" charset="0"/>
                <a:cs typeface="#9Slide03 Arima Madurai" panose="00000500000000000000" pitchFamily="2" charset="0"/>
              </a:rPr>
              <a:t>, cha </a:t>
            </a:r>
            <a:r>
              <a:rPr lang="en-US" sz="2800" dirty="0" err="1">
                <a:solidFill>
                  <a:schemeClr val="tx1"/>
                </a:solidFill>
                <a:latin typeface="#9Slide03 AmpleSoft" panose="02000000000000000000" pitchFamily="2" charset="0"/>
                <a:cs typeface="#9Slide03 Arima Madurai" panose="00000500000000000000" pitchFamily="2" charset="0"/>
              </a:rPr>
              <a:t>bị</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chết</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đuối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khóc</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thương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thảm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thiết</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rồi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gieo</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mình</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xuống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sông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ít</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ngày</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sau</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người</a:t>
            </a:r>
            <a:r>
              <a:rPr lang="en-US" sz="2800" dirty="0">
                <a:solidFill>
                  <a:schemeClr val="tx1"/>
                </a:solidFill>
                <a:latin typeface="#9Slide03 AmpleSoft" panose="02000000000000000000" pitchFamily="2" charset="0"/>
                <a:cs typeface="#9Slide03 Arima Madurai" panose="00000500000000000000" pitchFamily="2" charset="0"/>
              </a:rPr>
              <a:t> ta </a:t>
            </a:r>
            <a:r>
              <a:rPr lang="en-US" sz="2800" dirty="0" err="1">
                <a:solidFill>
                  <a:schemeClr val="tx1"/>
                </a:solidFill>
                <a:latin typeface="#9Slide03 AmpleSoft" panose="02000000000000000000" pitchFamily="2" charset="0"/>
                <a:cs typeface="#9Slide03 Arima Madurai" panose="00000500000000000000" pitchFamily="2" charset="0"/>
              </a:rPr>
              <a:t>thấy</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thể</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nàng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ôm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xác</a:t>
            </a:r>
            <a:r>
              <a:rPr lang="en-US" sz="2800" dirty="0">
                <a:solidFill>
                  <a:schemeClr val="tx1"/>
                </a:solidFill>
                <a:latin typeface="#9Slide03 AmpleSoft" panose="02000000000000000000" pitchFamily="2" charset="0"/>
                <a:cs typeface="#9Slide03 Arima Madurai" panose="00000500000000000000" pitchFamily="2" charset="0"/>
              </a:rPr>
              <a:t> cha </a:t>
            </a:r>
            <a:r>
              <a:rPr lang="en-US" sz="2800" dirty="0" err="1">
                <a:solidFill>
                  <a:schemeClr val="tx1"/>
                </a:solidFill>
                <a:latin typeface="#9Slide03 AmpleSoft" panose="02000000000000000000" pitchFamily="2" charset="0"/>
                <a:cs typeface="#9Slide03 Arima Madurai" panose="00000500000000000000" pitchFamily="2" charset="0"/>
              </a:rPr>
              <a:t>nổi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lên</a:t>
            </a:r>
            <a:r>
              <a:rPr lang="en-US" sz="2800" dirty="0">
                <a:solidFill>
                  <a:schemeClr val="tx1"/>
                </a:solidFill>
                <a:latin typeface="#9Slide03 AmpleSoft" panose="02000000000000000000" pitchFamily="2" charset="0"/>
                <a:cs typeface="#9Slide03 Arima Madurai" panose="00000500000000000000" pitchFamily="2" charset="0"/>
              </a:rPr>
              <a:t> ; Con </a:t>
            </a:r>
            <a:r>
              <a:rPr lang="en-US" sz="2800" dirty="0" err="1">
                <a:solidFill>
                  <a:schemeClr val="tx1"/>
                </a:solidFill>
                <a:latin typeface="#9Slide03 AmpleSoft" panose="02000000000000000000" pitchFamily="2" charset="0"/>
                <a:cs typeface="#9Slide03 Arima Madurai" panose="00000500000000000000" pitchFamily="2" charset="0"/>
              </a:rPr>
              <a:t>gái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vua</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Viêm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Đế</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khi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chết</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đuối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hóa</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thành</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chim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 panose="02000000000000000000" pitchFamily="2" charset="0"/>
                <a:cs typeface="#9Slide03 Arima Madurai" panose="00000500000000000000" pitchFamily="2" charset="0"/>
              </a:rPr>
              <a:t>Tinh</a:t>
            </a:r>
            <a:r>
              <a:rPr lang="en-US" sz="2800" dirty="0">
                <a:solidFill>
                  <a:schemeClr val="tx1"/>
                </a:solidFill>
                <a:latin typeface="#9Slide03 Ample" panose="02000000000000000000" pitchFamily="2" charset="0"/>
                <a:cs typeface="#9Slide03 Arima Madurai" panose="00000500000000000000" pitchFamily="2" charset="0"/>
              </a:rPr>
              <a:t> </a:t>
            </a:r>
            <a:r>
              <a:rPr lang="en-US" sz="2800" dirty="0" err="1">
                <a:solidFill>
                  <a:schemeClr val="tx1"/>
                </a:solidFill>
                <a:latin typeface="#9Slide03 Ample" panose="02000000000000000000" pitchFamily="2" charset="0"/>
                <a:cs typeface="#9Slide03 Arima Madurai" panose="00000500000000000000" pitchFamily="2" charset="0"/>
              </a:rPr>
              <a:t>Vệ</a:t>
            </a:r>
            <a:r>
              <a:rPr lang="en-US" sz="2800" dirty="0">
                <a:solidFill>
                  <a:schemeClr val="tx1"/>
                </a:solidFill>
                <a:latin typeface="#9Slide03 Ample"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ngậm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đá</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toan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lấp</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biển</a:t>
            </a:r>
            <a:endParaRPr lang="en-US" sz="2800" dirty="0">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22" name="Rectangle 21"/>
          <p:cNvSpPr/>
          <p:nvPr/>
        </p:nvSpPr>
        <p:spPr>
          <a:xfrm>
            <a:off x="-1" y="3416173"/>
            <a:ext cx="6085201" cy="3429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3 Arima Madurai ExtraBo" panose="00000900000000000000" pitchFamily="2" charset="0"/>
                <a:cs typeface="#9Slide03 Arima Madurai ExtraBo" panose="00000900000000000000" pitchFamily="2" charset="0"/>
              </a:rPr>
              <a:t>Ngọc</a:t>
            </a:r>
            <a:r>
              <a:rPr lang="en-US" sz="2800" dirty="0">
                <a:solidFill>
                  <a:schemeClr val="tx1"/>
                </a:solidFill>
                <a:latin typeface="#9Slide03 Arima Madurai ExtraBo" panose="00000900000000000000" pitchFamily="2" charset="0"/>
                <a:cs typeface="#9Slide03 Arima Madurai ExtraBo" panose="00000900000000000000" pitchFamily="2" charset="0"/>
              </a:rPr>
              <a:t> </a:t>
            </a:r>
            <a:r>
              <a:rPr lang="en-US" sz="2800" dirty="0" err="1">
                <a:solidFill>
                  <a:schemeClr val="tx1"/>
                </a:solidFill>
                <a:latin typeface="#9Slide03 Arima Madurai ExtraBo" panose="00000900000000000000" pitchFamily="2" charset="0"/>
                <a:cs typeface="#9Slide03 Arima Madurai ExtraBo" panose="00000900000000000000" pitchFamily="2" charset="0"/>
              </a:rPr>
              <a:t>Mị</a:t>
            </a:r>
            <a:r>
              <a:rPr lang="en-US" sz="2800" dirty="0">
                <a:solidFill>
                  <a:schemeClr val="tx1"/>
                </a:solidFill>
                <a:latin typeface="#9Slide03 Arima Madurai ExtraBo" panose="00000900000000000000" pitchFamily="2" charset="0"/>
                <a:cs typeface="#9Slide03 Arima Madurai ExtraBo" panose="00000900000000000000" pitchFamily="2" charset="0"/>
              </a:rPr>
              <a:t> </a:t>
            </a:r>
            <a:r>
              <a:rPr lang="en-US" sz="2800" dirty="0" err="1">
                <a:solidFill>
                  <a:schemeClr val="tx1"/>
                </a:solidFill>
                <a:latin typeface="#9Slide03 Arima Madurai ExtraBo" panose="00000900000000000000" pitchFamily="2" charset="0"/>
                <a:cs typeface="#9Slide03 Arima Madurai ExtraBo" panose="00000900000000000000" pitchFamily="2" charset="0"/>
              </a:rPr>
              <a:t>Nương</a:t>
            </a:r>
            <a:r>
              <a:rPr lang="en-US" sz="2800" dirty="0">
                <a:solidFill>
                  <a:schemeClr val="tx1"/>
                </a:solidFill>
                <a:latin typeface="#9Slide03 Arima Madurai ExtraBo" panose="000009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theo</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tích</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ngọc</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trai</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giếng</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nước</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trong</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truyền</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thuyết</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Mị</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Châu</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Trọng</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Thủy</a:t>
            </a:r>
            <a:r>
              <a:rPr lang="en-US" sz="2800" dirty="0">
                <a:solidFill>
                  <a:schemeClr val="tx1"/>
                </a:solidFill>
                <a:latin typeface="#9Slide03 AmpleSoft" panose="02000000000000000000" pitchFamily="2" charset="0"/>
                <a:cs typeface="#9Slide03 Arima Madurai ExtraBo" panose="00000900000000000000" pitchFamily="2" charset="0"/>
              </a:rPr>
              <a:t> ; </a:t>
            </a:r>
            <a:r>
              <a:rPr lang="en-US" sz="2800" dirty="0" err="1">
                <a:solidFill>
                  <a:schemeClr val="tx1"/>
                </a:solidFill>
                <a:latin typeface="#9Slide03 Arima Madurai ExtraBo" panose="00000900000000000000" pitchFamily="2" charset="0"/>
                <a:cs typeface="#9Slide03 Arima Madurai ExtraBo" panose="00000900000000000000" pitchFamily="2" charset="0"/>
              </a:rPr>
              <a:t>Cỏ</a:t>
            </a:r>
            <a:r>
              <a:rPr lang="en-US" sz="2800" dirty="0">
                <a:solidFill>
                  <a:schemeClr val="tx1"/>
                </a:solidFill>
                <a:latin typeface="#9Slide03 Arima Madurai ExtraBo" panose="00000900000000000000" pitchFamily="2" charset="0"/>
                <a:cs typeface="#9Slide03 Arima Madurai ExtraBo" panose="00000900000000000000" pitchFamily="2" charset="0"/>
              </a:rPr>
              <a:t> </a:t>
            </a:r>
            <a:r>
              <a:rPr lang="en-US" sz="2800" dirty="0" err="1">
                <a:solidFill>
                  <a:schemeClr val="tx1"/>
                </a:solidFill>
                <a:latin typeface="#9Slide03 Arima Madurai ExtraBo" panose="00000900000000000000" pitchFamily="2" charset="0"/>
                <a:cs typeface="#9Slide03 Arima Madurai ExtraBo" panose="00000900000000000000" pitchFamily="2" charset="0"/>
              </a:rPr>
              <a:t>Ngu</a:t>
            </a:r>
            <a:r>
              <a:rPr lang="en-US" sz="2800" dirty="0">
                <a:solidFill>
                  <a:schemeClr val="tx1"/>
                </a:solidFill>
                <a:latin typeface="#9Slide03 Arima Madurai ExtraBo" panose="00000900000000000000" pitchFamily="2" charset="0"/>
                <a:cs typeface="#9Slide03 Arima Madurai ExtraBo" panose="00000900000000000000" pitchFamily="2" charset="0"/>
              </a:rPr>
              <a:t> </a:t>
            </a:r>
            <a:r>
              <a:rPr lang="en-US" sz="2800" dirty="0" err="1">
                <a:solidFill>
                  <a:schemeClr val="tx1"/>
                </a:solidFill>
                <a:latin typeface="#9Slide03 Arima Madurai ExtraBo" panose="00000900000000000000" pitchFamily="2" charset="0"/>
                <a:cs typeface="#9Slide03 Arima Madurai ExtraBo" panose="00000900000000000000" pitchFamily="2" charset="0"/>
              </a:rPr>
              <a:t>mĩ</a:t>
            </a:r>
            <a:r>
              <a:rPr lang="en-US" sz="2800" dirty="0">
                <a:solidFill>
                  <a:schemeClr val="tx1"/>
                </a:solidFill>
                <a:latin typeface="#9Slide03 Arima Madurai ExtraBo" panose="00000900000000000000" pitchFamily="2" charset="0"/>
                <a:cs typeface="#9Slide03 Arima Madurai ExtraBo" panose="00000900000000000000" pitchFamily="2" charset="0"/>
              </a:rPr>
              <a:t>: </a:t>
            </a:r>
            <a:r>
              <a:rPr lang="en-US" sz="2800" dirty="0">
                <a:solidFill>
                  <a:schemeClr val="tx1"/>
                </a:solidFill>
                <a:latin typeface="#9Slide03 AmpleSoft" panose="02000000000000000000" pitchFamily="2" charset="0"/>
                <a:cs typeface="#9Slide03 Arima Madurai ExtraBo" panose="00000900000000000000" pitchFamily="2" charset="0"/>
              </a:rPr>
              <a:t>Khi </a:t>
            </a:r>
            <a:r>
              <a:rPr lang="en-US" sz="2800" dirty="0" err="1">
                <a:solidFill>
                  <a:schemeClr val="tx1"/>
                </a:solidFill>
                <a:latin typeface="#9Slide03 AmpleSoft" panose="02000000000000000000" pitchFamily="2" charset="0"/>
                <a:cs typeface="#9Slide03 Arima Madurai ExtraBo" panose="00000900000000000000" pitchFamily="2" charset="0"/>
              </a:rPr>
              <a:t>Hạng</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Vũ</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thua</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trận</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thế</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cùng</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chạy</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đến</a:t>
            </a:r>
            <a:r>
              <a:rPr lang="en-US" sz="2800" dirty="0">
                <a:solidFill>
                  <a:schemeClr val="tx1"/>
                </a:solidFill>
                <a:latin typeface="#9Slide03 AmpleSoft" panose="02000000000000000000" pitchFamily="2" charset="0"/>
                <a:cs typeface="#9Slide03 Arima Madurai ExtraBo" panose="00000900000000000000" pitchFamily="2" charset="0"/>
              </a:rPr>
              <a:t> Cai </a:t>
            </a:r>
            <a:r>
              <a:rPr lang="en-US" sz="2800" dirty="0" err="1">
                <a:solidFill>
                  <a:schemeClr val="tx1"/>
                </a:solidFill>
                <a:latin typeface="#9Slide03 AmpleSoft" panose="02000000000000000000" pitchFamily="2" charset="0"/>
                <a:cs typeface="#9Slide03 Arima Madurai ExtraBo" panose="00000900000000000000" pitchFamily="2" charset="0"/>
              </a:rPr>
              <a:t>Hạ</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Ngu</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Cơ</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rút</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gươn</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tự</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vẫn</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hồn</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nàng</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nhập</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vào</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cỏ</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bên</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bờ</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sông</a:t>
            </a:r>
            <a:r>
              <a:rPr lang="en-US" sz="2800" dirty="0">
                <a:solidFill>
                  <a:schemeClr val="tx1"/>
                </a:solidFill>
                <a:latin typeface="#9Slide03 AmpleSoft" panose="02000000000000000000" pitchFamily="2" charset="0"/>
                <a:cs typeface="#9Slide03 Arima Madurai ExtraBo" panose="00000900000000000000" pitchFamily="2" charset="0"/>
              </a:rPr>
              <a:t> Ô </a:t>
            </a:r>
            <a:r>
              <a:rPr lang="en-US" sz="2800" dirty="0" err="1">
                <a:solidFill>
                  <a:schemeClr val="tx1"/>
                </a:solidFill>
                <a:latin typeface="#9Slide03 AmpleSoft" panose="02000000000000000000" pitchFamily="2" charset="0"/>
                <a:cs typeface="#9Slide03 Arima Madurai ExtraBo" panose="00000900000000000000" pitchFamily="2" charset="0"/>
              </a:rPr>
              <a:t>thành</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cỏ</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Ngu</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mĩ</a:t>
            </a:r>
            <a:r>
              <a:rPr lang="en-US" sz="2800" dirty="0">
                <a:solidFill>
                  <a:schemeClr val="tx1"/>
                </a:solidFill>
                <a:latin typeface="#9Slide03 AmpleSoft" panose="02000000000000000000" pitchFamily="2" charset="0"/>
                <a:cs typeface="#9Slide03 Arima Madurai ExtraBo" panose="00000900000000000000" pitchFamily="2" charset="0"/>
              </a:rPr>
              <a:t> </a:t>
            </a:r>
            <a:r>
              <a:rPr lang="en-US" sz="2800" dirty="0" err="1">
                <a:solidFill>
                  <a:schemeClr val="tx1"/>
                </a:solidFill>
                <a:latin typeface="#9Slide03 AmpleSoft" panose="02000000000000000000" pitchFamily="2" charset="0"/>
                <a:cs typeface="#9Slide03 Arima Madurai ExtraBo" panose="00000900000000000000" pitchFamily="2" charset="0"/>
              </a:rPr>
              <a:t>nhân</a:t>
            </a:r>
            <a:r>
              <a:rPr lang="en-US" sz="2800" dirty="0">
                <a:solidFill>
                  <a:schemeClr val="tx1"/>
                </a:solidFill>
                <a:latin typeface="#9Slide03 AmpleSoft" panose="02000000000000000000" pitchFamily="2" charset="0"/>
                <a:cs typeface="#9Slide03 Arima Madurai ExtraBo" panose="00000900000000000000" pitchFamily="2" charset="0"/>
              </a:rPr>
              <a:t>.</a:t>
            </a:r>
            <a:endParaRPr lang="en-US" sz="2800" dirty="0">
              <a:solidFill>
                <a:schemeClr val="tx1"/>
              </a:solidFill>
              <a:latin typeface="#9Slide03 AmpleSoft" panose="02000000000000000000" pitchFamily="2" charset="0"/>
              <a:cs typeface="#9Slide03 Arima Madurai ExtraBo" panose="00000900000000000000" pitchFamily="2" charset="0"/>
            </a:endParaRPr>
          </a:p>
        </p:txBody>
      </p:sp>
      <p:sp>
        <p:nvSpPr>
          <p:cNvPr id="21" name="Rectangle 20"/>
          <p:cNvSpPr/>
          <p:nvPr/>
        </p:nvSpPr>
        <p:spPr>
          <a:xfrm>
            <a:off x="6085200" y="6472"/>
            <a:ext cx="6117600" cy="348831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3 AmpleSoft" panose="02000000000000000000" pitchFamily="2" charset="0"/>
                <a:cs typeface="#9Slide03 Arima Madurai" panose="00000500000000000000" pitchFamily="2" charset="0"/>
              </a:rPr>
              <a:t>Ngựa</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quý</a:t>
            </a:r>
            <a:r>
              <a:rPr lang="en-US" sz="2800" dirty="0">
                <a:solidFill>
                  <a:schemeClr val="tx1"/>
                </a:solidFill>
                <a:latin typeface="#9Slide03 AmpleSoft" panose="02000000000000000000" pitchFamily="2" charset="0"/>
                <a:cs typeface="#9Slide03 Arima Madurai" panose="00000500000000000000" pitchFamily="2" charset="0"/>
              </a:rPr>
              <a:t> ở </a:t>
            </a:r>
            <a:r>
              <a:rPr lang="en-US" sz="2800" dirty="0" err="1">
                <a:solidFill>
                  <a:schemeClr val="tx1"/>
                </a:solidFill>
                <a:latin typeface="#9Slide03 AmpleSoft" panose="02000000000000000000" pitchFamily="2" charset="0"/>
                <a:cs typeface="#9Slide03 Arima Madurai" panose="00000500000000000000" pitchFamily="2" charset="0"/>
              </a:rPr>
              <a:t>đất</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Hồ</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phương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Bắc</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và</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chim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lạ</a:t>
            </a:r>
            <a:r>
              <a:rPr lang="en-US" sz="2800" dirty="0">
                <a:solidFill>
                  <a:schemeClr val="tx1"/>
                </a:solidFill>
                <a:latin typeface="#9Slide03 AmpleSoft" panose="02000000000000000000" pitchFamily="2" charset="0"/>
                <a:cs typeface="#9Slide03 Arima Madurai" panose="00000500000000000000" pitchFamily="2" charset="0"/>
              </a:rPr>
              <a:t> ở </a:t>
            </a:r>
            <a:r>
              <a:rPr lang="en-US" sz="2800" dirty="0" err="1">
                <a:solidFill>
                  <a:schemeClr val="tx1"/>
                </a:solidFill>
                <a:latin typeface="#9Slide03 AmpleSoft" panose="02000000000000000000" pitchFamily="2" charset="0"/>
                <a:cs typeface="#9Slide03 Arima Madurai" panose="00000500000000000000" pitchFamily="2" charset="0"/>
              </a:rPr>
              <a:t>phương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nam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đưa</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vào</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Trung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Quốc</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vẫn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nhớ</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nước</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cũ</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mỗi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khi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thấy</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có</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gió</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Bắc</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dù</a:t>
            </a:r>
            <a:r>
              <a:rPr lang="en-US" sz="2800" dirty="0">
                <a:solidFill>
                  <a:schemeClr val="tx1"/>
                </a:solidFill>
                <a:latin typeface="#9Slide03 AmpleSoft" panose="02000000000000000000" pitchFamily="2" charset="0"/>
                <a:cs typeface="#9Slide03 Arima Madurai" panose="00000500000000000000" pitchFamily="2" charset="0"/>
              </a:rPr>
              <a:t> ở </a:t>
            </a:r>
            <a:r>
              <a:rPr lang="en-US" sz="2800" dirty="0" err="1">
                <a:solidFill>
                  <a:schemeClr val="tx1"/>
                </a:solidFill>
                <a:latin typeface="#9Slide03 AmpleSoft" panose="02000000000000000000" pitchFamily="2" charset="0"/>
                <a:cs typeface="#9Slide03 Arima Madurai" panose="00000500000000000000" pitchFamily="2" charset="0"/>
              </a:rPr>
              <a:t>đâu</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ngựa</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Hồ</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vẫn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hí</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lên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chim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Việt</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luôn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nhớ</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khí</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hậu</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ấm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áp</a:t>
            </a:r>
            <a:r>
              <a:rPr lang="en-US" sz="2800" dirty="0">
                <a:solidFill>
                  <a:schemeClr val="tx1"/>
                </a:solidFill>
                <a:latin typeface="#9Slide03 AmpleSoft" panose="02000000000000000000" pitchFamily="2" charset="0"/>
                <a:cs typeface="#9Slide03 Arima Madurai" panose="00000500000000000000" pitchFamily="2" charset="0"/>
              </a:rPr>
              <a:t> ở </a:t>
            </a:r>
            <a:r>
              <a:rPr lang="en-US" sz="2800" dirty="0" err="1">
                <a:solidFill>
                  <a:schemeClr val="tx1"/>
                </a:solidFill>
                <a:latin typeface="#9Slide03 AmpleSoft" panose="02000000000000000000" pitchFamily="2" charset="0"/>
                <a:cs typeface="#9Slide03 Arima Madurai" panose="00000500000000000000" pitchFamily="2" charset="0"/>
              </a:rPr>
              <a:t>phương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nam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nên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thường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tìm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cành</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cây</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phía</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nam</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để</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đậu</a:t>
            </a:r>
            <a:endParaRPr lang="en-US" sz="2800" dirty="0">
              <a:latin typeface="#9Slide03 AmpleSoft" panose="02000000000000000000" pitchFamily="2" charset="0"/>
            </a:endParaRPr>
          </a:p>
        </p:txBody>
      </p:sp>
      <p:sp>
        <p:nvSpPr>
          <p:cNvPr id="20" name="Rectangle 19"/>
          <p:cNvSpPr/>
          <p:nvPr/>
        </p:nvSpPr>
        <p:spPr>
          <a:xfrm>
            <a:off x="0" y="1645"/>
            <a:ext cx="6096000" cy="34883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1065"/>
              </a:spcAft>
            </a:pPr>
            <a:r>
              <a:rPr lang="en-US" sz="2800" b="1" dirty="0" err="1">
                <a:solidFill>
                  <a:schemeClr val="tx1"/>
                </a:solidFill>
                <a:latin typeface="#9Slide03 Arima Madurai" panose="00000500000000000000" pitchFamily="2" charset="0"/>
                <a:cs typeface="#9Slide03 Arima Madurai" panose="00000500000000000000" pitchFamily="2" charset="0"/>
              </a:rPr>
              <a:t>Núi</a:t>
            </a:r>
            <a:r>
              <a:rPr lang="en-US" sz="2800" b="1" dirty="0">
                <a:solidFill>
                  <a:schemeClr val="tx1"/>
                </a:solidFill>
                <a:latin typeface="#9Slide03 Arima Madurai" panose="00000500000000000000" pitchFamily="2" charset="0"/>
                <a:cs typeface="#9Slide03 Arima Madurai" panose="00000500000000000000" pitchFamily="2" charset="0"/>
              </a:rPr>
              <a:t> </a:t>
            </a:r>
            <a:r>
              <a:rPr lang="en-US" sz="2800" b="1" dirty="0" err="1">
                <a:solidFill>
                  <a:schemeClr val="tx1"/>
                </a:solidFill>
                <a:latin typeface="#9Slide03 Arima Madurai" panose="00000500000000000000" pitchFamily="2" charset="0"/>
                <a:cs typeface="#9Slide03 Arima Madurai" panose="00000500000000000000" pitchFamily="2" charset="0"/>
              </a:rPr>
              <a:t>Vọng</a:t>
            </a:r>
            <a:r>
              <a:rPr lang="en-US" sz="2800" b="1" dirty="0">
                <a:solidFill>
                  <a:schemeClr val="tx1"/>
                </a:solidFill>
                <a:latin typeface="#9Slide03 Arima Madurai" panose="00000500000000000000" pitchFamily="2" charset="0"/>
                <a:cs typeface="#9Slide03 Arima Madurai" panose="00000500000000000000" pitchFamily="2" charset="0"/>
              </a:rPr>
              <a:t> </a:t>
            </a:r>
            <a:r>
              <a:rPr lang="en-US" sz="2800" b="1" dirty="0" err="1">
                <a:solidFill>
                  <a:schemeClr val="tx1"/>
                </a:solidFill>
                <a:latin typeface="#9Slide03 Arima Madurai" panose="00000500000000000000" pitchFamily="2" charset="0"/>
                <a:cs typeface="#9Slide03 Arima Madurai" panose="00000500000000000000" pitchFamily="2" charset="0"/>
              </a:rPr>
              <a:t>Phu</a:t>
            </a:r>
            <a:r>
              <a:rPr lang="en-US" sz="2800" b="1"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Núi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đá</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hình</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dáng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giống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người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đàn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bà</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bồng</a:t>
            </a:r>
            <a:r>
              <a:rPr lang="en-US" sz="2800" dirty="0">
                <a:solidFill>
                  <a:schemeClr val="tx1"/>
                </a:solidFill>
                <a:latin typeface="#9Slide03 AmpleSoft" panose="02000000000000000000" pitchFamily="2" charset="0"/>
                <a:cs typeface="#9Slide03 Arima Madurai" panose="00000500000000000000" pitchFamily="2" charset="0"/>
              </a:rPr>
              <a:t> con, </a:t>
            </a:r>
            <a:r>
              <a:rPr lang="en-US" sz="2800" dirty="0" err="1">
                <a:solidFill>
                  <a:schemeClr val="tx1"/>
                </a:solidFill>
                <a:latin typeface="#9Slide03 AmpleSoft" panose="02000000000000000000" pitchFamily="2" charset="0"/>
                <a:cs typeface="#9Slide03 Arima Madurai" panose="00000500000000000000" pitchFamily="2" charset="0"/>
              </a:rPr>
              <a:t>có</a:t>
            </a:r>
            <a:r>
              <a:rPr lang="en-US" sz="2800" dirty="0">
                <a:solidFill>
                  <a:schemeClr val="tx1"/>
                </a:solidFill>
                <a:latin typeface="#9Slide03 AmpleSoft" panose="02000000000000000000" pitchFamily="2" charset="0"/>
                <a:cs typeface="#9Slide03 Arima Madurai" panose="00000500000000000000" pitchFamily="2" charset="0"/>
              </a:rPr>
              <a:t> ở </a:t>
            </a:r>
            <a:r>
              <a:rPr lang="en-US" sz="2800" dirty="0" err="1">
                <a:solidFill>
                  <a:schemeClr val="tx1"/>
                </a:solidFill>
                <a:latin typeface="#9Slide03 AmpleSoft" panose="02000000000000000000" pitchFamily="2" charset="0"/>
                <a:cs typeface="#9Slide03 Arima Madurai" panose="00000500000000000000" pitchFamily="2" charset="0"/>
              </a:rPr>
              <a:t>Lạng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Sơn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thanh</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Hóa</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Nghệ</a:t>
            </a:r>
            <a:r>
              <a:rPr lang="en-US" sz="2800" dirty="0">
                <a:solidFill>
                  <a:schemeClr val="tx1"/>
                </a:solidFill>
                <a:latin typeface="#9Slide03 AmpleSoft" panose="02000000000000000000" pitchFamily="2" charset="0"/>
                <a:cs typeface="#9Slide03 Arima Madurai" panose="00000500000000000000" pitchFamily="2" charset="0"/>
              </a:rPr>
              <a:t> An, </a:t>
            </a:r>
            <a:r>
              <a:rPr lang="en-US" sz="2800" dirty="0" err="1">
                <a:solidFill>
                  <a:schemeClr val="tx1"/>
                </a:solidFill>
                <a:latin typeface="#9Slide03 AmpleSoft" panose="02000000000000000000" pitchFamily="2" charset="0"/>
                <a:cs typeface="#9Slide03 Arima Madurai" panose="00000500000000000000" pitchFamily="2" charset="0"/>
              </a:rPr>
              <a:t>Bình</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Định</a:t>
            </a:r>
            <a:r>
              <a:rPr lang="en-US" sz="2800" dirty="0">
                <a:solidFill>
                  <a:schemeClr val="tx1"/>
                </a:solidFill>
                <a:latin typeface="#9Slide03 AmpleSoft" panose="02000000000000000000" pitchFamily="2" charset="0"/>
                <a:cs typeface="#9Slide03 Arima Madurai" panose="00000500000000000000" pitchFamily="2" charset="0"/>
              </a:rPr>
              <a:t>, … </a:t>
            </a:r>
            <a:r>
              <a:rPr lang="en-US" sz="2800" dirty="0" err="1">
                <a:solidFill>
                  <a:schemeClr val="tx1"/>
                </a:solidFill>
                <a:latin typeface="#9Slide03 AmpleSoft" panose="02000000000000000000" pitchFamily="2" charset="0"/>
                <a:cs typeface="#9Slide03 Arima Madurai" panose="00000500000000000000" pitchFamily="2" charset="0"/>
              </a:rPr>
              <a:t>nhắc</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sự</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tích</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người</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đàn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bà</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bồng</a:t>
            </a:r>
            <a:r>
              <a:rPr lang="en-US" sz="2800" dirty="0">
                <a:solidFill>
                  <a:schemeClr val="tx1"/>
                </a:solidFill>
                <a:latin typeface="#9Slide03 AmpleSoft" panose="02000000000000000000" pitchFamily="2" charset="0"/>
                <a:cs typeface="#9Slide03 Arima Madurai" panose="00000500000000000000" pitchFamily="2" charset="0"/>
              </a:rPr>
              <a:t> con </a:t>
            </a:r>
            <a:r>
              <a:rPr lang="en-US" sz="2800" dirty="0" err="1">
                <a:solidFill>
                  <a:schemeClr val="tx1"/>
                </a:solidFill>
                <a:latin typeface="#9Slide03 AmpleSoft" panose="02000000000000000000" pitchFamily="2" charset="0"/>
                <a:cs typeface="#9Slide03 Arima Madurai" panose="00000500000000000000" pitchFamily="2" charset="0"/>
              </a:rPr>
              <a:t>ngóng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chồng</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đến</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hóa</a:t>
            </a:r>
            <a:r>
              <a:rPr lang="en-US" sz="2800" dirty="0">
                <a:solidFill>
                  <a:schemeClr val="tx1"/>
                </a:solidFill>
                <a:latin typeface="#9Slide03 AmpleSoft" panose="02000000000000000000" pitchFamily="2" charset="0"/>
                <a:cs typeface="#9Slide03 Arima Madurai" panose="00000500000000000000" pitchFamily="2" charset="0"/>
              </a:rPr>
              <a:t> </a:t>
            </a:r>
            <a:r>
              <a:rPr lang="en-US" sz="2800" dirty="0" err="1">
                <a:solidFill>
                  <a:schemeClr val="tx1"/>
                </a:solidFill>
                <a:latin typeface="#9Slide03 AmpleSoft" panose="02000000000000000000" pitchFamily="2" charset="0"/>
                <a:cs typeface="#9Slide03 Arima Madurai" panose="00000500000000000000" pitchFamily="2" charset="0"/>
              </a:rPr>
              <a:t>đá</a:t>
            </a:r>
            <a:endParaRPr lang="en-US" sz="2800" dirty="0">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5" name="Rectangle 4"/>
          <p:cNvSpPr/>
          <p:nvPr/>
        </p:nvSpPr>
        <p:spPr>
          <a:xfrm>
            <a:off x="15240" y="0"/>
            <a:ext cx="6065520" cy="34594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1065"/>
              </a:spcAft>
            </a:pPr>
            <a:r>
              <a:rPr lang="en-US" sz="4000" b="1" dirty="0" err="1">
                <a:solidFill>
                  <a:schemeClr val="tx1"/>
                </a:solidFill>
                <a:latin typeface="#9Slide03 Arima Madurai" panose="00000500000000000000" pitchFamily="2" charset="0"/>
                <a:cs typeface="#9Slide03 Arima Madurai" panose="00000500000000000000" pitchFamily="2" charset="0"/>
              </a:rPr>
              <a:t>Núi</a:t>
            </a:r>
            <a:r>
              <a:rPr lang="en-US" sz="4000" b="1" dirty="0">
                <a:solidFill>
                  <a:schemeClr val="tx1"/>
                </a:solidFill>
                <a:latin typeface="#9Slide03 Arima Madurai" panose="00000500000000000000" pitchFamily="2" charset="0"/>
                <a:cs typeface="#9Slide03 Arima Madurai" panose="00000500000000000000" pitchFamily="2" charset="0"/>
              </a:rPr>
              <a:t> </a:t>
            </a:r>
            <a:r>
              <a:rPr lang="en-US" sz="4000" b="1" dirty="0" err="1">
                <a:solidFill>
                  <a:schemeClr val="tx1"/>
                </a:solidFill>
                <a:latin typeface="#9Slide03 Arima Madurai" panose="00000500000000000000" pitchFamily="2" charset="0"/>
                <a:cs typeface="#9Slide03 Arima Madurai" panose="00000500000000000000" pitchFamily="2" charset="0"/>
              </a:rPr>
              <a:t>Vọng</a:t>
            </a:r>
            <a:r>
              <a:rPr lang="en-US" sz="4000" b="1" dirty="0">
                <a:solidFill>
                  <a:schemeClr val="tx1"/>
                </a:solidFill>
                <a:latin typeface="#9Slide03 Arima Madurai" panose="00000500000000000000" pitchFamily="2" charset="0"/>
                <a:cs typeface="#9Slide03 Arima Madurai" panose="00000500000000000000" pitchFamily="2" charset="0"/>
              </a:rPr>
              <a:t> </a:t>
            </a:r>
            <a:r>
              <a:rPr lang="en-US" sz="4000" b="1" dirty="0" err="1">
                <a:solidFill>
                  <a:schemeClr val="tx1"/>
                </a:solidFill>
                <a:latin typeface="#9Slide03 Arima Madurai" panose="00000500000000000000" pitchFamily="2" charset="0"/>
                <a:cs typeface="#9Slide03 Arima Madurai" panose="00000500000000000000" pitchFamily="2" charset="0"/>
              </a:rPr>
              <a:t>Phu</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 y="3428999"/>
            <a:ext cx="6085201" cy="3429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9Slide03 Arima Madurai ExtraBo" panose="00000900000000000000" pitchFamily="2" charset="0"/>
                <a:cs typeface="#9Slide03 Arima Madurai ExtraBo" panose="00000900000000000000" pitchFamily="2" charset="0"/>
              </a:rPr>
              <a:t>Ngọc</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Mị</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Nương</a:t>
            </a:r>
            <a:r>
              <a:rPr lang="en-US" sz="4000" dirty="0">
                <a:solidFill>
                  <a:schemeClr val="tx1"/>
                </a:solidFill>
                <a:latin typeface="#9Slide03 Arima Madurai ExtraBo" panose="00000900000000000000" pitchFamily="2" charset="0"/>
                <a:cs typeface="#9Slide03 Arima Madurai ExtraBo" panose="00000900000000000000" pitchFamily="2" charset="0"/>
              </a:rPr>
              <a:t>;</a:t>
            </a:r>
            <a:endParaRPr lang="en-US" sz="4000" dirty="0">
              <a:solidFill>
                <a:schemeClr val="tx1"/>
              </a:solidFill>
              <a:latin typeface="#9Slide03 AmpleSoft" panose="02000000000000000000" pitchFamily="2" charset="0"/>
              <a:cs typeface="#9Slide03 Arima Madurai ExtraBo" panose="00000900000000000000" pitchFamily="2" charset="0"/>
            </a:endParaRPr>
          </a:p>
          <a:p>
            <a:pPr algn="ctr"/>
            <a:r>
              <a:rPr lang="en-US" sz="4000" dirty="0" err="1">
                <a:solidFill>
                  <a:schemeClr val="tx1"/>
                </a:solidFill>
                <a:latin typeface="#9Slide03 Arima Madurai ExtraBo" panose="00000900000000000000" pitchFamily="2" charset="0"/>
                <a:cs typeface="#9Slide03 Arima Madurai ExtraBo" panose="00000900000000000000" pitchFamily="2" charset="0"/>
              </a:rPr>
              <a:t>Cỏ</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Ngu</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mĩ</a:t>
            </a:r>
            <a:endParaRPr lang="en-US" sz="4000" dirty="0">
              <a:solidFill>
                <a:schemeClr val="tx1"/>
              </a:solidFill>
              <a:latin typeface="#9Slide03 AmpleSoft" panose="02000000000000000000" pitchFamily="2" charset="0"/>
              <a:cs typeface="#9Slide03 Arima Madurai ExtraBo" panose="00000900000000000000" pitchFamily="2" charset="0"/>
            </a:endParaRPr>
          </a:p>
        </p:txBody>
      </p:sp>
      <p:sp>
        <p:nvSpPr>
          <p:cNvPr id="7" name="Rectangle 6"/>
          <p:cNvSpPr/>
          <p:nvPr/>
        </p:nvSpPr>
        <p:spPr>
          <a:xfrm>
            <a:off x="6097921" y="-14418"/>
            <a:ext cx="6096000" cy="348831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9Slide03 Arima Madurai ExtraBo" panose="00000900000000000000" pitchFamily="2" charset="0"/>
                <a:cs typeface="#9Slide03 Arima Madurai ExtraBo" panose="00000900000000000000" pitchFamily="2" charset="0"/>
              </a:rPr>
              <a:t>Ngựa</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Hồ</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gầm</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gió</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bắc</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chim</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Việt</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đậu</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cành</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nam</a:t>
            </a:r>
            <a:endParaRPr lang="en-US" sz="4000" dirty="0">
              <a:solidFill>
                <a:schemeClr val="tx1"/>
              </a:solidFill>
              <a:latin typeface="#9Slide03 Arima Madurai ExtraBo" panose="00000900000000000000" pitchFamily="2" charset="0"/>
              <a:cs typeface="#9Slide03 Arima Madurai ExtraBo" panose="00000900000000000000" pitchFamily="2" charset="0"/>
            </a:endParaRPr>
          </a:p>
        </p:txBody>
      </p:sp>
      <p:sp>
        <p:nvSpPr>
          <p:cNvPr id="8" name="Rectangle 7"/>
          <p:cNvSpPr/>
          <p:nvPr/>
        </p:nvSpPr>
        <p:spPr>
          <a:xfrm>
            <a:off x="6100440" y="3410585"/>
            <a:ext cx="6096000" cy="34290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9Slide03 Arima Madurai ExtraBo" panose="00000900000000000000" pitchFamily="2" charset="0"/>
                <a:cs typeface="#9Slide03 Arima Madurai ExtraBo" panose="00000900000000000000" pitchFamily="2" charset="0"/>
              </a:rPr>
              <a:t>Tào</a:t>
            </a:r>
            <a:r>
              <a:rPr lang="en-US" sz="4000" dirty="0">
                <a:solidFill>
                  <a:schemeClr val="tx1"/>
                </a:solidFill>
                <a:latin typeface="#9Slide03 Arima Madurai ExtraBo" panose="00000900000000000000" pitchFamily="2" charset="0"/>
                <a:cs typeface="#9Slide03 Arima Madurai ExtraBo" panose="00000900000000000000" pitchFamily="2" charset="0"/>
              </a:rPr>
              <a:t> Nga, </a:t>
            </a:r>
            <a:r>
              <a:rPr lang="en-US" sz="4000" dirty="0" err="1">
                <a:solidFill>
                  <a:schemeClr val="tx1"/>
                </a:solidFill>
                <a:latin typeface="#9Slide03 Arima Madurai ExtraBo" panose="00000900000000000000" pitchFamily="2" charset="0"/>
                <a:cs typeface="#9Slide03 Arima Madurai ExtraBo" panose="00000900000000000000" pitchFamily="2" charset="0"/>
              </a:rPr>
              <a:t>Tinh</a:t>
            </a:r>
            <a:r>
              <a:rPr lang="en-US" sz="4000" dirty="0">
                <a:solidFill>
                  <a:schemeClr val="tx1"/>
                </a:solidFill>
                <a:latin typeface="#9Slide03 Arima Madurai ExtraBo" panose="00000900000000000000" pitchFamily="2" charset="0"/>
                <a:cs typeface="#9Slide03 Arima Madurai ExtraBo" panose="00000900000000000000" pitchFamily="2" charset="0"/>
              </a:rPr>
              <a:t> </a:t>
            </a:r>
            <a:r>
              <a:rPr lang="en-US" sz="4000" dirty="0" err="1">
                <a:solidFill>
                  <a:schemeClr val="tx1"/>
                </a:solidFill>
                <a:latin typeface="#9Slide03 Arima Madurai ExtraBo" panose="00000900000000000000" pitchFamily="2" charset="0"/>
                <a:cs typeface="#9Slide03 Arima Madurai ExtraBo" panose="00000900000000000000" pitchFamily="2" charset="0"/>
              </a:rPr>
              <a:t>Vệ</a:t>
            </a:r>
            <a:endParaRPr lang="en-US" sz="4000" dirty="0">
              <a:solidFill>
                <a:schemeClr val="tx1"/>
              </a:solidFill>
              <a:latin typeface="#9Slide03 Arima Madurai ExtraBo" panose="00000900000000000000" pitchFamily="2" charset="0"/>
              <a:cs typeface="#9Slide03 Arima Madurai ExtraBo" panose="00000900000000000000" pitchFamily="2" charset="0"/>
            </a:endParaRPr>
          </a:p>
        </p:txBody>
      </p:sp>
      <p:sp>
        <p:nvSpPr>
          <p:cNvPr id="9" name="Rectangle 8"/>
          <p:cNvSpPr/>
          <p:nvPr/>
        </p:nvSpPr>
        <p:spPr>
          <a:xfrm>
            <a:off x="0" y="-30480"/>
            <a:ext cx="6096000" cy="34883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9Slide03 Arima Madurai ExtraBo" panose="00000900000000000000" pitchFamily="2" charset="0"/>
                <a:cs typeface="#9Slide03 Arima Madurai ExtraBo" panose="00000900000000000000" pitchFamily="2" charset="0"/>
              </a:rPr>
              <a:t>1</a:t>
            </a:r>
            <a:endParaRPr lang="en-US" sz="8000" dirty="0">
              <a:solidFill>
                <a:schemeClr val="tx1"/>
              </a:solidFill>
              <a:latin typeface="#9Slide03 Arima Madurai ExtraBo" panose="00000900000000000000" pitchFamily="2" charset="0"/>
              <a:cs typeface="#9Slide03 Arima Madurai ExtraBo" panose="00000900000000000000" pitchFamily="2" charset="0"/>
            </a:endParaRPr>
          </a:p>
        </p:txBody>
      </p:sp>
      <p:sp>
        <p:nvSpPr>
          <p:cNvPr id="10" name="Rectangle 9"/>
          <p:cNvSpPr/>
          <p:nvPr/>
        </p:nvSpPr>
        <p:spPr>
          <a:xfrm>
            <a:off x="-28750" y="3457065"/>
            <a:ext cx="6092349" cy="3429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9Slide03 Arima Madurai ExtraBo" panose="00000900000000000000" pitchFamily="2" charset="0"/>
                <a:cs typeface="#9Slide03 Arima Madurai ExtraBo" panose="00000900000000000000" pitchFamily="2" charset="0"/>
              </a:rPr>
              <a:t>3</a:t>
            </a:r>
            <a:endParaRPr lang="en-US" sz="8000" dirty="0">
              <a:solidFill>
                <a:schemeClr val="tx1"/>
              </a:solidFill>
              <a:latin typeface="#9Slide03 Arima Madurai ExtraBo" panose="00000900000000000000" pitchFamily="2" charset="0"/>
              <a:cs typeface="#9Slide03 Arima Madurai ExtraBo" panose="00000900000000000000" pitchFamily="2" charset="0"/>
            </a:endParaRPr>
          </a:p>
        </p:txBody>
      </p:sp>
      <p:sp>
        <p:nvSpPr>
          <p:cNvPr id="11" name="Rectangle 10"/>
          <p:cNvSpPr/>
          <p:nvPr/>
        </p:nvSpPr>
        <p:spPr>
          <a:xfrm>
            <a:off x="6117601" y="-35308"/>
            <a:ext cx="6087120" cy="34947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9Slide03 Arima Madurai ExtraBo" panose="00000900000000000000" pitchFamily="2" charset="0"/>
                <a:cs typeface="#9Slide03 Arima Madurai ExtraBo" panose="00000900000000000000" pitchFamily="2" charset="0"/>
              </a:rPr>
              <a:t>2</a:t>
            </a:r>
            <a:endParaRPr lang="en-US" sz="8000" dirty="0">
              <a:solidFill>
                <a:schemeClr val="tx1"/>
              </a:solidFill>
              <a:latin typeface="#9Slide03 Arima Madurai ExtraBo" panose="00000900000000000000" pitchFamily="2" charset="0"/>
              <a:cs typeface="#9Slide03 Arima Madurai ExtraBo" panose="00000900000000000000" pitchFamily="2" charset="0"/>
            </a:endParaRPr>
          </a:p>
        </p:txBody>
      </p:sp>
      <p:sp>
        <p:nvSpPr>
          <p:cNvPr id="12" name="Rectangle 11"/>
          <p:cNvSpPr/>
          <p:nvPr/>
        </p:nvSpPr>
        <p:spPr>
          <a:xfrm>
            <a:off x="6096641" y="3464307"/>
            <a:ext cx="6074399" cy="33752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9Slide03 Arima Madurai ExtraBo" panose="00000900000000000000" pitchFamily="2" charset="0"/>
                <a:cs typeface="#9Slide03 Arima Madurai ExtraBo" panose="00000900000000000000" pitchFamily="2" charset="0"/>
              </a:rPr>
              <a:t>4</a:t>
            </a:r>
            <a:endParaRPr lang="en-US" sz="8000" dirty="0">
              <a:solidFill>
                <a:schemeClr val="tx1"/>
              </a:solidFill>
              <a:latin typeface="#9Slide03 Arima Madurai ExtraBo" panose="00000900000000000000" pitchFamily="2" charset="0"/>
              <a:cs typeface="#9Slide03 Arima Madurai ExtraBo" panose="000009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0" nodeType="clickEffect">
                                  <p:stCondLst>
                                    <p:cond delay="0"/>
                                  </p:stCondLst>
                                  <p:childTnLst>
                                    <p:animEffect transition="out" filter="randombar(horizontal)">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grpId="0" nodeType="clickEffect">
                                  <p:stCondLst>
                                    <p:cond delay="0"/>
                                  </p:stCondLst>
                                  <p:childTnLst>
                                    <p:animEffect transition="out" filter="randombar(horizontal)">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3"/>
                    </p:tgtEl>
                  </p:cond>
                </p:stCondLst>
                <p:endSync evt="end" delay="0">
                  <p:rtn val="all"/>
                </p:endSync>
                <p:childTnLst>
                  <p:par>
                    <p:cTn id="69" fill="hold">
                      <p:stCondLst>
                        <p:cond delay="0"/>
                      </p:stCondLst>
                      <p:childTnLst>
                        <p:par>
                          <p:cTn id="70" fill="hold">
                            <p:stCondLst>
                              <p:cond delay="0"/>
                            </p:stCondLst>
                            <p:childTnLst>
                              <p:par>
                                <p:cTn id="71" presetID="14" presetClass="exit" presetSubtype="10" fill="hold" grpId="0" nodeType="clickEffect">
                                  <p:stCondLst>
                                    <p:cond delay="0"/>
                                  </p:stCondLst>
                                  <p:childTnLst>
                                    <p:animEffect transition="out" filter="randombar(horizontal)">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P spid="22" grpId="0" animBg="1"/>
      <p:bldP spid="21" grpId="0" animBg="1"/>
      <p:bldP spid="20"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rcRect l="12467" r="12467"/>
          <a:stretch>
            <a:fillRect/>
          </a:stretch>
        </p:blipFill>
        <p:spPr>
          <a:xfrm>
            <a:off x="1139579" y="2900537"/>
            <a:ext cx="3619268" cy="3214268"/>
          </a:xfrm>
          <a:prstGeom prst="rect">
            <a:avLst/>
          </a:prstGeom>
        </p:spPr>
      </p:pic>
      <p:sp>
        <p:nvSpPr>
          <p:cNvPr id="4" name="Google Shape;587;p23"/>
          <p:cNvSpPr/>
          <p:nvPr/>
        </p:nvSpPr>
        <p:spPr>
          <a:xfrm>
            <a:off x="5889787" y="612604"/>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Đọc</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ngữ</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liệu</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chứa</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điển</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tích</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điển</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cố</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6" name="Google Shape;587;p23"/>
          <p:cNvSpPr/>
          <p:nvPr/>
        </p:nvSpPr>
        <p:spPr>
          <a:xfrm>
            <a:off x="5889787" y="2838213"/>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lvl="0" algn="ctr"/>
            <a:r>
              <a:rPr lang="en-US" sz="2800" dirty="0" err="1">
                <a:solidFill>
                  <a:schemeClr val="dk1"/>
                </a:solidFill>
                <a:latin typeface="#9Slide03 Ample" panose="02000000000000000000" pitchFamily="2" charset="0"/>
                <a:ea typeface="Fira Sans Extra Condensed"/>
                <a:cs typeface="Fira Sans Extra Condensed"/>
                <a:sym typeface="Fira Sans Extra Condensed"/>
              </a:rPr>
              <a:t>Viết</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tác</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dụng</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của</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điển</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tích</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điển</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cố</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trong</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câu</a:t>
            </a:r>
            <a:r>
              <a:rPr lang="en-US" sz="2800" dirty="0">
                <a:solidFill>
                  <a:schemeClr val="dk1"/>
                </a:solidFill>
                <a:latin typeface="#9Slide03 Ample" panose="02000000000000000000" pitchFamily="2" charset="0"/>
                <a:ea typeface="Fira Sans Extra Condensed"/>
                <a:cs typeface="Fira Sans Extra Condensed"/>
                <a:sym typeface="Fira Sans Extra Condensed"/>
              </a:rPr>
              <a:t> ra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bảng</a:t>
            </a:r>
            <a:r>
              <a:rPr lang="en-US" sz="2800" dirty="0">
                <a:solidFill>
                  <a:schemeClr val="dk1"/>
                </a:solidFill>
                <a:latin typeface="#9Slide03 Ample" panose="02000000000000000000" pitchFamily="2" charset="0"/>
                <a:ea typeface="Fira Sans Extra Condensed"/>
                <a:cs typeface="Fira Sans Extra Condensed"/>
                <a:sym typeface="Fira Sans Extra Condensed"/>
              </a:rPr>
              <a:t> </a:t>
            </a:r>
            <a:r>
              <a:rPr lang="en-US" sz="2800" dirty="0" err="1">
                <a:solidFill>
                  <a:schemeClr val="dk1"/>
                </a:solidFill>
                <a:latin typeface="#9Slide03 Ample" panose="02000000000000000000" pitchFamily="2" charset="0"/>
                <a:ea typeface="Fira Sans Extra Condensed"/>
                <a:cs typeface="Fira Sans Extra Condensed"/>
                <a:sym typeface="Fira Sans Extra Condensed"/>
              </a:rPr>
              <a:t>phụ</a:t>
            </a:r>
            <a:endParaRPr lang="vi-VN" sz="2800" dirty="0">
              <a:solidFill>
                <a:schemeClr val="dk1"/>
              </a:solidFill>
              <a:latin typeface="#9Slide03 Ample" panose="02000000000000000000" pitchFamily="2" charset="0"/>
              <a:ea typeface="Fira Sans Extra Condensed"/>
              <a:cs typeface="Fira Sans Extra Condensed"/>
              <a:sym typeface="Fira Sans Extra Condensed"/>
            </a:endParaRPr>
          </a:p>
        </p:txBody>
      </p:sp>
      <p:sp>
        <p:nvSpPr>
          <p:cNvPr id="7" name="Google Shape;587;p23"/>
          <p:cNvSpPr/>
          <p:nvPr/>
        </p:nvSpPr>
        <p:spPr>
          <a:xfrm>
            <a:off x="5889787" y="5063821"/>
            <a:ext cx="5722205" cy="1181575"/>
          </a:xfrm>
          <a:custGeom>
            <a:avLst/>
            <a:gdLst/>
            <a:ahLst/>
            <a:cxnLst/>
            <a:rect l="l" t="t" r="r" b="b"/>
            <a:pathLst>
              <a:path w="48962" h="15462" extrusionOk="0">
                <a:moveTo>
                  <a:pt x="34516" y="1"/>
                </a:moveTo>
                <a:cubicBezTo>
                  <a:pt x="31347" y="1"/>
                  <a:pt x="28040" y="39"/>
                  <a:pt x="25083" y="108"/>
                </a:cubicBezTo>
                <a:cubicBezTo>
                  <a:pt x="23951" y="131"/>
                  <a:pt x="22675" y="140"/>
                  <a:pt x="21316" y="140"/>
                </a:cubicBezTo>
                <a:cubicBezTo>
                  <a:pt x="17798" y="140"/>
                  <a:pt x="13722" y="84"/>
                  <a:pt x="10133" y="84"/>
                </a:cubicBezTo>
                <a:cubicBezTo>
                  <a:pt x="5564" y="84"/>
                  <a:pt x="1785" y="174"/>
                  <a:pt x="951" y="583"/>
                </a:cubicBezTo>
                <a:cubicBezTo>
                  <a:pt x="1" y="1058"/>
                  <a:pt x="96" y="6284"/>
                  <a:pt x="191" y="8406"/>
                </a:cubicBezTo>
                <a:cubicBezTo>
                  <a:pt x="254" y="9197"/>
                  <a:pt x="64" y="12966"/>
                  <a:pt x="761" y="14803"/>
                </a:cubicBezTo>
                <a:cubicBezTo>
                  <a:pt x="955" y="15326"/>
                  <a:pt x="3573" y="15461"/>
                  <a:pt x="7296" y="15461"/>
                </a:cubicBezTo>
                <a:cubicBezTo>
                  <a:pt x="11258" y="15461"/>
                  <a:pt x="16474" y="15308"/>
                  <a:pt x="21351" y="15308"/>
                </a:cubicBezTo>
                <a:cubicBezTo>
                  <a:pt x="21593" y="15308"/>
                  <a:pt x="21834" y="15309"/>
                  <a:pt x="22074" y="15309"/>
                </a:cubicBezTo>
                <a:cubicBezTo>
                  <a:pt x="25346" y="15309"/>
                  <a:pt x="30943" y="15389"/>
                  <a:pt x="36138" y="15389"/>
                </a:cubicBezTo>
                <a:cubicBezTo>
                  <a:pt x="41806" y="15389"/>
                  <a:pt x="46996" y="15294"/>
                  <a:pt x="48170" y="14898"/>
                </a:cubicBezTo>
                <a:cubicBezTo>
                  <a:pt x="48930" y="14644"/>
                  <a:pt x="48803" y="10971"/>
                  <a:pt x="48771" y="8976"/>
                </a:cubicBezTo>
                <a:cubicBezTo>
                  <a:pt x="48740" y="6347"/>
                  <a:pt x="48961" y="1470"/>
                  <a:pt x="48265" y="647"/>
                </a:cubicBezTo>
                <a:cubicBezTo>
                  <a:pt x="47872" y="189"/>
                  <a:pt x="41530" y="1"/>
                  <a:pt x="34516" y="1"/>
                </a:cubicBez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err="1">
                <a:solidFill>
                  <a:schemeClr val="dk1"/>
                </a:solidFill>
                <a:latin typeface="#9Slide03 Ample" panose="02000000000000000000" pitchFamily="2" charset="0"/>
                <a:ea typeface="Fira Sans Extra Condensed"/>
                <a:cs typeface="Fira Sans Extra Condensed"/>
                <a:sym typeface="Fira Sans Extra Condensed"/>
              </a:rPr>
              <a:t>Nhóm</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nêu</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tác</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dụng</a:t>
            </a:r>
            <a:r>
              <a:rPr lang="en-GB" sz="2800" dirty="0">
                <a:solidFill>
                  <a:schemeClr val="dk1"/>
                </a:solidFill>
                <a:latin typeface="#9Slide03 Ample" panose="02000000000000000000" pitchFamily="2" charset="0"/>
                <a:ea typeface="Fira Sans Extra Condensed"/>
                <a:cs typeface="Fira Sans Extra Condensed"/>
                <a:sym typeface="Fira Sans Extra Condensed"/>
              </a:rPr>
              <a:t>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đúng</a:t>
            </a:r>
            <a:r>
              <a:rPr lang="en-GB" sz="2800" dirty="0">
                <a:solidFill>
                  <a:schemeClr val="dk1"/>
                </a:solidFill>
                <a:latin typeface="#9Slide03 Ample" panose="02000000000000000000" pitchFamily="2" charset="0"/>
                <a:ea typeface="Fira Sans Extra Condensed"/>
                <a:cs typeface="Fira Sans Extra Condensed"/>
                <a:sym typeface="Fira Sans Extra Condensed"/>
              </a:rPr>
              <a:t> + 20 </a:t>
            </a:r>
            <a:r>
              <a:rPr lang="en-GB" sz="2800" dirty="0" err="1">
                <a:solidFill>
                  <a:schemeClr val="dk1"/>
                </a:solidFill>
                <a:latin typeface="#9Slide03 Ample" panose="02000000000000000000" pitchFamily="2" charset="0"/>
                <a:ea typeface="Fira Sans Extra Condensed"/>
                <a:cs typeface="Fira Sans Extra Condensed"/>
                <a:sym typeface="Fira Sans Extra Condensed"/>
              </a:rPr>
              <a:t>điểm</a:t>
            </a:r>
            <a:endParaRPr sz="2800" dirty="0">
              <a:solidFill>
                <a:schemeClr val="dk1"/>
              </a:solidFill>
              <a:latin typeface="#9Slide03 Ample" panose="02000000000000000000" pitchFamily="2" charset="0"/>
              <a:ea typeface="Fira Sans Extra Condensed"/>
              <a:cs typeface="Fira Sans Extra Condensed"/>
              <a:sym typeface="Fira Sans Extra Condensed"/>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7446">
            <a:off x="8287969" y="1883394"/>
            <a:ext cx="925840" cy="925840"/>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7446">
            <a:off x="8287968" y="4183574"/>
            <a:ext cx="925840" cy="925840"/>
          </a:xfrm>
          <a:prstGeom prst="rect">
            <a:avLst/>
          </a:prstGeom>
        </p:spPr>
      </p:pic>
      <p:sp>
        <p:nvSpPr>
          <p:cNvPr id="2" name="Title 1"/>
          <p:cNvSpPr txBox="1"/>
          <p:nvPr/>
        </p:nvSpPr>
        <p:spPr>
          <a:xfrm>
            <a:off x="439125" y="612604"/>
            <a:ext cx="5082363" cy="9087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9Slide05 SVNKitten" pitchFamily="2" charset="0"/>
              </a:rPr>
              <a:t>Vòng</a:t>
            </a:r>
            <a:r>
              <a:rPr lang="en-US" sz="6600" dirty="0">
                <a:solidFill>
                  <a:srgbClr val="FF0000"/>
                </a:solidFill>
                <a:latin typeface="#9Slide05 SVNKitten" pitchFamily="2" charset="0"/>
              </a:rPr>
              <a:t> 3:</a:t>
            </a:r>
            <a:endParaRPr lang="en-US" sz="6600" dirty="0">
              <a:solidFill>
                <a:srgbClr val="FF0000"/>
              </a:solidFill>
              <a:latin typeface="#9Slide05 SVNKitten" pitchFamily="2" charset="0"/>
            </a:endParaRPr>
          </a:p>
          <a:p>
            <a:pPr algn="ctr"/>
            <a:r>
              <a:rPr lang="en-US" sz="6600" dirty="0" err="1">
                <a:solidFill>
                  <a:srgbClr val="FF0000"/>
                </a:solidFill>
                <a:latin typeface="#9Slide05 SVNKitten" pitchFamily="2" charset="0"/>
              </a:rPr>
              <a:t>Về</a:t>
            </a:r>
            <a:r>
              <a:rPr lang="en-US" sz="6600" dirty="0">
                <a:solidFill>
                  <a:srgbClr val="FF0000"/>
                </a:solidFill>
                <a:latin typeface="#9Slide05 SVNKitten" pitchFamily="2" charset="0"/>
              </a:rPr>
              <a:t> </a:t>
            </a:r>
            <a:r>
              <a:rPr lang="en-US" sz="6600" dirty="0" err="1">
                <a:solidFill>
                  <a:srgbClr val="FF0000"/>
                </a:solidFill>
                <a:latin typeface="#9Slide05 SVNKitten" pitchFamily="2" charset="0"/>
              </a:rPr>
              <a:t>đích</a:t>
            </a:r>
            <a:endParaRPr lang="en-US" sz="6600" dirty="0">
              <a:solidFill>
                <a:srgbClr val="FF0000"/>
              </a:solidFill>
              <a:latin typeface="#9Slide05 SVNKitten"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ọc “Vọng Phu thạch” của Nguyễn Du, cảm ngộ tấm lòng trung trinh của nàng  Tô Thị - DKN.TV"/>
          <p:cNvPicPr>
            <a:picLocks noChangeAspect="1" noChangeArrowheads="1"/>
          </p:cNvPicPr>
          <p:nvPr/>
        </p:nvPicPr>
        <p:blipFill rotWithShape="1">
          <a:blip r:embed="rId1">
            <a:extLst>
              <a:ext uri="{28A0092B-C50C-407E-A947-70E740481C1C}">
                <a14:useLocalDpi xmlns:a14="http://schemas.microsoft.com/office/drawing/2010/main" val="0"/>
              </a:ext>
            </a:extLst>
          </a:blip>
          <a:srcRect l="3334" r="6655"/>
          <a:stretch>
            <a:fillRect/>
          </a:stretch>
        </p:blipFill>
        <p:spPr bwMode="auto">
          <a:xfrm>
            <a:off x="347235" y="487496"/>
            <a:ext cx="5000264" cy="28936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608904" y="415573"/>
            <a:ext cx="6247436" cy="3046988"/>
          </a:xfrm>
          <a:prstGeom prst="rect">
            <a:avLst/>
          </a:prstGeom>
          <a:noFill/>
        </p:spPr>
        <p:txBody>
          <a:bodyPr wrap="square">
            <a:spAutoFit/>
          </a:bodyPr>
          <a:lstStyle/>
          <a:p>
            <a:pPr algn="just"/>
            <a:r>
              <a:rPr lang="vi-VN" sz="3200" b="0" i="0" dirty="0">
                <a:solidFill>
                  <a:srgbClr val="333333"/>
                </a:solidFill>
                <a:effectLst/>
                <a:latin typeface="#9Slide03 AmpleSoft" panose="02000000000000000000" pitchFamily="2" charset="0"/>
              </a:rPr>
              <a:t>Nay đã bình rơi trâm gãy, mây tạnh mưa tan, sen rũ trong ao, liễu tàn trước gió; khóc tuyết bông hoa rụng cuống, k</a:t>
            </a:r>
            <a:r>
              <a:rPr lang="en-US" sz="3200" dirty="0" err="1">
                <a:solidFill>
                  <a:srgbClr val="333333"/>
                </a:solidFill>
                <a:latin typeface="#9Slide03 AmpleSoft" panose="02000000000000000000" pitchFamily="2" charset="0"/>
              </a:rPr>
              <a:t>êu</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xuân</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cái</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én</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lìa</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đàn</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nước</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thẳm</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buồm</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xa</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 panose="02000000000000000000" pitchFamily="2" charset="0"/>
              </a:rPr>
              <a:t>đâu</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còn</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có</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thể</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lại</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lên</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núi</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Vọng</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Phu</a:t>
            </a:r>
            <a:r>
              <a:rPr lang="en-US" sz="3200" dirty="0">
                <a:solidFill>
                  <a:srgbClr val="333333"/>
                </a:solidFill>
                <a:latin typeface="#9Slide03 Ample" panose="02000000000000000000" pitchFamily="2" charset="0"/>
              </a:rPr>
              <a:t> kia </a:t>
            </a:r>
            <a:r>
              <a:rPr lang="en-US" sz="3200" dirty="0" err="1">
                <a:solidFill>
                  <a:srgbClr val="333333"/>
                </a:solidFill>
                <a:latin typeface="#9Slide03 Ample" panose="02000000000000000000" pitchFamily="2" charset="0"/>
              </a:rPr>
              <a:t>nữa</a:t>
            </a:r>
            <a:r>
              <a:rPr lang="en-US" sz="3200" dirty="0">
                <a:solidFill>
                  <a:srgbClr val="333333"/>
                </a:solidFill>
                <a:latin typeface="#9Slide03 Ample" panose="02000000000000000000" pitchFamily="2" charset="0"/>
              </a:rPr>
              <a:t>.</a:t>
            </a:r>
            <a:endParaRPr lang="en-US" sz="3200" dirty="0">
              <a:latin typeface="#9Slide03 Ample" panose="02000000000000000000" pitchFamily="2" charset="0"/>
            </a:endParaRPr>
          </a:p>
        </p:txBody>
      </p:sp>
      <p:sp>
        <p:nvSpPr>
          <p:cNvPr id="20" name="TextBox 19"/>
          <p:cNvSpPr txBox="1"/>
          <p:nvPr/>
        </p:nvSpPr>
        <p:spPr>
          <a:xfrm>
            <a:off x="1530752" y="4337231"/>
            <a:ext cx="6094070" cy="369332"/>
          </a:xfrm>
          <a:prstGeom prst="rect">
            <a:avLst/>
          </a:prstGeom>
          <a:noFill/>
        </p:spPr>
        <p:txBody>
          <a:bodyPr wrap="square">
            <a:spAutoFit/>
          </a:bodyPr>
          <a:lstStyle/>
          <a:p>
            <a:pPr marR="61595" lvl="0" algn="just">
              <a:spcAft>
                <a:spcPts val="0"/>
              </a:spcAft>
              <a:buClr>
                <a:srgbClr val="231F20"/>
              </a:buClr>
              <a:buSzPts val="1250"/>
              <a:tabLst>
                <a:tab pos="187325" algn="l"/>
              </a:tabLst>
            </a:pPr>
            <a:endParaRPr lang="en-US" sz="1800" dirty="0">
              <a:solidFill>
                <a:srgbClr val="0070C0"/>
              </a:solidFill>
              <a:effectLst/>
              <a:latin typeface="SimSun-ExtB" panose="02010609060101010101" pitchFamily="49" charset="-122"/>
              <a:ea typeface="SimSun-ExtB" panose="02010609060101010101" pitchFamily="49" charset="-122"/>
              <a:cs typeface="SimSun-ExtB" panose="02010609060101010101" pitchFamily="49" charset="-122"/>
            </a:endParaRPr>
          </a:p>
        </p:txBody>
      </p:sp>
      <p:sp>
        <p:nvSpPr>
          <p:cNvPr id="22" name="TextBox 21"/>
          <p:cNvSpPr txBox="1"/>
          <p:nvPr/>
        </p:nvSpPr>
        <p:spPr>
          <a:xfrm>
            <a:off x="341447" y="3898451"/>
            <a:ext cx="11509105" cy="2554545"/>
          </a:xfrm>
          <a:prstGeom prst="rect">
            <a:avLst/>
          </a:prstGeom>
          <a:noFill/>
        </p:spPr>
        <p:txBody>
          <a:bodyPr wrap="square">
            <a:spAutoFit/>
          </a:bodyPr>
          <a:lstStyle/>
          <a:p>
            <a:pPr marL="509905" indent="-509905" algn="just"/>
            <a:r>
              <a:rPr lang="en-US" sz="3000" dirty="0">
                <a:solidFill>
                  <a:srgbClr val="0070C0"/>
                </a:solidFill>
                <a:latin typeface="#9Slide03 Ample" panose="02000000000000000000" pitchFamily="2" charset="0"/>
              </a:rPr>
              <a:t></a:t>
            </a:r>
            <a:r>
              <a:rPr lang="en-US" sz="3000" dirty="0">
                <a:solidFill>
                  <a:srgbClr val="0070C0"/>
                </a:solidFill>
                <a:latin typeface="#9Slide03 Ample" panose="02000000000000000000" pitchFamily="2" charset="0"/>
                <a:sym typeface="Wingdings" panose="05000000000000000000" pitchFamily="2" charset="2"/>
              </a:rPr>
              <a:t></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Điển</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tích</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núi</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Vọng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Phu</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thể</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hiện</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tình</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yêu</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sâu</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nặng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lòng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chung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thuỷ</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sắt</a:t>
            </a:r>
            <a:r>
              <a:rPr lang="en-US" sz="3000" dirty="0">
                <a:solidFill>
                  <a:srgbClr val="0070C0"/>
                </a:solidFill>
                <a:latin typeface="#9Slide03 Ample" panose="02000000000000000000" pitchFamily="2" charset="0"/>
              </a:rPr>
              <a:t> son. </a:t>
            </a:r>
            <a:endParaRPr lang="en-US" sz="3000" dirty="0">
              <a:solidFill>
                <a:srgbClr val="0070C0"/>
              </a:solidFill>
              <a:latin typeface="#9Slide03 Ample" panose="02000000000000000000" pitchFamily="2" charset="0"/>
            </a:endParaRPr>
          </a:p>
          <a:p>
            <a:pPr marL="509905" indent="-509905" algn="just"/>
            <a:endParaRPr lang="en-US" sz="1000" dirty="0">
              <a:solidFill>
                <a:srgbClr val="0070C0"/>
              </a:solidFill>
              <a:latin typeface="#9Slide03 Ample" panose="02000000000000000000" pitchFamily="2" charset="0"/>
            </a:endParaRPr>
          </a:p>
          <a:p>
            <a:pPr marL="509905" indent="-509905" algn="just"/>
            <a:r>
              <a:rPr lang="en-US" sz="3000" dirty="0">
                <a:solidFill>
                  <a:srgbClr val="0070C0"/>
                </a:solidFill>
                <a:latin typeface="#9Slide03 Ample" panose="02000000000000000000" pitchFamily="2" charset="0"/>
                <a:sym typeface="Wingdings" panose="05000000000000000000" pitchFamily="2" charset="2"/>
              </a:rPr>
              <a:t> </a:t>
            </a:r>
            <a:r>
              <a:rPr lang="en-US" sz="3000" dirty="0" err="1">
                <a:solidFill>
                  <a:srgbClr val="0070C0"/>
                </a:solidFill>
                <a:latin typeface="#9Slide03 Ample" panose="02000000000000000000" pitchFamily="2" charset="0"/>
              </a:rPr>
              <a:t>Vũ</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Nương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nhắc</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điển</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tích</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này</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để</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thể</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hiện</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sự</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xót</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xa</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của</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mình</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đến</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cả</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cái</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tình</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cảnh</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đáng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thương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của</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nàng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Vọng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Phu</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Vũ</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Nương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cũng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không</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thể</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có</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được</a:t>
            </a:r>
            <a:r>
              <a:rPr lang="en-US" sz="3000" dirty="0">
                <a:solidFill>
                  <a:srgbClr val="0070C0"/>
                </a:solidFill>
                <a:latin typeface="#9Slide03 Ample" panose="02000000000000000000" pitchFamily="2" charset="0"/>
              </a:rPr>
              <a:t>.</a:t>
            </a:r>
            <a:endParaRPr lang="en-US" sz="3000" dirty="0">
              <a:solidFill>
                <a:srgbClr val="0070C0"/>
              </a:solidFill>
              <a:latin typeface="#9Slide03 Ample"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barn(inVertical)">
                                      <p:cBhvr>
                                        <p:cTn id="20"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l="4702" r="4702"/>
          <a:stretch>
            <a:fillRect/>
          </a:stretch>
        </p:blipFill>
        <p:spPr bwMode="auto">
          <a:xfrm>
            <a:off x="6690162" y="529034"/>
            <a:ext cx="5000264" cy="28936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39495" y="944817"/>
            <a:ext cx="5830752" cy="2062103"/>
          </a:xfrm>
          <a:prstGeom prst="rect">
            <a:avLst/>
          </a:prstGeom>
          <a:noFill/>
        </p:spPr>
        <p:txBody>
          <a:bodyPr wrap="square">
            <a:spAutoFit/>
          </a:bodyPr>
          <a:lstStyle/>
          <a:p>
            <a:pPr algn="just"/>
            <a:r>
              <a:rPr lang="en-US" sz="3200" b="0" i="0" dirty="0" err="1">
                <a:solidFill>
                  <a:srgbClr val="333333"/>
                </a:solidFill>
                <a:effectLst/>
                <a:latin typeface="#9Slide03 AmpleSoft" panose="02000000000000000000" pitchFamily="2" charset="0"/>
              </a:rPr>
              <a:t>Thiếp</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nếu</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đoan</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trang</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giữ</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tiết</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trinh</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bạch</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gìn</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lòng</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 panose="02000000000000000000" pitchFamily="2" charset="0"/>
              </a:rPr>
              <a:t>vào</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nước</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xin</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làm</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ngọc</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Mị</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Nương</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xuống</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đất</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xin</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làm</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cỏ</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Ngu</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mĩ</a:t>
            </a:r>
            <a:r>
              <a:rPr lang="en-US" sz="3200" dirty="0">
                <a:solidFill>
                  <a:srgbClr val="333333"/>
                </a:solidFill>
                <a:latin typeface="#9Slide03 Ample" panose="02000000000000000000" pitchFamily="2" charset="0"/>
              </a:rPr>
              <a:t>.</a:t>
            </a:r>
            <a:endParaRPr lang="en-US" sz="3200" dirty="0">
              <a:latin typeface="#9Slide03 Ample" panose="02000000000000000000" pitchFamily="2" charset="0"/>
            </a:endParaRPr>
          </a:p>
        </p:txBody>
      </p:sp>
      <p:sp>
        <p:nvSpPr>
          <p:cNvPr id="20" name="TextBox 19"/>
          <p:cNvSpPr txBox="1"/>
          <p:nvPr/>
        </p:nvSpPr>
        <p:spPr>
          <a:xfrm>
            <a:off x="1530752" y="4337231"/>
            <a:ext cx="6094070" cy="369332"/>
          </a:xfrm>
          <a:prstGeom prst="rect">
            <a:avLst/>
          </a:prstGeom>
          <a:noFill/>
        </p:spPr>
        <p:txBody>
          <a:bodyPr wrap="square">
            <a:spAutoFit/>
          </a:bodyPr>
          <a:lstStyle/>
          <a:p>
            <a:pPr marR="61595" lvl="0" algn="just">
              <a:spcAft>
                <a:spcPts val="0"/>
              </a:spcAft>
              <a:buClr>
                <a:srgbClr val="231F20"/>
              </a:buClr>
              <a:buSzPts val="1250"/>
              <a:tabLst>
                <a:tab pos="187325" algn="l"/>
              </a:tabLst>
            </a:pPr>
            <a:endParaRPr lang="en-US" sz="1800" dirty="0">
              <a:solidFill>
                <a:srgbClr val="0070C0"/>
              </a:solidFill>
              <a:effectLst/>
              <a:latin typeface="SimSun-ExtB" panose="02010609060101010101" pitchFamily="49" charset="-122"/>
              <a:ea typeface="SimSun-ExtB" panose="02010609060101010101" pitchFamily="49" charset="-122"/>
              <a:cs typeface="SimSun-ExtB" panose="02010609060101010101" pitchFamily="49" charset="-122"/>
            </a:endParaRPr>
          </a:p>
        </p:txBody>
      </p:sp>
      <p:sp>
        <p:nvSpPr>
          <p:cNvPr id="22" name="TextBox 21"/>
          <p:cNvSpPr txBox="1"/>
          <p:nvPr/>
        </p:nvSpPr>
        <p:spPr>
          <a:xfrm>
            <a:off x="341447" y="3898451"/>
            <a:ext cx="11509105" cy="2554545"/>
          </a:xfrm>
          <a:prstGeom prst="rect">
            <a:avLst/>
          </a:prstGeom>
          <a:noFill/>
        </p:spPr>
        <p:txBody>
          <a:bodyPr wrap="square">
            <a:spAutoFit/>
          </a:bodyPr>
          <a:lstStyle/>
          <a:p>
            <a:pPr marL="509905" indent="-509905" algn="just">
              <a:buFont typeface="Wingdings" panose="05000000000000000000" pitchFamily="2" charset="2"/>
              <a:buChar char="à"/>
            </a:pPr>
            <a:r>
              <a:rPr lang="vi-VN" sz="3000" dirty="0">
                <a:solidFill>
                  <a:srgbClr val="0070C0"/>
                </a:solidFill>
                <a:latin typeface="#9Slide03 Ample" panose="02000000000000000000" pitchFamily="2" charset="0"/>
              </a:rPr>
              <a:t>Hai điển tích </a:t>
            </a:r>
            <a:r>
              <a:rPr lang="en-US" sz="3000" dirty="0" err="1">
                <a:solidFill>
                  <a:srgbClr val="0070C0"/>
                </a:solidFill>
                <a:latin typeface="#9Slide03 Ample" panose="02000000000000000000" pitchFamily="2" charset="0"/>
              </a:rPr>
              <a:t>này</a:t>
            </a:r>
            <a:r>
              <a:rPr lang="en-US" sz="3000" dirty="0">
                <a:solidFill>
                  <a:srgbClr val="0070C0"/>
                </a:solidFill>
                <a:latin typeface="#9Slide03 Ample" panose="02000000000000000000" pitchFamily="2" charset="0"/>
              </a:rPr>
              <a:t> </a:t>
            </a:r>
            <a:r>
              <a:rPr lang="vi-VN" sz="3000" dirty="0">
                <a:solidFill>
                  <a:srgbClr val="0070C0"/>
                </a:solidFill>
                <a:latin typeface="#9Slide03 Ample" panose="02000000000000000000" pitchFamily="2" charset="0"/>
              </a:rPr>
              <a:t>mĩ đều nói đến những điều linh thiêng, kì lạ của người </a:t>
            </a:r>
            <a:r>
              <a:rPr lang="en-US" sz="3000" dirty="0" err="1">
                <a:solidFill>
                  <a:srgbClr val="0070C0"/>
                </a:solidFill>
                <a:latin typeface="#9Slide03 Ample" panose="02000000000000000000" pitchFamily="2" charset="0"/>
              </a:rPr>
              <a:t>phụ</a:t>
            </a:r>
            <a:r>
              <a:rPr lang="en-US" sz="3000" dirty="0">
                <a:solidFill>
                  <a:srgbClr val="0070C0"/>
                </a:solidFill>
                <a:latin typeface="#9Slide03 Ample" panose="02000000000000000000" pitchFamily="2" charset="0"/>
              </a:rPr>
              <a:t> </a:t>
            </a:r>
            <a:r>
              <a:rPr lang="en-US" sz="3000" dirty="0" err="1">
                <a:solidFill>
                  <a:srgbClr val="0070C0"/>
                </a:solidFill>
                <a:latin typeface="#9Slide03 Ample" panose="02000000000000000000" pitchFamily="2" charset="0"/>
              </a:rPr>
              <a:t>nữ</a:t>
            </a:r>
            <a:r>
              <a:rPr lang="en-US" sz="3000" dirty="0">
                <a:solidFill>
                  <a:srgbClr val="0070C0"/>
                </a:solidFill>
                <a:latin typeface="#9Slide03 Ample" panose="02000000000000000000" pitchFamily="2" charset="0"/>
              </a:rPr>
              <a:t> </a:t>
            </a:r>
            <a:r>
              <a:rPr lang="vi-VN" sz="3000" dirty="0">
                <a:solidFill>
                  <a:srgbClr val="0070C0"/>
                </a:solidFill>
                <a:latin typeface="#9Slide03 Ample" panose="02000000000000000000" pitchFamily="2" charset="0"/>
              </a:rPr>
              <a:t>sau khi chết (chết mà vẫn tỏ được sự trong trắng, thuỷ chung). </a:t>
            </a:r>
            <a:endParaRPr lang="en-US" sz="3000" dirty="0">
              <a:solidFill>
                <a:srgbClr val="0070C0"/>
              </a:solidFill>
              <a:latin typeface="#9Slide03 Ample" panose="02000000000000000000" pitchFamily="2" charset="0"/>
            </a:endParaRPr>
          </a:p>
          <a:p>
            <a:pPr algn="just"/>
            <a:endParaRPr lang="en-US" sz="1000" dirty="0">
              <a:solidFill>
                <a:srgbClr val="0070C0"/>
              </a:solidFill>
              <a:latin typeface="#9Slide03 Ample" panose="02000000000000000000" pitchFamily="2" charset="0"/>
            </a:endParaRPr>
          </a:p>
          <a:p>
            <a:pPr marL="509905" indent="-509905" algn="just">
              <a:buFont typeface="Wingdings" panose="05000000000000000000" pitchFamily="2" charset="2"/>
              <a:buChar char="à"/>
            </a:pPr>
            <a:r>
              <a:rPr lang="vi-VN" sz="3000" dirty="0">
                <a:solidFill>
                  <a:srgbClr val="0070C0"/>
                </a:solidFill>
                <a:latin typeface="#9Slide03 Ample" panose="02000000000000000000" pitchFamily="2" charset="0"/>
              </a:rPr>
              <a:t>Nhắc đến hai điển tích này, Vũ Nương muốn sau khi mình ra đi, người đời không hoài nghi về phẩm giá của mình.</a:t>
            </a:r>
            <a:endParaRPr lang="en-US" sz="3000" dirty="0">
              <a:solidFill>
                <a:srgbClr val="0070C0"/>
              </a:solidFill>
              <a:latin typeface="#9Slide03 Ample"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barn(inVertical)">
                                      <p:cBhvr>
                                        <p:cTn id="20"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l="4702" r="4702"/>
          <a:stretch>
            <a:fillRect/>
          </a:stretch>
        </p:blipFill>
        <p:spPr bwMode="auto">
          <a:xfrm>
            <a:off x="347235" y="487496"/>
            <a:ext cx="5000264" cy="28936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597329" y="1149501"/>
            <a:ext cx="6247436" cy="1569660"/>
          </a:xfrm>
          <a:prstGeom prst="rect">
            <a:avLst/>
          </a:prstGeom>
          <a:noFill/>
        </p:spPr>
        <p:txBody>
          <a:bodyPr wrap="square">
            <a:spAutoFit/>
          </a:bodyPr>
          <a:lstStyle/>
          <a:p>
            <a:pPr algn="just"/>
            <a:r>
              <a:rPr lang="en-US" sz="3200" b="0" i="0" dirty="0" err="1">
                <a:solidFill>
                  <a:srgbClr val="333333"/>
                </a:solidFill>
                <a:effectLst/>
                <a:latin typeface="#9Slide03 AmpleSoft" panose="02000000000000000000" pitchFamily="2" charset="0"/>
              </a:rPr>
              <a:t>Nương</a:t>
            </a:r>
            <a:r>
              <a:rPr lang="en-US" sz="3200" b="0" i="0" dirty="0">
                <a:solidFill>
                  <a:srgbClr val="333333"/>
                </a:solidFill>
                <a:effectLst/>
                <a:latin typeface="#9Slide03 AmpleSoft" panose="02000000000000000000" pitchFamily="2" charset="0"/>
              </a:rPr>
              <a:t> </a:t>
            </a:r>
            <a:r>
              <a:rPr lang="en-US" sz="3200" b="0" i="0" dirty="0" err="1">
                <a:solidFill>
                  <a:srgbClr val="333333"/>
                </a:solidFill>
                <a:effectLst/>
                <a:latin typeface="#9Slide03 AmpleSoft" panose="02000000000000000000" pitchFamily="2" charset="0"/>
              </a:rPr>
              <a:t>tử</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 panose="02000000000000000000" pitchFamily="2" charset="0"/>
              </a:rPr>
              <a:t>nghĩa</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khác</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Tào</a:t>
            </a:r>
            <a:r>
              <a:rPr lang="en-US" sz="3200" dirty="0">
                <a:solidFill>
                  <a:srgbClr val="333333"/>
                </a:solidFill>
                <a:latin typeface="#9Slide03 Ample" panose="02000000000000000000" pitchFamily="2" charset="0"/>
              </a:rPr>
              <a:t> Nga, </a:t>
            </a:r>
            <a:r>
              <a:rPr lang="en-US" sz="3200" dirty="0" err="1">
                <a:solidFill>
                  <a:srgbClr val="333333"/>
                </a:solidFill>
                <a:latin typeface="#9Slide03 Ample" panose="02000000000000000000" pitchFamily="2" charset="0"/>
              </a:rPr>
              <a:t>hơn</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không</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Tinh</a:t>
            </a:r>
            <a:r>
              <a:rPr lang="en-US" sz="3200" dirty="0">
                <a:solidFill>
                  <a:srgbClr val="333333"/>
                </a:solidFill>
                <a:latin typeface="#9Slide03 Ample" panose="02000000000000000000" pitchFamily="2" charset="0"/>
              </a:rPr>
              <a:t> </a:t>
            </a:r>
            <a:r>
              <a:rPr lang="en-US" sz="3200" dirty="0" err="1">
                <a:solidFill>
                  <a:srgbClr val="333333"/>
                </a:solidFill>
                <a:latin typeface="#9Slide03 Ample" panose="02000000000000000000" pitchFamily="2" charset="0"/>
              </a:rPr>
              <a:t>Vệ</a:t>
            </a:r>
            <a:r>
              <a:rPr lang="en-US" sz="3200" dirty="0">
                <a:solidFill>
                  <a:srgbClr val="333333"/>
                </a:solidFill>
                <a:latin typeface="#9Slide03 Ample" panose="02000000000000000000" pitchFamily="2" charset="0"/>
              </a:rPr>
              <a:t> </a:t>
            </a:r>
            <a:r>
              <a:rPr lang="en-US" sz="3200" dirty="0" err="1">
                <a:solidFill>
                  <a:srgbClr val="333333"/>
                </a:solidFill>
                <a:latin typeface="#9Slide03 AmpleSoft" panose="02000000000000000000" pitchFamily="2" charset="0"/>
              </a:rPr>
              <a:t>mà</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phải</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ôm</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mối</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hận</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gieo</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mình</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xuống</a:t>
            </a:r>
            <a:r>
              <a:rPr lang="en-US" sz="3200" dirty="0">
                <a:solidFill>
                  <a:srgbClr val="333333"/>
                </a:solidFill>
                <a:latin typeface="#9Slide03 AmpleSoft" panose="02000000000000000000" pitchFamily="2" charset="0"/>
              </a:rPr>
              <a:t> </a:t>
            </a:r>
            <a:r>
              <a:rPr lang="en-US" sz="3200" dirty="0" err="1">
                <a:solidFill>
                  <a:srgbClr val="333333"/>
                </a:solidFill>
                <a:latin typeface="#9Slide03 AmpleSoft" panose="02000000000000000000" pitchFamily="2" charset="0"/>
              </a:rPr>
              <a:t>nước</a:t>
            </a:r>
            <a:r>
              <a:rPr lang="en-US" sz="3200" dirty="0">
                <a:solidFill>
                  <a:srgbClr val="333333"/>
                </a:solidFill>
                <a:latin typeface="#9Slide03 AmpleSoft" panose="02000000000000000000" pitchFamily="2" charset="0"/>
              </a:rPr>
              <a:t>.</a:t>
            </a:r>
            <a:endParaRPr lang="en-US" sz="3200" dirty="0">
              <a:latin typeface="#9Slide03 AmpleSoft" panose="02000000000000000000" pitchFamily="2" charset="0"/>
            </a:endParaRPr>
          </a:p>
        </p:txBody>
      </p:sp>
      <p:sp>
        <p:nvSpPr>
          <p:cNvPr id="20" name="TextBox 19"/>
          <p:cNvSpPr txBox="1"/>
          <p:nvPr/>
        </p:nvSpPr>
        <p:spPr>
          <a:xfrm>
            <a:off x="1530752" y="4337231"/>
            <a:ext cx="6094070" cy="369332"/>
          </a:xfrm>
          <a:prstGeom prst="rect">
            <a:avLst/>
          </a:prstGeom>
          <a:noFill/>
        </p:spPr>
        <p:txBody>
          <a:bodyPr wrap="square">
            <a:spAutoFit/>
          </a:bodyPr>
          <a:lstStyle/>
          <a:p>
            <a:pPr marR="61595" lvl="0" algn="just">
              <a:spcAft>
                <a:spcPts val="0"/>
              </a:spcAft>
              <a:buClr>
                <a:srgbClr val="231F20"/>
              </a:buClr>
              <a:buSzPts val="1250"/>
              <a:tabLst>
                <a:tab pos="187325" algn="l"/>
              </a:tabLst>
            </a:pPr>
            <a:endParaRPr lang="en-US" sz="1800" dirty="0">
              <a:solidFill>
                <a:srgbClr val="0070C0"/>
              </a:solidFill>
              <a:effectLst/>
              <a:latin typeface="SimSun-ExtB" panose="02010609060101010101" pitchFamily="49" charset="-122"/>
              <a:ea typeface="SimSun-ExtB" panose="02010609060101010101" pitchFamily="49" charset="-122"/>
              <a:cs typeface="SimSun-ExtB" panose="02010609060101010101" pitchFamily="49" charset="-122"/>
            </a:endParaRPr>
          </a:p>
        </p:txBody>
      </p:sp>
      <p:sp>
        <p:nvSpPr>
          <p:cNvPr id="22" name="TextBox 21"/>
          <p:cNvSpPr txBox="1"/>
          <p:nvPr/>
        </p:nvSpPr>
        <p:spPr>
          <a:xfrm>
            <a:off x="341447" y="3815959"/>
            <a:ext cx="11509105" cy="2554545"/>
          </a:xfrm>
          <a:prstGeom prst="rect">
            <a:avLst/>
          </a:prstGeom>
          <a:noFill/>
        </p:spPr>
        <p:txBody>
          <a:bodyPr wrap="square">
            <a:spAutoFit/>
          </a:bodyPr>
          <a:lstStyle/>
          <a:p>
            <a:pPr marL="509905" indent="-509905" algn="just">
              <a:buFont typeface="Wingdings" panose="05000000000000000000" pitchFamily="2" charset="2"/>
              <a:buChar char="à"/>
            </a:pPr>
            <a:r>
              <a:rPr lang="vi-VN" sz="3000" dirty="0">
                <a:solidFill>
                  <a:srgbClr val="0070C0"/>
                </a:solidFill>
                <a:latin typeface="#9Slide03 Ample" panose="02000000000000000000" pitchFamily="2" charset="0"/>
              </a:rPr>
              <a:t>Phan Lang nhắc đến điển tích về Tào Nga và Tinh Vệ − những người con gái có cái chết hoàn toàn không giống với việc lựa chọn cách trẫm mình vì oan khuất của Vũ Nương. </a:t>
            </a:r>
            <a:endParaRPr lang="en-US" sz="3000" dirty="0">
              <a:solidFill>
                <a:srgbClr val="0070C0"/>
              </a:solidFill>
              <a:latin typeface="#9Slide03 Ample" panose="02000000000000000000" pitchFamily="2" charset="0"/>
            </a:endParaRPr>
          </a:p>
          <a:p>
            <a:pPr algn="just"/>
            <a:endParaRPr lang="en-US" sz="1000" dirty="0">
              <a:solidFill>
                <a:srgbClr val="0070C0"/>
              </a:solidFill>
              <a:latin typeface="#9Slide03 Ample" panose="02000000000000000000" pitchFamily="2" charset="0"/>
            </a:endParaRPr>
          </a:p>
          <a:p>
            <a:pPr marL="509905" indent="-509905" algn="just">
              <a:buFont typeface="Wingdings" panose="05000000000000000000" pitchFamily="2" charset="2"/>
              <a:buChar char="à"/>
            </a:pPr>
            <a:r>
              <a:rPr lang="vi-VN" sz="3000" dirty="0">
                <a:solidFill>
                  <a:srgbClr val="0070C0"/>
                </a:solidFill>
                <a:latin typeface="#9Slide03 Ample" panose="02000000000000000000" pitchFamily="2" charset="0"/>
              </a:rPr>
              <a:t>Theo Phan Lang, cách hành xử của Vũ Nương cũng phải khác: nên tìm đường trở về quê nhà với người xưa.</a:t>
            </a:r>
            <a:endParaRPr lang="en-US" sz="3000" dirty="0">
              <a:solidFill>
                <a:srgbClr val="0070C0"/>
              </a:solidFill>
              <a:latin typeface="#9Slide03 Ample"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barn(inVertical)">
                                      <p:cBhvr>
                                        <p:cTn id="20"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4121" b="28009"/>
          <a:stretch>
            <a:fillRect/>
          </a:stretch>
        </p:blipFill>
        <p:spPr bwMode="auto">
          <a:xfrm>
            <a:off x="6690162" y="529034"/>
            <a:ext cx="5000264" cy="28936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55556" y="1203424"/>
            <a:ext cx="5240444" cy="1754326"/>
          </a:xfrm>
          <a:prstGeom prst="rect">
            <a:avLst/>
          </a:prstGeom>
          <a:noFill/>
        </p:spPr>
        <p:txBody>
          <a:bodyPr wrap="square">
            <a:spAutoFit/>
          </a:bodyPr>
          <a:lstStyle/>
          <a:p>
            <a:pPr algn="just"/>
            <a:r>
              <a:rPr lang="en-US" sz="3600" b="0" i="0" dirty="0" err="1">
                <a:solidFill>
                  <a:srgbClr val="333333"/>
                </a:solidFill>
                <a:effectLst/>
                <a:latin typeface="#9Slide03 AmpleSoft" panose="02000000000000000000" pitchFamily="2" charset="0"/>
              </a:rPr>
              <a:t>Vả</a:t>
            </a:r>
            <a:r>
              <a:rPr lang="en-US" sz="3600" b="0" i="0" dirty="0">
                <a:solidFill>
                  <a:srgbClr val="333333"/>
                </a:solidFill>
                <a:effectLst/>
                <a:latin typeface="#9Slide03 AmpleSoft" panose="02000000000000000000" pitchFamily="2" charset="0"/>
              </a:rPr>
              <a:t> </a:t>
            </a:r>
            <a:r>
              <a:rPr lang="en-US" sz="3600" b="0" i="0" dirty="0" err="1">
                <a:solidFill>
                  <a:srgbClr val="333333"/>
                </a:solidFill>
                <a:effectLst/>
                <a:latin typeface="#9Slide03 AmpleSoft" panose="02000000000000000000" pitchFamily="2" charset="0"/>
              </a:rPr>
              <a:t>chăng</a:t>
            </a:r>
            <a:r>
              <a:rPr lang="en-US" sz="3600" dirty="0">
                <a:solidFill>
                  <a:srgbClr val="333333"/>
                </a:solidFill>
                <a:latin typeface="#9Slide03 AmpleSoft" panose="02000000000000000000" pitchFamily="2" charset="0"/>
              </a:rPr>
              <a:t>, </a:t>
            </a:r>
            <a:r>
              <a:rPr lang="en-US" sz="3600" dirty="0" err="1">
                <a:solidFill>
                  <a:srgbClr val="333333"/>
                </a:solidFill>
                <a:latin typeface="#9Slide03 Ample" panose="02000000000000000000" pitchFamily="2" charset="0"/>
              </a:rPr>
              <a:t>ngựa</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Hồ</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gầm</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gió</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bắc</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chim</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Việt</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đậu</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cành</a:t>
            </a:r>
            <a:r>
              <a:rPr lang="en-US" sz="3600" dirty="0">
                <a:solidFill>
                  <a:srgbClr val="333333"/>
                </a:solidFill>
                <a:latin typeface="#9Slide03 Ample" panose="02000000000000000000" pitchFamily="2" charset="0"/>
              </a:rPr>
              <a:t> </a:t>
            </a:r>
            <a:r>
              <a:rPr lang="en-US" sz="3600" dirty="0" err="1">
                <a:solidFill>
                  <a:srgbClr val="333333"/>
                </a:solidFill>
                <a:latin typeface="#9Slide03 Ample" panose="02000000000000000000" pitchFamily="2" charset="0"/>
              </a:rPr>
              <a:t>nam</a:t>
            </a:r>
            <a:r>
              <a:rPr lang="en-US" sz="3600" dirty="0">
                <a:solidFill>
                  <a:srgbClr val="333333"/>
                </a:solidFill>
                <a:latin typeface="#9Slide03 Ample" panose="02000000000000000000" pitchFamily="2" charset="0"/>
              </a:rPr>
              <a:t>.</a:t>
            </a:r>
            <a:endParaRPr lang="en-US" sz="3600" dirty="0">
              <a:latin typeface="#9Slide03 Ample" panose="02000000000000000000" pitchFamily="2" charset="0"/>
            </a:endParaRPr>
          </a:p>
        </p:txBody>
      </p:sp>
      <p:sp>
        <p:nvSpPr>
          <p:cNvPr id="20" name="TextBox 19"/>
          <p:cNvSpPr txBox="1"/>
          <p:nvPr/>
        </p:nvSpPr>
        <p:spPr>
          <a:xfrm>
            <a:off x="1530752" y="4337231"/>
            <a:ext cx="6094070" cy="369332"/>
          </a:xfrm>
          <a:prstGeom prst="rect">
            <a:avLst/>
          </a:prstGeom>
          <a:noFill/>
        </p:spPr>
        <p:txBody>
          <a:bodyPr wrap="square">
            <a:spAutoFit/>
          </a:bodyPr>
          <a:lstStyle/>
          <a:p>
            <a:pPr marR="61595" lvl="0" algn="just">
              <a:spcAft>
                <a:spcPts val="0"/>
              </a:spcAft>
              <a:buClr>
                <a:srgbClr val="231F20"/>
              </a:buClr>
              <a:buSzPts val="1250"/>
              <a:tabLst>
                <a:tab pos="187325" algn="l"/>
              </a:tabLst>
            </a:pPr>
            <a:endParaRPr lang="en-US" sz="1800" dirty="0">
              <a:solidFill>
                <a:srgbClr val="0070C0"/>
              </a:solidFill>
              <a:effectLst/>
              <a:latin typeface="SimSun-ExtB" panose="02010609060101010101" pitchFamily="49" charset="-122"/>
              <a:ea typeface="SimSun-ExtB" panose="02010609060101010101" pitchFamily="49" charset="-122"/>
              <a:cs typeface="SimSun-ExtB" panose="02010609060101010101" pitchFamily="49" charset="-122"/>
            </a:endParaRPr>
          </a:p>
        </p:txBody>
      </p:sp>
      <p:sp>
        <p:nvSpPr>
          <p:cNvPr id="22" name="TextBox 21"/>
          <p:cNvSpPr txBox="1"/>
          <p:nvPr/>
        </p:nvSpPr>
        <p:spPr>
          <a:xfrm>
            <a:off x="639495" y="4247121"/>
            <a:ext cx="11050931" cy="1569660"/>
          </a:xfrm>
          <a:prstGeom prst="rect">
            <a:avLst/>
          </a:prstGeom>
          <a:noFill/>
        </p:spPr>
        <p:txBody>
          <a:bodyPr wrap="square">
            <a:spAutoFit/>
          </a:bodyPr>
          <a:lstStyle/>
          <a:p>
            <a:pPr marL="509905" indent="-509905" algn="just">
              <a:buFont typeface="Wingdings" panose="05000000000000000000" pitchFamily="2" charset="2"/>
              <a:buChar char="à"/>
            </a:pPr>
            <a:r>
              <a:rPr lang="vi-VN" sz="3200" dirty="0">
                <a:solidFill>
                  <a:srgbClr val="0070C0"/>
                </a:solidFill>
                <a:latin typeface="#9Slide03 Ample" panose="02000000000000000000" pitchFamily="2" charset="0"/>
              </a:rPr>
              <a:t>Vũ Nương dùng điển tích </a:t>
            </a:r>
            <a:r>
              <a:rPr lang="en-US" sz="3200" dirty="0" err="1">
                <a:solidFill>
                  <a:srgbClr val="0070C0"/>
                </a:solidFill>
                <a:latin typeface="#9Slide03 Ample" panose="02000000000000000000" pitchFamily="2" charset="0"/>
              </a:rPr>
              <a:t>này</a:t>
            </a:r>
            <a:r>
              <a:rPr lang="vi-VN" sz="3200" dirty="0">
                <a:solidFill>
                  <a:srgbClr val="0070C0"/>
                </a:solidFill>
                <a:latin typeface="#9Slide03 Ample" panose="02000000000000000000" pitchFamily="2" charset="0"/>
              </a:rPr>
              <a:t> để nói rằng tuy được sống với các nàng tiên nơi cung nước, nhưng nỗi nhớ nhà, nhớ quê luôn canh cánh trong lòng</a:t>
            </a:r>
            <a:endParaRPr lang="en-US" sz="3200" dirty="0">
              <a:solidFill>
                <a:srgbClr val="0070C0"/>
              </a:solidFill>
              <a:latin typeface="#9Slide03 Ample"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345440" y="944953"/>
            <a:ext cx="2435657" cy="2787232"/>
            <a:chOff x="345440" y="944953"/>
            <a:chExt cx="2435657" cy="2787232"/>
          </a:xfrm>
        </p:grpSpPr>
        <p:pic>
          <p:nvPicPr>
            <p:cNvPr id="28" name="Picture 27"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345440" y="944953"/>
              <a:ext cx="2435657" cy="2787232"/>
            </a:xfrm>
            <a:prstGeom prst="rect">
              <a:avLst/>
            </a:prstGeom>
          </p:spPr>
        </p:pic>
        <p:sp>
          <p:nvSpPr>
            <p:cNvPr id="39" name="TextBox 38"/>
            <p:cNvSpPr txBox="1"/>
            <p:nvPr/>
          </p:nvSpPr>
          <p:spPr>
            <a:xfrm flipH="1">
              <a:off x="592876" y="1942081"/>
              <a:ext cx="2083887" cy="461665"/>
            </a:xfrm>
            <a:prstGeom prst="rect">
              <a:avLst/>
            </a:prstGeom>
            <a:noFill/>
          </p:spPr>
          <p:txBody>
            <a:bodyPr wrap="square" rtlCol="0">
              <a:spAutoFit/>
            </a:bodyPr>
            <a:lstStyle/>
            <a:p>
              <a:pPr algn="r"/>
              <a:r>
                <a:rPr lang="en-US" sz="2400" dirty="0" err="1">
                  <a:latin typeface="#9Slide03 Ample" panose="02000000000000000000" pitchFamily="2" charset="0"/>
                </a:rPr>
                <a:t>Sư</a:t>
              </a:r>
              <a:r>
                <a:rPr lang="en-US" sz="2400" dirty="0">
                  <a:latin typeface="#9Slide03 Ample" panose="02000000000000000000" pitchFamily="2" charset="0"/>
                </a:rPr>
                <a:t> </a:t>
              </a:r>
              <a:r>
                <a:rPr lang="en-US" sz="2400" dirty="0" err="1">
                  <a:latin typeface="#9Slide03 Ample" panose="02000000000000000000" pitchFamily="2" charset="0"/>
                </a:rPr>
                <a:t>tử</a:t>
              </a:r>
              <a:r>
                <a:rPr lang="en-US" sz="2400" dirty="0">
                  <a:latin typeface="#9Slide03 Ample" panose="02000000000000000000" pitchFamily="2" charset="0"/>
                </a:rPr>
                <a:t> </a:t>
              </a:r>
              <a:r>
                <a:rPr lang="en-US" sz="2400" dirty="0" err="1">
                  <a:latin typeface="#9Slide03 Ample" panose="02000000000000000000" pitchFamily="2" charset="0"/>
                </a:rPr>
                <a:t>Hà</a:t>
              </a:r>
              <a:r>
                <a:rPr lang="en-US" sz="2400" dirty="0">
                  <a:latin typeface="#9Slide03 Ample" panose="02000000000000000000" pitchFamily="2" charset="0"/>
                </a:rPr>
                <a:t> </a:t>
              </a:r>
              <a:r>
                <a:rPr lang="en-US" sz="2400" dirty="0" err="1">
                  <a:latin typeface="#9Slide03 Ample" panose="02000000000000000000" pitchFamily="2" charset="0"/>
                </a:rPr>
                <a:t>Đông</a:t>
              </a:r>
              <a:endParaRPr lang="en-US" sz="2400" dirty="0">
                <a:latin typeface="#9Slide03 Ample" panose="02000000000000000000" pitchFamily="2" charset="0"/>
              </a:endParaRPr>
            </a:p>
          </p:txBody>
        </p:sp>
      </p:grpSp>
      <p:grpSp>
        <p:nvGrpSpPr>
          <p:cNvPr id="44" name="Group 43"/>
          <p:cNvGrpSpPr/>
          <p:nvPr/>
        </p:nvGrpSpPr>
        <p:grpSpPr>
          <a:xfrm>
            <a:off x="3302000" y="944953"/>
            <a:ext cx="2435657" cy="2787232"/>
            <a:chOff x="3302000" y="944953"/>
            <a:chExt cx="2435657" cy="2787232"/>
          </a:xfrm>
        </p:grpSpPr>
        <p:pic>
          <p:nvPicPr>
            <p:cNvPr id="31" name="Picture 30"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3302000" y="944953"/>
              <a:ext cx="2435657" cy="2787232"/>
            </a:xfrm>
            <a:prstGeom prst="rect">
              <a:avLst/>
            </a:prstGeom>
          </p:spPr>
        </p:pic>
        <p:sp>
          <p:nvSpPr>
            <p:cNvPr id="40" name="TextBox 39"/>
            <p:cNvSpPr txBox="1"/>
            <p:nvPr/>
          </p:nvSpPr>
          <p:spPr>
            <a:xfrm flipH="1">
              <a:off x="3507943" y="1884228"/>
              <a:ext cx="2147570" cy="830997"/>
            </a:xfrm>
            <a:prstGeom prst="rect">
              <a:avLst/>
            </a:prstGeom>
            <a:noFill/>
          </p:spPr>
          <p:txBody>
            <a:bodyPr wrap="square" rtlCol="0">
              <a:spAutoFit/>
            </a:bodyPr>
            <a:lstStyle/>
            <a:p>
              <a:pPr algn="r"/>
              <a:r>
                <a:rPr lang="en-US" sz="2400" dirty="0" err="1">
                  <a:latin typeface="#9Slide03 Ample" panose="02000000000000000000" pitchFamily="2" charset="0"/>
                </a:rPr>
                <a:t>Chỉ</a:t>
              </a:r>
              <a:r>
                <a:rPr lang="en-US" sz="2400" dirty="0">
                  <a:latin typeface="#9Slide03 Ample" panose="02000000000000000000" pitchFamily="2" charset="0"/>
                </a:rPr>
                <a:t> </a:t>
              </a:r>
              <a:r>
                <a:rPr lang="en-US" sz="2400" dirty="0" err="1">
                  <a:latin typeface="#9Slide03 Ample" panose="02000000000000000000" pitchFamily="2" charset="0"/>
                </a:rPr>
                <a:t>hươu</a:t>
              </a:r>
              <a:r>
                <a:rPr lang="en-US" sz="2400" dirty="0">
                  <a:latin typeface="#9Slide03 Ample" panose="02000000000000000000" pitchFamily="2" charset="0"/>
                </a:rPr>
                <a:t> </a:t>
              </a:r>
              <a:r>
                <a:rPr lang="en-US" sz="2400" dirty="0" err="1">
                  <a:latin typeface="#9Slide03 Ample" panose="02000000000000000000" pitchFamily="2" charset="0"/>
                </a:rPr>
                <a:t>nói</a:t>
              </a:r>
              <a:r>
                <a:rPr lang="en-US" sz="2400" dirty="0">
                  <a:latin typeface="#9Slide03 Ample" panose="02000000000000000000" pitchFamily="2" charset="0"/>
                </a:rPr>
                <a:t> </a:t>
              </a:r>
              <a:r>
                <a:rPr lang="en-US" sz="2400" dirty="0" err="1">
                  <a:latin typeface="#9Slide03 Ample" panose="02000000000000000000" pitchFamily="2" charset="0"/>
                </a:rPr>
                <a:t>ngựa</a:t>
              </a:r>
              <a:endParaRPr lang="en-US" sz="2400" dirty="0">
                <a:latin typeface="#9Slide03 Ample" panose="02000000000000000000" pitchFamily="2" charset="0"/>
              </a:endParaRPr>
            </a:p>
          </p:txBody>
        </p:sp>
      </p:grpSp>
      <p:grpSp>
        <p:nvGrpSpPr>
          <p:cNvPr id="45" name="Group 44"/>
          <p:cNvGrpSpPr/>
          <p:nvPr/>
        </p:nvGrpSpPr>
        <p:grpSpPr>
          <a:xfrm>
            <a:off x="6258560" y="944953"/>
            <a:ext cx="2435657" cy="2787232"/>
            <a:chOff x="6258560" y="944953"/>
            <a:chExt cx="2435657" cy="2787232"/>
          </a:xfrm>
        </p:grpSpPr>
        <p:pic>
          <p:nvPicPr>
            <p:cNvPr id="33" name="Picture 32"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6258560" y="944953"/>
              <a:ext cx="2435657" cy="2787232"/>
            </a:xfrm>
            <a:prstGeom prst="rect">
              <a:avLst/>
            </a:prstGeom>
          </p:spPr>
        </p:pic>
        <p:sp>
          <p:nvSpPr>
            <p:cNvPr id="41" name="TextBox 40"/>
            <p:cNvSpPr txBox="1"/>
            <p:nvPr/>
          </p:nvSpPr>
          <p:spPr>
            <a:xfrm flipH="1">
              <a:off x="6382360" y="1757416"/>
              <a:ext cx="2229712" cy="830997"/>
            </a:xfrm>
            <a:prstGeom prst="rect">
              <a:avLst/>
            </a:prstGeom>
            <a:noFill/>
          </p:spPr>
          <p:txBody>
            <a:bodyPr wrap="square" rtlCol="0">
              <a:spAutoFit/>
            </a:bodyPr>
            <a:lstStyle/>
            <a:p>
              <a:pPr algn="r"/>
              <a:r>
                <a:rPr lang="en-US" sz="2400" dirty="0" err="1">
                  <a:latin typeface="#9Slide03 Ample" panose="02000000000000000000" pitchFamily="2" charset="0"/>
                </a:rPr>
                <a:t>Khuynh</a:t>
              </a:r>
              <a:r>
                <a:rPr lang="en-US" sz="2400" dirty="0">
                  <a:latin typeface="#9Slide03 Ample" panose="02000000000000000000" pitchFamily="2" charset="0"/>
                </a:rPr>
                <a:t> </a:t>
              </a:r>
              <a:r>
                <a:rPr lang="en-US" sz="2400" dirty="0" err="1">
                  <a:latin typeface="#9Slide03 Ample" panose="02000000000000000000" pitchFamily="2" charset="0"/>
                </a:rPr>
                <a:t>quốc</a:t>
              </a:r>
              <a:r>
                <a:rPr lang="en-US" sz="2400" dirty="0">
                  <a:latin typeface="#9Slide03 Ample" panose="02000000000000000000" pitchFamily="2" charset="0"/>
                </a:rPr>
                <a:t> </a:t>
              </a:r>
              <a:r>
                <a:rPr lang="en-US" sz="2400" dirty="0" err="1">
                  <a:latin typeface="#9Slide03 Ample" panose="02000000000000000000" pitchFamily="2" charset="0"/>
                </a:rPr>
                <a:t>khuynh</a:t>
              </a:r>
              <a:r>
                <a:rPr lang="en-US" sz="2400" dirty="0">
                  <a:latin typeface="#9Slide03 Ample" panose="02000000000000000000" pitchFamily="2" charset="0"/>
                </a:rPr>
                <a:t> </a:t>
              </a:r>
              <a:r>
                <a:rPr lang="en-US" sz="2400" dirty="0" err="1">
                  <a:latin typeface="#9Slide03 Ample" panose="02000000000000000000" pitchFamily="2" charset="0"/>
                </a:rPr>
                <a:t>thành</a:t>
              </a:r>
              <a:endParaRPr lang="en-US" sz="2400" dirty="0">
                <a:latin typeface="#9Slide03 Ample" panose="02000000000000000000" pitchFamily="2" charset="0"/>
              </a:endParaRPr>
            </a:p>
          </p:txBody>
        </p:sp>
      </p:grpSp>
      <p:grpSp>
        <p:nvGrpSpPr>
          <p:cNvPr id="46" name="Group 45"/>
          <p:cNvGrpSpPr/>
          <p:nvPr/>
        </p:nvGrpSpPr>
        <p:grpSpPr>
          <a:xfrm>
            <a:off x="9215120" y="944953"/>
            <a:ext cx="2435657" cy="2787232"/>
            <a:chOff x="9215120" y="944953"/>
            <a:chExt cx="2435657" cy="2787232"/>
          </a:xfrm>
        </p:grpSpPr>
        <p:pic>
          <p:nvPicPr>
            <p:cNvPr id="35" name="Picture 34"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9215120" y="944953"/>
              <a:ext cx="2435657" cy="2787232"/>
            </a:xfrm>
            <a:prstGeom prst="rect">
              <a:avLst/>
            </a:prstGeom>
          </p:spPr>
        </p:pic>
        <p:sp>
          <p:nvSpPr>
            <p:cNvPr id="42" name="TextBox 41"/>
            <p:cNvSpPr txBox="1"/>
            <p:nvPr/>
          </p:nvSpPr>
          <p:spPr>
            <a:xfrm flipH="1">
              <a:off x="9970868" y="1910339"/>
              <a:ext cx="1407206" cy="830997"/>
            </a:xfrm>
            <a:prstGeom prst="rect">
              <a:avLst/>
            </a:prstGeom>
            <a:noFill/>
          </p:spPr>
          <p:txBody>
            <a:bodyPr wrap="square" rtlCol="0">
              <a:spAutoFit/>
            </a:bodyPr>
            <a:lstStyle/>
            <a:p>
              <a:pPr algn="r"/>
              <a:r>
                <a:rPr lang="en-US" sz="2400" dirty="0" err="1">
                  <a:latin typeface="#9Slide03 Ample" panose="02000000000000000000" pitchFamily="2" charset="0"/>
                </a:rPr>
                <a:t>Gót</a:t>
              </a:r>
              <a:r>
                <a:rPr lang="en-US" sz="2400" dirty="0">
                  <a:latin typeface="#9Slide03 Ample" panose="02000000000000000000" pitchFamily="2" charset="0"/>
                </a:rPr>
                <a:t> </a:t>
              </a:r>
              <a:r>
                <a:rPr lang="en-US" sz="2400" dirty="0" err="1">
                  <a:latin typeface="#9Slide03 Ample" panose="02000000000000000000" pitchFamily="2" charset="0"/>
                </a:rPr>
                <a:t>chân</a:t>
              </a:r>
              <a:r>
                <a:rPr lang="en-US" sz="2400" dirty="0">
                  <a:latin typeface="#9Slide03 Ample" panose="02000000000000000000" pitchFamily="2" charset="0"/>
                </a:rPr>
                <a:t> A-sin</a:t>
              </a:r>
              <a:endParaRPr lang="en-US" sz="2400" dirty="0">
                <a:latin typeface="#9Slide03 Ample" panose="02000000000000000000" pitchFamily="2" charset="0"/>
              </a:endParaRPr>
            </a:p>
          </p:txBody>
        </p:sp>
      </p:grpSp>
      <p:grpSp>
        <p:nvGrpSpPr>
          <p:cNvPr id="48" name="Group 47"/>
          <p:cNvGrpSpPr/>
          <p:nvPr/>
        </p:nvGrpSpPr>
        <p:grpSpPr>
          <a:xfrm>
            <a:off x="551384" y="3765968"/>
            <a:ext cx="2435656" cy="2787232"/>
            <a:chOff x="551384" y="3765968"/>
            <a:chExt cx="2435656" cy="2787232"/>
          </a:xfrm>
        </p:grpSpPr>
        <p:pic>
          <p:nvPicPr>
            <p:cNvPr id="30" name="Picture 29"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551384" y="3765968"/>
              <a:ext cx="2435656" cy="2787232"/>
            </a:xfrm>
            <a:prstGeom prst="rect">
              <a:avLst/>
            </a:prstGeom>
          </p:spPr>
        </p:pic>
        <p:sp>
          <p:nvSpPr>
            <p:cNvPr id="47" name="TextBox 46"/>
            <p:cNvSpPr txBox="1"/>
            <p:nvPr/>
          </p:nvSpPr>
          <p:spPr>
            <a:xfrm flipH="1">
              <a:off x="655447" y="4483817"/>
              <a:ext cx="1737232" cy="1569660"/>
            </a:xfrm>
            <a:prstGeom prst="rect">
              <a:avLst/>
            </a:prstGeom>
            <a:noFill/>
          </p:spPr>
          <p:txBody>
            <a:bodyPr wrap="square" rtlCol="0">
              <a:spAutoFit/>
            </a:bodyPr>
            <a:lstStyle/>
            <a:p>
              <a:r>
                <a:rPr lang="en-US" sz="2400" dirty="0" err="1">
                  <a:latin typeface="#9Slide03 Ample" panose="02000000000000000000" pitchFamily="2" charset="0"/>
                </a:rPr>
                <a:t>Vì</a:t>
              </a:r>
              <a:r>
                <a:rPr lang="en-US" sz="2400" dirty="0">
                  <a:latin typeface="#9Slide03 Ample" panose="02000000000000000000" pitchFamily="2" charset="0"/>
                </a:rPr>
                <a:t> </a:t>
              </a:r>
              <a:r>
                <a:rPr lang="en-US" sz="2400" dirty="0" err="1">
                  <a:latin typeface="#9Slide03 Ample" panose="02000000000000000000" pitchFamily="2" charset="0"/>
                </a:rPr>
                <a:t>lợi</a:t>
              </a:r>
              <a:r>
                <a:rPr lang="en-US" sz="2400" dirty="0">
                  <a:latin typeface="#9Slide03 Ample" panose="02000000000000000000" pitchFamily="2" charset="0"/>
                </a:rPr>
                <a:t> </a:t>
              </a:r>
              <a:r>
                <a:rPr lang="en-US" sz="2400" dirty="0" err="1">
                  <a:latin typeface="#9Slide03 Ample" panose="02000000000000000000" pitchFamily="2" charset="0"/>
                </a:rPr>
                <a:t>riêng</a:t>
              </a:r>
              <a:r>
                <a:rPr lang="en-US" sz="2400" dirty="0">
                  <a:latin typeface="#9Slide03 Ample" panose="02000000000000000000" pitchFamily="2" charset="0"/>
                </a:rPr>
                <a:t> </a:t>
              </a:r>
              <a:r>
                <a:rPr lang="en-US" sz="2400" dirty="0" err="1">
                  <a:latin typeface="#9Slide03 Ample" panose="02000000000000000000" pitchFamily="2" charset="0"/>
                </a:rPr>
                <a:t>mà</a:t>
              </a:r>
              <a:r>
                <a:rPr lang="en-US" sz="2400" dirty="0">
                  <a:latin typeface="#9Slide03 Ample" panose="02000000000000000000" pitchFamily="2" charset="0"/>
                </a:rPr>
                <a:t> xu </a:t>
              </a:r>
              <a:r>
                <a:rPr lang="en-US" sz="2400" dirty="0" err="1">
                  <a:latin typeface="#9Slide03 Ample" panose="02000000000000000000" pitchFamily="2" charset="0"/>
                </a:rPr>
                <a:t>nịnh</a:t>
              </a:r>
              <a:r>
                <a:rPr lang="en-US" sz="2400" dirty="0">
                  <a:latin typeface="#9Slide03 Ample" panose="02000000000000000000" pitchFamily="2" charset="0"/>
                </a:rPr>
                <a:t>, </a:t>
              </a:r>
              <a:r>
                <a:rPr lang="en-US" sz="2400" dirty="0" err="1">
                  <a:latin typeface="#9Slide03 Ample" panose="02000000000000000000" pitchFamily="2" charset="0"/>
                </a:rPr>
                <a:t>nói</a:t>
              </a:r>
              <a:r>
                <a:rPr lang="en-US" sz="2400" dirty="0">
                  <a:latin typeface="#9Slide03 Ample" panose="02000000000000000000" pitchFamily="2" charset="0"/>
                </a:rPr>
                <a:t> </a:t>
              </a:r>
              <a:r>
                <a:rPr lang="en-US" sz="2400" dirty="0" err="1">
                  <a:latin typeface="#9Slide03 Ample" panose="02000000000000000000" pitchFamily="2" charset="0"/>
                </a:rPr>
                <a:t>sai</a:t>
              </a:r>
              <a:r>
                <a:rPr lang="en-US" sz="2400" dirty="0">
                  <a:latin typeface="#9Slide03 Ample" panose="02000000000000000000" pitchFamily="2" charset="0"/>
                </a:rPr>
                <a:t> </a:t>
              </a:r>
              <a:r>
                <a:rPr lang="en-US" sz="2400" dirty="0" err="1">
                  <a:latin typeface="#9Slide03 Ample" panose="02000000000000000000" pitchFamily="2" charset="0"/>
                </a:rPr>
                <a:t>sự</a:t>
              </a:r>
              <a:r>
                <a:rPr lang="en-US" sz="2400" dirty="0">
                  <a:latin typeface="#9Slide03 Ample" panose="02000000000000000000" pitchFamily="2" charset="0"/>
                </a:rPr>
                <a:t> </a:t>
              </a:r>
              <a:r>
                <a:rPr lang="en-US" sz="2400" dirty="0" err="1">
                  <a:latin typeface="#9Slide03 Ample" panose="02000000000000000000" pitchFamily="2" charset="0"/>
                </a:rPr>
                <a:t>thật</a:t>
              </a:r>
              <a:endParaRPr lang="en-US" sz="2400" dirty="0">
                <a:latin typeface="#9Slide03 Ample" panose="02000000000000000000" pitchFamily="2" charset="0"/>
              </a:endParaRPr>
            </a:p>
          </p:txBody>
        </p:sp>
      </p:grpSp>
      <p:grpSp>
        <p:nvGrpSpPr>
          <p:cNvPr id="56" name="Group 55"/>
          <p:cNvGrpSpPr/>
          <p:nvPr/>
        </p:nvGrpSpPr>
        <p:grpSpPr>
          <a:xfrm>
            <a:off x="3507944" y="3765968"/>
            <a:ext cx="2435656" cy="2787232"/>
            <a:chOff x="3507944" y="3765968"/>
            <a:chExt cx="2435656" cy="2787232"/>
          </a:xfrm>
        </p:grpSpPr>
        <p:pic>
          <p:nvPicPr>
            <p:cNvPr id="32" name="Picture 31"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3507944" y="3765968"/>
              <a:ext cx="2435656" cy="2787232"/>
            </a:xfrm>
            <a:prstGeom prst="rect">
              <a:avLst/>
            </a:prstGeom>
          </p:spPr>
        </p:pic>
        <p:sp>
          <p:nvSpPr>
            <p:cNvPr id="49" name="TextBox 48"/>
            <p:cNvSpPr txBox="1"/>
            <p:nvPr/>
          </p:nvSpPr>
          <p:spPr>
            <a:xfrm flipH="1">
              <a:off x="3592513" y="4559417"/>
              <a:ext cx="2063001" cy="1200329"/>
            </a:xfrm>
            <a:prstGeom prst="rect">
              <a:avLst/>
            </a:prstGeom>
            <a:noFill/>
          </p:spPr>
          <p:txBody>
            <a:bodyPr wrap="square" rtlCol="0">
              <a:spAutoFit/>
            </a:bodyPr>
            <a:lstStyle/>
            <a:p>
              <a:r>
                <a:rPr lang="en-US" sz="2400" dirty="0" err="1">
                  <a:latin typeface="#9Slide03 Ample" panose="02000000000000000000" pitchFamily="2" charset="0"/>
                </a:rPr>
                <a:t>Người</a:t>
              </a:r>
              <a:r>
                <a:rPr lang="en-US" sz="2400" dirty="0">
                  <a:latin typeface="#9Slide03 Ample" panose="02000000000000000000" pitchFamily="2" charset="0"/>
                </a:rPr>
                <a:t> </a:t>
              </a:r>
              <a:r>
                <a:rPr lang="en-US" sz="2400" dirty="0" err="1">
                  <a:latin typeface="#9Slide03 Ample" panose="02000000000000000000" pitchFamily="2" charset="0"/>
                </a:rPr>
                <a:t>phụ</a:t>
              </a:r>
              <a:r>
                <a:rPr lang="en-US" sz="2400" dirty="0">
                  <a:latin typeface="#9Slide03 Ample" panose="02000000000000000000" pitchFamily="2" charset="0"/>
                </a:rPr>
                <a:t> </a:t>
              </a:r>
              <a:r>
                <a:rPr lang="en-US" sz="2400" dirty="0" err="1">
                  <a:latin typeface="#9Slide03 Ample" panose="02000000000000000000" pitchFamily="2" charset="0"/>
                </a:rPr>
                <a:t>nữ</a:t>
              </a:r>
              <a:r>
                <a:rPr lang="en-US" sz="2400" dirty="0">
                  <a:latin typeface="#9Slide03 Ample" panose="02000000000000000000" pitchFamily="2" charset="0"/>
                </a:rPr>
                <a:t> hung </a:t>
              </a:r>
              <a:r>
                <a:rPr lang="en-US" sz="2400" dirty="0" err="1">
                  <a:latin typeface="#9Slide03 Ample" panose="02000000000000000000" pitchFamily="2" charset="0"/>
                </a:rPr>
                <a:t>hăng</a:t>
              </a:r>
              <a:r>
                <a:rPr lang="en-US" sz="2400" dirty="0">
                  <a:latin typeface="#9Slide03 Ample" panose="02000000000000000000" pitchFamily="2" charset="0"/>
                </a:rPr>
                <a:t>, hay </a:t>
              </a:r>
              <a:r>
                <a:rPr lang="en-US" sz="2400" dirty="0" err="1">
                  <a:latin typeface="#9Slide03 Ample" panose="02000000000000000000" pitchFamily="2" charset="0"/>
                </a:rPr>
                <a:t>ghen</a:t>
              </a:r>
              <a:endParaRPr lang="en-US" sz="2400" dirty="0">
                <a:latin typeface="#9Slide03 Ample" panose="02000000000000000000" pitchFamily="2" charset="0"/>
              </a:endParaRPr>
            </a:p>
          </p:txBody>
        </p:sp>
      </p:grpSp>
      <p:grpSp>
        <p:nvGrpSpPr>
          <p:cNvPr id="51" name="Group 50"/>
          <p:cNvGrpSpPr/>
          <p:nvPr/>
        </p:nvGrpSpPr>
        <p:grpSpPr>
          <a:xfrm>
            <a:off x="6464504" y="3765968"/>
            <a:ext cx="2435656" cy="2787232"/>
            <a:chOff x="6464504" y="3765968"/>
            <a:chExt cx="2435656" cy="2787232"/>
          </a:xfrm>
        </p:grpSpPr>
        <p:pic>
          <p:nvPicPr>
            <p:cNvPr id="34" name="Picture 33"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6464504" y="3765968"/>
              <a:ext cx="2435656" cy="2787232"/>
            </a:xfrm>
            <a:prstGeom prst="rect">
              <a:avLst/>
            </a:prstGeom>
          </p:spPr>
        </p:pic>
        <p:sp>
          <p:nvSpPr>
            <p:cNvPr id="50" name="TextBox 49"/>
            <p:cNvSpPr txBox="1"/>
            <p:nvPr/>
          </p:nvSpPr>
          <p:spPr>
            <a:xfrm flipH="1">
              <a:off x="6602273" y="4483816"/>
              <a:ext cx="2009799" cy="1200329"/>
            </a:xfrm>
            <a:prstGeom prst="rect">
              <a:avLst/>
            </a:prstGeom>
            <a:noFill/>
          </p:spPr>
          <p:txBody>
            <a:bodyPr wrap="square" rtlCol="0">
              <a:spAutoFit/>
            </a:bodyPr>
            <a:lstStyle/>
            <a:p>
              <a:r>
                <a:rPr lang="en-US" sz="2400" dirty="0" err="1">
                  <a:latin typeface="#9Slide03 Ample" panose="02000000000000000000" pitchFamily="2" charset="0"/>
                </a:rPr>
                <a:t>Sức</a:t>
              </a:r>
              <a:r>
                <a:rPr lang="en-US" sz="2400" dirty="0">
                  <a:latin typeface="#9Slide03 Ample" panose="02000000000000000000" pitchFamily="2" charset="0"/>
                </a:rPr>
                <a:t> </a:t>
              </a:r>
              <a:r>
                <a:rPr lang="en-US" sz="2400" dirty="0" err="1">
                  <a:latin typeface="#9Slide03 Ample" panose="02000000000000000000" pitchFamily="2" charset="0"/>
                </a:rPr>
                <a:t>mạnh</a:t>
              </a:r>
              <a:r>
                <a:rPr lang="en-US" sz="2400" dirty="0">
                  <a:latin typeface="#9Slide03 Ample" panose="02000000000000000000" pitchFamily="2" charset="0"/>
                </a:rPr>
                <a:t> </a:t>
              </a:r>
              <a:r>
                <a:rPr lang="en-US" sz="2400" dirty="0" err="1">
                  <a:latin typeface="#9Slide03 Ample" panose="02000000000000000000" pitchFamily="2" charset="0"/>
                </a:rPr>
                <a:t>của</a:t>
              </a:r>
              <a:r>
                <a:rPr lang="en-US" sz="2400" dirty="0">
                  <a:latin typeface="#9Slide03 Ample" panose="02000000000000000000" pitchFamily="2" charset="0"/>
                </a:rPr>
                <a:t> </a:t>
              </a:r>
              <a:r>
                <a:rPr lang="en-US" sz="2400" dirty="0" err="1">
                  <a:latin typeface="#9Slide03 Ample" panose="02000000000000000000" pitchFamily="2" charset="0"/>
                </a:rPr>
                <a:t>sắc</a:t>
              </a:r>
              <a:r>
                <a:rPr lang="en-US" sz="2400" dirty="0">
                  <a:latin typeface="#9Slide03 Ample" panose="02000000000000000000" pitchFamily="2" charset="0"/>
                </a:rPr>
                <a:t> </a:t>
              </a:r>
              <a:r>
                <a:rPr lang="en-US" sz="2400" dirty="0" err="1">
                  <a:latin typeface="#9Slide03 Ample" panose="02000000000000000000" pitchFamily="2" charset="0"/>
                </a:rPr>
                <a:t>đẹp</a:t>
              </a:r>
              <a:r>
                <a:rPr lang="en-US" sz="2400" dirty="0">
                  <a:latin typeface="#9Slide03 Ample" panose="02000000000000000000" pitchFamily="2" charset="0"/>
                </a:rPr>
                <a:t> </a:t>
              </a:r>
              <a:r>
                <a:rPr lang="en-US" sz="2400" dirty="0" err="1">
                  <a:latin typeface="#9Slide03 Ample" panose="02000000000000000000" pitchFamily="2" charset="0"/>
                </a:rPr>
                <a:t>người</a:t>
              </a:r>
              <a:r>
                <a:rPr lang="en-US" sz="2400" dirty="0">
                  <a:latin typeface="#9Slide03 Ample" panose="02000000000000000000" pitchFamily="2" charset="0"/>
                </a:rPr>
                <a:t> </a:t>
              </a:r>
              <a:r>
                <a:rPr lang="en-US" sz="2400" dirty="0" err="1">
                  <a:latin typeface="#9Slide03 Ample" panose="02000000000000000000" pitchFamily="2" charset="0"/>
                </a:rPr>
                <a:t>phụ</a:t>
              </a:r>
              <a:r>
                <a:rPr lang="en-US" sz="2400" dirty="0">
                  <a:latin typeface="#9Slide03 Ample" panose="02000000000000000000" pitchFamily="2" charset="0"/>
                </a:rPr>
                <a:t> </a:t>
              </a:r>
              <a:r>
                <a:rPr lang="en-US" sz="2400" dirty="0" err="1">
                  <a:latin typeface="#9Slide03 Ample" panose="02000000000000000000" pitchFamily="2" charset="0"/>
                </a:rPr>
                <a:t>nữ</a:t>
              </a:r>
              <a:endParaRPr lang="en-US" sz="2400" dirty="0">
                <a:latin typeface="#9Slide03 Ample" panose="02000000000000000000" pitchFamily="2" charset="0"/>
              </a:endParaRPr>
            </a:p>
          </p:txBody>
        </p:sp>
      </p:grpSp>
      <p:grpSp>
        <p:nvGrpSpPr>
          <p:cNvPr id="53" name="Group 52"/>
          <p:cNvGrpSpPr/>
          <p:nvPr/>
        </p:nvGrpSpPr>
        <p:grpSpPr>
          <a:xfrm>
            <a:off x="9421064" y="3765968"/>
            <a:ext cx="2435656" cy="2787232"/>
            <a:chOff x="9421064" y="3765968"/>
            <a:chExt cx="2435656" cy="2787232"/>
          </a:xfrm>
        </p:grpSpPr>
        <p:pic>
          <p:nvPicPr>
            <p:cNvPr id="36" name="Picture 35"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9421064" y="3765968"/>
              <a:ext cx="2435656" cy="2787232"/>
            </a:xfrm>
            <a:prstGeom prst="rect">
              <a:avLst/>
            </a:prstGeom>
          </p:spPr>
        </p:pic>
        <p:sp>
          <p:nvSpPr>
            <p:cNvPr id="52" name="TextBox 51"/>
            <p:cNvSpPr txBox="1"/>
            <p:nvPr/>
          </p:nvSpPr>
          <p:spPr>
            <a:xfrm flipH="1">
              <a:off x="9509327" y="4559418"/>
              <a:ext cx="2141449" cy="1200329"/>
            </a:xfrm>
            <a:prstGeom prst="rect">
              <a:avLst/>
            </a:prstGeom>
            <a:noFill/>
          </p:spPr>
          <p:txBody>
            <a:bodyPr wrap="square" rtlCol="0">
              <a:spAutoFit/>
            </a:bodyPr>
            <a:lstStyle/>
            <a:p>
              <a:r>
                <a:rPr lang="en-US" sz="2400" dirty="0" err="1">
                  <a:latin typeface="#9Slide03 Ample" panose="02000000000000000000" pitchFamily="2" charset="0"/>
                </a:rPr>
                <a:t>Điểm</a:t>
              </a:r>
              <a:r>
                <a:rPr lang="en-US" sz="2400" dirty="0">
                  <a:latin typeface="#9Slide03 Ample" panose="02000000000000000000" pitchFamily="2" charset="0"/>
                </a:rPr>
                <a:t> </a:t>
              </a:r>
              <a:r>
                <a:rPr lang="en-US" sz="2400" dirty="0" err="1">
                  <a:latin typeface="#9Slide03 Ample" panose="02000000000000000000" pitchFamily="2" charset="0"/>
                </a:rPr>
                <a:t>yếu</a:t>
              </a:r>
              <a:r>
                <a:rPr lang="en-US" sz="2400" dirty="0">
                  <a:latin typeface="#9Slide03 Ample" panose="02000000000000000000" pitchFamily="2" charset="0"/>
                </a:rPr>
                <a:t> </a:t>
              </a:r>
              <a:r>
                <a:rPr lang="en-US" sz="2400" dirty="0" err="1">
                  <a:latin typeface="#9Slide03 Ample" panose="02000000000000000000" pitchFamily="2" charset="0"/>
                </a:rPr>
                <a:t>chết</a:t>
              </a:r>
              <a:r>
                <a:rPr lang="en-US" sz="2400" dirty="0">
                  <a:latin typeface="#9Slide03 Ample" panose="02000000000000000000" pitchFamily="2" charset="0"/>
                </a:rPr>
                <a:t> </a:t>
              </a:r>
              <a:r>
                <a:rPr lang="en-US" sz="2400" dirty="0" err="1">
                  <a:latin typeface="#9Slide03 Ample" panose="02000000000000000000" pitchFamily="2" charset="0"/>
                </a:rPr>
                <a:t>người</a:t>
              </a:r>
              <a:r>
                <a:rPr lang="en-US" sz="2400" dirty="0">
                  <a:latin typeface="#9Slide03 Ample" panose="02000000000000000000" pitchFamily="2" charset="0"/>
                </a:rPr>
                <a:t> </a:t>
              </a:r>
              <a:r>
                <a:rPr lang="en-US" sz="2400" dirty="0" err="1">
                  <a:latin typeface="#9Slide03 Ample" panose="02000000000000000000" pitchFamily="2" charset="0"/>
                </a:rPr>
                <a:t>của</a:t>
              </a:r>
              <a:r>
                <a:rPr lang="en-US" sz="2400" dirty="0">
                  <a:latin typeface="#9Slide03 Ample" panose="02000000000000000000" pitchFamily="2" charset="0"/>
                </a:rPr>
                <a:t> </a:t>
              </a:r>
              <a:r>
                <a:rPr lang="en-US" sz="2400" dirty="0" err="1">
                  <a:latin typeface="#9Slide03 Ample" panose="02000000000000000000" pitchFamily="2" charset="0"/>
                </a:rPr>
                <a:t>đối</a:t>
              </a:r>
              <a:r>
                <a:rPr lang="en-US" sz="2400" dirty="0">
                  <a:latin typeface="#9Slide03 Ample" panose="02000000000000000000" pitchFamily="2" charset="0"/>
                </a:rPr>
                <a:t> </a:t>
              </a:r>
              <a:r>
                <a:rPr lang="en-US" sz="2400" dirty="0" err="1">
                  <a:latin typeface="#9Slide03 Ample" panose="02000000000000000000" pitchFamily="2" charset="0"/>
                </a:rPr>
                <a:t>tượng</a:t>
              </a:r>
              <a:endParaRPr lang="en-US" sz="2400" dirty="0">
                <a:latin typeface="#9Slide03 Ample" panose="02000000000000000000" pitchFamily="2" charset="0"/>
              </a:endParaRPr>
            </a:p>
          </p:txBody>
        </p:sp>
      </p:grpSp>
      <p:sp>
        <p:nvSpPr>
          <p:cNvPr id="55" name="TextBox 54"/>
          <p:cNvSpPr txBox="1"/>
          <p:nvPr/>
        </p:nvSpPr>
        <p:spPr>
          <a:xfrm>
            <a:off x="1634820" y="231773"/>
            <a:ext cx="8922360" cy="492443"/>
          </a:xfrm>
          <a:prstGeom prst="rect">
            <a:avLst/>
          </a:prstGeom>
          <a:noFill/>
        </p:spPr>
        <p:txBody>
          <a:bodyPr wrap="square">
            <a:spAutoFit/>
          </a:bodyPr>
          <a:lstStyle/>
          <a:p>
            <a:pPr algn="ctr"/>
            <a:r>
              <a:rPr lang="en-US" sz="2600" dirty="0" err="1">
                <a:solidFill>
                  <a:srgbClr val="0070C0"/>
                </a:solidFill>
                <a:latin typeface="#9Slide03 Ample" panose="02000000000000000000" pitchFamily="2" charset="0"/>
              </a:rPr>
              <a:t>Nối</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cụm</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từ</a:t>
            </a:r>
            <a:r>
              <a:rPr lang="en-US" sz="2600" dirty="0">
                <a:solidFill>
                  <a:srgbClr val="0070C0"/>
                </a:solidFill>
                <a:latin typeface="#9Slide03 Ample" panose="02000000000000000000" pitchFamily="2" charset="0"/>
              </a:rPr>
              <a:t> ở </a:t>
            </a:r>
            <a:r>
              <a:rPr lang="en-US" sz="2600" dirty="0" err="1">
                <a:solidFill>
                  <a:srgbClr val="0070C0"/>
                </a:solidFill>
                <a:latin typeface="#9Slide03 Ample" panose="02000000000000000000" pitchFamily="2" charset="0"/>
              </a:rPr>
              <a:t>hàng</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trên</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với</a:t>
            </a:r>
            <a:r>
              <a:rPr lang="en-US" sz="2600" dirty="0">
                <a:solidFill>
                  <a:srgbClr val="0070C0"/>
                </a:solidFill>
                <a:latin typeface="#9Slide03 Ample" panose="02000000000000000000" pitchFamily="2" charset="0"/>
              </a:rPr>
              <a:t> ý </a:t>
            </a:r>
            <a:r>
              <a:rPr lang="en-US" sz="2600" dirty="0" err="1">
                <a:solidFill>
                  <a:srgbClr val="0070C0"/>
                </a:solidFill>
                <a:latin typeface="#9Slide03 Ample" panose="02000000000000000000" pitchFamily="2" charset="0"/>
              </a:rPr>
              <a:t>nghĩa</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phù</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hợp</a:t>
            </a:r>
            <a:r>
              <a:rPr lang="en-US" sz="2600" dirty="0">
                <a:solidFill>
                  <a:srgbClr val="0070C0"/>
                </a:solidFill>
                <a:latin typeface="#9Slide03 Ample" panose="02000000000000000000" pitchFamily="2" charset="0"/>
              </a:rPr>
              <a:t> ở </a:t>
            </a:r>
            <a:r>
              <a:rPr lang="en-US" sz="2600" dirty="0" err="1">
                <a:solidFill>
                  <a:srgbClr val="0070C0"/>
                </a:solidFill>
                <a:latin typeface="#9Slide03 Ample" panose="02000000000000000000" pitchFamily="2" charset="0"/>
              </a:rPr>
              <a:t>hàng</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dưới</a:t>
            </a:r>
            <a:endParaRPr lang="en-US" sz="2600" dirty="0">
              <a:solidFill>
                <a:srgbClr val="0070C0"/>
              </a:solidFill>
              <a:latin typeface="#9Slide03 Ample" panose="02000000000000000000" pitchFamily="2"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par>
                                <p:cTn id="16" presetID="14" presetClass="entr" presetSubtype="1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randombar(horizontal)">
                                      <p:cBhvr>
                                        <p:cTn id="26" dur="500"/>
                                        <p:tgtEl>
                                          <p:spTgt spid="56"/>
                                        </p:tgtEl>
                                      </p:cBhvr>
                                    </p:animEffect>
                                  </p:childTnLst>
                                </p:cTn>
                              </p:par>
                              <p:par>
                                <p:cTn id="27" presetID="14" presetClass="entr" presetSubtype="1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randombar(horizontal)">
                                      <p:cBhvr>
                                        <p:cTn id="29" dur="500"/>
                                        <p:tgtEl>
                                          <p:spTgt spid="51"/>
                                        </p:tgtEl>
                                      </p:cBhvr>
                                    </p:animEffect>
                                  </p:childTnLst>
                                </p:cTn>
                              </p:par>
                              <p:par>
                                <p:cTn id="30" presetID="14" presetClass="entr" presetSubtype="1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randombar(horizontal)">
                                      <p:cBhvr>
                                        <p:cTn id="32" dur="500"/>
                                        <p:tgtEl>
                                          <p:spTgt spid="53"/>
                                        </p:tgtEl>
                                      </p:cBhvr>
                                    </p:animEffect>
                                  </p:childTnLst>
                                </p:cTn>
                              </p:par>
                              <p:par>
                                <p:cTn id="33" presetID="14" presetClass="entr" presetSubtype="1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randombar(horizontal)">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7"/>
          <p:cNvSpPr/>
          <p:nvPr/>
        </p:nvSpPr>
        <p:spPr bwMode="auto">
          <a:xfrm>
            <a:off x="3891280" y="2105284"/>
            <a:ext cx="6939280" cy="3635116"/>
          </a:xfrm>
          <a:custGeom>
            <a:avLst/>
            <a:gdLst>
              <a:gd name="T0" fmla="*/ 2741 w 2586"/>
              <a:gd name="T1" fmla="*/ 1704 h 2173"/>
              <a:gd name="T2" fmla="*/ 2687 w 2586"/>
              <a:gd name="T3" fmla="*/ 1759 h 2173"/>
              <a:gd name="T4" fmla="*/ 2585 w 2586"/>
              <a:gd name="T5" fmla="*/ 1766 h 2173"/>
              <a:gd name="T6" fmla="*/ 2573 w 2586"/>
              <a:gd name="T7" fmla="*/ 1766 h 2173"/>
              <a:gd name="T8" fmla="*/ 1508 w 2586"/>
              <a:gd name="T9" fmla="*/ 1899 h 2173"/>
              <a:gd name="T10" fmla="*/ 286 w 2586"/>
              <a:gd name="T11" fmla="*/ 3636 h 2173"/>
              <a:gd name="T12" fmla="*/ 286 w 2586"/>
              <a:gd name="T13" fmla="*/ 3664 h 2173"/>
              <a:gd name="T14" fmla="*/ 380 w 2586"/>
              <a:gd name="T15" fmla="*/ 4405 h 2173"/>
              <a:gd name="T16" fmla="*/ 451 w 2586"/>
              <a:gd name="T17" fmla="*/ 4988 h 2173"/>
              <a:gd name="T18" fmla="*/ 357 w 2586"/>
              <a:gd name="T19" fmla="*/ 5475 h 2173"/>
              <a:gd name="T20" fmla="*/ 0 w 2586"/>
              <a:gd name="T21" fmla="*/ 5946 h 2173"/>
              <a:gd name="T22" fmla="*/ 357 w 2586"/>
              <a:gd name="T23" fmla="*/ 6415 h 2173"/>
              <a:gd name="T24" fmla="*/ 451 w 2586"/>
              <a:gd name="T25" fmla="*/ 6903 h 2173"/>
              <a:gd name="T26" fmla="*/ 380 w 2586"/>
              <a:gd name="T27" fmla="*/ 7488 h 2173"/>
              <a:gd name="T28" fmla="*/ 286 w 2586"/>
              <a:gd name="T29" fmla="*/ 8226 h 2173"/>
              <a:gd name="T30" fmla="*/ 286 w 2586"/>
              <a:gd name="T31" fmla="*/ 8259 h 2173"/>
              <a:gd name="T32" fmla="*/ 1508 w 2586"/>
              <a:gd name="T33" fmla="*/ 9992 h 2173"/>
              <a:gd name="T34" fmla="*/ 2328 w 2586"/>
              <a:gd name="T35" fmla="*/ 10120 h 2173"/>
              <a:gd name="T36" fmla="*/ 2425 w 2586"/>
              <a:gd name="T37" fmla="*/ 10127 h 2173"/>
              <a:gd name="T38" fmla="*/ 2491 w 2586"/>
              <a:gd name="T39" fmla="*/ 10198 h 2173"/>
              <a:gd name="T40" fmla="*/ 7165 w 2586"/>
              <a:gd name="T41" fmla="*/ 12177 h 2173"/>
              <a:gd name="T42" fmla="*/ 11839 w 2586"/>
              <a:gd name="T43" fmla="*/ 10205 h 2173"/>
              <a:gd name="T44" fmla="*/ 11905 w 2586"/>
              <a:gd name="T45" fmla="*/ 10127 h 2173"/>
              <a:gd name="T46" fmla="*/ 12007 w 2586"/>
              <a:gd name="T47" fmla="*/ 10127 h 2173"/>
              <a:gd name="T48" fmla="*/ 12933 w 2586"/>
              <a:gd name="T49" fmla="*/ 9992 h 2173"/>
              <a:gd name="T50" fmla="*/ 14155 w 2586"/>
              <a:gd name="T51" fmla="*/ 8259 h 2173"/>
              <a:gd name="T52" fmla="*/ 14155 w 2586"/>
              <a:gd name="T53" fmla="*/ 8226 h 2173"/>
              <a:gd name="T54" fmla="*/ 14060 w 2586"/>
              <a:gd name="T55" fmla="*/ 7488 h 2173"/>
              <a:gd name="T56" fmla="*/ 13990 w 2586"/>
              <a:gd name="T57" fmla="*/ 6903 h 2173"/>
              <a:gd name="T58" fmla="*/ 14084 w 2586"/>
              <a:gd name="T59" fmla="*/ 6415 h 2173"/>
              <a:gd name="T60" fmla="*/ 14441 w 2586"/>
              <a:gd name="T61" fmla="*/ 5946 h 2173"/>
              <a:gd name="T62" fmla="*/ 14084 w 2586"/>
              <a:gd name="T63" fmla="*/ 5475 h 2173"/>
              <a:gd name="T64" fmla="*/ 13990 w 2586"/>
              <a:gd name="T65" fmla="*/ 4988 h 2173"/>
              <a:gd name="T66" fmla="*/ 14060 w 2586"/>
              <a:gd name="T67" fmla="*/ 4405 h 2173"/>
              <a:gd name="T68" fmla="*/ 14155 w 2586"/>
              <a:gd name="T69" fmla="*/ 3664 h 2173"/>
              <a:gd name="T70" fmla="*/ 14155 w 2586"/>
              <a:gd name="T71" fmla="*/ 3636 h 2173"/>
              <a:gd name="T72" fmla="*/ 12933 w 2586"/>
              <a:gd name="T73" fmla="*/ 1899 h 2173"/>
              <a:gd name="T74" fmla="*/ 11766 w 2586"/>
              <a:gd name="T75" fmla="*/ 1771 h 2173"/>
              <a:gd name="T76" fmla="*/ 11667 w 2586"/>
              <a:gd name="T77" fmla="*/ 1775 h 2173"/>
              <a:gd name="T78" fmla="*/ 11593 w 2586"/>
              <a:gd name="T79" fmla="*/ 1709 h 2173"/>
              <a:gd name="T80" fmla="*/ 7165 w 2586"/>
              <a:gd name="T81" fmla="*/ 0 h 2173"/>
              <a:gd name="T82" fmla="*/ 2741 w 2586"/>
              <a:gd name="T83" fmla="*/ 1704 h 2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86" h="2173">
                <a:moveTo>
                  <a:pt x="491" y="304"/>
                </a:moveTo>
                <a:cubicBezTo>
                  <a:pt x="481" y="314"/>
                  <a:pt x="481" y="314"/>
                  <a:pt x="481" y="314"/>
                </a:cubicBezTo>
                <a:cubicBezTo>
                  <a:pt x="463" y="315"/>
                  <a:pt x="463" y="315"/>
                  <a:pt x="463" y="315"/>
                </a:cubicBezTo>
                <a:cubicBezTo>
                  <a:pt x="461" y="315"/>
                  <a:pt x="461" y="315"/>
                  <a:pt x="461" y="315"/>
                </a:cubicBezTo>
                <a:cubicBezTo>
                  <a:pt x="390" y="313"/>
                  <a:pt x="328" y="321"/>
                  <a:pt x="270" y="339"/>
                </a:cubicBezTo>
                <a:cubicBezTo>
                  <a:pt x="109" y="389"/>
                  <a:pt x="51" y="532"/>
                  <a:pt x="51" y="649"/>
                </a:cubicBezTo>
                <a:cubicBezTo>
                  <a:pt x="51" y="654"/>
                  <a:pt x="51" y="654"/>
                  <a:pt x="51" y="654"/>
                </a:cubicBezTo>
                <a:cubicBezTo>
                  <a:pt x="52" y="704"/>
                  <a:pt x="61" y="748"/>
                  <a:pt x="68" y="786"/>
                </a:cubicBezTo>
                <a:cubicBezTo>
                  <a:pt x="75" y="822"/>
                  <a:pt x="81" y="856"/>
                  <a:pt x="81" y="890"/>
                </a:cubicBezTo>
                <a:cubicBezTo>
                  <a:pt x="81" y="921"/>
                  <a:pt x="75" y="950"/>
                  <a:pt x="64" y="977"/>
                </a:cubicBezTo>
                <a:cubicBezTo>
                  <a:pt x="49" y="1011"/>
                  <a:pt x="27" y="1039"/>
                  <a:pt x="0" y="1061"/>
                </a:cubicBezTo>
                <a:cubicBezTo>
                  <a:pt x="27" y="1083"/>
                  <a:pt x="49" y="1111"/>
                  <a:pt x="64" y="1145"/>
                </a:cubicBezTo>
                <a:cubicBezTo>
                  <a:pt x="75" y="1172"/>
                  <a:pt x="81" y="1201"/>
                  <a:pt x="81" y="1232"/>
                </a:cubicBezTo>
                <a:cubicBezTo>
                  <a:pt x="81" y="1266"/>
                  <a:pt x="75" y="1300"/>
                  <a:pt x="68" y="1336"/>
                </a:cubicBezTo>
                <a:cubicBezTo>
                  <a:pt x="61" y="1375"/>
                  <a:pt x="52" y="1418"/>
                  <a:pt x="51" y="1468"/>
                </a:cubicBezTo>
                <a:cubicBezTo>
                  <a:pt x="51" y="1474"/>
                  <a:pt x="51" y="1474"/>
                  <a:pt x="51" y="1474"/>
                </a:cubicBezTo>
                <a:cubicBezTo>
                  <a:pt x="51" y="1590"/>
                  <a:pt x="109" y="1733"/>
                  <a:pt x="270" y="1783"/>
                </a:cubicBezTo>
                <a:cubicBezTo>
                  <a:pt x="314" y="1797"/>
                  <a:pt x="362" y="1805"/>
                  <a:pt x="417" y="1806"/>
                </a:cubicBezTo>
                <a:cubicBezTo>
                  <a:pt x="434" y="1807"/>
                  <a:pt x="434" y="1807"/>
                  <a:pt x="434" y="1807"/>
                </a:cubicBezTo>
                <a:cubicBezTo>
                  <a:pt x="446" y="1820"/>
                  <a:pt x="446" y="1820"/>
                  <a:pt x="446" y="1820"/>
                </a:cubicBezTo>
                <a:cubicBezTo>
                  <a:pt x="636" y="2041"/>
                  <a:pt x="949" y="2173"/>
                  <a:pt x="1283" y="2173"/>
                </a:cubicBezTo>
                <a:cubicBezTo>
                  <a:pt x="1617" y="2173"/>
                  <a:pt x="1930" y="2041"/>
                  <a:pt x="2120" y="1821"/>
                </a:cubicBezTo>
                <a:cubicBezTo>
                  <a:pt x="2132" y="1807"/>
                  <a:pt x="2132" y="1807"/>
                  <a:pt x="2132" y="1807"/>
                </a:cubicBezTo>
                <a:cubicBezTo>
                  <a:pt x="2150" y="1807"/>
                  <a:pt x="2150" y="1807"/>
                  <a:pt x="2150" y="1807"/>
                </a:cubicBezTo>
                <a:cubicBezTo>
                  <a:pt x="2210" y="1807"/>
                  <a:pt x="2265" y="1799"/>
                  <a:pt x="2316" y="1783"/>
                </a:cubicBezTo>
                <a:cubicBezTo>
                  <a:pt x="2477" y="1733"/>
                  <a:pt x="2535" y="1590"/>
                  <a:pt x="2535" y="1474"/>
                </a:cubicBezTo>
                <a:cubicBezTo>
                  <a:pt x="2535" y="1468"/>
                  <a:pt x="2535" y="1468"/>
                  <a:pt x="2535" y="1468"/>
                </a:cubicBezTo>
                <a:cubicBezTo>
                  <a:pt x="2534" y="1418"/>
                  <a:pt x="2525" y="1375"/>
                  <a:pt x="2518" y="1336"/>
                </a:cubicBezTo>
                <a:cubicBezTo>
                  <a:pt x="2511" y="1300"/>
                  <a:pt x="2505" y="1266"/>
                  <a:pt x="2505" y="1232"/>
                </a:cubicBezTo>
                <a:cubicBezTo>
                  <a:pt x="2505" y="1201"/>
                  <a:pt x="2510" y="1172"/>
                  <a:pt x="2522" y="1145"/>
                </a:cubicBezTo>
                <a:cubicBezTo>
                  <a:pt x="2537" y="1111"/>
                  <a:pt x="2558" y="1083"/>
                  <a:pt x="2586" y="1061"/>
                </a:cubicBezTo>
                <a:cubicBezTo>
                  <a:pt x="2558" y="1039"/>
                  <a:pt x="2537" y="1011"/>
                  <a:pt x="2522" y="977"/>
                </a:cubicBezTo>
                <a:cubicBezTo>
                  <a:pt x="2510" y="950"/>
                  <a:pt x="2505" y="921"/>
                  <a:pt x="2505" y="890"/>
                </a:cubicBezTo>
                <a:cubicBezTo>
                  <a:pt x="2505" y="856"/>
                  <a:pt x="2511" y="822"/>
                  <a:pt x="2518" y="786"/>
                </a:cubicBezTo>
                <a:cubicBezTo>
                  <a:pt x="2525" y="748"/>
                  <a:pt x="2534" y="704"/>
                  <a:pt x="2535" y="654"/>
                </a:cubicBezTo>
                <a:cubicBezTo>
                  <a:pt x="2535" y="649"/>
                  <a:pt x="2535" y="649"/>
                  <a:pt x="2535" y="649"/>
                </a:cubicBezTo>
                <a:cubicBezTo>
                  <a:pt x="2535" y="532"/>
                  <a:pt x="2477" y="389"/>
                  <a:pt x="2316" y="339"/>
                </a:cubicBezTo>
                <a:cubicBezTo>
                  <a:pt x="2253" y="319"/>
                  <a:pt x="2185" y="312"/>
                  <a:pt x="2107" y="316"/>
                </a:cubicBezTo>
                <a:cubicBezTo>
                  <a:pt x="2089" y="317"/>
                  <a:pt x="2089" y="317"/>
                  <a:pt x="2089" y="317"/>
                </a:cubicBezTo>
                <a:cubicBezTo>
                  <a:pt x="2076" y="305"/>
                  <a:pt x="2076" y="305"/>
                  <a:pt x="2076" y="305"/>
                </a:cubicBezTo>
                <a:cubicBezTo>
                  <a:pt x="1882" y="111"/>
                  <a:pt x="1593" y="0"/>
                  <a:pt x="1283" y="0"/>
                </a:cubicBezTo>
                <a:cubicBezTo>
                  <a:pt x="974" y="0"/>
                  <a:pt x="686" y="110"/>
                  <a:pt x="491" y="304"/>
                </a:cubicBezTo>
                <a:close/>
              </a:path>
            </a:pathLst>
          </a:custGeom>
          <a:solidFill>
            <a:srgbClr val="68704B">
              <a:alpha val="76000"/>
            </a:srgbClr>
          </a:solidFill>
          <a:ln>
            <a:noFill/>
          </a:ln>
        </p:spPr>
        <p:txBody>
          <a:bodyPr/>
          <a:lstStyle/>
          <a:p>
            <a:endParaRPr lang="zh-CN" altLang="en-US" dirty="0"/>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1078" y="2451406"/>
            <a:ext cx="3909573" cy="4014475"/>
          </a:xfrm>
          <a:prstGeom prst="rect">
            <a:avLst/>
          </a:prstGeom>
        </p:spPr>
      </p:pic>
      <p:sp>
        <p:nvSpPr>
          <p:cNvPr id="14" name="矩形 561"/>
          <p:cNvSpPr>
            <a:spLocks noChangeArrowheads="1"/>
          </p:cNvSpPr>
          <p:nvPr/>
        </p:nvSpPr>
        <p:spPr bwMode="auto">
          <a:xfrm>
            <a:off x="4920651" y="2780824"/>
            <a:ext cx="535110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a:buNone/>
            </a:pPr>
            <a:r>
              <a:rPr lang="en-US" altLang="zh-CN" sz="3200" dirty="0" err="1">
                <a:solidFill>
                  <a:schemeClr val="bg1"/>
                </a:solidFill>
                <a:latin typeface="#9Slide03 AmpleSoft" panose="02000000000000000000" pitchFamily="2" charset="0"/>
                <a:ea typeface="Microsoft YaHei" panose="020B0503020204020204" pitchFamily="34" charset="-122"/>
              </a:rPr>
              <a:t>Tìm</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đọc</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thêm</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về</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các</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điển</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tích</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điển</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cố</a:t>
            </a:r>
            <a:r>
              <a:rPr lang="en-US" altLang="zh-CN" sz="3200" dirty="0">
                <a:solidFill>
                  <a:schemeClr val="bg1"/>
                </a:solidFill>
                <a:latin typeface="#9Slide03 AmpleSoft" panose="02000000000000000000" pitchFamily="2" charset="0"/>
                <a:ea typeface="Microsoft YaHei" panose="020B0503020204020204" pitchFamily="34" charset="-122"/>
              </a:rPr>
              <a:t> (</a:t>
            </a:r>
            <a:r>
              <a:rPr lang="en-US" altLang="zh-CN" sz="3200" dirty="0" err="1">
                <a:solidFill>
                  <a:schemeClr val="bg1"/>
                </a:solidFill>
                <a:latin typeface="#9Slide03 AmpleSoft" panose="02000000000000000000" pitchFamily="2" charset="0"/>
                <a:ea typeface="Microsoft YaHei" panose="020B0503020204020204" pitchFamily="34" charset="-122"/>
              </a:rPr>
              <a:t>ngoài</a:t>
            </a:r>
            <a:r>
              <a:rPr lang="en-US" altLang="zh-CN" sz="3200" dirty="0">
                <a:solidFill>
                  <a:schemeClr val="bg1"/>
                </a:solidFill>
                <a:latin typeface="#9Slide03 AmpleSoft" panose="02000000000000000000" pitchFamily="2" charset="0"/>
                <a:ea typeface="Microsoft YaHei" panose="020B0503020204020204" pitchFamily="34" charset="-122"/>
              </a:rPr>
              <a:t> SGK).</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Chọn</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1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điển</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mà</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em</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thích</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và</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xây</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dựng</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đoạn</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hội</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thoại</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có</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điển</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đó</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chú</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thích</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nghĩa</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 ở </a:t>
            </a:r>
            <a:r>
              <a:rPr lang="en-US" altLang="zh-CN" sz="3200" dirty="0" err="1">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dưới</a:t>
            </a:r>
            <a:r>
              <a:rPr lang="en-US" altLang="zh-CN" sz="3200" dirty="0">
                <a:solidFill>
                  <a:schemeClr val="bg1"/>
                </a:solidFill>
                <a:latin typeface="#9Slide03 AmpleSoft" panose="02000000000000000000" pitchFamily="2" charset="0"/>
                <a:ea typeface="Microsoft YaHei" panose="020B0503020204020204" pitchFamily="34" charset="-122"/>
                <a:sym typeface="Wingdings" panose="05000000000000000000" pitchFamily="2" charset="2"/>
              </a:rPr>
              <a:t>)</a:t>
            </a:r>
            <a:endParaRPr lang="zh-CN" altLang="en-US" sz="3200" dirty="0">
              <a:solidFill>
                <a:schemeClr val="bg1"/>
              </a:solidFill>
              <a:latin typeface="#9Slide03 AmpleSoft" panose="02000000000000000000" pitchFamily="2" charset="0"/>
              <a:ea typeface="Microsoft YaHei" panose="020B0503020204020204" pitchFamily="34" charset="-122"/>
            </a:endParaRPr>
          </a:p>
        </p:txBody>
      </p:sp>
      <p:grpSp>
        <p:nvGrpSpPr>
          <p:cNvPr id="20" name="Group 19"/>
          <p:cNvGrpSpPr/>
          <p:nvPr/>
        </p:nvGrpSpPr>
        <p:grpSpPr>
          <a:xfrm>
            <a:off x="3174786" y="411456"/>
            <a:ext cx="6073954" cy="1233354"/>
            <a:chOff x="1907228" y="227100"/>
            <a:chExt cx="5851804" cy="1079989"/>
          </a:xfrm>
        </p:grpSpPr>
        <p:pic>
          <p:nvPicPr>
            <p:cNvPr id="21" name="Group 8"/>
            <p:cNvPicPr>
              <a:picLocks noChangeAspect="1" noChangeArrowheads="1"/>
            </p:cNvPicPr>
            <p:nvPr/>
          </p:nvPicPr>
          <p:blipFill rotWithShape="1">
            <a:blip r:embed="rId2">
              <a:extLst>
                <a:ext uri="{28A0092B-C50C-407E-A947-70E740481C1C}">
                  <a14:useLocalDpi xmlns:a14="http://schemas.microsoft.com/office/drawing/2010/main" val="0"/>
                </a:ext>
              </a:extLst>
            </a:blip>
            <a:srcRect l="16692" r="19778" b="283"/>
            <a:stretch>
              <a:fillRect/>
            </a:stretch>
          </p:blipFill>
          <p:spPr bwMode="auto">
            <a:xfrm>
              <a:off x="3533534" y="227100"/>
              <a:ext cx="2585847" cy="107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8"/>
            <p:cNvSpPr txBox="1"/>
            <p:nvPr/>
          </p:nvSpPr>
          <p:spPr>
            <a:xfrm>
              <a:off x="1907228" y="505485"/>
              <a:ext cx="5851804" cy="584775"/>
            </a:xfrm>
            <a:prstGeom prst="rect">
              <a:avLst/>
            </a:prstGeom>
            <a:noFill/>
          </p:spPr>
          <p:txBody>
            <a:bodyPr wrap="square" rtlCol="0">
              <a:spAutoFit/>
            </a:bodyPr>
            <a:lstStyle/>
            <a:p>
              <a:pPr algn="ctr"/>
              <a:r>
                <a:rPr lang="en-US" altLang="zh-CN" sz="3200" dirty="0">
                  <a:solidFill>
                    <a:srgbClr val="FF0000"/>
                  </a:solidFill>
                  <a:latin typeface="#9Slide03 Ample" panose="02000000000000000000" pitchFamily="2" charset="0"/>
                  <a:ea typeface="Microsoft YaHei" panose="020B0503020204020204" pitchFamily="34" charset="-122"/>
                </a:rPr>
                <a:t>BÀI TẬP VỀ NHÀ</a:t>
              </a:r>
              <a:endParaRPr lang="zh-CN" altLang="en-US" sz="3200" dirty="0">
                <a:solidFill>
                  <a:srgbClr val="FF0000"/>
                </a:solidFill>
                <a:latin typeface="#9Slide03 Ample" panose="02000000000000000000" pitchFamily="2" charset="0"/>
                <a:ea typeface="Microsoft YaHei" panose="020B0503020204020204" pitchFamily="3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723919" y="1075331"/>
            <a:ext cx="2435657" cy="2787232"/>
            <a:chOff x="345440" y="944953"/>
            <a:chExt cx="2435657" cy="2787232"/>
          </a:xfrm>
        </p:grpSpPr>
        <p:pic>
          <p:nvPicPr>
            <p:cNvPr id="28" name="Picture 27"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345440" y="944953"/>
              <a:ext cx="2435657" cy="2787232"/>
            </a:xfrm>
            <a:prstGeom prst="rect">
              <a:avLst/>
            </a:prstGeom>
          </p:spPr>
        </p:pic>
        <p:sp>
          <p:nvSpPr>
            <p:cNvPr id="39" name="TextBox 38"/>
            <p:cNvSpPr txBox="1"/>
            <p:nvPr/>
          </p:nvSpPr>
          <p:spPr>
            <a:xfrm flipH="1">
              <a:off x="592876" y="1942081"/>
              <a:ext cx="2083887" cy="461665"/>
            </a:xfrm>
            <a:prstGeom prst="rect">
              <a:avLst/>
            </a:prstGeom>
            <a:noFill/>
          </p:spPr>
          <p:txBody>
            <a:bodyPr wrap="square" rtlCol="0">
              <a:spAutoFit/>
            </a:bodyPr>
            <a:lstStyle/>
            <a:p>
              <a:pPr algn="r"/>
              <a:r>
                <a:rPr lang="en-US" sz="2400" dirty="0" err="1">
                  <a:latin typeface="#9Slide03 Ample" panose="02000000000000000000" pitchFamily="2" charset="0"/>
                </a:rPr>
                <a:t>Sư</a:t>
              </a:r>
              <a:r>
                <a:rPr lang="en-US" sz="2400" dirty="0">
                  <a:latin typeface="#9Slide03 Ample" panose="02000000000000000000" pitchFamily="2" charset="0"/>
                </a:rPr>
                <a:t> </a:t>
              </a:r>
              <a:r>
                <a:rPr lang="en-US" sz="2400" dirty="0" err="1">
                  <a:latin typeface="#9Slide03 Ample" panose="02000000000000000000" pitchFamily="2" charset="0"/>
                </a:rPr>
                <a:t>tử</a:t>
              </a:r>
              <a:r>
                <a:rPr lang="en-US" sz="2400" dirty="0">
                  <a:latin typeface="#9Slide03 Ample" panose="02000000000000000000" pitchFamily="2" charset="0"/>
                </a:rPr>
                <a:t> </a:t>
              </a:r>
              <a:r>
                <a:rPr lang="en-US" sz="2400" dirty="0" err="1">
                  <a:latin typeface="#9Slide03 Ample" panose="02000000000000000000" pitchFamily="2" charset="0"/>
                </a:rPr>
                <a:t>Hà</a:t>
              </a:r>
              <a:r>
                <a:rPr lang="en-US" sz="2400" dirty="0">
                  <a:latin typeface="#9Slide03 Ample" panose="02000000000000000000" pitchFamily="2" charset="0"/>
                </a:rPr>
                <a:t> </a:t>
              </a:r>
              <a:r>
                <a:rPr lang="en-US" sz="2400" dirty="0" err="1">
                  <a:latin typeface="#9Slide03 Ample" panose="02000000000000000000" pitchFamily="2" charset="0"/>
                </a:rPr>
                <a:t>Đông</a:t>
              </a:r>
              <a:endParaRPr lang="en-US" sz="2400" dirty="0">
                <a:latin typeface="#9Slide03 Ample" panose="02000000000000000000" pitchFamily="2" charset="0"/>
              </a:endParaRPr>
            </a:p>
          </p:txBody>
        </p:sp>
      </p:grpSp>
      <p:grpSp>
        <p:nvGrpSpPr>
          <p:cNvPr id="44" name="Group 43"/>
          <p:cNvGrpSpPr/>
          <p:nvPr/>
        </p:nvGrpSpPr>
        <p:grpSpPr>
          <a:xfrm>
            <a:off x="6387746" y="1068007"/>
            <a:ext cx="2435657" cy="2787232"/>
            <a:chOff x="3302000" y="944953"/>
            <a:chExt cx="2435657" cy="2787232"/>
          </a:xfrm>
        </p:grpSpPr>
        <p:pic>
          <p:nvPicPr>
            <p:cNvPr id="31" name="Picture 30"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3302000" y="944953"/>
              <a:ext cx="2435657" cy="2787232"/>
            </a:xfrm>
            <a:prstGeom prst="rect">
              <a:avLst/>
            </a:prstGeom>
          </p:spPr>
        </p:pic>
        <p:sp>
          <p:nvSpPr>
            <p:cNvPr id="40" name="TextBox 39"/>
            <p:cNvSpPr txBox="1"/>
            <p:nvPr/>
          </p:nvSpPr>
          <p:spPr>
            <a:xfrm flipH="1">
              <a:off x="3787493" y="1884228"/>
              <a:ext cx="1807060" cy="830997"/>
            </a:xfrm>
            <a:prstGeom prst="rect">
              <a:avLst/>
            </a:prstGeom>
            <a:noFill/>
          </p:spPr>
          <p:txBody>
            <a:bodyPr wrap="square" rtlCol="0">
              <a:spAutoFit/>
            </a:bodyPr>
            <a:lstStyle/>
            <a:p>
              <a:pPr algn="r"/>
              <a:r>
                <a:rPr lang="en-US" sz="2400" dirty="0" err="1">
                  <a:latin typeface="#9Slide03 Ample" panose="02000000000000000000" pitchFamily="2" charset="0"/>
                </a:rPr>
                <a:t>Chỉ</a:t>
              </a:r>
              <a:r>
                <a:rPr lang="en-US" sz="2400" dirty="0">
                  <a:latin typeface="#9Slide03 Ample" panose="02000000000000000000" pitchFamily="2" charset="0"/>
                </a:rPr>
                <a:t> </a:t>
              </a:r>
              <a:r>
                <a:rPr lang="en-US" sz="2400" dirty="0" err="1">
                  <a:latin typeface="#9Slide03 Ample" panose="02000000000000000000" pitchFamily="2" charset="0"/>
                </a:rPr>
                <a:t>hươu</a:t>
              </a:r>
              <a:r>
                <a:rPr lang="en-US" sz="2400" dirty="0">
                  <a:latin typeface="#9Slide03 Ample" panose="02000000000000000000" pitchFamily="2" charset="0"/>
                </a:rPr>
                <a:t> </a:t>
              </a:r>
              <a:r>
                <a:rPr lang="en-US" sz="2400" dirty="0" err="1">
                  <a:latin typeface="#9Slide03 Ample" panose="02000000000000000000" pitchFamily="2" charset="0"/>
                </a:rPr>
                <a:t>nói</a:t>
              </a:r>
              <a:r>
                <a:rPr lang="en-US" sz="2400" dirty="0">
                  <a:latin typeface="#9Slide03 Ample" panose="02000000000000000000" pitchFamily="2" charset="0"/>
                </a:rPr>
                <a:t> </a:t>
              </a:r>
              <a:r>
                <a:rPr lang="en-US" sz="2400" dirty="0" err="1">
                  <a:latin typeface="#9Slide03 Ample" panose="02000000000000000000" pitchFamily="2" charset="0"/>
                </a:rPr>
                <a:t>ngựa</a:t>
              </a:r>
              <a:endParaRPr lang="en-US" sz="2400" dirty="0">
                <a:latin typeface="#9Slide03 Ample" panose="02000000000000000000" pitchFamily="2" charset="0"/>
              </a:endParaRPr>
            </a:p>
          </p:txBody>
        </p:sp>
      </p:grpSp>
      <p:grpSp>
        <p:nvGrpSpPr>
          <p:cNvPr id="45" name="Group 44"/>
          <p:cNvGrpSpPr/>
          <p:nvPr/>
        </p:nvGrpSpPr>
        <p:grpSpPr>
          <a:xfrm>
            <a:off x="733732" y="3796214"/>
            <a:ext cx="2435657" cy="2787232"/>
            <a:chOff x="6258560" y="944953"/>
            <a:chExt cx="2435657" cy="2787232"/>
          </a:xfrm>
        </p:grpSpPr>
        <p:pic>
          <p:nvPicPr>
            <p:cNvPr id="33" name="Picture 32"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6258560" y="944953"/>
              <a:ext cx="2435657" cy="2787232"/>
            </a:xfrm>
            <a:prstGeom prst="rect">
              <a:avLst/>
            </a:prstGeom>
          </p:spPr>
        </p:pic>
        <p:sp>
          <p:nvSpPr>
            <p:cNvPr id="41" name="TextBox 40"/>
            <p:cNvSpPr txBox="1"/>
            <p:nvPr/>
          </p:nvSpPr>
          <p:spPr>
            <a:xfrm flipH="1">
              <a:off x="6382360" y="1757416"/>
              <a:ext cx="2229712" cy="830997"/>
            </a:xfrm>
            <a:prstGeom prst="rect">
              <a:avLst/>
            </a:prstGeom>
            <a:noFill/>
          </p:spPr>
          <p:txBody>
            <a:bodyPr wrap="square" rtlCol="0">
              <a:spAutoFit/>
            </a:bodyPr>
            <a:lstStyle/>
            <a:p>
              <a:pPr algn="r"/>
              <a:r>
                <a:rPr lang="en-US" sz="2400" dirty="0" err="1">
                  <a:latin typeface="#9Slide03 Ample" panose="02000000000000000000" pitchFamily="2" charset="0"/>
                </a:rPr>
                <a:t>Khuynh</a:t>
              </a:r>
              <a:r>
                <a:rPr lang="en-US" sz="2400" dirty="0">
                  <a:latin typeface="#9Slide03 Ample" panose="02000000000000000000" pitchFamily="2" charset="0"/>
                </a:rPr>
                <a:t> </a:t>
              </a:r>
              <a:r>
                <a:rPr lang="en-US" sz="2400" dirty="0" err="1">
                  <a:latin typeface="#9Slide03 Ample" panose="02000000000000000000" pitchFamily="2" charset="0"/>
                </a:rPr>
                <a:t>quốc</a:t>
              </a:r>
              <a:r>
                <a:rPr lang="en-US" sz="2400" dirty="0">
                  <a:latin typeface="#9Slide03 Ample" panose="02000000000000000000" pitchFamily="2" charset="0"/>
                </a:rPr>
                <a:t> </a:t>
              </a:r>
              <a:r>
                <a:rPr lang="en-US" sz="2400" dirty="0" err="1">
                  <a:latin typeface="#9Slide03 Ample" panose="02000000000000000000" pitchFamily="2" charset="0"/>
                </a:rPr>
                <a:t>khuynh</a:t>
              </a:r>
              <a:r>
                <a:rPr lang="en-US" sz="2400" dirty="0">
                  <a:latin typeface="#9Slide03 Ample" panose="02000000000000000000" pitchFamily="2" charset="0"/>
                </a:rPr>
                <a:t> </a:t>
              </a:r>
              <a:r>
                <a:rPr lang="en-US" sz="2400" dirty="0" err="1">
                  <a:latin typeface="#9Slide03 Ample" panose="02000000000000000000" pitchFamily="2" charset="0"/>
                </a:rPr>
                <a:t>thành</a:t>
              </a:r>
              <a:endParaRPr lang="en-US" sz="2400" dirty="0">
                <a:latin typeface="#9Slide03 Ample" panose="02000000000000000000" pitchFamily="2" charset="0"/>
              </a:endParaRPr>
            </a:p>
          </p:txBody>
        </p:sp>
      </p:grpSp>
      <p:grpSp>
        <p:nvGrpSpPr>
          <p:cNvPr id="46" name="Group 45"/>
          <p:cNvGrpSpPr/>
          <p:nvPr/>
        </p:nvGrpSpPr>
        <p:grpSpPr>
          <a:xfrm>
            <a:off x="6388403" y="3796214"/>
            <a:ext cx="2435657" cy="2787232"/>
            <a:chOff x="9215120" y="944953"/>
            <a:chExt cx="2435657" cy="2787232"/>
          </a:xfrm>
        </p:grpSpPr>
        <p:pic>
          <p:nvPicPr>
            <p:cNvPr id="35" name="Picture 34"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9215120" y="944953"/>
              <a:ext cx="2435657" cy="2787232"/>
            </a:xfrm>
            <a:prstGeom prst="rect">
              <a:avLst/>
            </a:prstGeom>
          </p:spPr>
        </p:pic>
        <p:sp>
          <p:nvSpPr>
            <p:cNvPr id="42" name="TextBox 41"/>
            <p:cNvSpPr txBox="1"/>
            <p:nvPr/>
          </p:nvSpPr>
          <p:spPr>
            <a:xfrm flipH="1">
              <a:off x="9970868" y="1910339"/>
              <a:ext cx="1407206" cy="830997"/>
            </a:xfrm>
            <a:prstGeom prst="rect">
              <a:avLst/>
            </a:prstGeom>
            <a:noFill/>
          </p:spPr>
          <p:txBody>
            <a:bodyPr wrap="square" rtlCol="0">
              <a:spAutoFit/>
            </a:bodyPr>
            <a:lstStyle/>
            <a:p>
              <a:pPr algn="r"/>
              <a:r>
                <a:rPr lang="en-US" sz="2400" dirty="0" err="1">
                  <a:latin typeface="#9Slide03 Ample" panose="02000000000000000000" pitchFamily="2" charset="0"/>
                </a:rPr>
                <a:t>Gót</a:t>
              </a:r>
              <a:r>
                <a:rPr lang="en-US" sz="2400" dirty="0">
                  <a:latin typeface="#9Slide03 Ample" panose="02000000000000000000" pitchFamily="2" charset="0"/>
                </a:rPr>
                <a:t> </a:t>
              </a:r>
              <a:r>
                <a:rPr lang="en-US" sz="2400" dirty="0" err="1">
                  <a:latin typeface="#9Slide03 Ample" panose="02000000000000000000" pitchFamily="2" charset="0"/>
                </a:rPr>
                <a:t>chân</a:t>
              </a:r>
              <a:r>
                <a:rPr lang="en-US" sz="2400" dirty="0">
                  <a:latin typeface="#9Slide03 Ample" panose="02000000000000000000" pitchFamily="2" charset="0"/>
                </a:rPr>
                <a:t> A-sin</a:t>
              </a:r>
              <a:endParaRPr lang="en-US" sz="2400" dirty="0">
                <a:latin typeface="#9Slide03 Ample" panose="02000000000000000000" pitchFamily="2" charset="0"/>
              </a:endParaRPr>
            </a:p>
          </p:txBody>
        </p:sp>
      </p:grpSp>
      <p:grpSp>
        <p:nvGrpSpPr>
          <p:cNvPr id="48" name="Group 47"/>
          <p:cNvGrpSpPr/>
          <p:nvPr/>
        </p:nvGrpSpPr>
        <p:grpSpPr>
          <a:xfrm>
            <a:off x="8823403" y="1072006"/>
            <a:ext cx="2435656" cy="2787232"/>
            <a:chOff x="551384" y="3765968"/>
            <a:chExt cx="2435656" cy="2787232"/>
          </a:xfrm>
        </p:grpSpPr>
        <p:pic>
          <p:nvPicPr>
            <p:cNvPr id="30" name="Picture 29"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551384" y="3765968"/>
              <a:ext cx="2435656" cy="2787232"/>
            </a:xfrm>
            <a:prstGeom prst="rect">
              <a:avLst/>
            </a:prstGeom>
          </p:spPr>
        </p:pic>
        <p:sp>
          <p:nvSpPr>
            <p:cNvPr id="47" name="TextBox 46"/>
            <p:cNvSpPr txBox="1"/>
            <p:nvPr/>
          </p:nvSpPr>
          <p:spPr>
            <a:xfrm flipH="1">
              <a:off x="655449" y="4483817"/>
              <a:ext cx="1711797" cy="1569660"/>
            </a:xfrm>
            <a:prstGeom prst="rect">
              <a:avLst/>
            </a:prstGeom>
            <a:noFill/>
          </p:spPr>
          <p:txBody>
            <a:bodyPr wrap="square" rtlCol="0">
              <a:spAutoFit/>
            </a:bodyPr>
            <a:lstStyle/>
            <a:p>
              <a:r>
                <a:rPr lang="en-US" sz="2400" dirty="0" err="1">
                  <a:latin typeface="#9Slide03 Ample" panose="02000000000000000000" pitchFamily="2" charset="0"/>
                </a:rPr>
                <a:t>Vì</a:t>
              </a:r>
              <a:r>
                <a:rPr lang="en-US" sz="2400" dirty="0">
                  <a:latin typeface="#9Slide03 Ample" panose="02000000000000000000" pitchFamily="2" charset="0"/>
                </a:rPr>
                <a:t> </a:t>
              </a:r>
              <a:r>
                <a:rPr lang="en-US" sz="2400" dirty="0" err="1">
                  <a:latin typeface="#9Slide03 Ample" panose="02000000000000000000" pitchFamily="2" charset="0"/>
                </a:rPr>
                <a:t>lợi</a:t>
              </a:r>
              <a:r>
                <a:rPr lang="en-US" sz="2400" dirty="0">
                  <a:latin typeface="#9Slide03 Ample" panose="02000000000000000000" pitchFamily="2" charset="0"/>
                </a:rPr>
                <a:t> </a:t>
              </a:r>
              <a:r>
                <a:rPr lang="en-US" sz="2400" dirty="0" err="1">
                  <a:latin typeface="#9Slide03 Ample" panose="02000000000000000000" pitchFamily="2" charset="0"/>
                </a:rPr>
                <a:t>riêng</a:t>
              </a:r>
              <a:r>
                <a:rPr lang="en-US" sz="2400" dirty="0">
                  <a:latin typeface="#9Slide03 Ample" panose="02000000000000000000" pitchFamily="2" charset="0"/>
                </a:rPr>
                <a:t> </a:t>
              </a:r>
              <a:r>
                <a:rPr lang="en-US" sz="2400" dirty="0" err="1">
                  <a:latin typeface="#9Slide03 Ample" panose="02000000000000000000" pitchFamily="2" charset="0"/>
                </a:rPr>
                <a:t>mà</a:t>
              </a:r>
              <a:r>
                <a:rPr lang="en-US" sz="2400" dirty="0">
                  <a:latin typeface="#9Slide03 Ample" panose="02000000000000000000" pitchFamily="2" charset="0"/>
                </a:rPr>
                <a:t> xu </a:t>
              </a:r>
              <a:r>
                <a:rPr lang="en-US" sz="2400" dirty="0" err="1">
                  <a:latin typeface="#9Slide03 Ample" panose="02000000000000000000" pitchFamily="2" charset="0"/>
                </a:rPr>
                <a:t>nịnh</a:t>
              </a:r>
              <a:r>
                <a:rPr lang="en-US" sz="2400" dirty="0">
                  <a:latin typeface="#9Slide03 Ample" panose="02000000000000000000" pitchFamily="2" charset="0"/>
                </a:rPr>
                <a:t>, </a:t>
              </a:r>
              <a:r>
                <a:rPr lang="en-US" sz="2400" dirty="0" err="1">
                  <a:latin typeface="#9Slide03 Ample" panose="02000000000000000000" pitchFamily="2" charset="0"/>
                </a:rPr>
                <a:t>nói</a:t>
              </a:r>
              <a:r>
                <a:rPr lang="en-US" sz="2400" dirty="0">
                  <a:latin typeface="#9Slide03 Ample" panose="02000000000000000000" pitchFamily="2" charset="0"/>
                </a:rPr>
                <a:t> </a:t>
              </a:r>
              <a:r>
                <a:rPr lang="en-US" sz="2400" dirty="0" err="1">
                  <a:latin typeface="#9Slide03 Ample" panose="02000000000000000000" pitchFamily="2" charset="0"/>
                </a:rPr>
                <a:t>sai</a:t>
              </a:r>
              <a:r>
                <a:rPr lang="en-US" sz="2400" dirty="0">
                  <a:latin typeface="#9Slide03 Ample" panose="02000000000000000000" pitchFamily="2" charset="0"/>
                </a:rPr>
                <a:t> </a:t>
              </a:r>
              <a:r>
                <a:rPr lang="en-US" sz="2400" dirty="0" err="1">
                  <a:latin typeface="#9Slide03 Ample" panose="02000000000000000000" pitchFamily="2" charset="0"/>
                </a:rPr>
                <a:t>sự</a:t>
              </a:r>
              <a:r>
                <a:rPr lang="en-US" sz="2400" dirty="0">
                  <a:latin typeface="#9Slide03 Ample" panose="02000000000000000000" pitchFamily="2" charset="0"/>
                </a:rPr>
                <a:t> </a:t>
              </a:r>
              <a:r>
                <a:rPr lang="en-US" sz="2400" dirty="0" err="1">
                  <a:latin typeface="#9Slide03 Ample" panose="02000000000000000000" pitchFamily="2" charset="0"/>
                </a:rPr>
                <a:t>thật</a:t>
              </a:r>
              <a:endParaRPr lang="en-US" sz="2400" dirty="0">
                <a:latin typeface="#9Slide03 Ample" panose="02000000000000000000" pitchFamily="2" charset="0"/>
              </a:endParaRPr>
            </a:p>
          </p:txBody>
        </p:sp>
      </p:grpSp>
      <p:grpSp>
        <p:nvGrpSpPr>
          <p:cNvPr id="56" name="Group 55"/>
          <p:cNvGrpSpPr/>
          <p:nvPr/>
        </p:nvGrpSpPr>
        <p:grpSpPr>
          <a:xfrm>
            <a:off x="3159576" y="1075331"/>
            <a:ext cx="2435656" cy="2787232"/>
            <a:chOff x="3507944" y="3765968"/>
            <a:chExt cx="2435656" cy="2787232"/>
          </a:xfrm>
        </p:grpSpPr>
        <p:pic>
          <p:nvPicPr>
            <p:cNvPr id="32" name="Picture 31"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3507944" y="3765968"/>
              <a:ext cx="2435656" cy="2787232"/>
            </a:xfrm>
            <a:prstGeom prst="rect">
              <a:avLst/>
            </a:prstGeom>
          </p:spPr>
        </p:pic>
        <p:sp>
          <p:nvSpPr>
            <p:cNvPr id="49" name="TextBox 48"/>
            <p:cNvSpPr txBox="1"/>
            <p:nvPr/>
          </p:nvSpPr>
          <p:spPr>
            <a:xfrm flipH="1">
              <a:off x="3592513" y="4559417"/>
              <a:ext cx="2063001" cy="1200329"/>
            </a:xfrm>
            <a:prstGeom prst="rect">
              <a:avLst/>
            </a:prstGeom>
            <a:noFill/>
          </p:spPr>
          <p:txBody>
            <a:bodyPr wrap="square" rtlCol="0">
              <a:spAutoFit/>
            </a:bodyPr>
            <a:lstStyle/>
            <a:p>
              <a:r>
                <a:rPr lang="en-US" sz="2400" dirty="0" err="1">
                  <a:latin typeface="#9Slide03 Ample" panose="02000000000000000000" pitchFamily="2" charset="0"/>
                </a:rPr>
                <a:t>Người</a:t>
              </a:r>
              <a:r>
                <a:rPr lang="en-US" sz="2400" dirty="0">
                  <a:latin typeface="#9Slide03 Ample" panose="02000000000000000000" pitchFamily="2" charset="0"/>
                </a:rPr>
                <a:t> </a:t>
              </a:r>
              <a:r>
                <a:rPr lang="en-US" sz="2400" dirty="0" err="1">
                  <a:latin typeface="#9Slide03 Ample" panose="02000000000000000000" pitchFamily="2" charset="0"/>
                </a:rPr>
                <a:t>phụ</a:t>
              </a:r>
              <a:r>
                <a:rPr lang="en-US" sz="2400" dirty="0">
                  <a:latin typeface="#9Slide03 Ample" panose="02000000000000000000" pitchFamily="2" charset="0"/>
                </a:rPr>
                <a:t> </a:t>
              </a:r>
              <a:r>
                <a:rPr lang="en-US" sz="2400" dirty="0" err="1">
                  <a:latin typeface="#9Slide03 Ample" panose="02000000000000000000" pitchFamily="2" charset="0"/>
                </a:rPr>
                <a:t>nữ</a:t>
              </a:r>
              <a:r>
                <a:rPr lang="en-US" sz="2400" dirty="0">
                  <a:latin typeface="#9Slide03 Ample" panose="02000000000000000000" pitchFamily="2" charset="0"/>
                </a:rPr>
                <a:t> hung </a:t>
              </a:r>
              <a:r>
                <a:rPr lang="en-US" sz="2400" dirty="0" err="1">
                  <a:latin typeface="#9Slide03 Ample" panose="02000000000000000000" pitchFamily="2" charset="0"/>
                </a:rPr>
                <a:t>hăng</a:t>
              </a:r>
              <a:r>
                <a:rPr lang="en-US" sz="2400" dirty="0">
                  <a:latin typeface="#9Slide03 Ample" panose="02000000000000000000" pitchFamily="2" charset="0"/>
                </a:rPr>
                <a:t>, hay </a:t>
              </a:r>
              <a:r>
                <a:rPr lang="en-US" sz="2400" dirty="0" err="1">
                  <a:latin typeface="#9Slide03 Ample" panose="02000000000000000000" pitchFamily="2" charset="0"/>
                </a:rPr>
                <a:t>ghen</a:t>
              </a:r>
              <a:endParaRPr lang="en-US" sz="2400" dirty="0">
                <a:latin typeface="#9Slide03 Ample" panose="02000000000000000000" pitchFamily="2" charset="0"/>
              </a:endParaRPr>
            </a:p>
          </p:txBody>
        </p:sp>
      </p:grpSp>
      <p:grpSp>
        <p:nvGrpSpPr>
          <p:cNvPr id="51" name="Group 50"/>
          <p:cNvGrpSpPr/>
          <p:nvPr/>
        </p:nvGrpSpPr>
        <p:grpSpPr>
          <a:xfrm>
            <a:off x="3169389" y="3796214"/>
            <a:ext cx="2435656" cy="2787232"/>
            <a:chOff x="6464504" y="3765968"/>
            <a:chExt cx="2435656" cy="2787232"/>
          </a:xfrm>
        </p:grpSpPr>
        <p:pic>
          <p:nvPicPr>
            <p:cNvPr id="34" name="Picture 33"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6464504" y="3765968"/>
              <a:ext cx="2435656" cy="2787232"/>
            </a:xfrm>
            <a:prstGeom prst="rect">
              <a:avLst/>
            </a:prstGeom>
          </p:spPr>
        </p:pic>
        <p:sp>
          <p:nvSpPr>
            <p:cNvPr id="50" name="TextBox 49"/>
            <p:cNvSpPr txBox="1"/>
            <p:nvPr/>
          </p:nvSpPr>
          <p:spPr>
            <a:xfrm flipH="1">
              <a:off x="6602273" y="4483816"/>
              <a:ext cx="2009799" cy="1200329"/>
            </a:xfrm>
            <a:prstGeom prst="rect">
              <a:avLst/>
            </a:prstGeom>
            <a:noFill/>
          </p:spPr>
          <p:txBody>
            <a:bodyPr wrap="square" rtlCol="0">
              <a:spAutoFit/>
            </a:bodyPr>
            <a:lstStyle/>
            <a:p>
              <a:r>
                <a:rPr lang="en-US" sz="2400" dirty="0" err="1">
                  <a:latin typeface="#9Slide03 Ample" panose="02000000000000000000" pitchFamily="2" charset="0"/>
                </a:rPr>
                <a:t>Sức</a:t>
              </a:r>
              <a:r>
                <a:rPr lang="en-US" sz="2400" dirty="0">
                  <a:latin typeface="#9Slide03 Ample" panose="02000000000000000000" pitchFamily="2" charset="0"/>
                </a:rPr>
                <a:t> </a:t>
              </a:r>
              <a:r>
                <a:rPr lang="en-US" sz="2400" dirty="0" err="1">
                  <a:latin typeface="#9Slide03 Ample" panose="02000000000000000000" pitchFamily="2" charset="0"/>
                </a:rPr>
                <a:t>mạnh</a:t>
              </a:r>
              <a:r>
                <a:rPr lang="en-US" sz="2400" dirty="0">
                  <a:latin typeface="#9Slide03 Ample" panose="02000000000000000000" pitchFamily="2" charset="0"/>
                </a:rPr>
                <a:t> </a:t>
              </a:r>
              <a:r>
                <a:rPr lang="en-US" sz="2400" dirty="0" err="1">
                  <a:latin typeface="#9Slide03 Ample" panose="02000000000000000000" pitchFamily="2" charset="0"/>
                </a:rPr>
                <a:t>của</a:t>
              </a:r>
              <a:r>
                <a:rPr lang="en-US" sz="2400" dirty="0">
                  <a:latin typeface="#9Slide03 Ample" panose="02000000000000000000" pitchFamily="2" charset="0"/>
                </a:rPr>
                <a:t> </a:t>
              </a:r>
              <a:r>
                <a:rPr lang="en-US" sz="2400" dirty="0" err="1">
                  <a:latin typeface="#9Slide03 Ample" panose="02000000000000000000" pitchFamily="2" charset="0"/>
                </a:rPr>
                <a:t>sắc</a:t>
              </a:r>
              <a:r>
                <a:rPr lang="en-US" sz="2400" dirty="0">
                  <a:latin typeface="#9Slide03 Ample" panose="02000000000000000000" pitchFamily="2" charset="0"/>
                </a:rPr>
                <a:t> </a:t>
              </a:r>
              <a:r>
                <a:rPr lang="en-US" sz="2400" dirty="0" err="1">
                  <a:latin typeface="#9Slide03 Ample" panose="02000000000000000000" pitchFamily="2" charset="0"/>
                </a:rPr>
                <a:t>đẹp</a:t>
              </a:r>
              <a:r>
                <a:rPr lang="en-US" sz="2400" dirty="0">
                  <a:latin typeface="#9Slide03 Ample" panose="02000000000000000000" pitchFamily="2" charset="0"/>
                </a:rPr>
                <a:t> </a:t>
              </a:r>
              <a:r>
                <a:rPr lang="en-US" sz="2400" dirty="0" err="1">
                  <a:latin typeface="#9Slide03 Ample" panose="02000000000000000000" pitchFamily="2" charset="0"/>
                </a:rPr>
                <a:t>người</a:t>
              </a:r>
              <a:r>
                <a:rPr lang="en-US" sz="2400" dirty="0">
                  <a:latin typeface="#9Slide03 Ample" panose="02000000000000000000" pitchFamily="2" charset="0"/>
                </a:rPr>
                <a:t> </a:t>
              </a:r>
              <a:r>
                <a:rPr lang="en-US" sz="2400" dirty="0" err="1">
                  <a:latin typeface="#9Slide03 Ample" panose="02000000000000000000" pitchFamily="2" charset="0"/>
                </a:rPr>
                <a:t>phụ</a:t>
              </a:r>
              <a:r>
                <a:rPr lang="en-US" sz="2400" dirty="0">
                  <a:latin typeface="#9Slide03 Ample" panose="02000000000000000000" pitchFamily="2" charset="0"/>
                </a:rPr>
                <a:t> </a:t>
              </a:r>
              <a:r>
                <a:rPr lang="en-US" sz="2400" dirty="0" err="1">
                  <a:latin typeface="#9Slide03 Ample" panose="02000000000000000000" pitchFamily="2" charset="0"/>
                </a:rPr>
                <a:t>nữ</a:t>
              </a:r>
              <a:endParaRPr lang="en-US" sz="2400" dirty="0">
                <a:latin typeface="#9Slide03 Ample" panose="02000000000000000000" pitchFamily="2" charset="0"/>
              </a:endParaRPr>
            </a:p>
          </p:txBody>
        </p:sp>
      </p:grpSp>
      <p:grpSp>
        <p:nvGrpSpPr>
          <p:cNvPr id="53" name="Group 52"/>
          <p:cNvGrpSpPr/>
          <p:nvPr/>
        </p:nvGrpSpPr>
        <p:grpSpPr>
          <a:xfrm>
            <a:off x="8824059" y="3796214"/>
            <a:ext cx="2435656" cy="2787232"/>
            <a:chOff x="9421064" y="3765968"/>
            <a:chExt cx="2435656" cy="2787232"/>
          </a:xfrm>
        </p:grpSpPr>
        <p:pic>
          <p:nvPicPr>
            <p:cNvPr id="36" name="Picture 35" descr="Shap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9421064" y="3765968"/>
              <a:ext cx="2435656" cy="2787232"/>
            </a:xfrm>
            <a:prstGeom prst="rect">
              <a:avLst/>
            </a:prstGeom>
          </p:spPr>
        </p:pic>
        <p:sp>
          <p:nvSpPr>
            <p:cNvPr id="52" name="TextBox 51"/>
            <p:cNvSpPr txBox="1"/>
            <p:nvPr/>
          </p:nvSpPr>
          <p:spPr>
            <a:xfrm flipH="1">
              <a:off x="9509327" y="4559418"/>
              <a:ext cx="2141449" cy="1200329"/>
            </a:xfrm>
            <a:prstGeom prst="rect">
              <a:avLst/>
            </a:prstGeom>
            <a:noFill/>
          </p:spPr>
          <p:txBody>
            <a:bodyPr wrap="square" rtlCol="0">
              <a:spAutoFit/>
            </a:bodyPr>
            <a:lstStyle/>
            <a:p>
              <a:r>
                <a:rPr lang="en-US" sz="2400" dirty="0" err="1">
                  <a:latin typeface="#9Slide03 Ample" panose="02000000000000000000" pitchFamily="2" charset="0"/>
                </a:rPr>
                <a:t>Điểm</a:t>
              </a:r>
              <a:r>
                <a:rPr lang="en-US" sz="2400" dirty="0">
                  <a:latin typeface="#9Slide03 Ample" panose="02000000000000000000" pitchFamily="2" charset="0"/>
                </a:rPr>
                <a:t> </a:t>
              </a:r>
              <a:r>
                <a:rPr lang="en-US" sz="2400" dirty="0" err="1">
                  <a:latin typeface="#9Slide03 Ample" panose="02000000000000000000" pitchFamily="2" charset="0"/>
                </a:rPr>
                <a:t>yếu</a:t>
              </a:r>
              <a:r>
                <a:rPr lang="en-US" sz="2400" dirty="0">
                  <a:latin typeface="#9Slide03 Ample" panose="02000000000000000000" pitchFamily="2" charset="0"/>
                </a:rPr>
                <a:t> </a:t>
              </a:r>
              <a:r>
                <a:rPr lang="en-US" sz="2400" dirty="0" err="1">
                  <a:latin typeface="#9Slide03 Ample" panose="02000000000000000000" pitchFamily="2" charset="0"/>
                </a:rPr>
                <a:t>chết</a:t>
              </a:r>
              <a:r>
                <a:rPr lang="en-US" sz="2400" dirty="0">
                  <a:latin typeface="#9Slide03 Ample" panose="02000000000000000000" pitchFamily="2" charset="0"/>
                </a:rPr>
                <a:t> </a:t>
              </a:r>
              <a:r>
                <a:rPr lang="en-US" sz="2400" dirty="0" err="1">
                  <a:latin typeface="#9Slide03 Ample" panose="02000000000000000000" pitchFamily="2" charset="0"/>
                </a:rPr>
                <a:t>người</a:t>
              </a:r>
              <a:r>
                <a:rPr lang="en-US" sz="2400" dirty="0">
                  <a:latin typeface="#9Slide03 Ample" panose="02000000000000000000" pitchFamily="2" charset="0"/>
                </a:rPr>
                <a:t> </a:t>
              </a:r>
              <a:r>
                <a:rPr lang="en-US" sz="2400" dirty="0" err="1">
                  <a:latin typeface="#9Slide03 Ample" panose="02000000000000000000" pitchFamily="2" charset="0"/>
                </a:rPr>
                <a:t>của</a:t>
              </a:r>
              <a:r>
                <a:rPr lang="en-US" sz="2400" dirty="0">
                  <a:latin typeface="#9Slide03 Ample" panose="02000000000000000000" pitchFamily="2" charset="0"/>
                </a:rPr>
                <a:t> </a:t>
              </a:r>
              <a:r>
                <a:rPr lang="en-US" sz="2400" dirty="0" err="1">
                  <a:latin typeface="#9Slide03 Ample" panose="02000000000000000000" pitchFamily="2" charset="0"/>
                </a:rPr>
                <a:t>đối</a:t>
              </a:r>
              <a:r>
                <a:rPr lang="en-US" sz="2400" dirty="0">
                  <a:latin typeface="#9Slide03 Ample" panose="02000000000000000000" pitchFamily="2" charset="0"/>
                </a:rPr>
                <a:t> </a:t>
              </a:r>
              <a:r>
                <a:rPr lang="en-US" sz="2400" dirty="0" err="1">
                  <a:latin typeface="#9Slide03 Ample" panose="02000000000000000000" pitchFamily="2" charset="0"/>
                </a:rPr>
                <a:t>tượng</a:t>
              </a:r>
              <a:endParaRPr lang="en-US" sz="2400" dirty="0">
                <a:latin typeface="#9Slide03 Ample" panose="02000000000000000000" pitchFamily="2" charset="0"/>
              </a:endParaRPr>
            </a:p>
          </p:txBody>
        </p:sp>
      </p:grpSp>
      <p:sp>
        <p:nvSpPr>
          <p:cNvPr id="55" name="TextBox 54"/>
          <p:cNvSpPr txBox="1"/>
          <p:nvPr/>
        </p:nvSpPr>
        <p:spPr>
          <a:xfrm>
            <a:off x="1634820" y="231773"/>
            <a:ext cx="8922360" cy="492443"/>
          </a:xfrm>
          <a:prstGeom prst="rect">
            <a:avLst/>
          </a:prstGeom>
          <a:noFill/>
        </p:spPr>
        <p:txBody>
          <a:bodyPr wrap="square">
            <a:spAutoFit/>
          </a:bodyPr>
          <a:lstStyle/>
          <a:p>
            <a:pPr algn="ctr"/>
            <a:r>
              <a:rPr lang="en-US" sz="2600" dirty="0" err="1">
                <a:solidFill>
                  <a:srgbClr val="0070C0"/>
                </a:solidFill>
                <a:latin typeface="#9Slide03 Ample" panose="02000000000000000000" pitchFamily="2" charset="0"/>
              </a:rPr>
              <a:t>Nối</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cụm</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từ</a:t>
            </a:r>
            <a:r>
              <a:rPr lang="en-US" sz="2600" dirty="0">
                <a:solidFill>
                  <a:srgbClr val="0070C0"/>
                </a:solidFill>
                <a:latin typeface="#9Slide03 Ample" panose="02000000000000000000" pitchFamily="2" charset="0"/>
              </a:rPr>
              <a:t> ở </a:t>
            </a:r>
            <a:r>
              <a:rPr lang="en-US" sz="2600" dirty="0" err="1">
                <a:solidFill>
                  <a:srgbClr val="0070C0"/>
                </a:solidFill>
                <a:latin typeface="#9Slide03 Ample" panose="02000000000000000000" pitchFamily="2" charset="0"/>
              </a:rPr>
              <a:t>hàng</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trên</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với</a:t>
            </a:r>
            <a:r>
              <a:rPr lang="en-US" sz="2600" dirty="0">
                <a:solidFill>
                  <a:srgbClr val="0070C0"/>
                </a:solidFill>
                <a:latin typeface="#9Slide03 Ample" panose="02000000000000000000" pitchFamily="2" charset="0"/>
              </a:rPr>
              <a:t> ý </a:t>
            </a:r>
            <a:r>
              <a:rPr lang="en-US" sz="2600" dirty="0" err="1">
                <a:solidFill>
                  <a:srgbClr val="0070C0"/>
                </a:solidFill>
                <a:latin typeface="#9Slide03 Ample" panose="02000000000000000000" pitchFamily="2" charset="0"/>
              </a:rPr>
              <a:t>nghĩa</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phù</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hợp</a:t>
            </a:r>
            <a:r>
              <a:rPr lang="en-US" sz="2600" dirty="0">
                <a:solidFill>
                  <a:srgbClr val="0070C0"/>
                </a:solidFill>
                <a:latin typeface="#9Slide03 Ample" panose="02000000000000000000" pitchFamily="2" charset="0"/>
              </a:rPr>
              <a:t> ở </a:t>
            </a:r>
            <a:r>
              <a:rPr lang="en-US" sz="2600" dirty="0" err="1">
                <a:solidFill>
                  <a:srgbClr val="0070C0"/>
                </a:solidFill>
                <a:latin typeface="#9Slide03 Ample" panose="02000000000000000000" pitchFamily="2" charset="0"/>
              </a:rPr>
              <a:t>hàng</a:t>
            </a:r>
            <a:r>
              <a:rPr lang="en-US" sz="2600" dirty="0">
                <a:solidFill>
                  <a:srgbClr val="0070C0"/>
                </a:solidFill>
                <a:latin typeface="#9Slide03 Ample" panose="02000000000000000000" pitchFamily="2" charset="0"/>
              </a:rPr>
              <a:t> </a:t>
            </a:r>
            <a:r>
              <a:rPr lang="en-US" sz="2600" dirty="0" err="1">
                <a:solidFill>
                  <a:srgbClr val="0070C0"/>
                </a:solidFill>
                <a:latin typeface="#9Slide03 Ample" panose="02000000000000000000" pitchFamily="2" charset="0"/>
              </a:rPr>
              <a:t>dưới</a:t>
            </a:r>
            <a:endParaRPr lang="en-US" sz="2600" dirty="0">
              <a:solidFill>
                <a:srgbClr val="0070C0"/>
              </a:solidFill>
              <a:latin typeface="#9Slide03 Ample" panose="02000000000000000000" pitchFamily="2"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par>
                                <p:cTn id="16" presetID="14" presetClass="entr" presetSubtype="1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randombar(horizontal)">
                                      <p:cBhvr>
                                        <p:cTn id="23" dur="500"/>
                                        <p:tgtEl>
                                          <p:spTgt spid="45"/>
                                        </p:tgtEl>
                                      </p:cBhvr>
                                    </p:animEffect>
                                  </p:childTnLst>
                                </p:cTn>
                              </p:par>
                              <p:par>
                                <p:cTn id="24" presetID="14" presetClass="entr" presetSubtype="1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randombar(horizontal)">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randombar(horizontal)">
                                      <p:cBhvr>
                                        <p:cTn id="31" dur="500"/>
                                        <p:tgtEl>
                                          <p:spTgt spid="46"/>
                                        </p:tgtEl>
                                      </p:cBhvr>
                                    </p:animEffect>
                                  </p:childTnLst>
                                </p:cTn>
                              </p:par>
                              <p:par>
                                <p:cTn id="32" presetID="14" presetClass="entr" presetSubtype="1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randombar(horizontal)">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5"/>
          <p:cNvGrpSpPr/>
          <p:nvPr/>
        </p:nvGrpSpPr>
        <p:grpSpPr bwMode="auto">
          <a:xfrm>
            <a:off x="567269" y="347599"/>
            <a:ext cx="11152188" cy="6983413"/>
            <a:chOff x="0" y="0"/>
            <a:chExt cx="11151065" cy="6983832"/>
          </a:xfrm>
        </p:grpSpPr>
        <p:sp>
          <p:nvSpPr>
            <p:cNvPr id="5" name="Freeform 1224"/>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6" name="组合 133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组合 5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椭圆 1338"/>
          <p:cNvSpPr>
            <a:spLocks noChangeArrowheads="1"/>
          </p:cNvSpPr>
          <p:nvPr/>
        </p:nvSpPr>
        <p:spPr bwMode="auto">
          <a:xfrm>
            <a:off x="3481785" y="578869"/>
            <a:ext cx="5581650" cy="558006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2" name="椭圆 1339"/>
          <p:cNvSpPr>
            <a:spLocks noChangeArrowheads="1"/>
          </p:cNvSpPr>
          <p:nvPr/>
        </p:nvSpPr>
        <p:spPr bwMode="auto">
          <a:xfrm>
            <a:off x="3362722" y="459807"/>
            <a:ext cx="5819775" cy="5818187"/>
          </a:xfrm>
          <a:prstGeom prst="ellipse">
            <a:avLst/>
          </a:prstGeom>
          <a:noFill/>
          <a:ln w="1905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4" name="文本框 1342"/>
          <p:cNvSpPr txBox="1">
            <a:spLocks noChangeArrowheads="1"/>
          </p:cNvSpPr>
          <p:nvPr/>
        </p:nvSpPr>
        <p:spPr bwMode="auto">
          <a:xfrm>
            <a:off x="914401" y="2024070"/>
            <a:ext cx="1042614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None/>
            </a:pPr>
            <a:r>
              <a:rPr lang="en-US" altLang="zh-CN" sz="9600" b="1"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Tiết</a:t>
            </a:r>
            <a:r>
              <a:rPr lang="en-US" altLang="zh-CN" sz="96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 4: THTV</a:t>
            </a:r>
            <a:endParaRPr lang="en-US" altLang="zh-CN" sz="96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0000"/>
              </a:lnSpc>
              <a:spcBef>
                <a:spcPct val="0"/>
              </a:spcBef>
              <a:buNone/>
            </a:pPr>
            <a:r>
              <a:rPr lang="en-US" altLang="zh-CN" sz="9600" b="1"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Điển</a:t>
            </a:r>
            <a:r>
              <a:rPr lang="en-US" altLang="zh-CN" sz="96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9600" b="1"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tích</a:t>
            </a:r>
            <a:r>
              <a:rPr lang="en-US" altLang="zh-CN" sz="96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9600" b="1"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điển</a:t>
            </a:r>
            <a:r>
              <a:rPr lang="en-US" altLang="zh-CN" sz="96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9600" b="1"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cố</a:t>
            </a:r>
            <a:endParaRPr lang="zh-CN" altLang="en-US" sz="96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p:cNvGrpSpPr/>
          <p:nvPr/>
        </p:nvGrpSpPr>
        <p:grpSpPr bwMode="auto">
          <a:xfrm>
            <a:off x="567269" y="590668"/>
            <a:ext cx="11152188" cy="6983413"/>
            <a:chOff x="0" y="0"/>
            <a:chExt cx="11151065" cy="6983832"/>
          </a:xfrm>
        </p:grpSpPr>
        <p:sp>
          <p:nvSpPr>
            <p:cNvPr id="4" name="Freeform 1224"/>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5" name="组合 133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755" y="1151367"/>
            <a:ext cx="5041402" cy="5041402"/>
          </a:xfrm>
          <a:prstGeom prst="rect">
            <a:avLst/>
          </a:prstGeom>
        </p:spPr>
      </p:pic>
      <p:sp>
        <p:nvSpPr>
          <p:cNvPr id="9" name="椭圆 627"/>
          <p:cNvSpPr>
            <a:spLocks noChangeArrowheads="1"/>
          </p:cNvSpPr>
          <p:nvPr/>
        </p:nvSpPr>
        <p:spPr bwMode="auto">
          <a:xfrm>
            <a:off x="1983047" y="1835446"/>
            <a:ext cx="2828925" cy="283051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0" name="椭圆 628"/>
          <p:cNvSpPr>
            <a:spLocks noChangeArrowheads="1"/>
          </p:cNvSpPr>
          <p:nvPr/>
        </p:nvSpPr>
        <p:spPr bwMode="auto">
          <a:xfrm>
            <a:off x="1849697" y="1702096"/>
            <a:ext cx="3095625" cy="3097213"/>
          </a:xfrm>
          <a:prstGeom prst="ellipse">
            <a:avLst/>
          </a:prstGeom>
          <a:noFill/>
          <a:ln w="1270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26" name="文本框 25"/>
          <p:cNvSpPr txBox="1"/>
          <p:nvPr/>
        </p:nvSpPr>
        <p:spPr>
          <a:xfrm>
            <a:off x="2045200" y="2616419"/>
            <a:ext cx="2703058" cy="1323439"/>
          </a:xfrm>
          <a:prstGeom prst="rect">
            <a:avLst/>
          </a:prstGeom>
          <a:noFill/>
        </p:spPr>
        <p:txBody>
          <a:bodyPr wrap="square" rtlCol="0">
            <a:spAutoFit/>
          </a:bodyPr>
          <a:lstStyle/>
          <a:p>
            <a:pPr algn="ctr"/>
            <a:r>
              <a:rPr lang="en-US" altLang="zh-CN" sz="8000" dirty="0">
                <a:solidFill>
                  <a:srgbClr val="FF0000"/>
                </a:solidFill>
                <a:latin typeface="#9Slide03 AllRoundGothic" panose="020B0703020202020104" pitchFamily="34" charset="0"/>
              </a:rPr>
              <a:t>I.</a:t>
            </a:r>
            <a:endParaRPr lang="zh-CN" altLang="en-US" sz="8000" dirty="0">
              <a:solidFill>
                <a:srgbClr val="FF0000"/>
              </a:solidFill>
              <a:latin typeface="#9Slide03 AllRoundGothic" panose="020B0703020202020104" pitchFamily="34" charset="0"/>
            </a:endParaRPr>
          </a:p>
        </p:txBody>
      </p:sp>
      <p:sp>
        <p:nvSpPr>
          <p:cNvPr id="19" name="文本框 25"/>
          <p:cNvSpPr txBox="1"/>
          <p:nvPr/>
        </p:nvSpPr>
        <p:spPr>
          <a:xfrm>
            <a:off x="5469560" y="2626641"/>
            <a:ext cx="5466579" cy="1323439"/>
          </a:xfrm>
          <a:prstGeom prst="rect">
            <a:avLst/>
          </a:prstGeom>
          <a:noFill/>
        </p:spPr>
        <p:txBody>
          <a:bodyPr wrap="square" rtlCol="0">
            <a:spAutoFit/>
          </a:bodyPr>
          <a:lstStyle/>
          <a:p>
            <a:pPr algn="ctr"/>
            <a:r>
              <a:rPr lang="en-US" altLang="zh-CN" sz="8000" b="1" dirty="0" err="1">
                <a:solidFill>
                  <a:srgbClr val="FF0000"/>
                </a:solidFill>
                <a:latin typeface="Times New Roman" panose="02020603050405020304" pitchFamily="18" charset="0"/>
                <a:cs typeface="Times New Roman" panose="02020603050405020304" pitchFamily="18" charset="0"/>
              </a:rPr>
              <a:t>Kiến</a:t>
            </a:r>
            <a:r>
              <a:rPr lang="en-US" altLang="zh-CN" sz="8000" b="1" dirty="0">
                <a:solidFill>
                  <a:srgbClr val="FF0000"/>
                </a:solidFill>
                <a:latin typeface="Times New Roman" panose="02020603050405020304" pitchFamily="18" charset="0"/>
                <a:cs typeface="Times New Roman" panose="02020603050405020304" pitchFamily="18" charset="0"/>
              </a:rPr>
              <a:t> </a:t>
            </a:r>
            <a:r>
              <a:rPr lang="en-US" altLang="zh-CN" sz="8000" b="1" dirty="0" err="1">
                <a:solidFill>
                  <a:srgbClr val="FF0000"/>
                </a:solidFill>
                <a:latin typeface="Times New Roman" panose="02020603050405020304" pitchFamily="18" charset="0"/>
                <a:cs typeface="Times New Roman" panose="02020603050405020304" pitchFamily="18" charset="0"/>
              </a:rPr>
              <a:t>thức</a:t>
            </a:r>
            <a:endParaRPr lang="zh-CN" altLang="en-US" sz="8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Group 6"/>
          <p:cNvGrpSpPr/>
          <p:nvPr/>
        </p:nvGrpSpPr>
        <p:grpSpPr>
          <a:xfrm>
            <a:off x="726308" y="1286949"/>
            <a:ext cx="2656972" cy="4585530"/>
            <a:chOff x="726308" y="1286949"/>
            <a:chExt cx="2656972" cy="4585530"/>
          </a:xfrm>
        </p:grpSpPr>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l="71115" t="-1" r="7560" b="84697"/>
            <a:stretch>
              <a:fillRect/>
            </a:stretch>
          </p:blipFill>
          <p:spPr>
            <a:xfrm>
              <a:off x="726308" y="1286949"/>
              <a:ext cx="2158758" cy="1485914"/>
            </a:xfrm>
            <a:prstGeom prst="rect">
              <a:avLst/>
            </a:prstGeom>
          </p:spPr>
        </p:pic>
        <p:sp>
          <p:nvSpPr>
            <p:cNvPr id="22" name="椭圆 5"/>
            <p:cNvSpPr>
              <a:spLocks noChangeArrowheads="1"/>
            </p:cNvSpPr>
            <p:nvPr/>
          </p:nvSpPr>
          <p:spPr bwMode="auto">
            <a:xfrm>
              <a:off x="1581058" y="1450327"/>
              <a:ext cx="1417606" cy="1485914"/>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26" name="文本框 25"/>
            <p:cNvSpPr txBox="1"/>
            <p:nvPr/>
          </p:nvSpPr>
          <p:spPr>
            <a:xfrm>
              <a:off x="1867412" y="1744767"/>
              <a:ext cx="1213070" cy="830997"/>
            </a:xfrm>
            <a:prstGeom prst="rect">
              <a:avLst/>
            </a:prstGeom>
            <a:noFill/>
          </p:spPr>
          <p:txBody>
            <a:bodyPr wrap="square" rtlCol="0">
              <a:spAutoFit/>
            </a:bodyPr>
            <a:lstStyle/>
            <a:p>
              <a:r>
                <a:rPr lang="en-US" altLang="zh-CN" sz="4800" dirty="0">
                  <a:latin typeface="Algerian" panose="04020705040A02060702" pitchFamily="82" charset="0"/>
                </a:rPr>
                <a:t>01</a:t>
              </a:r>
              <a:endParaRPr lang="zh-CN" altLang="en-US" sz="4800" dirty="0">
                <a:latin typeface="Algerian" panose="04020705040A02060702" pitchFamily="82" charset="0"/>
              </a:endParaRPr>
            </a:p>
          </p:txBody>
        </p:sp>
        <p:sp>
          <p:nvSpPr>
            <p:cNvPr id="37" name="矩形: 圆角 15"/>
            <p:cNvSpPr/>
            <p:nvPr/>
          </p:nvSpPr>
          <p:spPr>
            <a:xfrm>
              <a:off x="1152867" y="3489958"/>
              <a:ext cx="2230413" cy="2382521"/>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dirty="0" err="1">
                  <a:solidFill>
                    <a:srgbClr val="0070C0"/>
                  </a:solidFill>
                  <a:latin typeface="#9Slide03 Ample" panose="02000000000000000000" pitchFamily="2" charset="0"/>
                  <a:ea typeface="Microsoft YaHei" panose="020B0503020204020204" pitchFamily="34" charset="-122"/>
                </a:rPr>
                <a:t>Làm</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việc</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nhóm</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trong</a:t>
              </a:r>
              <a:r>
                <a:rPr lang="en-US" altLang="zh-CN" sz="2800" dirty="0">
                  <a:solidFill>
                    <a:srgbClr val="0070C0"/>
                  </a:solidFill>
                  <a:latin typeface="#9Slide03 Ample" panose="02000000000000000000" pitchFamily="2" charset="0"/>
                  <a:ea typeface="Microsoft YaHei" panose="020B0503020204020204" pitchFamily="34" charset="-122"/>
                </a:rPr>
                <a:t> 5 </a:t>
              </a:r>
              <a:r>
                <a:rPr lang="en-US" altLang="zh-CN" sz="2800" dirty="0" err="1">
                  <a:solidFill>
                    <a:srgbClr val="0070C0"/>
                  </a:solidFill>
                  <a:latin typeface="#9Slide03 Ample" panose="02000000000000000000" pitchFamily="2" charset="0"/>
                  <a:ea typeface="Microsoft YaHei" panose="020B0503020204020204" pitchFamily="34" charset="-122"/>
                </a:rPr>
                <a:t>phút</a:t>
              </a:r>
              <a:endParaRPr lang="zh-CN" altLang="en-US" sz="2800" dirty="0">
                <a:solidFill>
                  <a:srgbClr val="0070C0"/>
                </a:solidFill>
                <a:latin typeface="#9Slide03 Ample" panose="02000000000000000000" pitchFamily="2" charset="0"/>
                <a:ea typeface="Microsoft YaHei" panose="020B0503020204020204" pitchFamily="34" charset="-122"/>
              </a:endParaRPr>
            </a:p>
          </p:txBody>
        </p:sp>
      </p:grpSp>
      <p:grpSp>
        <p:nvGrpSpPr>
          <p:cNvPr id="8" name="Group 7"/>
          <p:cNvGrpSpPr/>
          <p:nvPr/>
        </p:nvGrpSpPr>
        <p:grpSpPr>
          <a:xfrm>
            <a:off x="4115994" y="1286949"/>
            <a:ext cx="3884615" cy="4560131"/>
            <a:chOff x="4115994" y="1286949"/>
            <a:chExt cx="3884615" cy="4560131"/>
          </a:xfrm>
        </p:grpSpPr>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71115" t="-1" r="7560" b="84697"/>
            <a:stretch>
              <a:fillRect/>
            </a:stretch>
          </p:blipFill>
          <p:spPr>
            <a:xfrm>
              <a:off x="4523103" y="1286949"/>
              <a:ext cx="2158758" cy="1485914"/>
            </a:xfrm>
            <a:prstGeom prst="rect">
              <a:avLst/>
            </a:prstGeom>
          </p:spPr>
        </p:pic>
        <p:sp>
          <p:nvSpPr>
            <p:cNvPr id="28" name="椭圆 5"/>
            <p:cNvSpPr>
              <a:spLocks noChangeArrowheads="1"/>
            </p:cNvSpPr>
            <p:nvPr/>
          </p:nvSpPr>
          <p:spPr bwMode="auto">
            <a:xfrm>
              <a:off x="5363534" y="1414568"/>
              <a:ext cx="1417606" cy="1485914"/>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31" name="文本框 30"/>
            <p:cNvSpPr txBox="1"/>
            <p:nvPr/>
          </p:nvSpPr>
          <p:spPr>
            <a:xfrm>
              <a:off x="5613407" y="1744767"/>
              <a:ext cx="1213070" cy="830997"/>
            </a:xfrm>
            <a:prstGeom prst="rect">
              <a:avLst/>
            </a:prstGeom>
            <a:noFill/>
          </p:spPr>
          <p:txBody>
            <a:bodyPr wrap="square" rtlCol="0">
              <a:spAutoFit/>
            </a:bodyPr>
            <a:lstStyle/>
            <a:p>
              <a:r>
                <a:rPr lang="en-US" altLang="zh-CN" sz="4800" dirty="0">
                  <a:latin typeface="Algerian" panose="04020705040A02060702" pitchFamily="82" charset="0"/>
                </a:rPr>
                <a:t>02</a:t>
              </a:r>
              <a:endParaRPr lang="zh-CN" altLang="en-US" sz="4800" dirty="0">
                <a:latin typeface="Algerian" panose="04020705040A02060702" pitchFamily="82" charset="0"/>
              </a:endParaRPr>
            </a:p>
          </p:txBody>
        </p:sp>
        <p:sp>
          <p:nvSpPr>
            <p:cNvPr id="38" name="矩形: 圆角 15"/>
            <p:cNvSpPr/>
            <p:nvPr/>
          </p:nvSpPr>
          <p:spPr>
            <a:xfrm>
              <a:off x="4115994" y="3489958"/>
              <a:ext cx="3884615" cy="2357122"/>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dirty="0" err="1">
                  <a:solidFill>
                    <a:srgbClr val="0070C0"/>
                  </a:solidFill>
                  <a:latin typeface="#9Slide03 Ample" panose="02000000000000000000" pitchFamily="2" charset="0"/>
                  <a:ea typeface="Microsoft YaHei" panose="020B0503020204020204" pitchFamily="34" charset="-122"/>
                </a:rPr>
                <a:t>Đọc</a:t>
              </a:r>
              <a:r>
                <a:rPr lang="en-US" altLang="zh-CN" sz="2800" dirty="0">
                  <a:solidFill>
                    <a:srgbClr val="0070C0"/>
                  </a:solidFill>
                  <a:latin typeface="#9Slide03 Ample" panose="02000000000000000000" pitchFamily="2" charset="0"/>
                  <a:ea typeface="Microsoft YaHei" panose="020B0503020204020204" pitchFamily="34" charset="-122"/>
                </a:rPr>
                <a:t> Tri </a:t>
              </a:r>
              <a:r>
                <a:rPr lang="en-US" altLang="zh-CN" sz="2800" dirty="0" err="1">
                  <a:solidFill>
                    <a:srgbClr val="0070C0"/>
                  </a:solidFill>
                  <a:latin typeface="#9Slide03 Ample" panose="02000000000000000000" pitchFamily="2" charset="0"/>
                  <a:ea typeface="Microsoft YaHei" panose="020B0503020204020204" pitchFamily="34" charset="-122"/>
                </a:rPr>
                <a:t>thức</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Ngữ</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văn</a:t>
              </a:r>
              <a:r>
                <a:rPr lang="en-US" altLang="zh-CN" sz="2800" dirty="0">
                  <a:solidFill>
                    <a:srgbClr val="0070C0"/>
                  </a:solidFill>
                  <a:latin typeface="#9Slide03 Ample" panose="02000000000000000000" pitchFamily="2" charset="0"/>
                  <a:ea typeface="Microsoft YaHei" panose="020B0503020204020204" pitchFamily="34" charset="-122"/>
                </a:rPr>
                <a:t> (SGK tr9) + </a:t>
              </a:r>
              <a:r>
                <a:rPr lang="en-US" altLang="zh-CN" sz="2800" dirty="0" err="1">
                  <a:solidFill>
                    <a:srgbClr val="0070C0"/>
                  </a:solidFill>
                  <a:latin typeface="#9Slide03 Ample" panose="02000000000000000000" pitchFamily="2" charset="0"/>
                  <a:ea typeface="Microsoft YaHei" panose="020B0503020204020204" pitchFamily="34" charset="-122"/>
                </a:rPr>
                <a:t>Khung</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kiến</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thức</a:t>
              </a:r>
              <a:r>
                <a:rPr lang="en-US" altLang="zh-CN" sz="2800" dirty="0">
                  <a:solidFill>
                    <a:srgbClr val="0070C0"/>
                  </a:solidFill>
                  <a:latin typeface="#9Slide03 Ample" panose="02000000000000000000" pitchFamily="2" charset="0"/>
                  <a:ea typeface="Microsoft YaHei" panose="020B0503020204020204" pitchFamily="34" charset="-122"/>
                </a:rPr>
                <a:t> (SGK tr 17-18)</a:t>
              </a:r>
              <a:endParaRPr lang="zh-CN" altLang="en-US" sz="2800" dirty="0">
                <a:solidFill>
                  <a:srgbClr val="0070C0"/>
                </a:solidFill>
                <a:latin typeface="#9Slide03 Ample" panose="02000000000000000000" pitchFamily="2" charset="0"/>
                <a:ea typeface="Microsoft YaHei" panose="020B0503020204020204" pitchFamily="34" charset="-122"/>
              </a:endParaRPr>
            </a:p>
          </p:txBody>
        </p:sp>
      </p:grpSp>
      <p:grpSp>
        <p:nvGrpSpPr>
          <p:cNvPr id="9" name="Group 8"/>
          <p:cNvGrpSpPr/>
          <p:nvPr/>
        </p:nvGrpSpPr>
        <p:grpSpPr>
          <a:xfrm>
            <a:off x="8318076" y="1228411"/>
            <a:ext cx="2735304" cy="4644068"/>
            <a:chOff x="8318076" y="1228411"/>
            <a:chExt cx="2735304" cy="4644068"/>
          </a:xfrm>
        </p:grpSpPr>
        <p:pic>
          <p:nvPicPr>
            <p:cNvPr id="32" name="图片 31"/>
            <p:cNvPicPr>
              <a:picLocks noChangeAspect="1"/>
            </p:cNvPicPr>
            <p:nvPr/>
          </p:nvPicPr>
          <p:blipFill rotWithShape="1">
            <a:blip r:embed="rId1">
              <a:extLst>
                <a:ext uri="{28A0092B-C50C-407E-A947-70E740481C1C}">
                  <a14:useLocalDpi xmlns:a14="http://schemas.microsoft.com/office/drawing/2010/main" val="0"/>
                </a:ext>
              </a:extLst>
            </a:blip>
            <a:srcRect l="71115" t="-1" r="7560" b="84697"/>
            <a:stretch>
              <a:fillRect/>
            </a:stretch>
          </p:blipFill>
          <p:spPr>
            <a:xfrm>
              <a:off x="8318076" y="1228411"/>
              <a:ext cx="2158758" cy="1485914"/>
            </a:xfrm>
            <a:prstGeom prst="rect">
              <a:avLst/>
            </a:prstGeom>
          </p:spPr>
        </p:pic>
        <p:sp>
          <p:nvSpPr>
            <p:cNvPr id="33" name="椭圆 5"/>
            <p:cNvSpPr>
              <a:spLocks noChangeArrowheads="1"/>
            </p:cNvSpPr>
            <p:nvPr/>
          </p:nvSpPr>
          <p:spPr bwMode="auto">
            <a:xfrm>
              <a:off x="9217130" y="1450327"/>
              <a:ext cx="1417606" cy="1485914"/>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36" name="文本框 35"/>
            <p:cNvSpPr txBox="1"/>
            <p:nvPr/>
          </p:nvSpPr>
          <p:spPr>
            <a:xfrm>
              <a:off x="9489660" y="1808149"/>
              <a:ext cx="1213070" cy="830997"/>
            </a:xfrm>
            <a:prstGeom prst="rect">
              <a:avLst/>
            </a:prstGeom>
            <a:noFill/>
          </p:spPr>
          <p:txBody>
            <a:bodyPr wrap="square" rtlCol="0">
              <a:spAutoFit/>
            </a:bodyPr>
            <a:lstStyle/>
            <a:p>
              <a:r>
                <a:rPr lang="en-US" altLang="zh-CN" sz="4800" dirty="0">
                  <a:latin typeface="Algerian" panose="04020705040A02060702" pitchFamily="82" charset="0"/>
                </a:rPr>
                <a:t>03</a:t>
              </a:r>
              <a:endParaRPr lang="zh-CN" altLang="en-US" sz="4800" dirty="0">
                <a:latin typeface="Algerian" panose="04020705040A02060702" pitchFamily="82" charset="0"/>
              </a:endParaRPr>
            </a:p>
          </p:txBody>
        </p:sp>
        <p:sp>
          <p:nvSpPr>
            <p:cNvPr id="39" name="矩形: 圆角 15"/>
            <p:cNvSpPr/>
            <p:nvPr/>
          </p:nvSpPr>
          <p:spPr>
            <a:xfrm>
              <a:off x="8822967" y="3489958"/>
              <a:ext cx="2230413" cy="2382521"/>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dirty="0" err="1">
                  <a:solidFill>
                    <a:srgbClr val="0070C0"/>
                  </a:solidFill>
                  <a:latin typeface="#9Slide03 Ample" panose="02000000000000000000" pitchFamily="2" charset="0"/>
                  <a:ea typeface="Microsoft YaHei" panose="020B0503020204020204" pitchFamily="34" charset="-122"/>
                </a:rPr>
                <a:t>Hoàn</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thiện</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sơ</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đồ</a:t>
              </a:r>
              <a:r>
                <a:rPr lang="en-US" altLang="zh-CN" sz="2800" dirty="0">
                  <a:solidFill>
                    <a:srgbClr val="0070C0"/>
                  </a:solidFill>
                  <a:latin typeface="#9Slide03 Ample" panose="02000000000000000000" pitchFamily="2" charset="0"/>
                  <a:ea typeface="Microsoft YaHei" panose="020B0503020204020204" pitchFamily="34" charset="-122"/>
                </a:rPr>
                <a:t> Graph </a:t>
              </a:r>
              <a:r>
                <a:rPr lang="en-US" altLang="zh-CN" sz="2800" dirty="0" err="1">
                  <a:solidFill>
                    <a:srgbClr val="0070C0"/>
                  </a:solidFill>
                  <a:latin typeface="#9Slide03 Ample" panose="02000000000000000000" pitchFamily="2" charset="0"/>
                  <a:ea typeface="Microsoft YaHei" panose="020B0503020204020204" pitchFamily="34" charset="-122"/>
                </a:rPr>
                <a:t>sau</a:t>
              </a:r>
              <a:r>
                <a:rPr lang="en-US" altLang="zh-CN" sz="2800" dirty="0">
                  <a:solidFill>
                    <a:srgbClr val="0070C0"/>
                  </a:solidFill>
                  <a:latin typeface="#9Slide03 Ample" panose="02000000000000000000" pitchFamily="2" charset="0"/>
                  <a:ea typeface="Microsoft YaHei" panose="020B0503020204020204" pitchFamily="34" charset="-122"/>
                </a:rPr>
                <a:t> </a:t>
              </a:r>
              <a:r>
                <a:rPr lang="en-US" altLang="zh-CN" sz="2800" dirty="0" err="1">
                  <a:solidFill>
                    <a:srgbClr val="0070C0"/>
                  </a:solidFill>
                  <a:latin typeface="#9Slide03 Ample" panose="02000000000000000000" pitchFamily="2" charset="0"/>
                  <a:ea typeface="Microsoft YaHei" panose="020B0503020204020204" pitchFamily="34" charset="-122"/>
                </a:rPr>
                <a:t>đây</a:t>
              </a:r>
              <a:endParaRPr lang="zh-CN" altLang="en-US" sz="2800" dirty="0">
                <a:solidFill>
                  <a:srgbClr val="0070C0"/>
                </a:solidFill>
                <a:latin typeface="#9Slide03 Ample" panose="02000000000000000000" pitchFamily="2" charset="0"/>
                <a:ea typeface="Microsoft YaHei" panose="020B0503020204020204" pitchFamily="3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5"/>
          <p:cNvSpPr/>
          <p:nvPr/>
        </p:nvSpPr>
        <p:spPr>
          <a:xfrm>
            <a:off x="376082" y="1484782"/>
            <a:ext cx="1899758" cy="818981"/>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3 Ample" panose="02000000000000000000" pitchFamily="2" charset="0"/>
              </a:rPr>
              <a:t>Khái</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niệm</a:t>
            </a:r>
            <a:endParaRPr lang="en-US" sz="2400" dirty="0">
              <a:solidFill>
                <a:schemeClr val="tx1"/>
              </a:solidFill>
              <a:latin typeface="#9Slide03 AmpleSoft" panose="02000000000000000000" pitchFamily="2" charset="0"/>
            </a:endParaRPr>
          </a:p>
        </p:txBody>
      </p:sp>
      <p:sp>
        <p:nvSpPr>
          <p:cNvPr id="7" name="矩形: 圆角 15"/>
          <p:cNvSpPr/>
          <p:nvPr/>
        </p:nvSpPr>
        <p:spPr>
          <a:xfrm>
            <a:off x="2778570" y="1484782"/>
            <a:ext cx="1864820" cy="818981"/>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3 Ample" panose="02000000000000000000" pitchFamily="2" charset="0"/>
              </a:rPr>
              <a:t>Nguồn</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gốc</a:t>
            </a:r>
            <a:endParaRPr lang="en-US" sz="2400" dirty="0">
              <a:solidFill>
                <a:schemeClr val="tx1"/>
              </a:solidFill>
              <a:latin typeface="#9Slide03 AmpleSoft" panose="02000000000000000000" pitchFamily="2" charset="0"/>
            </a:endParaRPr>
          </a:p>
        </p:txBody>
      </p:sp>
      <p:sp>
        <p:nvSpPr>
          <p:cNvPr id="9" name="矩形: 圆角 15"/>
          <p:cNvSpPr/>
          <p:nvPr/>
        </p:nvSpPr>
        <p:spPr>
          <a:xfrm>
            <a:off x="5146121" y="1484782"/>
            <a:ext cx="1899758" cy="818981"/>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3 Ample" panose="02000000000000000000" pitchFamily="2" charset="0"/>
              </a:rPr>
              <a:t>Đặc</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điểm</a:t>
            </a:r>
            <a:endParaRPr lang="en-US" sz="2400" dirty="0">
              <a:solidFill>
                <a:schemeClr val="tx1"/>
              </a:solidFill>
              <a:latin typeface="#9Slide03 AmpleSoft" panose="02000000000000000000" pitchFamily="2" charset="0"/>
            </a:endParaRPr>
          </a:p>
        </p:txBody>
      </p:sp>
      <p:sp>
        <p:nvSpPr>
          <p:cNvPr id="10" name="矩形: 圆角 15"/>
          <p:cNvSpPr/>
          <p:nvPr/>
        </p:nvSpPr>
        <p:spPr>
          <a:xfrm>
            <a:off x="7548610" y="1484782"/>
            <a:ext cx="1864820" cy="818981"/>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3 Ample" panose="02000000000000000000" pitchFamily="2" charset="0"/>
              </a:rPr>
              <a:t>Tác</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dụng</a:t>
            </a:r>
            <a:endParaRPr lang="en-US" sz="2400" dirty="0">
              <a:solidFill>
                <a:schemeClr val="tx1"/>
              </a:solidFill>
              <a:latin typeface="#9Slide03 AmpleSoft" panose="02000000000000000000" pitchFamily="2" charset="0"/>
            </a:endParaRPr>
          </a:p>
        </p:txBody>
      </p:sp>
      <p:sp>
        <p:nvSpPr>
          <p:cNvPr id="11" name="矩形: 圆角 15"/>
          <p:cNvSpPr/>
          <p:nvPr/>
        </p:nvSpPr>
        <p:spPr>
          <a:xfrm>
            <a:off x="9916161" y="1488253"/>
            <a:ext cx="1899758" cy="818981"/>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3 Ample" panose="02000000000000000000" pitchFamily="2" charset="0"/>
              </a:rPr>
              <a:t>Cách</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hiểu</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đúng</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nghĩa</a:t>
            </a:r>
            <a:endParaRPr lang="en-US" sz="2400" dirty="0">
              <a:solidFill>
                <a:schemeClr val="tx1"/>
              </a:solidFill>
              <a:latin typeface="#9Slide03 AmpleSoft" panose="02000000000000000000" pitchFamily="2" charset="0"/>
            </a:endParaRPr>
          </a:p>
        </p:txBody>
      </p:sp>
      <p:sp>
        <p:nvSpPr>
          <p:cNvPr id="12" name="矩形: 圆角 15"/>
          <p:cNvSpPr/>
          <p:nvPr/>
        </p:nvSpPr>
        <p:spPr>
          <a:xfrm>
            <a:off x="376082" y="2876702"/>
            <a:ext cx="1899758" cy="3534258"/>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mpleSoft" panose="02000000000000000000" pitchFamily="2" charset="0"/>
              </a:rPr>
              <a:t>…………………………………………………………………………………………………………………</a:t>
            </a:r>
            <a:endParaRPr lang="en-US" sz="2400" dirty="0">
              <a:solidFill>
                <a:schemeClr val="tx1"/>
              </a:solidFill>
              <a:latin typeface="#9Slide03 AmpleSoft" panose="02000000000000000000" pitchFamily="2" charset="0"/>
            </a:endParaRPr>
          </a:p>
        </p:txBody>
      </p:sp>
      <p:sp>
        <p:nvSpPr>
          <p:cNvPr id="13" name="矩形: 圆角 15"/>
          <p:cNvSpPr/>
          <p:nvPr/>
        </p:nvSpPr>
        <p:spPr>
          <a:xfrm>
            <a:off x="2778570" y="2876702"/>
            <a:ext cx="1864820" cy="3534258"/>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mpleSoft" panose="02000000000000000000" pitchFamily="2" charset="0"/>
              </a:rPr>
              <a:t>…………………………………………………………………………………………………………..</a:t>
            </a:r>
            <a:endParaRPr lang="en-US" sz="2400" dirty="0">
              <a:solidFill>
                <a:schemeClr val="tx1"/>
              </a:solidFill>
              <a:latin typeface="#9Slide03 AmpleSoft" panose="02000000000000000000" pitchFamily="2" charset="0"/>
            </a:endParaRPr>
          </a:p>
        </p:txBody>
      </p:sp>
      <p:sp>
        <p:nvSpPr>
          <p:cNvPr id="15" name="矩形: 圆角 15"/>
          <p:cNvSpPr/>
          <p:nvPr/>
        </p:nvSpPr>
        <p:spPr>
          <a:xfrm>
            <a:off x="5146121" y="2876702"/>
            <a:ext cx="1899758" cy="3534258"/>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mpleSoft" panose="02000000000000000000" pitchFamily="2" charset="0"/>
              </a:rPr>
              <a:t>…………………………………………………………………………………………………………………………………</a:t>
            </a:r>
            <a:endParaRPr lang="en-US" sz="2400" dirty="0">
              <a:solidFill>
                <a:schemeClr val="tx1"/>
              </a:solidFill>
              <a:latin typeface="#9Slide03 AmpleSoft" panose="02000000000000000000" pitchFamily="2" charset="0"/>
            </a:endParaRPr>
          </a:p>
        </p:txBody>
      </p:sp>
      <p:sp>
        <p:nvSpPr>
          <p:cNvPr id="16" name="矩形: 圆角 15"/>
          <p:cNvSpPr/>
          <p:nvPr/>
        </p:nvSpPr>
        <p:spPr>
          <a:xfrm>
            <a:off x="7593871" y="2876702"/>
            <a:ext cx="1864820" cy="3534258"/>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mpleSoft" panose="02000000000000000000" pitchFamily="2" charset="0"/>
              </a:rPr>
              <a:t>…………………………………………………………………………………………………..........</a:t>
            </a:r>
            <a:endParaRPr lang="en-US" sz="2400" dirty="0">
              <a:solidFill>
                <a:schemeClr val="tx1"/>
              </a:solidFill>
              <a:latin typeface="#9Slide03 AmpleSoft" panose="02000000000000000000" pitchFamily="2" charset="0"/>
            </a:endParaRPr>
          </a:p>
        </p:txBody>
      </p:sp>
      <p:sp>
        <p:nvSpPr>
          <p:cNvPr id="17" name="矩形: 圆角 15"/>
          <p:cNvSpPr/>
          <p:nvPr/>
        </p:nvSpPr>
        <p:spPr>
          <a:xfrm>
            <a:off x="9916161" y="2880173"/>
            <a:ext cx="1899758" cy="3534258"/>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mpleSoft" panose="02000000000000000000" pitchFamily="2" charset="0"/>
              </a:rPr>
              <a:t>…………………………………………………………………………………………………………………..........</a:t>
            </a:r>
            <a:endParaRPr lang="en-US" sz="2400" dirty="0">
              <a:solidFill>
                <a:schemeClr val="tx1"/>
              </a:solidFill>
              <a:latin typeface="#9Slide03 AmpleSoft" panose="02000000000000000000" pitchFamily="2" charset="0"/>
            </a:endParaRPr>
          </a:p>
        </p:txBody>
      </p:sp>
      <p:sp>
        <p:nvSpPr>
          <p:cNvPr id="18" name="矩形: 圆角 15"/>
          <p:cNvSpPr/>
          <p:nvPr/>
        </p:nvSpPr>
        <p:spPr>
          <a:xfrm>
            <a:off x="376081" y="359072"/>
            <a:ext cx="11439837" cy="677248"/>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9Slide03 Ample" panose="02000000000000000000" pitchFamily="2" charset="0"/>
              </a:rPr>
              <a:t>Điển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tích</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điển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cố</a:t>
            </a:r>
            <a:endParaRPr lang="en-US" sz="2400" dirty="0">
              <a:solidFill>
                <a:srgbClr val="FF0000"/>
              </a:solidFill>
              <a:latin typeface="#9Slide03 Ample" panose="02000000000000000000" pitchFamily="2" charset="0"/>
            </a:endParaRPr>
          </a:p>
        </p:txBody>
      </p:sp>
      <p:cxnSp>
        <p:nvCxnSpPr>
          <p:cNvPr id="4" name="Straight Arrow Connector 3"/>
          <p:cNvCxnSpPr>
            <a:stCxn id="18" idx="2"/>
            <a:endCxn id="6" idx="0"/>
          </p:cNvCxnSpPr>
          <p:nvPr/>
        </p:nvCxnSpPr>
        <p:spPr>
          <a:xfrm flipH="1">
            <a:off x="1325961" y="1036320"/>
            <a:ext cx="4770039" cy="4484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8" idx="2"/>
            <a:endCxn id="7" idx="0"/>
          </p:cNvCxnSpPr>
          <p:nvPr/>
        </p:nvCxnSpPr>
        <p:spPr>
          <a:xfrm flipH="1">
            <a:off x="3710980" y="1036320"/>
            <a:ext cx="2385020" cy="4484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2"/>
            <a:endCxn id="9" idx="0"/>
          </p:cNvCxnSpPr>
          <p:nvPr/>
        </p:nvCxnSpPr>
        <p:spPr>
          <a:xfrm>
            <a:off x="6096000" y="1036320"/>
            <a:ext cx="0" cy="4484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2"/>
            <a:endCxn id="10" idx="0"/>
          </p:cNvCxnSpPr>
          <p:nvPr/>
        </p:nvCxnSpPr>
        <p:spPr>
          <a:xfrm>
            <a:off x="6096000" y="1036320"/>
            <a:ext cx="2385020" cy="4484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8" idx="2"/>
            <a:endCxn id="11" idx="0"/>
          </p:cNvCxnSpPr>
          <p:nvPr/>
        </p:nvCxnSpPr>
        <p:spPr>
          <a:xfrm>
            <a:off x="6096000" y="1036320"/>
            <a:ext cx="4770040" cy="4519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9" idx="2"/>
            <a:endCxn id="15" idx="0"/>
          </p:cNvCxnSpPr>
          <p:nvPr/>
        </p:nvCxnSpPr>
        <p:spPr>
          <a:xfrm>
            <a:off x="6096000" y="2303763"/>
            <a:ext cx="0" cy="5729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0" idx="2"/>
            <a:endCxn id="16" idx="0"/>
          </p:cNvCxnSpPr>
          <p:nvPr/>
        </p:nvCxnSpPr>
        <p:spPr>
          <a:xfrm>
            <a:off x="8481020" y="2303763"/>
            <a:ext cx="45261" cy="5729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1" idx="2"/>
            <a:endCxn id="17" idx="0"/>
          </p:cNvCxnSpPr>
          <p:nvPr/>
        </p:nvCxnSpPr>
        <p:spPr>
          <a:xfrm>
            <a:off x="10866040" y="2307234"/>
            <a:ext cx="0" cy="5729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7" idx="2"/>
            <a:endCxn id="13" idx="0"/>
          </p:cNvCxnSpPr>
          <p:nvPr/>
        </p:nvCxnSpPr>
        <p:spPr>
          <a:xfrm>
            <a:off x="3710980" y="2303763"/>
            <a:ext cx="0" cy="5729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 idx="2"/>
            <a:endCxn id="12" idx="0"/>
          </p:cNvCxnSpPr>
          <p:nvPr/>
        </p:nvCxnSpPr>
        <p:spPr>
          <a:xfrm>
            <a:off x="1325961" y="2303763"/>
            <a:ext cx="0" cy="5729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5"/>
          <p:cNvGrpSpPr/>
          <p:nvPr/>
        </p:nvGrpSpPr>
        <p:grpSpPr bwMode="auto">
          <a:xfrm>
            <a:off x="567269" y="347599"/>
            <a:ext cx="11152188" cy="6983413"/>
            <a:chOff x="0" y="0"/>
            <a:chExt cx="11151065" cy="6983832"/>
          </a:xfrm>
        </p:grpSpPr>
        <p:sp>
          <p:nvSpPr>
            <p:cNvPr id="9" name="Freeform 1224"/>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10" name="组合 1337"/>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组合 52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p:cNvGrpSpPr/>
          <p:nvPr/>
        </p:nvGrpSpPr>
        <p:grpSpPr>
          <a:xfrm>
            <a:off x="3080206" y="411456"/>
            <a:ext cx="5851804" cy="1079989"/>
            <a:chOff x="1819136" y="227100"/>
            <a:chExt cx="5851804" cy="1079989"/>
          </a:xfrm>
        </p:grpSpPr>
        <p:pic>
          <p:nvPicPr>
            <p:cNvPr id="13" name="Group 8"/>
            <p:cNvPicPr>
              <a:picLocks noChangeAspect="1" noChangeArrowheads="1"/>
            </p:cNvPicPr>
            <p:nvPr/>
          </p:nvPicPr>
          <p:blipFill rotWithShape="1">
            <a:blip r:embed="rId3">
              <a:extLst>
                <a:ext uri="{28A0092B-C50C-407E-A947-70E740481C1C}">
                  <a14:useLocalDpi xmlns:a14="http://schemas.microsoft.com/office/drawing/2010/main" val="0"/>
                </a:ext>
              </a:extLst>
            </a:blip>
            <a:srcRect l="16692" r="19778" b="283"/>
            <a:stretch>
              <a:fillRect/>
            </a:stretch>
          </p:blipFill>
          <p:spPr bwMode="auto">
            <a:xfrm>
              <a:off x="3533534" y="227100"/>
              <a:ext cx="2585847" cy="107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8"/>
            <p:cNvSpPr txBox="1"/>
            <p:nvPr/>
          </p:nvSpPr>
          <p:spPr>
            <a:xfrm>
              <a:off x="1819136" y="505485"/>
              <a:ext cx="5851804" cy="523220"/>
            </a:xfrm>
            <a:prstGeom prst="rect">
              <a:avLst/>
            </a:prstGeom>
            <a:noFill/>
          </p:spPr>
          <p:txBody>
            <a:bodyPr wrap="square" rtlCol="0">
              <a:spAutoFit/>
            </a:bodyPr>
            <a:lstStyle/>
            <a:p>
              <a:pPr algn="ctr"/>
              <a:r>
                <a:rPr lang="en-US" altLang="zh-CN" sz="2800" dirty="0">
                  <a:solidFill>
                    <a:srgbClr val="FF0000"/>
                  </a:solidFill>
                  <a:latin typeface="#9Slide03 Ample" panose="02000000000000000000" pitchFamily="2" charset="0"/>
                  <a:ea typeface="Microsoft YaHei" panose="020B0503020204020204" pitchFamily="34" charset="-122"/>
                </a:rPr>
                <a:t>GHI NHỚ: ĐIỄN TÍCH, ĐIỂN CỐ</a:t>
              </a:r>
              <a:endParaRPr lang="zh-CN" altLang="en-US" sz="2800" dirty="0">
                <a:solidFill>
                  <a:srgbClr val="FF0000"/>
                </a:solidFill>
                <a:latin typeface="#9Slide03 Ample" panose="02000000000000000000" pitchFamily="2" charset="0"/>
                <a:ea typeface="Microsoft YaHei" panose="020B0503020204020204" pitchFamily="34" charset="-122"/>
              </a:endParaRPr>
            </a:p>
          </p:txBody>
        </p:sp>
      </p:grpSp>
      <p:grpSp>
        <p:nvGrpSpPr>
          <p:cNvPr id="28" name="Group 27"/>
          <p:cNvGrpSpPr/>
          <p:nvPr/>
        </p:nvGrpSpPr>
        <p:grpSpPr>
          <a:xfrm>
            <a:off x="484994" y="1671152"/>
            <a:ext cx="2726016" cy="2946792"/>
            <a:chOff x="1492250" y="1897063"/>
            <a:chExt cx="3398838" cy="3398837"/>
          </a:xfrm>
        </p:grpSpPr>
        <p:sp>
          <p:nvSpPr>
            <p:cNvPr id="15" name="椭圆 28"/>
            <p:cNvSpPr>
              <a:spLocks noChangeArrowheads="1"/>
            </p:cNvSpPr>
            <p:nvPr/>
          </p:nvSpPr>
          <p:spPr bwMode="auto">
            <a:xfrm>
              <a:off x="1638300" y="2043113"/>
              <a:ext cx="3106738" cy="310673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6" name="椭圆 29"/>
            <p:cNvSpPr>
              <a:spLocks noChangeArrowheads="1"/>
            </p:cNvSpPr>
            <p:nvPr/>
          </p:nvSpPr>
          <p:spPr bwMode="auto">
            <a:xfrm>
              <a:off x="1492250" y="1897063"/>
              <a:ext cx="3398838" cy="3398837"/>
            </a:xfrm>
            <a:prstGeom prst="ellipse">
              <a:avLst/>
            </a:prstGeom>
            <a:noFill/>
            <a:ln w="1270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grpSp>
      <p:sp>
        <p:nvSpPr>
          <p:cNvPr id="20" name="矩形: 圆角 15"/>
          <p:cNvSpPr/>
          <p:nvPr/>
        </p:nvSpPr>
        <p:spPr>
          <a:xfrm>
            <a:off x="3474882" y="1799742"/>
            <a:ext cx="3931758" cy="1688724"/>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err="1">
                <a:solidFill>
                  <a:srgbClr val="0070C0"/>
                </a:solidFill>
                <a:latin typeface="#9Slide03 Ample" panose="02000000000000000000" pitchFamily="2" charset="0"/>
              </a:rPr>
              <a:t>Khái</a:t>
            </a:r>
            <a:r>
              <a:rPr lang="en-US" sz="2300" dirty="0">
                <a:solidFill>
                  <a:srgbClr val="0070C0"/>
                </a:solidFill>
                <a:latin typeface="#9Slide03 Ample" panose="02000000000000000000" pitchFamily="2" charset="0"/>
              </a:rPr>
              <a:t> </a:t>
            </a:r>
            <a:r>
              <a:rPr lang="en-US" sz="2300" dirty="0" err="1">
                <a:solidFill>
                  <a:srgbClr val="0070C0"/>
                </a:solidFill>
                <a:latin typeface="#9Slide03 Ample" panose="02000000000000000000" pitchFamily="2" charset="0"/>
              </a:rPr>
              <a:t>niệm</a:t>
            </a:r>
            <a:r>
              <a:rPr lang="en-US" sz="2300" dirty="0">
                <a:solidFill>
                  <a:srgbClr val="0070C0"/>
                </a:solidFill>
                <a:latin typeface="#9Slide03 Ample" panose="02000000000000000000" pitchFamily="2" charset="0"/>
              </a:rPr>
              <a:t>: </a:t>
            </a:r>
            <a:r>
              <a:rPr lang="en-US" sz="2300" dirty="0" err="1">
                <a:solidFill>
                  <a:schemeClr val="tx1"/>
                </a:solidFill>
                <a:latin typeface="#9Slide03 AmpleSoft" panose="02000000000000000000" pitchFamily="2" charset="0"/>
              </a:rPr>
              <a:t>Là</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chuyện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sự</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việc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chữ</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trong</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sách</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xưa</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được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dẫn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lại</a:t>
            </a:r>
            <a:r>
              <a:rPr lang="en-US" sz="2300" dirty="0">
                <a:solidFill>
                  <a:schemeClr val="tx1"/>
                </a:solidFill>
                <a:latin typeface="#9Slide03 AmpleSoft" panose="02000000000000000000" pitchFamily="2" charset="0"/>
              </a:rPr>
              <a:t> 1 </a:t>
            </a:r>
            <a:r>
              <a:rPr lang="en-US" sz="2300" dirty="0" err="1">
                <a:solidFill>
                  <a:schemeClr val="tx1"/>
                </a:solidFill>
                <a:latin typeface="#9Slide03 AmpleSoft" panose="02000000000000000000" pitchFamily="2" charset="0"/>
              </a:rPr>
              <a:t>cách</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cô</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đúc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trong</a:t>
            </a:r>
            <a:r>
              <a:rPr lang="en-US" sz="2300" dirty="0">
                <a:solidFill>
                  <a:schemeClr val="tx1"/>
                </a:solidFill>
                <a:latin typeface="#9Slide03 AmpleSoft" panose="02000000000000000000" pitchFamily="2" charset="0"/>
              </a:rPr>
              <a:t> VB </a:t>
            </a:r>
            <a:r>
              <a:rPr lang="en-US" sz="2300" dirty="0" err="1">
                <a:solidFill>
                  <a:schemeClr val="tx1"/>
                </a:solidFill>
                <a:latin typeface="#9Slide03 AmpleSoft" panose="02000000000000000000" pitchFamily="2" charset="0"/>
              </a:rPr>
              <a:t>của</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tác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giả</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đời</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sau</a:t>
            </a:r>
            <a:endParaRPr lang="en-US" sz="2300" dirty="0">
              <a:solidFill>
                <a:schemeClr val="tx1"/>
              </a:solidFill>
              <a:latin typeface="#9Slide03 AmpleSoft" panose="02000000000000000000" pitchFamily="2" charset="0"/>
            </a:endParaRP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0307" t="5605"/>
          <a:stretch>
            <a:fillRect/>
          </a:stretch>
        </p:blipFill>
        <p:spPr>
          <a:xfrm flipH="1">
            <a:off x="58688" y="2245223"/>
            <a:ext cx="2387463" cy="4063410"/>
          </a:xfrm>
          <a:prstGeom prst="rect">
            <a:avLst/>
          </a:prstGeom>
        </p:spPr>
      </p:pic>
      <p:sp>
        <p:nvSpPr>
          <p:cNvPr id="29" name="矩形: 圆角 15"/>
          <p:cNvSpPr/>
          <p:nvPr/>
        </p:nvSpPr>
        <p:spPr>
          <a:xfrm>
            <a:off x="7738087" y="1799742"/>
            <a:ext cx="3859450" cy="1688724"/>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err="1">
                <a:solidFill>
                  <a:srgbClr val="0070C0"/>
                </a:solidFill>
                <a:latin typeface="#9Slide03 Ample" panose="02000000000000000000" pitchFamily="2" charset="0"/>
              </a:rPr>
              <a:t>Nguồn</a:t>
            </a:r>
            <a:r>
              <a:rPr lang="en-US" sz="2300" dirty="0">
                <a:solidFill>
                  <a:srgbClr val="0070C0"/>
                </a:solidFill>
                <a:latin typeface="#9Slide03 Ample" panose="02000000000000000000" pitchFamily="2" charset="0"/>
              </a:rPr>
              <a:t> </a:t>
            </a:r>
            <a:r>
              <a:rPr lang="en-US" sz="2300" dirty="0" err="1">
                <a:solidFill>
                  <a:srgbClr val="0070C0"/>
                </a:solidFill>
                <a:latin typeface="#9Slide03 Ample" panose="02000000000000000000" pitchFamily="2" charset="0"/>
              </a:rPr>
              <a:t>gốc</a:t>
            </a:r>
            <a:r>
              <a:rPr lang="en-US" sz="2300" dirty="0">
                <a:solidFill>
                  <a:srgbClr val="0070C0"/>
                </a:solidFill>
                <a:latin typeface="#9Slide03 Ample" panose="02000000000000000000" pitchFamily="2" charset="0"/>
              </a:rPr>
              <a:t>: </a:t>
            </a:r>
            <a:r>
              <a:rPr lang="en-US" sz="2300" dirty="0" err="1">
                <a:solidFill>
                  <a:schemeClr val="tx1"/>
                </a:solidFill>
                <a:latin typeface="#9Slide03 AmpleSoft" panose="02000000000000000000" pitchFamily="2" charset="0"/>
              </a:rPr>
              <a:t>Văn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học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Trung</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Quốc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văn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học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cổ</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trong</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nước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văn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học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Châu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văn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bản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tôn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giáo</a:t>
            </a:r>
            <a:endParaRPr lang="en-US" sz="2300" dirty="0">
              <a:solidFill>
                <a:schemeClr val="tx1"/>
              </a:solidFill>
              <a:latin typeface="#9Slide03 AmpleSoft" panose="02000000000000000000" pitchFamily="2" charset="0"/>
            </a:endParaRPr>
          </a:p>
        </p:txBody>
      </p:sp>
      <p:sp>
        <p:nvSpPr>
          <p:cNvPr id="30" name="矩形: 圆角 15"/>
          <p:cNvSpPr/>
          <p:nvPr/>
        </p:nvSpPr>
        <p:spPr>
          <a:xfrm>
            <a:off x="3474882" y="3742859"/>
            <a:ext cx="3931758" cy="1688724"/>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err="1">
                <a:solidFill>
                  <a:srgbClr val="0070C0"/>
                </a:solidFill>
                <a:latin typeface="#9Slide03 Ample" panose="02000000000000000000" pitchFamily="2" charset="0"/>
              </a:rPr>
              <a:t>Đặc</a:t>
            </a:r>
            <a:r>
              <a:rPr lang="en-US" sz="2300" dirty="0">
                <a:solidFill>
                  <a:srgbClr val="0070C0"/>
                </a:solidFill>
                <a:latin typeface="#9Slide03 Ample" panose="02000000000000000000" pitchFamily="2" charset="0"/>
              </a:rPr>
              <a:t> </a:t>
            </a:r>
            <a:r>
              <a:rPr lang="en-US" sz="2300" dirty="0" err="1">
                <a:solidFill>
                  <a:srgbClr val="0070C0"/>
                </a:solidFill>
                <a:latin typeface="#9Slide03 Ample" panose="02000000000000000000" pitchFamily="2" charset="0"/>
              </a:rPr>
              <a:t>điểm</a:t>
            </a:r>
            <a:r>
              <a:rPr lang="en-US" sz="2300" dirty="0">
                <a:solidFill>
                  <a:srgbClr val="0070C0"/>
                </a:solidFill>
                <a:latin typeface="#9Slide03 Ample" panose="02000000000000000000" pitchFamily="2" charset="0"/>
              </a:rPr>
              <a:t>: </a:t>
            </a:r>
            <a:r>
              <a:rPr lang="en-US" sz="2300" dirty="0" err="1">
                <a:solidFill>
                  <a:schemeClr val="tx1"/>
                </a:solidFill>
                <a:latin typeface="#9Slide03 AmpleSoft" panose="02000000000000000000" pitchFamily="2" charset="0"/>
              </a:rPr>
              <a:t>Tuy</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điển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xuất</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hiện</a:t>
            </a:r>
            <a:r>
              <a:rPr lang="en-US" sz="2300" dirty="0">
                <a:solidFill>
                  <a:schemeClr val="tx1"/>
                </a:solidFill>
                <a:latin typeface="#9Slide03 AmpleSoft" panose="02000000000000000000" pitchFamily="2" charset="0"/>
              </a:rPr>
              <a:t> ở VB </a:t>
            </a:r>
            <a:r>
              <a:rPr lang="en-US" sz="2300" dirty="0" err="1">
                <a:solidFill>
                  <a:schemeClr val="tx1"/>
                </a:solidFill>
                <a:latin typeface="#9Slide03 AmpleSoft" panose="02000000000000000000" pitchFamily="2" charset="0"/>
              </a:rPr>
              <a:t>chỉ</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là</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từ</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ngữ</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nhưng</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nó</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gợi</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lên</a:t>
            </a:r>
            <a:r>
              <a:rPr lang="en-US" sz="2300" dirty="0">
                <a:solidFill>
                  <a:schemeClr val="tx1"/>
                </a:solidFill>
                <a:latin typeface="#9Slide03 AmpleSoft" panose="02000000000000000000" pitchFamily="2" charset="0"/>
              </a:rPr>
              <a:t> 1 </a:t>
            </a:r>
            <a:r>
              <a:rPr lang="en-US" sz="2300" dirty="0" err="1">
                <a:solidFill>
                  <a:schemeClr val="tx1"/>
                </a:solidFill>
                <a:latin typeface="#9Slide03 AmpleSoft" panose="02000000000000000000" pitchFamily="2" charset="0"/>
              </a:rPr>
              <a:t>câu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chuyện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sự</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việc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kinh</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thơ</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nào</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đó</a:t>
            </a:r>
            <a:endParaRPr lang="en-US" sz="2300" dirty="0">
              <a:solidFill>
                <a:schemeClr val="tx1"/>
              </a:solidFill>
              <a:latin typeface="#9Slide03 AmpleSoft" panose="02000000000000000000" pitchFamily="2" charset="0"/>
            </a:endParaRPr>
          </a:p>
        </p:txBody>
      </p:sp>
      <p:sp>
        <p:nvSpPr>
          <p:cNvPr id="31" name="矩形: 圆角 15"/>
          <p:cNvSpPr/>
          <p:nvPr/>
        </p:nvSpPr>
        <p:spPr>
          <a:xfrm>
            <a:off x="7738087" y="3742859"/>
            <a:ext cx="3859450" cy="1688724"/>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err="1">
                <a:solidFill>
                  <a:srgbClr val="0070C0"/>
                </a:solidFill>
                <a:latin typeface="#9Slide03 Ample" panose="02000000000000000000" pitchFamily="2" charset="0"/>
              </a:rPr>
              <a:t>Tác</a:t>
            </a:r>
            <a:r>
              <a:rPr lang="en-US" sz="2300" dirty="0">
                <a:solidFill>
                  <a:srgbClr val="0070C0"/>
                </a:solidFill>
                <a:latin typeface="#9Slide03 Ample" panose="02000000000000000000" pitchFamily="2" charset="0"/>
              </a:rPr>
              <a:t> </a:t>
            </a:r>
            <a:r>
              <a:rPr lang="en-US" sz="2300" dirty="0" err="1">
                <a:solidFill>
                  <a:srgbClr val="0070C0"/>
                </a:solidFill>
                <a:latin typeface="#9Slide03 Ample" panose="02000000000000000000" pitchFamily="2" charset="0"/>
              </a:rPr>
              <a:t>dụng</a:t>
            </a:r>
            <a:r>
              <a:rPr lang="en-US" sz="2300" dirty="0">
                <a:solidFill>
                  <a:srgbClr val="0070C0"/>
                </a:solidFill>
                <a:latin typeface="#9Slide03 Ample" panose="02000000000000000000" pitchFamily="2" charset="0"/>
              </a:rPr>
              <a:t>: </a:t>
            </a:r>
            <a:r>
              <a:rPr lang="en-US" sz="2300" dirty="0" err="1">
                <a:solidFill>
                  <a:schemeClr val="tx1"/>
                </a:solidFill>
                <a:latin typeface="#9Slide03 AmpleSoft" panose="02000000000000000000" pitchFamily="2" charset="0"/>
              </a:rPr>
              <a:t>Làm</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cho</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thơ</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câu</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văn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hàm</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súc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trang</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nhã</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uyên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bác</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gợi</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liên</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tưởng</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phong</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phú</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cho</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người</a:t>
            </a:r>
            <a:r>
              <a:rPr lang="en-US" sz="2300" dirty="0">
                <a:solidFill>
                  <a:schemeClr val="tx1"/>
                </a:solidFill>
                <a:latin typeface="#9Slide03 AmpleSoft" panose="02000000000000000000" pitchFamily="2" charset="0"/>
              </a:rPr>
              <a:t> </a:t>
            </a:r>
            <a:r>
              <a:rPr lang="en-US" sz="2300" dirty="0" err="1">
                <a:solidFill>
                  <a:schemeClr val="tx1"/>
                </a:solidFill>
                <a:latin typeface="#9Slide03 AmpleSoft" panose="02000000000000000000" pitchFamily="2" charset="0"/>
              </a:rPr>
              <a:t>đọc</a:t>
            </a:r>
            <a:endParaRPr lang="en-US" sz="2300" dirty="0">
              <a:solidFill>
                <a:schemeClr val="tx1"/>
              </a:solidFill>
              <a:latin typeface="#9Slide03 AmpleSoft" panose="02000000000000000000" pitchFamily="2" charset="0"/>
            </a:endParaRPr>
          </a:p>
        </p:txBody>
      </p:sp>
      <p:sp>
        <p:nvSpPr>
          <p:cNvPr id="32" name="矩形: 圆角 15"/>
          <p:cNvSpPr/>
          <p:nvPr/>
        </p:nvSpPr>
        <p:spPr>
          <a:xfrm>
            <a:off x="3474882" y="5693072"/>
            <a:ext cx="8122656" cy="677248"/>
          </a:xfrm>
          <a:prstGeom prst="roundRect">
            <a:avLst/>
          </a:prstGeom>
          <a:solidFill>
            <a:schemeClr val="bg1"/>
          </a:solidFill>
          <a:ln>
            <a:solidFill>
              <a:srgbClr val="687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3 Ample" panose="02000000000000000000" pitchFamily="2" charset="0"/>
              </a:rPr>
              <a:t>Cách</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hiểu</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đúng</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nghĩa</a:t>
            </a:r>
            <a:r>
              <a:rPr lang="en-US" sz="2400" dirty="0">
                <a:solidFill>
                  <a:srgbClr val="0070C0"/>
                </a:solidFill>
                <a:latin typeface="#9Slide03 Ample" panose="02000000000000000000" pitchFamily="2" charset="0"/>
              </a:rPr>
              <a:t>: </a:t>
            </a:r>
            <a:r>
              <a:rPr lang="en-US" sz="2400" dirty="0" err="1">
                <a:solidFill>
                  <a:schemeClr val="tx1"/>
                </a:solidFill>
                <a:latin typeface="#9Slide03 AmpleSoft" panose="02000000000000000000" pitchFamily="2" charset="0"/>
              </a:rPr>
              <a:t>Tra</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từ</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điển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điển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tích</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điển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cố</a:t>
            </a:r>
            <a:endParaRPr lang="en-US" sz="2400" dirty="0">
              <a:solidFill>
                <a:schemeClr val="tx1"/>
              </a:solidFill>
              <a:latin typeface="#9Slide03 AmpleSoft"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p:cNvGrpSpPr/>
          <p:nvPr/>
        </p:nvGrpSpPr>
        <p:grpSpPr bwMode="auto">
          <a:xfrm>
            <a:off x="567269" y="590668"/>
            <a:ext cx="11152188" cy="6983413"/>
            <a:chOff x="0" y="0"/>
            <a:chExt cx="11151065" cy="6983832"/>
          </a:xfrm>
        </p:grpSpPr>
        <p:sp>
          <p:nvSpPr>
            <p:cNvPr id="4" name="Freeform 1224"/>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5" name="组合 1337"/>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55" y="1151367"/>
            <a:ext cx="5041402" cy="5041402"/>
          </a:xfrm>
          <a:prstGeom prst="rect">
            <a:avLst/>
          </a:prstGeom>
        </p:spPr>
      </p:pic>
      <p:sp>
        <p:nvSpPr>
          <p:cNvPr id="9" name="椭圆 627"/>
          <p:cNvSpPr>
            <a:spLocks noChangeArrowheads="1"/>
          </p:cNvSpPr>
          <p:nvPr/>
        </p:nvSpPr>
        <p:spPr bwMode="auto">
          <a:xfrm>
            <a:off x="1983047" y="1835446"/>
            <a:ext cx="2828925" cy="283051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0" name="椭圆 628"/>
          <p:cNvSpPr>
            <a:spLocks noChangeArrowheads="1"/>
          </p:cNvSpPr>
          <p:nvPr/>
        </p:nvSpPr>
        <p:spPr bwMode="auto">
          <a:xfrm>
            <a:off x="1849697" y="1702096"/>
            <a:ext cx="3095625" cy="3097213"/>
          </a:xfrm>
          <a:prstGeom prst="ellipse">
            <a:avLst/>
          </a:prstGeom>
          <a:noFill/>
          <a:ln w="1270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26" name="文本框 25"/>
          <p:cNvSpPr txBox="1"/>
          <p:nvPr/>
        </p:nvSpPr>
        <p:spPr>
          <a:xfrm>
            <a:off x="2045200" y="2616419"/>
            <a:ext cx="2703058" cy="1323439"/>
          </a:xfrm>
          <a:prstGeom prst="rect">
            <a:avLst/>
          </a:prstGeom>
          <a:noFill/>
        </p:spPr>
        <p:txBody>
          <a:bodyPr wrap="square" rtlCol="0">
            <a:spAutoFit/>
          </a:bodyPr>
          <a:lstStyle/>
          <a:p>
            <a:pPr algn="ctr"/>
            <a:r>
              <a:rPr lang="en-US" altLang="zh-CN" sz="8000" dirty="0">
                <a:solidFill>
                  <a:srgbClr val="FF0000"/>
                </a:solidFill>
                <a:latin typeface="#9Slide03 AllRoundGothic" panose="020B0703020202020104" pitchFamily="34" charset="0"/>
              </a:rPr>
              <a:t>II.</a:t>
            </a:r>
            <a:endParaRPr lang="zh-CN" altLang="en-US" sz="8000" dirty="0">
              <a:solidFill>
                <a:srgbClr val="FF0000"/>
              </a:solidFill>
              <a:latin typeface="#9Slide03 AllRoundGothic" panose="020B0703020202020104" pitchFamily="34" charset="0"/>
            </a:endParaRPr>
          </a:p>
        </p:txBody>
      </p:sp>
      <p:sp>
        <p:nvSpPr>
          <p:cNvPr id="19" name="文本框 25"/>
          <p:cNvSpPr txBox="1"/>
          <p:nvPr/>
        </p:nvSpPr>
        <p:spPr>
          <a:xfrm>
            <a:off x="5608076" y="2588982"/>
            <a:ext cx="5466579" cy="1323439"/>
          </a:xfrm>
          <a:prstGeom prst="rect">
            <a:avLst/>
          </a:prstGeom>
          <a:noFill/>
        </p:spPr>
        <p:txBody>
          <a:bodyPr wrap="square" rtlCol="0">
            <a:spAutoFit/>
          </a:bodyPr>
          <a:lstStyle/>
          <a:p>
            <a:pPr algn="ctr"/>
            <a:r>
              <a:rPr lang="en-US" altLang="zh-CN" sz="8000" dirty="0" err="1">
                <a:solidFill>
                  <a:srgbClr val="FF0000"/>
                </a:solidFill>
                <a:latin typeface="#9Slide03 AllRoundGothic" panose="020B0703020202020104" pitchFamily="34" charset="0"/>
              </a:rPr>
              <a:t>Luyện</a:t>
            </a:r>
            <a:r>
              <a:rPr lang="en-US" altLang="zh-CN" sz="8000" dirty="0">
                <a:solidFill>
                  <a:srgbClr val="FF0000"/>
                </a:solidFill>
                <a:latin typeface="#9Slide03 AllRoundGothic" panose="020B0703020202020104" pitchFamily="34" charset="0"/>
              </a:rPr>
              <a:t> </a:t>
            </a:r>
            <a:r>
              <a:rPr lang="en-US" altLang="zh-CN" sz="8000" dirty="0" err="1">
                <a:solidFill>
                  <a:srgbClr val="FF0000"/>
                </a:solidFill>
                <a:latin typeface="#9Slide03 AllRoundGothic" panose="020B0703020202020104" pitchFamily="34" charset="0"/>
              </a:rPr>
              <a:t>tập</a:t>
            </a:r>
            <a:endParaRPr lang="zh-CN" altLang="en-US" sz="8000" dirty="0">
              <a:solidFill>
                <a:srgbClr val="FF0000"/>
              </a:solidFill>
              <a:latin typeface="#9Slide03 AllRoundGothic" panose="020B07030202020201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6" grpId="0"/>
      <p:bldP spid="19" grpId="0"/>
    </p:bldLst>
  </p:timing>
</p:sld>
</file>

<file path=ppt/tags/tag1.xml><?xml version="1.0" encoding="utf-8"?>
<p:tagLst xmlns:p="http://schemas.openxmlformats.org/presentationml/2006/main">
  <p:tag name="ISPRING_ULTRA_SCORM_COURSE_ID" val="6CBA46AC-B0A8-432B-A3EA-B8E1B87D009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21.01"/>
</p:tagLst>
</file>

<file path=ppt/theme/theme1.xml><?xml version="1.0" encoding="utf-8"?>
<a:theme xmlns:a="http://schemas.openxmlformats.org/drawingml/2006/main" name="Office Theme">
  <a:themeElements>
    <a:clrScheme name="自定义 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4760</Words>
  <Application>WPS Presentation</Application>
  <PresentationFormat>Widescreen</PresentationFormat>
  <Paragraphs>200</Paragraphs>
  <Slides>20</Slides>
  <Notes>20</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20</vt:i4>
      </vt:variant>
    </vt:vector>
  </HeadingPairs>
  <TitlesOfParts>
    <vt:vector size="45" baseType="lpstr">
      <vt:lpstr>Arial</vt:lpstr>
      <vt:lpstr>SimSun</vt:lpstr>
      <vt:lpstr>Wingdings</vt:lpstr>
      <vt:lpstr>Microsoft YaHei</vt:lpstr>
      <vt:lpstr>Calibri</vt:lpstr>
      <vt:lpstr>#9Slide05 SVNSnell Roundhand Sc</vt:lpstr>
      <vt:lpstr>Segoe UI Symbol</vt:lpstr>
      <vt:lpstr>Microsoft YaHei UI</vt:lpstr>
      <vt:lpstr>#9Slide03 Ample</vt:lpstr>
      <vt:lpstr>Wide Latin</vt:lpstr>
      <vt:lpstr>Times New Roman</vt:lpstr>
      <vt:lpstr>#9Slide03 AllRoundGothic</vt:lpstr>
      <vt:lpstr>Yu Gothic UI Semibold</vt:lpstr>
      <vt:lpstr>Algerian</vt:lpstr>
      <vt:lpstr>#9Slide03 AmpleSoft</vt:lpstr>
      <vt:lpstr>Fira Sans Extra Condensed</vt:lpstr>
      <vt:lpstr>#9Slide05 SVNKitten</vt:lpstr>
      <vt:lpstr>Arial Unicode MS</vt:lpstr>
      <vt:lpstr>等线</vt:lpstr>
      <vt:lpstr>#9Slide03 Arima Madurai</vt:lpstr>
      <vt:lpstr>#9Slide03 Arima Madurai ExtraBo</vt:lpstr>
      <vt:lpstr>SimSun-ExtB</vt:lpstr>
      <vt:lpstr>Calibri Light</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01.21.01</dc:title>
  <dc:creator>WIN7</dc:creator>
  <cp:lastModifiedBy>Yen Luu</cp:lastModifiedBy>
  <cp:revision>205</cp:revision>
  <dcterms:created xsi:type="dcterms:W3CDTF">2017-08-18T03:02:00Z</dcterms:created>
  <dcterms:modified xsi:type="dcterms:W3CDTF">2025-10-28T10:54:45Z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1033-12.2.0.23131</vt:lpwstr>
  </property>
  <property fmtid="{D5CDD505-2E9C-101B-9397-08002B2CF9AE}" pid="3" name="ICV">
    <vt:lpwstr>77CFD0F5C3A949E19528C0FB3F3A6998_13</vt:lpwstr>
  </property>
</Properties>
</file>