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59" r:id="rId2"/>
    <p:sldId id="256" r:id="rId3"/>
    <p:sldId id="308" r:id="rId4"/>
    <p:sldId id="327" r:id="rId5"/>
    <p:sldId id="258" r:id="rId6"/>
    <p:sldId id="330" r:id="rId7"/>
    <p:sldId id="311" r:id="rId8"/>
    <p:sldId id="313" r:id="rId9"/>
    <p:sldId id="331" r:id="rId10"/>
    <p:sldId id="292" r:id="rId11"/>
    <p:sldId id="294" r:id="rId12"/>
    <p:sldId id="621" r:id="rId13"/>
    <p:sldId id="622" r:id="rId14"/>
    <p:sldId id="623" r:id="rId15"/>
    <p:sldId id="635" r:id="rId16"/>
    <p:sldId id="624" r:id="rId17"/>
    <p:sldId id="625" r:id="rId18"/>
    <p:sldId id="626" r:id="rId19"/>
    <p:sldId id="636" r:id="rId20"/>
    <p:sldId id="309" r:id="rId21"/>
    <p:sldId id="257" r:id="rId22"/>
    <p:sldId id="263" r:id="rId23"/>
    <p:sldId id="310" r:id="rId24"/>
    <p:sldId id="265" r:id="rId25"/>
    <p:sldId id="324" r:id="rId26"/>
    <p:sldId id="325" r:id="rId27"/>
  </p:sldIdLst>
  <p:sldSz cx="12190413" cy="6859588"/>
  <p:notesSz cx="6858000" cy="9144000"/>
  <p:embeddedFontLst>
    <p:embeddedFont>
      <p:font typeface="#9Slide03 Arima Madurai Black" panose="020B0604020202020204" charset="0"/>
      <p:bold r:id="rId29"/>
    </p:embeddedFont>
    <p:embeddedFont>
      <p:font typeface="#9Slide03 Arima Madurai Bold" panose="020B0604020202020204" charset="0"/>
      <p:bold r:id="rId30"/>
    </p:embeddedFont>
    <p:embeddedFont>
      <p:font typeface="#9Slide03 BoosterNextFYBlack" panose="020B0604020202020204" charset="0"/>
      <p:regular r:id="rId31"/>
    </p:embeddedFont>
    <p:embeddedFont>
      <p:font typeface="#9Slide03 Cabin Medium" panose="020B0604020202020204" charset="0"/>
      <p:regular r:id="rId32"/>
    </p:embeddedFont>
    <p:embeddedFont>
      <p:font typeface="#9Slide05 SVNBistro Script" panose="020B0604020202020204" charset="0"/>
      <p:regular r:id="rId33"/>
    </p:embeddedFont>
    <p:embeddedFont>
      <p:font typeface="#9Slide05 SVNQuarzo" panose="04000000000000000000" charset="0"/>
      <p:regular r:id="rId34"/>
    </p:embeddedFont>
    <p:embeddedFont>
      <p:font typeface="#9Slide07 Itim" panose="020B0604020202020204" charset="-34"/>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5"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FDF"/>
    <a:srgbClr val="E7D8C1"/>
    <a:srgbClr val="F1E4D1"/>
    <a:srgbClr val="DED2AF"/>
    <a:srgbClr val="F9E7C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5" d="100"/>
          <a:sy n="85" d="100"/>
        </p:scale>
        <p:origin x="180" y="84"/>
      </p:cViewPr>
      <p:guideLst>
        <p:guide orient="horz" pos="2095"/>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10/2/2025</a:t>
            </a:fld>
            <a:endParaRPr lang="en-US"/>
          </a:p>
        </p:txBody>
      </p:sp>
      <p:sp>
        <p:nvSpPr>
          <p:cNvPr id="4" name="Slide Image Placeholder 3"/>
          <p:cNvSpPr>
            <a:spLocks noGrp="1" noRot="1" noChangeAspect="1"/>
          </p:cNvSpPr>
          <p:nvPr>
            <p:ph type="sldImg" idx="2"/>
          </p:nvPr>
        </p:nvSpPr>
        <p:spPr>
          <a:xfrm>
            <a:off x="686736" y="1143000"/>
            <a:ext cx="5484527"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BF45B22-4D42-4521-80F6-2AC1766A1272}" type="slidenum">
              <a:rPr lang="en-BZ" smtClean="0"/>
              <a:t>15</a:t>
            </a:fld>
            <a:endParaRPr lang="en-BZ"/>
          </a:p>
        </p:txBody>
      </p:sp>
    </p:spTree>
    <p:extLst>
      <p:ext uri="{BB962C8B-B14F-4D97-AF65-F5344CB8AC3E}">
        <p14:creationId xmlns:p14="http://schemas.microsoft.com/office/powerpoint/2010/main" val="2491192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2"/>
            <a:ext cx="9142810" cy="2388153"/>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3802" y="3602871"/>
            <a:ext cx="9142810" cy="165614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A971843-FF37-45EA-8A2D-D8944ACDF282}" type="datetimeFigureOut">
              <a:rPr lang="zh-CN" altLang="en-US" smtClean="0"/>
              <a:t>2025/10/2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DF41C0-A742-417C-89AF-2BD6D9681262}"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A971843-FF37-45EA-8A2D-D8944ACDF282}" type="datetimeFigureOut">
              <a:rPr lang="zh-CN" altLang="en-US" smtClean="0"/>
              <a:t>2025/10/2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DF41C0-A742-417C-89AF-2BD6D968126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5" y="365211"/>
            <a:ext cx="2628558" cy="581318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092" y="365211"/>
            <a:ext cx="7733293" cy="581318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A971843-FF37-45EA-8A2D-D8944ACDF282}" type="datetimeFigureOut">
              <a:rPr lang="zh-CN" altLang="en-US" smtClean="0"/>
              <a:t>2025/10/2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DF41C0-A742-417C-89AF-2BD6D9681262}"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1"/>
            <a:ext cx="10971372" cy="1143265"/>
          </a:xfrm>
        </p:spPr>
        <p:txBody>
          <a:bodyPr/>
          <a:lstStyle/>
          <a:p>
            <a:r>
              <a:rPr lang="en-US"/>
              <a:t>Click to edit Master title style</a:t>
            </a:r>
          </a:p>
        </p:txBody>
      </p:sp>
      <p:sp>
        <p:nvSpPr>
          <p:cNvPr id="3" name="Text Placeholder 2"/>
          <p:cNvSpPr>
            <a:spLocks noGrp="1"/>
          </p:cNvSpPr>
          <p:nvPr>
            <p:ph type="body" sz="half" idx="1"/>
          </p:nvPr>
        </p:nvSpPr>
        <p:spPr>
          <a:xfrm>
            <a:off x="609521" y="1600572"/>
            <a:ext cx="5384099" cy="4527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2"/>
            <a:ext cx="5384099" cy="4527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246671"/>
            <a:ext cx="2844430" cy="47636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058" y="6246671"/>
            <a:ext cx="3860297" cy="47636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6463" y="6246671"/>
            <a:ext cx="2844430" cy="476360"/>
          </a:xfrm>
        </p:spPr>
        <p:txBody>
          <a:bodyPr/>
          <a:lstStyle>
            <a:lvl1pPr>
              <a:defRPr smtClean="0"/>
            </a:lvl1pPr>
          </a:lstStyle>
          <a:p>
            <a:pPr>
              <a:defRPr/>
            </a:pPr>
            <a:fld id="{7868533A-26D3-40FF-AED6-D54F8A620CF1}" type="slidenum">
              <a:rPr lang="en-US"/>
              <a:pPr>
                <a:defRPr/>
              </a:pPr>
              <a:t>‹#›</a:t>
            </a:fld>
            <a:endParaRPr lang="en-US"/>
          </a:p>
        </p:txBody>
      </p:sp>
    </p:spTree>
    <p:extLst>
      <p:ext uri="{BB962C8B-B14F-4D97-AF65-F5344CB8AC3E}">
        <p14:creationId xmlns:p14="http://schemas.microsoft.com/office/powerpoint/2010/main" val="758564112"/>
      </p:ext>
    </p:extLst>
  </p:cSld>
  <p:clrMapOvr>
    <a:masterClrMapping/>
  </p:clrMapOvr>
  <p:transition>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742" y="1710135"/>
            <a:ext cx="10514231" cy="2853398"/>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742"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A971843-FF37-45EA-8A2D-D8944ACDF282}" type="datetimeFigureOut">
              <a:rPr lang="zh-CN" altLang="en-US" smtClean="0"/>
              <a:t>2025/10/2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DF41C0-A742-417C-89AF-2BD6D968126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DA971843-FF37-45EA-8A2D-D8944ACDF282}" type="datetimeFigureOut">
              <a:rPr lang="zh-CN" altLang="en-US" smtClean="0"/>
              <a:t>2025/10/2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DF41C0-A742-417C-89AF-2BD6D9681262}"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0"/>
            <a:ext cx="10514231" cy="1325870"/>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680" y="1681552"/>
            <a:ext cx="5157115"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680" y="2505655"/>
            <a:ext cx="5157115"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1397"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DA971843-FF37-45EA-8A2D-D8944ACDF282}" type="datetimeFigureOut">
              <a:rPr lang="zh-CN" altLang="en-US" smtClean="0"/>
              <a:t>2025/10/2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DF41C0-A742-417C-89AF-2BD6D9681262}"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A971843-FF37-45EA-8A2D-D8944ACDF282}" type="datetimeFigureOut">
              <a:rPr lang="zh-CN" altLang="en-US" smtClean="0"/>
              <a:t>2025/10/2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DF41C0-A742-417C-89AF-2BD6D9681262}"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71843-FF37-45EA-8A2D-D8944ACDF282}" type="datetimeFigureOut">
              <a:rPr lang="zh-CN" altLang="en-US" smtClean="0"/>
              <a:t>2025/10/2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DF41C0-A742-417C-89AF-2BD6D9681262}"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2513" y="987655"/>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A971843-FF37-45EA-8A2D-D8944ACDF282}" type="datetimeFigureOut">
              <a:rPr lang="zh-CN" altLang="en-US" smtClean="0"/>
              <a:t>2025/10/2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DF41C0-A742-417C-89AF-2BD6D9681262}"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2513" y="987655"/>
            <a:ext cx="6171397" cy="487475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A971843-FF37-45EA-8A2D-D8944ACDF282}" type="datetimeFigureOut">
              <a:rPr lang="zh-CN" altLang="en-US" smtClean="0"/>
              <a:t>2025/10/2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DF41C0-A742-417C-89AF-2BD6D9681262}"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0"/>
            <a:ext cx="10514231" cy="1325870"/>
          </a:xfrm>
          <a:prstGeom prst="rect">
            <a:avLst/>
          </a:prstGeom>
        </p:spPr>
        <p:txBody>
          <a:bodyPr vert="horz" lIns="121917" tIns="60958" rIns="121917" bIns="60958"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091" y="1826048"/>
            <a:ext cx="10514231" cy="4352346"/>
          </a:xfrm>
          <a:prstGeom prst="rect">
            <a:avLst/>
          </a:prstGeom>
        </p:spPr>
        <p:txBody>
          <a:bodyPr vert="horz" lIns="121917" tIns="60958" rIns="121917" bIns="6095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091" y="6357822"/>
            <a:ext cx="2742843" cy="365210"/>
          </a:xfrm>
          <a:prstGeom prst="rect">
            <a:avLst/>
          </a:prstGeom>
        </p:spPr>
        <p:txBody>
          <a:bodyPr vert="horz" lIns="121917" tIns="60958" rIns="121917" bIns="60958" rtlCol="0" anchor="ctr"/>
          <a:lstStyle>
            <a:lvl1pPr algn="l">
              <a:defRPr sz="1200">
                <a:solidFill>
                  <a:schemeClr val="tx1">
                    <a:tint val="75000"/>
                  </a:schemeClr>
                </a:solidFill>
              </a:defRPr>
            </a:lvl1pPr>
          </a:lstStyle>
          <a:p>
            <a:fld id="{DA971843-FF37-45EA-8A2D-D8944ACDF282}" type="datetimeFigureOut">
              <a:rPr lang="zh-CN" altLang="en-US" smtClean="0"/>
              <a:t>2025/10/2</a:t>
            </a:fld>
            <a:endParaRPr lang="zh-CN" altLang="en-US"/>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121917" tIns="60958" rIns="121917" bIns="60958"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121917" tIns="60958" rIns="121917" bIns="60958" rtlCol="0" anchor="ctr"/>
          <a:lstStyle>
            <a:lvl1pPr algn="r">
              <a:defRPr sz="1200">
                <a:solidFill>
                  <a:schemeClr val="tx1">
                    <a:tint val="75000"/>
                  </a:schemeClr>
                </a:solidFill>
              </a:defRPr>
            </a:lvl1pPr>
          </a:lstStyle>
          <a:p>
            <a:fld id="{D2DF41C0-A742-417C-89AF-2BD6D968126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4A08ED-49E3-1E5E-A501-315C3F19B6BD}"/>
              </a:ext>
            </a:extLst>
          </p:cNvPr>
          <p:cNvPicPr>
            <a:picLocks noChangeAspect="1"/>
          </p:cNvPicPr>
          <p:nvPr/>
        </p:nvPicPr>
        <p:blipFill>
          <a:blip r:embed="rId2"/>
          <a:stretch>
            <a:fillRect/>
          </a:stretch>
        </p:blipFill>
        <p:spPr>
          <a:xfrm>
            <a:off x="330894" y="281458"/>
            <a:ext cx="5055233" cy="3148336"/>
          </a:xfrm>
          <a:prstGeom prst="rect">
            <a:avLst/>
          </a:prstGeom>
        </p:spPr>
      </p:pic>
      <p:pic>
        <p:nvPicPr>
          <p:cNvPr id="6" name="Picture 5">
            <a:extLst>
              <a:ext uri="{FF2B5EF4-FFF2-40B4-BE49-F238E27FC236}">
                <a16:creationId xmlns:a16="http://schemas.microsoft.com/office/drawing/2014/main" id="{94A12C80-6017-4334-4335-CC544CE5B122}"/>
              </a:ext>
            </a:extLst>
          </p:cNvPr>
          <p:cNvPicPr>
            <a:picLocks noChangeAspect="1"/>
          </p:cNvPicPr>
          <p:nvPr/>
        </p:nvPicPr>
        <p:blipFill>
          <a:blip r:embed="rId3"/>
          <a:stretch>
            <a:fillRect/>
          </a:stretch>
        </p:blipFill>
        <p:spPr>
          <a:xfrm>
            <a:off x="5386127" y="632822"/>
            <a:ext cx="4732005" cy="2943777"/>
          </a:xfrm>
          <a:prstGeom prst="rect">
            <a:avLst/>
          </a:prstGeom>
        </p:spPr>
      </p:pic>
      <p:pic>
        <p:nvPicPr>
          <p:cNvPr id="8" name="Picture 7">
            <a:extLst>
              <a:ext uri="{FF2B5EF4-FFF2-40B4-BE49-F238E27FC236}">
                <a16:creationId xmlns:a16="http://schemas.microsoft.com/office/drawing/2014/main" id="{BB7E3D17-D3E8-A2CA-6EE4-AF7320658553}"/>
              </a:ext>
            </a:extLst>
          </p:cNvPr>
          <p:cNvPicPr>
            <a:picLocks noChangeAspect="1"/>
          </p:cNvPicPr>
          <p:nvPr/>
        </p:nvPicPr>
        <p:blipFill>
          <a:blip r:embed="rId4"/>
          <a:stretch>
            <a:fillRect/>
          </a:stretch>
        </p:blipFill>
        <p:spPr>
          <a:xfrm>
            <a:off x="1084990" y="3429794"/>
            <a:ext cx="4721547" cy="2943777"/>
          </a:xfrm>
          <a:prstGeom prst="rect">
            <a:avLst/>
          </a:prstGeom>
        </p:spPr>
      </p:pic>
      <p:pic>
        <p:nvPicPr>
          <p:cNvPr id="10" name="Picture 9">
            <a:extLst>
              <a:ext uri="{FF2B5EF4-FFF2-40B4-BE49-F238E27FC236}">
                <a16:creationId xmlns:a16="http://schemas.microsoft.com/office/drawing/2014/main" id="{5D789595-DCAA-A251-2E5B-1073BC1AA84E}"/>
              </a:ext>
            </a:extLst>
          </p:cNvPr>
          <p:cNvPicPr>
            <a:picLocks noChangeAspect="1"/>
          </p:cNvPicPr>
          <p:nvPr/>
        </p:nvPicPr>
        <p:blipFill rotWithShape="1">
          <a:blip r:embed="rId5"/>
          <a:srcRect l="1538" t="2494"/>
          <a:stretch/>
        </p:blipFill>
        <p:spPr>
          <a:xfrm>
            <a:off x="5806537" y="3576599"/>
            <a:ext cx="5432481" cy="2943777"/>
          </a:xfrm>
          <a:prstGeom prst="rect">
            <a:avLst/>
          </a:prstGeom>
        </p:spPr>
      </p:pic>
      <p:sp>
        <p:nvSpPr>
          <p:cNvPr id="12" name="TextBox 11">
            <a:extLst>
              <a:ext uri="{FF2B5EF4-FFF2-40B4-BE49-F238E27FC236}">
                <a16:creationId xmlns:a16="http://schemas.microsoft.com/office/drawing/2014/main" id="{E11B7B84-CEB7-60EE-45B9-925E9FECE944}"/>
              </a:ext>
            </a:extLst>
          </p:cNvPr>
          <p:cNvSpPr txBox="1"/>
          <p:nvPr/>
        </p:nvSpPr>
        <p:spPr>
          <a:xfrm>
            <a:off x="5806537" y="5369756"/>
            <a:ext cx="2342040" cy="1077218"/>
          </a:xfrm>
          <a:prstGeom prst="rect">
            <a:avLst/>
          </a:prstGeom>
          <a:noFill/>
        </p:spPr>
        <p:txBody>
          <a:bodyPr wrap="square">
            <a:spAutoFit/>
          </a:bodyPr>
          <a:lstStyle/>
          <a:p>
            <a:r>
              <a:rPr lang="vi-VN" sz="1600" dirty="0">
                <a:solidFill>
                  <a:schemeClr val="bg1"/>
                </a:solidFill>
                <a:effectLst/>
                <a:latin typeface="#9Slide03 Cabin Medium" panose="00000600000000000000" pitchFamily="2" charset="0"/>
              </a:rPr>
              <a:t>Đời người sống chỉ một lần nên sống sao cho có ích, ráng làm được gì tốt cho xã hội thì làm.</a:t>
            </a:r>
            <a:endParaRPr lang="en-US" sz="1600" dirty="0">
              <a:solidFill>
                <a:schemeClr val="bg1"/>
              </a:solidFill>
              <a:latin typeface="#9Slide03 Cabin Medium" panose="000006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9" descr="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76" y="1488499"/>
            <a:ext cx="8003460" cy="349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松树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99" y="4309412"/>
            <a:ext cx="5249748" cy="25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2524601" y="2429328"/>
            <a:ext cx="7141210" cy="1669688"/>
          </a:xfrm>
          <a:prstGeom prst="rect">
            <a:avLst/>
          </a:prstGeom>
          <a:noFill/>
        </p:spPr>
        <p:txBody>
          <a:bodyPr wrap="square" rtlCol="0" anchor="t">
            <a:spAutoFit/>
          </a:bodyPr>
          <a:lstStyle/>
          <a:p>
            <a:pPr algn="ctr">
              <a:lnSpc>
                <a:spcPts val="6000"/>
              </a:lnSpc>
            </a:pPr>
            <a:r>
              <a:rPr lang="en-US" altLang="zh-CN" sz="6000" dirty="0">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II. </a:t>
            </a:r>
            <a:r>
              <a:rPr lang="en-US" altLang="zh-CN" sz="6000" dirty="0" err="1">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Đọc</a:t>
            </a:r>
            <a:r>
              <a:rPr lang="en-US" altLang="zh-CN" sz="6000" dirty="0">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 </a:t>
            </a:r>
            <a:r>
              <a:rPr lang="en-US" altLang="zh-CN" sz="6000" dirty="0" err="1">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và</a:t>
            </a:r>
            <a:endParaRPr lang="en-US" altLang="zh-CN" sz="6000" dirty="0">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endParaRPr>
          </a:p>
          <a:p>
            <a:pPr algn="ctr">
              <a:lnSpc>
                <a:spcPts val="6000"/>
              </a:lnSpc>
            </a:pPr>
            <a:r>
              <a:rPr lang="en-US" altLang="zh-CN" sz="6000" dirty="0" err="1">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tìm</a:t>
            </a:r>
            <a:r>
              <a:rPr lang="en-US" altLang="zh-CN" sz="6000" dirty="0">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 </a:t>
            </a:r>
            <a:r>
              <a:rPr lang="en-US" altLang="zh-CN" sz="6000" dirty="0" err="1">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hiểu</a:t>
            </a:r>
            <a:r>
              <a:rPr lang="en-US" altLang="zh-CN" sz="6000" dirty="0">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 chi tiết</a:t>
            </a:r>
          </a:p>
        </p:txBody>
      </p:sp>
    </p:spTree>
  </p:cSld>
  <p:clrMapOvr>
    <a:masterClrMapping/>
  </p:clrMapOvr>
  <mc:AlternateContent xmlns:mc="http://schemas.openxmlformats.org/markup-compatibility/2006" xmlns:p14="http://schemas.microsoft.com/office/powerpoint/2010/main">
    <mc:Choice Requires="p14">
      <p:transition spd="slow" p14:dur="16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auto">
          <a:xfrm>
            <a:off x="1494072" y="1396703"/>
            <a:ext cx="9202267" cy="61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0" tIns="60945" rIns="121890" bIns="60945">
            <a:spAutoFit/>
          </a:bodyPr>
          <a:lstStyle/>
          <a:p>
            <a:pPr algn="ctr" fontAlgn="base">
              <a:spcBef>
                <a:spcPct val="0"/>
              </a:spcBef>
              <a:spcAft>
                <a:spcPct val="0"/>
              </a:spcAft>
            </a:pPr>
            <a:r>
              <a:rPr lang="en-US"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1. Hai tuyến nhân vật đối lập trong đoạn trích</a:t>
            </a:r>
          </a:p>
        </p:txBody>
      </p:sp>
      <p:sp>
        <p:nvSpPr>
          <p:cNvPr id="4" name="TextBox 3">
            <a:extLst>
              <a:ext uri="{FF2B5EF4-FFF2-40B4-BE49-F238E27FC236}">
                <a16:creationId xmlns:a16="http://schemas.microsoft.com/office/drawing/2014/main" id="{22C78FD9-FC31-64B9-6272-813CE3A27576}"/>
              </a:ext>
            </a:extLst>
          </p:cNvPr>
          <p:cNvSpPr txBox="1"/>
          <p:nvPr/>
        </p:nvSpPr>
        <p:spPr>
          <a:xfrm>
            <a:off x="844422" y="2405820"/>
            <a:ext cx="10650892" cy="2862322"/>
          </a:xfrm>
          <a:prstGeom prst="rect">
            <a:avLst/>
          </a:prstGeom>
          <a:solidFill>
            <a:srgbClr val="E7D8C1"/>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R="30480" algn="just">
              <a:spcBef>
                <a:spcPts val="1200"/>
              </a:spcBef>
              <a:spcAft>
                <a:spcPts val="1200"/>
              </a:spcAft>
            </a:pPr>
            <a:r>
              <a:rPr lang="de-DE"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Tuyến nhân vật chính nghĩa: Lục Vân Tiên, Kiều Nguyệt Nga, người hầu của Kiều Nguyệt Nga (Kim Liên).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R="30480" algn="just">
              <a:spcBef>
                <a:spcPts val="1200"/>
              </a:spcBef>
              <a:spcAft>
                <a:spcPts val="1200"/>
              </a:spcAft>
            </a:pPr>
            <a:r>
              <a:rPr lang="de-DE"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Tuyến nhân vật phi nghĩa: bọn cướp Phong Lai.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R="30480" algn="just">
              <a:spcBef>
                <a:spcPts val="1200"/>
              </a:spcBef>
              <a:spcAft>
                <a:spcPts val="1200"/>
              </a:spcAft>
            </a:pPr>
            <a:r>
              <a:rPr lang="de-DE"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sym typeface="Wingdings" panose="05000000000000000000" pitchFamily="2" charset="2"/>
              </a:rPr>
              <a:t></a:t>
            </a:r>
            <a:r>
              <a:rPr lang="de-DE"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Hai tuyến nhân vật này được phân chia một cách rõ rệt, không có nhân vật trung gian.</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1273" y="597965"/>
            <a:ext cx="10840471" cy="913203"/>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730" b="1" dirty="0">
                <a:solidFill>
                  <a:schemeClr val="tx1"/>
                </a:solidFill>
                <a:latin typeface="Times New Roman" panose="02020603050405020304" pitchFamily="18" charset="0"/>
                <a:cs typeface="Times New Roman" panose="02020603050405020304" pitchFamily="18" charset="0"/>
              </a:rPr>
              <a:t>2</a:t>
            </a:r>
            <a:r>
              <a:rPr lang="en-US" sz="2730" b="1">
                <a:solidFill>
                  <a:schemeClr val="tx1"/>
                </a:solidFill>
                <a:latin typeface="Times New Roman" panose="02020603050405020304" pitchFamily="18" charset="0"/>
                <a:cs typeface="Times New Roman" panose="02020603050405020304" pitchFamily="18" charset="0"/>
              </a:rPr>
              <a:t>. </a:t>
            </a:r>
            <a:r>
              <a:rPr lang="en-US" sz="2730" b="1" dirty="0" err="1">
                <a:solidFill>
                  <a:schemeClr val="tx1"/>
                </a:solidFill>
                <a:latin typeface="Times New Roman" panose="02020603050405020304" pitchFamily="18" charset="0"/>
                <a:cs typeface="Times New Roman" panose="02020603050405020304" pitchFamily="18" charset="0"/>
              </a:rPr>
              <a:t>Nhân</a:t>
            </a:r>
            <a:r>
              <a:rPr lang="en-US" sz="2730" b="1" dirty="0">
                <a:solidFill>
                  <a:schemeClr val="tx1"/>
                </a:solidFill>
                <a:latin typeface="Times New Roman" panose="02020603050405020304" pitchFamily="18" charset="0"/>
                <a:cs typeface="Times New Roman" panose="02020603050405020304" pitchFamily="18" charset="0"/>
              </a:rPr>
              <a:t> </a:t>
            </a:r>
            <a:r>
              <a:rPr lang="en-US" sz="2730" b="1" dirty="0" err="1">
                <a:solidFill>
                  <a:schemeClr val="tx1"/>
                </a:solidFill>
                <a:latin typeface="Times New Roman" panose="02020603050405020304" pitchFamily="18" charset="0"/>
                <a:cs typeface="Times New Roman" panose="02020603050405020304" pitchFamily="18" charset="0"/>
              </a:rPr>
              <a:t>vật</a:t>
            </a:r>
            <a:r>
              <a:rPr lang="en-US" sz="2730" b="1" dirty="0">
                <a:solidFill>
                  <a:schemeClr val="tx1"/>
                </a:solidFill>
                <a:latin typeface="Times New Roman" panose="02020603050405020304" pitchFamily="18" charset="0"/>
                <a:cs typeface="Times New Roman" panose="02020603050405020304" pitchFamily="18" charset="0"/>
              </a:rPr>
              <a:t> </a:t>
            </a:r>
            <a:r>
              <a:rPr lang="en-US" sz="2730" b="1" dirty="0" err="1">
                <a:solidFill>
                  <a:schemeClr val="tx1"/>
                </a:solidFill>
                <a:latin typeface="Times New Roman" panose="02020603050405020304" pitchFamily="18" charset="0"/>
                <a:cs typeface="Times New Roman" panose="02020603050405020304" pitchFamily="18" charset="0"/>
              </a:rPr>
              <a:t>Lục</a:t>
            </a:r>
            <a:r>
              <a:rPr lang="en-US" sz="2730" b="1" dirty="0">
                <a:solidFill>
                  <a:schemeClr val="tx1"/>
                </a:solidFill>
                <a:latin typeface="Times New Roman" panose="02020603050405020304" pitchFamily="18" charset="0"/>
                <a:cs typeface="Times New Roman" panose="02020603050405020304" pitchFamily="18" charset="0"/>
              </a:rPr>
              <a:t> </a:t>
            </a:r>
            <a:r>
              <a:rPr lang="en-US" sz="2730" b="1" dirty="0" err="1">
                <a:solidFill>
                  <a:schemeClr val="tx1"/>
                </a:solidFill>
                <a:latin typeface="Times New Roman" panose="02020603050405020304" pitchFamily="18" charset="0"/>
                <a:cs typeface="Times New Roman" panose="02020603050405020304" pitchFamily="18" charset="0"/>
              </a:rPr>
              <a:t>Vân</a:t>
            </a:r>
            <a:r>
              <a:rPr lang="en-US" sz="2730" b="1" dirty="0">
                <a:solidFill>
                  <a:schemeClr val="tx1"/>
                </a:solidFill>
                <a:latin typeface="Times New Roman" panose="02020603050405020304" pitchFamily="18" charset="0"/>
                <a:cs typeface="Times New Roman" panose="02020603050405020304" pitchFamily="18" charset="0"/>
              </a:rPr>
              <a:t> </a:t>
            </a:r>
            <a:r>
              <a:rPr lang="en-US" sz="2730" b="1" dirty="0" err="1">
                <a:solidFill>
                  <a:schemeClr val="tx1"/>
                </a:solidFill>
                <a:latin typeface="Times New Roman" panose="02020603050405020304" pitchFamily="18" charset="0"/>
                <a:cs typeface="Times New Roman" panose="02020603050405020304" pitchFamily="18" charset="0"/>
              </a:rPr>
              <a:t>Tiên</a:t>
            </a:r>
            <a:endParaRPr lang="en-US" sz="2730" b="1" dirty="0">
              <a:solidFill>
                <a:schemeClr val="tx1"/>
              </a:solidFill>
              <a:latin typeface="Times New Roman" panose="02020603050405020304" pitchFamily="18" charset="0"/>
              <a:cs typeface="Times New Roman" panose="02020603050405020304" pitchFamily="18" charset="0"/>
            </a:endParaRPr>
          </a:p>
          <a:p>
            <a:pPr algn="just"/>
            <a:r>
              <a:rPr lang="en-US" sz="2730" b="1" dirty="0">
                <a:solidFill>
                  <a:schemeClr val="tx1"/>
                </a:solidFill>
                <a:latin typeface="Times New Roman" panose="02020603050405020304" pitchFamily="18" charset="0"/>
                <a:cs typeface="Times New Roman" panose="02020603050405020304" pitchFamily="18" charset="0"/>
              </a:rPr>
              <a:t>    * </a:t>
            </a:r>
            <a:r>
              <a:rPr lang="en-US" sz="2730" b="1" dirty="0" err="1">
                <a:solidFill>
                  <a:schemeClr val="tx1"/>
                </a:solidFill>
                <a:latin typeface="Times New Roman" panose="02020603050405020304" pitchFamily="18" charset="0"/>
                <a:cs typeface="Times New Roman" panose="02020603050405020304" pitchFamily="18" charset="0"/>
              </a:rPr>
              <a:t>Lục</a:t>
            </a:r>
            <a:r>
              <a:rPr lang="en-US" sz="2730" b="1" dirty="0">
                <a:solidFill>
                  <a:schemeClr val="tx1"/>
                </a:solidFill>
                <a:latin typeface="Times New Roman" panose="02020603050405020304" pitchFamily="18" charset="0"/>
                <a:cs typeface="Times New Roman" panose="02020603050405020304" pitchFamily="18" charset="0"/>
              </a:rPr>
              <a:t> </a:t>
            </a:r>
            <a:r>
              <a:rPr lang="en-US" sz="2730" b="1" dirty="0" err="1">
                <a:solidFill>
                  <a:schemeClr val="tx1"/>
                </a:solidFill>
                <a:latin typeface="Times New Roman" panose="02020603050405020304" pitchFamily="18" charset="0"/>
                <a:cs typeface="Times New Roman" panose="02020603050405020304" pitchFamily="18" charset="0"/>
              </a:rPr>
              <a:t>Vân</a:t>
            </a:r>
            <a:r>
              <a:rPr lang="en-US" sz="2730" b="1" dirty="0">
                <a:solidFill>
                  <a:schemeClr val="tx1"/>
                </a:solidFill>
                <a:latin typeface="Times New Roman" panose="02020603050405020304" pitchFamily="18" charset="0"/>
                <a:cs typeface="Times New Roman" panose="02020603050405020304" pitchFamily="18" charset="0"/>
              </a:rPr>
              <a:t> </a:t>
            </a:r>
            <a:r>
              <a:rPr lang="en-US" sz="2730" b="1" dirty="0" err="1">
                <a:solidFill>
                  <a:schemeClr val="tx1"/>
                </a:solidFill>
                <a:latin typeface="Times New Roman" panose="02020603050405020304" pitchFamily="18" charset="0"/>
                <a:cs typeface="Times New Roman" panose="02020603050405020304" pitchFamily="18" charset="0"/>
              </a:rPr>
              <a:t>Tiên</a:t>
            </a:r>
            <a:r>
              <a:rPr lang="en-US" sz="2730" b="1" dirty="0">
                <a:solidFill>
                  <a:schemeClr val="tx1"/>
                </a:solidFill>
                <a:latin typeface="Times New Roman" panose="02020603050405020304" pitchFamily="18" charset="0"/>
                <a:cs typeface="Times New Roman" panose="02020603050405020304" pitchFamily="18" charset="0"/>
              </a:rPr>
              <a:t> </a:t>
            </a:r>
            <a:r>
              <a:rPr lang="en-US" sz="2730" b="1" dirty="0" err="1">
                <a:solidFill>
                  <a:schemeClr val="tx1"/>
                </a:solidFill>
                <a:latin typeface="Times New Roman" panose="02020603050405020304" pitchFamily="18" charset="0"/>
                <a:cs typeface="Times New Roman" panose="02020603050405020304" pitchFamily="18" charset="0"/>
              </a:rPr>
              <a:t>đánh</a:t>
            </a:r>
            <a:r>
              <a:rPr lang="en-US" sz="2730" b="1" dirty="0">
                <a:solidFill>
                  <a:schemeClr val="tx1"/>
                </a:solidFill>
                <a:latin typeface="Times New Roman" panose="02020603050405020304" pitchFamily="18" charset="0"/>
                <a:cs typeface="Times New Roman" panose="02020603050405020304" pitchFamily="18" charset="0"/>
              </a:rPr>
              <a:t> </a:t>
            </a:r>
            <a:r>
              <a:rPr lang="en-US" sz="2730" b="1" dirty="0" err="1">
                <a:solidFill>
                  <a:schemeClr val="tx1"/>
                </a:solidFill>
                <a:latin typeface="Times New Roman" panose="02020603050405020304" pitchFamily="18" charset="0"/>
                <a:cs typeface="Times New Roman" panose="02020603050405020304" pitchFamily="18" charset="0"/>
              </a:rPr>
              <a:t>cướp</a:t>
            </a:r>
            <a:endParaRPr lang="en-US" sz="2730" b="1" dirty="0">
              <a:solidFill>
                <a:schemeClr val="tx1"/>
              </a:solidFill>
              <a:latin typeface="Times New Roman" panose="02020603050405020304" pitchFamily="18" charset="0"/>
              <a:cs typeface="Times New Roman" panose="02020603050405020304" pitchFamily="18" charset="0"/>
            </a:endParaRPr>
          </a:p>
        </p:txBody>
      </p:sp>
      <p:pic>
        <p:nvPicPr>
          <p:cNvPr id="6" name="Picture 5" descr="Luc Van Tien danh cuop cuu Kieu Nguyet Nga">
            <a:extLst>
              <a:ext uri="{FF2B5EF4-FFF2-40B4-BE49-F238E27FC236}">
                <a16:creationId xmlns:a16="http://schemas.microsoft.com/office/drawing/2014/main" id="{9E161704-3A50-4348-B89B-09ADEF269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033" y="1696867"/>
            <a:ext cx="10603710" cy="48781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2707835"/>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5"/>
          <p:cNvSpPr txBox="1"/>
          <p:nvPr>
            <p:custDataLst>
              <p:tags r:id="rId1"/>
            </p:custDataLst>
          </p:nvPr>
        </p:nvSpPr>
        <p:spPr>
          <a:xfrm>
            <a:off x="2866953" y="111345"/>
            <a:ext cx="6095206" cy="521902"/>
          </a:xfrm>
          <a:prstGeom prst="rect">
            <a:avLst/>
          </a:prstGeom>
          <a:noFill/>
        </p:spPr>
        <p:txBody>
          <a:bodyPr wrap="square">
            <a:spAutoFit/>
          </a:bodyPr>
          <a:lstStyle/>
          <a:p>
            <a:pPr algn="ct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PHIẾU HỌC TẬP 2.</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95E1E8D7-6FDE-4FFA-A04C-CA2D420E8524}"/>
              </a:ext>
            </a:extLst>
          </p:cNvPr>
          <p:cNvGraphicFramePr>
            <a:graphicFrameLocks noGrp="1"/>
          </p:cNvGraphicFramePr>
          <p:nvPr/>
        </p:nvGraphicFramePr>
        <p:xfrm>
          <a:off x="412070" y="633248"/>
          <a:ext cx="11274890" cy="3353040"/>
        </p:xfrm>
        <a:graphic>
          <a:graphicData uri="http://schemas.openxmlformats.org/drawingml/2006/table">
            <a:tbl>
              <a:tblPr firstRow="1" bandRow="1">
                <a:tableStyleId>{5940675A-B579-460E-94D1-54222C63F5DA}</a:tableStyleId>
              </a:tblPr>
              <a:tblGrid>
                <a:gridCol w="5637445">
                  <a:extLst>
                    <a:ext uri="{9D8B030D-6E8A-4147-A177-3AD203B41FA5}">
                      <a16:colId xmlns:a16="http://schemas.microsoft.com/office/drawing/2014/main" val="2147935243"/>
                    </a:ext>
                  </a:extLst>
                </a:gridCol>
                <a:gridCol w="5637445">
                  <a:extLst>
                    <a:ext uri="{9D8B030D-6E8A-4147-A177-3AD203B41FA5}">
                      <a16:colId xmlns:a16="http://schemas.microsoft.com/office/drawing/2014/main" val="3425480104"/>
                    </a:ext>
                  </a:extLst>
                </a:gridCol>
              </a:tblGrid>
              <a:tr h="654727">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effectLst/>
                          <a:latin typeface="Times New Roman" pitchFamily="18" charset="0"/>
                          <a:cs typeface="Times New Roman" pitchFamily="18" charset="0"/>
                        </a:rPr>
                        <a:t>Hình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ảnh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bọn</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cướp</a:t>
                      </a:r>
                      <a:r>
                        <a:rPr lang="en-US" sz="2800" b="1" dirty="0">
                          <a:effectLst/>
                          <a:latin typeface="Times New Roman" pitchFamily="18" charset="0"/>
                          <a:cs typeface="Times New Roman" pitchFamily="18" charset="0"/>
                        </a:rPr>
                        <a:t>:</a:t>
                      </a:r>
                      <a:endParaRPr lang="en-US" sz="2800" b="1" dirty="0">
                        <a:effectLst/>
                        <a:latin typeface="Times New Roman" pitchFamily="18" charset="0"/>
                        <a:ea typeface="Times New Roman" panose="02020603050405020304" pitchFamily="18" charset="0"/>
                        <a:cs typeface="Times New Roman" pitchFamily="18" charset="0"/>
                      </a:endParaRPr>
                    </a:p>
                  </a:txBody>
                  <a:tcPr marL="91428" marR="91428" marT="45714" marB="45714"/>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effectLst/>
                          <a:latin typeface="Times New Roman" pitchFamily="18" charset="0"/>
                          <a:cs typeface="Times New Roman" pitchFamily="18" charset="0"/>
                        </a:rPr>
                        <a:t>Hình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ảnh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Lục</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Vân</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Tiên</a:t>
                      </a:r>
                      <a:r>
                        <a:rPr lang="en-US" sz="2800" b="1" dirty="0">
                          <a:effectLst/>
                          <a:latin typeface="Times New Roman" pitchFamily="18" charset="0"/>
                          <a:cs typeface="Times New Roman" pitchFamily="18" charset="0"/>
                        </a:rPr>
                        <a:t>:</a:t>
                      </a:r>
                      <a:endParaRPr lang="en-US" sz="2800" b="1" dirty="0">
                        <a:effectLst/>
                        <a:latin typeface="Times New Roman" pitchFamily="18" charset="0"/>
                        <a:ea typeface="Times New Roman" panose="02020603050405020304" pitchFamily="18" charset="0"/>
                        <a:cs typeface="Times New Roman" pitchFamily="18" charset="0"/>
                      </a:endParaRPr>
                    </a:p>
                  </a:txBody>
                  <a:tcPr marL="91428" marR="91428" marT="45714" marB="45714"/>
                </a:tc>
                <a:extLst>
                  <a:ext uri="{0D108BD9-81ED-4DB2-BD59-A6C34878D82A}">
                    <a16:rowId xmlns:a16="http://schemas.microsoft.com/office/drawing/2014/main" val="4043265950"/>
                  </a:ext>
                </a:extLst>
              </a:tr>
              <a:tr h="2698240">
                <a:tc>
                  <a:txBody>
                    <a:bodyPr/>
                    <a:lstStyle/>
                    <a:p>
                      <a:pPr marL="0" marR="0" lvl="0" indent="0" algn="just">
                        <a:lnSpc>
                          <a:spcPct val="150000"/>
                        </a:lnSpc>
                        <a:spcBef>
                          <a:spcPts val="0"/>
                        </a:spcBef>
                        <a:spcAft>
                          <a:spcPts val="0"/>
                        </a:spcAft>
                        <a:buFontTx/>
                        <a:buNone/>
                      </a:pPr>
                      <a:r>
                        <a:rPr lang="en-US" sz="2800" b="1" dirty="0">
                          <a:solidFill>
                            <a:schemeClr val="tx1"/>
                          </a:solidFill>
                          <a:effectLst/>
                          <a:latin typeface="Times New Roman" pitchFamily="18" charset="0"/>
                          <a:cs typeface="Times New Roman" pitchFamily="18" charset="0"/>
                        </a:rPr>
                        <a:t>-</a:t>
                      </a:r>
                      <a:r>
                        <a:rPr lang="en-US" sz="2800" b="1" baseline="0" dirty="0">
                          <a:solidFill>
                            <a:schemeClr val="tx1"/>
                          </a:solidFill>
                          <a:effectLst/>
                          <a:latin typeface="Times New Roman" pitchFamily="18" charset="0"/>
                          <a:cs typeface="Times New Roman" pitchFamily="18" charset="0"/>
                        </a:rPr>
                        <a:t> </a:t>
                      </a:r>
                      <a:r>
                        <a:rPr lang="en-US" sz="2800" b="1" baseline="0" dirty="0" err="1">
                          <a:solidFill>
                            <a:schemeClr val="tx1"/>
                          </a:solidFill>
                          <a:effectLst/>
                          <a:latin typeface="Times New Roman" pitchFamily="18" charset="0"/>
                          <a:cs typeface="Times New Roman" pitchFamily="18" charset="0"/>
                        </a:rPr>
                        <a:t>Quân</a:t>
                      </a:r>
                      <a:r>
                        <a:rPr lang="en-US" sz="2800" b="1" baseline="0" dirty="0">
                          <a:solidFill>
                            <a:schemeClr val="tx1"/>
                          </a:solidFill>
                          <a:effectLst/>
                          <a:latin typeface="Times New Roman" pitchFamily="18" charset="0"/>
                          <a:cs typeface="Times New Roman" pitchFamily="18" charset="0"/>
                        </a:rPr>
                        <a:t>:</a:t>
                      </a:r>
                      <a:r>
                        <a:rPr lang="en-US" sz="2800" b="1" baseline="0" dirty="0">
                          <a:solidFill>
                            <a:srgbClr val="FF0000"/>
                          </a:solidFill>
                          <a:effectLst/>
                          <a:latin typeface="Times New Roman" pitchFamily="18" charset="0"/>
                          <a:cs typeface="Times New Roman" pitchFamily="18" charset="0"/>
                        </a:rPr>
                        <a:t> </a:t>
                      </a:r>
                      <a:endParaRPr lang="en-US" sz="2800" b="1" dirty="0">
                        <a:solidFill>
                          <a:srgbClr val="FF0000"/>
                        </a:solidFill>
                        <a:effectLst/>
                        <a:latin typeface="Times New Roman" pitchFamily="18" charset="0"/>
                        <a:cs typeface="Times New Roman" pitchFamily="18" charset="0"/>
                      </a:endParaRPr>
                    </a:p>
                    <a:p>
                      <a:pPr marL="0" marR="0" lvl="0" indent="0" algn="just">
                        <a:lnSpc>
                          <a:spcPct val="150000"/>
                        </a:lnSpc>
                        <a:spcBef>
                          <a:spcPts val="0"/>
                        </a:spcBef>
                        <a:spcAft>
                          <a:spcPts val="0"/>
                        </a:spcAft>
                        <a:buFontTx/>
                        <a:buNone/>
                      </a:pPr>
                      <a:r>
                        <a:rPr lang="en-US" sz="2800"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Thái</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độ</a:t>
                      </a:r>
                      <a:r>
                        <a:rPr lang="en-US" sz="2800" b="1" dirty="0">
                          <a:effectLst/>
                          <a:latin typeface="Times New Roman" pitchFamily="18" charset="0"/>
                          <a:cs typeface="Times New Roman" pitchFamily="18" charset="0"/>
                        </a:rPr>
                        <a:t>: </a:t>
                      </a:r>
                    </a:p>
                    <a:p>
                      <a:pPr marL="0" marR="0" lvl="0" indent="0" algn="just">
                        <a:lnSpc>
                          <a:spcPct val="150000"/>
                        </a:lnSpc>
                        <a:spcBef>
                          <a:spcPts val="0"/>
                        </a:spcBef>
                        <a:spcAft>
                          <a:spcPts val="0"/>
                        </a:spcAft>
                        <a:buFontTx/>
                        <a:buNone/>
                      </a:pPr>
                      <a:r>
                        <a:rPr lang="en-US" sz="2800" b="1" dirty="0">
                          <a:effectLst/>
                          <a:latin typeface="Times New Roman" pitchFamily="18" charset="0"/>
                          <a:cs typeface="Times New Roman" pitchFamily="18" charset="0"/>
                        </a:rPr>
                        <a:t>-</a:t>
                      </a:r>
                      <a:r>
                        <a:rPr lang="en-US" sz="2800" b="1" baseline="0" dirty="0">
                          <a:effectLst/>
                          <a:latin typeface="Times New Roman" pitchFamily="18" charset="0"/>
                          <a:cs typeface="Times New Roman" pitchFamily="18" charset="0"/>
                        </a:rPr>
                        <a:t> </a:t>
                      </a:r>
                      <a:r>
                        <a:rPr lang="en-US" sz="2800" b="1" baseline="0" dirty="0" err="1">
                          <a:effectLst/>
                          <a:latin typeface="Times New Roman" pitchFamily="18" charset="0"/>
                          <a:cs typeface="Times New Roman" pitchFamily="18" charset="0"/>
                        </a:rPr>
                        <a:t>Kết</a:t>
                      </a:r>
                      <a:r>
                        <a:rPr lang="en-US" sz="2800" b="1" baseline="0" dirty="0">
                          <a:effectLst/>
                          <a:latin typeface="Times New Roman" pitchFamily="18" charset="0"/>
                          <a:cs typeface="Times New Roman" pitchFamily="18" charset="0"/>
                        </a:rPr>
                        <a:t> </a:t>
                      </a:r>
                      <a:r>
                        <a:rPr lang="en-US" sz="2800" b="1" baseline="0" dirty="0" err="1">
                          <a:effectLst/>
                          <a:latin typeface="Times New Roman" pitchFamily="18" charset="0"/>
                          <a:cs typeface="Times New Roman" pitchFamily="18" charset="0"/>
                        </a:rPr>
                        <a:t>quả</a:t>
                      </a:r>
                      <a:r>
                        <a:rPr lang="en-US" sz="2800" b="1" dirty="0">
                          <a:effectLst/>
                          <a:latin typeface="Times New Roman" pitchFamily="18" charset="0"/>
                          <a:cs typeface="Times New Roman" pitchFamily="18" charset="0"/>
                        </a:rPr>
                        <a:t>:</a:t>
                      </a:r>
                      <a:endParaRPr lang="en-US" sz="2800" b="1"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91428" marR="91428" marT="45714" marB="45714"/>
                </a:tc>
                <a:tc>
                  <a:txBody>
                    <a:bodyPr/>
                    <a:lstStyle/>
                    <a:p>
                      <a:pPr marL="0" marR="0" lvl="0" indent="0" algn="just">
                        <a:lnSpc>
                          <a:spcPct val="150000"/>
                        </a:lnSpc>
                        <a:spcBef>
                          <a:spcPts val="0"/>
                        </a:spcBef>
                        <a:spcAft>
                          <a:spcPts val="0"/>
                        </a:spcAft>
                        <a:buFontTx/>
                        <a:buNone/>
                      </a:pPr>
                      <a:endParaRPr lang="en-US" sz="2800" b="0" dirty="0">
                        <a:effectLst/>
                        <a:latin typeface="Times New Roman" pitchFamily="18" charset="0"/>
                        <a:cs typeface="Times New Roman" pitchFamily="18" charset="0"/>
                      </a:endParaRPr>
                    </a:p>
                    <a:p>
                      <a:pPr marL="457200" marR="0" lvl="0" indent="-457200" algn="just">
                        <a:lnSpc>
                          <a:spcPct val="150000"/>
                        </a:lnSpc>
                        <a:spcBef>
                          <a:spcPts val="0"/>
                        </a:spcBef>
                        <a:spcAft>
                          <a:spcPts val="0"/>
                        </a:spcAft>
                        <a:buFontTx/>
                        <a:buChar char="-"/>
                      </a:pPr>
                      <a:r>
                        <a:rPr lang="en-US" sz="2800" b="1" dirty="0" err="1">
                          <a:effectLst/>
                          <a:latin typeface="Times New Roman" pitchFamily="18" charset="0"/>
                          <a:cs typeface="Times New Roman" pitchFamily="18" charset="0"/>
                        </a:rPr>
                        <a:t>Hành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động</a:t>
                      </a:r>
                      <a:r>
                        <a:rPr lang="en-US" sz="2800" b="1" dirty="0">
                          <a:effectLst/>
                          <a:latin typeface="Times New Roman" pitchFamily="18" charset="0"/>
                          <a:cs typeface="Times New Roman" pitchFamily="18" charset="0"/>
                        </a:rPr>
                        <a:t>:</a:t>
                      </a:r>
                    </a:p>
                    <a:p>
                      <a:pPr marL="0" marR="0" lvl="0" indent="0" algn="just">
                        <a:lnSpc>
                          <a:spcPct val="150000"/>
                        </a:lnSpc>
                        <a:spcBef>
                          <a:spcPts val="0"/>
                        </a:spcBef>
                        <a:spcAft>
                          <a:spcPts val="0"/>
                        </a:spcAft>
                        <a:buFontTx/>
                        <a:buNone/>
                      </a:pPr>
                      <a:r>
                        <a:rPr lang="en-US" sz="2800" b="1" dirty="0">
                          <a:effectLst/>
                          <a:latin typeface="Times New Roman" pitchFamily="18" charset="0"/>
                          <a:cs typeface="Times New Roman" pitchFamily="18" charset="0"/>
                        </a:rPr>
                        <a:t>=&gt;</a:t>
                      </a:r>
                      <a:r>
                        <a:rPr lang="en-US" sz="2800" b="1" baseline="0" dirty="0">
                          <a:effectLst/>
                          <a:latin typeface="Times New Roman" pitchFamily="18" charset="0"/>
                          <a:cs typeface="Times New Roman" pitchFamily="18" charset="0"/>
                        </a:rPr>
                        <a:t> </a:t>
                      </a:r>
                      <a:r>
                        <a:rPr lang="en-US" sz="2800" b="1" baseline="0" dirty="0" err="1">
                          <a:effectLst/>
                          <a:latin typeface="Times New Roman" pitchFamily="18" charset="0"/>
                          <a:cs typeface="Times New Roman" pitchFamily="18" charset="0"/>
                        </a:rPr>
                        <a:t>Nhận</a:t>
                      </a:r>
                      <a:r>
                        <a:rPr lang="en-US" sz="2800" b="1" baseline="0" dirty="0">
                          <a:effectLst/>
                          <a:latin typeface="Times New Roman" pitchFamily="18" charset="0"/>
                          <a:cs typeface="Times New Roman" pitchFamily="18" charset="0"/>
                        </a:rPr>
                        <a:t> </a:t>
                      </a:r>
                      <a:r>
                        <a:rPr lang="en-US" sz="2800" b="1" baseline="0" dirty="0" err="1">
                          <a:effectLst/>
                          <a:latin typeface="Times New Roman" pitchFamily="18" charset="0"/>
                          <a:cs typeface="Times New Roman" pitchFamily="18" charset="0"/>
                        </a:rPr>
                        <a:t>xét</a:t>
                      </a:r>
                      <a:r>
                        <a:rPr lang="en-US" sz="2800" b="1" baseline="0" dirty="0">
                          <a:effectLst/>
                          <a:latin typeface="Times New Roman" pitchFamily="18" charset="0"/>
                          <a:cs typeface="Times New Roman" pitchFamily="18" charset="0"/>
                        </a:rPr>
                        <a:t>:</a:t>
                      </a:r>
                      <a:endParaRPr lang="en-US" sz="2800" b="1" dirty="0">
                        <a:effectLst/>
                        <a:latin typeface="Times New Roman" pitchFamily="18" charset="0"/>
                        <a:cs typeface="Times New Roman" pitchFamily="18" charset="0"/>
                      </a:endParaRPr>
                    </a:p>
                    <a:p>
                      <a:pPr marL="0" marR="0" lvl="0" indent="0" algn="just">
                        <a:lnSpc>
                          <a:spcPct val="150000"/>
                        </a:lnSpc>
                        <a:spcBef>
                          <a:spcPts val="0"/>
                        </a:spcBef>
                        <a:spcAft>
                          <a:spcPts val="0"/>
                        </a:spcAft>
                        <a:buFontTx/>
                        <a:buNone/>
                      </a:pP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Lời</a:t>
                      </a:r>
                      <a:r>
                        <a:rPr lang="en-US" sz="2800" b="1" baseline="0" dirty="0">
                          <a:effectLst/>
                          <a:latin typeface="Times New Roman" pitchFamily="18" charset="0"/>
                          <a:cs typeface="Times New Roman" pitchFamily="18" charset="0"/>
                        </a:rPr>
                        <a:t> </a:t>
                      </a:r>
                      <a:r>
                        <a:rPr lang="en-US" sz="2800" b="1" baseline="0" dirty="0" err="1">
                          <a:effectLst/>
                          <a:latin typeface="Times New Roman" pitchFamily="18" charset="0"/>
                          <a:cs typeface="Times New Roman" pitchFamily="18" charset="0"/>
                        </a:rPr>
                        <a:t>nói</a:t>
                      </a:r>
                      <a:endParaRPr lang="en-US" sz="2800" b="1" dirty="0">
                        <a:effectLst/>
                        <a:latin typeface="Times New Roman" pitchFamily="18" charset="0"/>
                        <a:cs typeface="Times New Roman" pitchFamily="18" charset="0"/>
                      </a:endParaRPr>
                    </a:p>
                  </a:txBody>
                  <a:tcPr marL="91428" marR="91428" marT="45714" marB="45714"/>
                </a:tc>
                <a:extLst>
                  <a:ext uri="{0D108BD9-81ED-4DB2-BD59-A6C34878D82A}">
                    <a16:rowId xmlns:a16="http://schemas.microsoft.com/office/drawing/2014/main" val="3768075890"/>
                  </a:ext>
                </a:extLst>
              </a:tr>
            </a:tbl>
          </a:graphicData>
        </a:graphic>
      </p:graphicFrame>
    </p:spTree>
    <p:extLst>
      <p:ext uri="{BB962C8B-B14F-4D97-AF65-F5344CB8AC3E}">
        <p14:creationId xmlns:p14="http://schemas.microsoft.com/office/powerpoint/2010/main" val="409044955"/>
      </p:ext>
    </p:extLst>
  </p:cSld>
  <p:clrMapOvr>
    <a:masterClrMapping/>
  </p:clrMapOvr>
  <p:transition>
    <p:check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5E1E8D7-6FDE-4FFA-A04C-CA2D420E8524}"/>
              </a:ext>
            </a:extLst>
          </p:cNvPr>
          <p:cNvGraphicFramePr>
            <a:graphicFrameLocks noGrp="1"/>
          </p:cNvGraphicFramePr>
          <p:nvPr/>
        </p:nvGraphicFramePr>
        <p:xfrm>
          <a:off x="450702" y="241195"/>
          <a:ext cx="11274890" cy="6522188"/>
        </p:xfrm>
        <a:graphic>
          <a:graphicData uri="http://schemas.openxmlformats.org/drawingml/2006/table">
            <a:tbl>
              <a:tblPr firstRow="1" bandRow="1">
                <a:tableStyleId>{5940675A-B579-460E-94D1-54222C63F5DA}</a:tableStyleId>
              </a:tblPr>
              <a:tblGrid>
                <a:gridCol w="5637445">
                  <a:extLst>
                    <a:ext uri="{9D8B030D-6E8A-4147-A177-3AD203B41FA5}">
                      <a16:colId xmlns:a16="http://schemas.microsoft.com/office/drawing/2014/main" val="2147935243"/>
                    </a:ext>
                  </a:extLst>
                </a:gridCol>
                <a:gridCol w="5637445">
                  <a:extLst>
                    <a:ext uri="{9D8B030D-6E8A-4147-A177-3AD203B41FA5}">
                      <a16:colId xmlns:a16="http://schemas.microsoft.com/office/drawing/2014/main" val="3425480104"/>
                    </a:ext>
                  </a:extLst>
                </a:gridCol>
              </a:tblGrid>
              <a:tr h="654727">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effectLst/>
                          <a:latin typeface="Times New Roman" pitchFamily="18" charset="0"/>
                          <a:cs typeface="Times New Roman" pitchFamily="18" charset="0"/>
                        </a:rPr>
                        <a:t>Hình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ảnh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bọn</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cướp</a:t>
                      </a:r>
                      <a:r>
                        <a:rPr lang="en-US" sz="2800" b="1" dirty="0">
                          <a:effectLst/>
                          <a:latin typeface="Times New Roman" pitchFamily="18" charset="0"/>
                          <a:cs typeface="Times New Roman" pitchFamily="18" charset="0"/>
                        </a:rPr>
                        <a:t>:</a:t>
                      </a:r>
                      <a:endParaRPr lang="en-US" sz="2800" b="1" dirty="0">
                        <a:effectLst/>
                        <a:latin typeface="Times New Roman" pitchFamily="18" charset="0"/>
                        <a:ea typeface="Times New Roman" panose="02020603050405020304" pitchFamily="18" charset="0"/>
                        <a:cs typeface="Times New Roman" pitchFamily="18" charset="0"/>
                      </a:endParaRPr>
                    </a:p>
                  </a:txBody>
                  <a:tcPr marL="91428" marR="91428" marT="45714" marB="45714"/>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effectLst/>
                          <a:latin typeface="Times New Roman" pitchFamily="18" charset="0"/>
                          <a:cs typeface="Times New Roman" pitchFamily="18" charset="0"/>
                        </a:rPr>
                        <a:t>Hình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ảnh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Lục</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Vân</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Tiên</a:t>
                      </a:r>
                      <a:r>
                        <a:rPr lang="en-US" sz="2800" b="1" dirty="0">
                          <a:effectLst/>
                          <a:latin typeface="Times New Roman" pitchFamily="18" charset="0"/>
                          <a:cs typeface="Times New Roman" pitchFamily="18" charset="0"/>
                        </a:rPr>
                        <a:t>:</a:t>
                      </a:r>
                      <a:endParaRPr lang="en-US" sz="2800" b="1" dirty="0">
                        <a:effectLst/>
                        <a:latin typeface="Times New Roman" pitchFamily="18" charset="0"/>
                        <a:ea typeface="Times New Roman" panose="02020603050405020304" pitchFamily="18" charset="0"/>
                        <a:cs typeface="Times New Roman" pitchFamily="18" charset="0"/>
                      </a:endParaRPr>
                    </a:p>
                  </a:txBody>
                  <a:tcPr marL="91428" marR="91428" marT="45714" marB="45714"/>
                </a:tc>
                <a:extLst>
                  <a:ext uri="{0D108BD9-81ED-4DB2-BD59-A6C34878D82A}">
                    <a16:rowId xmlns:a16="http://schemas.microsoft.com/office/drawing/2014/main" val="4043265950"/>
                  </a:ext>
                </a:extLst>
              </a:tr>
              <a:tr h="5866636">
                <a:tc>
                  <a:txBody>
                    <a:bodyPr/>
                    <a:lstStyle/>
                    <a:p>
                      <a:pPr marL="0" marR="0" lvl="0" indent="0" algn="just">
                        <a:lnSpc>
                          <a:spcPct val="100000"/>
                        </a:lnSpc>
                        <a:spcBef>
                          <a:spcPts val="0"/>
                        </a:spcBef>
                        <a:spcAft>
                          <a:spcPts val="0"/>
                        </a:spcAft>
                        <a:buFont typeface="Wingdings" panose="05000000000000000000" pitchFamily="2" charset="2"/>
                        <a:buNone/>
                      </a:pPr>
                      <a:r>
                        <a:rPr lang="en-US" sz="2800" b="1" dirty="0">
                          <a:effectLst/>
                          <a:latin typeface="Times New Roman" pitchFamily="18" charset="0"/>
                          <a:cs typeface="Times New Roman" pitchFamily="18" charset="0"/>
                        </a:rPr>
                        <a:t>-  </a:t>
                      </a:r>
                      <a:r>
                        <a:rPr lang="en-US" sz="2800" dirty="0" err="1">
                          <a:solidFill>
                            <a:srgbClr val="FF0000"/>
                          </a:solidFill>
                          <a:effectLst/>
                          <a:latin typeface="Times New Roman" pitchFamily="18" charset="0"/>
                          <a:cs typeface="Times New Roman" pitchFamily="18" charset="0"/>
                        </a:rPr>
                        <a:t>Quân</a:t>
                      </a:r>
                      <a:r>
                        <a:rPr lang="en-US" sz="2800" dirty="0">
                          <a:solidFill>
                            <a:srgbClr val="FF0000"/>
                          </a:solidFill>
                          <a:effectLst/>
                          <a:latin typeface="Times New Roman" pitchFamily="18" charset="0"/>
                          <a:cs typeface="Times New Roman" pitchFamily="18" charset="0"/>
                        </a:rPr>
                        <a:t> </a:t>
                      </a:r>
                      <a:r>
                        <a:rPr lang="en-US" sz="2800" dirty="0">
                          <a:solidFill>
                            <a:schemeClr val="tx1"/>
                          </a:solidFill>
                          <a:effectLst/>
                          <a:latin typeface="Times New Roman" pitchFamily="18" charset="0"/>
                          <a:cs typeface="Times New Roman" pitchFamily="18" charset="0"/>
                        </a:rPr>
                        <a:t>“</a:t>
                      </a:r>
                      <a:r>
                        <a:rPr lang="en-US" sz="2800" dirty="0" err="1">
                          <a:solidFill>
                            <a:schemeClr val="tx1"/>
                          </a:solidFill>
                          <a:effectLst/>
                          <a:latin typeface="Times New Roman" pitchFamily="18" charset="0"/>
                          <a:cs typeface="Times New Roman" pitchFamily="18" charset="0"/>
                        </a:rPr>
                        <a:t>bốn</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phía</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bủa</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vây</a:t>
                      </a:r>
                      <a:r>
                        <a:rPr lang="en-US" sz="2800" dirty="0">
                          <a:solidFill>
                            <a:schemeClr val="tx1"/>
                          </a:solidFill>
                          <a:effectLst/>
                          <a:latin typeface="Times New Roman" pitchFamily="18" charset="0"/>
                          <a:cs typeface="Times New Roman" pitchFamily="18" charset="0"/>
                        </a:rPr>
                        <a:t>” : </a:t>
                      </a:r>
                      <a:r>
                        <a:rPr lang="en-US" sz="2800" dirty="0" err="1">
                          <a:solidFill>
                            <a:srgbClr val="FF0000"/>
                          </a:solidFill>
                          <a:effectLst/>
                          <a:latin typeface="Times New Roman" pitchFamily="18" charset="0"/>
                          <a:cs typeface="Times New Roman" pitchFamily="18" charset="0"/>
                        </a:rPr>
                        <a:t>rất</a:t>
                      </a:r>
                      <a:r>
                        <a:rPr lang="en-US" sz="2800" baseline="0" dirty="0">
                          <a:solidFill>
                            <a:srgbClr val="FF0000"/>
                          </a:solidFill>
                          <a:effectLst/>
                          <a:latin typeface="Times New Roman" pitchFamily="18" charset="0"/>
                          <a:cs typeface="Times New Roman" pitchFamily="18" charset="0"/>
                        </a:rPr>
                        <a:t> </a:t>
                      </a:r>
                      <a:r>
                        <a:rPr lang="en-US" sz="2800" baseline="0" dirty="0" err="1">
                          <a:solidFill>
                            <a:srgbClr val="FF0000"/>
                          </a:solidFill>
                          <a:effectLst/>
                          <a:latin typeface="Times New Roman" pitchFamily="18" charset="0"/>
                          <a:cs typeface="Times New Roman" pitchFamily="18" charset="0"/>
                        </a:rPr>
                        <a:t>đông</a:t>
                      </a:r>
                      <a:r>
                        <a:rPr lang="en-US" sz="2800" baseline="0" dirty="0">
                          <a:solidFill>
                            <a:srgbClr val="FF0000"/>
                          </a:solidFill>
                          <a:effectLst/>
                          <a:latin typeface="Times New Roman" pitchFamily="18" charset="0"/>
                          <a:cs typeface="Times New Roman" pitchFamily="18" charset="0"/>
                        </a:rPr>
                        <a:t>.</a:t>
                      </a:r>
                      <a:r>
                        <a:rPr lang="en-US" sz="2800" dirty="0">
                          <a:solidFill>
                            <a:srgbClr val="FF0000"/>
                          </a:solidFill>
                          <a:effectLst/>
                          <a:latin typeface="Times New Roman" pitchFamily="18" charset="0"/>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 typeface="Times New Roman" panose="02020603050405020304" pitchFamily="18" charset="0"/>
                        <a:buNone/>
                        <a:tabLst/>
                        <a:defRPr/>
                      </a:pPr>
                      <a:r>
                        <a:rPr lang="en-US" sz="2800" b="1" dirty="0">
                          <a:effectLst/>
                          <a:latin typeface="Times New Roman" pitchFamily="18" charset="0"/>
                          <a:cs typeface="Times New Roman" pitchFamily="18" charset="0"/>
                        </a:rPr>
                        <a:t>- </a:t>
                      </a:r>
                      <a:r>
                        <a:rPr lang="en-US" sz="2800" b="1" dirty="0" err="1">
                          <a:solidFill>
                            <a:srgbClr val="FF0000"/>
                          </a:solidFill>
                          <a:effectLst/>
                          <a:latin typeface="Times New Roman" pitchFamily="18" charset="0"/>
                          <a:cs typeface="Times New Roman" pitchFamily="18" charset="0"/>
                        </a:rPr>
                        <a:t>Thái</a:t>
                      </a:r>
                      <a:r>
                        <a:rPr lang="en-US" sz="2800" b="1" dirty="0">
                          <a:solidFill>
                            <a:srgbClr val="FF0000"/>
                          </a:solidFill>
                          <a:effectLst/>
                          <a:latin typeface="Times New Roman" pitchFamily="18" charset="0"/>
                          <a:cs typeface="Times New Roman" pitchFamily="18" charset="0"/>
                        </a:rPr>
                        <a:t> </a:t>
                      </a:r>
                      <a:r>
                        <a:rPr lang="en-US" sz="2800" b="1" dirty="0" err="1">
                          <a:solidFill>
                            <a:srgbClr val="FF0000"/>
                          </a:solidFill>
                          <a:effectLst/>
                          <a:latin typeface="Times New Roman" pitchFamily="18" charset="0"/>
                          <a:cs typeface="Times New Roman" pitchFamily="18" charset="0"/>
                        </a:rPr>
                        <a:t>độ</a:t>
                      </a:r>
                      <a:r>
                        <a:rPr lang="en-US" sz="2800" b="1" dirty="0">
                          <a:solidFill>
                            <a:srgbClr val="FF0000"/>
                          </a:solidFill>
                          <a:effectLst/>
                          <a:latin typeface="Times New Roman" pitchFamily="18" charset="0"/>
                          <a:cs typeface="Times New Roman" pitchFamily="18" charset="0"/>
                        </a:rPr>
                        <a:t>:</a:t>
                      </a:r>
                      <a:r>
                        <a:rPr lang="en-US" sz="2800" b="1" dirty="0">
                          <a:effectLst/>
                          <a:latin typeface="Times New Roman" pitchFamily="18" charset="0"/>
                          <a:cs typeface="Times New Roman" pitchFamily="18" charset="0"/>
                        </a:rPr>
                        <a:t> </a:t>
                      </a:r>
                      <a:r>
                        <a:rPr lang="en-US" sz="2800" dirty="0">
                          <a:effectLst/>
                          <a:latin typeface="Times New Roman" pitchFamily="18" charset="0"/>
                          <a:cs typeface="Times New Roman" pitchFamily="18" charset="0"/>
                        </a:rPr>
                        <a:t>“</a:t>
                      </a:r>
                      <a:r>
                        <a:rPr lang="en-US" sz="2800" dirty="0" err="1">
                          <a:effectLst/>
                          <a:latin typeface="Times New Roman" pitchFamily="18" charset="0"/>
                          <a:cs typeface="Times New Roman" pitchFamily="18" charset="0"/>
                        </a:rPr>
                        <a:t>Mặt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đỏ</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phừng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phừng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lời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nói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thách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thức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Thằng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nào</a:t>
                      </a:r>
                      <a:r>
                        <a:rPr lang="en-US" sz="2800" dirty="0">
                          <a:effectLst/>
                          <a:latin typeface="Times New Roman" pitchFamily="18" charset="0"/>
                          <a:cs typeface="Times New Roman" pitchFamily="18" charset="0"/>
                        </a:rPr>
                        <a:t>…</a:t>
                      </a:r>
                      <a:r>
                        <a:rPr lang="en-US" sz="2800" dirty="0" err="1">
                          <a:effectLst/>
                          <a:latin typeface="Times New Roman" pitchFamily="18" charset="0"/>
                          <a:cs typeface="Times New Roman" pitchFamily="18" charset="0"/>
                        </a:rPr>
                        <a:t>vào</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đây</a:t>
                      </a:r>
                      <a:r>
                        <a:rPr lang="en-US" sz="2800" dirty="0">
                          <a:effectLst/>
                          <a:latin typeface="Times New Roman" pitchFamily="18" charset="0"/>
                          <a:cs typeface="Times New Roman" pitchFamily="18" charset="0"/>
                        </a:rPr>
                        <a:t>”</a:t>
                      </a:r>
                      <a:r>
                        <a:rPr lang="en-US" sz="2800" baseline="0" dirty="0">
                          <a:effectLst/>
                          <a:latin typeface="Times New Roman" pitchFamily="18" charset="0"/>
                          <a:cs typeface="Times New Roman" pitchFamily="18" charset="0"/>
                        </a:rPr>
                        <a:t> </a:t>
                      </a:r>
                      <a:r>
                        <a:rPr lang="en-US" sz="2800" b="0" dirty="0">
                          <a:solidFill>
                            <a:srgbClr val="FF0000"/>
                          </a:solidFill>
                          <a:effectLst/>
                          <a:latin typeface="Times New Roman" pitchFamily="18" charset="0"/>
                          <a:cs typeface="Times New Roman" pitchFamily="18" charset="0"/>
                        </a:rPr>
                        <a:t>Hung </a:t>
                      </a:r>
                      <a:r>
                        <a:rPr lang="en-US" sz="2800" b="0" dirty="0" err="1">
                          <a:solidFill>
                            <a:srgbClr val="FF0000"/>
                          </a:solidFill>
                          <a:effectLst/>
                          <a:latin typeface="Times New Roman" pitchFamily="18" charset="0"/>
                          <a:cs typeface="Times New Roman" pitchFamily="18" charset="0"/>
                        </a:rPr>
                        <a:t>dữ</a:t>
                      </a:r>
                      <a:r>
                        <a:rPr lang="en-US" sz="2800" b="0" dirty="0">
                          <a:solidFill>
                            <a:srgbClr val="FF0000"/>
                          </a:solidFill>
                          <a:effectLst/>
                          <a:latin typeface="Times New Roman" pitchFamily="18" charset="0"/>
                          <a:cs typeface="Times New Roman" pitchFamily="18" charset="0"/>
                        </a:rPr>
                        <a:t>, </a:t>
                      </a:r>
                    </a:p>
                    <a:p>
                      <a:pPr marL="0" marR="0" lvl="0" indent="0" algn="just">
                        <a:lnSpc>
                          <a:spcPct val="100000"/>
                        </a:lnSpc>
                        <a:spcBef>
                          <a:spcPts val="0"/>
                        </a:spcBef>
                        <a:spcAft>
                          <a:spcPts val="0"/>
                        </a:spcAft>
                        <a:buFont typeface="Wingdings" panose="05000000000000000000" pitchFamily="2" charset="2"/>
                        <a:buNone/>
                      </a:pPr>
                      <a:r>
                        <a:rPr lang="en-US" sz="2800" b="1" dirty="0">
                          <a:solidFill>
                            <a:srgbClr val="FF0000"/>
                          </a:solidFill>
                          <a:effectLst/>
                          <a:latin typeface="Times New Roman" pitchFamily="18" charset="0"/>
                          <a:cs typeface="Times New Roman" pitchFamily="18" charset="0"/>
                        </a:rPr>
                        <a:t>- </a:t>
                      </a:r>
                      <a:r>
                        <a:rPr lang="en-US" sz="2800" b="1" dirty="0" err="1">
                          <a:solidFill>
                            <a:srgbClr val="FF0000"/>
                          </a:solidFill>
                          <a:effectLst/>
                          <a:latin typeface="Times New Roman" pitchFamily="18" charset="0"/>
                          <a:cs typeface="Times New Roman" pitchFamily="18" charset="0"/>
                        </a:rPr>
                        <a:t>Kết</a:t>
                      </a:r>
                      <a:r>
                        <a:rPr lang="en-US" sz="2800" b="1" baseline="0" dirty="0">
                          <a:solidFill>
                            <a:srgbClr val="FF0000"/>
                          </a:solidFill>
                          <a:effectLst/>
                          <a:latin typeface="Times New Roman" pitchFamily="18" charset="0"/>
                          <a:cs typeface="Times New Roman" pitchFamily="18" charset="0"/>
                        </a:rPr>
                        <a:t> </a:t>
                      </a:r>
                      <a:r>
                        <a:rPr lang="en-US" sz="2800" b="1" baseline="0" dirty="0" err="1">
                          <a:solidFill>
                            <a:srgbClr val="FF0000"/>
                          </a:solidFill>
                          <a:effectLst/>
                          <a:latin typeface="Times New Roman" pitchFamily="18" charset="0"/>
                          <a:cs typeface="Times New Roman" pitchFamily="18" charset="0"/>
                        </a:rPr>
                        <a:t>quả</a:t>
                      </a:r>
                      <a:r>
                        <a:rPr lang="en-US" sz="2800" b="1" dirty="0">
                          <a:effectLst/>
                          <a:latin typeface="Times New Roman" pitchFamily="18" charset="0"/>
                          <a:cs typeface="Times New Roman" pitchFamily="18" charset="0"/>
                        </a:rPr>
                        <a:t>: </a:t>
                      </a:r>
                      <a:r>
                        <a:rPr lang="en-US" sz="2800" dirty="0">
                          <a:latin typeface="Times New Roman" pitchFamily="18" charset="0"/>
                          <a:cs typeface="Times New Roman" pitchFamily="18" charset="0"/>
                        </a:rPr>
                        <a:t>4 </a:t>
                      </a:r>
                      <a:r>
                        <a:rPr lang="en-US" sz="2800" dirty="0" err="1">
                          <a:latin typeface="Times New Roman" pitchFamily="18" charset="0"/>
                          <a:cs typeface="Times New Roman" pitchFamily="18" charset="0"/>
                        </a:rPr>
                        <a:t>phía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vỡ</a:t>
                      </a:r>
                      <a:r>
                        <a:rPr lang="en-US" sz="2800" dirty="0">
                          <a:latin typeface="Times New Roman" pitchFamily="18" charset="0"/>
                          <a:cs typeface="Times New Roman" pitchFamily="18" charset="0"/>
                        </a:rPr>
                        <a:t> tan ;</a:t>
                      </a:r>
                      <a:r>
                        <a:rPr lang="fr-FR" sz="2800" dirty="0" err="1">
                          <a:latin typeface="Times New Roman" pitchFamily="18" charset="0"/>
                          <a:cs typeface="Times New Roman" pitchFamily="18" charset="0"/>
                        </a:rPr>
                        <a:t>Tháo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chạy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thác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rày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thân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vong</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marL="0" marR="0" lvl="0" indent="0" algn="just">
                        <a:lnSpc>
                          <a:spcPct val="100000"/>
                        </a:lnSpc>
                        <a:spcBef>
                          <a:spcPts val="0"/>
                        </a:spcBef>
                        <a:spcAft>
                          <a:spcPts val="0"/>
                        </a:spcAft>
                        <a:buFont typeface="Wingdings" panose="05000000000000000000" pitchFamily="2" charset="2"/>
                        <a:buNone/>
                      </a:pPr>
                      <a:r>
                        <a:rPr lang="en-US" sz="2800" dirty="0" err="1">
                          <a:solidFill>
                            <a:srgbClr val="FF0000"/>
                          </a:solidFill>
                          <a:effectLst/>
                          <a:latin typeface="Times New Roman" pitchFamily="18" charset="0"/>
                          <a:cs typeface="Times New Roman" pitchFamily="18" charset="0"/>
                        </a:rPr>
                        <a:t>Thất</a:t>
                      </a:r>
                      <a:r>
                        <a:rPr lang="en-US" sz="2800" dirty="0">
                          <a:solidFill>
                            <a:srgbClr val="FF0000"/>
                          </a:solidFill>
                          <a:effectLst/>
                          <a:latin typeface="Times New Roman" pitchFamily="18" charset="0"/>
                          <a:cs typeface="Times New Roman" pitchFamily="18" charset="0"/>
                        </a:rPr>
                        <a:t> </a:t>
                      </a:r>
                      <a:r>
                        <a:rPr lang="en-US" sz="2800" dirty="0" err="1">
                          <a:solidFill>
                            <a:srgbClr val="FF0000"/>
                          </a:solidFill>
                          <a:effectLst/>
                          <a:latin typeface="Times New Roman" pitchFamily="18" charset="0"/>
                          <a:cs typeface="Times New Roman" pitchFamily="18" charset="0"/>
                        </a:rPr>
                        <a:t>bại</a:t>
                      </a:r>
                      <a:r>
                        <a:rPr lang="en-US" sz="2800" dirty="0">
                          <a:solidFill>
                            <a:srgbClr val="FF0000"/>
                          </a:solidFill>
                          <a:effectLst/>
                          <a:latin typeface="Times New Roman" pitchFamily="18" charset="0"/>
                          <a:cs typeface="Times New Roman" pitchFamily="18" charset="0"/>
                        </a:rPr>
                        <a:t> </a:t>
                      </a:r>
                      <a:r>
                        <a:rPr lang="en-US" sz="2800" dirty="0" err="1">
                          <a:solidFill>
                            <a:srgbClr val="FF0000"/>
                          </a:solidFill>
                          <a:effectLst/>
                          <a:latin typeface="Times New Roman" pitchFamily="18" charset="0"/>
                          <a:cs typeface="Times New Roman" pitchFamily="18" charset="0"/>
                        </a:rPr>
                        <a:t>thảm</a:t>
                      </a:r>
                      <a:r>
                        <a:rPr lang="en-US" sz="2800" dirty="0">
                          <a:solidFill>
                            <a:srgbClr val="FF0000"/>
                          </a:solidFill>
                          <a:effectLst/>
                          <a:latin typeface="Times New Roman" pitchFamily="18" charset="0"/>
                          <a:cs typeface="Times New Roman" pitchFamily="18" charset="0"/>
                        </a:rPr>
                        <a:t> </a:t>
                      </a:r>
                      <a:r>
                        <a:rPr lang="en-US" sz="2800" dirty="0" err="1">
                          <a:solidFill>
                            <a:srgbClr val="FF0000"/>
                          </a:solidFill>
                          <a:effectLst/>
                          <a:latin typeface="Times New Roman" pitchFamily="18" charset="0"/>
                          <a:cs typeface="Times New Roman" pitchFamily="18" charset="0"/>
                        </a:rPr>
                        <a:t>hại</a:t>
                      </a:r>
                      <a:r>
                        <a:rPr lang="en-US" sz="2800" dirty="0">
                          <a:solidFill>
                            <a:srgbClr val="FF0000"/>
                          </a:solidFill>
                          <a:effectLst/>
                          <a:latin typeface="Times New Roman" pitchFamily="18" charset="0"/>
                          <a:cs typeface="Times New Roman" pitchFamily="18" charset="0"/>
                        </a:rPr>
                        <a:t>.</a:t>
                      </a:r>
                      <a:endParaRPr lang="en-US" sz="2800" b="1"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91428" marR="91428" marT="45714" marB="45714"/>
                </a:tc>
                <a:tc>
                  <a:txBody>
                    <a:bodyPr/>
                    <a:lstStyle/>
                    <a:p>
                      <a:pPr marL="0" marR="0" lvl="0" indent="0" algn="l">
                        <a:lnSpc>
                          <a:spcPct val="100000"/>
                        </a:lnSpc>
                        <a:spcBef>
                          <a:spcPts val="0"/>
                        </a:spcBef>
                        <a:spcAft>
                          <a:spcPts val="0"/>
                        </a:spcAft>
                        <a:buFont typeface="Times New Roman" panose="02020603050405020304" pitchFamily="18" charset="0"/>
                        <a:buNone/>
                      </a:pPr>
                      <a:r>
                        <a:rPr lang="en-US" sz="2800" b="0" dirty="0">
                          <a:solidFill>
                            <a:schemeClr val="tx1"/>
                          </a:solidFill>
                          <a:effectLst/>
                          <a:latin typeface="Times New Roman" pitchFamily="18" charset="0"/>
                          <a:cs typeface="Times New Roman" pitchFamily="18" charset="0"/>
                        </a:rPr>
                        <a:t>-</a:t>
                      </a:r>
                      <a:r>
                        <a:rPr lang="en-US" sz="2800" b="0" baseline="0" dirty="0">
                          <a:solidFill>
                            <a:schemeClr val="tx1"/>
                          </a:solidFill>
                          <a:effectLst/>
                          <a:latin typeface="Times New Roman" pitchFamily="18" charset="0"/>
                          <a:cs typeface="Times New Roman" pitchFamily="18" charset="0"/>
                        </a:rPr>
                        <a:t> </a:t>
                      </a:r>
                      <a:r>
                        <a:rPr lang="en-US" sz="2700" b="1" dirty="0" err="1">
                          <a:solidFill>
                            <a:srgbClr val="FF0000"/>
                          </a:solidFill>
                          <a:effectLst/>
                          <a:latin typeface="Times New Roman" pitchFamily="18" charset="0"/>
                          <a:cs typeface="Times New Roman" pitchFamily="18" charset="0"/>
                        </a:rPr>
                        <a:t>Một</a:t>
                      </a:r>
                      <a:r>
                        <a:rPr lang="en-US" sz="2700" b="1" dirty="0">
                          <a:solidFill>
                            <a:srgbClr val="FF0000"/>
                          </a:solidFill>
                          <a:effectLst/>
                          <a:latin typeface="Times New Roman" pitchFamily="18" charset="0"/>
                          <a:cs typeface="Times New Roman" pitchFamily="18" charset="0"/>
                        </a:rPr>
                        <a:t> </a:t>
                      </a:r>
                      <a:r>
                        <a:rPr lang="en-US" sz="2700" b="1" dirty="0" err="1">
                          <a:solidFill>
                            <a:srgbClr val="FF0000"/>
                          </a:solidFill>
                          <a:effectLst/>
                          <a:latin typeface="Times New Roman" pitchFamily="18" charset="0"/>
                          <a:cs typeface="Times New Roman" pitchFamily="18" charset="0"/>
                        </a:rPr>
                        <a:t>mình</a:t>
                      </a:r>
                      <a:r>
                        <a:rPr lang="en-US" sz="2700" b="1" dirty="0">
                          <a:solidFill>
                            <a:srgbClr val="FF0000"/>
                          </a:solidFill>
                          <a:effectLst/>
                          <a:latin typeface="Times New Roman" pitchFamily="18" charset="0"/>
                          <a:cs typeface="Times New Roman" pitchFamily="18" charset="0"/>
                        </a:rPr>
                        <a:t>:</a:t>
                      </a:r>
                      <a:r>
                        <a:rPr lang="en-US" sz="2700" b="1" baseline="0" dirty="0">
                          <a:solidFill>
                            <a:srgbClr val="FF0000"/>
                          </a:solidFill>
                          <a:effectLst/>
                          <a:latin typeface="Times New Roman" pitchFamily="18" charset="0"/>
                          <a:cs typeface="Times New Roman" pitchFamily="18" charset="0"/>
                        </a:rPr>
                        <a:t> </a:t>
                      </a:r>
                      <a:r>
                        <a:rPr lang="en-US" sz="2700" dirty="0">
                          <a:effectLst/>
                          <a:latin typeface="Times New Roman" pitchFamily="18" charset="0"/>
                          <a:cs typeface="Times New Roman" pitchFamily="18" charset="0"/>
                        </a:rPr>
                        <a:t> </a:t>
                      </a:r>
                      <a:r>
                        <a:rPr lang="en-US" sz="2700" u="sng" dirty="0" err="1">
                          <a:solidFill>
                            <a:srgbClr val="FF0000"/>
                          </a:solidFill>
                          <a:effectLst/>
                          <a:latin typeface="Times New Roman" pitchFamily="18" charset="0"/>
                          <a:cs typeface="Times New Roman" pitchFamily="18" charset="0"/>
                        </a:rPr>
                        <a:t>Dũng</a:t>
                      </a:r>
                      <a:r>
                        <a:rPr lang="en-US" sz="2700" u="sng" dirty="0">
                          <a:solidFill>
                            <a:srgbClr val="FF0000"/>
                          </a:solidFill>
                          <a:effectLst/>
                          <a:latin typeface="Times New Roman" pitchFamily="18" charset="0"/>
                          <a:cs typeface="Times New Roman" pitchFamily="18" charset="0"/>
                        </a:rPr>
                        <a:t> </a:t>
                      </a:r>
                      <a:r>
                        <a:rPr lang="en-US" sz="2700" u="sng" dirty="0" err="1">
                          <a:solidFill>
                            <a:srgbClr val="FF0000"/>
                          </a:solidFill>
                          <a:effectLst/>
                          <a:latin typeface="Times New Roman" pitchFamily="18" charset="0"/>
                          <a:cs typeface="Times New Roman" pitchFamily="18" charset="0"/>
                        </a:rPr>
                        <a:t>cảm</a:t>
                      </a:r>
                      <a:r>
                        <a:rPr lang="en-US" sz="2700" u="sng" dirty="0">
                          <a:solidFill>
                            <a:srgbClr val="FF0000"/>
                          </a:solidFill>
                          <a:effectLst/>
                          <a:latin typeface="Times New Roman" pitchFamily="18" charset="0"/>
                          <a:cs typeface="Times New Roman" pitchFamily="18" charset="0"/>
                        </a:rPr>
                        <a:t>.</a:t>
                      </a:r>
                    </a:p>
                    <a:p>
                      <a:pPr marL="0" marR="0" lvl="0" indent="0" algn="just">
                        <a:lnSpc>
                          <a:spcPct val="100000"/>
                        </a:lnSpc>
                        <a:spcBef>
                          <a:spcPts val="0"/>
                        </a:spcBef>
                        <a:spcAft>
                          <a:spcPts val="0"/>
                        </a:spcAft>
                        <a:buFontTx/>
                        <a:buNone/>
                      </a:pPr>
                      <a:r>
                        <a:rPr lang="en-US" sz="2700" dirty="0">
                          <a:solidFill>
                            <a:srgbClr val="FF0000"/>
                          </a:solidFill>
                          <a:effectLst/>
                          <a:latin typeface="Times New Roman" pitchFamily="18" charset="0"/>
                          <a:cs typeface="Times New Roman" pitchFamily="18" charset="0"/>
                        </a:rPr>
                        <a:t>- </a:t>
                      </a:r>
                      <a:r>
                        <a:rPr lang="en-US" sz="2700" dirty="0" err="1">
                          <a:solidFill>
                            <a:srgbClr val="FF0000"/>
                          </a:solidFill>
                          <a:effectLst/>
                          <a:latin typeface="Times New Roman" pitchFamily="18" charset="0"/>
                          <a:cs typeface="Times New Roman" pitchFamily="18" charset="0"/>
                        </a:rPr>
                        <a:t>Hành</a:t>
                      </a:r>
                      <a:r>
                        <a:rPr lang="en-US" sz="2700" dirty="0">
                          <a:solidFill>
                            <a:srgbClr val="FF0000"/>
                          </a:solidFill>
                          <a:effectLst/>
                          <a:latin typeface="Times New Roman" pitchFamily="18" charset="0"/>
                          <a:cs typeface="Times New Roman" pitchFamily="18" charset="0"/>
                        </a:rPr>
                        <a:t> </a:t>
                      </a:r>
                      <a:r>
                        <a:rPr lang="en-US" sz="2700" dirty="0" err="1">
                          <a:solidFill>
                            <a:srgbClr val="FF0000"/>
                          </a:solidFill>
                          <a:effectLst/>
                          <a:latin typeface="Times New Roman" pitchFamily="18" charset="0"/>
                          <a:cs typeface="Times New Roman" pitchFamily="18" charset="0"/>
                        </a:rPr>
                        <a:t>động</a:t>
                      </a:r>
                      <a:r>
                        <a:rPr lang="en-US" sz="2700" dirty="0">
                          <a:solidFill>
                            <a:srgbClr val="FF0000"/>
                          </a:solidFill>
                          <a:effectLst/>
                          <a:latin typeface="Times New Roman" pitchFamily="18" charset="0"/>
                          <a:cs typeface="Times New Roman" pitchFamily="18" charset="0"/>
                        </a:rPr>
                        <a:t>:</a:t>
                      </a:r>
                    </a:p>
                    <a:p>
                      <a:pPr marL="0" marR="0" lvl="0" indent="0" algn="just">
                        <a:lnSpc>
                          <a:spcPct val="100000"/>
                        </a:lnSpc>
                        <a:spcBef>
                          <a:spcPts val="0"/>
                        </a:spcBef>
                        <a:spcAft>
                          <a:spcPts val="0"/>
                        </a:spcAft>
                        <a:buFontTx/>
                        <a:buNone/>
                      </a:pPr>
                      <a:r>
                        <a:rPr lang="en-US" sz="2700" dirty="0">
                          <a:solidFill>
                            <a:schemeClr val="tx1"/>
                          </a:solidFill>
                          <a:effectLst/>
                          <a:latin typeface="Times New Roman" pitchFamily="18" charset="0"/>
                          <a:cs typeface="Times New Roman" pitchFamily="18" charset="0"/>
                        </a:rPr>
                        <a:t>+ </a:t>
                      </a:r>
                      <a:r>
                        <a:rPr lang="en-US" sz="2700" dirty="0" err="1">
                          <a:solidFill>
                            <a:schemeClr val="tx1"/>
                          </a:solidFill>
                          <a:effectLst/>
                          <a:latin typeface="Times New Roman" pitchFamily="18" charset="0"/>
                          <a:cs typeface="Times New Roman" pitchFamily="18" charset="0"/>
                        </a:rPr>
                        <a:t>B</a:t>
                      </a:r>
                      <a:r>
                        <a:rPr lang="en-US" altLang="en-US" sz="2700" dirty="0" err="1">
                          <a:solidFill>
                            <a:schemeClr val="tx1"/>
                          </a:solidFill>
                          <a:latin typeface="Times New Roman" pitchFamily="18" charset="0"/>
                          <a:cs typeface="Times New Roman" pitchFamily="18" charset="0"/>
                        </a:rPr>
                        <a:t>ẻ</a:t>
                      </a:r>
                      <a:r>
                        <a:rPr lang="en-US" altLang="en-US" sz="2700" dirty="0">
                          <a:solidFill>
                            <a:schemeClr val="tx1"/>
                          </a:solidFill>
                          <a:latin typeface="Times New Roman" pitchFamily="18" charset="0"/>
                          <a:cs typeface="Times New Roman" pitchFamily="18" charset="0"/>
                        </a:rPr>
                        <a:t> </a:t>
                      </a:r>
                      <a:r>
                        <a:rPr lang="en-US" altLang="en-US" sz="2700" dirty="0" err="1">
                          <a:solidFill>
                            <a:schemeClr val="tx1"/>
                          </a:solidFill>
                          <a:latin typeface="Times New Roman" pitchFamily="18" charset="0"/>
                          <a:cs typeface="Times New Roman" pitchFamily="18" charset="0"/>
                        </a:rPr>
                        <a:t>cây</a:t>
                      </a:r>
                      <a:r>
                        <a:rPr lang="en-US" altLang="en-US" sz="2700" dirty="0">
                          <a:solidFill>
                            <a:schemeClr val="tx1"/>
                          </a:solidFill>
                          <a:latin typeface="Times New Roman" pitchFamily="18" charset="0"/>
                          <a:cs typeface="Times New Roman" pitchFamily="18" charset="0"/>
                        </a:rPr>
                        <a:t> </a:t>
                      </a:r>
                      <a:r>
                        <a:rPr lang="en-US" altLang="en-US" sz="2700" dirty="0" err="1">
                          <a:solidFill>
                            <a:schemeClr val="tx1"/>
                          </a:solidFill>
                          <a:latin typeface="Times New Roman" pitchFamily="18" charset="0"/>
                          <a:cs typeface="Times New Roman" pitchFamily="18" charset="0"/>
                        </a:rPr>
                        <a:t>làm</a:t>
                      </a:r>
                      <a:r>
                        <a:rPr lang="en-US" altLang="en-US" sz="2700" dirty="0">
                          <a:solidFill>
                            <a:schemeClr val="tx1"/>
                          </a:solidFill>
                          <a:latin typeface="Times New Roman" pitchFamily="18" charset="0"/>
                          <a:cs typeface="Times New Roman" pitchFamily="18" charset="0"/>
                        </a:rPr>
                        <a:t> </a:t>
                      </a:r>
                      <a:r>
                        <a:rPr lang="en-US" altLang="en-US" sz="2700" dirty="0" err="1">
                          <a:solidFill>
                            <a:schemeClr val="tx1"/>
                          </a:solidFill>
                          <a:latin typeface="Times New Roman" pitchFamily="18" charset="0"/>
                          <a:cs typeface="Times New Roman" pitchFamily="18" charset="0"/>
                        </a:rPr>
                        <a:t>gậy</a:t>
                      </a:r>
                      <a:endParaRPr lang="en-US" altLang="en-US" sz="2700" dirty="0">
                        <a:solidFill>
                          <a:schemeClr val="tx1"/>
                        </a:solidFill>
                        <a:effectLst/>
                        <a:latin typeface="Times New Roman" pitchFamily="18" charset="0"/>
                        <a:cs typeface="Times New Roman" pitchFamily="18" charset="0"/>
                      </a:endParaRPr>
                    </a:p>
                    <a:p>
                      <a:pPr marL="0" marR="0" lvl="0" indent="0" algn="just">
                        <a:lnSpc>
                          <a:spcPct val="100000"/>
                        </a:lnSpc>
                        <a:spcBef>
                          <a:spcPts val="0"/>
                        </a:spcBef>
                        <a:spcAft>
                          <a:spcPts val="0"/>
                        </a:spcAft>
                        <a:buFontTx/>
                        <a:buNone/>
                      </a:pPr>
                      <a:r>
                        <a:rPr lang="fr-FR" sz="2700" dirty="0">
                          <a:latin typeface="Times New Roman" pitchFamily="18" charset="0"/>
                          <a:cs typeface="Times New Roman" pitchFamily="18" charset="0"/>
                        </a:rPr>
                        <a:t>+</a:t>
                      </a:r>
                      <a:r>
                        <a:rPr lang="fr-FR" sz="2700" baseline="0" dirty="0">
                          <a:latin typeface="Times New Roman" pitchFamily="18" charset="0"/>
                          <a:cs typeface="Times New Roman" pitchFamily="18" charset="0"/>
                        </a:rPr>
                        <a:t> </a:t>
                      </a:r>
                      <a:r>
                        <a:rPr lang="fr-FR" sz="2700" dirty="0">
                          <a:latin typeface="Times New Roman" pitchFamily="18" charset="0"/>
                          <a:cs typeface="Times New Roman" pitchFamily="18" charset="0"/>
                        </a:rPr>
                        <a:t>« </a:t>
                      </a:r>
                      <a:r>
                        <a:rPr lang="fr-FR" sz="2700" dirty="0" err="1">
                          <a:latin typeface="Times New Roman" pitchFamily="18" charset="0"/>
                          <a:cs typeface="Times New Roman" pitchFamily="18" charset="0"/>
                        </a:rPr>
                        <a:t>tả</a:t>
                      </a:r>
                      <a:r>
                        <a:rPr lang="fr-FR" sz="2700" dirty="0">
                          <a:latin typeface="Times New Roman" pitchFamily="18" charset="0"/>
                          <a:cs typeface="Times New Roman" pitchFamily="18" charset="0"/>
                        </a:rPr>
                        <a:t> </a:t>
                      </a:r>
                      <a:r>
                        <a:rPr lang="fr-FR" sz="2700" dirty="0" err="1">
                          <a:latin typeface="Times New Roman" pitchFamily="18" charset="0"/>
                          <a:cs typeface="Times New Roman" pitchFamily="18" charset="0"/>
                        </a:rPr>
                        <a:t>đột</a:t>
                      </a:r>
                      <a:r>
                        <a:rPr lang="fr-FR" sz="2700" dirty="0">
                          <a:latin typeface="Times New Roman" pitchFamily="18" charset="0"/>
                          <a:cs typeface="Times New Roman" pitchFamily="18" charset="0"/>
                        </a:rPr>
                        <a:t> </a:t>
                      </a:r>
                      <a:r>
                        <a:rPr lang="fr-FR" sz="2700" dirty="0" err="1">
                          <a:latin typeface="Times New Roman" pitchFamily="18" charset="0"/>
                          <a:cs typeface="Times New Roman" pitchFamily="18" charset="0"/>
                        </a:rPr>
                        <a:t>hữu</a:t>
                      </a:r>
                      <a:r>
                        <a:rPr lang="fr-FR" sz="2700" dirty="0">
                          <a:latin typeface="Times New Roman" pitchFamily="18" charset="0"/>
                          <a:cs typeface="Times New Roman" pitchFamily="18" charset="0"/>
                        </a:rPr>
                        <a:t> </a:t>
                      </a:r>
                      <a:r>
                        <a:rPr lang="fr-FR" sz="2700" dirty="0" err="1">
                          <a:latin typeface="Times New Roman" pitchFamily="18" charset="0"/>
                          <a:cs typeface="Times New Roman" pitchFamily="18" charset="0"/>
                        </a:rPr>
                        <a:t>xông</a:t>
                      </a:r>
                      <a:r>
                        <a:rPr lang="fr-FR" sz="2700" dirty="0">
                          <a:latin typeface="Times New Roman" pitchFamily="18" charset="0"/>
                          <a:cs typeface="Times New Roman" pitchFamily="18" charset="0"/>
                        </a:rPr>
                        <a:t> »: </a:t>
                      </a:r>
                    </a:p>
                    <a:p>
                      <a:pPr marL="0" marR="0" lvl="0" indent="0" algn="just">
                        <a:lnSpc>
                          <a:spcPct val="100000"/>
                        </a:lnSpc>
                        <a:spcBef>
                          <a:spcPts val="0"/>
                        </a:spcBef>
                        <a:spcAft>
                          <a:spcPts val="0"/>
                        </a:spcAft>
                        <a:buFontTx/>
                        <a:buNone/>
                      </a:pPr>
                      <a:r>
                        <a:rPr lang="fr-FR" sz="2700" dirty="0" err="1">
                          <a:solidFill>
                            <a:srgbClr val="FF0000"/>
                          </a:solidFill>
                          <a:latin typeface="Times New Roman" pitchFamily="18" charset="0"/>
                          <a:cs typeface="Times New Roman" pitchFamily="18" charset="0"/>
                        </a:rPr>
                        <a:t>chủ</a:t>
                      </a:r>
                      <a:r>
                        <a:rPr lang="fr-FR" sz="2700" dirty="0">
                          <a:solidFill>
                            <a:srgbClr val="FF0000"/>
                          </a:solidFill>
                          <a:latin typeface="Times New Roman" pitchFamily="18" charset="0"/>
                          <a:cs typeface="Times New Roman" pitchFamily="18" charset="0"/>
                        </a:rPr>
                        <a:t> </a:t>
                      </a:r>
                      <a:r>
                        <a:rPr lang="fr-FR" sz="2700" dirty="0" err="1">
                          <a:solidFill>
                            <a:srgbClr val="FF0000"/>
                          </a:solidFill>
                          <a:latin typeface="Times New Roman" pitchFamily="18" charset="0"/>
                          <a:cs typeface="Times New Roman" pitchFamily="18" charset="0"/>
                        </a:rPr>
                        <a:t>động</a:t>
                      </a:r>
                      <a:r>
                        <a:rPr lang="fr-FR" sz="2700" dirty="0">
                          <a:solidFill>
                            <a:srgbClr val="FF0000"/>
                          </a:solidFill>
                          <a:latin typeface="Times New Roman" pitchFamily="18" charset="0"/>
                          <a:cs typeface="Times New Roman" pitchFamily="18" charset="0"/>
                        </a:rPr>
                        <a:t>, </a:t>
                      </a:r>
                      <a:r>
                        <a:rPr lang="fr-FR" sz="2700" dirty="0" err="1">
                          <a:solidFill>
                            <a:srgbClr val="FF0000"/>
                          </a:solidFill>
                          <a:latin typeface="Times New Roman" pitchFamily="18" charset="0"/>
                          <a:cs typeface="Times New Roman" pitchFamily="18" charset="0"/>
                        </a:rPr>
                        <a:t>linh</a:t>
                      </a:r>
                      <a:r>
                        <a:rPr lang="fr-FR" sz="2700" dirty="0">
                          <a:solidFill>
                            <a:srgbClr val="FF0000"/>
                          </a:solidFill>
                          <a:latin typeface="Times New Roman" pitchFamily="18" charset="0"/>
                          <a:cs typeface="Times New Roman" pitchFamily="18" charset="0"/>
                        </a:rPr>
                        <a:t> </a:t>
                      </a:r>
                      <a:r>
                        <a:rPr lang="fr-FR" sz="2700" dirty="0" err="1">
                          <a:solidFill>
                            <a:srgbClr val="FF0000"/>
                          </a:solidFill>
                          <a:latin typeface="Times New Roman" pitchFamily="18" charset="0"/>
                          <a:cs typeface="Times New Roman" pitchFamily="18" charset="0"/>
                        </a:rPr>
                        <a:t>hoạt</a:t>
                      </a:r>
                      <a:r>
                        <a:rPr lang="fr-FR" sz="2700" dirty="0">
                          <a:solidFill>
                            <a:srgbClr val="FF0000"/>
                          </a:solidFill>
                          <a:latin typeface="Times New Roman" pitchFamily="18" charset="0"/>
                          <a:cs typeface="Times New Roman" pitchFamily="18" charset="0"/>
                        </a:rPr>
                        <a:t>.</a:t>
                      </a:r>
                      <a:endParaRPr lang="en-US" sz="2700" dirty="0">
                        <a:solidFill>
                          <a:srgbClr val="FF0000"/>
                        </a:solidFill>
                        <a:effectLst/>
                        <a:latin typeface="Times New Roman" pitchFamily="18" charset="0"/>
                        <a:cs typeface="Times New Roman" pitchFamily="18" charset="0"/>
                      </a:endParaRPr>
                    </a:p>
                    <a:p>
                      <a:pPr marL="0" marR="0" lvl="0" indent="0" algn="just">
                        <a:lnSpc>
                          <a:spcPct val="100000"/>
                        </a:lnSpc>
                        <a:spcBef>
                          <a:spcPts val="0"/>
                        </a:spcBef>
                        <a:spcAft>
                          <a:spcPts val="0"/>
                        </a:spcAft>
                        <a:buFontTx/>
                        <a:buNone/>
                      </a:pPr>
                      <a:r>
                        <a:rPr lang="en-US" sz="2700" dirty="0">
                          <a:effectLst/>
                          <a:latin typeface="Times New Roman" pitchFamily="18" charset="0"/>
                          <a:cs typeface="Times New Roman" pitchFamily="18" charset="0"/>
                        </a:rPr>
                        <a:t>+ </a:t>
                      </a:r>
                      <a:r>
                        <a:rPr lang="en-US" sz="2700" dirty="0" err="1">
                          <a:effectLst/>
                          <a:latin typeface="Times New Roman" pitchFamily="18" charset="0"/>
                          <a:cs typeface="Times New Roman" pitchFamily="18" charset="0"/>
                        </a:rPr>
                        <a:t>Được</a:t>
                      </a:r>
                      <a:r>
                        <a:rPr lang="en-US" sz="2700" dirty="0">
                          <a:effectLst/>
                          <a:latin typeface="Times New Roman" pitchFamily="18" charset="0"/>
                          <a:cs typeface="Times New Roman" pitchFamily="18" charset="0"/>
                        </a:rPr>
                        <a:t> so </a:t>
                      </a:r>
                      <a:r>
                        <a:rPr lang="en-US" sz="2700" dirty="0" err="1">
                          <a:effectLst/>
                          <a:latin typeface="Times New Roman" pitchFamily="18" charset="0"/>
                          <a:cs typeface="Times New Roman" pitchFamily="18" charset="0"/>
                        </a:rPr>
                        <a:t>sánh</a:t>
                      </a:r>
                      <a:r>
                        <a:rPr lang="en-US" sz="2700" dirty="0">
                          <a:effectLst/>
                          <a:latin typeface="Times New Roman" pitchFamily="18" charset="0"/>
                          <a:cs typeface="Times New Roman" pitchFamily="18" charset="0"/>
                        </a:rPr>
                        <a:t> </a:t>
                      </a:r>
                      <a:r>
                        <a:rPr lang="en-US" sz="2700" dirty="0" err="1">
                          <a:effectLst/>
                          <a:latin typeface="Times New Roman" pitchFamily="18" charset="0"/>
                          <a:cs typeface="Times New Roman" pitchFamily="18" charset="0"/>
                        </a:rPr>
                        <a:t>với</a:t>
                      </a:r>
                      <a:r>
                        <a:rPr lang="en-US" sz="2700" dirty="0">
                          <a:effectLst/>
                          <a:latin typeface="Times New Roman" pitchFamily="18" charset="0"/>
                          <a:cs typeface="Times New Roman" pitchFamily="18" charset="0"/>
                        </a:rPr>
                        <a:t> “</a:t>
                      </a:r>
                      <a:r>
                        <a:rPr lang="en-US" sz="2700" dirty="0" err="1">
                          <a:latin typeface="Times New Roman" pitchFamily="18" charset="0"/>
                          <a:cs typeface="Times New Roman" pitchFamily="18" charset="0"/>
                        </a:rPr>
                        <a:t>Triệu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Tử</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phá</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vòng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Đương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Giang</a:t>
                      </a:r>
                      <a:r>
                        <a:rPr lang="en-US" sz="2700" dirty="0">
                          <a:latin typeface="Times New Roman" pitchFamily="18" charset="0"/>
                          <a:cs typeface="Times New Roman" pitchFamily="18" charset="0"/>
                        </a:rPr>
                        <a:t>”. -&gt; </a:t>
                      </a:r>
                      <a:r>
                        <a:rPr lang="fr-FR" sz="2700" dirty="0" err="1">
                          <a:latin typeface="Times New Roman" pitchFamily="18" charset="0"/>
                          <a:cs typeface="Times New Roman" pitchFamily="18" charset="0"/>
                        </a:rPr>
                        <a:t>Nâng</a:t>
                      </a:r>
                      <a:r>
                        <a:rPr lang="fr-FR" sz="2700" dirty="0">
                          <a:latin typeface="Times New Roman" pitchFamily="18" charset="0"/>
                          <a:cs typeface="Times New Roman" pitchFamily="18" charset="0"/>
                        </a:rPr>
                        <a:t> </a:t>
                      </a:r>
                      <a:r>
                        <a:rPr lang="fr-FR" sz="2700" dirty="0" err="1">
                          <a:latin typeface="Times New Roman" pitchFamily="18" charset="0"/>
                          <a:cs typeface="Times New Roman" pitchFamily="18" charset="0"/>
                        </a:rPr>
                        <a:t>cao</a:t>
                      </a:r>
                      <a:r>
                        <a:rPr lang="fr-FR" sz="2700" dirty="0">
                          <a:latin typeface="Times New Roman" pitchFamily="18" charset="0"/>
                          <a:cs typeface="Times New Roman" pitchFamily="18" charset="0"/>
                        </a:rPr>
                        <a:t> </a:t>
                      </a:r>
                      <a:r>
                        <a:rPr lang="fr-FR" sz="2700" dirty="0" err="1">
                          <a:latin typeface="Times New Roman" pitchFamily="18" charset="0"/>
                          <a:cs typeface="Times New Roman" pitchFamily="18" charset="0"/>
                        </a:rPr>
                        <a:t>tầm</a:t>
                      </a:r>
                      <a:r>
                        <a:rPr lang="fr-FR" sz="2700" dirty="0">
                          <a:latin typeface="Times New Roman" pitchFamily="18" charset="0"/>
                          <a:cs typeface="Times New Roman" pitchFamily="18" charset="0"/>
                        </a:rPr>
                        <a:t> </a:t>
                      </a:r>
                      <a:r>
                        <a:rPr lang="fr-FR" sz="2700" dirty="0" err="1">
                          <a:latin typeface="Times New Roman" pitchFamily="18" charset="0"/>
                          <a:cs typeface="Times New Roman" pitchFamily="18" charset="0"/>
                        </a:rPr>
                        <a:t>vóc</a:t>
                      </a:r>
                      <a:r>
                        <a:rPr lang="fr-FR" sz="2700" dirty="0">
                          <a:latin typeface="Times New Roman" pitchFamily="18" charset="0"/>
                          <a:cs typeface="Times New Roman" pitchFamily="18" charset="0"/>
                        </a:rPr>
                        <a:t> </a:t>
                      </a:r>
                      <a:r>
                        <a:rPr lang="fr-FR" sz="2700" dirty="0" err="1">
                          <a:latin typeface="Times New Roman" pitchFamily="18" charset="0"/>
                          <a:cs typeface="Times New Roman" pitchFamily="18" charset="0"/>
                        </a:rPr>
                        <a:t>Lục</a:t>
                      </a:r>
                      <a:r>
                        <a:rPr lang="fr-FR" sz="2700" dirty="0">
                          <a:latin typeface="Times New Roman" pitchFamily="18" charset="0"/>
                          <a:cs typeface="Times New Roman" pitchFamily="18" charset="0"/>
                        </a:rPr>
                        <a:t> </a:t>
                      </a:r>
                      <a:r>
                        <a:rPr lang="fr-FR" sz="2700" dirty="0" err="1">
                          <a:latin typeface="Times New Roman" pitchFamily="18" charset="0"/>
                          <a:cs typeface="Times New Roman" pitchFamily="18" charset="0"/>
                        </a:rPr>
                        <a:t>Vân</a:t>
                      </a:r>
                      <a:r>
                        <a:rPr lang="fr-FR" sz="2700" dirty="0">
                          <a:latin typeface="Times New Roman" pitchFamily="18" charset="0"/>
                          <a:cs typeface="Times New Roman" pitchFamily="18" charset="0"/>
                        </a:rPr>
                        <a:t> </a:t>
                      </a:r>
                      <a:r>
                        <a:rPr lang="fr-FR" sz="2700" dirty="0" err="1">
                          <a:latin typeface="Times New Roman" pitchFamily="18" charset="0"/>
                          <a:cs typeface="Times New Roman" pitchFamily="18" charset="0"/>
                        </a:rPr>
                        <a:t>Tiên</a:t>
                      </a:r>
                      <a:endParaRPr lang="fr-FR" sz="2700" dirty="0">
                        <a:latin typeface="Times New Roman" pitchFamily="18" charset="0"/>
                        <a:cs typeface="Times New Roman" pitchFamily="18" charset="0"/>
                      </a:endParaRPr>
                    </a:p>
                    <a:p>
                      <a:pPr marL="0" marR="0" lvl="0" indent="0" algn="just">
                        <a:lnSpc>
                          <a:spcPct val="100000"/>
                        </a:lnSpc>
                        <a:spcBef>
                          <a:spcPts val="0"/>
                        </a:spcBef>
                        <a:spcAft>
                          <a:spcPts val="0"/>
                        </a:spcAft>
                        <a:buFont typeface="Symbol" pitchFamily="18" charset="2"/>
                        <a:buNone/>
                      </a:pPr>
                      <a:r>
                        <a:rPr lang="en-US" sz="2700" dirty="0">
                          <a:solidFill>
                            <a:srgbClr val="FF0000"/>
                          </a:solidFill>
                          <a:latin typeface="Times New Roman" pitchFamily="18" charset="0"/>
                          <a:cs typeface="Times New Roman" pitchFamily="18" charset="0"/>
                        </a:rPr>
                        <a:t>=&gt; </a:t>
                      </a:r>
                      <a:r>
                        <a:rPr lang="en-US" sz="2700" dirty="0" err="1">
                          <a:solidFill>
                            <a:srgbClr val="FF0000"/>
                          </a:solidFill>
                          <a:latin typeface="Times New Roman" pitchFamily="18" charset="0"/>
                          <a:cs typeface="Times New Roman" pitchFamily="18" charset="0"/>
                        </a:rPr>
                        <a:t>Hành</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động</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mạnh</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mẽ</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quyết</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liệt</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đã</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đánh</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bại</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lũ</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cướp</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Phong</a:t>
                      </a:r>
                      <a:r>
                        <a:rPr lang="en-US" sz="2700" dirty="0">
                          <a:solidFill>
                            <a:srgbClr val="FF0000"/>
                          </a:solidFill>
                          <a:latin typeface="Times New Roman" pitchFamily="18" charset="0"/>
                          <a:cs typeface="Times New Roman" pitchFamily="18" charset="0"/>
                        </a:rPr>
                        <a:t> Lai.</a:t>
                      </a:r>
                    </a:p>
                    <a:p>
                      <a:pPr marL="0" marR="0" lvl="0" indent="0" algn="just" defTabSz="914400" rtl="0" eaLnBrk="1" fontAlgn="auto" latinLnBrk="0" hangingPunct="1">
                        <a:lnSpc>
                          <a:spcPct val="100000"/>
                        </a:lnSpc>
                        <a:spcBef>
                          <a:spcPts val="0"/>
                        </a:spcBef>
                        <a:spcAft>
                          <a:spcPts val="0"/>
                        </a:spcAft>
                        <a:buClrTx/>
                        <a:buSzTx/>
                        <a:buFont typeface="Symbol" pitchFamily="18" charset="2"/>
                        <a:buNone/>
                        <a:tabLst/>
                        <a:defRPr/>
                      </a:pPr>
                      <a:r>
                        <a:rPr lang="en-US" sz="2700" b="1" i="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700" b="1" dirty="0" err="1">
                          <a:solidFill>
                            <a:srgbClr val="FF0000"/>
                          </a:solidFill>
                          <a:latin typeface="Times New Roman" pitchFamily="18" charset="0"/>
                          <a:cs typeface="Times New Roman" pitchFamily="18" charset="0"/>
                        </a:rPr>
                        <a:t>Lời</a:t>
                      </a:r>
                      <a:r>
                        <a:rPr lang="en-US" altLang="en-US" sz="2700" b="1" dirty="0">
                          <a:solidFill>
                            <a:srgbClr val="FF0000"/>
                          </a:solidFill>
                          <a:latin typeface="Times New Roman" pitchFamily="18" charset="0"/>
                          <a:cs typeface="Times New Roman" pitchFamily="18" charset="0"/>
                        </a:rPr>
                        <a:t> </a:t>
                      </a:r>
                      <a:r>
                        <a:rPr lang="en-US" altLang="en-US" sz="2700" b="1" dirty="0" err="1">
                          <a:solidFill>
                            <a:srgbClr val="FF0000"/>
                          </a:solidFill>
                          <a:latin typeface="Times New Roman" pitchFamily="18" charset="0"/>
                          <a:cs typeface="Times New Roman" pitchFamily="18" charset="0"/>
                        </a:rPr>
                        <a:t>nói</a:t>
                      </a:r>
                      <a:r>
                        <a:rPr lang="en-US" altLang="en-US" sz="2700" b="1" dirty="0">
                          <a:solidFill>
                            <a:srgbClr val="FF0000"/>
                          </a:solidFill>
                          <a:latin typeface="Times New Roman" pitchFamily="18" charset="0"/>
                          <a:cs typeface="Times New Roman" pitchFamily="18" charset="0"/>
                        </a:rPr>
                        <a:t>: </a:t>
                      </a:r>
                      <a:r>
                        <a:rPr lang="en-US" altLang="en-US" sz="2700" dirty="0">
                          <a:latin typeface="Times New Roman" pitchFamily="18" charset="0"/>
                          <a:cs typeface="Times New Roman" pitchFamily="18" charset="0"/>
                        </a:rPr>
                        <a:t>“</a:t>
                      </a:r>
                      <a:r>
                        <a:rPr lang="en-US" altLang="en-US" sz="2700" dirty="0" err="1">
                          <a:latin typeface="Times New Roman" pitchFamily="18" charset="0"/>
                          <a:cs typeface="Times New Roman" pitchFamily="18" charset="0"/>
                        </a:rPr>
                        <a:t>Bớ</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đảng</a:t>
                      </a:r>
                      <a:r>
                        <a:rPr lang="en-US" altLang="en-US" sz="2700" dirty="0">
                          <a:latin typeface="Times New Roman" pitchFamily="18" charset="0"/>
                          <a:cs typeface="Times New Roman" pitchFamily="18" charset="0"/>
                        </a:rPr>
                        <a:t> hung </a:t>
                      </a:r>
                      <a:r>
                        <a:rPr lang="en-US" altLang="en-US" sz="2700" dirty="0" err="1">
                          <a:latin typeface="Times New Roman" pitchFamily="18" charset="0"/>
                          <a:cs typeface="Times New Roman" pitchFamily="18" charset="0"/>
                        </a:rPr>
                        <a:t>đồ</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quen</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thói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hồ</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đồ</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hại</a:t>
                      </a:r>
                      <a:r>
                        <a:rPr lang="en-US" altLang="en-US" sz="2700" dirty="0">
                          <a:latin typeface="Times New Roman" pitchFamily="18" charset="0"/>
                          <a:cs typeface="Times New Roman" pitchFamily="18" charset="0"/>
                        </a:rPr>
                        <a:t> </a:t>
                      </a:r>
                      <a:r>
                        <a:rPr lang="en-US" altLang="en-US" sz="2700" dirty="0" err="1">
                          <a:latin typeface="Times New Roman" pitchFamily="18" charset="0"/>
                          <a:cs typeface="Times New Roman" pitchFamily="18" charset="0"/>
                        </a:rPr>
                        <a:t>dân</a:t>
                      </a:r>
                      <a:r>
                        <a:rPr lang="en-US" altLang="en-US" sz="2700" dirty="0">
                          <a:latin typeface="Times New Roman" pitchFamily="18" charset="0"/>
                          <a:cs typeface="Times New Roman" pitchFamily="18" charset="0"/>
                        </a:rPr>
                        <a:t>”:</a:t>
                      </a:r>
                      <a:r>
                        <a:rPr lang="en-US" altLang="en-US" sz="2700" baseline="0" dirty="0">
                          <a:latin typeface="Times New Roman" pitchFamily="18" charset="0"/>
                          <a:cs typeface="Times New Roman" pitchFamily="18" charset="0"/>
                        </a:rPr>
                        <a:t> </a:t>
                      </a:r>
                      <a:r>
                        <a:rPr lang="en-US" altLang="en-US" sz="2700" baseline="0" dirty="0" err="1">
                          <a:solidFill>
                            <a:srgbClr val="FF0000"/>
                          </a:solidFill>
                          <a:latin typeface="Times New Roman" pitchFamily="18" charset="0"/>
                          <a:cs typeface="Times New Roman" pitchFamily="18" charset="0"/>
                        </a:rPr>
                        <a:t>Cứng</a:t>
                      </a:r>
                      <a:r>
                        <a:rPr lang="en-US" altLang="en-US" sz="2700" baseline="0" dirty="0">
                          <a:solidFill>
                            <a:srgbClr val="FF0000"/>
                          </a:solidFill>
                          <a:latin typeface="Times New Roman" pitchFamily="18" charset="0"/>
                          <a:cs typeface="Times New Roman" pitchFamily="18" charset="0"/>
                        </a:rPr>
                        <a:t> </a:t>
                      </a:r>
                      <a:r>
                        <a:rPr lang="en-US" altLang="en-US" sz="2700" baseline="0" dirty="0" err="1">
                          <a:solidFill>
                            <a:srgbClr val="FF0000"/>
                          </a:solidFill>
                          <a:latin typeface="Times New Roman" pitchFamily="18" charset="0"/>
                          <a:cs typeface="Times New Roman" pitchFamily="18" charset="0"/>
                        </a:rPr>
                        <a:t>rắn</a:t>
                      </a:r>
                      <a:r>
                        <a:rPr lang="en-US" altLang="en-US" sz="2700" baseline="0" dirty="0">
                          <a:solidFill>
                            <a:srgbClr val="FF0000"/>
                          </a:solidFill>
                          <a:latin typeface="Times New Roman" pitchFamily="18" charset="0"/>
                          <a:cs typeface="Times New Roman" pitchFamily="18" charset="0"/>
                        </a:rPr>
                        <a:t>, </a:t>
                      </a:r>
                      <a:r>
                        <a:rPr lang="en-US" altLang="en-US" sz="2700" baseline="0" dirty="0" err="1">
                          <a:solidFill>
                            <a:srgbClr val="FF0000"/>
                          </a:solidFill>
                          <a:latin typeface="Times New Roman" pitchFamily="18" charset="0"/>
                          <a:cs typeface="Times New Roman" pitchFamily="18" charset="0"/>
                        </a:rPr>
                        <a:t>quả</a:t>
                      </a:r>
                      <a:r>
                        <a:rPr lang="en-US" altLang="en-US" sz="2700" baseline="0" dirty="0">
                          <a:solidFill>
                            <a:srgbClr val="FF0000"/>
                          </a:solidFill>
                          <a:latin typeface="Times New Roman" pitchFamily="18" charset="0"/>
                          <a:cs typeface="Times New Roman" pitchFamily="18" charset="0"/>
                        </a:rPr>
                        <a:t> </a:t>
                      </a:r>
                      <a:r>
                        <a:rPr lang="en-US" altLang="en-US" sz="2700" baseline="0" dirty="0" err="1">
                          <a:solidFill>
                            <a:srgbClr val="FF0000"/>
                          </a:solidFill>
                          <a:latin typeface="Times New Roman" pitchFamily="18" charset="0"/>
                          <a:cs typeface="Times New Roman" pitchFamily="18" charset="0"/>
                        </a:rPr>
                        <a:t>quyết</a:t>
                      </a:r>
                      <a:r>
                        <a:rPr lang="en-US" altLang="en-US" sz="2700" baseline="0" dirty="0">
                          <a:solidFill>
                            <a:srgbClr val="FF0000"/>
                          </a:solidFill>
                          <a:latin typeface="Times New Roman" pitchFamily="18" charset="0"/>
                          <a:cs typeface="Times New Roman" pitchFamily="18" charset="0"/>
                        </a:rPr>
                        <a:t>.</a:t>
                      </a:r>
                      <a:endParaRPr lang="en-US" sz="2700" dirty="0">
                        <a:solidFill>
                          <a:srgbClr val="FF0000"/>
                        </a:solidFill>
                        <a:latin typeface="Times New Roman" pitchFamily="18" charset="0"/>
                        <a:cs typeface="Times New Roman" pitchFamily="18" charset="0"/>
                      </a:endParaRPr>
                    </a:p>
                    <a:p>
                      <a:pPr marL="0" marR="0" lvl="0" indent="0" algn="just">
                        <a:lnSpc>
                          <a:spcPct val="100000"/>
                        </a:lnSpc>
                        <a:spcBef>
                          <a:spcPts val="0"/>
                        </a:spcBef>
                        <a:spcAft>
                          <a:spcPts val="0"/>
                        </a:spcAft>
                        <a:buFont typeface="Symbol" pitchFamily="18" charset="2"/>
                        <a:buNone/>
                      </a:pPr>
                      <a:r>
                        <a:rPr lang="en-US" sz="2700" b="1" i="1" dirty="0">
                          <a:solidFill>
                            <a:srgbClr val="FF0000"/>
                          </a:solidFill>
                          <a:latin typeface="Times New Roman" pitchFamily="18" charset="0"/>
                          <a:cs typeface="Times New Roman" pitchFamily="18" charset="0"/>
                        </a:rPr>
                        <a:t>=&gt;</a:t>
                      </a:r>
                      <a:r>
                        <a:rPr lang="en-US" sz="2700" b="1" i="1" baseline="0" dirty="0">
                          <a:solidFill>
                            <a:srgbClr val="FF0000"/>
                          </a:solidFill>
                          <a:latin typeface="Times New Roman" pitchFamily="18" charset="0"/>
                          <a:cs typeface="Times New Roman" pitchFamily="18" charset="0"/>
                        </a:rPr>
                        <a:t> </a:t>
                      </a:r>
                      <a:r>
                        <a:rPr lang="en-US" sz="2700" b="1" i="1" baseline="0" dirty="0" err="1">
                          <a:solidFill>
                            <a:srgbClr val="FF0000"/>
                          </a:solidFill>
                          <a:latin typeface="Times New Roman" pitchFamily="18" charset="0"/>
                          <a:cs typeface="Times New Roman" pitchFamily="18" charset="0"/>
                        </a:rPr>
                        <a:t>K</a:t>
                      </a:r>
                      <a:r>
                        <a:rPr lang="en-US" sz="2700" b="1" i="1" dirty="0" err="1">
                          <a:solidFill>
                            <a:srgbClr val="FF0000"/>
                          </a:solidFill>
                          <a:latin typeface="Times New Roman" pitchFamily="18" charset="0"/>
                          <a:cs typeface="Times New Roman" pitchFamily="18" charset="0"/>
                        </a:rPr>
                        <a:t>hông</a:t>
                      </a:r>
                      <a:r>
                        <a:rPr lang="en-US" sz="2700" b="1" i="1" dirty="0">
                          <a:solidFill>
                            <a:srgbClr val="FF0000"/>
                          </a:solidFill>
                          <a:latin typeface="Times New Roman" pitchFamily="18" charset="0"/>
                          <a:cs typeface="Times New Roman" pitchFamily="18" charset="0"/>
                        </a:rPr>
                        <a:t> </a:t>
                      </a:r>
                      <a:r>
                        <a:rPr lang="en-US" sz="2700" b="1" i="1" dirty="0" err="1">
                          <a:solidFill>
                            <a:srgbClr val="FF0000"/>
                          </a:solidFill>
                          <a:latin typeface="Times New Roman" pitchFamily="18" charset="0"/>
                          <a:cs typeface="Times New Roman" pitchFamily="18" charset="0"/>
                        </a:rPr>
                        <a:t>sợ</a:t>
                      </a:r>
                      <a:r>
                        <a:rPr lang="en-US" sz="2700" b="1" i="1" dirty="0">
                          <a:solidFill>
                            <a:srgbClr val="FF0000"/>
                          </a:solidFill>
                          <a:latin typeface="Times New Roman" pitchFamily="18" charset="0"/>
                          <a:cs typeface="Times New Roman" pitchFamily="18" charset="0"/>
                        </a:rPr>
                        <a:t> </a:t>
                      </a:r>
                      <a:r>
                        <a:rPr lang="en-US" sz="2700" b="1" i="1" dirty="0" err="1">
                          <a:solidFill>
                            <a:srgbClr val="FF0000"/>
                          </a:solidFill>
                          <a:latin typeface="Times New Roman" pitchFamily="18" charset="0"/>
                          <a:cs typeface="Times New Roman" pitchFamily="18" charset="0"/>
                        </a:rPr>
                        <a:t>hiểm</a:t>
                      </a:r>
                      <a:r>
                        <a:rPr lang="en-US" sz="2700" b="1" i="1" dirty="0">
                          <a:solidFill>
                            <a:srgbClr val="FF0000"/>
                          </a:solidFill>
                          <a:latin typeface="Times New Roman" pitchFamily="18" charset="0"/>
                          <a:cs typeface="Times New Roman" pitchFamily="18" charset="0"/>
                        </a:rPr>
                        <a:t> </a:t>
                      </a:r>
                      <a:r>
                        <a:rPr lang="en-US" sz="2700" b="1" i="1" dirty="0" err="1">
                          <a:solidFill>
                            <a:srgbClr val="FF0000"/>
                          </a:solidFill>
                          <a:latin typeface="Times New Roman" pitchFamily="18" charset="0"/>
                          <a:cs typeface="Times New Roman" pitchFamily="18" charset="0"/>
                        </a:rPr>
                        <a:t>nguy</a:t>
                      </a:r>
                      <a:r>
                        <a:rPr lang="en-US" sz="2700" b="1" i="1" dirty="0">
                          <a:solidFill>
                            <a:srgbClr val="FF0000"/>
                          </a:solidFill>
                          <a:latin typeface="Times New Roman" pitchFamily="18" charset="0"/>
                          <a:cs typeface="Times New Roman" pitchFamily="18" charset="0"/>
                        </a:rPr>
                        <a:t>, </a:t>
                      </a:r>
                      <a:r>
                        <a:rPr lang="en-US" sz="2700" b="1" i="1" dirty="0" err="1">
                          <a:solidFill>
                            <a:srgbClr val="FF0000"/>
                          </a:solidFill>
                          <a:latin typeface="Times New Roman" pitchFamily="18" charset="0"/>
                          <a:cs typeface="Times New Roman" pitchFamily="18" charset="0"/>
                        </a:rPr>
                        <a:t>vì</a:t>
                      </a:r>
                      <a:r>
                        <a:rPr lang="en-US" sz="2700" b="1" i="1" dirty="0">
                          <a:solidFill>
                            <a:srgbClr val="FF0000"/>
                          </a:solidFill>
                          <a:latin typeface="Times New Roman" pitchFamily="18" charset="0"/>
                          <a:cs typeface="Times New Roman" pitchFamily="18" charset="0"/>
                        </a:rPr>
                        <a:t> </a:t>
                      </a:r>
                      <a:r>
                        <a:rPr lang="en-US" sz="2700" b="1" i="1" dirty="0" err="1">
                          <a:solidFill>
                            <a:srgbClr val="FF0000"/>
                          </a:solidFill>
                          <a:latin typeface="Times New Roman" pitchFamily="18" charset="0"/>
                          <a:cs typeface="Times New Roman" pitchFamily="18" charset="0"/>
                        </a:rPr>
                        <a:t>nghĩa</a:t>
                      </a:r>
                      <a:r>
                        <a:rPr lang="en-US" sz="2700" b="1" i="1" dirty="0">
                          <a:solidFill>
                            <a:srgbClr val="FF0000"/>
                          </a:solidFill>
                          <a:latin typeface="Times New Roman" pitchFamily="18" charset="0"/>
                          <a:cs typeface="Times New Roman" pitchFamily="18" charset="0"/>
                        </a:rPr>
                        <a:t> </a:t>
                      </a:r>
                      <a:r>
                        <a:rPr lang="en-US" sz="2700" b="1" i="1" dirty="0" err="1">
                          <a:solidFill>
                            <a:srgbClr val="FF0000"/>
                          </a:solidFill>
                          <a:latin typeface="Times New Roman" pitchFamily="18" charset="0"/>
                          <a:cs typeface="Times New Roman" pitchFamily="18" charset="0"/>
                        </a:rPr>
                        <a:t>quên</a:t>
                      </a:r>
                      <a:r>
                        <a:rPr lang="en-US" sz="2700" b="1" i="1" dirty="0">
                          <a:solidFill>
                            <a:srgbClr val="FF0000"/>
                          </a:solidFill>
                          <a:latin typeface="Times New Roman" pitchFamily="18" charset="0"/>
                          <a:cs typeface="Times New Roman" pitchFamily="18" charset="0"/>
                        </a:rPr>
                        <a:t> </a:t>
                      </a:r>
                      <a:r>
                        <a:rPr lang="en-US" sz="2700" b="1" i="1" dirty="0" err="1">
                          <a:solidFill>
                            <a:srgbClr val="FF0000"/>
                          </a:solidFill>
                          <a:latin typeface="Times New Roman" pitchFamily="18" charset="0"/>
                          <a:cs typeface="Times New Roman" pitchFamily="18" charset="0"/>
                        </a:rPr>
                        <a:t>thân</a:t>
                      </a:r>
                      <a:endParaRPr lang="en-US" sz="2700" b="1" i="0" dirty="0">
                        <a:latin typeface="Times New Roman" panose="02020603050405020304" pitchFamily="18" charset="0"/>
                        <a:ea typeface="Tahoma" panose="020B0604030504040204" pitchFamily="34" charset="0"/>
                        <a:cs typeface="Times New Roman" panose="02020603050405020304" pitchFamily="18" charset="0"/>
                      </a:endParaRPr>
                    </a:p>
                  </a:txBody>
                  <a:tcPr marL="91428" marR="91428" marT="45714" marB="45714"/>
                </a:tc>
                <a:extLst>
                  <a:ext uri="{0D108BD9-81ED-4DB2-BD59-A6C34878D82A}">
                    <a16:rowId xmlns:a16="http://schemas.microsoft.com/office/drawing/2014/main" val="3768075890"/>
                  </a:ext>
                </a:extLst>
              </a:tr>
            </a:tbl>
          </a:graphicData>
        </a:graphic>
      </p:graphicFrame>
    </p:spTree>
    <p:extLst>
      <p:ext uri="{BB962C8B-B14F-4D97-AF65-F5344CB8AC3E}">
        <p14:creationId xmlns:p14="http://schemas.microsoft.com/office/powerpoint/2010/main" val="2442486836"/>
      </p:ext>
    </p:extLst>
  </p:cSld>
  <p:clrMapOvr>
    <a:masterClrMapping/>
  </p:clrMapOvr>
  <p:transition>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2. luc van tien cuu kieu nguyet nga">
            <a:hlinkClick r:id="" action="ppaction://media"/>
            <a:extLst>
              <a:ext uri="{FF2B5EF4-FFF2-40B4-BE49-F238E27FC236}">
                <a16:creationId xmlns:a16="http://schemas.microsoft.com/office/drawing/2014/main" id="{9FDEF28B-DD19-4578-8F0E-FCF8C423E4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0983" y="387557"/>
            <a:ext cx="11010002" cy="6065158"/>
          </a:xfrm>
          <a:prstGeom prst="rect">
            <a:avLst/>
          </a:prstGeom>
        </p:spPr>
      </p:pic>
    </p:spTree>
    <p:extLst>
      <p:ext uri="{BB962C8B-B14F-4D97-AF65-F5344CB8AC3E}">
        <p14:creationId xmlns:p14="http://schemas.microsoft.com/office/powerpoint/2010/main" val="976669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C14D0C-C299-40AE-9403-4F833D489999}"/>
              </a:ext>
            </a:extLst>
          </p:cNvPr>
          <p:cNvSpPr txBox="1"/>
          <p:nvPr/>
        </p:nvSpPr>
        <p:spPr>
          <a:xfrm>
            <a:off x="883586" y="330372"/>
            <a:ext cx="6180318" cy="549249"/>
          </a:xfrm>
          <a:prstGeom prst="rect">
            <a:avLst/>
          </a:prstGeom>
          <a:noFill/>
        </p:spPr>
        <p:txBody>
          <a:bodyPr wrap="none" lIns="56321" tIns="28160" rIns="56321" bIns="28160"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Nga</a:t>
            </a:r>
            <a:endParaRPr lang="en-US" sz="3200" b="1" dirty="0">
              <a:latin typeface="Times New Roman" panose="02020603050405020304" pitchFamily="18" charset="0"/>
              <a:cs typeface="Times New Roman" panose="02020603050405020304" pitchFamily="18" charset="0"/>
            </a:endParaRPr>
          </a:p>
        </p:txBody>
      </p:sp>
      <p:pic>
        <p:nvPicPr>
          <p:cNvPr id="5" name="Picture 2" descr="Lục Vân Tiên lên lịch 2019 - Báo Phụ Nữ">
            <a:extLst>
              <a:ext uri="{FF2B5EF4-FFF2-40B4-BE49-F238E27FC236}">
                <a16:creationId xmlns:a16="http://schemas.microsoft.com/office/drawing/2014/main" id="{5FC4094E-F20D-449F-9569-FAFC547E5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56" y="1095802"/>
            <a:ext cx="4780271" cy="5437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B3CD63-18BD-491A-88D6-490C9D322795}"/>
              </a:ext>
            </a:extLst>
          </p:cNvPr>
          <p:cNvSpPr txBox="1"/>
          <p:nvPr/>
        </p:nvSpPr>
        <p:spPr>
          <a:xfrm>
            <a:off x="5678843" y="1185942"/>
            <a:ext cx="6013651" cy="5596127"/>
          </a:xfrm>
          <a:prstGeom prst="rect">
            <a:avLst/>
          </a:prstGeom>
          <a:noFill/>
          <a:ln w="19050">
            <a:solidFill>
              <a:schemeClr val="tx1"/>
            </a:solidFill>
            <a:prstDash val="dash"/>
          </a:ln>
        </p:spPr>
        <p:txBody>
          <a:bodyPr wrap="square" lIns="56321" tIns="28160" rIns="56321" bIns="28160">
            <a:spAutoFit/>
          </a:bodyPr>
          <a:lstStyle/>
          <a:p>
            <a:pPr algn="ctr"/>
            <a:r>
              <a:rPr lang="vi-VN" sz="2400" i="1" dirty="0">
                <a:latin typeface="Times New Roman" panose="02020603050405020304" pitchFamily="18" charset="0"/>
                <a:cs typeface="Times New Roman" panose="02020603050405020304" pitchFamily="18" charset="0"/>
              </a:rPr>
              <a:t>Dẹp rồi lũ kiến chòm ong,</a:t>
            </a:r>
            <a:br>
              <a:rPr lang="vi-VN" sz="2400"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Hỏi: “Ai than khóc ở trong xe n</a:t>
            </a:r>
            <a:r>
              <a:rPr lang="en-US" sz="2400" i="1" dirty="0">
                <a:latin typeface="Times New Roman" panose="02020603050405020304" pitchFamily="18" charset="0"/>
                <a:cs typeface="Times New Roman" panose="02020603050405020304" pitchFamily="18" charset="0"/>
              </a:rPr>
              <a:t>ầ</a:t>
            </a:r>
            <a:r>
              <a:rPr lang="vi-VN" sz="2400" i="1" dirty="0">
                <a:latin typeface="Times New Roman" panose="02020603050405020304" pitchFamily="18" charset="0"/>
                <a:cs typeface="Times New Roman" panose="02020603050405020304" pitchFamily="18" charset="0"/>
              </a:rPr>
              <a:t>y?”</a:t>
            </a:r>
            <a:br>
              <a:rPr lang="vi-VN" sz="2400" dirty="0">
                <a:latin typeface="Times New Roman" panose="02020603050405020304" pitchFamily="18" charset="0"/>
                <a:cs typeface="Times New Roman" panose="02020603050405020304" pitchFamily="18" charset="0"/>
              </a:rPr>
            </a:br>
            <a:r>
              <a:rPr lang="en-US" sz="2400" i="1" dirty="0">
                <a:latin typeface="Times New Roman" panose="02020603050405020304" pitchFamily="18" charset="0"/>
                <a:cs typeface="Times New Roman" panose="02020603050405020304" pitchFamily="18" charset="0"/>
              </a:rPr>
              <a:t>……</a:t>
            </a:r>
          </a:p>
          <a:p>
            <a:pPr algn="ctr"/>
            <a:r>
              <a:rPr lang="vi-VN" sz="2400" i="1" dirty="0">
                <a:latin typeface="Times New Roman" panose="02020603050405020304" pitchFamily="18" charset="0"/>
                <a:cs typeface="Times New Roman" panose="02020603050405020304" pitchFamily="18" charset="0"/>
              </a:rPr>
              <a:t>Đáp rằng: “Ta đã trừ dòng lâu la.</a:t>
            </a:r>
            <a:br>
              <a:rPr lang="vi-VN" sz="2400"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Khoan khoan ngồi đó chớ ra,</a:t>
            </a:r>
            <a:br>
              <a:rPr lang="vi-VN" sz="2400"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Nàng là phận gái, ta là phận trai.</a:t>
            </a:r>
            <a:br>
              <a:rPr lang="vi-VN" sz="2400"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Tiểu thư con gái nhà ai,</a:t>
            </a:r>
            <a:br>
              <a:rPr lang="vi-VN" sz="2400"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Đi đâu nên nỗi mang tai bất k</a:t>
            </a:r>
            <a:r>
              <a:rPr lang="en-US" sz="2400" i="1" dirty="0">
                <a:latin typeface="Times New Roman" panose="02020603050405020304" pitchFamily="18" charset="0"/>
                <a:cs typeface="Times New Roman" panose="02020603050405020304" pitchFamily="18" charset="0"/>
              </a:rPr>
              <a:t>ì?</a:t>
            </a:r>
            <a:br>
              <a:rPr lang="vi-VN" sz="2400" dirty="0">
                <a:latin typeface="Times New Roman" panose="02020603050405020304" pitchFamily="18" charset="0"/>
                <a:cs typeface="Times New Roman" panose="02020603050405020304" pitchFamily="18" charset="0"/>
              </a:rPr>
            </a:br>
            <a:r>
              <a:rPr lang="en-US" sz="2400" i="1" dirty="0">
                <a:latin typeface="Times New Roman" panose="02020603050405020304" pitchFamily="18" charset="0"/>
                <a:cs typeface="Times New Roman" panose="02020603050405020304" pitchFamily="18" charset="0"/>
              </a:rPr>
              <a:t>.....</a:t>
            </a:r>
          </a:p>
          <a:p>
            <a:pPr algn="ctr">
              <a:defRPr/>
            </a:pPr>
            <a:r>
              <a:rPr lang="vi-VN" sz="2400" i="1" dirty="0">
                <a:solidFill>
                  <a:prstClr val="black"/>
                </a:solidFill>
                <a:latin typeface="Times New Roman" panose="02020603050405020304" pitchFamily="18" charset="0"/>
                <a:cs typeface="Times New Roman" panose="02020603050405020304" pitchFamily="18" charset="0"/>
              </a:rPr>
              <a:t>Vân Tiên nghe nói liền cười:</a:t>
            </a:r>
            <a:br>
              <a:rPr lang="vi-VN" sz="2400"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“Làm ơn há dễ trông người trả ơn.</a:t>
            </a:r>
            <a:br>
              <a:rPr lang="vi-VN" sz="2400"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N</a:t>
            </a:r>
            <a:r>
              <a:rPr lang="en-US" sz="2400" i="1" dirty="0">
                <a:solidFill>
                  <a:prstClr val="black"/>
                </a:solidFill>
                <a:latin typeface="Times New Roman" panose="02020603050405020304" pitchFamily="18" charset="0"/>
                <a:cs typeface="Times New Roman" panose="02020603050405020304" pitchFamily="18" charset="0"/>
              </a:rPr>
              <a:t>a</a:t>
            </a:r>
            <a:r>
              <a:rPr lang="vi-VN" sz="2400" i="1" dirty="0">
                <a:solidFill>
                  <a:prstClr val="black"/>
                </a:solidFill>
                <a:latin typeface="Times New Roman" panose="02020603050405020304" pitchFamily="18" charset="0"/>
                <a:cs typeface="Times New Roman" panose="02020603050405020304" pitchFamily="18" charset="0"/>
              </a:rPr>
              <a:t>y đà rõ đặng nguồn cơn,</a:t>
            </a:r>
            <a:br>
              <a:rPr lang="vi-VN" sz="2400"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Nào ai tính thiệt so hơn làm gì?</a:t>
            </a:r>
            <a:br>
              <a:rPr lang="vi-VN" sz="2400"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Nhớ câu kiến ng</a:t>
            </a:r>
            <a:r>
              <a:rPr lang="en-US" sz="2400" i="1" dirty="0" err="1">
                <a:solidFill>
                  <a:prstClr val="black"/>
                </a:solidFill>
                <a:latin typeface="Times New Roman" panose="02020603050405020304" pitchFamily="18" charset="0"/>
                <a:cs typeface="Times New Roman" panose="02020603050405020304" pitchFamily="18" charset="0"/>
              </a:rPr>
              <a:t>hĩa</a:t>
            </a:r>
            <a:r>
              <a:rPr lang="vi-VN" sz="2400" i="1" dirty="0">
                <a:solidFill>
                  <a:prstClr val="black"/>
                </a:solidFill>
                <a:latin typeface="Times New Roman" panose="02020603050405020304" pitchFamily="18" charset="0"/>
                <a:cs typeface="Times New Roman" panose="02020603050405020304" pitchFamily="18" charset="0"/>
              </a:rPr>
              <a:t> bất vi,</a:t>
            </a:r>
            <a:br>
              <a:rPr lang="vi-VN" sz="2400"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Làm người thế ấy cũng phi anh h</a:t>
            </a:r>
            <a:r>
              <a:rPr lang="en-US" sz="2400" i="1" dirty="0">
                <a:solidFill>
                  <a:prstClr val="black"/>
                </a:solidFill>
                <a:latin typeface="Times New Roman" panose="02020603050405020304" pitchFamily="18" charset="0"/>
                <a:cs typeface="Times New Roman" panose="02020603050405020304" pitchFamily="18" charset="0"/>
              </a:rPr>
              <a:t>ù</a:t>
            </a:r>
            <a:r>
              <a:rPr lang="vi-VN" sz="2400" i="1" dirty="0">
                <a:solidFill>
                  <a:prstClr val="black"/>
                </a:solidFill>
                <a:latin typeface="Times New Roman" panose="02020603050405020304" pitchFamily="18" charset="0"/>
                <a:cs typeface="Times New Roman" panose="02020603050405020304" pitchFamily="18" charset="0"/>
              </a:rPr>
              <a:t>n</a:t>
            </a:r>
            <a:r>
              <a:rPr lang="en-US" sz="2400" i="1" dirty="0">
                <a:solidFill>
                  <a:prstClr val="black"/>
                </a:solidFill>
                <a:latin typeface="Times New Roman" panose="02020603050405020304" pitchFamily="18" charset="0"/>
                <a:cs typeface="Times New Roman" panose="02020603050405020304" pitchFamily="18" charset="0"/>
              </a:rPr>
              <a:t>g.</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040502"/>
      </p:ext>
    </p:extLst>
  </p:cSld>
  <p:clrMapOvr>
    <a:masterClrMapping/>
  </p:clrMapOvr>
  <p:transition>
    <p:check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950" y="137701"/>
            <a:ext cx="11197451" cy="5693125"/>
          </a:xfrm>
          <a:prstGeom prst="rect">
            <a:avLst/>
          </a:prstGeom>
          <a:noFill/>
        </p:spPr>
        <p:txBody>
          <a:bodyPr wrap="square" rtlCol="0">
            <a:spAutoFit/>
          </a:bodyPr>
          <a:lstStyle/>
          <a:p>
            <a:r>
              <a:rPr lang="en-US" sz="2400" i="1" dirty="0">
                <a:latin typeface="Times New Roman" pitchFamily="18" charset="0"/>
                <a:cs typeface="Times New Roman" pitchFamily="18" charset="0"/>
              </a:rPr>
              <a:t> </a:t>
            </a:r>
            <a:r>
              <a:rPr lang="nl-NL" sz="2800" dirty="0">
                <a:latin typeface="Times New Roman" pitchFamily="18" charset="0"/>
                <a:cs typeface="Times New Roman" pitchFamily="18" charset="0"/>
              </a:rPr>
              <a:t>- Hỏi ai than khóc:</a:t>
            </a:r>
            <a:endParaRPr lang="en-US"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Khoan</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phận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trai</a:t>
            </a:r>
            <a:r>
              <a:rPr lang="en-US" sz="2800" i="1" dirty="0">
                <a:latin typeface="Times New Roman" pitchFamily="18" charset="0"/>
                <a:cs typeface="Times New Roman" pitchFamily="18" charset="0"/>
              </a:rPr>
              <a:t>”</a:t>
            </a:r>
            <a:r>
              <a:rPr lang="en-US" sz="2800" dirty="0">
                <a:latin typeface="Times New Roman" pitchFamily="18" charset="0"/>
                <a:cs typeface="Times New Roman" pitchFamily="18" charset="0"/>
              </a:rPr>
              <a:t>:</a:t>
            </a:r>
          </a:p>
          <a:p>
            <a:pPr algn="ctr"/>
            <a:endParaRPr lang="en-US" sz="2800" i="1"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vi-VN" sz="2800" dirty="0">
                <a:latin typeface="Times New Roman" panose="02020603050405020304" pitchFamily="18" charset="0"/>
                <a:cs typeface="Times New Roman" panose="02020603050405020304" pitchFamily="18" charset="0"/>
              </a:rPr>
              <a:t>Khoan khoan ngồi đó chớ ra,</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Nàng là phận gái, ta là phận 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ơn</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ơn</a:t>
            </a:r>
            <a:r>
              <a:rPr lang="en-US" sz="2800" dirty="0">
                <a:latin typeface="Times New Roman" pitchFamily="18" charset="0"/>
                <a:cs typeface="Times New Roman" pitchFamily="18" charset="0"/>
              </a:rPr>
              <a:t>”:</a:t>
            </a:r>
          </a:p>
          <a:p>
            <a:endParaRPr lang="en-US" sz="2800" i="1" dirty="0">
              <a:solidFill>
                <a:srgbClr val="000000"/>
              </a:solidFill>
              <a:latin typeface="Times New Roman" pitchFamily="18" charset="0"/>
            </a:endParaRPr>
          </a:p>
          <a:p>
            <a:r>
              <a:rPr lang="en-US" sz="2800" i="1" dirty="0">
                <a:solidFill>
                  <a:srgbClr val="000000"/>
                </a:solidFill>
                <a:latin typeface="Times New Roman" pitchFamily="18" charset="0"/>
              </a:rPr>
              <a:t>- </a:t>
            </a:r>
            <a:r>
              <a:rPr lang="en-US" sz="2800" dirty="0">
                <a:solidFill>
                  <a:srgbClr val="000000"/>
                </a:solidFill>
                <a:latin typeface="Times New Roman" pitchFamily="18" charset="0"/>
              </a:rPr>
              <a:t>Quan </a:t>
            </a:r>
            <a:r>
              <a:rPr lang="en-US" sz="2800" dirty="0" err="1">
                <a:solidFill>
                  <a:srgbClr val="000000"/>
                </a:solidFill>
                <a:latin typeface="Times New Roman" pitchFamily="18" charset="0"/>
              </a:rPr>
              <a:t>niệm</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lẽ</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sống</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của</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người</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anh</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hùng</a:t>
            </a:r>
            <a:r>
              <a:rPr lang="en-US" sz="2800" dirty="0">
                <a:solidFill>
                  <a:srgbClr val="000000"/>
                </a:solidFill>
                <a:latin typeface="Times New Roman" pitchFamily="18" charset="0"/>
              </a:rPr>
              <a:t>:</a:t>
            </a:r>
          </a:p>
          <a:p>
            <a:pPr algn="ctr"/>
            <a:r>
              <a:rPr lang="en-US" sz="2800" i="1" dirty="0">
                <a:latin typeface="Times New Roman" pitchFamily="18" charset="0"/>
              </a:rPr>
              <a:t>“</a:t>
            </a:r>
            <a:r>
              <a:rPr lang="en-US" sz="2800" i="1" dirty="0" err="1">
                <a:latin typeface="Times New Roman" pitchFamily="18" charset="0"/>
              </a:rPr>
              <a:t>Nhớ</a:t>
            </a:r>
            <a:r>
              <a:rPr lang="en-US" sz="2800" i="1" dirty="0">
                <a:latin typeface="Times New Roman" pitchFamily="18" charset="0"/>
              </a:rPr>
              <a:t> </a:t>
            </a:r>
            <a:r>
              <a:rPr lang="en-US" sz="2800" i="1" dirty="0" err="1">
                <a:latin typeface="Times New Roman" pitchFamily="18" charset="0"/>
              </a:rPr>
              <a:t>câu</a:t>
            </a:r>
            <a:r>
              <a:rPr lang="en-US" sz="2800" i="1" dirty="0">
                <a:latin typeface="Times New Roman" pitchFamily="18" charset="0"/>
              </a:rPr>
              <a:t> </a:t>
            </a:r>
            <a:r>
              <a:rPr lang="en-US" sz="2800" i="1" dirty="0" err="1">
                <a:latin typeface="Times New Roman" pitchFamily="18" charset="0"/>
              </a:rPr>
              <a:t>kiến</a:t>
            </a:r>
            <a:r>
              <a:rPr lang="en-US" sz="2800" i="1" dirty="0">
                <a:latin typeface="Times New Roman" pitchFamily="18" charset="0"/>
              </a:rPr>
              <a:t> </a:t>
            </a:r>
            <a:r>
              <a:rPr lang="en-US" sz="2800" i="1" dirty="0" err="1">
                <a:latin typeface="Times New Roman" pitchFamily="18" charset="0"/>
              </a:rPr>
              <a:t>nghĩa</a:t>
            </a:r>
            <a:r>
              <a:rPr lang="en-US" sz="2800" i="1" dirty="0">
                <a:latin typeface="Times New Roman" pitchFamily="18" charset="0"/>
              </a:rPr>
              <a:t> </a:t>
            </a:r>
            <a:r>
              <a:rPr lang="en-US" sz="2800" i="1" dirty="0" err="1">
                <a:latin typeface="Times New Roman" pitchFamily="18" charset="0"/>
              </a:rPr>
              <a:t>bất</a:t>
            </a:r>
            <a:r>
              <a:rPr lang="en-US" sz="2800" i="1" dirty="0">
                <a:latin typeface="Times New Roman" pitchFamily="18" charset="0"/>
              </a:rPr>
              <a:t> vi,</a:t>
            </a:r>
          </a:p>
          <a:p>
            <a:pPr algn="ctr"/>
            <a:r>
              <a:rPr lang="en-US" sz="2800" i="1" dirty="0" err="1">
                <a:latin typeface="Times New Roman" pitchFamily="18" charset="0"/>
              </a:rPr>
              <a:t>Làm</a:t>
            </a:r>
            <a:r>
              <a:rPr lang="en-US" sz="2800" i="1" dirty="0">
                <a:latin typeface="Times New Roman" pitchFamily="18" charset="0"/>
              </a:rPr>
              <a:t> </a:t>
            </a:r>
            <a:r>
              <a:rPr lang="en-US" sz="2800" i="1" dirty="0" err="1">
                <a:latin typeface="Times New Roman" pitchFamily="18" charset="0"/>
              </a:rPr>
              <a:t>người</a:t>
            </a:r>
            <a:r>
              <a:rPr lang="en-US" sz="2800" i="1" dirty="0">
                <a:latin typeface="Times New Roman" pitchFamily="18" charset="0"/>
              </a:rPr>
              <a:t> </a:t>
            </a:r>
            <a:r>
              <a:rPr lang="en-US" sz="2800" i="1" dirty="0" err="1">
                <a:latin typeface="Times New Roman" pitchFamily="18" charset="0"/>
              </a:rPr>
              <a:t>thế</a:t>
            </a:r>
            <a:r>
              <a:rPr lang="en-US" sz="2800" i="1" dirty="0">
                <a:latin typeface="Times New Roman" pitchFamily="18" charset="0"/>
              </a:rPr>
              <a:t> </a:t>
            </a:r>
            <a:r>
              <a:rPr lang="en-US" sz="2800" i="1" dirty="0" err="1">
                <a:latin typeface="Times New Roman" pitchFamily="18" charset="0"/>
              </a:rPr>
              <a:t>ấy</a:t>
            </a:r>
            <a:r>
              <a:rPr lang="en-US" sz="2800" i="1" dirty="0">
                <a:latin typeface="Times New Roman" pitchFamily="18" charset="0"/>
              </a:rPr>
              <a:t> </a:t>
            </a:r>
            <a:r>
              <a:rPr lang="en-US" sz="2800" i="1" dirty="0" err="1">
                <a:latin typeface="Times New Roman" pitchFamily="18" charset="0"/>
              </a:rPr>
              <a:t>cũng</a:t>
            </a:r>
            <a:r>
              <a:rPr lang="en-US" sz="2800" i="1" dirty="0">
                <a:latin typeface="Times New Roman" pitchFamily="18" charset="0"/>
              </a:rPr>
              <a:t> phi </a:t>
            </a:r>
            <a:r>
              <a:rPr lang="en-US" sz="2800" i="1" dirty="0" err="1">
                <a:latin typeface="Times New Roman" pitchFamily="18" charset="0"/>
              </a:rPr>
              <a:t>anh</a:t>
            </a:r>
            <a:r>
              <a:rPr lang="en-US" sz="2800" i="1" dirty="0">
                <a:latin typeface="Times New Roman" pitchFamily="18" charset="0"/>
              </a:rPr>
              <a:t> </a:t>
            </a:r>
            <a:r>
              <a:rPr lang="en-US" sz="2800" i="1" dirty="0" err="1">
                <a:latin typeface="Times New Roman" pitchFamily="18" charset="0"/>
              </a:rPr>
              <a:t>hùng</a:t>
            </a:r>
            <a:r>
              <a:rPr lang="en-US" sz="2800" i="1" dirty="0">
                <a:latin typeface="Times New Roman" pitchFamily="18" charset="0"/>
              </a:rPr>
              <a:t>”.</a:t>
            </a:r>
          </a:p>
          <a:p>
            <a:pPr algn="just"/>
            <a:endParaRPr lang="fr-FR" sz="2800" b="1" i="1" dirty="0">
              <a:solidFill>
                <a:srgbClr val="FF0000"/>
              </a:solidFill>
              <a:latin typeface="Times New Roman" pitchFamily="18" charset="0"/>
              <a:cs typeface="Times New Roman" pitchFamily="18" charset="0"/>
              <a:sym typeface="Wingdings 3" panose="05040102010807070707" pitchFamily="18" charset="2"/>
            </a:endParaRPr>
          </a:p>
          <a:p>
            <a:pPr algn="just"/>
            <a:endParaRPr lang="fr-FR" sz="2800" b="1" i="1" dirty="0">
              <a:solidFill>
                <a:srgbClr val="FF0000"/>
              </a:solidFill>
              <a:latin typeface="Times New Roman" pitchFamily="18" charset="0"/>
              <a:cs typeface="Times New Roman" pitchFamily="18" charset="0"/>
              <a:sym typeface="Wingdings 3" panose="05040102010807070707" pitchFamily="18" charset="2"/>
            </a:endParaRPr>
          </a:p>
          <a:p>
            <a:pPr algn="just"/>
            <a:r>
              <a:rPr lang="fr-FR" sz="2800" b="1" i="1" dirty="0">
                <a:solidFill>
                  <a:srgbClr val="FF0000"/>
                </a:solidFill>
                <a:latin typeface="Times New Roman" pitchFamily="18" charset="0"/>
                <a:cs typeface="Times New Roman" pitchFamily="18" charset="0"/>
                <a:sym typeface="Wingdings 3" panose="05040102010807070707" pitchFamily="18" charset="2"/>
              </a:rPr>
              <a:t>=&gt; </a:t>
            </a:r>
            <a:r>
              <a:rPr lang="fr-FR"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Lục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Tiên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ảnh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đẹp</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lí</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tưởng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tác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giả</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gửi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gắm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niềm</a:t>
            </a:r>
            <a:r>
              <a:rPr lang="en-US" sz="2800" b="1" i="1" dirty="0">
                <a:solidFill>
                  <a:srgbClr val="FF0000"/>
                </a:solidFill>
                <a:latin typeface="Times New Roman" pitchFamily="18" charset="0"/>
                <a:cs typeface="Times New Roman" pitchFamily="18" charset="0"/>
              </a:rPr>
              <a:t> tin </a:t>
            </a:r>
            <a:r>
              <a:rPr lang="en-US" sz="2800" b="1" i="1" dirty="0" err="1">
                <a:solidFill>
                  <a:srgbClr val="FF0000"/>
                </a:solidFill>
                <a:latin typeface="Times New Roman" pitchFamily="18" charset="0"/>
                <a:cs typeface="Times New Roman" pitchFamily="18" charset="0"/>
              </a:rPr>
              <a:t>và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khát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vọng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về</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trang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anh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hùng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vì</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dẹp</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loạn</a:t>
            </a:r>
            <a:r>
              <a:rPr lang="en-US" sz="2800" b="1" i="1" dirty="0">
                <a:solidFill>
                  <a:srgbClr val="FF0000"/>
                </a:solidFill>
                <a:latin typeface="Times New Roman" pitchFamily="18" charset="0"/>
                <a:cs typeface="Times New Roman" pitchFamily="18" charset="0"/>
              </a:rPr>
              <a:t>.</a:t>
            </a:r>
          </a:p>
        </p:txBody>
      </p:sp>
      <p:sp>
        <p:nvSpPr>
          <p:cNvPr id="5" name="Rectangle 4">
            <a:extLst>
              <a:ext uri="{FF2B5EF4-FFF2-40B4-BE49-F238E27FC236}">
                <a16:creationId xmlns:a16="http://schemas.microsoft.com/office/drawing/2014/main" id="{012DDEA1-A6CC-461D-9752-A2C626D2FBD1}"/>
              </a:ext>
            </a:extLst>
          </p:cNvPr>
          <p:cNvSpPr/>
          <p:nvPr/>
        </p:nvSpPr>
        <p:spPr>
          <a:xfrm>
            <a:off x="610878" y="992411"/>
            <a:ext cx="5866351" cy="523152"/>
          </a:xfrm>
          <a:prstGeom prst="rect">
            <a:avLst/>
          </a:prstGeom>
        </p:spPr>
        <p:txBody>
          <a:bodyPr wrap="square">
            <a:spAutoFit/>
          </a:bodyPr>
          <a:lstStyle/>
          <a:p>
            <a:r>
              <a:rPr lang="nl-NL" sz="2800" dirty="0">
                <a:solidFill>
                  <a:srgbClr val="FF0000"/>
                </a:solidFill>
                <a:latin typeface="Times New Roman" pitchFamily="18" charset="0"/>
                <a:cs typeface="Times New Roman" pitchFamily="18" charset="0"/>
              </a:rPr>
              <a:t>- Động viên, an ủi.</a:t>
            </a:r>
            <a:endParaRPr lang="en-US" sz="2800" dirty="0">
              <a:solidFill>
                <a:srgbClr val="FF0000"/>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7F5F9FCE-FBF8-4E23-9855-FABD7DB3303B}"/>
              </a:ext>
            </a:extLst>
          </p:cNvPr>
          <p:cNvSpPr/>
          <p:nvPr/>
        </p:nvSpPr>
        <p:spPr>
          <a:xfrm>
            <a:off x="417781" y="2260189"/>
            <a:ext cx="11316110" cy="523152"/>
          </a:xfrm>
          <a:prstGeom prst="rect">
            <a:avLst/>
          </a:prstGeom>
        </p:spPr>
        <p:txBody>
          <a:bodyPr wrap="square">
            <a:spAutoFit/>
          </a:bodyPr>
          <a:lstStyle/>
          <a:p>
            <a:pPr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tôn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trọng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lễ</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phong</a:t>
            </a:r>
            <a:r>
              <a:rPr lang="en-US" sz="2800" dirty="0">
                <a:solidFill>
                  <a:srgbClr val="FF0000"/>
                </a:solidFill>
                <a:latin typeface="Times New Roman" pitchFamily="18" charset="0"/>
                <a:cs typeface="Times New Roman" pitchFamily="18" charset="0"/>
              </a:rPr>
              <a:t>.</a:t>
            </a:r>
            <a:endParaRPr lang="en-US" sz="2800" dirty="0">
              <a:solidFill>
                <a:srgbClr val="FF0000"/>
              </a:solidFill>
            </a:endParaRPr>
          </a:p>
        </p:txBody>
      </p:sp>
      <p:sp>
        <p:nvSpPr>
          <p:cNvPr id="7" name="Rectangle 6">
            <a:extLst>
              <a:ext uri="{FF2B5EF4-FFF2-40B4-BE49-F238E27FC236}">
                <a16:creationId xmlns:a16="http://schemas.microsoft.com/office/drawing/2014/main" id="{FBD7D053-C265-402F-80AD-48D340D84FEA}"/>
              </a:ext>
            </a:extLst>
          </p:cNvPr>
          <p:cNvSpPr/>
          <p:nvPr/>
        </p:nvSpPr>
        <p:spPr>
          <a:xfrm>
            <a:off x="548283" y="4072351"/>
            <a:ext cx="10816783" cy="523152"/>
          </a:xfrm>
          <a:prstGeom prst="rect">
            <a:avLst/>
          </a:prstGeom>
        </p:spPr>
        <p:txBody>
          <a:bodyPr wrap="square">
            <a:spAutoFit/>
          </a:bodyPr>
          <a:lstStyle/>
          <a:p>
            <a:pPr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khiêm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nhường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trọng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nghĩa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tài</a:t>
            </a:r>
            <a:r>
              <a:rPr lang="en-US" sz="24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829313088"/>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010B11-B07A-40CC-B605-873AD451C512}"/>
              </a:ext>
            </a:extLst>
          </p:cNvPr>
          <p:cNvSpPr txBox="1"/>
          <p:nvPr/>
        </p:nvSpPr>
        <p:spPr>
          <a:xfrm>
            <a:off x="614913" y="287615"/>
            <a:ext cx="6686456" cy="386871"/>
          </a:xfrm>
          <a:prstGeom prst="rect">
            <a:avLst/>
          </a:prstGeom>
        </p:spPr>
        <p:txBody>
          <a:bodyPr vert="horz" lIns="72205" tIns="36102" rIns="72205" bIns="36102" rtlCol="0" anchor="ctr">
            <a:noAutofit/>
          </a:bodyPr>
          <a:lstStyle/>
          <a:p>
            <a:pPr>
              <a:lnSpc>
                <a:spcPct val="150000"/>
              </a:lnSpc>
              <a:spcBef>
                <a:spcPct val="0"/>
              </a:spcBef>
              <a:spcAft>
                <a:spcPts val="474"/>
              </a:spcAft>
            </a:pP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5" name="Text Box 20">
            <a:extLst>
              <a:ext uri="{FF2B5EF4-FFF2-40B4-BE49-F238E27FC236}">
                <a16:creationId xmlns:a16="http://schemas.microsoft.com/office/drawing/2014/main" id="{2324D6AC-838D-40B8-91CB-9F30F36D1BB0}"/>
              </a:ext>
            </a:extLst>
          </p:cNvPr>
          <p:cNvSpPr txBox="1">
            <a:spLocks noChangeArrowheads="1"/>
          </p:cNvSpPr>
          <p:nvPr/>
        </p:nvSpPr>
        <p:spPr bwMode="auto">
          <a:xfrm>
            <a:off x="104767" y="1041428"/>
            <a:ext cx="6295199" cy="3046591"/>
          </a:xfrm>
          <a:prstGeom prst="rect">
            <a:avLst/>
          </a:prstGeom>
          <a:noFill/>
          <a:ln w="38100" cmpd="dbl">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Thưa</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rằng</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Tôi</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Nga,</a:t>
            </a:r>
          </a:p>
          <a:p>
            <a:pPr algn="ct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Con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này</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tì</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tất</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tên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là</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Kim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Liên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Quê</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nhà</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ở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quận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Tây</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Xuyên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p>
          <a:p>
            <a:pPr algn="ct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Cha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làm</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tri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phủ</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ở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miền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Hà</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Khê</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Sai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quân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đem</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bức</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thơ</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về</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Rước</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tôi</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qua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đó</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định</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bề</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nghi</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gia</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Làm</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con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đâu</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dám</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cãi</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cha,</a:t>
            </a:r>
          </a:p>
          <a:p>
            <a:pPr algn="ct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Ví</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dầu</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ngàn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dặm</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đàng</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xa</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cũng</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đành</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61BF22CA-4647-44B3-B526-B0AD192E0070}"/>
              </a:ext>
            </a:extLst>
          </p:cNvPr>
          <p:cNvSpPr txBox="1"/>
          <p:nvPr/>
        </p:nvSpPr>
        <p:spPr>
          <a:xfrm>
            <a:off x="270421" y="4258723"/>
            <a:ext cx="5987895" cy="1569456"/>
          </a:xfrm>
          <a:prstGeom prst="rect">
            <a:avLst/>
          </a:prstGeom>
          <a:noFill/>
        </p:spPr>
        <p:txBody>
          <a:bodyPr wrap="square">
            <a:spAutoFit/>
          </a:bodyPr>
          <a:lstStyle/>
          <a:p>
            <a:pPr algn="ct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Trước</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xe</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quân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tử</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tạm</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ngồi</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Xin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tiện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thiếp</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lạy</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rồi</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sẽ</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thưa</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b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Hà</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Khê</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qua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đó</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cũng</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gần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b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Xin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theo</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cùng</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thiếp</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đền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ân</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chàng</a:t>
            </a:r>
            <a:r>
              <a:rPr lang="en-US" alt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7" name="Picture 2" descr="Phân tích nhân vật Kiều Nguyệt Nga hay nhất (7 mẫu) - Văn 9">
            <a:extLst>
              <a:ext uri="{FF2B5EF4-FFF2-40B4-BE49-F238E27FC236}">
                <a16:creationId xmlns:a16="http://schemas.microsoft.com/office/drawing/2014/main" id="{4D450B3E-70BE-47E2-AF4A-8D90FA24A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106" y="674485"/>
            <a:ext cx="5485686" cy="56795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455331"/>
      </p:ext>
    </p:extLst>
  </p:cSld>
  <p:clrMapOvr>
    <a:masterClrMapping/>
  </p:clrMapOvr>
  <p:transition>
    <p:check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a:extLst>
              <a:ext uri="{FF2B5EF4-FFF2-40B4-BE49-F238E27FC236}">
                <a16:creationId xmlns:a16="http://schemas.microsoft.com/office/drawing/2014/main" id="{A73038F8-D7A2-455B-B0CB-6E304C92FBA2}"/>
              </a:ext>
            </a:extLst>
          </p:cNvPr>
          <p:cNvSpPr txBox="1">
            <a:spLocks noChangeArrowheads="1"/>
          </p:cNvSpPr>
          <p:nvPr/>
        </p:nvSpPr>
        <p:spPr bwMode="auto">
          <a:xfrm>
            <a:off x="860515" y="307767"/>
            <a:ext cx="10432786" cy="58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Cách</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xưng</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hô</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Quân</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tử</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tiện</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thiếp</a:t>
            </a:r>
            <a:r>
              <a:rPr lang="en-US" altLang="en-US" sz="3200" dirty="0">
                <a:solidFill>
                  <a:srgbClr val="000000"/>
                </a:solidFill>
                <a:latin typeface="Times New Roman" panose="02020603050405020304" pitchFamily="18" charset="0"/>
              </a:rPr>
              <a:t>”</a:t>
            </a:r>
          </a:p>
        </p:txBody>
      </p:sp>
      <p:sp>
        <p:nvSpPr>
          <p:cNvPr id="9" name="Rectangle 8">
            <a:extLst>
              <a:ext uri="{FF2B5EF4-FFF2-40B4-BE49-F238E27FC236}">
                <a16:creationId xmlns:a16="http://schemas.microsoft.com/office/drawing/2014/main" id="{59165D13-D500-441A-A9A9-3DF43B69397E}"/>
              </a:ext>
            </a:extLst>
          </p:cNvPr>
          <p:cNvSpPr/>
          <p:nvPr/>
        </p:nvSpPr>
        <p:spPr>
          <a:xfrm>
            <a:off x="331720" y="1358328"/>
            <a:ext cx="11373651" cy="1077078"/>
          </a:xfrm>
          <a:prstGeom prst="rect">
            <a:avLst/>
          </a:prstGeom>
        </p:spPr>
        <p:txBody>
          <a:bodyPr wrap="square">
            <a:spAutoFit/>
          </a:bodyPr>
          <a:lstStyle/>
          <a:p>
            <a:pPr algn="just">
              <a:tabLst>
                <a:tab pos="367306" algn="l"/>
                <a:tab pos="3290707" algn="l"/>
              </a:tabLst>
              <a:defRPr/>
            </a:pPr>
            <a:r>
              <a:rPr lang="en-US" altLang="en-US" sz="3200" dirty="0">
                <a:solidFill>
                  <a:srgbClr val="FF0000"/>
                </a:solidFill>
                <a:latin typeface="Times New Roman" pitchFamily="18" charset="0"/>
                <a:sym typeface="Wingdings 3" panose="05040102010807070707" pitchFamily="18" charset="2"/>
              </a:rPr>
              <a:t>- </a:t>
            </a:r>
            <a:r>
              <a:rPr lang="en-US" altLang="en-US" sz="3200" dirty="0" err="1">
                <a:solidFill>
                  <a:srgbClr val="FF0000"/>
                </a:solidFill>
                <a:latin typeface="Times New Roman" pitchFamily="18" charset="0"/>
                <a:sym typeface="Wingdings 3" panose="05040102010807070707" pitchFamily="18" charset="2"/>
              </a:rPr>
              <a:t>Lời</a:t>
            </a:r>
            <a:r>
              <a:rPr lang="en-US" altLang="en-US" sz="3200" dirty="0">
                <a:solidFill>
                  <a:srgbClr val="FF0000"/>
                </a:solidFill>
                <a:latin typeface="Times New Roman" pitchFamily="18" charset="0"/>
                <a:sym typeface="Wingdings 3" panose="05040102010807070707" pitchFamily="18" charset="2"/>
              </a:rPr>
              <a:t> </a:t>
            </a:r>
            <a:r>
              <a:rPr lang="en-US" altLang="en-US" sz="3200" dirty="0" err="1">
                <a:solidFill>
                  <a:srgbClr val="FF0000"/>
                </a:solidFill>
                <a:latin typeface="Times New Roman" pitchFamily="18" charset="0"/>
                <a:sym typeface="Wingdings 3" panose="05040102010807070707" pitchFamily="18" charset="2"/>
              </a:rPr>
              <a:t>nói</a:t>
            </a:r>
            <a:r>
              <a:rPr lang="en-US" altLang="en-US" sz="3200" dirty="0">
                <a:solidFill>
                  <a:srgbClr val="FF0000"/>
                </a:solidFill>
                <a:latin typeface="Times New Roman" pitchFamily="18" charset="0"/>
                <a:sym typeface="Wingdings 3" panose="05040102010807070707" pitchFamily="18" charset="2"/>
              </a:rPr>
              <a:t> </a:t>
            </a:r>
            <a:r>
              <a:rPr lang="en-US" altLang="en-US" sz="3200" dirty="0" err="1">
                <a:solidFill>
                  <a:srgbClr val="FF0000"/>
                </a:solidFill>
                <a:latin typeface="Times New Roman" pitchFamily="18" charset="0"/>
                <a:sym typeface="Wingdings 3" panose="05040102010807070707" pitchFamily="18" charset="2"/>
              </a:rPr>
              <a:t>mực</a:t>
            </a:r>
            <a:r>
              <a:rPr lang="en-US" altLang="en-US" sz="3200" dirty="0">
                <a:solidFill>
                  <a:srgbClr val="FF0000"/>
                </a:solidFill>
                <a:latin typeface="Times New Roman" pitchFamily="18" charset="0"/>
                <a:sym typeface="Wingdings 3" panose="05040102010807070707" pitchFamily="18" charset="2"/>
              </a:rPr>
              <a:t> </a:t>
            </a:r>
            <a:r>
              <a:rPr lang="en-US" altLang="en-US" sz="3200" dirty="0" err="1">
                <a:solidFill>
                  <a:srgbClr val="FF0000"/>
                </a:solidFill>
                <a:latin typeface="Times New Roman" pitchFamily="18" charset="0"/>
                <a:sym typeface="Wingdings 3" panose="05040102010807070707" pitchFamily="18" charset="2"/>
              </a:rPr>
              <a:t>thước</a:t>
            </a:r>
            <a:r>
              <a:rPr lang="en-US" altLang="en-US" sz="3200" dirty="0">
                <a:solidFill>
                  <a:srgbClr val="FF0000"/>
                </a:solidFill>
                <a:latin typeface="Times New Roman" pitchFamily="18" charset="0"/>
                <a:sym typeface="Wingdings 3" panose="05040102010807070707" pitchFamily="18" charset="2"/>
              </a:rPr>
              <a:t>, </a:t>
            </a:r>
            <a:r>
              <a:rPr lang="en-US" altLang="en-US" sz="3200" dirty="0" err="1">
                <a:solidFill>
                  <a:srgbClr val="FF0000"/>
                </a:solidFill>
                <a:latin typeface="Times New Roman" pitchFamily="18" charset="0"/>
                <a:sym typeface="Wingdings 3" panose="05040102010807070707" pitchFamily="18" charset="2"/>
              </a:rPr>
              <a:t>đoạn</a:t>
            </a:r>
            <a:r>
              <a:rPr lang="en-US" altLang="en-US" sz="3200" dirty="0">
                <a:solidFill>
                  <a:srgbClr val="FF0000"/>
                </a:solidFill>
                <a:latin typeface="Times New Roman" pitchFamily="18" charset="0"/>
                <a:sym typeface="Wingdings 3" panose="05040102010807070707" pitchFamily="18" charset="2"/>
              </a:rPr>
              <a:t> </a:t>
            </a:r>
            <a:r>
              <a:rPr lang="en-US" altLang="en-US" sz="3200" dirty="0" err="1">
                <a:solidFill>
                  <a:srgbClr val="FF0000"/>
                </a:solidFill>
                <a:latin typeface="Times New Roman" pitchFamily="18" charset="0"/>
                <a:sym typeface="Wingdings 3" panose="05040102010807070707" pitchFamily="18" charset="2"/>
              </a:rPr>
              <a:t>trang</a:t>
            </a:r>
            <a:r>
              <a:rPr lang="en-US" altLang="en-US" sz="3200" dirty="0">
                <a:solidFill>
                  <a:srgbClr val="FF0000"/>
                </a:solidFill>
                <a:latin typeface="Times New Roman" pitchFamily="18" charset="0"/>
                <a:sym typeface="Wingdings 3" panose="05040102010807070707" pitchFamily="18" charset="2"/>
              </a:rPr>
              <a:t>, </a:t>
            </a:r>
            <a:r>
              <a:rPr lang="en-US" altLang="en-US" sz="3200" dirty="0" err="1">
                <a:solidFill>
                  <a:srgbClr val="FF0000"/>
                </a:solidFill>
                <a:latin typeface="Times New Roman" pitchFamily="18" charset="0"/>
              </a:rPr>
              <a:t>dịu</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dàng</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khiêm</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nhường</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trọng</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ân</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nghĩa</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biết</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ơn</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người</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đã</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cứu</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giúp</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mình</a:t>
            </a:r>
            <a:r>
              <a:rPr lang="en-US" altLang="en-US" sz="3200" dirty="0">
                <a:solidFill>
                  <a:srgbClr val="FF0000"/>
                </a:solidFill>
                <a:latin typeface="Times New Roman" pitchFamily="18" charset="0"/>
              </a:rPr>
              <a:t>.</a:t>
            </a:r>
          </a:p>
        </p:txBody>
      </p:sp>
      <p:sp>
        <p:nvSpPr>
          <p:cNvPr id="10" name="Rectangle 9">
            <a:extLst>
              <a:ext uri="{FF2B5EF4-FFF2-40B4-BE49-F238E27FC236}">
                <a16:creationId xmlns:a16="http://schemas.microsoft.com/office/drawing/2014/main" id="{9E4391EF-5EE4-45A5-8E11-75756CF25992}"/>
              </a:ext>
            </a:extLst>
          </p:cNvPr>
          <p:cNvSpPr/>
          <p:nvPr/>
        </p:nvSpPr>
        <p:spPr>
          <a:xfrm>
            <a:off x="762478" y="2408227"/>
            <a:ext cx="5297040" cy="584699"/>
          </a:xfrm>
          <a:prstGeom prst="rect">
            <a:avLst/>
          </a:prstGeom>
        </p:spPr>
        <p:txBody>
          <a:bodyPr wrap="square">
            <a:spAutoFit/>
          </a:bodyPr>
          <a:lstStyle/>
          <a:p>
            <a:pPr>
              <a:tabLst>
                <a:tab pos="367306" algn="l"/>
                <a:tab pos="3290707" algn="l"/>
              </a:tabLst>
              <a:defRPr/>
            </a:pPr>
            <a:r>
              <a:rPr lang="en-US" altLang="en-US" sz="3200" dirty="0">
                <a:solidFill>
                  <a:srgbClr val="000000"/>
                </a:solidFill>
                <a:latin typeface="Times New Roman" pitchFamily="18" charset="0"/>
              </a:rPr>
              <a:t>- </a:t>
            </a:r>
            <a:r>
              <a:rPr lang="en-US" altLang="en-US" sz="3200" dirty="0" err="1">
                <a:solidFill>
                  <a:srgbClr val="000000"/>
                </a:solidFill>
                <a:latin typeface="Times New Roman" pitchFamily="18" charset="0"/>
              </a:rPr>
              <a:t>Làm</a:t>
            </a:r>
            <a:r>
              <a:rPr lang="en-US" altLang="en-US" sz="3200" dirty="0">
                <a:solidFill>
                  <a:srgbClr val="000000"/>
                </a:solidFill>
                <a:latin typeface="Times New Roman" pitchFamily="18" charset="0"/>
              </a:rPr>
              <a:t> con </a:t>
            </a:r>
            <a:r>
              <a:rPr lang="en-US" altLang="en-US" sz="3200" dirty="0" err="1">
                <a:solidFill>
                  <a:srgbClr val="000000"/>
                </a:solidFill>
                <a:latin typeface="Times New Roman" pitchFamily="18" charset="0"/>
              </a:rPr>
              <a:t>đâu</a:t>
            </a:r>
            <a:r>
              <a:rPr lang="en-US" altLang="en-US" sz="3200" dirty="0">
                <a:solidFill>
                  <a:srgbClr val="000000"/>
                </a:solidFill>
                <a:latin typeface="Times New Roman" pitchFamily="18" charset="0"/>
              </a:rPr>
              <a:t> </a:t>
            </a:r>
            <a:r>
              <a:rPr lang="en-US" altLang="en-US" sz="3200" dirty="0" err="1">
                <a:solidFill>
                  <a:srgbClr val="000000"/>
                </a:solidFill>
                <a:latin typeface="Times New Roman" pitchFamily="18" charset="0"/>
              </a:rPr>
              <a:t>dám</a:t>
            </a:r>
            <a:r>
              <a:rPr lang="en-US" altLang="en-US" sz="3200" dirty="0">
                <a:solidFill>
                  <a:srgbClr val="000000"/>
                </a:solidFill>
                <a:latin typeface="Times New Roman" pitchFamily="18" charset="0"/>
              </a:rPr>
              <a:t> </a:t>
            </a:r>
            <a:r>
              <a:rPr lang="en-US" altLang="en-US" sz="3200" dirty="0" err="1">
                <a:solidFill>
                  <a:srgbClr val="000000"/>
                </a:solidFill>
                <a:latin typeface="Times New Roman" pitchFamily="18" charset="0"/>
              </a:rPr>
              <a:t>cãi</a:t>
            </a:r>
            <a:r>
              <a:rPr lang="en-US" altLang="en-US" sz="3200" dirty="0">
                <a:solidFill>
                  <a:srgbClr val="000000"/>
                </a:solidFill>
                <a:latin typeface="Times New Roman" pitchFamily="18" charset="0"/>
              </a:rPr>
              <a:t> cha</a:t>
            </a:r>
          </a:p>
        </p:txBody>
      </p:sp>
      <p:sp>
        <p:nvSpPr>
          <p:cNvPr id="11" name="Rectangle 10">
            <a:extLst>
              <a:ext uri="{FF2B5EF4-FFF2-40B4-BE49-F238E27FC236}">
                <a16:creationId xmlns:a16="http://schemas.microsoft.com/office/drawing/2014/main" id="{68497286-6CD3-4132-8160-931EB347A69A}"/>
              </a:ext>
            </a:extLst>
          </p:cNvPr>
          <p:cNvSpPr/>
          <p:nvPr/>
        </p:nvSpPr>
        <p:spPr>
          <a:xfrm>
            <a:off x="780996" y="835176"/>
            <a:ext cx="10666831" cy="584699"/>
          </a:xfrm>
          <a:prstGeom prst="rect">
            <a:avLst/>
          </a:prstGeom>
        </p:spPr>
        <p:txBody>
          <a:bodyPr wrap="square">
            <a:spAutoFit/>
          </a:bodyPr>
          <a:lstStyle/>
          <a:p>
            <a:r>
              <a:rPr lang="en-US" altLang="en-US" sz="32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lạy</a:t>
            </a:r>
            <a:r>
              <a:rPr lang="en-US" altLang="en-US" sz="32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rồi</a:t>
            </a:r>
            <a:r>
              <a:rPr lang="en-US" altLang="en-US" sz="32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sẽ</a:t>
            </a:r>
            <a:r>
              <a:rPr lang="en-US" altLang="en-US" sz="32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thưa</a:t>
            </a:r>
            <a:r>
              <a:rPr lang="en-US" altLang="en-US" sz="32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đền</a:t>
            </a:r>
            <a:r>
              <a:rPr lang="en-US" altLang="en-US" sz="32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ân</a:t>
            </a:r>
            <a:r>
              <a:rPr lang="en-US" altLang="en-US" sz="32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32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chàng</a:t>
            </a:r>
            <a:r>
              <a:rPr lang="en-US" altLang="en-US" sz="32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C131786-DEB0-4371-8701-77061C2DEFC7}"/>
              </a:ext>
            </a:extLst>
          </p:cNvPr>
          <p:cNvSpPr/>
          <p:nvPr/>
        </p:nvSpPr>
        <p:spPr>
          <a:xfrm>
            <a:off x="442671" y="3703466"/>
            <a:ext cx="11151750" cy="1077078"/>
          </a:xfrm>
          <a:prstGeom prst="rect">
            <a:avLst/>
          </a:prstGeom>
        </p:spPr>
        <p:txBody>
          <a:bodyPr wrap="square">
            <a:spAutoFit/>
          </a:bodyPr>
          <a:lstStyle/>
          <a:p>
            <a:pPr algn="just"/>
            <a:r>
              <a:rPr lang="en-US" sz="24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Wingdings 3" panose="05040102010807070707" pitchFamily="18" charset="2"/>
              </a:rPr>
              <a:t> </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3" panose="05040102010807070707" pitchFamily="18" charset="2"/>
              </a:rPr>
              <a:t>=&gt;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3" panose="05040102010807070707" pitchFamily="18" charset="2"/>
              </a:rPr>
              <a:t>N</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àng</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gái</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thống</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gia</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giáo</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nề</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nếp</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đoan</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alt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có</a:t>
            </a:r>
            <a:r>
              <a:rPr lang="en-US" alt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học</a:t>
            </a:r>
            <a:r>
              <a:rPr lang="en-US" alt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thức</a:t>
            </a:r>
            <a:r>
              <a:rPr lang="en-US" alt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trọng</a:t>
            </a:r>
            <a:r>
              <a:rPr lang="en-US" alt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ân</a:t>
            </a:r>
            <a:r>
              <a:rPr lang="en-US" alt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nghĩa</a:t>
            </a:r>
            <a:r>
              <a:rPr lang="en-US" alt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575759" y="3037384"/>
            <a:ext cx="5978733" cy="584699"/>
          </a:xfrm>
          <a:prstGeom prst="rect">
            <a:avLst/>
          </a:prstGeom>
        </p:spPr>
        <p:txBody>
          <a:bodyPr wrap="square">
            <a:spAutoFit/>
          </a:bodyPr>
          <a:lstStyle/>
          <a:p>
            <a:pPr>
              <a:tabLst>
                <a:tab pos="367306" algn="l"/>
                <a:tab pos="3290707" algn="l"/>
              </a:tabLst>
              <a:defRPr/>
            </a:pPr>
            <a:r>
              <a:rPr lang="en-US" altLang="en-US" sz="3200" dirty="0">
                <a:solidFill>
                  <a:srgbClr val="FF0000"/>
                </a:solidFill>
                <a:latin typeface="Times New Roman" pitchFamily="18" charset="0"/>
                <a:sym typeface="Wingdings 3" panose="05040102010807070707" pitchFamily="18" charset="2"/>
              </a:rPr>
              <a:t>- </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Là</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người</a:t>
            </a:r>
            <a:r>
              <a:rPr lang="en-US" altLang="en-US" sz="3200" dirty="0">
                <a:solidFill>
                  <a:srgbClr val="FF0000"/>
                </a:solidFill>
                <a:latin typeface="Times New Roman" pitchFamily="18" charset="0"/>
              </a:rPr>
              <a:t> con </a:t>
            </a:r>
            <a:r>
              <a:rPr lang="en-US" altLang="en-US" sz="3200" dirty="0" err="1">
                <a:solidFill>
                  <a:srgbClr val="FF0000"/>
                </a:solidFill>
                <a:latin typeface="Times New Roman" pitchFamily="18" charset="0"/>
              </a:rPr>
              <a:t>hiếu</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thảo</a:t>
            </a:r>
            <a:endParaRPr lang="en-US" altLang="en-US" sz="3200" dirty="0">
              <a:solidFill>
                <a:srgbClr val="FF0000"/>
              </a:solidFill>
              <a:latin typeface="Times New Roman" pitchFamily="18" charset="0"/>
            </a:endParaRPr>
          </a:p>
        </p:txBody>
      </p:sp>
    </p:spTree>
    <p:extLst>
      <p:ext uri="{BB962C8B-B14F-4D97-AF65-F5344CB8AC3E}">
        <p14:creationId xmlns:p14="http://schemas.microsoft.com/office/powerpoint/2010/main" val="314714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3133" y="5001783"/>
            <a:ext cx="3542839" cy="155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9636" y="122268"/>
            <a:ext cx="2784112" cy="224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9"/>
          <p:cNvGrpSpPr>
            <a:grpSpLocks noChangeAspect="1"/>
          </p:cNvGrpSpPr>
          <p:nvPr/>
        </p:nvGrpSpPr>
        <p:grpSpPr bwMode="auto">
          <a:xfrm>
            <a:off x="222222" y="6199035"/>
            <a:ext cx="11692003" cy="406494"/>
            <a:chOff x="0" y="0"/>
            <a:chExt cx="12224389" cy="424896"/>
          </a:xfrm>
        </p:grpSpPr>
        <p:pic>
          <p:nvPicPr>
            <p:cNvPr id="16" name="Picture 2" descr="C:\Users\admin\Deskto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904253" cy="40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admin\Desktop\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4628" y="9625"/>
              <a:ext cx="4677907" cy="40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admin\Desktop\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4490" y="24518"/>
              <a:ext cx="2659899" cy="40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5"/>
          <p:cNvSpPr>
            <a:spLocks noChangeArrowheads="1"/>
          </p:cNvSpPr>
          <p:nvPr/>
        </p:nvSpPr>
        <p:spPr bwMode="auto">
          <a:xfrm>
            <a:off x="868101" y="1813092"/>
            <a:ext cx="1132231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vi-VN" altLang="zh-CN" sz="5400" b="1" dirty="0">
                <a:solidFill>
                  <a:schemeClr val="tx1"/>
                </a:solidFill>
                <a:effectLst>
                  <a:outerShdw blurRad="38100" dist="19050" dir="2700000" algn="tl" rotWithShape="0">
                    <a:schemeClr val="dk1">
                      <a:alpha val="40000"/>
                    </a:schemeClr>
                  </a:outerShdw>
                </a:effectLst>
                <a:latin typeface="#9Slide05 SVNQuarzo" panose="04000000000000000000" pitchFamily="82" charset="0"/>
                <a:ea typeface="#9Slide05 SVNQuarzo" panose="04000000000000000000" pitchFamily="82" charset="0"/>
                <a:cs typeface="#9Slide03 Arima Madurai Black" panose="00000A00000000000000" charset="0"/>
                <a:sym typeface="Arial" panose="020B0604020202020204" pitchFamily="34" charset="0"/>
              </a:rPr>
              <a:t>Tiết </a:t>
            </a:r>
            <a:r>
              <a:rPr lang="vi-VN" altLang="zh-CN" sz="5400" b="1" dirty="0">
                <a:effectLst>
                  <a:outerShdw blurRad="38100" dist="19050" dir="2700000" algn="tl" rotWithShape="0">
                    <a:schemeClr val="dk1">
                      <a:alpha val="40000"/>
                    </a:schemeClr>
                  </a:outerShdw>
                </a:effectLst>
                <a:latin typeface="#9Slide05 SVNQuarzo" panose="04000000000000000000" pitchFamily="82" charset="0"/>
                <a:ea typeface="#9Slide05 SVNQuarzo" panose="04000000000000000000" pitchFamily="82" charset="0"/>
                <a:cs typeface="#9Slide03 Arima Madurai Black" panose="00000A00000000000000" charset="0"/>
                <a:sym typeface="Arial" panose="020B0604020202020204" pitchFamily="34" charset="0"/>
              </a:rPr>
              <a:t>15,16,17</a:t>
            </a:r>
            <a:r>
              <a:rPr lang="vi-VN" altLang="zh-CN" sz="5400" b="1" dirty="0">
                <a:solidFill>
                  <a:schemeClr val="tx1"/>
                </a:solidFill>
                <a:effectLst>
                  <a:outerShdw blurRad="38100" dist="19050" dir="2700000" algn="tl" rotWithShape="0">
                    <a:schemeClr val="dk1">
                      <a:alpha val="40000"/>
                    </a:schemeClr>
                  </a:outerShdw>
                </a:effectLst>
                <a:latin typeface="#9Slide05 SVNQuarzo" panose="04000000000000000000" pitchFamily="82" charset="0"/>
                <a:ea typeface="#9Slide05 SVNQuarzo" panose="04000000000000000000" pitchFamily="82" charset="0"/>
                <a:cs typeface="#9Slide03 Arima Madurai Black" panose="00000A00000000000000" charset="0"/>
                <a:sym typeface="Arial" panose="020B0604020202020204" pitchFamily="34" charset="0"/>
              </a:rPr>
              <a:t>: </a:t>
            </a:r>
            <a:r>
              <a:rPr lang="en-US" altLang="zh-CN" sz="5400" b="1" dirty="0" err="1">
                <a:solidFill>
                  <a:schemeClr val="tx1"/>
                </a:solidFill>
                <a:effectLst>
                  <a:outerShdw blurRad="38100" dist="19050" dir="2700000" algn="tl" rotWithShape="0">
                    <a:schemeClr val="dk1">
                      <a:alpha val="40000"/>
                    </a:schemeClr>
                  </a:outerShdw>
                </a:effectLst>
                <a:latin typeface="#9Slide05 SVNQuarzo" panose="04000000000000000000" pitchFamily="82" charset="0"/>
                <a:ea typeface="#9Slide05 SVNQuarzo" panose="04000000000000000000" pitchFamily="82" charset="0"/>
                <a:cs typeface="#9Slide03 Arima Madurai Black" panose="00000A00000000000000" charset="0"/>
                <a:sym typeface="Arial" panose="020B0604020202020204" pitchFamily="34" charset="0"/>
              </a:rPr>
              <a:t>Lục</a:t>
            </a:r>
            <a:r>
              <a:rPr lang="en-US" altLang="zh-CN" sz="5400" b="1" dirty="0">
                <a:solidFill>
                  <a:schemeClr val="tx1"/>
                </a:solidFill>
                <a:effectLst>
                  <a:outerShdw blurRad="38100" dist="19050" dir="2700000" algn="tl" rotWithShape="0">
                    <a:schemeClr val="dk1">
                      <a:alpha val="40000"/>
                    </a:schemeClr>
                  </a:outerShdw>
                </a:effectLst>
                <a:latin typeface="#9Slide05 SVNQuarzo" panose="04000000000000000000" pitchFamily="82" charset="0"/>
                <a:ea typeface="#9Slide05 SVNQuarzo" panose="04000000000000000000" pitchFamily="82" charset="0"/>
                <a:cs typeface="#9Slide03 Arima Madurai Black" panose="00000A00000000000000" charset="0"/>
                <a:sym typeface="Arial" panose="020B0604020202020204" pitchFamily="34" charset="0"/>
              </a:rPr>
              <a:t> Vân Tiên</a:t>
            </a:r>
          </a:p>
          <a:p>
            <a:pPr algn="ctr" fontAlgn="base">
              <a:spcBef>
                <a:spcPct val="0"/>
              </a:spcBef>
              <a:spcAft>
                <a:spcPct val="0"/>
              </a:spcAft>
            </a:pPr>
            <a:r>
              <a:rPr lang="en-US" altLang="zh-CN" sz="5400" b="1" dirty="0" err="1">
                <a:solidFill>
                  <a:schemeClr val="tx1"/>
                </a:solidFill>
                <a:effectLst>
                  <a:outerShdw blurRad="38100" dist="19050" dir="2700000" algn="tl" rotWithShape="0">
                    <a:schemeClr val="dk1">
                      <a:alpha val="40000"/>
                    </a:schemeClr>
                  </a:outerShdw>
                </a:effectLst>
                <a:latin typeface="#9Slide05 SVNQuarzo" panose="04000000000000000000" pitchFamily="82" charset="0"/>
                <a:ea typeface="#9Slide05 SVNQuarzo" panose="04000000000000000000" pitchFamily="82" charset="0"/>
                <a:cs typeface="#9Slide03 Arima Madurai Black" panose="00000A00000000000000" charset="0"/>
                <a:sym typeface="Arial" panose="020B0604020202020204" pitchFamily="34" charset="0"/>
              </a:rPr>
              <a:t>cứu</a:t>
            </a:r>
            <a:r>
              <a:rPr lang="en-US" altLang="zh-CN" sz="5400" b="1" dirty="0">
                <a:solidFill>
                  <a:schemeClr val="tx1"/>
                </a:solidFill>
                <a:effectLst>
                  <a:outerShdw blurRad="38100" dist="19050" dir="2700000" algn="tl" rotWithShape="0">
                    <a:schemeClr val="dk1">
                      <a:alpha val="40000"/>
                    </a:schemeClr>
                  </a:outerShdw>
                </a:effectLst>
                <a:latin typeface="#9Slide05 SVNQuarzo" panose="04000000000000000000" pitchFamily="82" charset="0"/>
                <a:ea typeface="#9Slide05 SVNQuarzo" panose="04000000000000000000" pitchFamily="82" charset="0"/>
                <a:cs typeface="#9Slide03 Arima Madurai Black" panose="00000A00000000000000" charset="0"/>
                <a:sym typeface="Arial" panose="020B0604020202020204" pitchFamily="34" charset="0"/>
              </a:rPr>
              <a:t> </a:t>
            </a:r>
            <a:r>
              <a:rPr lang="en-US" altLang="zh-CN" sz="5400" b="1" dirty="0" err="1">
                <a:solidFill>
                  <a:schemeClr val="tx1"/>
                </a:solidFill>
                <a:effectLst>
                  <a:outerShdw blurRad="38100" dist="19050" dir="2700000" algn="tl" rotWithShape="0">
                    <a:schemeClr val="dk1">
                      <a:alpha val="40000"/>
                    </a:schemeClr>
                  </a:outerShdw>
                </a:effectLst>
                <a:latin typeface="#9Slide05 SVNQuarzo" panose="04000000000000000000" pitchFamily="82" charset="0"/>
                <a:ea typeface="#9Slide05 SVNQuarzo" panose="04000000000000000000" pitchFamily="82" charset="0"/>
                <a:cs typeface="#9Slide03 Arima Madurai Black" panose="00000A00000000000000" charset="0"/>
                <a:sym typeface="Arial" panose="020B0604020202020204" pitchFamily="34" charset="0"/>
              </a:rPr>
              <a:t>Kiều</a:t>
            </a:r>
            <a:r>
              <a:rPr lang="en-US" altLang="zh-CN" sz="5400" b="1" dirty="0">
                <a:solidFill>
                  <a:schemeClr val="tx1"/>
                </a:solidFill>
                <a:effectLst>
                  <a:outerShdw blurRad="38100" dist="19050" dir="2700000" algn="tl" rotWithShape="0">
                    <a:schemeClr val="dk1">
                      <a:alpha val="40000"/>
                    </a:schemeClr>
                  </a:outerShdw>
                </a:effectLst>
                <a:latin typeface="#9Slide05 SVNQuarzo" panose="04000000000000000000" pitchFamily="82" charset="0"/>
                <a:ea typeface="#9Slide05 SVNQuarzo" panose="04000000000000000000" pitchFamily="82" charset="0"/>
                <a:cs typeface="#9Slide03 Arima Madurai Black" panose="00000A00000000000000" charset="0"/>
                <a:sym typeface="Arial" panose="020B0604020202020204" pitchFamily="34" charset="0"/>
              </a:rPr>
              <a:t> </a:t>
            </a:r>
            <a:r>
              <a:rPr lang="en-US" altLang="zh-CN" sz="5400" b="1" dirty="0" err="1">
                <a:solidFill>
                  <a:schemeClr val="tx1"/>
                </a:solidFill>
                <a:effectLst>
                  <a:outerShdw blurRad="38100" dist="19050" dir="2700000" algn="tl" rotWithShape="0">
                    <a:schemeClr val="dk1">
                      <a:alpha val="40000"/>
                    </a:schemeClr>
                  </a:outerShdw>
                </a:effectLst>
                <a:latin typeface="#9Slide05 SVNQuarzo" panose="04000000000000000000" pitchFamily="82" charset="0"/>
                <a:ea typeface="#9Slide05 SVNQuarzo" panose="04000000000000000000" pitchFamily="82" charset="0"/>
                <a:cs typeface="#9Slide03 Arima Madurai Black" panose="00000A00000000000000" charset="0"/>
                <a:sym typeface="Arial" panose="020B0604020202020204" pitchFamily="34" charset="0"/>
              </a:rPr>
              <a:t>Nguyệt</a:t>
            </a:r>
            <a:r>
              <a:rPr lang="en-US" altLang="zh-CN" sz="5400" b="1" dirty="0">
                <a:solidFill>
                  <a:schemeClr val="tx1"/>
                </a:solidFill>
                <a:effectLst>
                  <a:outerShdw blurRad="38100" dist="19050" dir="2700000" algn="tl" rotWithShape="0">
                    <a:schemeClr val="dk1">
                      <a:alpha val="40000"/>
                    </a:schemeClr>
                  </a:outerShdw>
                </a:effectLst>
                <a:latin typeface="#9Slide05 SVNQuarzo" panose="04000000000000000000" pitchFamily="82" charset="0"/>
                <a:ea typeface="#9Slide05 SVNQuarzo" panose="04000000000000000000" pitchFamily="82" charset="0"/>
                <a:cs typeface="#9Slide03 Arima Madurai Black" panose="00000A00000000000000" charset="0"/>
                <a:sym typeface="Arial" panose="020B0604020202020204" pitchFamily="34" charset="0"/>
              </a:rPr>
              <a:t> Nga</a:t>
            </a:r>
          </a:p>
        </p:txBody>
      </p:sp>
      <p:pic>
        <p:nvPicPr>
          <p:cNvPr id="8" name="图片 11">
            <a:extLst>
              <a:ext uri="{FF2B5EF4-FFF2-40B4-BE49-F238E27FC236}">
                <a16:creationId xmlns:a16="http://schemas.microsoft.com/office/drawing/2014/main" id="{B1B248E8-1AD1-4A20-D504-51BB5FC92D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746" y="99818"/>
            <a:ext cx="3215909" cy="2381831"/>
          </a:xfrm>
          <a:prstGeom prst="rect">
            <a:avLst/>
          </a:prstGeom>
        </p:spPr>
      </p:pic>
      <p:sp>
        <p:nvSpPr>
          <p:cNvPr id="10" name="TextBox 9">
            <a:extLst>
              <a:ext uri="{FF2B5EF4-FFF2-40B4-BE49-F238E27FC236}">
                <a16:creationId xmlns:a16="http://schemas.microsoft.com/office/drawing/2014/main" id="{B3CC0D94-206E-5059-24AD-16DEEC1B11F6}"/>
              </a:ext>
            </a:extLst>
          </p:cNvPr>
          <p:cNvSpPr txBox="1"/>
          <p:nvPr/>
        </p:nvSpPr>
        <p:spPr>
          <a:xfrm>
            <a:off x="1564370" y="4033993"/>
            <a:ext cx="10764492" cy="923330"/>
          </a:xfrm>
          <a:prstGeom prst="rect">
            <a:avLst/>
          </a:prstGeom>
          <a:noFill/>
        </p:spPr>
        <p:txBody>
          <a:bodyPr wrap="square">
            <a:spAutoFit/>
          </a:bodyPr>
          <a:lstStyle/>
          <a:p>
            <a:pPr algn="ctr" fontAlgn="base">
              <a:spcBef>
                <a:spcPct val="0"/>
              </a:spcBef>
              <a:spcAft>
                <a:spcPct val="0"/>
              </a:spcAft>
            </a:pPr>
            <a:r>
              <a:rPr lang="en-US" altLang="zh-CN" sz="3600" dirty="0">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a:t>
            </a:r>
            <a:r>
              <a:rPr lang="en-US" altLang="zh-CN" sz="3600" dirty="0" err="1">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Trích</a:t>
            </a:r>
            <a:r>
              <a:rPr lang="en-US" altLang="zh-CN" sz="3600" dirty="0">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 “</a:t>
            </a:r>
            <a:r>
              <a:rPr lang="en-US" altLang="zh-CN" sz="3600" dirty="0" err="1">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Truyện</a:t>
            </a:r>
            <a:r>
              <a:rPr lang="en-US" altLang="zh-CN" sz="3600" dirty="0">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 </a:t>
            </a:r>
            <a:r>
              <a:rPr lang="en-US" altLang="zh-CN" sz="3600" dirty="0" err="1">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Lục</a:t>
            </a:r>
            <a:r>
              <a:rPr lang="en-US" altLang="zh-CN" sz="3600" dirty="0">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 Vân Tiên” – </a:t>
            </a:r>
            <a:r>
              <a:rPr lang="en-US" altLang="zh-CN" sz="3600" dirty="0" err="1">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Nguyễn</a:t>
            </a:r>
            <a:r>
              <a:rPr lang="en-US" altLang="zh-CN" sz="3600" dirty="0">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 </a:t>
            </a:r>
            <a:r>
              <a:rPr lang="en-US" altLang="zh-CN" sz="3600" dirty="0" err="1">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Đình</a:t>
            </a:r>
            <a:r>
              <a:rPr lang="en-US" altLang="zh-CN" sz="3600" dirty="0">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 </a:t>
            </a:r>
            <a:r>
              <a:rPr lang="en-US" altLang="zh-CN" sz="3600" dirty="0" err="1">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Chiểu</a:t>
            </a:r>
            <a:r>
              <a:rPr lang="en-US" altLang="zh-CN" sz="3600" dirty="0">
                <a:solidFill>
                  <a:srgbClr val="600000"/>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a:t>
            </a:r>
            <a:r>
              <a:rPr lang="en-US" altLang="zh-CN" sz="5400" dirty="0">
                <a:solidFill>
                  <a:schemeClr val="tx1"/>
                </a:solidFill>
                <a:latin typeface="#9Slide07 Itim" panose="00000500000000000000" pitchFamily="2" charset="-34"/>
                <a:ea typeface="Microsoft YaHei" panose="020B0503020204020204" pitchFamily="34" charset="-122"/>
                <a:cs typeface="#9Slide07 Itim" panose="00000500000000000000" pitchFamily="2" charset="-34"/>
                <a:sym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9" descr="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76" y="1488499"/>
            <a:ext cx="8003460" cy="349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松树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99" y="4309412"/>
            <a:ext cx="5249748" cy="25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2524601" y="2760794"/>
            <a:ext cx="7141210" cy="946413"/>
          </a:xfrm>
          <a:prstGeom prst="rect">
            <a:avLst/>
          </a:prstGeom>
          <a:noFill/>
        </p:spPr>
        <p:txBody>
          <a:bodyPr wrap="square" rtlCol="0" anchor="t">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III. </a:t>
            </a:r>
            <a:r>
              <a:rPr kumimoji="0" lang="en-US" altLang="zh-CN" sz="6600" b="0" i="0" u="none" strike="noStrike" kern="1200" cap="none" spc="0" normalizeH="0" baseline="0" noProof="0" dirty="0" err="1">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Tổng</a:t>
            </a:r>
            <a:r>
              <a:rPr kumimoji="0" lang="en-US" altLang="zh-CN" sz="66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 </a:t>
            </a:r>
            <a:r>
              <a:rPr kumimoji="0" lang="en-US" altLang="zh-CN" sz="6600" b="0" i="0" u="none" strike="noStrike" kern="1200" cap="none" spc="0" normalizeH="0" baseline="0" noProof="0" dirty="0" err="1">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kết</a:t>
            </a:r>
            <a:endParaRPr kumimoji="0" lang="en-US" altLang="zh-CN" sz="66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endParaRPr>
          </a:p>
        </p:txBody>
      </p:sp>
    </p:spTree>
    <p:extLst>
      <p:ext uri="{BB962C8B-B14F-4D97-AF65-F5344CB8AC3E}">
        <p14:creationId xmlns:p14="http://schemas.microsoft.com/office/powerpoint/2010/main" val="2216121261"/>
      </p:ext>
    </p:extLst>
  </p:cSld>
  <p:clrMapOvr>
    <a:masterClrMapping/>
  </p:clrMapOvr>
  <mc:AlternateContent xmlns:mc="http://schemas.openxmlformats.org/markup-compatibility/2006" xmlns:p14="http://schemas.microsoft.com/office/powerpoint/2010/main">
    <mc:Choice Requires="p14">
      <p:transition spd="slow" p14:dur="16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a:extLst>
              <a:ext uri="{FF2B5EF4-FFF2-40B4-BE49-F238E27FC236}">
                <a16:creationId xmlns:a16="http://schemas.microsoft.com/office/drawing/2014/main" id="{00A98D58-472B-EC5D-54A0-ADC5DAA8D1A2}"/>
              </a:ext>
            </a:extLst>
          </p:cNvPr>
          <p:cNvSpPr/>
          <p:nvPr/>
        </p:nvSpPr>
        <p:spPr>
          <a:xfrm>
            <a:off x="533947" y="2042160"/>
            <a:ext cx="5298377" cy="4378959"/>
          </a:xfrm>
          <a:prstGeom prst="roundRect">
            <a:avLst>
              <a:gd name="adj" fmla="val 10166"/>
            </a:avLst>
          </a:prstGeom>
          <a:solidFill>
            <a:srgbClr val="F9E7CD"/>
          </a:solidFill>
          <a:ln w="28575">
            <a:solidFill>
              <a:srgbClr val="F3A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3AD00"/>
              </a:solidFill>
              <a:effectLst>
                <a:outerShdw blurRad="38100" dist="38100" dir="2700000" algn="tl">
                  <a:srgbClr val="000000">
                    <a:alpha val="43137"/>
                  </a:srgbClr>
                </a:outerShdw>
              </a:effectLst>
            </a:endParaRPr>
          </a:p>
        </p:txBody>
      </p:sp>
      <p:pic>
        <p:nvPicPr>
          <p:cNvPr id="17" name="图片 16" descr="14.png"/>
          <p:cNvPicPr>
            <a:picLocks noChangeAspect="1"/>
          </p:cNvPicPr>
          <p:nvPr/>
        </p:nvPicPr>
        <p:blipFill>
          <a:blip r:embed="rId2">
            <a:extLst>
              <a:ext uri="{28A0092B-C50C-407E-A947-70E740481C1C}">
                <a14:useLocalDpi xmlns:a14="http://schemas.microsoft.com/office/drawing/2010/main" val="0"/>
              </a:ext>
            </a:extLst>
          </a:blip>
          <a:srcRect l="48351" t="67801" r="44150" b="24422"/>
          <a:stretch>
            <a:fillRect/>
          </a:stretch>
        </p:blipFill>
        <p:spPr bwMode="auto">
          <a:xfrm>
            <a:off x="3455824" y="-171437"/>
            <a:ext cx="913998" cy="71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7687" y="-69845"/>
            <a:ext cx="571250" cy="47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Box 14"/>
          <p:cNvSpPr txBox="1">
            <a:spLocks noChangeArrowheads="1"/>
          </p:cNvSpPr>
          <p:nvPr/>
        </p:nvSpPr>
        <p:spPr bwMode="auto">
          <a:xfrm>
            <a:off x="1887689" y="2201421"/>
            <a:ext cx="258381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1" tIns="54425" rIns="108851" bIns="54425">
            <a:spAutoFit/>
          </a:bodyPr>
          <a:lstStyle>
            <a:lvl1pPr defTabSz="815975" eaLnBrk="0" hangingPunct="0">
              <a:defRPr sz="1600" baseline="-25000">
                <a:solidFill>
                  <a:schemeClr val="tx1"/>
                </a:solidFill>
                <a:latin typeface="Arial" panose="020B0604020202020204" pitchFamily="34" charset="0"/>
                <a:ea typeface="中國龍毛隸書" pitchFamily="49" charset="-120"/>
              </a:defRPr>
            </a:lvl1pPr>
            <a:lvl2pPr marL="742950" indent="-285750" defTabSz="815975" eaLnBrk="0" hangingPunct="0">
              <a:defRPr sz="1600" baseline="-25000">
                <a:solidFill>
                  <a:schemeClr val="tx1"/>
                </a:solidFill>
                <a:latin typeface="Arial" panose="020B0604020202020204" pitchFamily="34" charset="0"/>
                <a:ea typeface="中國龍毛隸書" pitchFamily="49" charset="-120"/>
              </a:defRPr>
            </a:lvl2pPr>
            <a:lvl3pPr marL="1143000" indent="-228600" defTabSz="815975" eaLnBrk="0" hangingPunct="0">
              <a:defRPr sz="1600" baseline="-25000">
                <a:solidFill>
                  <a:schemeClr val="tx1"/>
                </a:solidFill>
                <a:latin typeface="Arial" panose="020B0604020202020204" pitchFamily="34" charset="0"/>
                <a:ea typeface="中國龍毛隸書" pitchFamily="49" charset="-120"/>
              </a:defRPr>
            </a:lvl3pPr>
            <a:lvl4pPr marL="1600200" indent="-228600" defTabSz="815975" eaLnBrk="0" hangingPunct="0">
              <a:defRPr sz="1600" baseline="-25000">
                <a:solidFill>
                  <a:schemeClr val="tx1"/>
                </a:solidFill>
                <a:latin typeface="Arial" panose="020B0604020202020204" pitchFamily="34" charset="0"/>
                <a:ea typeface="中國龍毛隸書" pitchFamily="49" charset="-120"/>
              </a:defRPr>
            </a:lvl4pPr>
            <a:lvl5pPr marL="2057400" indent="-228600" defTabSz="815975" eaLnBrk="0" hangingPunct="0">
              <a:defRPr sz="1600" baseline="-25000">
                <a:solidFill>
                  <a:schemeClr val="tx1"/>
                </a:solidFill>
                <a:latin typeface="Arial" panose="020B0604020202020204" pitchFamily="34"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9pPr>
          </a:lstStyle>
          <a:p>
            <a:pPr algn="ctr" eaLnBrk="1" hangingPunct="1">
              <a:spcBef>
                <a:spcPct val="50000"/>
              </a:spcBef>
            </a:pPr>
            <a:r>
              <a:rPr lang="en-US" altLang="zh-CN" sz="2600" b="1" baseline="0" dirty="0">
                <a:solidFill>
                  <a:srgbClr val="C00000"/>
                </a:solidFill>
                <a:latin typeface="#9Slide03 Arima Madurai Black" panose="00000A00000000000000" charset="0"/>
                <a:ea typeface="华文行楷" pitchFamily="2" charset="-122"/>
                <a:cs typeface="#9Slide03 Arima Madurai Black" panose="00000A00000000000000" charset="0"/>
              </a:rPr>
              <a:t>1. Nội dung</a:t>
            </a:r>
          </a:p>
        </p:txBody>
      </p:sp>
      <p:sp>
        <p:nvSpPr>
          <p:cNvPr id="3" name="Text Box 14"/>
          <p:cNvSpPr txBox="1">
            <a:spLocks noChangeArrowheads="1"/>
          </p:cNvSpPr>
          <p:nvPr/>
        </p:nvSpPr>
        <p:spPr bwMode="auto">
          <a:xfrm>
            <a:off x="568513" y="2844102"/>
            <a:ext cx="5185411" cy="35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1" tIns="54425" rIns="108851" bIns="54425">
            <a:spAutoFit/>
          </a:bodyPr>
          <a:lstStyle>
            <a:lvl1pPr defTabSz="815975" eaLnBrk="0" hangingPunct="0">
              <a:defRPr sz="1600" baseline="-25000">
                <a:solidFill>
                  <a:schemeClr val="tx1"/>
                </a:solidFill>
                <a:latin typeface="Arial" panose="020B0604020202020204" pitchFamily="34" charset="0"/>
                <a:ea typeface="中國龍毛隸書" pitchFamily="49" charset="-120"/>
              </a:defRPr>
            </a:lvl1pPr>
            <a:lvl2pPr marL="742950" indent="-285750" defTabSz="815975" eaLnBrk="0" hangingPunct="0">
              <a:defRPr sz="1600" baseline="-25000">
                <a:solidFill>
                  <a:schemeClr val="tx1"/>
                </a:solidFill>
                <a:latin typeface="Arial" panose="020B0604020202020204" pitchFamily="34" charset="0"/>
                <a:ea typeface="中國龍毛隸書" pitchFamily="49" charset="-120"/>
              </a:defRPr>
            </a:lvl2pPr>
            <a:lvl3pPr marL="1143000" indent="-228600" defTabSz="815975" eaLnBrk="0" hangingPunct="0">
              <a:defRPr sz="1600" baseline="-25000">
                <a:solidFill>
                  <a:schemeClr val="tx1"/>
                </a:solidFill>
                <a:latin typeface="Arial" panose="020B0604020202020204" pitchFamily="34" charset="0"/>
                <a:ea typeface="中國龍毛隸書" pitchFamily="49" charset="-120"/>
              </a:defRPr>
            </a:lvl3pPr>
            <a:lvl4pPr marL="1600200" indent="-228600" defTabSz="815975" eaLnBrk="0" hangingPunct="0">
              <a:defRPr sz="1600" baseline="-25000">
                <a:solidFill>
                  <a:schemeClr val="tx1"/>
                </a:solidFill>
                <a:latin typeface="Arial" panose="020B0604020202020204" pitchFamily="34" charset="0"/>
                <a:ea typeface="中國龍毛隸書" pitchFamily="49" charset="-120"/>
              </a:defRPr>
            </a:lvl4pPr>
            <a:lvl5pPr marL="2057400" indent="-228600" defTabSz="815975" eaLnBrk="0" hangingPunct="0">
              <a:defRPr sz="1600" baseline="-25000">
                <a:solidFill>
                  <a:schemeClr val="tx1"/>
                </a:solidFill>
                <a:latin typeface="Arial" panose="020B0604020202020204" pitchFamily="34"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9pPr>
          </a:lstStyle>
          <a:p>
            <a:pPr algn="just" eaLnBrk="1" hangingPunct="1">
              <a:lnSpc>
                <a:spcPct val="85000"/>
              </a:lnSpc>
              <a:spcBef>
                <a:spcPts val="50"/>
              </a:spcBef>
              <a:spcAft>
                <a:spcPts val="0"/>
              </a:spcAft>
            </a:pPr>
            <a:r>
              <a:rPr lang="en-US" altLang="zh-CN" sz="2400" b="1" baseline="0" dirty="0">
                <a:solidFill>
                  <a:schemeClr val="tx1"/>
                </a:solidFill>
                <a:latin typeface="#9Slide03 Arima Madurai Bold" panose="00000800000000000000" pitchFamily="2" charset="0"/>
                <a:ea typeface="华文行楷" pitchFamily="2" charset="-122"/>
                <a:cs typeface="#9Slide03 Arima Madurai Bold" panose="00000800000000000000" pitchFamily="2" charset="0"/>
              </a:rPr>
              <a:t>Đoạn trích “Lục Vân Tiên cứu Kiều Nguyệt Nga” đã lên án cái xấu, cái ác trong trong hội. Đồng thời, thể hiện khát vọng của nhân dân cũng như của chính tác giả hướng tới lẽ công bằng, những điều tốt đẹp trong cuộc sống. Bên cạnh đó, tác phẩm cũng đã khắc họa thành công hai nhân vật Lục Vân Tiên và Kiều Nguyệt Nga với những phẩm chất cao đẹp và lí tưởng.</a:t>
            </a:r>
          </a:p>
        </p:txBody>
      </p:sp>
      <p:sp>
        <p:nvSpPr>
          <p:cNvPr id="12" name="圆角矩形 10">
            <a:extLst>
              <a:ext uri="{FF2B5EF4-FFF2-40B4-BE49-F238E27FC236}">
                <a16:creationId xmlns:a16="http://schemas.microsoft.com/office/drawing/2014/main" id="{75E1454F-71E6-E71B-51E4-8AC22C62A6BA}"/>
              </a:ext>
            </a:extLst>
          </p:cNvPr>
          <p:cNvSpPr/>
          <p:nvPr/>
        </p:nvSpPr>
        <p:spPr>
          <a:xfrm>
            <a:off x="6323523" y="2042159"/>
            <a:ext cx="5298377" cy="4378959"/>
          </a:xfrm>
          <a:prstGeom prst="roundRect">
            <a:avLst>
              <a:gd name="adj" fmla="val 10166"/>
            </a:avLst>
          </a:prstGeom>
          <a:solidFill>
            <a:srgbClr val="F9E7CD"/>
          </a:solidFill>
          <a:ln w="28575">
            <a:solidFill>
              <a:srgbClr val="F3A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3AD00"/>
              </a:solidFill>
              <a:effectLst>
                <a:outerShdw blurRad="38100" dist="38100" dir="2700000" algn="tl">
                  <a:srgbClr val="000000">
                    <a:alpha val="43137"/>
                  </a:srgbClr>
                </a:outerShdw>
              </a:effectLst>
            </a:endParaRPr>
          </a:p>
        </p:txBody>
      </p:sp>
      <p:sp>
        <p:nvSpPr>
          <p:cNvPr id="5" name="Text Box 14"/>
          <p:cNvSpPr txBox="1">
            <a:spLocks noChangeArrowheads="1"/>
          </p:cNvSpPr>
          <p:nvPr/>
        </p:nvSpPr>
        <p:spPr bwMode="auto">
          <a:xfrm>
            <a:off x="6450723" y="2844102"/>
            <a:ext cx="5040237" cy="32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1" tIns="54425" rIns="108851" bIns="54425">
            <a:spAutoFit/>
          </a:bodyPr>
          <a:lstStyle>
            <a:defPPr>
              <a:defRPr lang="zh-CN"/>
            </a:defPPr>
            <a:lvl1pPr algn="ctr" defTabSz="815975">
              <a:lnSpc>
                <a:spcPct val="85000"/>
              </a:lnSpc>
              <a:spcBef>
                <a:spcPts val="50"/>
              </a:spcBef>
              <a:spcAft>
                <a:spcPts val="0"/>
              </a:spcAft>
              <a:defRPr sz="2400" b="1" baseline="0">
                <a:latin typeface="#9Slide03 Arima Madurai Bold" panose="00000800000000000000" pitchFamily="2" charset="0"/>
                <a:ea typeface="华文行楷" pitchFamily="2" charset="-122"/>
                <a:cs typeface="#9Slide03 Arima Madurai Bold" panose="00000800000000000000" pitchFamily="2" charset="0"/>
              </a:defRPr>
            </a:lvl1pPr>
            <a:lvl2pPr marL="742950" indent="-285750" defTabSz="815975" eaLnBrk="0" hangingPunct="0">
              <a:defRPr sz="1600" baseline="-25000">
                <a:latin typeface="Arial" panose="020B0604020202020204" pitchFamily="34" charset="0"/>
                <a:ea typeface="中國龍毛隸書" pitchFamily="49" charset="-120"/>
              </a:defRPr>
            </a:lvl2pPr>
            <a:lvl3pPr marL="1143000" indent="-228600" defTabSz="815975" eaLnBrk="0" hangingPunct="0">
              <a:defRPr sz="1600" baseline="-25000">
                <a:latin typeface="Arial" panose="020B0604020202020204" pitchFamily="34" charset="0"/>
                <a:ea typeface="中國龍毛隸書" pitchFamily="49" charset="-120"/>
              </a:defRPr>
            </a:lvl3pPr>
            <a:lvl4pPr marL="1600200" indent="-228600" defTabSz="815975" eaLnBrk="0" hangingPunct="0">
              <a:defRPr sz="1600" baseline="-25000">
                <a:latin typeface="Arial" panose="020B0604020202020204" pitchFamily="34" charset="0"/>
                <a:ea typeface="中國龍毛隸書" pitchFamily="49" charset="-120"/>
              </a:defRPr>
            </a:lvl4pPr>
            <a:lvl5pPr marL="2057400" indent="-228600" defTabSz="815975" eaLnBrk="0" hangingPunct="0">
              <a:defRPr sz="1600" baseline="-25000">
                <a:latin typeface="Arial" panose="020B0604020202020204" pitchFamily="34" charset="0"/>
                <a:ea typeface="中國龍毛隸書" pitchFamily="49" charset="-120"/>
              </a:defRPr>
            </a:lvl5pPr>
            <a:lvl6pPr marL="2514600" indent="-228600" algn="ctr" defTabSz="815975" eaLnBrk="0" fontAlgn="base" hangingPunct="0">
              <a:spcBef>
                <a:spcPct val="0"/>
              </a:spcBef>
              <a:spcAft>
                <a:spcPct val="0"/>
              </a:spcAft>
              <a:defRPr sz="1600" baseline="-25000">
                <a:latin typeface="Arial" panose="020B0604020202020204" pitchFamily="34" charset="0"/>
                <a:ea typeface="中國龍毛隸書" pitchFamily="49" charset="-120"/>
              </a:defRPr>
            </a:lvl6pPr>
            <a:lvl7pPr marL="2971800" indent="-228600" algn="ctr" defTabSz="815975" eaLnBrk="0" fontAlgn="base" hangingPunct="0">
              <a:spcBef>
                <a:spcPct val="0"/>
              </a:spcBef>
              <a:spcAft>
                <a:spcPct val="0"/>
              </a:spcAft>
              <a:defRPr sz="1600" baseline="-25000">
                <a:latin typeface="Arial" panose="020B0604020202020204" pitchFamily="34" charset="0"/>
                <a:ea typeface="中國龍毛隸書" pitchFamily="49" charset="-120"/>
              </a:defRPr>
            </a:lvl7pPr>
            <a:lvl8pPr marL="3429000" indent="-228600" algn="ctr" defTabSz="815975" eaLnBrk="0" fontAlgn="base" hangingPunct="0">
              <a:spcBef>
                <a:spcPct val="0"/>
              </a:spcBef>
              <a:spcAft>
                <a:spcPct val="0"/>
              </a:spcAft>
              <a:defRPr sz="1600" baseline="-25000">
                <a:latin typeface="Arial" panose="020B0604020202020204" pitchFamily="34" charset="0"/>
                <a:ea typeface="中國龍毛隸書" pitchFamily="49" charset="-120"/>
              </a:defRPr>
            </a:lvl8pPr>
            <a:lvl9pPr marL="3886200" indent="-228600" algn="ctr" defTabSz="815975" eaLnBrk="0" fontAlgn="base" hangingPunct="0">
              <a:spcBef>
                <a:spcPct val="0"/>
              </a:spcBef>
              <a:spcAft>
                <a:spcPct val="0"/>
              </a:spcAft>
              <a:defRPr sz="1600" baseline="-25000">
                <a:latin typeface="Arial" panose="020B0604020202020204" pitchFamily="34" charset="0"/>
                <a:ea typeface="中國龍毛隸書" pitchFamily="49" charset="-120"/>
              </a:defRPr>
            </a:lvl9pPr>
          </a:lstStyle>
          <a:p>
            <a:pPr algn="just"/>
            <a:r>
              <a:rPr lang="en-US" altLang="zh-CN" dirty="0"/>
              <a:t>Đoạn trích đã xây dựng thành công nhân vật qua hành động, cử chỉ, lời nói mà ít khắc họa ngoại hình, cũng như ít đi sâu vào diễn biến nội tâm. Vì vậy, các nhân vật đều mang đậm tính chất của văn học dân gian. Bên cạnh đó, ngôn từ được sử dụng mộc mạc, bình dị, gần với lời ăn tiếng nói thường ngày và mang đậm màu sắc Nam Bộ. </a:t>
            </a:r>
          </a:p>
        </p:txBody>
      </p:sp>
      <p:sp>
        <p:nvSpPr>
          <p:cNvPr id="4" name="Text Box 14"/>
          <p:cNvSpPr txBox="1">
            <a:spLocks noChangeArrowheads="1"/>
          </p:cNvSpPr>
          <p:nvPr/>
        </p:nvSpPr>
        <p:spPr bwMode="auto">
          <a:xfrm>
            <a:off x="7680803" y="2227961"/>
            <a:ext cx="258381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1" tIns="54425" rIns="108851" bIns="54425">
            <a:spAutoFit/>
          </a:bodyPr>
          <a:lstStyle>
            <a:lvl1pPr defTabSz="815975" eaLnBrk="0" hangingPunct="0">
              <a:defRPr sz="1600" baseline="-25000">
                <a:solidFill>
                  <a:schemeClr val="tx1"/>
                </a:solidFill>
                <a:latin typeface="Arial" panose="020B0604020202020204" pitchFamily="34" charset="0"/>
                <a:ea typeface="中國龍毛隸書" pitchFamily="49" charset="-120"/>
              </a:defRPr>
            </a:lvl1pPr>
            <a:lvl2pPr marL="742950" indent="-285750" defTabSz="815975" eaLnBrk="0" hangingPunct="0">
              <a:defRPr sz="1600" baseline="-25000">
                <a:solidFill>
                  <a:schemeClr val="tx1"/>
                </a:solidFill>
                <a:latin typeface="Arial" panose="020B0604020202020204" pitchFamily="34" charset="0"/>
                <a:ea typeface="中國龍毛隸書" pitchFamily="49" charset="-120"/>
              </a:defRPr>
            </a:lvl2pPr>
            <a:lvl3pPr marL="1143000" indent="-228600" defTabSz="815975" eaLnBrk="0" hangingPunct="0">
              <a:defRPr sz="1600" baseline="-25000">
                <a:solidFill>
                  <a:schemeClr val="tx1"/>
                </a:solidFill>
                <a:latin typeface="Arial" panose="020B0604020202020204" pitchFamily="34" charset="0"/>
                <a:ea typeface="中國龍毛隸書" pitchFamily="49" charset="-120"/>
              </a:defRPr>
            </a:lvl3pPr>
            <a:lvl4pPr marL="1600200" indent="-228600" defTabSz="815975" eaLnBrk="0" hangingPunct="0">
              <a:defRPr sz="1600" baseline="-25000">
                <a:solidFill>
                  <a:schemeClr val="tx1"/>
                </a:solidFill>
                <a:latin typeface="Arial" panose="020B0604020202020204" pitchFamily="34" charset="0"/>
                <a:ea typeface="中國龍毛隸書" pitchFamily="49" charset="-120"/>
              </a:defRPr>
            </a:lvl4pPr>
            <a:lvl5pPr marL="2057400" indent="-228600" defTabSz="815975" eaLnBrk="0" hangingPunct="0">
              <a:defRPr sz="1600" baseline="-25000">
                <a:solidFill>
                  <a:schemeClr val="tx1"/>
                </a:solidFill>
                <a:latin typeface="Arial" panose="020B0604020202020204" pitchFamily="34"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9pPr>
          </a:lstStyle>
          <a:p>
            <a:pPr algn="ctr" eaLnBrk="1" hangingPunct="1">
              <a:spcBef>
                <a:spcPct val="50000"/>
              </a:spcBef>
            </a:pPr>
            <a:r>
              <a:rPr lang="en-US" altLang="zh-CN" sz="2600" b="1" baseline="0" dirty="0">
                <a:solidFill>
                  <a:srgbClr val="C00000"/>
                </a:solidFill>
                <a:latin typeface="#9Slide03 Arima Madurai Black" panose="00000A00000000000000" charset="0"/>
                <a:ea typeface="华文行楷" pitchFamily="2" charset="-122"/>
                <a:cs typeface="#9Slide03 Arima Madurai Black" panose="00000A00000000000000" charset="0"/>
              </a:rPr>
              <a:t>1. Nghệ thuật</a:t>
            </a:r>
          </a:p>
        </p:txBody>
      </p:sp>
      <p:sp>
        <p:nvSpPr>
          <p:cNvPr id="13" name="Text Box 1">
            <a:extLst>
              <a:ext uri="{FF2B5EF4-FFF2-40B4-BE49-F238E27FC236}">
                <a16:creationId xmlns:a16="http://schemas.microsoft.com/office/drawing/2014/main" id="{8E4D0226-F28F-8443-4A69-95CD1E4ED483}"/>
              </a:ext>
            </a:extLst>
          </p:cNvPr>
          <p:cNvSpPr txBox="1"/>
          <p:nvPr/>
        </p:nvSpPr>
        <p:spPr>
          <a:xfrm>
            <a:off x="2524601" y="553080"/>
            <a:ext cx="7141210" cy="80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0" tIns="60945" rIns="121890" bIns="60945">
            <a:spAutoFit/>
          </a:bodyPr>
          <a:lstStyle>
            <a:defPPr>
              <a:defRPr lang="zh-CN"/>
            </a:defPPr>
            <a:lvl1pPr algn="ctr" fontAlgn="base">
              <a:spcBef>
                <a:spcPct val="0"/>
              </a:spcBef>
              <a:spcAft>
                <a:spcPct val="0"/>
              </a:spcAft>
              <a:defRPr sz="280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defRPr>
            </a:lvl1pPr>
          </a:lstStyle>
          <a:p>
            <a:r>
              <a:rPr lang="en-US" altLang="zh-CN" sz="4400" dirty="0">
                <a:sym typeface="Arial" panose="020B0604020202020204" pitchFamily="34" charset="0"/>
              </a:rPr>
              <a:t>III. </a:t>
            </a:r>
            <a:r>
              <a:rPr lang="en-US" altLang="zh-CN" sz="4400" dirty="0" err="1">
                <a:sym typeface="Arial" panose="020B0604020202020204" pitchFamily="34" charset="0"/>
              </a:rPr>
              <a:t>Tổng</a:t>
            </a:r>
            <a:r>
              <a:rPr lang="en-US" altLang="zh-CN" sz="4400" dirty="0">
                <a:sym typeface="Arial" panose="020B0604020202020204" pitchFamily="34" charset="0"/>
              </a:rPr>
              <a:t> </a:t>
            </a:r>
            <a:r>
              <a:rPr lang="en-US" altLang="zh-CN" sz="4400" dirty="0" err="1">
                <a:sym typeface="Arial" panose="020B0604020202020204" pitchFamily="34" charset="0"/>
              </a:rPr>
              <a:t>kết</a:t>
            </a:r>
            <a:endParaRPr lang="en-US" altLang="zh-CN" sz="4400" dirty="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3" grpId="0"/>
      <p:bldP spid="3" grpId="1"/>
      <p:bldP spid="5" grpId="0"/>
      <p:bldP spid="5" grpId="1"/>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2"/>
          <p:cNvCxnSpPr>
            <a:cxnSpLocks noChangeShapeType="1"/>
          </p:cNvCxnSpPr>
          <p:nvPr/>
        </p:nvCxnSpPr>
        <p:spPr bwMode="auto">
          <a:xfrm>
            <a:off x="3409043" y="1537387"/>
            <a:ext cx="0" cy="4351940"/>
          </a:xfrm>
          <a:prstGeom prst="line">
            <a:avLst/>
          </a:prstGeom>
          <a:noFill/>
          <a:ln w="38100">
            <a:solidFill>
              <a:schemeClr val="tx1"/>
            </a:solidFill>
            <a:round/>
          </a:ln>
          <a:extLst>
            <a:ext uri="{909E8E84-426E-40DD-AFC4-6F175D3DCCD1}">
              <a14:hiddenFill xmlns:a14="http://schemas.microsoft.com/office/drawing/2010/main">
                <a:noFill/>
              </a14:hiddenFill>
            </a:ext>
          </a:extLst>
        </p:spPr>
      </p:cxnSp>
      <p:sp>
        <p:nvSpPr>
          <p:cNvPr id="56" name="Text Box 14"/>
          <p:cNvSpPr txBox="1">
            <a:spLocks noChangeArrowheads="1"/>
          </p:cNvSpPr>
          <p:nvPr/>
        </p:nvSpPr>
        <p:spPr bwMode="auto">
          <a:xfrm>
            <a:off x="825731" y="2082363"/>
            <a:ext cx="2245424" cy="316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1" tIns="54425" rIns="108851" bIns="54425">
            <a:spAutoFit/>
          </a:bodyPr>
          <a:lstStyle>
            <a:lvl1pPr defTabSz="815975" eaLnBrk="0" hangingPunct="0">
              <a:defRPr sz="1600" baseline="-25000">
                <a:solidFill>
                  <a:schemeClr val="tx1"/>
                </a:solidFill>
                <a:latin typeface="Arial" panose="020B0604020202020204" pitchFamily="34" charset="0"/>
                <a:ea typeface="中國龍毛隸書" pitchFamily="49" charset="-120"/>
              </a:defRPr>
            </a:lvl1pPr>
            <a:lvl2pPr marL="742950" indent="-285750" defTabSz="815975" eaLnBrk="0" hangingPunct="0">
              <a:defRPr sz="1600" baseline="-25000">
                <a:solidFill>
                  <a:schemeClr val="tx1"/>
                </a:solidFill>
                <a:latin typeface="Arial" panose="020B0604020202020204" pitchFamily="34" charset="0"/>
                <a:ea typeface="中國龍毛隸書" pitchFamily="49" charset="-120"/>
              </a:defRPr>
            </a:lvl2pPr>
            <a:lvl3pPr marL="1143000" indent="-228600" defTabSz="815975" eaLnBrk="0" hangingPunct="0">
              <a:defRPr sz="1600" baseline="-25000">
                <a:solidFill>
                  <a:schemeClr val="tx1"/>
                </a:solidFill>
                <a:latin typeface="Arial" panose="020B0604020202020204" pitchFamily="34" charset="0"/>
                <a:ea typeface="中國龍毛隸書" pitchFamily="49" charset="-120"/>
              </a:defRPr>
            </a:lvl3pPr>
            <a:lvl4pPr marL="1600200" indent="-228600" defTabSz="815975" eaLnBrk="0" hangingPunct="0">
              <a:defRPr sz="1600" baseline="-25000">
                <a:solidFill>
                  <a:schemeClr val="tx1"/>
                </a:solidFill>
                <a:latin typeface="Arial" panose="020B0604020202020204" pitchFamily="34" charset="0"/>
                <a:ea typeface="中國龍毛隸書" pitchFamily="49" charset="-120"/>
              </a:defRPr>
            </a:lvl4pPr>
            <a:lvl5pPr marL="2057400" indent="-228600" defTabSz="815975" eaLnBrk="0" hangingPunct="0">
              <a:defRPr sz="1600" baseline="-25000">
                <a:solidFill>
                  <a:schemeClr val="tx1"/>
                </a:solidFill>
                <a:latin typeface="Arial" panose="020B0604020202020204" pitchFamily="34"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9pPr>
          </a:lstStyle>
          <a:p>
            <a:pPr algn="ctr" eaLnBrk="1" hangingPunct="1">
              <a:lnSpc>
                <a:spcPct val="120000"/>
              </a:lnSpc>
              <a:spcBef>
                <a:spcPct val="50000"/>
              </a:spcBef>
            </a:pPr>
            <a:r>
              <a:rPr lang="en-US" altLang="zh-CN" sz="2800" b="1" baseline="0" dirty="0">
                <a:solidFill>
                  <a:srgbClr val="C00000"/>
                </a:solidFill>
                <a:latin typeface="#9Slide03 BoosterNextFYBlack" panose="02000A03000000020004" pitchFamily="2" charset="0"/>
                <a:ea typeface="华文行楷" pitchFamily="2" charset="-122"/>
                <a:cs typeface="#9Slide03 Arima Madurai Black" panose="00000A00000000000000" charset="0"/>
              </a:rPr>
              <a:t>3. Những lưu ý về cách đọc  hiểu văn bản truyện thơ Nôm</a:t>
            </a:r>
          </a:p>
        </p:txBody>
      </p:sp>
      <p:sp>
        <p:nvSpPr>
          <p:cNvPr id="13" name="Text Box 14"/>
          <p:cNvSpPr txBox="1">
            <a:spLocks noChangeArrowheads="1"/>
          </p:cNvSpPr>
          <p:nvPr/>
        </p:nvSpPr>
        <p:spPr bwMode="auto">
          <a:xfrm>
            <a:off x="3847308" y="1858839"/>
            <a:ext cx="7368085" cy="3709035"/>
          </a:xfrm>
          <a:prstGeom prst="rect">
            <a:avLst/>
          </a:prstGeom>
          <a:solidFill>
            <a:srgbClr val="F9E7CD"/>
          </a:solidFill>
          <a:ln>
            <a:noFill/>
          </a:ln>
        </p:spPr>
        <p:txBody>
          <a:bodyPr wrap="square" lIns="108851" tIns="54425" rIns="108851" bIns="54425">
            <a:spAutoFit/>
          </a:bodyPr>
          <a:lstStyle>
            <a:lvl1pPr defTabSz="815975" eaLnBrk="0" hangingPunct="0">
              <a:defRPr sz="1600" baseline="-25000">
                <a:solidFill>
                  <a:schemeClr val="tx1"/>
                </a:solidFill>
                <a:latin typeface="Arial" panose="020B0604020202020204" pitchFamily="34" charset="0"/>
                <a:ea typeface="中國龍毛隸書" pitchFamily="49" charset="-120"/>
              </a:defRPr>
            </a:lvl1pPr>
            <a:lvl2pPr marL="742950" indent="-285750" defTabSz="815975" eaLnBrk="0" hangingPunct="0">
              <a:defRPr sz="1600" baseline="-25000">
                <a:solidFill>
                  <a:schemeClr val="tx1"/>
                </a:solidFill>
                <a:latin typeface="Arial" panose="020B0604020202020204" pitchFamily="34" charset="0"/>
                <a:ea typeface="中國龍毛隸書" pitchFamily="49" charset="-120"/>
              </a:defRPr>
            </a:lvl2pPr>
            <a:lvl3pPr marL="1143000" indent="-228600" defTabSz="815975" eaLnBrk="0" hangingPunct="0">
              <a:defRPr sz="1600" baseline="-25000">
                <a:solidFill>
                  <a:schemeClr val="tx1"/>
                </a:solidFill>
                <a:latin typeface="Arial" panose="020B0604020202020204" pitchFamily="34" charset="0"/>
                <a:ea typeface="中國龍毛隸書" pitchFamily="49" charset="-120"/>
              </a:defRPr>
            </a:lvl3pPr>
            <a:lvl4pPr marL="1600200" indent="-228600" defTabSz="815975" eaLnBrk="0" hangingPunct="0">
              <a:defRPr sz="1600" baseline="-25000">
                <a:solidFill>
                  <a:schemeClr val="tx1"/>
                </a:solidFill>
                <a:latin typeface="Arial" panose="020B0604020202020204" pitchFamily="34" charset="0"/>
                <a:ea typeface="中國龍毛隸書" pitchFamily="49" charset="-120"/>
              </a:defRPr>
            </a:lvl4pPr>
            <a:lvl5pPr marL="2057400" indent="-228600" defTabSz="815975" eaLnBrk="0" hangingPunct="0">
              <a:defRPr sz="1600" baseline="-25000">
                <a:solidFill>
                  <a:schemeClr val="tx1"/>
                </a:solidFill>
                <a:latin typeface="Arial" panose="020B0604020202020204" pitchFamily="34"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9pPr>
          </a:lstStyle>
          <a:p>
            <a:pPr algn="just" eaLnBrk="1" hangingPunct="1">
              <a:lnSpc>
                <a:spcPct val="100000"/>
              </a:lnSpc>
              <a:spcBef>
                <a:spcPct val="50000"/>
              </a:spcBef>
            </a:pPr>
            <a:r>
              <a:rPr lang="en-US" altLang="zh-CN" sz="2600" b="1" baseline="0" dirty="0">
                <a:solidFill>
                  <a:schemeClr val="tx1"/>
                </a:solidFill>
                <a:latin typeface="#9Slide03 Arima Madurai Black" panose="00000A00000000000000" charset="0"/>
                <a:ea typeface="华文行楷" pitchFamily="2" charset="-122"/>
                <a:cs typeface="#9Slide03 Arima Madurai Black" panose="00000A00000000000000" charset="0"/>
              </a:rPr>
              <a:t>- Xác định được các sự việc chính và các tuyến nhân vật trong truyện.</a:t>
            </a:r>
          </a:p>
          <a:p>
            <a:pPr algn="just" eaLnBrk="1" hangingPunct="1">
              <a:lnSpc>
                <a:spcPct val="100000"/>
              </a:lnSpc>
              <a:spcBef>
                <a:spcPct val="50000"/>
              </a:spcBef>
            </a:pPr>
            <a:r>
              <a:rPr lang="en-US" altLang="zh-CN" sz="2600" b="1" baseline="0" dirty="0">
                <a:solidFill>
                  <a:schemeClr val="tx1"/>
                </a:solidFill>
                <a:latin typeface="#9Slide03 Arima Madurai Black" panose="00000A00000000000000" charset="0"/>
                <a:ea typeface="华文行楷" pitchFamily="2" charset="-122"/>
                <a:cs typeface="#9Slide03 Arima Madurai Black" panose="00000A00000000000000" charset="0"/>
              </a:rPr>
              <a:t>- Tìm hiểu đặc sắc nghệ thuật của đoạn trích, đặc biệt là nghệ thuật xây dựng nhân vật; nghệ thuật sử dụng ngôn từ mang phong cách riêng của tác giả.</a:t>
            </a:r>
          </a:p>
          <a:p>
            <a:pPr algn="just" eaLnBrk="1" hangingPunct="1">
              <a:lnSpc>
                <a:spcPct val="100000"/>
              </a:lnSpc>
              <a:spcBef>
                <a:spcPct val="50000"/>
              </a:spcBef>
            </a:pPr>
            <a:r>
              <a:rPr lang="en-US" altLang="zh-CN" sz="2600" b="1" baseline="0" dirty="0">
                <a:solidFill>
                  <a:schemeClr val="tx1"/>
                </a:solidFill>
                <a:latin typeface="#9Slide03 Arima Madurai Black" panose="00000A00000000000000" charset="0"/>
                <a:ea typeface="华文行楷" pitchFamily="2" charset="-122"/>
                <a:cs typeface="#9Slide03 Arima Madurai Black" panose="00000A00000000000000" charset="0"/>
              </a:rPr>
              <a:t>- Chú ý cảm xúc, thái độ của tác giả được biểu lộ chủ yếu qua ngôn từ, giọng điệu.</a:t>
            </a: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9" descr="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76" y="1488499"/>
            <a:ext cx="8003460" cy="349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松树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99" y="4309412"/>
            <a:ext cx="5249748" cy="25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2524601" y="2387615"/>
            <a:ext cx="7141210" cy="1692771"/>
          </a:xfrm>
          <a:prstGeom prst="rect">
            <a:avLst/>
          </a:prstGeom>
          <a:noFill/>
        </p:spPr>
        <p:txBody>
          <a:bodyPr wrap="square" rtlCol="0" anchor="t">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IV. </a:t>
            </a:r>
            <a:r>
              <a:rPr kumimoji="0" lang="en-US" altLang="zh-CN" sz="6000" b="0" i="0" u="none" strike="noStrike" kern="1200" cap="none" spc="0" normalizeH="0" baseline="0" noProof="0" dirty="0" err="1">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Luyện</a:t>
            </a:r>
            <a:r>
              <a:rPr kumimoji="0" lang="en-US" altLang="zh-CN" sz="60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 </a:t>
            </a:r>
            <a:r>
              <a:rPr kumimoji="0" lang="en-US" altLang="zh-CN" sz="6000" b="0" i="0" u="none" strike="noStrike" kern="1200" cap="none" spc="0" normalizeH="0" baseline="0" noProof="0" dirty="0" err="1">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tập</a:t>
            </a:r>
            <a:r>
              <a:rPr kumimoji="0" lang="en-US" altLang="zh-CN" sz="60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a:t>
            </a:r>
          </a:p>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vận</a:t>
            </a:r>
            <a:r>
              <a:rPr kumimoji="0" lang="en-US" altLang="zh-CN" sz="60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 </a:t>
            </a:r>
            <a:r>
              <a:rPr kumimoji="0" lang="en-US" altLang="zh-CN" sz="6000" b="0" i="0" u="none" strike="noStrike" kern="1200" cap="none" spc="0" normalizeH="0" baseline="0" noProof="0" dirty="0" err="1">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dụng</a:t>
            </a:r>
            <a:endParaRPr kumimoji="0" lang="en-US" altLang="zh-CN" sz="60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endParaRPr>
          </a:p>
        </p:txBody>
      </p:sp>
    </p:spTree>
    <p:extLst>
      <p:ext uri="{BB962C8B-B14F-4D97-AF65-F5344CB8AC3E}">
        <p14:creationId xmlns:p14="http://schemas.microsoft.com/office/powerpoint/2010/main" val="4145954069"/>
      </p:ext>
    </p:extLst>
  </p:cSld>
  <p:clrMapOvr>
    <a:masterClrMapping/>
  </p:clrMapOvr>
  <mc:AlternateContent xmlns:mc="http://schemas.openxmlformats.org/markup-compatibility/2006" xmlns:p14="http://schemas.microsoft.com/office/powerpoint/2010/main">
    <mc:Choice Requires="p14">
      <p:transition spd="slow" p14:dur="16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458" y="1582148"/>
            <a:ext cx="3431419" cy="5266055"/>
          </a:xfrm>
          <a:prstGeom prst="rect">
            <a:avLst/>
          </a:prstGeom>
        </p:spPr>
      </p:pic>
      <p:grpSp>
        <p:nvGrpSpPr>
          <p:cNvPr id="26" name="Group 25"/>
          <p:cNvGrpSpPr/>
          <p:nvPr/>
        </p:nvGrpSpPr>
        <p:grpSpPr>
          <a:xfrm>
            <a:off x="2967483" y="1429132"/>
            <a:ext cx="8049895" cy="2252345"/>
            <a:chOff x="4203" y="2501"/>
            <a:chExt cx="12677" cy="3547"/>
          </a:xfrm>
          <a:solidFill>
            <a:srgbClr val="DED2AF"/>
          </a:solidFill>
        </p:grpSpPr>
        <p:grpSp>
          <p:nvGrpSpPr>
            <p:cNvPr id="18" name="组合 6"/>
            <p:cNvGrpSpPr/>
            <p:nvPr/>
          </p:nvGrpSpPr>
          <p:grpSpPr>
            <a:xfrm>
              <a:off x="4203" y="2501"/>
              <a:ext cx="12677" cy="3547"/>
              <a:chOff x="3321050" y="4076700"/>
              <a:chExt cx="5930900" cy="406400"/>
            </a:xfrm>
            <a:grpFill/>
          </p:grpSpPr>
          <p:sp>
            <p:nvSpPr>
              <p:cNvPr id="19" name="圆角矩形 7"/>
              <p:cNvSpPr/>
              <p:nvPr/>
            </p:nvSpPr>
            <p:spPr>
              <a:xfrm>
                <a:off x="3321050" y="4076700"/>
                <a:ext cx="5930900" cy="406400"/>
              </a:xfrm>
              <a:prstGeom prst="roundRect">
                <a:avLst/>
              </a:prstGeom>
              <a:grp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20" name="文本框 3"/>
              <p:cNvSpPr txBox="1">
                <a:spLocks noChangeArrowheads="1"/>
              </p:cNvSpPr>
              <p:nvPr/>
            </p:nvSpPr>
            <p:spPr bwMode="auto">
              <a:xfrm>
                <a:off x="3431035" y="4232853"/>
                <a:ext cx="1739291" cy="94186"/>
              </a:xfrm>
              <a:prstGeom prst="rect">
                <a:avLst/>
              </a:prstGeom>
              <a:grpFill/>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Microsoft YaHei" panose="020B0503020204020204" pitchFamily="34" charset="-122"/>
                    <a:ea typeface="Microsoft YaHei" panose="020B0503020204020204" pitchFamily="34" charset="-122"/>
                  </a:defRPr>
                </a:lvl1pPr>
              </a:lstStyle>
              <a:p>
                <a:r>
                  <a:rPr lang="en-US" altLang="zh-CN" sz="2800" b="0">
                    <a:solidFill>
                      <a:srgbClr val="7A801D"/>
                    </a:solidFill>
                    <a:latin typeface="#9Slide03 Arima Madurai Bold" panose="00000800000000000000" charset="0"/>
                    <a:ea typeface="华康俪金黑W8(P)" panose="020B0800000000000000" pitchFamily="34" charset="-122"/>
                    <a:cs typeface="#9Slide03 Arima Madurai Bold" panose="00000800000000000000" charset="0"/>
                  </a:rPr>
                  <a:t>01</a:t>
                </a:r>
                <a:r>
                  <a:rPr lang="en-US" altLang="zh-CN" sz="2800" b="0">
                    <a:solidFill>
                      <a:srgbClr val="7A801D"/>
                    </a:solidFill>
                    <a:latin typeface="华康俪金黑W8(P)" panose="020B0800000000000000" pitchFamily="34" charset="-122"/>
                    <a:ea typeface="华康俪金黑W8(P)" panose="020B0800000000000000" pitchFamily="34" charset="-122"/>
                  </a:rPr>
                  <a:t>   </a:t>
                </a:r>
                <a:endParaRPr lang="zh-CN" altLang="zh-CN" sz="2800" b="0" dirty="0">
                  <a:solidFill>
                    <a:srgbClr val="7A801D"/>
                  </a:solidFill>
                  <a:latin typeface="华康俪金黑W8(P)" panose="020B0800000000000000" pitchFamily="34" charset="-122"/>
                  <a:ea typeface="华康俪金黑W8(P)" panose="020B0800000000000000" pitchFamily="34" charset="-122"/>
                </a:endParaRPr>
              </a:p>
            </p:txBody>
          </p:sp>
        </p:grpSp>
        <p:sp>
          <p:nvSpPr>
            <p:cNvPr id="25" name="Text Box 14"/>
            <p:cNvSpPr txBox="1">
              <a:spLocks noChangeArrowheads="1"/>
            </p:cNvSpPr>
            <p:nvPr/>
          </p:nvSpPr>
          <p:spPr bwMode="auto">
            <a:xfrm>
              <a:off x="5164" y="2734"/>
              <a:ext cx="11348" cy="27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851" tIns="54425" rIns="108851" bIns="54425">
              <a:noAutofit/>
            </a:bodyPr>
            <a:lstStyle>
              <a:lvl1pPr defTabSz="815975" eaLnBrk="0" hangingPunct="0">
                <a:defRPr sz="1600" baseline="-25000">
                  <a:solidFill>
                    <a:schemeClr val="tx1"/>
                  </a:solidFill>
                  <a:latin typeface="Arial" panose="020B0604020202020204" pitchFamily="34" charset="0"/>
                  <a:ea typeface="中國龍毛隸書" pitchFamily="49" charset="-120"/>
                </a:defRPr>
              </a:lvl1pPr>
              <a:lvl2pPr marL="742950" indent="-285750" defTabSz="815975" eaLnBrk="0" hangingPunct="0">
                <a:defRPr sz="1600" baseline="-25000">
                  <a:solidFill>
                    <a:schemeClr val="tx1"/>
                  </a:solidFill>
                  <a:latin typeface="Arial" panose="020B0604020202020204" pitchFamily="34" charset="0"/>
                  <a:ea typeface="中國龍毛隸書" pitchFamily="49" charset="-120"/>
                </a:defRPr>
              </a:lvl2pPr>
              <a:lvl3pPr marL="1143000" indent="-228600" defTabSz="815975" eaLnBrk="0" hangingPunct="0">
                <a:defRPr sz="1600" baseline="-25000">
                  <a:solidFill>
                    <a:schemeClr val="tx1"/>
                  </a:solidFill>
                  <a:latin typeface="Arial" panose="020B0604020202020204" pitchFamily="34" charset="0"/>
                  <a:ea typeface="中國龍毛隸書" pitchFamily="49" charset="-120"/>
                </a:defRPr>
              </a:lvl3pPr>
              <a:lvl4pPr marL="1600200" indent="-228600" defTabSz="815975" eaLnBrk="0" hangingPunct="0">
                <a:defRPr sz="1600" baseline="-25000">
                  <a:solidFill>
                    <a:schemeClr val="tx1"/>
                  </a:solidFill>
                  <a:latin typeface="Arial" panose="020B0604020202020204" pitchFamily="34" charset="0"/>
                  <a:ea typeface="中國龍毛隸書" pitchFamily="49" charset="-120"/>
                </a:defRPr>
              </a:lvl4pPr>
              <a:lvl5pPr marL="2057400" indent="-228600" defTabSz="815975" eaLnBrk="0" hangingPunct="0">
                <a:defRPr sz="1600" baseline="-25000">
                  <a:solidFill>
                    <a:schemeClr val="tx1"/>
                  </a:solidFill>
                  <a:latin typeface="Arial" panose="020B0604020202020204" pitchFamily="34"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9pPr>
            </a:lstStyle>
            <a:p>
              <a:pPr algn="just" eaLnBrk="1" hangingPunct="1">
                <a:lnSpc>
                  <a:spcPct val="85000"/>
                </a:lnSpc>
                <a:spcBef>
                  <a:spcPts val="50"/>
                </a:spcBef>
                <a:spcAft>
                  <a:spcPts val="0"/>
                </a:spcAft>
              </a:pPr>
              <a:r>
                <a:rPr lang="en-US" altLang="zh-CN" sz="2400" b="1" baseline="0" dirty="0">
                  <a:solidFill>
                    <a:schemeClr val="tx1"/>
                  </a:solidFill>
                  <a:latin typeface="#9Slide03 Arima Madurai Black" panose="00000A00000000000000" charset="0"/>
                  <a:ea typeface="华文行楷" pitchFamily="2" charset="-122"/>
                  <a:cs typeface="#9Slide03 Arima Madurai Black" panose="00000A00000000000000" charset="0"/>
                </a:rPr>
                <a:t>Nêu cảm nghĩ của em về sự việc Lục Vân Tiên đánh cướp cứu Kiều Nguyệt Nga. (trình bày bằng đoạn văn 7 - 10 dòng) hoặc vẽ chân dung Lục Vân Tiên hoặc Kiều Nguyệt Nga dựa theo những chi tiết miêu tả trong đoạn trích Lục Vân Tiên đánh cướp, cứu Kiều Nguyệt Nga.</a:t>
              </a:r>
            </a:p>
          </p:txBody>
        </p:sp>
      </p:grpSp>
      <p:grpSp>
        <p:nvGrpSpPr>
          <p:cNvPr id="31" name="Group 30"/>
          <p:cNvGrpSpPr/>
          <p:nvPr/>
        </p:nvGrpSpPr>
        <p:grpSpPr>
          <a:xfrm>
            <a:off x="2967483" y="4009903"/>
            <a:ext cx="8049895" cy="1982470"/>
            <a:chOff x="4203" y="6654"/>
            <a:chExt cx="12677" cy="3122"/>
          </a:xfrm>
          <a:solidFill>
            <a:srgbClr val="F9E7CD"/>
          </a:solidFill>
        </p:grpSpPr>
        <p:grpSp>
          <p:nvGrpSpPr>
            <p:cNvPr id="27" name="组合 9"/>
            <p:cNvGrpSpPr/>
            <p:nvPr/>
          </p:nvGrpSpPr>
          <p:grpSpPr>
            <a:xfrm>
              <a:off x="4203" y="6654"/>
              <a:ext cx="12677" cy="3122"/>
              <a:chOff x="3321050" y="4076700"/>
              <a:chExt cx="5930900" cy="368138"/>
            </a:xfrm>
            <a:grpFill/>
          </p:grpSpPr>
          <p:sp>
            <p:nvSpPr>
              <p:cNvPr id="28" name="圆角矩形 10"/>
              <p:cNvSpPr/>
              <p:nvPr/>
            </p:nvSpPr>
            <p:spPr>
              <a:xfrm>
                <a:off x="3321050" y="4076700"/>
                <a:ext cx="5930900" cy="368138"/>
              </a:xfrm>
              <a:prstGeom prst="roundRect">
                <a:avLst/>
              </a:prstGeom>
              <a:grpFill/>
              <a:ln w="28575">
                <a:solidFill>
                  <a:srgbClr val="F3A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3AD00"/>
                  </a:solidFill>
                  <a:effectLst>
                    <a:outerShdw blurRad="38100" dist="38100" dir="2700000" algn="tl">
                      <a:srgbClr val="000000">
                        <a:alpha val="43137"/>
                      </a:srgbClr>
                    </a:outerShdw>
                  </a:effectLst>
                </a:endParaRPr>
              </a:p>
            </p:txBody>
          </p:sp>
          <p:sp>
            <p:nvSpPr>
              <p:cNvPr id="29" name="文本框 3"/>
              <p:cNvSpPr txBox="1">
                <a:spLocks noChangeArrowheads="1"/>
              </p:cNvSpPr>
              <p:nvPr/>
            </p:nvSpPr>
            <p:spPr bwMode="auto">
              <a:xfrm>
                <a:off x="3345378" y="4213833"/>
                <a:ext cx="961364" cy="96950"/>
              </a:xfrm>
              <a:prstGeom prst="rect">
                <a:avLst/>
              </a:prstGeom>
              <a:grpFill/>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Microsoft YaHei" panose="020B0503020204020204" pitchFamily="34" charset="-122"/>
                    <a:ea typeface="Microsoft YaHei" panose="020B0503020204020204" pitchFamily="34" charset="-122"/>
                  </a:defRPr>
                </a:lvl1pPr>
              </a:lstStyle>
              <a:p>
                <a:r>
                  <a:rPr lang="en-US" altLang="zh-CN" sz="2800" b="0">
                    <a:solidFill>
                      <a:srgbClr val="F3AD00"/>
                    </a:solidFill>
                    <a:latin typeface="#9Slide03 Arima Madurai Black" panose="00000A00000000000000" charset="0"/>
                    <a:ea typeface="华康俪金黑W8(P)" panose="020B0800000000000000" pitchFamily="34" charset="-122"/>
                    <a:cs typeface="#9Slide03 Arima Madurai Black" panose="00000A00000000000000" charset="0"/>
                  </a:rPr>
                  <a:t>02</a:t>
                </a:r>
                <a:r>
                  <a:rPr lang="en-US" altLang="zh-CN" sz="2800" b="0">
                    <a:solidFill>
                      <a:srgbClr val="F3AD00"/>
                    </a:solidFill>
                    <a:latin typeface="华康俪金黑W8(P)" panose="020B0800000000000000" pitchFamily="34" charset="-122"/>
                    <a:ea typeface="华康俪金黑W8(P)" panose="020B0800000000000000" pitchFamily="34" charset="-122"/>
                  </a:rPr>
                  <a:t>   </a:t>
                </a:r>
                <a:endParaRPr lang="zh-CN" altLang="zh-CN" sz="2800" b="0" dirty="0">
                  <a:solidFill>
                    <a:srgbClr val="F3AD00"/>
                  </a:solidFill>
                  <a:latin typeface="华康俪金黑W8(P)" panose="020B0800000000000000" pitchFamily="34" charset="-122"/>
                  <a:ea typeface="华康俪金黑W8(P)" panose="020B0800000000000000" pitchFamily="34" charset="-122"/>
                </a:endParaRPr>
              </a:p>
            </p:txBody>
          </p:sp>
        </p:grpSp>
        <p:sp>
          <p:nvSpPr>
            <p:cNvPr id="30" name="Text Box 14"/>
            <p:cNvSpPr txBox="1">
              <a:spLocks noChangeArrowheads="1"/>
            </p:cNvSpPr>
            <p:nvPr/>
          </p:nvSpPr>
          <p:spPr bwMode="auto">
            <a:xfrm>
              <a:off x="5282" y="7199"/>
              <a:ext cx="11348" cy="23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851" tIns="54425" rIns="108851" bIns="54425">
              <a:noAutofit/>
            </a:bodyPr>
            <a:lstStyle>
              <a:lvl1pPr defTabSz="815975" eaLnBrk="0" hangingPunct="0">
                <a:defRPr sz="1600" baseline="-25000">
                  <a:solidFill>
                    <a:schemeClr val="tx1"/>
                  </a:solidFill>
                  <a:latin typeface="Arial" panose="020B0604020202020204" pitchFamily="34" charset="0"/>
                  <a:ea typeface="中國龍毛隸書" pitchFamily="49" charset="-120"/>
                </a:defRPr>
              </a:lvl1pPr>
              <a:lvl2pPr marL="742950" indent="-285750" defTabSz="815975" eaLnBrk="0" hangingPunct="0">
                <a:defRPr sz="1600" baseline="-25000">
                  <a:solidFill>
                    <a:schemeClr val="tx1"/>
                  </a:solidFill>
                  <a:latin typeface="Arial" panose="020B0604020202020204" pitchFamily="34" charset="0"/>
                  <a:ea typeface="中國龍毛隸書" pitchFamily="49" charset="-120"/>
                </a:defRPr>
              </a:lvl2pPr>
              <a:lvl3pPr marL="1143000" indent="-228600" defTabSz="815975" eaLnBrk="0" hangingPunct="0">
                <a:defRPr sz="1600" baseline="-25000">
                  <a:solidFill>
                    <a:schemeClr val="tx1"/>
                  </a:solidFill>
                  <a:latin typeface="Arial" panose="020B0604020202020204" pitchFamily="34" charset="0"/>
                  <a:ea typeface="中國龍毛隸書" pitchFamily="49" charset="-120"/>
                </a:defRPr>
              </a:lvl3pPr>
              <a:lvl4pPr marL="1600200" indent="-228600" defTabSz="815975" eaLnBrk="0" hangingPunct="0">
                <a:defRPr sz="1600" baseline="-25000">
                  <a:solidFill>
                    <a:schemeClr val="tx1"/>
                  </a:solidFill>
                  <a:latin typeface="Arial" panose="020B0604020202020204" pitchFamily="34" charset="0"/>
                  <a:ea typeface="中國龍毛隸書" pitchFamily="49" charset="-120"/>
                </a:defRPr>
              </a:lvl4pPr>
              <a:lvl5pPr marL="2057400" indent="-228600" defTabSz="815975" eaLnBrk="0" hangingPunct="0">
                <a:defRPr sz="1600" baseline="-25000">
                  <a:solidFill>
                    <a:schemeClr val="tx1"/>
                  </a:solidFill>
                  <a:latin typeface="Arial" panose="020B0604020202020204" pitchFamily="34"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中國龍毛隸書" pitchFamily="49" charset="-120"/>
                </a:defRPr>
              </a:lvl9pPr>
            </a:lstStyle>
            <a:p>
              <a:pPr algn="just" eaLnBrk="1" hangingPunct="1">
                <a:lnSpc>
                  <a:spcPct val="85000"/>
                </a:lnSpc>
                <a:spcBef>
                  <a:spcPts val="50"/>
                </a:spcBef>
                <a:spcAft>
                  <a:spcPts val="0"/>
                </a:spcAft>
              </a:pPr>
              <a:r>
                <a:rPr lang="en-US" altLang="zh-CN" sz="2400" b="1" baseline="0" dirty="0">
                  <a:solidFill>
                    <a:schemeClr val="tx1"/>
                  </a:solidFill>
                  <a:latin typeface="#9Slide03 Arima Madurai Black" panose="00000A00000000000000" charset="0"/>
                  <a:ea typeface="华文行楷" pitchFamily="2" charset="-122"/>
                  <a:cs typeface="#9Slide03 Arima Madurai Black" panose="00000A00000000000000" charset="0"/>
                </a:rPr>
                <a:t>Qua hai văn bản truyện thơ Nôm là “Cảnh ngày Xuân” và “Lục Vân Tiên cứu Kiều Nguyệt Nga”, hãy chỉ ra nét khác biệt trong nghệ thuật kể chuyện của hai tác giả Nguyễn Du và Nguyễn Đình Chiểu.</a:t>
              </a:r>
            </a:p>
          </p:txBody>
        </p:sp>
      </p:gr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458" y="1582148"/>
            <a:ext cx="3431419" cy="5266055"/>
          </a:xfrm>
          <a:prstGeom prst="rect">
            <a:avLst/>
          </a:prstGeom>
        </p:spPr>
      </p:pic>
      <p:sp>
        <p:nvSpPr>
          <p:cNvPr id="19" name="圆角矩形 7"/>
          <p:cNvSpPr/>
          <p:nvPr/>
        </p:nvSpPr>
        <p:spPr>
          <a:xfrm>
            <a:off x="1127760" y="934720"/>
            <a:ext cx="10353039" cy="5266055"/>
          </a:xfrm>
          <a:prstGeom prst="roundRect">
            <a:avLst>
              <a:gd name="adj" fmla="val 10879"/>
            </a:avLst>
          </a:prstGeom>
          <a:solidFill>
            <a:srgbClr val="DED2AF"/>
          </a:solid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A801D"/>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3" name="TextBox 2">
            <a:extLst>
              <a:ext uri="{FF2B5EF4-FFF2-40B4-BE49-F238E27FC236}">
                <a16:creationId xmlns:a16="http://schemas.microsoft.com/office/drawing/2014/main" id="{0D9A78CC-F53E-0DA3-ACC2-1486427335F2}"/>
              </a:ext>
            </a:extLst>
          </p:cNvPr>
          <p:cNvSpPr txBox="1"/>
          <p:nvPr/>
        </p:nvSpPr>
        <p:spPr>
          <a:xfrm>
            <a:off x="1259839" y="1079341"/>
            <a:ext cx="10088880" cy="4924425"/>
          </a:xfrm>
          <a:prstGeom prst="rect">
            <a:avLst/>
          </a:prstGeom>
          <a:noFill/>
        </p:spPr>
        <p:txBody>
          <a:bodyPr wrap="square">
            <a:spAutoFit/>
          </a:bodyPr>
          <a:lstStyle/>
          <a:p>
            <a:pPr indent="457200" algn="just">
              <a:spcBef>
                <a:spcPts val="600"/>
              </a:spcBef>
              <a:spcAft>
                <a:spcPts val="600"/>
              </a:spcAft>
            </a:pPr>
            <a:r>
              <a:rPr lang="pt-BR" sz="21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Dự kiến sản phẩm:</a:t>
            </a:r>
            <a:endParaRPr lang="en-US" sz="21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indent="457200" algn="just">
              <a:spcBef>
                <a:spcPts val="600"/>
              </a:spcBef>
              <a:spcAft>
                <a:spcPts val="600"/>
              </a:spcAft>
            </a:pPr>
            <a:r>
              <a:rPr lang="pt-BR" sz="21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Câu chuyện Lục Vân Tiên đánh cướp cứu Kiều Nguyệt Nga cho thấy hành động trượng nghĩa của chàng thư sinh. Hành động có ý nghĩa sâu sắc bởi lẽ nó được làm một cách vô tư, không hề nhằm mục đích đòi người được cứu giúp phải trả ơn nghĩa “Làm ơn há dễ trông người trả ơn”. Đồng thời, câu chuyện cũng thể hiện những phẩm chất đẹp đẽ của Kiều Nguyệt Nga trước người anh hùng đã cứu mình. Câu chuyện cũng làm nổi bật tính cách bộc trực, thẳng thắn của con người Nam Bộ và thể hiện những phẩm chất cao đẹp của họ. Người đọc đều thấy những nét đẹp trong cuộc sống mà thời nào cũng cần có, từ đó thấy được trách nhiệm, nghĩa cử của mỗi người chúng ta trước những vấn đề của xã hội. </a:t>
            </a:r>
            <a:endParaRPr lang="en-US" sz="21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457200" algn="just">
              <a:spcBef>
                <a:spcPts val="600"/>
              </a:spcBef>
              <a:spcAft>
                <a:spcPts val="600"/>
              </a:spcAft>
            </a:pPr>
            <a:r>
              <a:rPr lang="pt-BR" sz="21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Biểu hiện sự khác biệt trong nghệ thuật kể chuyện của hai tác giả: Nguyễn Du chú trọng việc miêu tả thiên nhiên và nội tâm nhân vật, vận dụng bút pháp tả cảnh ngụ tình; Nguyễn Đình Chiểu thiên về việc diễn tả hành động, tính cách nhân vật được thể hiện thông qua cử chỉ, lời nói, qua phẩm chất đạo đức của nhân vật.</a:t>
            </a:r>
            <a:endParaRPr lang="en-US" sz="21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720406155"/>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458" y="1582148"/>
            <a:ext cx="3431419" cy="5266055"/>
          </a:xfrm>
          <a:prstGeom prst="rect">
            <a:avLst/>
          </a:prstGeom>
        </p:spPr>
      </p:pic>
      <p:sp>
        <p:nvSpPr>
          <p:cNvPr id="2" name="圆角矩形 10">
            <a:extLst>
              <a:ext uri="{FF2B5EF4-FFF2-40B4-BE49-F238E27FC236}">
                <a16:creationId xmlns:a16="http://schemas.microsoft.com/office/drawing/2014/main" id="{CA3E1B00-45FA-6012-59ED-372E7A470E6F}"/>
              </a:ext>
            </a:extLst>
          </p:cNvPr>
          <p:cNvSpPr/>
          <p:nvPr/>
        </p:nvSpPr>
        <p:spPr>
          <a:xfrm>
            <a:off x="2819947" y="1920240"/>
            <a:ext cx="8396693" cy="3357200"/>
          </a:xfrm>
          <a:prstGeom prst="roundRect">
            <a:avLst>
              <a:gd name="adj" fmla="val 10166"/>
            </a:avLst>
          </a:prstGeom>
          <a:solidFill>
            <a:srgbClr val="F9E7CD"/>
          </a:solidFill>
          <a:ln w="28575">
            <a:solidFill>
              <a:srgbClr val="F3A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3AD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0A6329BC-B02E-302E-37DD-4A2807D16F84}"/>
              </a:ext>
            </a:extLst>
          </p:cNvPr>
          <p:cNvSpPr txBox="1"/>
          <p:nvPr/>
        </p:nvSpPr>
        <p:spPr>
          <a:xfrm>
            <a:off x="3015253" y="2283095"/>
            <a:ext cx="8006080" cy="2631490"/>
          </a:xfrm>
          <a:prstGeom prst="rect">
            <a:avLst/>
          </a:prstGeom>
          <a:noFill/>
        </p:spPr>
        <p:txBody>
          <a:bodyPr wrap="square">
            <a:spAutoFit/>
          </a:bodyPr>
          <a:lstStyle/>
          <a:p>
            <a:pPr algn="just">
              <a:spcBef>
                <a:spcPts val="1200"/>
              </a:spcBef>
              <a:spcAft>
                <a:spcPts val="1200"/>
              </a:spcAft>
            </a:pPr>
            <a:r>
              <a:rPr lang="en-US" sz="25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5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Hướng</a:t>
            </a:r>
            <a:r>
              <a:rPr lang="en-US" sz="25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5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dẫn</a:t>
            </a:r>
            <a:r>
              <a:rPr lang="en-US" sz="25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5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chuẩn</a:t>
            </a:r>
            <a:r>
              <a:rPr lang="en-US" sz="25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5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bị</a:t>
            </a:r>
            <a:r>
              <a:rPr lang="en-US" sz="25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5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bài</a:t>
            </a:r>
            <a:r>
              <a:rPr lang="en-US" sz="25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5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sau</a:t>
            </a:r>
            <a:r>
              <a:rPr lang="en-US" sz="25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5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Thực</a:t>
            </a:r>
            <a:r>
              <a:rPr lang="en-US" sz="25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5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hành</a:t>
            </a:r>
            <a:r>
              <a:rPr lang="en-US" sz="25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5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đọc</a:t>
            </a:r>
            <a:r>
              <a:rPr lang="en-US" sz="25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a:t>
            </a:r>
            <a:r>
              <a:rPr lang="en-US" sz="2500" b="1" dirty="0" err="1">
                <a:effectLst/>
                <a:latin typeface="#9Slide03 BoosterNextFYBlack" panose="02000A03000000020004" pitchFamily="2" charset="0"/>
                <a:ea typeface="Times New Roman" panose="02020603050405020304" pitchFamily="18" charset="0"/>
                <a:cs typeface="#9Slide03 Arima Madurai Bold" panose="00000800000000000000" pitchFamily="2" charset="0"/>
              </a:rPr>
              <a:t>hiểu</a:t>
            </a:r>
            <a:endParaRPr lang="en-US" sz="25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HS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tìm</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hiểu</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trước</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khái</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niệm</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ví</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điển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điển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cố</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phần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Kiến</a:t>
            </a:r>
            <a:r>
              <a:rPr lang="en-US" sz="25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thức</a:t>
            </a:r>
            <a:r>
              <a:rPr lang="en-US" sz="25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25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endPar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Sưu</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tầm</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Tái</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ông</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thất</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mã</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số</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điển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cố</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điển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phổ</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5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biến</a:t>
            </a:r>
            <a:r>
              <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Tree>
    <p:extLst>
      <p:ext uri="{BB962C8B-B14F-4D97-AF65-F5344CB8AC3E}">
        <p14:creationId xmlns:p14="http://schemas.microsoft.com/office/powerpoint/2010/main" val="403586162"/>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9" descr="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76" y="1488499"/>
            <a:ext cx="8003460" cy="349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松树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99" y="4309412"/>
            <a:ext cx="5249748" cy="25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2524601" y="2429328"/>
            <a:ext cx="7141210" cy="1669688"/>
          </a:xfrm>
          <a:prstGeom prst="rect">
            <a:avLst/>
          </a:prstGeom>
          <a:noFill/>
        </p:spPr>
        <p:txBody>
          <a:bodyPr wrap="square" rtlCol="0" anchor="t">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I. </a:t>
            </a:r>
            <a:r>
              <a:rPr kumimoji="0" lang="en-US" altLang="zh-CN" sz="6000" b="0" i="0" u="none" strike="noStrike" kern="1200" cap="none" spc="0" normalizeH="0" baseline="0" noProof="0" dirty="0" err="1">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Đọc</a:t>
            </a:r>
            <a:r>
              <a:rPr kumimoji="0" lang="en-US" altLang="zh-CN" sz="60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 </a:t>
            </a:r>
            <a:r>
              <a:rPr kumimoji="0" lang="en-US" altLang="zh-CN" sz="6000" b="0" i="0" u="none" strike="noStrike" kern="1200" cap="none" spc="0" normalizeH="0" baseline="0" noProof="0" dirty="0" err="1">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và</a:t>
            </a:r>
            <a:endParaRPr kumimoji="0" lang="en-US" altLang="zh-CN" sz="60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endParaRPr>
          </a:p>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tìm</a:t>
            </a:r>
            <a:r>
              <a:rPr kumimoji="0" lang="en-US" altLang="zh-CN" sz="60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 </a:t>
            </a:r>
            <a:r>
              <a:rPr kumimoji="0" lang="en-US" altLang="zh-CN" sz="6000" b="0" i="0" u="none" strike="noStrike" kern="1200" cap="none" spc="0" normalizeH="0" baseline="0" noProof="0" dirty="0" err="1">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hiểu</a:t>
            </a:r>
            <a:r>
              <a:rPr kumimoji="0" lang="en-US" altLang="zh-CN" sz="60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 </a:t>
            </a:r>
            <a:r>
              <a:rPr kumimoji="0" lang="en-US" altLang="zh-CN" sz="6000" b="0" i="0" u="none" strike="noStrike" kern="1200" cap="none" spc="0" normalizeH="0" baseline="0" noProof="0" dirty="0" err="1">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rPr>
              <a:t>chung</a:t>
            </a:r>
            <a:endParaRPr kumimoji="0" lang="en-US" altLang="zh-CN" sz="6000" b="0" i="0" u="none" strike="noStrike" kern="1200" cap="none" spc="0" normalizeH="0" baseline="0" noProof="0" dirty="0">
              <a:ln>
                <a:noFill/>
              </a:ln>
              <a:solidFill>
                <a:prstClr val="black"/>
              </a:solidFill>
              <a:effectLst/>
              <a:uLnTx/>
              <a:uFillTx/>
              <a:latin typeface="#9Slide05 SVNBistro Script" panose="02000506000000020003" pitchFamily="2" charset="0"/>
              <a:ea typeface="Microsoft YaHei" panose="020B0503020204020204" pitchFamily="34" charset="-122"/>
              <a:cs typeface="#9Slide03 Arima Madurai Black" panose="00000A00000000000000" charset="0"/>
              <a:sym typeface="Arial" panose="020B0604020202020204" pitchFamily="34" charset="0"/>
            </a:endParaRPr>
          </a:p>
        </p:txBody>
      </p:sp>
    </p:spTree>
    <p:extLst>
      <p:ext uri="{BB962C8B-B14F-4D97-AF65-F5344CB8AC3E}">
        <p14:creationId xmlns:p14="http://schemas.microsoft.com/office/powerpoint/2010/main" val="3157653381"/>
      </p:ext>
    </p:extLst>
  </p:cSld>
  <p:clrMapOvr>
    <a:masterClrMapping/>
  </p:clrMapOvr>
  <mc:AlternateContent xmlns:mc="http://schemas.openxmlformats.org/markup-compatibility/2006" xmlns:p14="http://schemas.microsoft.com/office/powerpoint/2010/main">
    <mc:Choice Requires="p14">
      <p:transition spd="slow" p14:dur="16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296" y="463296"/>
            <a:ext cx="10277856" cy="523220"/>
          </a:xfrm>
          <a:prstGeom prst="rect">
            <a:avLst/>
          </a:prstGeom>
          <a:noFill/>
        </p:spPr>
        <p:txBody>
          <a:bodyPr wrap="square" rtlCol="0">
            <a:spAutoFit/>
          </a:bodyPr>
          <a:lstStyle/>
          <a:p>
            <a:r>
              <a:rPr lang="vi-VN" sz="2800" dirty="0">
                <a:latin typeface="+mj-lt"/>
              </a:rPr>
              <a:t>1. Đọc và tìm hiểu chú thích</a:t>
            </a:r>
            <a:endParaRPr lang="en-US" sz="2800" dirty="0">
              <a:latin typeface="+mj-lt"/>
            </a:endParaRPr>
          </a:p>
        </p:txBody>
      </p:sp>
      <p:sp>
        <p:nvSpPr>
          <p:cNvPr id="3" name="TextBox 2"/>
          <p:cNvSpPr txBox="1"/>
          <p:nvPr/>
        </p:nvSpPr>
        <p:spPr>
          <a:xfrm>
            <a:off x="463296" y="1304544"/>
            <a:ext cx="5242560" cy="523220"/>
          </a:xfrm>
          <a:prstGeom prst="rect">
            <a:avLst/>
          </a:prstGeom>
          <a:noFill/>
        </p:spPr>
        <p:txBody>
          <a:bodyPr wrap="square" rtlCol="0">
            <a:spAutoFit/>
          </a:bodyPr>
          <a:lstStyle/>
          <a:p>
            <a:r>
              <a:rPr lang="vi-VN" sz="2800" dirty="0">
                <a:latin typeface="+mj-lt"/>
              </a:rPr>
              <a:t>2. Tìm hiểu chung</a:t>
            </a:r>
            <a:endParaRPr lang="en-US" sz="2800" dirty="0">
              <a:latin typeface="+mj-lt"/>
            </a:endParaRPr>
          </a:p>
        </p:txBody>
      </p:sp>
    </p:spTree>
    <p:extLst>
      <p:ext uri="{BB962C8B-B14F-4D97-AF65-F5344CB8AC3E}">
        <p14:creationId xmlns:p14="http://schemas.microsoft.com/office/powerpoint/2010/main" val="221260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8516" y="4997020"/>
            <a:ext cx="1236502" cy="166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9F4BE42D-9E6D-0C1F-D9AE-843CA35C0D0C}"/>
              </a:ext>
            </a:extLst>
          </p:cNvPr>
          <p:cNvSpPr/>
          <p:nvPr/>
        </p:nvSpPr>
        <p:spPr>
          <a:xfrm>
            <a:off x="4842587" y="1862568"/>
            <a:ext cx="6428793" cy="3689495"/>
          </a:xfrm>
          <a:prstGeom prst="roundRect">
            <a:avLst>
              <a:gd name="adj" fmla="val 8950"/>
            </a:avLst>
          </a:prstGeom>
          <a:solidFill>
            <a:srgbClr val="DED2AF"/>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
          <p:cNvSpPr>
            <a:spLocks noChangeArrowheads="1"/>
          </p:cNvSpPr>
          <p:nvPr/>
        </p:nvSpPr>
        <p:spPr bwMode="auto">
          <a:xfrm>
            <a:off x="4998849" y="2012663"/>
            <a:ext cx="6116268" cy="353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0" tIns="60945" rIns="121890" bIns="60945">
            <a:spAutoFit/>
            <a:scene3d>
              <a:camera prst="orthographicFront"/>
              <a:lightRig rig="threePt" dir="t"/>
            </a:scene3d>
          </a:bodyPr>
          <a:lstStyle/>
          <a:p>
            <a:pPr algn="just" fontAlgn="base">
              <a:spcBef>
                <a:spcPts val="600"/>
              </a:spcBef>
              <a:spcAft>
                <a:spcPts val="1200"/>
              </a:spcAft>
            </a:pPr>
            <a:r>
              <a:rPr lang="en-US" altLang="zh-CN" sz="2400" dirty="0">
                <a:solidFill>
                  <a:schemeClr val="tx1"/>
                </a:solidFill>
                <a:latin typeface="#9Slide03 Arima Madurai Bold" panose="00000800000000000000" pitchFamily="2" charset="0"/>
                <a:ea typeface="隶书" panose="02010509060101010101" pitchFamily="49" charset="-122"/>
                <a:cs typeface="#9Slide03 Arima Madurai Bold" panose="00000800000000000000" pitchFamily="2" charset="0"/>
              </a:rPr>
              <a:t>- Nguyễn Đình Chiểu (1822-1888), quê ở Thừa Thiên Huế.</a:t>
            </a:r>
          </a:p>
          <a:p>
            <a:pPr algn="just" fontAlgn="base">
              <a:spcBef>
                <a:spcPts val="600"/>
              </a:spcBef>
              <a:spcAft>
                <a:spcPts val="1200"/>
              </a:spcAft>
            </a:pPr>
            <a:r>
              <a:rPr lang="en-US" altLang="zh-CN" sz="2400" dirty="0">
                <a:solidFill>
                  <a:schemeClr val="tx1"/>
                </a:solidFill>
                <a:latin typeface="#9Slide03 Arima Madurai Bold" panose="00000800000000000000" pitchFamily="2" charset="0"/>
                <a:ea typeface="隶书" panose="02010509060101010101" pitchFamily="49" charset="-122"/>
                <a:cs typeface="#9Slide03 Arima Madurai Bold" panose="00000800000000000000" pitchFamily="2" charset="0"/>
              </a:rPr>
              <a:t>- Ông là nhà thơ có vị trí quan trọng trong lịch sử văn học dân tộc, là cây bút mở đầu cho dòng văn thơ yêu nước cuối thế kỉ XIX.</a:t>
            </a:r>
          </a:p>
          <a:p>
            <a:pPr algn="just" fontAlgn="base">
              <a:spcBef>
                <a:spcPts val="600"/>
              </a:spcBef>
              <a:spcAft>
                <a:spcPts val="1200"/>
              </a:spcAft>
            </a:pPr>
            <a:r>
              <a:rPr lang="en-US" altLang="zh-CN" sz="2400" spc="-70" dirty="0">
                <a:solidFill>
                  <a:schemeClr val="tx1"/>
                </a:solidFill>
                <a:uFillTx/>
                <a:latin typeface="#9Slide03 Arima Madurai Bold" panose="00000800000000000000" pitchFamily="2" charset="0"/>
                <a:ea typeface="隶书" panose="02010509060101010101" pitchFamily="49" charset="-122"/>
                <a:cs typeface="#9Slide03 Arima Madurai Bold" panose="00000800000000000000" pitchFamily="2" charset="0"/>
              </a:rPr>
              <a:t>- Các tác phẩm của ông có sự kết hợp giữa văn học dân gian và văn chương bác học, ngôn từ giàu sức truyền cảm.</a:t>
            </a:r>
          </a:p>
        </p:txBody>
      </p:sp>
      <p:pic>
        <p:nvPicPr>
          <p:cNvPr id="5" name="Picture 4" descr="A portrait of a person with a beard&#10;&#10;Description automatically generated">
            <a:extLst>
              <a:ext uri="{FF2B5EF4-FFF2-40B4-BE49-F238E27FC236}">
                <a16:creationId xmlns:a16="http://schemas.microsoft.com/office/drawing/2014/main" id="{C1EDF225-58BF-CF0E-3192-F0E74F7D55C7}"/>
              </a:ext>
            </a:extLst>
          </p:cNvPr>
          <p:cNvPicPr>
            <a:picLocks noChangeAspect="1"/>
          </p:cNvPicPr>
          <p:nvPr/>
        </p:nvPicPr>
        <p:blipFill rotWithShape="1">
          <a:blip r:embed="rId3">
            <a:extLst>
              <a:ext uri="{28A0092B-C50C-407E-A947-70E740481C1C}">
                <a14:useLocalDpi xmlns:a14="http://schemas.microsoft.com/office/drawing/2010/main" val="0"/>
              </a:ext>
            </a:extLst>
          </a:blip>
          <a:srcRect l="2334" r="3900" b="15282"/>
          <a:stretch/>
        </p:blipFill>
        <p:spPr>
          <a:xfrm flipH="1">
            <a:off x="552477" y="1530220"/>
            <a:ext cx="3709980" cy="4469363"/>
          </a:xfrm>
          <a:prstGeom prst="rect">
            <a:avLst/>
          </a:prstGeom>
        </p:spPr>
      </p:pic>
      <p:sp>
        <p:nvSpPr>
          <p:cNvPr id="7" name="Rectangle 5"/>
          <p:cNvSpPr>
            <a:spLocks noChangeArrowheads="1"/>
          </p:cNvSpPr>
          <p:nvPr/>
        </p:nvSpPr>
        <p:spPr bwMode="auto">
          <a:xfrm>
            <a:off x="552477" y="497017"/>
            <a:ext cx="5542729" cy="61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90" tIns="60945" rIns="121890" bIns="60945">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vi-VN"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a</a:t>
            </a:r>
            <a:r>
              <a:rPr kumimoji="0" lang="en-US" altLang="zh-CN" sz="32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Tác giả</a:t>
            </a: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8516" y="4997020"/>
            <a:ext cx="1236502" cy="166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9F4BE42D-9E6D-0C1F-D9AE-843CA35C0D0C}"/>
              </a:ext>
            </a:extLst>
          </p:cNvPr>
          <p:cNvSpPr/>
          <p:nvPr/>
        </p:nvSpPr>
        <p:spPr>
          <a:xfrm>
            <a:off x="5057191" y="1642188"/>
            <a:ext cx="6316826" cy="4318349"/>
          </a:xfrm>
          <a:prstGeom prst="roundRect">
            <a:avLst>
              <a:gd name="adj" fmla="val 8950"/>
            </a:avLst>
          </a:prstGeom>
          <a:solidFill>
            <a:srgbClr val="DED2AF"/>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5"/>
          <p:cNvSpPr>
            <a:spLocks noChangeArrowheads="1"/>
          </p:cNvSpPr>
          <p:nvPr/>
        </p:nvSpPr>
        <p:spPr bwMode="auto">
          <a:xfrm>
            <a:off x="5166800" y="1744028"/>
            <a:ext cx="6116268" cy="206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0" tIns="60945" rIns="121890" bIns="60945">
            <a:spAutoFit/>
            <a:scene3d>
              <a:camera prst="orthographicFront"/>
              <a:lightRig rig="threePt" dir="t"/>
            </a:scene3d>
          </a:bodyPr>
          <a:lstStyle/>
          <a:p>
            <a:pPr algn="just" fontAlgn="base">
              <a:lnSpc>
                <a:spcPct val="100000"/>
              </a:lnSpc>
              <a:spcBef>
                <a:spcPts val="600"/>
              </a:spcBef>
              <a:spcAft>
                <a:spcPts val="600"/>
              </a:spcAft>
            </a:pP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Hoàn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cảnh</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sáng</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tác</a:t>
            </a:r>
            <a:endPar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endParaRPr>
          </a:p>
          <a:p>
            <a:pPr marL="342900" indent="-342900" algn="just" fontAlgn="base">
              <a:lnSpc>
                <a:spcPct val="100000"/>
              </a:lnSpc>
              <a:spcBef>
                <a:spcPts val="600"/>
              </a:spcBef>
              <a:spcAft>
                <a:spcPts val="600"/>
              </a:spcAft>
              <a:buFontTx/>
              <a:buChar char="-"/>
            </a:pP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Nội</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dung:</a:t>
            </a:r>
            <a:endParaRPr lang="vi-VN"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endParaRPr>
          </a:p>
          <a:p>
            <a:pPr algn="just" fontAlgn="base">
              <a:lnSpc>
                <a:spcPct val="100000"/>
              </a:lnSpc>
              <a:spcBef>
                <a:spcPts val="600"/>
              </a:spcBef>
              <a:spcAft>
                <a:spcPts val="600"/>
              </a:spcAft>
            </a:pP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Bố</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cục</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a:t>
            </a:r>
          </a:p>
          <a:p>
            <a:pPr algn="just" fontAlgn="base">
              <a:lnSpc>
                <a:spcPct val="100000"/>
              </a:lnSpc>
              <a:spcBef>
                <a:spcPts val="600"/>
              </a:spcBef>
              <a:spcAft>
                <a:spcPts val="600"/>
              </a:spcAft>
            </a:pPr>
            <a:endPar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endParaRPr>
          </a:p>
        </p:txBody>
      </p:sp>
      <p:sp>
        <p:nvSpPr>
          <p:cNvPr id="3" name="Rectangle 5"/>
          <p:cNvSpPr>
            <a:spLocks noChangeArrowheads="1"/>
          </p:cNvSpPr>
          <p:nvPr/>
        </p:nvSpPr>
        <p:spPr bwMode="auto">
          <a:xfrm>
            <a:off x="552477" y="497017"/>
            <a:ext cx="7574486" cy="61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0" tIns="60945" rIns="121890" bIns="60945">
            <a:spAutoFit/>
          </a:bodyPr>
          <a:lstStyle/>
          <a:p>
            <a:pPr fontAlgn="base">
              <a:spcBef>
                <a:spcPct val="0"/>
              </a:spcBef>
              <a:spcAft>
                <a:spcPct val="0"/>
              </a:spcAft>
            </a:pPr>
            <a:r>
              <a:rPr lang="vi-VN"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b</a:t>
            </a:r>
            <a:r>
              <a:rPr lang="en-US"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 </a:t>
            </a:r>
            <a:r>
              <a:rPr lang="en-US" altLang="zh-CN" sz="3200" dirty="0" err="1">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Tác</a:t>
            </a:r>
            <a:r>
              <a:rPr lang="en-US"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 </a:t>
            </a:r>
            <a:r>
              <a:rPr lang="en-US" altLang="zh-CN" sz="3200" dirty="0" err="1">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phẩm</a:t>
            </a:r>
            <a:r>
              <a:rPr lang="en-US"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 “</a:t>
            </a:r>
            <a:r>
              <a:rPr lang="en-US" altLang="zh-CN" sz="3200" dirty="0" err="1">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Truyện</a:t>
            </a:r>
            <a:r>
              <a:rPr lang="en-US"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 </a:t>
            </a:r>
            <a:r>
              <a:rPr lang="en-US" altLang="zh-CN" sz="3200" dirty="0" err="1">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Lục</a:t>
            </a:r>
            <a:r>
              <a:rPr lang="en-US"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 Vân Tiên”</a:t>
            </a:r>
          </a:p>
        </p:txBody>
      </p:sp>
      <p:pic>
        <p:nvPicPr>
          <p:cNvPr id="7" name="Picture 6" descr="A cover of a book&#10;&#10;Description automatically generated">
            <a:extLst>
              <a:ext uri="{FF2B5EF4-FFF2-40B4-BE49-F238E27FC236}">
                <a16:creationId xmlns:a16="http://schemas.microsoft.com/office/drawing/2014/main" id="{18DDC036-8D2F-5A08-946F-0A6B28028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193" y="1475883"/>
            <a:ext cx="3512212" cy="4663660"/>
          </a:xfrm>
          <a:prstGeom prst="rect">
            <a:avLst/>
          </a:prstGeom>
        </p:spPr>
      </p:pic>
    </p:spTree>
    <p:extLst>
      <p:ext uri="{BB962C8B-B14F-4D97-AF65-F5344CB8AC3E}">
        <p14:creationId xmlns:p14="http://schemas.microsoft.com/office/powerpoint/2010/main" val="4263290632"/>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8516" y="4997020"/>
            <a:ext cx="1236502" cy="166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9F4BE42D-9E6D-0C1F-D9AE-843CA35C0D0C}"/>
              </a:ext>
            </a:extLst>
          </p:cNvPr>
          <p:cNvSpPr/>
          <p:nvPr/>
        </p:nvSpPr>
        <p:spPr>
          <a:xfrm>
            <a:off x="5057191" y="1642188"/>
            <a:ext cx="6316826" cy="4318349"/>
          </a:xfrm>
          <a:prstGeom prst="roundRect">
            <a:avLst>
              <a:gd name="adj" fmla="val 8950"/>
            </a:avLst>
          </a:prstGeom>
          <a:solidFill>
            <a:srgbClr val="DED2AF"/>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5"/>
          <p:cNvSpPr>
            <a:spLocks noChangeArrowheads="1"/>
          </p:cNvSpPr>
          <p:nvPr/>
        </p:nvSpPr>
        <p:spPr bwMode="auto">
          <a:xfrm>
            <a:off x="5166800" y="1744028"/>
            <a:ext cx="6116268" cy="4216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0" tIns="60945" rIns="121890" bIns="60945">
            <a:spAutoFit/>
            <a:scene3d>
              <a:camera prst="orthographicFront"/>
              <a:lightRig rig="threePt" dir="t"/>
            </a:scene3d>
          </a:bodyPr>
          <a:lstStyle/>
          <a:p>
            <a:pPr algn="just" fontAlgn="base">
              <a:lnSpc>
                <a:spcPct val="100000"/>
              </a:lnSpc>
              <a:spcBef>
                <a:spcPts val="600"/>
              </a:spcBef>
              <a:spcAft>
                <a:spcPts val="600"/>
              </a:spcAft>
            </a:pP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Hoàn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cảnh</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sáng</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tác</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viết</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vào</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đầu</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những</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năm</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50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của</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thế</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kỉ</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XIX.</a:t>
            </a:r>
          </a:p>
          <a:p>
            <a:pPr algn="just" fontAlgn="base">
              <a:lnSpc>
                <a:spcPct val="100000"/>
              </a:lnSpc>
              <a:spcBef>
                <a:spcPts val="600"/>
              </a:spcBef>
              <a:spcAft>
                <a:spcPts val="600"/>
              </a:spcAft>
            </a:pP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Nội</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dung: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Truyện</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Lục</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Vân Tiên” bao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gồm</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2082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câu</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thơ</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lục</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bát</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kể</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về</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cuộc</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đời</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và</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số</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phận</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của</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nhân</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vật</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chính</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Lục</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Vân Tiên.</a:t>
            </a:r>
          </a:p>
          <a:p>
            <a:pPr algn="just" fontAlgn="base">
              <a:lnSpc>
                <a:spcPct val="100000"/>
              </a:lnSpc>
              <a:spcBef>
                <a:spcPts val="600"/>
              </a:spcBef>
              <a:spcAft>
                <a:spcPts val="600"/>
              </a:spcAft>
            </a:pP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Bố</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cục</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3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phần</a:t>
            </a:r>
            <a:endPar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endParaRPr>
          </a:p>
          <a:p>
            <a:pPr algn="just" fontAlgn="base">
              <a:lnSpc>
                <a:spcPct val="100000"/>
              </a:lnSpc>
              <a:spcBef>
                <a:spcPts val="600"/>
              </a:spcBef>
              <a:spcAft>
                <a:spcPts val="600"/>
              </a:spcAft>
            </a:pP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Phần</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1: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gặp</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gỡ</a:t>
            </a:r>
            <a:endPar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endParaRPr>
          </a:p>
          <a:p>
            <a:pPr algn="just" fontAlgn="base">
              <a:lnSpc>
                <a:spcPct val="100000"/>
              </a:lnSpc>
              <a:spcBef>
                <a:spcPts val="600"/>
              </a:spcBef>
              <a:spcAft>
                <a:spcPts val="600"/>
              </a:spcAft>
            </a:pP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Phần</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2: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lưu</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lạc</a:t>
            </a:r>
            <a:endPar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endParaRPr>
          </a:p>
          <a:p>
            <a:pPr algn="just" fontAlgn="base">
              <a:lnSpc>
                <a:spcPct val="100000"/>
              </a:lnSpc>
              <a:spcBef>
                <a:spcPts val="600"/>
              </a:spcBef>
              <a:spcAft>
                <a:spcPts val="600"/>
              </a:spcAft>
            </a:pP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Phần</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3: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đoàn</a:t>
            </a:r>
            <a:r>
              <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rPr>
              <a:t> </a:t>
            </a:r>
            <a:r>
              <a:rPr lang="en-US" altLang="zh-CN" sz="2400" dirty="0" err="1">
                <a:latin typeface="#9Slide03 Arima Madurai Bold" panose="00000800000000000000" pitchFamily="2" charset="0"/>
                <a:ea typeface="隶书" panose="02010509060101010101" pitchFamily="49" charset="-122"/>
                <a:cs typeface="#9Slide03 Arima Madurai Bold" panose="00000800000000000000" pitchFamily="2" charset="0"/>
              </a:rPr>
              <a:t>tụ</a:t>
            </a:r>
            <a:endParaRPr lang="en-US" altLang="zh-CN" sz="2400" dirty="0">
              <a:latin typeface="#9Slide03 Arima Madurai Bold" panose="00000800000000000000" pitchFamily="2" charset="0"/>
              <a:ea typeface="隶书" panose="02010509060101010101" pitchFamily="49" charset="-122"/>
              <a:cs typeface="#9Slide03 Arima Madurai Bold" panose="00000800000000000000" pitchFamily="2" charset="0"/>
            </a:endParaRPr>
          </a:p>
        </p:txBody>
      </p:sp>
      <p:sp>
        <p:nvSpPr>
          <p:cNvPr id="3" name="Rectangle 5"/>
          <p:cNvSpPr>
            <a:spLocks noChangeArrowheads="1"/>
          </p:cNvSpPr>
          <p:nvPr/>
        </p:nvSpPr>
        <p:spPr bwMode="auto">
          <a:xfrm>
            <a:off x="552477" y="497017"/>
            <a:ext cx="7574486" cy="61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0" tIns="60945" rIns="121890" bIns="60945">
            <a:spAutoFit/>
          </a:bodyPr>
          <a:lstStyle/>
          <a:p>
            <a:pPr fontAlgn="base">
              <a:spcBef>
                <a:spcPct val="0"/>
              </a:spcBef>
              <a:spcAft>
                <a:spcPct val="0"/>
              </a:spcAft>
            </a:pPr>
            <a:r>
              <a:rPr lang="vi-VN"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b</a:t>
            </a:r>
            <a:r>
              <a:rPr lang="en-US"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 </a:t>
            </a:r>
            <a:r>
              <a:rPr lang="en-US" altLang="zh-CN" sz="3200" dirty="0" err="1">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Tác</a:t>
            </a:r>
            <a:r>
              <a:rPr lang="en-US"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 </a:t>
            </a:r>
            <a:r>
              <a:rPr lang="en-US" altLang="zh-CN" sz="3200" dirty="0" err="1">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phẩm</a:t>
            </a:r>
            <a:r>
              <a:rPr lang="en-US"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 “</a:t>
            </a:r>
            <a:r>
              <a:rPr lang="en-US" altLang="zh-CN" sz="3200" dirty="0" err="1">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Truyện</a:t>
            </a:r>
            <a:r>
              <a:rPr lang="en-US"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 </a:t>
            </a:r>
            <a:r>
              <a:rPr lang="en-US" altLang="zh-CN" sz="3200" dirty="0" err="1">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Lục</a:t>
            </a:r>
            <a:r>
              <a:rPr lang="en-US" altLang="zh-CN" sz="32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 Vân Tiên”</a:t>
            </a:r>
          </a:p>
        </p:txBody>
      </p:sp>
      <p:pic>
        <p:nvPicPr>
          <p:cNvPr id="7" name="Picture 6" descr="A cover of a book&#10;&#10;Description automatically generated">
            <a:extLst>
              <a:ext uri="{FF2B5EF4-FFF2-40B4-BE49-F238E27FC236}">
                <a16:creationId xmlns:a16="http://schemas.microsoft.com/office/drawing/2014/main" id="{18DDC036-8D2F-5A08-946F-0A6B28028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193" y="1475883"/>
            <a:ext cx="3512212" cy="4663660"/>
          </a:xfrm>
          <a:prstGeom prst="rect">
            <a:avLst/>
          </a:prstGeom>
        </p:spPr>
      </p:pic>
    </p:spTree>
    <p:extLst>
      <p:ext uri="{BB962C8B-B14F-4D97-AF65-F5344CB8AC3E}">
        <p14:creationId xmlns:p14="http://schemas.microsoft.com/office/powerpoint/2010/main" val="190058308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552476" y="497017"/>
            <a:ext cx="8834119" cy="55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0" tIns="60945" rIns="121890" bIns="60945">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vi-VN" altLang="zh-CN" sz="28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c</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Đoạn</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trích</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Lục</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Vân Tiên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cứu</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Kiều</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Nguyệt</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Nga”</a:t>
            </a:r>
          </a:p>
        </p:txBody>
      </p:sp>
      <p:sp>
        <p:nvSpPr>
          <p:cNvPr id="8" name="Rectangle: Rounded Corners 7">
            <a:extLst>
              <a:ext uri="{FF2B5EF4-FFF2-40B4-BE49-F238E27FC236}">
                <a16:creationId xmlns:a16="http://schemas.microsoft.com/office/drawing/2014/main" id="{C7506209-CCD8-47CF-28D9-FC18CAF04FDA}"/>
              </a:ext>
            </a:extLst>
          </p:cNvPr>
          <p:cNvSpPr/>
          <p:nvPr/>
        </p:nvSpPr>
        <p:spPr>
          <a:xfrm>
            <a:off x="5523724" y="1811840"/>
            <a:ext cx="6214188" cy="3890867"/>
          </a:xfrm>
          <a:prstGeom prst="roundRect">
            <a:avLst>
              <a:gd name="adj" fmla="val 8950"/>
            </a:avLst>
          </a:prstGeom>
          <a:solidFill>
            <a:srgbClr val="DED2AF"/>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A3807F7-6DB5-C096-0C47-6E1D8F4CAAE8}"/>
              </a:ext>
            </a:extLst>
          </p:cNvPr>
          <p:cNvSpPr txBox="1"/>
          <p:nvPr/>
        </p:nvSpPr>
        <p:spPr>
          <a:xfrm>
            <a:off x="5621695" y="2033724"/>
            <a:ext cx="6018246" cy="1261884"/>
          </a:xfrm>
          <a:prstGeom prst="rect">
            <a:avLst/>
          </a:prstGeom>
          <a:noFill/>
        </p:spPr>
        <p:txBody>
          <a:bodyPr wrap="square">
            <a:spAutoFit/>
          </a:bodyPr>
          <a:lstStyle/>
          <a:p>
            <a:pPr marL="342900" indent="-342900" algn="just">
              <a:spcAft>
                <a:spcPts val="600"/>
              </a:spcAft>
              <a:buFontTx/>
              <a:buChar char="-"/>
            </a:pPr>
            <a:r>
              <a:rPr lang="en-US" sz="2200" dirty="0" err="1">
                <a:latin typeface="#9Slide03 Arima Madurai Bold" panose="00000800000000000000" pitchFamily="2" charset="0"/>
                <a:cs typeface="#9Slide03 Arima Madurai Bold" panose="00000800000000000000" pitchFamily="2" charset="0"/>
              </a:rPr>
              <a:t>Vị</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trí</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đoạn</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trích</a:t>
            </a:r>
            <a:r>
              <a:rPr lang="en-US" sz="2200" dirty="0">
                <a:latin typeface="#9Slide03 Arima Madurai Bold" panose="00000800000000000000" pitchFamily="2" charset="0"/>
                <a:cs typeface="#9Slide03 Arima Madurai Bold" panose="00000800000000000000" pitchFamily="2" charset="0"/>
              </a:rPr>
              <a:t>: </a:t>
            </a:r>
            <a:endParaRPr lang="vi-VN" sz="2200" dirty="0">
              <a:latin typeface="#9Slide03 Arima Madurai Bold" panose="00000800000000000000" pitchFamily="2" charset="0"/>
              <a:cs typeface="#9Slide03 Arima Madurai Bold" panose="00000800000000000000" pitchFamily="2" charset="0"/>
            </a:endParaRPr>
          </a:p>
          <a:p>
            <a:pPr marL="342900" indent="-342900" algn="just">
              <a:spcAft>
                <a:spcPts val="600"/>
              </a:spcAft>
              <a:buFontTx/>
              <a:buChar char="-"/>
            </a:pPr>
            <a:r>
              <a:rPr lang="en-US" sz="2200" dirty="0" err="1">
                <a:latin typeface="#9Slide03 Arima Madurai Bold" panose="00000800000000000000" pitchFamily="2" charset="0"/>
                <a:cs typeface="#9Slide03 Arima Madurai Bold" panose="00000800000000000000" pitchFamily="2" charset="0"/>
              </a:rPr>
              <a:t>Nhân</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vật</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chính</a:t>
            </a:r>
            <a:endParaRPr lang="vi-VN" sz="2200" dirty="0">
              <a:latin typeface="#9Slide03 Arima Madurai Bold" panose="00000800000000000000" pitchFamily="2" charset="0"/>
              <a:cs typeface="#9Slide03 Arima Madurai Bold" panose="00000800000000000000" pitchFamily="2" charset="0"/>
            </a:endParaRPr>
          </a:p>
          <a:p>
            <a:pPr algn="just">
              <a:spcAft>
                <a:spcPts val="600"/>
              </a:spcAft>
            </a:pP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Bố</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cục</a:t>
            </a:r>
            <a:r>
              <a:rPr lang="en-US" sz="2200" dirty="0">
                <a:latin typeface="#9Slide03 Arima Madurai Bold" panose="00000800000000000000" pitchFamily="2" charset="0"/>
                <a:cs typeface="#9Slide03 Arima Madurai Bold" panose="00000800000000000000" pitchFamily="2" charset="0"/>
              </a:rPr>
              <a:t>:</a:t>
            </a:r>
          </a:p>
        </p:txBody>
      </p:sp>
      <p:pic>
        <p:nvPicPr>
          <p:cNvPr id="10" name="Picture 9" descr="A group of people in traditional clothes&#10;&#10;Description automatically generated">
            <a:extLst>
              <a:ext uri="{FF2B5EF4-FFF2-40B4-BE49-F238E27FC236}">
                <a16:creationId xmlns:a16="http://schemas.microsoft.com/office/drawing/2014/main" id="{A5E3235B-5D9E-1A25-51D9-80A8878EB3D4}"/>
              </a:ext>
            </a:extLst>
          </p:cNvPr>
          <p:cNvPicPr>
            <a:picLocks noChangeAspect="1"/>
          </p:cNvPicPr>
          <p:nvPr/>
        </p:nvPicPr>
        <p:blipFill rotWithShape="1">
          <a:blip r:embed="rId2">
            <a:extLst>
              <a:ext uri="{28A0092B-C50C-407E-A947-70E740481C1C}">
                <a14:useLocalDpi xmlns:a14="http://schemas.microsoft.com/office/drawing/2010/main" val="0"/>
              </a:ext>
            </a:extLst>
          </a:blip>
          <a:srcRect l="1030" t="1751" r="42364" b="2876"/>
          <a:stretch/>
        </p:blipFill>
        <p:spPr>
          <a:xfrm>
            <a:off x="461832" y="1451377"/>
            <a:ext cx="4866192" cy="4611795"/>
          </a:xfrm>
          <a:prstGeom prst="rect">
            <a:avLst/>
          </a:prstGeom>
        </p:spPr>
      </p:pic>
      <p:pic>
        <p:nvPicPr>
          <p:cNvPr id="15" name="Picture 14">
            <a:extLst>
              <a:ext uri="{FF2B5EF4-FFF2-40B4-BE49-F238E27FC236}">
                <a16:creationId xmlns:a16="http://schemas.microsoft.com/office/drawing/2014/main" id="{DAB7D655-1880-42FB-22CB-085228810D7C}"/>
              </a:ext>
            </a:extLst>
          </p:cNvPr>
          <p:cNvPicPr>
            <a:picLocks noChangeAspect="1"/>
          </p:cNvPicPr>
          <p:nvPr/>
        </p:nvPicPr>
        <p:blipFill>
          <a:blip r:embed="rId3"/>
          <a:srcRect/>
          <a:stretch>
            <a:fillRect/>
          </a:stretch>
        </p:blipFill>
        <p:spPr>
          <a:xfrm>
            <a:off x="452501" y="4661108"/>
            <a:ext cx="1804600" cy="1402064"/>
          </a:xfrm>
          <a:custGeom>
            <a:avLst/>
            <a:gdLst>
              <a:gd name="connsiteX0" fmla="*/ 998376 w 1996751"/>
              <a:gd name="connsiteY0" fmla="*/ 0 h 1551354"/>
              <a:gd name="connsiteX1" fmla="*/ 1996751 w 1996751"/>
              <a:gd name="connsiteY1" fmla="*/ 1551354 h 1551354"/>
              <a:gd name="connsiteX2" fmla="*/ 0 w 1996751"/>
              <a:gd name="connsiteY2" fmla="*/ 1551354 h 1551354"/>
            </a:gdLst>
            <a:ahLst/>
            <a:cxnLst>
              <a:cxn ang="0">
                <a:pos x="connsiteX0" y="connsiteY0"/>
              </a:cxn>
              <a:cxn ang="0">
                <a:pos x="connsiteX1" y="connsiteY1"/>
              </a:cxn>
              <a:cxn ang="0">
                <a:pos x="connsiteX2" y="connsiteY2"/>
              </a:cxn>
            </a:cxnLst>
            <a:rect l="l" t="t" r="r" b="b"/>
            <a:pathLst>
              <a:path w="1996751" h="1551354">
                <a:moveTo>
                  <a:pt x="998376" y="0"/>
                </a:moveTo>
                <a:lnTo>
                  <a:pt x="1996751" y="1551354"/>
                </a:lnTo>
                <a:lnTo>
                  <a:pt x="0" y="1551354"/>
                </a:lnTo>
                <a:close/>
              </a:path>
            </a:pathLst>
          </a:custGeom>
        </p:spPr>
      </p:pic>
    </p:spTree>
    <p:extLst>
      <p:ext uri="{BB962C8B-B14F-4D97-AF65-F5344CB8AC3E}">
        <p14:creationId xmlns:p14="http://schemas.microsoft.com/office/powerpoint/2010/main" val="225404287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552476" y="497017"/>
            <a:ext cx="8834119" cy="55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0" tIns="60945" rIns="121890" bIns="60945">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vi-VN" altLang="zh-CN" sz="2800" dirty="0">
                <a:solidFill>
                  <a:srgbClr val="600000"/>
                </a:solidFill>
                <a:latin typeface="#9Slide03 BoosterNextFYBlack" panose="02000A03000000020004" pitchFamily="2" charset="0"/>
                <a:ea typeface="隶书" panose="02010509060101010101" pitchFamily="49" charset="-122"/>
                <a:cs typeface="#9Slide03 Arima Madurai Black" panose="00000A00000000000000" charset="0"/>
              </a:rPr>
              <a:t>c</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Đoạn</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trích</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Lục</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Vân Tiên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cứu</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Kiều</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a:t>
            </a:r>
            <a:r>
              <a:rPr kumimoji="0" lang="en-US" altLang="zh-CN" sz="2800" b="0" i="0" u="none" strike="noStrike" kern="1200" cap="none" spc="0" normalizeH="0" baseline="0" noProof="0" dirty="0" err="1">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Nguyệt</a:t>
            </a:r>
            <a:r>
              <a:rPr kumimoji="0" lang="en-US" altLang="zh-CN" sz="2800" b="0" i="0" u="none" strike="noStrike" kern="1200" cap="none" spc="0" normalizeH="0" baseline="0" noProof="0" dirty="0">
                <a:ln>
                  <a:noFill/>
                </a:ln>
                <a:solidFill>
                  <a:srgbClr val="600000"/>
                </a:solidFill>
                <a:effectLst/>
                <a:uLnTx/>
                <a:uFillTx/>
                <a:latin typeface="#9Slide03 BoosterNextFYBlack" panose="02000A03000000020004" pitchFamily="2" charset="0"/>
                <a:ea typeface="隶书" panose="02010509060101010101" pitchFamily="49" charset="-122"/>
                <a:cs typeface="#9Slide03 Arima Madurai Black" panose="00000A00000000000000" charset="0"/>
              </a:rPr>
              <a:t> Nga”</a:t>
            </a:r>
          </a:p>
        </p:txBody>
      </p:sp>
      <p:sp>
        <p:nvSpPr>
          <p:cNvPr id="8" name="Rectangle: Rounded Corners 7">
            <a:extLst>
              <a:ext uri="{FF2B5EF4-FFF2-40B4-BE49-F238E27FC236}">
                <a16:creationId xmlns:a16="http://schemas.microsoft.com/office/drawing/2014/main" id="{C7506209-CCD8-47CF-28D9-FC18CAF04FDA}"/>
              </a:ext>
            </a:extLst>
          </p:cNvPr>
          <p:cNvSpPr/>
          <p:nvPr/>
        </p:nvSpPr>
        <p:spPr>
          <a:xfrm>
            <a:off x="5523724" y="1811840"/>
            <a:ext cx="6214188" cy="3890867"/>
          </a:xfrm>
          <a:prstGeom prst="roundRect">
            <a:avLst>
              <a:gd name="adj" fmla="val 8950"/>
            </a:avLst>
          </a:prstGeom>
          <a:solidFill>
            <a:srgbClr val="DED2AF"/>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A3807F7-6DB5-C096-0C47-6E1D8F4CAAE8}"/>
              </a:ext>
            </a:extLst>
          </p:cNvPr>
          <p:cNvSpPr txBox="1"/>
          <p:nvPr/>
        </p:nvSpPr>
        <p:spPr>
          <a:xfrm>
            <a:off x="5621695" y="2033724"/>
            <a:ext cx="6018246" cy="3447098"/>
          </a:xfrm>
          <a:prstGeom prst="rect">
            <a:avLst/>
          </a:prstGeom>
          <a:noFill/>
        </p:spPr>
        <p:txBody>
          <a:bodyPr wrap="square">
            <a:spAutoFit/>
          </a:bodyPr>
          <a:lstStyle/>
          <a:p>
            <a:pPr algn="just">
              <a:spcAft>
                <a:spcPts val="600"/>
              </a:spcAft>
            </a:pP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Vị</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trí</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đoạn</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trích</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nằm</a:t>
            </a:r>
            <a:r>
              <a:rPr lang="en-US" sz="2200" dirty="0">
                <a:latin typeface="#9Slide03 Arima Madurai Bold" panose="00000800000000000000" pitchFamily="2" charset="0"/>
                <a:cs typeface="#9Slide03 Arima Madurai Bold" panose="00000800000000000000" pitchFamily="2" charset="0"/>
              </a:rPr>
              <a:t> ở </a:t>
            </a:r>
            <a:r>
              <a:rPr lang="en-US" sz="2200" dirty="0" err="1">
                <a:latin typeface="#9Slide03 Arima Madurai Bold" panose="00000800000000000000" pitchFamily="2" charset="0"/>
                <a:cs typeface="#9Slide03 Arima Madurai Bold" panose="00000800000000000000" pitchFamily="2" charset="0"/>
              </a:rPr>
              <a:t>phần</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đầu</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Gặp</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gỡ</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của</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tác</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phẩm</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Truyện</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Lục</a:t>
            </a:r>
            <a:r>
              <a:rPr lang="en-US" sz="2200" dirty="0">
                <a:latin typeface="#9Slide03 Arima Madurai Bold" panose="00000800000000000000" pitchFamily="2" charset="0"/>
                <a:cs typeface="#9Slide03 Arima Madurai Bold" panose="00000800000000000000" pitchFamily="2" charset="0"/>
              </a:rPr>
              <a:t> Vân Tiên”.</a:t>
            </a:r>
          </a:p>
          <a:p>
            <a:pPr algn="just">
              <a:spcAft>
                <a:spcPts val="600"/>
              </a:spcAft>
            </a:pP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Nhân</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vật</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chính</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Lục</a:t>
            </a:r>
            <a:r>
              <a:rPr lang="en-US" sz="2200" dirty="0">
                <a:latin typeface="#9Slide03 Arima Madurai Bold" panose="00000800000000000000" pitchFamily="2" charset="0"/>
                <a:cs typeface="#9Slide03 Arima Madurai Bold" panose="00000800000000000000" pitchFamily="2" charset="0"/>
              </a:rPr>
              <a:t> Vân Tiên </a:t>
            </a:r>
            <a:r>
              <a:rPr lang="en-US" sz="2200" dirty="0" err="1">
                <a:latin typeface="#9Slide03 Arima Madurai Bold" panose="00000800000000000000" pitchFamily="2" charset="0"/>
                <a:cs typeface="#9Slide03 Arima Madurai Bold" panose="00000800000000000000" pitchFamily="2" charset="0"/>
              </a:rPr>
              <a:t>và</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Kiều</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Nguyệt</a:t>
            </a:r>
            <a:r>
              <a:rPr lang="en-US" sz="2200" dirty="0">
                <a:latin typeface="#9Slide03 Arima Madurai Bold" panose="00000800000000000000" pitchFamily="2" charset="0"/>
                <a:cs typeface="#9Slide03 Arima Madurai Bold" panose="00000800000000000000" pitchFamily="2" charset="0"/>
              </a:rPr>
              <a:t> Nga.</a:t>
            </a:r>
          </a:p>
          <a:p>
            <a:pPr algn="just">
              <a:spcAft>
                <a:spcPts val="600"/>
              </a:spcAft>
            </a:pP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Bố</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cục</a:t>
            </a:r>
            <a:r>
              <a:rPr lang="en-US" sz="2200" dirty="0">
                <a:latin typeface="#9Slide03 Arima Madurai Bold" panose="00000800000000000000" pitchFamily="2" charset="0"/>
                <a:cs typeface="#9Slide03 Arima Madurai Bold" panose="00000800000000000000" pitchFamily="2" charset="0"/>
              </a:rPr>
              <a:t>:</a:t>
            </a:r>
          </a:p>
          <a:p>
            <a:pPr algn="just">
              <a:spcAft>
                <a:spcPts val="600"/>
              </a:spcAft>
            </a:pP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Phần</a:t>
            </a:r>
            <a:r>
              <a:rPr lang="en-US" sz="2200" dirty="0">
                <a:latin typeface="#9Slide03 Arima Madurai Bold" panose="00000800000000000000" pitchFamily="2" charset="0"/>
                <a:cs typeface="#9Slide03 Arima Madurai Bold" panose="00000800000000000000" pitchFamily="2" charset="0"/>
              </a:rPr>
              <a:t> 1 (14 </a:t>
            </a:r>
            <a:r>
              <a:rPr lang="en-US" sz="2200" dirty="0" err="1">
                <a:latin typeface="#9Slide03 Arima Madurai Bold" panose="00000800000000000000" pitchFamily="2" charset="0"/>
                <a:cs typeface="#9Slide03 Arima Madurai Bold" panose="00000800000000000000" pitchFamily="2" charset="0"/>
              </a:rPr>
              <a:t>dòng</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đầu</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Lục</a:t>
            </a:r>
            <a:r>
              <a:rPr lang="en-US" sz="2200" dirty="0">
                <a:latin typeface="#9Slide03 Arima Madurai Bold" panose="00000800000000000000" pitchFamily="2" charset="0"/>
                <a:cs typeface="#9Slide03 Arima Madurai Bold" panose="00000800000000000000" pitchFamily="2" charset="0"/>
              </a:rPr>
              <a:t> Vân Tiên </a:t>
            </a:r>
            <a:r>
              <a:rPr lang="en-US" sz="2200" dirty="0" err="1">
                <a:latin typeface="#9Slide03 Arima Madurai Bold" panose="00000800000000000000" pitchFamily="2" charset="0"/>
                <a:cs typeface="#9Slide03 Arima Madurai Bold" panose="00000800000000000000" pitchFamily="2" charset="0"/>
              </a:rPr>
              <a:t>đánh</a:t>
            </a:r>
            <a:r>
              <a:rPr lang="en-US" sz="2200" dirty="0">
                <a:latin typeface="#9Slide03 Arima Madurai Bold" panose="00000800000000000000" pitchFamily="2" charset="0"/>
                <a:cs typeface="#9Slide03 Arima Madurai Bold" panose="00000800000000000000" pitchFamily="2" charset="0"/>
              </a:rPr>
              <a:t> tan </a:t>
            </a:r>
            <a:r>
              <a:rPr lang="en-US" sz="2200" dirty="0" err="1">
                <a:latin typeface="#9Slide03 Arima Madurai Bold" panose="00000800000000000000" pitchFamily="2" charset="0"/>
                <a:cs typeface="#9Slide03 Arima Madurai Bold" panose="00000800000000000000" pitchFamily="2" charset="0"/>
              </a:rPr>
              <a:t>bọn</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cướp</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cứu</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Kiều</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Nguyệt</a:t>
            </a:r>
            <a:r>
              <a:rPr lang="en-US" sz="2200" dirty="0">
                <a:latin typeface="#9Slide03 Arima Madurai Bold" panose="00000800000000000000" pitchFamily="2" charset="0"/>
                <a:cs typeface="#9Slide03 Arima Madurai Bold" panose="00000800000000000000" pitchFamily="2" charset="0"/>
              </a:rPr>
              <a:t> Nga </a:t>
            </a:r>
            <a:r>
              <a:rPr lang="en-US" sz="2200" dirty="0" err="1">
                <a:latin typeface="#9Slide03 Arima Madurai Bold" panose="00000800000000000000" pitchFamily="2" charset="0"/>
                <a:cs typeface="#9Slide03 Arima Madurai Bold" panose="00000800000000000000" pitchFamily="2" charset="0"/>
              </a:rPr>
              <a:t>và</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dân</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lành</a:t>
            </a:r>
            <a:r>
              <a:rPr lang="en-US" sz="2200" dirty="0">
                <a:latin typeface="#9Slide03 Arima Madurai Bold" panose="00000800000000000000" pitchFamily="2" charset="0"/>
                <a:cs typeface="#9Slide03 Arima Madurai Bold" panose="00000800000000000000" pitchFamily="2" charset="0"/>
              </a:rPr>
              <a:t>. </a:t>
            </a:r>
          </a:p>
          <a:p>
            <a:pPr algn="just">
              <a:spcAft>
                <a:spcPts val="600"/>
              </a:spcAft>
            </a:pP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Phần</a:t>
            </a:r>
            <a:r>
              <a:rPr lang="en-US" sz="2200" dirty="0">
                <a:latin typeface="#9Slide03 Arima Madurai Bold" panose="00000800000000000000" pitchFamily="2" charset="0"/>
                <a:cs typeface="#9Slide03 Arima Madurai Bold" panose="00000800000000000000" pitchFamily="2" charset="0"/>
              </a:rPr>
              <a:t> 2 (</a:t>
            </a:r>
            <a:r>
              <a:rPr lang="en-US" sz="2200" dirty="0" err="1">
                <a:latin typeface="#9Slide03 Arima Madurai Bold" panose="00000800000000000000" pitchFamily="2" charset="0"/>
                <a:cs typeface="#9Slide03 Arima Madurai Bold" panose="00000800000000000000" pitchFamily="2" charset="0"/>
              </a:rPr>
              <a:t>còn</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lại</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Cuộc</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trò</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chuyện</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giữa</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Lục</a:t>
            </a:r>
            <a:r>
              <a:rPr lang="en-US" sz="2200" dirty="0">
                <a:latin typeface="#9Slide03 Arima Madurai Bold" panose="00000800000000000000" pitchFamily="2" charset="0"/>
                <a:cs typeface="#9Slide03 Arima Madurai Bold" panose="00000800000000000000" pitchFamily="2" charset="0"/>
              </a:rPr>
              <a:t> Vân Tiên </a:t>
            </a:r>
            <a:r>
              <a:rPr lang="en-US" sz="2200" dirty="0" err="1">
                <a:latin typeface="#9Slide03 Arima Madurai Bold" panose="00000800000000000000" pitchFamily="2" charset="0"/>
                <a:cs typeface="#9Slide03 Arima Madurai Bold" panose="00000800000000000000" pitchFamily="2" charset="0"/>
              </a:rPr>
              <a:t>và</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Kiều</a:t>
            </a:r>
            <a:r>
              <a:rPr lang="en-US" sz="2200" dirty="0">
                <a:latin typeface="#9Slide03 Arima Madurai Bold" panose="00000800000000000000" pitchFamily="2" charset="0"/>
                <a:cs typeface="#9Slide03 Arima Madurai Bold" panose="00000800000000000000" pitchFamily="2" charset="0"/>
              </a:rPr>
              <a:t> </a:t>
            </a:r>
            <a:r>
              <a:rPr lang="en-US" sz="2200" dirty="0" err="1">
                <a:latin typeface="#9Slide03 Arima Madurai Bold" panose="00000800000000000000" pitchFamily="2" charset="0"/>
                <a:cs typeface="#9Slide03 Arima Madurai Bold" panose="00000800000000000000" pitchFamily="2" charset="0"/>
              </a:rPr>
              <a:t>Nguyệt</a:t>
            </a:r>
            <a:r>
              <a:rPr lang="en-US" sz="2200" dirty="0">
                <a:latin typeface="#9Slide03 Arima Madurai Bold" panose="00000800000000000000" pitchFamily="2" charset="0"/>
                <a:cs typeface="#9Slide03 Arima Madurai Bold" panose="00000800000000000000" pitchFamily="2" charset="0"/>
              </a:rPr>
              <a:t> Nga. </a:t>
            </a:r>
            <a:endParaRPr kumimoji="0" lang="en-US" sz="2200" b="0"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10" name="Picture 9" descr="A group of people in traditional clothes&#10;&#10;Description automatically generated">
            <a:extLst>
              <a:ext uri="{FF2B5EF4-FFF2-40B4-BE49-F238E27FC236}">
                <a16:creationId xmlns:a16="http://schemas.microsoft.com/office/drawing/2014/main" id="{A5E3235B-5D9E-1A25-51D9-80A8878EB3D4}"/>
              </a:ext>
            </a:extLst>
          </p:cNvPr>
          <p:cNvPicPr>
            <a:picLocks noChangeAspect="1"/>
          </p:cNvPicPr>
          <p:nvPr/>
        </p:nvPicPr>
        <p:blipFill rotWithShape="1">
          <a:blip r:embed="rId2">
            <a:extLst>
              <a:ext uri="{28A0092B-C50C-407E-A947-70E740481C1C}">
                <a14:useLocalDpi xmlns:a14="http://schemas.microsoft.com/office/drawing/2010/main" val="0"/>
              </a:ext>
            </a:extLst>
          </a:blip>
          <a:srcRect l="1030" t="1751" r="42364" b="2876"/>
          <a:stretch/>
        </p:blipFill>
        <p:spPr>
          <a:xfrm>
            <a:off x="461832" y="1451377"/>
            <a:ext cx="4866192" cy="4611795"/>
          </a:xfrm>
          <a:prstGeom prst="rect">
            <a:avLst/>
          </a:prstGeom>
        </p:spPr>
      </p:pic>
      <p:pic>
        <p:nvPicPr>
          <p:cNvPr id="15" name="Picture 14">
            <a:extLst>
              <a:ext uri="{FF2B5EF4-FFF2-40B4-BE49-F238E27FC236}">
                <a16:creationId xmlns:a16="http://schemas.microsoft.com/office/drawing/2014/main" id="{DAB7D655-1880-42FB-22CB-085228810D7C}"/>
              </a:ext>
            </a:extLst>
          </p:cNvPr>
          <p:cNvPicPr>
            <a:picLocks noChangeAspect="1"/>
          </p:cNvPicPr>
          <p:nvPr/>
        </p:nvPicPr>
        <p:blipFill>
          <a:blip r:embed="rId3"/>
          <a:srcRect/>
          <a:stretch>
            <a:fillRect/>
          </a:stretch>
        </p:blipFill>
        <p:spPr>
          <a:xfrm>
            <a:off x="452501" y="4661108"/>
            <a:ext cx="1804600" cy="1402064"/>
          </a:xfrm>
          <a:custGeom>
            <a:avLst/>
            <a:gdLst>
              <a:gd name="connsiteX0" fmla="*/ 998376 w 1996751"/>
              <a:gd name="connsiteY0" fmla="*/ 0 h 1551354"/>
              <a:gd name="connsiteX1" fmla="*/ 1996751 w 1996751"/>
              <a:gd name="connsiteY1" fmla="*/ 1551354 h 1551354"/>
              <a:gd name="connsiteX2" fmla="*/ 0 w 1996751"/>
              <a:gd name="connsiteY2" fmla="*/ 1551354 h 1551354"/>
            </a:gdLst>
            <a:ahLst/>
            <a:cxnLst>
              <a:cxn ang="0">
                <a:pos x="connsiteX0" y="connsiteY0"/>
              </a:cxn>
              <a:cxn ang="0">
                <a:pos x="connsiteX1" y="connsiteY1"/>
              </a:cxn>
              <a:cxn ang="0">
                <a:pos x="connsiteX2" y="connsiteY2"/>
              </a:cxn>
            </a:cxnLst>
            <a:rect l="l" t="t" r="r" b="b"/>
            <a:pathLst>
              <a:path w="1996751" h="1551354">
                <a:moveTo>
                  <a:pt x="998376" y="0"/>
                </a:moveTo>
                <a:lnTo>
                  <a:pt x="1996751" y="1551354"/>
                </a:lnTo>
                <a:lnTo>
                  <a:pt x="0" y="1551354"/>
                </a:lnTo>
                <a:close/>
              </a:path>
            </a:pathLst>
          </a:custGeom>
        </p:spPr>
      </p:pic>
    </p:spTree>
    <p:extLst>
      <p:ext uri="{BB962C8B-B14F-4D97-AF65-F5344CB8AC3E}">
        <p14:creationId xmlns:p14="http://schemas.microsoft.com/office/powerpoint/2010/main" val="4255803595"/>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1828</Words>
  <Application>Microsoft Office PowerPoint</Application>
  <PresentationFormat>Custom</PresentationFormat>
  <Paragraphs>124</Paragraphs>
  <Slides>26</Slides>
  <Notes>1</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#9Slide03 Arima Madurai Bold</vt:lpstr>
      <vt:lpstr>#9Slide07 Itim</vt:lpstr>
      <vt:lpstr>Symbol</vt:lpstr>
      <vt:lpstr>#9Slide03 BoosterNextFYBlack</vt:lpstr>
      <vt:lpstr>#9Slide05 SVNQuarzo</vt:lpstr>
      <vt:lpstr>Calibri Light</vt:lpstr>
      <vt:lpstr>Times New Roman</vt:lpstr>
      <vt:lpstr>#9Slide03 Cabin Medium</vt:lpstr>
      <vt:lpstr>#9Slide05 SVNBistro Script</vt:lpstr>
      <vt:lpstr>Wingdings</vt:lpstr>
      <vt:lpstr>Arial</vt:lpstr>
      <vt:lpstr>Calibri</vt:lpstr>
      <vt:lpstr>#9Slide03 Arima Madurai Black</vt:lpstr>
      <vt:lpstr>华康俪金黑W8(P)</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更多资源关注@好教师</dc:creator>
  <cp:keywords>更多资源关注@好教师</cp:keywords>
  <dc:description>更多资源关注@好教师</dc:description>
  <cp:lastModifiedBy>Administrator</cp:lastModifiedBy>
  <cp:revision>23</cp:revision>
  <dcterms:created xsi:type="dcterms:W3CDTF">2017-02-03T03:25:00Z</dcterms:created>
  <dcterms:modified xsi:type="dcterms:W3CDTF">2025-10-02T13:27:58Z</dcterms:modified>
  <cp:category>更多资源关注@好教师</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D0923CE6CF4946409001F70E5A9D5428_13</vt:lpwstr>
  </property>
  <property fmtid="{D5CDD505-2E9C-101B-9397-08002B2CF9AE}" pid="3" name="KSOProductBuildVer">
    <vt:lpwstr>1033-12.2.0.16731</vt:lpwstr>
  </property>
</Properties>
</file>