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y="5486400" cx="9753600"/>
  <p:notesSz cx="9144000" cy="6858000"/>
  <p:embeddedFontLst>
    <p:embeddedFont>
      <p:font typeface="Cookie"/>
      <p:regular r:id="rId51"/>
    </p:embeddedFont>
    <p:embeddedFont>
      <p:font typeface="Arima Madurai"/>
      <p:regular r:id="rId52"/>
      <p:bold r:id="rId53"/>
    </p:embeddedFont>
    <p:embeddedFont>
      <p:font typeface="Arima Madurai Black"/>
      <p:bold r:id="rId54"/>
    </p:embeddedFont>
    <p:embeddedFont>
      <p:font typeface="Palatino Linotype"/>
      <p:regular r:id="rId55"/>
      <p:bold r:id="rId56"/>
      <p:italic r:id="rId57"/>
      <p:boldItalic r:id="rId58"/>
    </p:embeddedFont>
    <p:embeddedFont>
      <p:font typeface="Quattrocento Sans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728">
          <p15:clr>
            <a:srgbClr val="A4A3A4"/>
          </p15:clr>
        </p15:guide>
        <p15:guide id="2" pos="3072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3" roundtripDataSignature="AMtx7mg2kBw9LKbkNR6npeuTsBY/6uyo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726406A-7102-4B04-9487-8778169F57DF}">
  <a:tblStyle styleId="{D726406A-7102-4B04-9487-8778169F57D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728" orient="horz"/>
        <p:guide pos="307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QuattrocentoSans-boldItalic.fntdata"/><Relationship Id="rId61" Type="http://schemas.openxmlformats.org/officeDocument/2006/relationships/font" Target="fonts/QuattrocentoSans-italic.fntdata"/><Relationship Id="rId20" Type="http://schemas.openxmlformats.org/officeDocument/2006/relationships/slide" Target="slides/slide14.xml"/><Relationship Id="rId63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QuattrocentoSans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Cookie-regular.fntdata"/><Relationship Id="rId50" Type="http://schemas.openxmlformats.org/officeDocument/2006/relationships/slide" Target="slides/slide44.xml"/><Relationship Id="rId53" Type="http://schemas.openxmlformats.org/officeDocument/2006/relationships/font" Target="fonts/ArimaMadurai-bold.fntdata"/><Relationship Id="rId52" Type="http://schemas.openxmlformats.org/officeDocument/2006/relationships/font" Target="fonts/ArimaMadurai-regular.fntdata"/><Relationship Id="rId11" Type="http://schemas.openxmlformats.org/officeDocument/2006/relationships/slide" Target="slides/slide5.xml"/><Relationship Id="rId55" Type="http://schemas.openxmlformats.org/officeDocument/2006/relationships/font" Target="fonts/PalatinoLinotype-regular.fntdata"/><Relationship Id="rId10" Type="http://schemas.openxmlformats.org/officeDocument/2006/relationships/slide" Target="slides/slide4.xml"/><Relationship Id="rId54" Type="http://schemas.openxmlformats.org/officeDocument/2006/relationships/font" Target="fonts/ArimaMaduraiBlack-bold.fntdata"/><Relationship Id="rId13" Type="http://schemas.openxmlformats.org/officeDocument/2006/relationships/slide" Target="slides/slide7.xml"/><Relationship Id="rId57" Type="http://schemas.openxmlformats.org/officeDocument/2006/relationships/font" Target="fonts/PalatinoLinotype-italic.fntdata"/><Relationship Id="rId12" Type="http://schemas.openxmlformats.org/officeDocument/2006/relationships/slide" Target="slides/slide6.xml"/><Relationship Id="rId56" Type="http://schemas.openxmlformats.org/officeDocument/2006/relationships/font" Target="fonts/PalatinoLinotype-bold.fntdata"/><Relationship Id="rId15" Type="http://schemas.openxmlformats.org/officeDocument/2006/relationships/slide" Target="slides/slide9.xml"/><Relationship Id="rId59" Type="http://schemas.openxmlformats.org/officeDocument/2006/relationships/font" Target="fonts/QuattrocentoSans-regular.fntdata"/><Relationship Id="rId14" Type="http://schemas.openxmlformats.org/officeDocument/2006/relationships/slide" Target="slides/slide8.xml"/><Relationship Id="rId58" Type="http://schemas.openxmlformats.org/officeDocument/2006/relationships/font" Target="fonts/PalatinoLinotype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1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1941, Tô Hoài xuất bản truyện Con Dế Mèn; sau đó viết thêm Dế Mèn phiêu lưu kí. Năm 1954, nhà văn gộp 2 tác phẩm thành Dế Mèn phiêu lưu kí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Google Shape;257;p13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9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0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2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1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2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( Hay, hấpdẫn, ngậmngùi, thươngchoDếChoắtnhưngcũngthathứchoDếmènvìbiếtkịpthờiănnăntộilỗi, đãrútrabàihọcđườngđờiđầutiên)</a:t>
            </a:r>
            <a:endParaRPr/>
          </a:p>
        </p:txBody>
      </p:sp>
      <p:sp>
        <p:nvSpPr>
          <p:cNvPr id="410" name="Google Shape;410;p28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Trong khi đọc, các em hãy lưu ý những hộp chỉ dẫn vì nó có vai trò định hướng nghệ thuật/ nội dung, giúp các em có thể theo dõi, tưởng tượng, dự đoán để đọc tốt hơn văn bản và dựa vào những hộp chỉ dẫn này, e có thể trả lời những câu hỏi ở phần sau khi đọc</a:t>
            </a:r>
            <a:endParaRPr/>
          </a:p>
        </p:txBody>
      </p:sp>
      <p:sp>
        <p:nvSpPr>
          <p:cNvPr id="112" name="Google Shape;112;p3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3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3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3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4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4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4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4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6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6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6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5"/>
          <p:cNvSpPr txBox="1"/>
          <p:nvPr>
            <p:ph type="title"/>
          </p:nvPr>
        </p:nvSpPr>
        <p:spPr>
          <a:xfrm>
            <a:off x="671830" y="292101"/>
            <a:ext cx="8412480" cy="10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5"/>
          <p:cNvSpPr txBox="1"/>
          <p:nvPr>
            <p:ph idx="1" type="body"/>
          </p:nvPr>
        </p:nvSpPr>
        <p:spPr>
          <a:xfrm>
            <a:off x="671831" y="1344930"/>
            <a:ext cx="4126230" cy="6591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44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9pPr>
          </a:lstStyle>
          <a:p/>
        </p:txBody>
      </p:sp>
      <p:sp>
        <p:nvSpPr>
          <p:cNvPr id="54" name="Google Shape;54;p55"/>
          <p:cNvSpPr txBox="1"/>
          <p:nvPr>
            <p:ph idx="2" type="body"/>
          </p:nvPr>
        </p:nvSpPr>
        <p:spPr>
          <a:xfrm>
            <a:off x="671831" y="2004060"/>
            <a:ext cx="4126230" cy="29476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55"/>
          <p:cNvSpPr txBox="1"/>
          <p:nvPr>
            <p:ph idx="3" type="body"/>
          </p:nvPr>
        </p:nvSpPr>
        <p:spPr>
          <a:xfrm>
            <a:off x="4937760" y="1344930"/>
            <a:ext cx="4146550" cy="6591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b="1" sz="144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280"/>
            </a:lvl9pPr>
          </a:lstStyle>
          <a:p/>
        </p:txBody>
      </p:sp>
      <p:sp>
        <p:nvSpPr>
          <p:cNvPr id="56" name="Google Shape;56;p55"/>
          <p:cNvSpPr txBox="1"/>
          <p:nvPr>
            <p:ph idx="4" type="body"/>
          </p:nvPr>
        </p:nvSpPr>
        <p:spPr>
          <a:xfrm>
            <a:off x="4937760" y="2004060"/>
            <a:ext cx="4146550" cy="29476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55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5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5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6"/>
          <p:cNvSpPr txBox="1"/>
          <p:nvPr>
            <p:ph type="title"/>
          </p:nvPr>
        </p:nvSpPr>
        <p:spPr>
          <a:xfrm>
            <a:off x="670560" y="292101"/>
            <a:ext cx="8412480" cy="10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6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6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6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7"/>
          <p:cNvSpPr txBox="1"/>
          <p:nvPr>
            <p:ph type="title"/>
          </p:nvPr>
        </p:nvSpPr>
        <p:spPr>
          <a:xfrm>
            <a:off x="671831" y="365760"/>
            <a:ext cx="3145790" cy="1280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Calibri"/>
              <a:buNone/>
              <a:defRPr sz="25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7"/>
          <p:cNvSpPr txBox="1"/>
          <p:nvPr>
            <p:ph idx="1" type="body"/>
          </p:nvPr>
        </p:nvSpPr>
        <p:spPr>
          <a:xfrm>
            <a:off x="4146550" y="789940"/>
            <a:ext cx="4937760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116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1pPr>
            <a:lvl2pPr indent="-37084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2pPr>
            <a:lvl3pPr indent="-350519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8" name="Google Shape;68;p57"/>
          <p:cNvSpPr txBox="1"/>
          <p:nvPr>
            <p:ph idx="2" type="body"/>
          </p:nvPr>
        </p:nvSpPr>
        <p:spPr>
          <a:xfrm>
            <a:off x="671831" y="1645920"/>
            <a:ext cx="3145790" cy="30492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12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9" name="Google Shape;69;p57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7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7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8"/>
          <p:cNvSpPr txBox="1"/>
          <p:nvPr>
            <p:ph type="title"/>
          </p:nvPr>
        </p:nvSpPr>
        <p:spPr>
          <a:xfrm>
            <a:off x="671831" y="365760"/>
            <a:ext cx="3145790" cy="1280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Calibri"/>
              <a:buNone/>
              <a:defRPr sz="25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8"/>
          <p:cNvSpPr/>
          <p:nvPr>
            <p:ph idx="2" type="pic"/>
          </p:nvPr>
        </p:nvSpPr>
        <p:spPr>
          <a:xfrm>
            <a:off x="4146550" y="789940"/>
            <a:ext cx="4937760" cy="38989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58"/>
          <p:cNvSpPr txBox="1"/>
          <p:nvPr>
            <p:ph idx="1" type="body"/>
          </p:nvPr>
        </p:nvSpPr>
        <p:spPr>
          <a:xfrm>
            <a:off x="671831" y="1645920"/>
            <a:ext cx="3145790" cy="30492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12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76" name="Google Shape;76;p58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8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8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9"/>
          <p:cNvSpPr txBox="1"/>
          <p:nvPr>
            <p:ph type="title"/>
          </p:nvPr>
        </p:nvSpPr>
        <p:spPr>
          <a:xfrm>
            <a:off x="670560" y="292101"/>
            <a:ext cx="8412480" cy="10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9"/>
          <p:cNvSpPr txBox="1"/>
          <p:nvPr>
            <p:ph idx="1" type="body"/>
          </p:nvPr>
        </p:nvSpPr>
        <p:spPr>
          <a:xfrm rot="5400000">
            <a:off x="3136265" y="-1005205"/>
            <a:ext cx="3481070" cy="8412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59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9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9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0"/>
          <p:cNvSpPr txBox="1"/>
          <p:nvPr>
            <p:ph type="title"/>
          </p:nvPr>
        </p:nvSpPr>
        <p:spPr>
          <a:xfrm rot="5400000">
            <a:off x="5706745" y="1565275"/>
            <a:ext cx="4649470" cy="210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0"/>
          <p:cNvSpPr txBox="1"/>
          <p:nvPr>
            <p:ph idx="1" type="body"/>
          </p:nvPr>
        </p:nvSpPr>
        <p:spPr>
          <a:xfrm rot="5400000">
            <a:off x="1439545" y="-476885"/>
            <a:ext cx="4649470" cy="618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60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0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0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7"/>
          <p:cNvSpPr txBox="1"/>
          <p:nvPr>
            <p:ph type="title"/>
          </p:nvPr>
        </p:nvSpPr>
        <p:spPr>
          <a:xfrm>
            <a:off x="670560" y="292101"/>
            <a:ext cx="8412480" cy="10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7"/>
          <p:cNvSpPr txBox="1"/>
          <p:nvPr>
            <p:ph idx="1" type="body"/>
          </p:nvPr>
        </p:nvSpPr>
        <p:spPr>
          <a:xfrm>
            <a:off x="670560" y="1460500"/>
            <a:ext cx="8412480" cy="3481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47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7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7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bg>
      <p:bgPr>
        <a:solidFill>
          <a:schemeClr val="l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9"/>
          <p:cNvSpPr txBox="1"/>
          <p:nvPr>
            <p:ph type="ctrTitle"/>
          </p:nvPr>
        </p:nvSpPr>
        <p:spPr>
          <a:xfrm>
            <a:off x="1219200" y="897890"/>
            <a:ext cx="7315200" cy="1910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9"/>
          <p:cNvSpPr txBox="1"/>
          <p:nvPr>
            <p:ph idx="1" type="subTitle"/>
          </p:nvPr>
        </p:nvSpPr>
        <p:spPr>
          <a:xfrm>
            <a:off x="1219200" y="2881630"/>
            <a:ext cx="7315200" cy="1324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9pPr>
          </a:lstStyle>
          <a:p/>
        </p:txBody>
      </p:sp>
      <p:sp>
        <p:nvSpPr>
          <p:cNvPr id="29" name="Google Shape;29;p49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9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9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ush Stroke 05">
  <p:cSld name="Brush Stroke 05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0"/>
          <p:cNvSpPr/>
          <p:nvPr>
            <p:ph idx="2" type="pic"/>
          </p:nvPr>
        </p:nvSpPr>
        <p:spPr>
          <a:xfrm>
            <a:off x="-642553" y="0"/>
            <a:ext cx="5740083" cy="5615306"/>
          </a:xfrm>
          <a:prstGeom prst="rect">
            <a:avLst/>
          </a:prstGeom>
          <a:solidFill>
            <a:srgbClr val="CCCCCC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ush Stroke 06">
  <p:cSld name="Brush Stroke 06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1"/>
          <p:cNvSpPr/>
          <p:nvPr>
            <p:ph idx="2" type="pic"/>
          </p:nvPr>
        </p:nvSpPr>
        <p:spPr>
          <a:xfrm>
            <a:off x="5406034" y="0"/>
            <a:ext cx="5740083" cy="5615306"/>
          </a:xfrm>
          <a:prstGeom prst="rect">
            <a:avLst/>
          </a:prstGeom>
          <a:solidFill>
            <a:srgbClr val="CCCCCC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ush Stroke 02">
  <p:cSld name="Brush Stroke 02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2"/>
          <p:cNvSpPr/>
          <p:nvPr>
            <p:ph idx="2" type="pic"/>
          </p:nvPr>
        </p:nvSpPr>
        <p:spPr>
          <a:xfrm>
            <a:off x="549910" y="585470"/>
            <a:ext cx="4074161" cy="4352290"/>
          </a:xfrm>
          <a:prstGeom prst="rect">
            <a:avLst/>
          </a:prstGeom>
          <a:solidFill>
            <a:srgbClr val="CCCCCC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3"/>
          <p:cNvSpPr txBox="1"/>
          <p:nvPr>
            <p:ph type="title"/>
          </p:nvPr>
        </p:nvSpPr>
        <p:spPr>
          <a:xfrm>
            <a:off x="665480" y="1367791"/>
            <a:ext cx="8412480" cy="22821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3"/>
          <p:cNvSpPr txBox="1"/>
          <p:nvPr>
            <p:ph idx="1" type="body"/>
          </p:nvPr>
        </p:nvSpPr>
        <p:spPr>
          <a:xfrm>
            <a:off x="665480" y="3671571"/>
            <a:ext cx="841248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 sz="144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53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3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3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4"/>
          <p:cNvSpPr txBox="1"/>
          <p:nvPr>
            <p:ph type="title"/>
          </p:nvPr>
        </p:nvSpPr>
        <p:spPr>
          <a:xfrm>
            <a:off x="670560" y="292101"/>
            <a:ext cx="8412480" cy="10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4"/>
          <p:cNvSpPr txBox="1"/>
          <p:nvPr>
            <p:ph idx="1" type="body"/>
          </p:nvPr>
        </p:nvSpPr>
        <p:spPr>
          <a:xfrm>
            <a:off x="670560" y="1460500"/>
            <a:ext cx="4145280" cy="3481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54"/>
          <p:cNvSpPr txBox="1"/>
          <p:nvPr>
            <p:ph idx="2" type="body"/>
          </p:nvPr>
        </p:nvSpPr>
        <p:spPr>
          <a:xfrm>
            <a:off x="4937760" y="1460500"/>
            <a:ext cx="4145280" cy="3481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54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4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4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/>
          <p:nvPr>
            <p:ph type="title"/>
          </p:nvPr>
        </p:nvSpPr>
        <p:spPr>
          <a:xfrm>
            <a:off x="670560" y="292101"/>
            <a:ext cx="8412480" cy="10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0"/>
              <a:buFont typeface="Calibri"/>
              <a:buNone/>
              <a:defRPr b="0" i="0" sz="35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5"/>
          <p:cNvSpPr txBox="1"/>
          <p:nvPr>
            <p:ph idx="1" type="body"/>
          </p:nvPr>
        </p:nvSpPr>
        <p:spPr>
          <a:xfrm>
            <a:off x="670560" y="1460500"/>
            <a:ext cx="8412480" cy="3481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84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Char char="•"/>
              <a:defRPr b="0" i="0" sz="22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0519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b="0" i="0" sz="19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0039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0039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0039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0039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004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004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b="0" i="0" sz="14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5"/>
          <p:cNvSpPr txBox="1"/>
          <p:nvPr>
            <p:ph idx="10" type="dt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6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5"/>
          <p:cNvSpPr txBox="1"/>
          <p:nvPr>
            <p:ph idx="11" type="ftr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6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5"/>
          <p:cNvSpPr txBox="1"/>
          <p:nvPr>
            <p:ph idx="12" type="sldNum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6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6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6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6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6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6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6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6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6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g"/><Relationship Id="rId4" Type="http://schemas.openxmlformats.org/officeDocument/2006/relationships/image" Target="../media/image4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image" Target="../media/image50.png"/><Relationship Id="rId13" Type="http://schemas.openxmlformats.org/officeDocument/2006/relationships/slide" Target="/ppt/slides/slide32.xml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Relationship Id="rId4" Type="http://schemas.openxmlformats.org/officeDocument/2006/relationships/image" Target="../media/image44.jpg"/><Relationship Id="rId9" Type="http://schemas.openxmlformats.org/officeDocument/2006/relationships/image" Target="../media/image48.png"/><Relationship Id="rId14" Type="http://schemas.openxmlformats.org/officeDocument/2006/relationships/image" Target="../media/image52.jpg"/><Relationship Id="rId5" Type="http://schemas.openxmlformats.org/officeDocument/2006/relationships/image" Target="../media/image43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37.xml"/><Relationship Id="rId22" Type="http://schemas.openxmlformats.org/officeDocument/2006/relationships/slide" Target="/ppt/slides/slide38.xml"/><Relationship Id="rId21" Type="http://schemas.openxmlformats.org/officeDocument/2006/relationships/image" Target="../media/image67.png"/><Relationship Id="rId24" Type="http://schemas.openxmlformats.org/officeDocument/2006/relationships/slide" Target="/ppt/slides/slide39.xml"/><Relationship Id="rId23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26" Type="http://schemas.openxmlformats.org/officeDocument/2006/relationships/slide" Target="/ppt/slides/slide40.xml"/><Relationship Id="rId25" Type="http://schemas.openxmlformats.org/officeDocument/2006/relationships/image" Target="../media/image69.png"/><Relationship Id="rId28" Type="http://schemas.openxmlformats.org/officeDocument/2006/relationships/slide" Target="/ppt/slides/slide41.xml"/><Relationship Id="rId27" Type="http://schemas.openxmlformats.org/officeDocument/2006/relationships/image" Target="../media/image70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29" Type="http://schemas.openxmlformats.org/officeDocument/2006/relationships/image" Target="../media/image71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31" Type="http://schemas.openxmlformats.org/officeDocument/2006/relationships/image" Target="../media/image72.jpg"/><Relationship Id="rId30" Type="http://schemas.openxmlformats.org/officeDocument/2006/relationships/slide" Target="/ppt/slides/slide4.xml"/><Relationship Id="rId11" Type="http://schemas.openxmlformats.org/officeDocument/2006/relationships/image" Target="../media/image62.png"/><Relationship Id="rId10" Type="http://schemas.openxmlformats.org/officeDocument/2006/relationships/image" Target="../media/image60.png"/><Relationship Id="rId13" Type="http://schemas.openxmlformats.org/officeDocument/2006/relationships/image" Target="../media/image63.png"/><Relationship Id="rId12" Type="http://schemas.openxmlformats.org/officeDocument/2006/relationships/image" Target="../media/image61.png"/><Relationship Id="rId15" Type="http://schemas.openxmlformats.org/officeDocument/2006/relationships/image" Target="../media/image64.png"/><Relationship Id="rId14" Type="http://schemas.openxmlformats.org/officeDocument/2006/relationships/slide" Target="/ppt/slides/slide34.xml"/><Relationship Id="rId17" Type="http://schemas.openxmlformats.org/officeDocument/2006/relationships/image" Target="../media/image66.png"/><Relationship Id="rId16" Type="http://schemas.openxmlformats.org/officeDocument/2006/relationships/slide" Target="/ppt/slides/slide35.xml"/><Relationship Id="rId19" Type="http://schemas.openxmlformats.org/officeDocument/2006/relationships/image" Target="../media/image65.png"/><Relationship Id="rId18" Type="http://schemas.openxmlformats.org/officeDocument/2006/relationships/slide" Target="/ppt/slides/slide36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slide" Target="/ppt/slides/slide33.xml"/><Relationship Id="rId4" Type="http://schemas.openxmlformats.org/officeDocument/2006/relationships/image" Target="../media/image73.jpg"/><Relationship Id="rId5" Type="http://schemas.openxmlformats.org/officeDocument/2006/relationships/image" Target="../media/image7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slide" Target="/ppt/slides/slide33.xml"/><Relationship Id="rId4" Type="http://schemas.openxmlformats.org/officeDocument/2006/relationships/image" Target="../media/image73.jpg"/><Relationship Id="rId5" Type="http://schemas.openxmlformats.org/officeDocument/2006/relationships/image" Target="../media/image7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slide" Target="/ppt/slides/slide33.xml"/><Relationship Id="rId4" Type="http://schemas.openxmlformats.org/officeDocument/2006/relationships/image" Target="../media/image73.jpg"/><Relationship Id="rId5" Type="http://schemas.openxmlformats.org/officeDocument/2006/relationships/image" Target="../media/image7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slide" Target="/ppt/slides/slide33.xml"/><Relationship Id="rId4" Type="http://schemas.openxmlformats.org/officeDocument/2006/relationships/image" Target="../media/image73.jpg"/><Relationship Id="rId5" Type="http://schemas.openxmlformats.org/officeDocument/2006/relationships/image" Target="../media/image7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slide" Target="/ppt/slides/slide33.xml"/><Relationship Id="rId4" Type="http://schemas.openxmlformats.org/officeDocument/2006/relationships/image" Target="../media/image73.jpg"/><Relationship Id="rId5" Type="http://schemas.openxmlformats.org/officeDocument/2006/relationships/image" Target="../media/image7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slide" Target="/ppt/slides/slide33.xml"/><Relationship Id="rId4" Type="http://schemas.openxmlformats.org/officeDocument/2006/relationships/image" Target="../media/image73.jpg"/><Relationship Id="rId5" Type="http://schemas.openxmlformats.org/officeDocument/2006/relationships/image" Target="../media/image7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slide" Target="/ppt/slides/slide33.xml"/><Relationship Id="rId4" Type="http://schemas.openxmlformats.org/officeDocument/2006/relationships/image" Target="../media/image73.jpg"/><Relationship Id="rId5" Type="http://schemas.openxmlformats.org/officeDocument/2006/relationships/image" Target="../media/image7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slide" Target="/ppt/slides/slide33.xml"/><Relationship Id="rId4" Type="http://schemas.openxmlformats.org/officeDocument/2006/relationships/image" Target="../media/image73.jpg"/><Relationship Id="rId5" Type="http://schemas.openxmlformats.org/officeDocument/2006/relationships/image" Target="../media/image7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5.jpg"/><Relationship Id="rId5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63" y="4302553"/>
            <a:ext cx="9753600" cy="140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" y="3965831"/>
            <a:ext cx="2272775" cy="174251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0" y="501007"/>
            <a:ext cx="9730934" cy="1945148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Tiết 2-3: Văn bản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Bài học đường đời đầu tiên</a:t>
            </a:r>
            <a:endParaRPr b="0" i="0" sz="6000" u="none" cap="none" strike="noStrike">
              <a:solidFill>
                <a:srgbClr val="FF0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5493611" y="3549282"/>
            <a:ext cx="1941042" cy="529376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- Tô Hoài - </a:t>
            </a:r>
            <a:endParaRPr sz="2800">
              <a:solidFill>
                <a:schemeClr val="dk1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2024547" y="2773138"/>
            <a:ext cx="6056040" cy="652486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70C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(Trích “Dế Mèn phiêu lưu kí”)</a:t>
            </a:r>
            <a:endParaRPr sz="3600">
              <a:solidFill>
                <a:srgbClr val="0070C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pic>
        <p:nvPicPr>
          <p:cNvPr descr="Kết quả hình ảnh cho dế choắt trong dế mèn phiêu lưu ký&quot;" id="100" name="Google Shape;100;p1"/>
          <p:cNvPicPr preferRelativeResize="0"/>
          <p:nvPr/>
        </p:nvPicPr>
        <p:blipFill rotWithShape="1">
          <a:blip r:embed="rId5">
            <a:alphaModFix/>
          </a:blip>
          <a:srcRect b="-2207" l="0" r="-2" t="2544"/>
          <a:stretch/>
        </p:blipFill>
        <p:spPr>
          <a:xfrm>
            <a:off x="7650906" y="2652665"/>
            <a:ext cx="1974893" cy="2811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 txBox="1"/>
          <p:nvPr/>
        </p:nvSpPr>
        <p:spPr>
          <a:xfrm>
            <a:off x="5065850" y="532377"/>
            <a:ext cx="4027757" cy="1329226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4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33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Một số tác phẩm viết cho thiếu nhi</a:t>
            </a:r>
            <a:endParaRPr b="1" i="0" sz="3200" u="none" cap="none" strike="noStrike">
              <a:solidFill>
                <a:srgbClr val="FF330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sp>
        <p:nvSpPr>
          <p:cNvPr id="216" name="Google Shape;216;p10"/>
          <p:cNvSpPr txBox="1"/>
          <p:nvPr/>
        </p:nvSpPr>
        <p:spPr>
          <a:xfrm>
            <a:off x="2336813" y="1196990"/>
            <a:ext cx="184731" cy="552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87" u="sng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Picture1" id="217" name="Google Shape;2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789" y="488435"/>
            <a:ext cx="2258829" cy="2793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ú Bồ Nông Ở Sa-Mác-Can | Tiki" id="218" name="Google Shape;21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2948" y="2644587"/>
            <a:ext cx="2210863" cy="2625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ác giả: Tô Hoài | ebook KOMO" id="219" name="Google Shape;21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2349" y="1247899"/>
            <a:ext cx="2072832" cy="2880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õ sĩ bọ ngựa" id="220" name="Google Shape;220;p10"/>
          <p:cNvPicPr preferRelativeResize="0"/>
          <p:nvPr/>
        </p:nvPicPr>
        <p:blipFill rotWithShape="1">
          <a:blip r:embed="rId6">
            <a:alphaModFix/>
          </a:blip>
          <a:srcRect b="0" l="0" r="0" t="9530"/>
          <a:stretch/>
        </p:blipFill>
        <p:spPr>
          <a:xfrm>
            <a:off x="4944772" y="1977091"/>
            <a:ext cx="2161308" cy="294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/>
          <p:nvPr/>
        </p:nvSpPr>
        <p:spPr>
          <a:xfrm>
            <a:off x="355600" y="3689876"/>
            <a:ext cx="9042400" cy="1464733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Văn bản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“Bài học đường đời đầu tiên”</a:t>
            </a:r>
            <a:endParaRPr/>
          </a:p>
        </p:txBody>
      </p:sp>
      <p:pic>
        <p:nvPicPr>
          <p:cNvPr descr="Dế Mèn phiêu lưu kí và bài học đường đời đầu tiên - Báo Giáo Dục &amp; Thời Đại" id="227" name="Google Shape;227;p11"/>
          <p:cNvPicPr preferRelativeResize="0"/>
          <p:nvPr/>
        </p:nvPicPr>
        <p:blipFill rotWithShape="1">
          <a:blip r:embed="rId3">
            <a:alphaModFix/>
          </a:blip>
          <a:srcRect b="0" l="10174" r="9847" t="0"/>
          <a:stretch/>
        </p:blipFill>
        <p:spPr>
          <a:xfrm>
            <a:off x="270933" y="331791"/>
            <a:ext cx="4529670" cy="3044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ài văn mẫu lớp 6: Đóng vai Dế Mèn kể lại truyện Bài học đường đời đầu tiên  - Những bài văn hay lớp 6" id="228" name="Google Shape;228;p11"/>
          <p:cNvPicPr preferRelativeResize="0"/>
          <p:nvPr/>
        </p:nvPicPr>
        <p:blipFill rotWithShape="1">
          <a:blip r:embed="rId4">
            <a:alphaModFix/>
          </a:blip>
          <a:srcRect b="0" l="15183" r="8321" t="0"/>
          <a:stretch/>
        </p:blipFill>
        <p:spPr>
          <a:xfrm>
            <a:off x="4952999" y="331791"/>
            <a:ext cx="4436534" cy="304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2"/>
          <p:cNvGrpSpPr/>
          <p:nvPr/>
        </p:nvGrpSpPr>
        <p:grpSpPr>
          <a:xfrm>
            <a:off x="361951" y="1028701"/>
            <a:ext cx="9029698" cy="933082"/>
            <a:chOff x="3037233" y="1135500"/>
            <a:chExt cx="8680005" cy="970500"/>
          </a:xfrm>
        </p:grpSpPr>
        <p:sp>
          <p:nvSpPr>
            <p:cNvPr id="234" name="Google Shape;234;p12"/>
            <p:cNvSpPr/>
            <p:nvPr/>
          </p:nvSpPr>
          <p:spPr>
            <a:xfrm>
              <a:off x="4571998" y="1301100"/>
              <a:ext cx="7145240" cy="804900"/>
            </a:xfrm>
            <a:prstGeom prst="homePlate">
              <a:avLst>
                <a:gd fmla="val 50000" name="adj"/>
              </a:avLst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5" name="Google Shape;235;p12"/>
            <p:cNvSpPr/>
            <p:nvPr/>
          </p:nvSpPr>
          <p:spPr>
            <a:xfrm flipH="1" rot="10800000">
              <a:off x="4572000" y="1934400"/>
              <a:ext cx="401700" cy="171600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6" name="Google Shape;236;p12"/>
            <p:cNvSpPr/>
            <p:nvPr/>
          </p:nvSpPr>
          <p:spPr>
            <a:xfrm>
              <a:off x="3037233" y="1135500"/>
              <a:ext cx="1937217" cy="804900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Xuất xứ</a:t>
              </a:r>
              <a:endParaRPr b="1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37" name="Google Shape;237;p12"/>
          <p:cNvSpPr txBox="1"/>
          <p:nvPr/>
        </p:nvSpPr>
        <p:spPr>
          <a:xfrm>
            <a:off x="2518802" y="1273167"/>
            <a:ext cx="6611022" cy="580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Trích chương I - “Dế Mèn phiêu lưu kí”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38" name="Google Shape;238;p12"/>
          <p:cNvGrpSpPr/>
          <p:nvPr/>
        </p:nvGrpSpPr>
        <p:grpSpPr>
          <a:xfrm>
            <a:off x="357478" y="2131175"/>
            <a:ext cx="6119522" cy="933082"/>
            <a:chOff x="3104883" y="1135500"/>
            <a:chExt cx="5677106" cy="970500"/>
          </a:xfrm>
        </p:grpSpPr>
        <p:sp>
          <p:nvSpPr>
            <p:cNvPr id="239" name="Google Shape;239;p12"/>
            <p:cNvSpPr/>
            <p:nvPr/>
          </p:nvSpPr>
          <p:spPr>
            <a:xfrm>
              <a:off x="4571999" y="1301100"/>
              <a:ext cx="4209990" cy="804900"/>
            </a:xfrm>
            <a:prstGeom prst="homePlate">
              <a:avLst>
                <a:gd fmla="val 50000" name="adj"/>
              </a:avLst>
            </a:prstGeom>
            <a:solidFill>
              <a:srgbClr val="B3C6E7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0" name="Google Shape;240;p12"/>
            <p:cNvSpPr/>
            <p:nvPr/>
          </p:nvSpPr>
          <p:spPr>
            <a:xfrm flipH="1" rot="10800000">
              <a:off x="4572000" y="1934400"/>
              <a:ext cx="401700" cy="171600"/>
            </a:xfrm>
            <a:prstGeom prst="rtTriangle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3104883" y="1135500"/>
              <a:ext cx="1869568" cy="804900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Thể loại</a:t>
              </a:r>
              <a:endParaRPr b="1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42" name="Google Shape;242;p12"/>
          <p:cNvSpPr txBox="1"/>
          <p:nvPr/>
        </p:nvSpPr>
        <p:spPr>
          <a:xfrm>
            <a:off x="2563681" y="2361700"/>
            <a:ext cx="3138619" cy="580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Truyện đồng thoại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43" name="Google Shape;243;p12"/>
          <p:cNvGrpSpPr/>
          <p:nvPr/>
        </p:nvGrpSpPr>
        <p:grpSpPr>
          <a:xfrm>
            <a:off x="357478" y="4325946"/>
            <a:ext cx="6119522" cy="933082"/>
            <a:chOff x="3023720" y="1135500"/>
            <a:chExt cx="5768255" cy="970500"/>
          </a:xfrm>
        </p:grpSpPr>
        <p:sp>
          <p:nvSpPr>
            <p:cNvPr id="244" name="Google Shape;244;p12"/>
            <p:cNvSpPr/>
            <p:nvPr/>
          </p:nvSpPr>
          <p:spPr>
            <a:xfrm>
              <a:off x="4571998" y="1301100"/>
              <a:ext cx="4219977" cy="804900"/>
            </a:xfrm>
            <a:prstGeom prst="homePlate">
              <a:avLst>
                <a:gd fmla="val 50000" name="adj"/>
              </a:avLst>
            </a:prstGeom>
            <a:solidFill>
              <a:srgbClr val="C5E0B4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5" name="Google Shape;245;p12"/>
            <p:cNvSpPr/>
            <p:nvPr/>
          </p:nvSpPr>
          <p:spPr>
            <a:xfrm flipH="1" rot="10800000">
              <a:off x="4572000" y="1934400"/>
              <a:ext cx="401700" cy="171600"/>
            </a:xfrm>
            <a:prstGeom prst="rtTriangle">
              <a:avLst/>
            </a:prstGeom>
            <a:solidFill>
              <a:srgbClr val="B5D79E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6" name="Google Shape;246;p12"/>
            <p:cNvSpPr/>
            <p:nvPr/>
          </p:nvSpPr>
          <p:spPr>
            <a:xfrm>
              <a:off x="3023720" y="1135500"/>
              <a:ext cx="1950729" cy="8049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PTBĐ</a:t>
              </a:r>
              <a:endParaRPr b="1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47" name="Google Shape;247;p12"/>
          <p:cNvSpPr txBox="1"/>
          <p:nvPr/>
        </p:nvSpPr>
        <p:spPr>
          <a:xfrm>
            <a:off x="2654013" y="4513372"/>
            <a:ext cx="2883187" cy="580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 sự, miêu tả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48" name="Google Shape;248;p12"/>
          <p:cNvGrpSpPr/>
          <p:nvPr/>
        </p:nvGrpSpPr>
        <p:grpSpPr>
          <a:xfrm>
            <a:off x="357479" y="3182946"/>
            <a:ext cx="6119520" cy="957066"/>
            <a:chOff x="3037232" y="1135500"/>
            <a:chExt cx="5882529" cy="995446"/>
          </a:xfrm>
        </p:grpSpPr>
        <p:sp>
          <p:nvSpPr>
            <p:cNvPr id="249" name="Google Shape;249;p12"/>
            <p:cNvSpPr/>
            <p:nvPr/>
          </p:nvSpPr>
          <p:spPr>
            <a:xfrm>
              <a:off x="4571998" y="1301100"/>
              <a:ext cx="4347763" cy="804900"/>
            </a:xfrm>
            <a:prstGeom prst="homePlate">
              <a:avLst>
                <a:gd fmla="val 50000" name="adj"/>
              </a:avLst>
            </a:prstGeom>
            <a:solidFill>
              <a:srgbClr val="F7CAAC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0" name="Google Shape;250;p12"/>
            <p:cNvSpPr/>
            <p:nvPr/>
          </p:nvSpPr>
          <p:spPr>
            <a:xfrm flipH="1" rot="10800000">
              <a:off x="4572000" y="1959346"/>
              <a:ext cx="401700" cy="171600"/>
            </a:xfrm>
            <a:prstGeom prst="rtTriangle">
              <a:avLst/>
            </a:prstGeom>
            <a:solidFill>
              <a:srgbClr val="F4B081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1" name="Google Shape;251;p12"/>
            <p:cNvSpPr/>
            <p:nvPr/>
          </p:nvSpPr>
          <p:spPr>
            <a:xfrm>
              <a:off x="3037232" y="1135500"/>
              <a:ext cx="1937217" cy="804900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Ngôi kể</a:t>
              </a:r>
              <a:endParaRPr b="1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52" name="Google Shape;252;p12"/>
          <p:cNvSpPr txBox="1"/>
          <p:nvPr/>
        </p:nvSpPr>
        <p:spPr>
          <a:xfrm>
            <a:off x="2654013" y="3443761"/>
            <a:ext cx="2540287" cy="580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Ngôi kể thứ 1</a:t>
            </a:r>
            <a:endParaRPr/>
          </a:p>
        </p:txBody>
      </p:sp>
      <p:pic>
        <p:nvPicPr>
          <p:cNvPr descr="Dế mèn phiêu lưu ký | Nhà xuất bản Kim Đồng" id="253" name="Google Shape;2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2654" y="2304269"/>
            <a:ext cx="2488995" cy="3030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ế mèn phiêu lưu ký | Nhà xuất bản Kim Đồng" id="259" name="Google Shape;25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88" y="271601"/>
            <a:ext cx="3342013" cy="494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3"/>
          <p:cNvSpPr/>
          <p:nvPr/>
        </p:nvSpPr>
        <p:spPr>
          <a:xfrm>
            <a:off x="3920067" y="457201"/>
            <a:ext cx="5543345" cy="965200"/>
          </a:xfrm>
          <a:prstGeom prst="roundRect">
            <a:avLst>
              <a:gd fmla="val 50000" name="adj"/>
            </a:avLst>
          </a:prstGeom>
          <a:solidFill>
            <a:srgbClr val="FBE4D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 tác phẩm đặc sắc và nổi tiếng nhất nhất viết về loài vật dành cho thiếu nhi.</a:t>
            </a:r>
            <a:endParaRPr/>
          </a:p>
        </p:txBody>
      </p:sp>
      <p:sp>
        <p:nvSpPr>
          <p:cNvPr id="261" name="Google Shape;261;p13"/>
          <p:cNvSpPr/>
          <p:nvPr/>
        </p:nvSpPr>
        <p:spPr>
          <a:xfrm>
            <a:off x="3920067" y="1693335"/>
            <a:ext cx="5543345" cy="965200"/>
          </a:xfrm>
          <a:prstGeom prst="roundRect">
            <a:avLst>
              <a:gd fmla="val 50000" name="adj"/>
            </a:avLst>
          </a:prstGeom>
          <a:solidFill>
            <a:srgbClr val="DDEA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Gồm 10 chương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Google Shape;262;p13"/>
          <p:cNvSpPr/>
          <p:nvPr/>
        </p:nvSpPr>
        <p:spPr>
          <a:xfrm>
            <a:off x="3920067" y="2929469"/>
            <a:ext cx="5543345" cy="965200"/>
          </a:xfrm>
          <a:prstGeom prst="roundRect">
            <a:avLst>
              <a:gd fmla="val 50000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 dịch ra gần 40 thứ tiếng trên thế giới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Google Shape;263;p13"/>
          <p:cNvSpPr/>
          <p:nvPr/>
        </p:nvSpPr>
        <p:spPr>
          <a:xfrm>
            <a:off x="3920067" y="4165603"/>
            <a:ext cx="5543345" cy="965200"/>
          </a:xfrm>
          <a:prstGeom prst="roundRect">
            <a:avLst>
              <a:gd fmla="val 50000" name="adj"/>
            </a:avLst>
          </a:prstGeom>
          <a:solidFill>
            <a:srgbClr val="E1EF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 chuyển thể thành truyện tranh, phim hoạt hình + nhiều họa sĩ minh họa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menmucluc" id="268" name="Google Shape;26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33872"/>
            <a:ext cx="9753600" cy="7354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"/>
          <p:cNvSpPr txBox="1"/>
          <p:nvPr/>
        </p:nvSpPr>
        <p:spPr>
          <a:xfrm>
            <a:off x="1670414" y="1656445"/>
            <a:ext cx="7851461" cy="1206484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II</a:t>
            </a:r>
            <a:r>
              <a:rPr lang="en-US" sz="66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. </a:t>
            </a:r>
            <a:r>
              <a:rPr lang="en-US" sz="72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Khám phá văn bản</a:t>
            </a:r>
            <a:endParaRPr sz="7200">
              <a:solidFill>
                <a:srgbClr val="FF0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id="274" name="Google Shape;27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02553"/>
            <a:ext cx="9753600" cy="140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417273" y="3926763"/>
            <a:ext cx="2336327" cy="1742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có liên quan" id="276" name="Google Shape;27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45060" y="1337733"/>
            <a:ext cx="2162323" cy="3151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"/>
          <p:cNvSpPr txBox="1"/>
          <p:nvPr/>
        </p:nvSpPr>
        <p:spPr>
          <a:xfrm>
            <a:off x="490506" y="1750284"/>
            <a:ext cx="3349567" cy="886397"/>
          </a:xfrm>
          <a:prstGeom prst="rect">
            <a:avLst/>
          </a:prstGeom>
          <a:noFill/>
          <a:ln>
            <a:noFill/>
          </a:ln>
          <a:effectLst>
            <a:outerShdw kx="2205167" rotWithShape="0" algn="bl" dir="2700000" dist="35921" sy="50000">
              <a:srgbClr val="C0C0C0">
                <a:alpha val="79607"/>
              </a:srgbClr>
            </a:outerShdw>
          </a:effectLst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Bức chân dung tự hoạ của  Dế Mèn</a:t>
            </a:r>
            <a:endParaRPr sz="2560">
              <a:solidFill>
                <a:schemeClr val="dk1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sp>
        <p:nvSpPr>
          <p:cNvPr id="282" name="Google Shape;282;p16"/>
          <p:cNvSpPr txBox="1"/>
          <p:nvPr/>
        </p:nvSpPr>
        <p:spPr>
          <a:xfrm>
            <a:off x="5851583" y="1750285"/>
            <a:ext cx="3491741" cy="886397"/>
          </a:xfrm>
          <a:prstGeom prst="rect">
            <a:avLst/>
          </a:prstGeom>
          <a:noFill/>
          <a:ln>
            <a:noFill/>
          </a:ln>
          <a:effectLst>
            <a:outerShdw kx="2205167" rotWithShape="0" algn="bl" dir="2700000" dist="35921" sy="50000">
              <a:srgbClr val="C0C0C0">
                <a:alpha val="79607"/>
              </a:srgbClr>
            </a:outerShdw>
          </a:effectLst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Bài học đường đời đầu tiên của Dế Mèn.</a:t>
            </a:r>
            <a:endParaRPr/>
          </a:p>
        </p:txBody>
      </p:sp>
      <p:pic>
        <p:nvPicPr>
          <p:cNvPr descr="Dế Mèn Học Dễ - Cricket Learning Easily logo by Brandall Agency by Brandall  Design Agency on Dribbble" id="283" name="Google Shape;28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633" y="2743200"/>
            <a:ext cx="3161313" cy="236747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6"/>
          <p:cNvSpPr txBox="1"/>
          <p:nvPr/>
        </p:nvSpPr>
        <p:spPr>
          <a:xfrm>
            <a:off x="-26519" y="129869"/>
            <a:ext cx="9730934" cy="929485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Bài học đường đời đầu tiên</a:t>
            </a:r>
            <a:endParaRPr sz="5400">
              <a:solidFill>
                <a:srgbClr val="FF0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descr="3 bài học trong “DẾ MÈN PHIÊU LƯU KÍ” không phải ai cũng biết." id="285" name="Google Shape;28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6796" y="2743200"/>
            <a:ext cx="3161313" cy="23674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16"/>
          <p:cNvCxnSpPr/>
          <p:nvPr/>
        </p:nvCxnSpPr>
        <p:spPr>
          <a:xfrm flipH="1">
            <a:off x="2165290" y="1080619"/>
            <a:ext cx="2673658" cy="69093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87" name="Google Shape;287;p16"/>
          <p:cNvCxnSpPr>
            <a:stCxn id="284" idx="2"/>
            <a:endCxn id="282" idx="0"/>
          </p:cNvCxnSpPr>
          <p:nvPr/>
        </p:nvCxnSpPr>
        <p:spPr>
          <a:xfrm>
            <a:off x="4838948" y="1059354"/>
            <a:ext cx="2758500" cy="690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17"/>
          <p:cNvGrpSpPr/>
          <p:nvPr/>
        </p:nvGrpSpPr>
        <p:grpSpPr>
          <a:xfrm>
            <a:off x="0" y="0"/>
            <a:ext cx="9753600" cy="5499100"/>
            <a:chOff x="0" y="0"/>
            <a:chExt cx="9753600" cy="5499100"/>
          </a:xfrm>
        </p:grpSpPr>
        <p:pic>
          <p:nvPicPr>
            <p:cNvPr descr="Dế Mèn Học Dễ - Cricket Learning Easily logo by Brandall Agency by Brandall  Design Agency on Dribbble" id="293" name="Google Shape;293;p17"/>
            <p:cNvPicPr preferRelativeResize="0"/>
            <p:nvPr/>
          </p:nvPicPr>
          <p:blipFill rotWithShape="1">
            <a:blip r:embed="rId3">
              <a:alphaModFix/>
            </a:blip>
            <a:srcRect b="0" l="10672" r="6484" t="0"/>
            <a:stretch/>
          </p:blipFill>
          <p:spPr>
            <a:xfrm>
              <a:off x="0" y="511063"/>
              <a:ext cx="4938453" cy="4464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ế Mèn Học Dễ - Cricket Learning Easily logo by Brandall Agency by Brandall  Design Agency on Dribbble" id="294" name="Google Shape;294;p17"/>
            <p:cNvPicPr preferRelativeResize="0"/>
            <p:nvPr/>
          </p:nvPicPr>
          <p:blipFill rotWithShape="1">
            <a:blip r:embed="rId3">
              <a:alphaModFix/>
            </a:blip>
            <a:srcRect b="0" l="0" r="75899" t="0"/>
            <a:stretch/>
          </p:blipFill>
          <p:spPr>
            <a:xfrm>
              <a:off x="4938453" y="0"/>
              <a:ext cx="4815147" cy="549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ế Mèn Học Dễ - Cricket Learning Easily logo by Brandall Agency by Brandall  Design Agency on Dribbble" id="295" name="Google Shape;295;p17"/>
            <p:cNvPicPr preferRelativeResize="0"/>
            <p:nvPr/>
          </p:nvPicPr>
          <p:blipFill rotWithShape="1">
            <a:blip r:embed="rId3">
              <a:alphaModFix/>
            </a:blip>
            <a:srcRect b="0" l="0" r="75899" t="0"/>
            <a:stretch/>
          </p:blipFill>
          <p:spPr>
            <a:xfrm>
              <a:off x="0" y="0"/>
              <a:ext cx="4938453" cy="511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ế Mèn Học Dễ - Cricket Learning Easily logo by Brandall Agency by Brandall  Design Agency on Dribbble" id="296" name="Google Shape;296;p17"/>
            <p:cNvPicPr preferRelativeResize="0"/>
            <p:nvPr/>
          </p:nvPicPr>
          <p:blipFill rotWithShape="1">
            <a:blip r:embed="rId3">
              <a:alphaModFix/>
            </a:blip>
            <a:srcRect b="0" l="0" r="75899" t="0"/>
            <a:stretch/>
          </p:blipFill>
          <p:spPr>
            <a:xfrm>
              <a:off x="0" y="4975335"/>
              <a:ext cx="4938453" cy="5110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7" name="Google Shape;297;p17"/>
          <p:cNvSpPr/>
          <p:nvPr/>
        </p:nvSpPr>
        <p:spPr>
          <a:xfrm>
            <a:off x="4815148" y="391952"/>
            <a:ext cx="3964247" cy="3145476"/>
          </a:xfrm>
          <a:prstGeom prst="rect">
            <a:avLst/>
          </a:prstGeom>
          <a:noFill/>
          <a:ln>
            <a:noFill/>
          </a:ln>
          <a:effectLst>
            <a:outerShdw kx="2115830" rotWithShape="0" algn="bl" dir="2700000" dist="35921" sy="50000">
              <a:srgbClr val="C0C0C0">
                <a:alpha val="79607"/>
              </a:srgbClr>
            </a:outerShdw>
          </a:effectLst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Bức chân dung tự hoạ của Dế Mèn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3315" l="0" r="14660" t="26590"/>
          <a:stretch/>
        </p:blipFill>
        <p:spPr>
          <a:xfrm>
            <a:off x="-1006619" y="1532948"/>
            <a:ext cx="4898550" cy="4599305"/>
          </a:xfrm>
          <a:prstGeom prst="rect">
            <a:avLst/>
          </a:prstGeom>
          <a:solidFill>
            <a:srgbClr val="CCCCCC"/>
          </a:solidFill>
          <a:ln>
            <a:noFill/>
          </a:ln>
        </p:spPr>
      </p:pic>
      <p:sp>
        <p:nvSpPr>
          <p:cNvPr id="309" name="Google Shape;309;p19"/>
          <p:cNvSpPr txBox="1"/>
          <p:nvPr/>
        </p:nvSpPr>
        <p:spPr>
          <a:xfrm>
            <a:off x="711199" y="229081"/>
            <a:ext cx="264160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Ngoại hình: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9"/>
          <p:cNvSpPr txBox="1"/>
          <p:nvPr/>
        </p:nvSpPr>
        <p:spPr>
          <a:xfrm>
            <a:off x="3429003" y="229081"/>
            <a:ext cx="5943600" cy="625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Chàng Dế thanh niên cường tráng:</a:t>
            </a:r>
            <a:endParaRPr/>
          </a:p>
        </p:txBody>
      </p:sp>
      <p:sp>
        <p:nvSpPr>
          <p:cNvPr id="311" name="Google Shape;311;p19"/>
          <p:cNvSpPr txBox="1"/>
          <p:nvPr/>
        </p:nvSpPr>
        <p:spPr>
          <a:xfrm>
            <a:off x="4106333" y="1029300"/>
            <a:ext cx="5782734" cy="4330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Càng: mẫm bóng</a:t>
            </a:r>
            <a:endParaRPr sz="28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Vuốt: cứng, nhọn hoắt.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Cánh: dài tận chấm  đuôi</a:t>
            </a:r>
            <a:endParaRPr sz="28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 một màu nâu bóng mỡ</a:t>
            </a:r>
            <a:endParaRPr sz="28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Đầu: to, nổi từng tảng rất bướng…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Răng: đen nhánh</a:t>
            </a:r>
            <a:endParaRPr sz="28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Râu: dài, cong.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/>
          <p:nvPr/>
        </p:nvSpPr>
        <p:spPr>
          <a:xfrm>
            <a:off x="1689041" y="1744476"/>
            <a:ext cx="7851461" cy="1329595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I</a:t>
            </a:r>
            <a:r>
              <a:rPr lang="en-US" sz="72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. </a:t>
            </a:r>
            <a:r>
              <a:rPr lang="en-US" sz="80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Đọc văn bản</a:t>
            </a:r>
            <a:endParaRPr sz="8000">
              <a:solidFill>
                <a:srgbClr val="FF0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02553"/>
            <a:ext cx="9753600" cy="140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417273" y="3926763"/>
            <a:ext cx="2336327" cy="1742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có liên quan" id="108" name="Google Shape;10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45060" y="1337733"/>
            <a:ext cx="2162323" cy="3151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683" l="1180" r="-1180" t="28313"/>
          <a:stretch/>
        </p:blipFill>
        <p:spPr>
          <a:xfrm>
            <a:off x="5493210" y="-128906"/>
            <a:ext cx="5374261" cy="5615306"/>
          </a:xfrm>
          <a:prstGeom prst="rect">
            <a:avLst/>
          </a:prstGeom>
          <a:solidFill>
            <a:srgbClr val="CCCCCC"/>
          </a:solidFill>
          <a:ln>
            <a:noFill/>
          </a:ln>
        </p:spPr>
      </p:pic>
      <p:sp>
        <p:nvSpPr>
          <p:cNvPr id="318" name="Google Shape;318;p20"/>
          <p:cNvSpPr txBox="1"/>
          <p:nvPr/>
        </p:nvSpPr>
        <p:spPr>
          <a:xfrm>
            <a:off x="935396" y="487444"/>
            <a:ext cx="3941404" cy="7586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Hành động: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0"/>
          <p:cNvSpPr txBox="1"/>
          <p:nvPr/>
        </p:nvSpPr>
        <p:spPr>
          <a:xfrm>
            <a:off x="697833" y="1391946"/>
            <a:ext cx="5496024" cy="3706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Đạp phanh phách</a:t>
            </a:r>
            <a:endParaRPr sz="28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Vũ cánh phành phạch</a:t>
            </a:r>
            <a:endParaRPr sz="28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Nhai ngoàm ngoạp</a:t>
            </a:r>
            <a:endParaRPr sz="28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Trịnh trọng vuốt râu</a:t>
            </a:r>
            <a:endParaRPr sz="28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Đi đứng oai vệ…dún dẩy 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 ( khoeo), rung…(râu)…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5996" l="31906" r="1291" t="-1155"/>
          <a:stretch/>
        </p:blipFill>
        <p:spPr>
          <a:xfrm>
            <a:off x="156010" y="759487"/>
            <a:ext cx="4074161" cy="4352290"/>
          </a:xfrm>
          <a:prstGeom prst="rect">
            <a:avLst/>
          </a:prstGeom>
          <a:solidFill>
            <a:srgbClr val="CCCCCC"/>
          </a:solidFill>
          <a:ln>
            <a:noFill/>
          </a:ln>
        </p:spPr>
      </p:pic>
      <p:sp>
        <p:nvSpPr>
          <p:cNvPr id="326" name="Google Shape;326;p21"/>
          <p:cNvSpPr txBox="1"/>
          <p:nvPr/>
        </p:nvSpPr>
        <p:spPr>
          <a:xfrm>
            <a:off x="4230171" y="374623"/>
            <a:ext cx="5218629" cy="7586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Quan hệ với hàng xóm:</a:t>
            </a:r>
            <a:endParaRPr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/>
          <p:nvPr/>
        </p:nvSpPr>
        <p:spPr>
          <a:xfrm>
            <a:off x="4807820" y="1458304"/>
            <a:ext cx="4374681" cy="36548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Cà khịa (với hàng xóm)</a:t>
            </a:r>
            <a:endParaRPr sz="20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Quát nạt (Cào Cào)</a:t>
            </a:r>
            <a:endParaRPr sz="20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Đá ghẹo ( Gọng Vó)</a:t>
            </a:r>
            <a:endParaRPr sz="20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+ Chê bai, khinh thường, từ chối giúp đỡ Dế Choắt</a:t>
            </a:r>
            <a:endParaRPr sz="20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Kết quả hình ảnh cho dế hoạt hình" id="332" name="Google Shape;332;p22"/>
          <p:cNvSpPr/>
          <p:nvPr/>
        </p:nvSpPr>
        <p:spPr>
          <a:xfrm>
            <a:off x="165948" y="-243839"/>
            <a:ext cx="321733" cy="32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Kết quả hình ảnh cho dế hoạt hình" id="333" name="Google Shape;333;p22"/>
          <p:cNvSpPr/>
          <p:nvPr/>
        </p:nvSpPr>
        <p:spPr>
          <a:xfrm>
            <a:off x="165948" y="-243839"/>
            <a:ext cx="321733" cy="32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Kết quả hình ảnh cho dế hoạt hình" id="334" name="Google Shape;334;p22"/>
          <p:cNvSpPr/>
          <p:nvPr/>
        </p:nvSpPr>
        <p:spPr>
          <a:xfrm>
            <a:off x="165948" y="-243839"/>
            <a:ext cx="321733" cy="32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p22"/>
          <p:cNvGrpSpPr/>
          <p:nvPr/>
        </p:nvGrpSpPr>
        <p:grpSpPr>
          <a:xfrm>
            <a:off x="497943" y="1800523"/>
            <a:ext cx="2042797" cy="1656449"/>
            <a:chOff x="281" y="378"/>
            <a:chExt cx="568" cy="522"/>
          </a:xfrm>
        </p:grpSpPr>
        <p:pic>
          <p:nvPicPr>
            <p:cNvPr descr="png-0730" id="336" name="Google Shape;336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1" y="378"/>
              <a:ext cx="568" cy="5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7" name="Google Shape;337;p22"/>
            <p:cNvSpPr/>
            <p:nvPr/>
          </p:nvSpPr>
          <p:spPr>
            <a:xfrm>
              <a:off x="479" y="516"/>
              <a:ext cx="205" cy="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Nét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đẹp</a:t>
              </a:r>
              <a:endParaRPr b="1" sz="240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endParaRPr>
            </a:p>
          </p:txBody>
        </p:sp>
      </p:grpSp>
      <p:pic>
        <p:nvPicPr>
          <p:cNvPr descr="png-0731" id="338" name="Google Shape;33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964" y="3561216"/>
            <a:ext cx="2271475" cy="176646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2"/>
          <p:cNvSpPr/>
          <p:nvPr/>
        </p:nvSpPr>
        <p:spPr>
          <a:xfrm>
            <a:off x="748229" y="3863799"/>
            <a:ext cx="1514401" cy="1089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Nét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chưa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đẹp</a:t>
            </a:r>
            <a:endParaRPr b="1" sz="2400">
              <a:solidFill>
                <a:schemeClr val="dk1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sp>
        <p:nvSpPr>
          <p:cNvPr id="340" name="Google Shape;340;p22"/>
          <p:cNvSpPr/>
          <p:nvPr/>
        </p:nvSpPr>
        <p:spPr>
          <a:xfrm>
            <a:off x="3507035" y="2311695"/>
            <a:ext cx="807605" cy="62141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2"/>
          <p:cNvSpPr/>
          <p:nvPr/>
        </p:nvSpPr>
        <p:spPr>
          <a:xfrm>
            <a:off x="3507035" y="4133741"/>
            <a:ext cx="807605" cy="62141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2"/>
          <p:cNvSpPr txBox="1"/>
          <p:nvPr/>
        </p:nvSpPr>
        <p:spPr>
          <a:xfrm>
            <a:off x="4915423" y="2164692"/>
            <a:ext cx="3828626" cy="954107"/>
          </a:xfrm>
          <a:prstGeom prst="rect">
            <a:avLst/>
          </a:prstGeom>
          <a:noFill/>
          <a:ln>
            <a:noFill/>
          </a:ln>
          <a:effectLst>
            <a:outerShdw kx="2205167" rotWithShape="0" algn="bl" dir="2700000" dist="35921" sy="50000">
              <a:srgbClr val="C0C0C0">
                <a:alpha val="79607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ma Madurai"/>
                <a:ea typeface="Arima Madurai"/>
                <a:cs typeface="Arima Madurai"/>
                <a:sym typeface="Arima Madurai"/>
              </a:rPr>
              <a:t>Cường tráng, mạnh mẽ,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ma Madurai"/>
                <a:ea typeface="Arima Madurai"/>
                <a:cs typeface="Arima Madurai"/>
                <a:sym typeface="Arima Madurai"/>
              </a:rPr>
              <a:t> yêu đời, tự tin</a:t>
            </a:r>
            <a:endParaRPr/>
          </a:p>
        </p:txBody>
      </p:sp>
      <p:sp>
        <p:nvSpPr>
          <p:cNvPr id="343" name="Google Shape;343;p22"/>
          <p:cNvSpPr/>
          <p:nvPr/>
        </p:nvSpPr>
        <p:spPr>
          <a:xfrm>
            <a:off x="4915422" y="3931511"/>
            <a:ext cx="409369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Kiêu căng, xốc nổi, hợm hĩnh, hung hăng tự phụ</a:t>
            </a:r>
            <a:endParaRPr sz="28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pic>
        <p:nvPicPr>
          <p:cNvPr id="344" name="Google Shape;344;p22"/>
          <p:cNvPicPr preferRelativeResize="0"/>
          <p:nvPr/>
        </p:nvPicPr>
        <p:blipFill rotWithShape="1">
          <a:blip r:embed="rId5">
            <a:alphaModFix/>
          </a:blip>
          <a:srcRect b="74383" l="0" r="0" t="0"/>
          <a:stretch/>
        </p:blipFill>
        <p:spPr>
          <a:xfrm>
            <a:off x="1" y="93136"/>
            <a:ext cx="9753599" cy="140546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2"/>
          <p:cNvSpPr txBox="1"/>
          <p:nvPr/>
        </p:nvSpPr>
        <p:spPr>
          <a:xfrm>
            <a:off x="914981" y="395056"/>
            <a:ext cx="809413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Nhận xét: Dế Mèn có cả nét đẹp và chưa đẹp</a:t>
            </a:r>
            <a:endParaRPr sz="3200">
              <a:solidFill>
                <a:srgbClr val="FF0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Đúng, Dế Mèn đã vô tình gây nên cái chết cho Dế Choắt - VnExpress" id="350" name="Google Shape;35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9630" y="140970"/>
            <a:ext cx="4972050" cy="34175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ìm hiểu nội dung văn bản Bài học đường đời đầu tiên - lớp 6 - Zicxa books" id="351" name="Google Shape;351;p23"/>
          <p:cNvPicPr preferRelativeResize="0"/>
          <p:nvPr/>
        </p:nvPicPr>
        <p:blipFill rotWithShape="1">
          <a:blip r:embed="rId4">
            <a:alphaModFix/>
          </a:blip>
          <a:srcRect b="41111" l="10625" r="40547" t="0"/>
          <a:stretch/>
        </p:blipFill>
        <p:spPr>
          <a:xfrm>
            <a:off x="184622" y="140970"/>
            <a:ext cx="4397450" cy="341757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3"/>
          <p:cNvSpPr/>
          <p:nvPr/>
        </p:nvSpPr>
        <p:spPr>
          <a:xfrm>
            <a:off x="184622" y="3852702"/>
            <a:ext cx="9447058" cy="929485"/>
          </a:xfrm>
          <a:prstGeom prst="rect">
            <a:avLst/>
          </a:prstGeom>
          <a:noFill/>
          <a:ln>
            <a:noFill/>
          </a:ln>
          <a:effectLst>
            <a:outerShdw kx="2115830" rotWithShape="0" algn="bl" dir="2700000" dist="35921" sy="50000">
              <a:srgbClr val="C0C0C0">
                <a:alpha val="79607"/>
              </a:srgbClr>
            </a:outerShdw>
          </a:effectLst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Bài học đường đời đầu tiên</a:t>
            </a:r>
            <a:endParaRPr b="1" sz="5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7133" y="992193"/>
            <a:ext cx="4326467" cy="4326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24"/>
          <p:cNvGrpSpPr/>
          <p:nvPr/>
        </p:nvGrpSpPr>
        <p:grpSpPr>
          <a:xfrm>
            <a:off x="740440" y="793326"/>
            <a:ext cx="4326466" cy="4326467"/>
            <a:chOff x="786296" y="363476"/>
            <a:chExt cx="4326466" cy="4326467"/>
          </a:xfrm>
        </p:grpSpPr>
        <p:sp>
          <p:nvSpPr>
            <p:cNvPr id="359" name="Google Shape;359;p24"/>
            <p:cNvSpPr/>
            <p:nvPr/>
          </p:nvSpPr>
          <p:spPr>
            <a:xfrm>
              <a:off x="786296" y="363476"/>
              <a:ext cx="4326466" cy="4326467"/>
            </a:xfrm>
            <a:prstGeom prst="ellipse">
              <a:avLst/>
            </a:prstGeom>
            <a:solidFill>
              <a:srgbClr val="FBE4D4"/>
            </a:solidFill>
            <a:ln cap="flat" cmpd="sng" w="12700">
              <a:solidFill>
                <a:schemeClr val="dk1"/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931018" y="524243"/>
              <a:ext cx="4037022" cy="4004931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24"/>
          <p:cNvSpPr/>
          <p:nvPr/>
        </p:nvSpPr>
        <p:spPr>
          <a:xfrm>
            <a:off x="1254129" y="1235564"/>
            <a:ext cx="3452550" cy="3775905"/>
          </a:xfrm>
          <a:prstGeom prst="rect">
            <a:avLst/>
          </a:prstGeom>
          <a:noFill/>
          <a:ln>
            <a:noFill/>
          </a:ln>
          <a:effectLst>
            <a:outerShdw kx="2115830" rotWithShape="0" algn="bl" dir="2700000" dist="35921" sy="50000">
              <a:srgbClr val="C0C0C0">
                <a:alpha val="79607"/>
              </a:srgbClr>
            </a:outerShdw>
          </a:effectLst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Thái độ của DM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đối với DC được thể hiện như thế nào? Nếu em gặp 1 người bạn có đặc điểm giống DC thì em sẽ đối xử với bạn như thế nào?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 txBox="1"/>
          <p:nvPr/>
        </p:nvSpPr>
        <p:spPr>
          <a:xfrm>
            <a:off x="2040125" y="287160"/>
            <a:ext cx="5673350" cy="5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a/ Thái độ của DM đối với DC</a:t>
            </a:r>
            <a:endParaRPr/>
          </a:p>
        </p:txBody>
      </p:sp>
      <p:pic>
        <p:nvPicPr>
          <p:cNvPr descr="kisspng-cricket-royalty-free-clip-art-5afd7186592541.4134978815265591103651.png" id="367" name="Google Shape;36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7555" y="2550077"/>
            <a:ext cx="1888885" cy="272595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5"/>
          <p:cNvSpPr txBox="1"/>
          <p:nvPr/>
        </p:nvSpPr>
        <p:spPr>
          <a:xfrm>
            <a:off x="1513783" y="3732176"/>
            <a:ext cx="5555885" cy="545116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69" name="Google Shape;369;p25"/>
          <p:cNvGrpSpPr/>
          <p:nvPr/>
        </p:nvGrpSpPr>
        <p:grpSpPr>
          <a:xfrm>
            <a:off x="9140" y="1077531"/>
            <a:ext cx="7824449" cy="2568943"/>
            <a:chOff x="61605" y="1077531"/>
            <a:chExt cx="7824449" cy="2568943"/>
          </a:xfrm>
        </p:grpSpPr>
        <p:sp>
          <p:nvSpPr>
            <p:cNvPr id="370" name="Google Shape;370;p25"/>
            <p:cNvSpPr/>
            <p:nvPr/>
          </p:nvSpPr>
          <p:spPr>
            <a:xfrm>
              <a:off x="6069567" y="1453872"/>
              <a:ext cx="1816487" cy="1816580"/>
            </a:xfrm>
            <a:prstGeom prst="ellipse">
              <a:avLst/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6130324" y="1514435"/>
              <a:ext cx="1695751" cy="1695453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5"/>
            <p:cNvSpPr txBox="1"/>
            <p:nvPr/>
          </p:nvSpPr>
          <p:spPr>
            <a:xfrm>
              <a:off x="6372574" y="1756688"/>
              <a:ext cx="1211251" cy="1210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ma Madurai Black"/>
                <a:buNone/>
              </a:pPr>
              <a:r>
                <a:rPr lang="en-US" sz="1800">
                  <a:solidFill>
                    <a:schemeClr val="dk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DM từ chối mong muốn được giúp đỡ của DC</a:t>
              </a:r>
              <a:endParaRPr/>
            </a:p>
          </p:txBody>
        </p:sp>
        <p:sp>
          <p:nvSpPr>
            <p:cNvPr id="373" name="Google Shape;373;p25"/>
            <p:cNvSpPr/>
            <p:nvPr/>
          </p:nvSpPr>
          <p:spPr>
            <a:xfrm rot="2700000">
              <a:off x="4184518" y="1453744"/>
              <a:ext cx="1816517" cy="1816517"/>
            </a:xfrm>
            <a:prstGeom prst="teardrop">
              <a:avLst>
                <a:gd fmla="val 100000" name="adj"/>
              </a:avLst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53079" y="1514435"/>
              <a:ext cx="1695751" cy="1695453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5"/>
            <p:cNvSpPr txBox="1"/>
            <p:nvPr/>
          </p:nvSpPr>
          <p:spPr>
            <a:xfrm>
              <a:off x="4495330" y="1756688"/>
              <a:ext cx="1211251" cy="1210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ma Madurai Black"/>
                <a:buNone/>
              </a:pPr>
              <a:r>
                <a:rPr lang="en-US" sz="1800">
                  <a:solidFill>
                    <a:schemeClr val="dk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Lời DM nhận xét nơi ở của DC</a:t>
              </a: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 rot="2700000">
              <a:off x="2315062" y="1453744"/>
              <a:ext cx="1816517" cy="1816517"/>
            </a:xfrm>
            <a:prstGeom prst="teardrop">
              <a:avLst>
                <a:gd fmla="val 100000" name="adj"/>
              </a:avLst>
            </a:prstGeom>
            <a:solidFill>
              <a:schemeClr val="accent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2375835" y="1514435"/>
              <a:ext cx="1695751" cy="1695453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5"/>
            <p:cNvSpPr txBox="1"/>
            <p:nvPr/>
          </p:nvSpPr>
          <p:spPr>
            <a:xfrm>
              <a:off x="2618085" y="1756688"/>
              <a:ext cx="1211251" cy="1210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ma Madurai Black"/>
                <a:buNone/>
              </a:pPr>
              <a:r>
                <a:rPr lang="en-US" sz="1800">
                  <a:solidFill>
                    <a:schemeClr val="dk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Lời DM miêu tả DC</a:t>
              </a: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 rot="2700000">
              <a:off x="437818" y="1453744"/>
              <a:ext cx="1816517" cy="1816517"/>
            </a:xfrm>
            <a:prstGeom prst="teardrop">
              <a:avLst>
                <a:gd fmla="val 100000" name="adj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498590" y="1514435"/>
              <a:ext cx="1695751" cy="1695453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5"/>
            <p:cNvSpPr txBox="1"/>
            <p:nvPr/>
          </p:nvSpPr>
          <p:spPr>
            <a:xfrm>
              <a:off x="740840" y="1756688"/>
              <a:ext cx="1211251" cy="1210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ma Madurai Black"/>
                <a:buNone/>
              </a:pPr>
              <a:r>
                <a:rPr lang="en-US" sz="1800">
                  <a:solidFill>
                    <a:schemeClr val="dk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Cách xưng hô</a:t>
              </a:r>
              <a:endParaRPr sz="180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endParaRPr>
            </a:p>
          </p:txBody>
        </p:sp>
      </p:grpSp>
      <p:sp>
        <p:nvSpPr>
          <p:cNvPr id="382" name="Google Shape;382;p25"/>
          <p:cNvSpPr/>
          <p:nvPr/>
        </p:nvSpPr>
        <p:spPr>
          <a:xfrm>
            <a:off x="4180445" y="3459618"/>
            <a:ext cx="1275475" cy="545116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3" name="Google Shape;383;p25"/>
          <p:cNvSpPr txBox="1"/>
          <p:nvPr/>
        </p:nvSpPr>
        <p:spPr>
          <a:xfrm>
            <a:off x="1974467" y="4141000"/>
            <a:ext cx="5687430" cy="905312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Trịch thượng, khinh thường,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thờ ơ không quan tâm.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6"/>
          <p:cNvSpPr txBox="1"/>
          <p:nvPr>
            <p:ph idx="1" type="body"/>
          </p:nvPr>
        </p:nvSpPr>
        <p:spPr>
          <a:xfrm>
            <a:off x="990094" y="338342"/>
            <a:ext cx="7773412" cy="5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r>
              <a:rPr lang="en-US" sz="36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b/ Bài học đường đời đầu tiên </a:t>
            </a:r>
            <a:endParaRPr/>
          </a:p>
        </p:txBody>
      </p:sp>
      <p:sp>
        <p:nvSpPr>
          <p:cNvPr id="389" name="Google Shape;389;p26"/>
          <p:cNvSpPr txBox="1"/>
          <p:nvPr/>
        </p:nvSpPr>
        <p:spPr>
          <a:xfrm>
            <a:off x="2389620" y="1107358"/>
            <a:ext cx="4724153" cy="5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6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PHIẾU BÀI TẬP</a:t>
            </a:r>
            <a:endParaRPr/>
          </a:p>
        </p:txBody>
      </p:sp>
      <p:graphicFrame>
        <p:nvGraphicFramePr>
          <p:cNvPr id="390" name="Google Shape;390;p26"/>
          <p:cNvGraphicFramePr/>
          <p:nvPr/>
        </p:nvGraphicFramePr>
        <p:xfrm>
          <a:off x="465233" y="187637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{D726406A-7102-4B04-9487-8778169F57DF}</a:tableStyleId>
              </a:tblPr>
              <a:tblGrid>
                <a:gridCol w="1508600"/>
                <a:gridCol w="2466275"/>
                <a:gridCol w="2390000"/>
                <a:gridCol w="2466275"/>
              </a:tblGrid>
              <a:tr h="906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latin typeface="Arima Madurai"/>
                          <a:ea typeface="Arima Madurai"/>
                          <a:cs typeface="Arima Madurai"/>
                          <a:sym typeface="Arima Madurai"/>
                        </a:rPr>
                        <a:t>Trước khi  trêu chị Cốc</a:t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 anchor="ctr"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Arima Madurai"/>
                        <a:buNone/>
                      </a:pPr>
                      <a:r>
                        <a:rPr b="1" lang="en-US" sz="2600" u="none" cap="none" strike="noStrike">
                          <a:latin typeface="Arima Madurai"/>
                          <a:ea typeface="Arima Madurai"/>
                          <a:cs typeface="Arima Madurai"/>
                          <a:sym typeface="Arima Madurai"/>
                        </a:rPr>
                        <a:t>Sau khi trêu chị Cốc</a:t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 anchor="ctr"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latin typeface="Arima Madurai"/>
                          <a:ea typeface="Arima Madurai"/>
                          <a:cs typeface="Arima Madurai"/>
                          <a:sym typeface="Arima Madurai"/>
                        </a:rPr>
                        <a:t>Kết quả</a:t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 anchor="ctr">
                    <a:solidFill>
                      <a:srgbClr val="FBE4D4"/>
                    </a:solidFill>
                  </a:tcPr>
                </a:tc>
              </a:tr>
              <a:tr h="1310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latin typeface="Arima Madurai"/>
                          <a:ea typeface="Arima Madurai"/>
                          <a:cs typeface="Arima Madurai"/>
                          <a:sym typeface="Arima Madurai"/>
                        </a:rPr>
                        <a:t>Hành động</a:t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/>
                </a:tc>
              </a:tr>
              <a:tr h="944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latin typeface="Arima Madurai"/>
                          <a:ea typeface="Arima Madurai"/>
                          <a:cs typeface="Arima Madurai"/>
                          <a:sym typeface="Arima Madurai"/>
                        </a:rPr>
                        <a:t>Thái độ</a:t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ết quả hình ảnh cho nền trắng" id="395" name="Google Shape;395;p27"/>
          <p:cNvPicPr preferRelativeResize="0"/>
          <p:nvPr/>
        </p:nvPicPr>
        <p:blipFill rotWithShape="1">
          <a:blip r:embed="rId3">
            <a:alphaModFix/>
          </a:blip>
          <a:srcRect b="0" l="0" r="56761" t="54077"/>
          <a:stretch/>
        </p:blipFill>
        <p:spPr>
          <a:xfrm>
            <a:off x="378499" y="272296"/>
            <a:ext cx="8986111" cy="50146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6" name="Google Shape;396;p27"/>
          <p:cNvGraphicFramePr/>
          <p:nvPr/>
        </p:nvGraphicFramePr>
        <p:xfrm>
          <a:off x="151216" y="12287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{D726406A-7102-4B04-9487-8778169F57DF}</a:tableStyleId>
              </a:tblPr>
              <a:tblGrid>
                <a:gridCol w="1042575"/>
                <a:gridCol w="2977925"/>
                <a:gridCol w="3000500"/>
                <a:gridCol w="2428975"/>
              </a:tblGrid>
              <a:tr h="923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solidFill>
                            <a:srgbClr val="FF0000"/>
                          </a:solidFill>
                          <a:latin typeface="Arima Madurai"/>
                          <a:ea typeface="Arima Madurai"/>
                          <a:cs typeface="Arima Madurai"/>
                          <a:sym typeface="Arima Madurai"/>
                        </a:rPr>
                        <a:t>Trước khi  trêu chị Cốc</a:t>
                      </a:r>
                      <a:endParaRPr b="1" sz="2600" u="none" cap="none" strike="noStrike">
                        <a:solidFill>
                          <a:srgbClr val="FF0000"/>
                        </a:solidFill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600"/>
                        <a:buFont typeface="Arima Madurai"/>
                        <a:buNone/>
                      </a:pPr>
                      <a:r>
                        <a:rPr b="1" lang="en-US" sz="2600" u="none" cap="none" strike="noStrike">
                          <a:solidFill>
                            <a:srgbClr val="FF0000"/>
                          </a:solidFill>
                          <a:latin typeface="Arima Madurai"/>
                          <a:ea typeface="Arima Madurai"/>
                          <a:cs typeface="Arima Madurai"/>
                          <a:sym typeface="Arima Madurai"/>
                        </a:rPr>
                        <a:t>Sau khi trêu chị Cốc</a:t>
                      </a:r>
                      <a:endParaRPr b="1" sz="2600" u="none" cap="none" strike="noStrike">
                        <a:solidFill>
                          <a:srgbClr val="FF0000"/>
                        </a:solidFill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solidFill>
                            <a:srgbClr val="FF0000"/>
                          </a:solidFill>
                          <a:latin typeface="Arima Madurai"/>
                          <a:ea typeface="Arima Madurai"/>
                          <a:cs typeface="Arima Madurai"/>
                          <a:sym typeface="Arima Madurai"/>
                        </a:rPr>
                        <a:t>Kết quả</a:t>
                      </a:r>
                      <a:endParaRPr b="1" sz="2600" u="none" cap="none" strike="noStrike">
                        <a:solidFill>
                          <a:srgbClr val="FF0000"/>
                        </a:solidFill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>
                    <a:solidFill>
                      <a:srgbClr val="FBE4D4"/>
                    </a:solidFill>
                  </a:tcPr>
                </a:tc>
              </a:tr>
              <a:tr h="2757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 u="none" cap="none" strike="noStrike">
                        <a:solidFill>
                          <a:srgbClr val="FF0000"/>
                        </a:solidFill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solidFill>
                          <a:srgbClr val="FF0000"/>
                        </a:solidFill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 u="none" cap="none" strike="noStrike">
                        <a:solidFill>
                          <a:srgbClr val="FF0000"/>
                        </a:solidFill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solidFill>
                            <a:srgbClr val="FF0000"/>
                          </a:solidFill>
                          <a:latin typeface="Arima Madurai"/>
                          <a:ea typeface="Arima Madurai"/>
                          <a:cs typeface="Arima Madurai"/>
                          <a:sym typeface="Arima Madurai"/>
                        </a:rPr>
                        <a:t>Hành động</a:t>
                      </a:r>
                      <a:endParaRPr b="1" sz="2600" u="none" cap="none" strike="noStrike">
                        <a:solidFill>
                          <a:srgbClr val="FF0000"/>
                        </a:solidFill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8775" marB="48775" marR="97525" marL="975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8775" marB="48775" marR="97525" marL="975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8775" marB="48775" marR="97525" marL="97525"/>
                </a:tc>
              </a:tr>
              <a:tr h="157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000" u="none" cap="none" strike="noStrike">
                        <a:solidFill>
                          <a:srgbClr val="FF0000"/>
                        </a:solidFill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 u="none" cap="none" strike="noStrike">
                          <a:solidFill>
                            <a:srgbClr val="FF0000"/>
                          </a:solidFill>
                          <a:latin typeface="Arima Madurai"/>
                          <a:ea typeface="Arima Madurai"/>
                          <a:cs typeface="Arima Madurai"/>
                          <a:sym typeface="Arima Madurai"/>
                        </a:rPr>
                        <a:t>Thái độ</a:t>
                      </a:r>
                      <a:endParaRPr b="1" sz="2600" u="none" cap="none" strike="noStrike">
                        <a:solidFill>
                          <a:srgbClr val="FF0000"/>
                        </a:solidFill>
                        <a:latin typeface="Arima Madurai"/>
                        <a:ea typeface="Arima Madurai"/>
                        <a:cs typeface="Arima Madurai"/>
                        <a:sym typeface="Arima Madurai"/>
                      </a:endParaRPr>
                    </a:p>
                  </a:txBody>
                  <a:tcPr marT="48775" marB="48775" marR="97525" marL="97525">
                    <a:solidFill>
                      <a:srgbClr val="FBE4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8775" marB="48775" marR="97525" marL="975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8775" marB="48775" marR="97525" marL="975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6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8775" marB="48775" marR="97525" marL="97525"/>
                </a:tc>
              </a:tr>
            </a:tbl>
          </a:graphicData>
        </a:graphic>
      </p:graphicFrame>
      <p:sp>
        <p:nvSpPr>
          <p:cNvPr id="397" name="Google Shape;397;p27"/>
          <p:cNvSpPr/>
          <p:nvPr/>
        </p:nvSpPr>
        <p:spPr>
          <a:xfrm>
            <a:off x="1278468" y="1232724"/>
            <a:ext cx="2793094" cy="1280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8750" lIns="97525" spcFirstLastPara="1" rIns="97525" wrap="square" tIns="4875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Mắng, coi thường, bắt nạt, không chịu giúp đỡ Choắt</a:t>
            </a:r>
            <a:endParaRPr sz="256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8" name="Google Shape;398;p27"/>
          <p:cNvSpPr/>
          <p:nvPr/>
        </p:nvSpPr>
        <p:spPr>
          <a:xfrm>
            <a:off x="1253892" y="2736187"/>
            <a:ext cx="2793093" cy="886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8750" lIns="97525" spcFirstLastPara="1" rIns="97525" wrap="square" tIns="4875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Cất giọng véo von trêu chị Cốc</a:t>
            </a:r>
            <a:endParaRPr sz="256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9" name="Google Shape;399;p27"/>
          <p:cNvSpPr/>
          <p:nvPr/>
        </p:nvSpPr>
        <p:spPr>
          <a:xfrm>
            <a:off x="1289810" y="4006604"/>
            <a:ext cx="2781752" cy="1280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8750" lIns="97525" spcFirstLastPara="1" rIns="97525" wrap="square" tIns="4875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🡪 Hung hăng, ngạo mạn, xấc xược</a:t>
            </a:r>
            <a:r>
              <a:rPr lang="en-US" sz="117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56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Google Shape;400;p27"/>
          <p:cNvSpPr/>
          <p:nvPr/>
        </p:nvSpPr>
        <p:spPr>
          <a:xfrm>
            <a:off x="4253022" y="1251727"/>
            <a:ext cx="2755958" cy="492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8750" lIns="97525" spcFirstLastPara="1" rIns="97525" wrap="square" tIns="4875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Chui tọt vào hang</a:t>
            </a:r>
            <a:endParaRPr sz="117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p27"/>
          <p:cNvSpPr/>
          <p:nvPr/>
        </p:nvSpPr>
        <p:spPr>
          <a:xfrm>
            <a:off x="4256184" y="1910162"/>
            <a:ext cx="2793093" cy="886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8750" lIns="97525" spcFirstLastPara="1" rIns="97525" wrap="square" tIns="4875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Núp tận đáy hang, nằm im thin thít</a:t>
            </a:r>
            <a:endParaRPr sz="256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2" name="Google Shape;402;p27"/>
          <p:cNvSpPr/>
          <p:nvPr/>
        </p:nvSpPr>
        <p:spPr>
          <a:xfrm>
            <a:off x="4274268" y="2922348"/>
            <a:ext cx="2555595" cy="492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8750" lIns="97525" spcFirstLastPara="1" rIns="97525" wrap="square" tIns="487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Mon men bò lên</a:t>
            </a:r>
            <a:endParaRPr sz="256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3" name="Google Shape;403;p27"/>
          <p:cNvSpPr/>
          <p:nvPr/>
        </p:nvSpPr>
        <p:spPr>
          <a:xfrm>
            <a:off x="4404242" y="4234673"/>
            <a:ext cx="2555595" cy="886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8750" lIns="97525" spcFirstLastPara="1" rIns="97525" wrap="square" tIns="487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🡪 Hoảng sợ, hèn nhát</a:t>
            </a:r>
            <a:r>
              <a:rPr lang="en-US" sz="117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56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27"/>
          <p:cNvSpPr/>
          <p:nvPr/>
        </p:nvSpPr>
        <p:spPr>
          <a:xfrm>
            <a:off x="7235810" y="2062717"/>
            <a:ext cx="1916695" cy="492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8750" lIns="97525" spcFirstLastPara="1" rIns="97525" wrap="square" tIns="487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6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56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Choắt chết</a:t>
            </a:r>
            <a:endParaRPr sz="117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5" name="Google Shape;405;p27"/>
          <p:cNvSpPr/>
          <p:nvPr/>
        </p:nvSpPr>
        <p:spPr>
          <a:xfrm>
            <a:off x="7126177" y="3881110"/>
            <a:ext cx="2162426" cy="1280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🡪 Dế Mèn hối hận, chôn cất Choắt</a:t>
            </a:r>
            <a:endParaRPr sz="256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6" name="Google Shape;406;p2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274273" y="1046271"/>
            <a:ext cx="5359800" cy="42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Kết quả hình ảnh cho dế hoạt hình" id="412" name="Google Shape;412;p28"/>
          <p:cNvSpPr/>
          <p:nvPr/>
        </p:nvSpPr>
        <p:spPr>
          <a:xfrm>
            <a:off x="165948" y="-336974"/>
            <a:ext cx="321733" cy="32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Kết quả hình ảnh cho dế hoạt hình" id="413" name="Google Shape;413;p28"/>
          <p:cNvSpPr/>
          <p:nvPr/>
        </p:nvSpPr>
        <p:spPr>
          <a:xfrm>
            <a:off x="165948" y="-336974"/>
            <a:ext cx="321733" cy="32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Kết quả hình ảnh cho dế hoạt hình" id="414" name="Google Shape;414;p28"/>
          <p:cNvSpPr/>
          <p:nvPr/>
        </p:nvSpPr>
        <p:spPr>
          <a:xfrm>
            <a:off x="165948" y="-336974"/>
            <a:ext cx="321733" cy="32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8"/>
          <p:cNvSpPr/>
          <p:nvPr/>
        </p:nvSpPr>
        <p:spPr>
          <a:xfrm flipH="1">
            <a:off x="243839" y="325395"/>
            <a:ext cx="6046895" cy="4361138"/>
          </a:xfrm>
          <a:prstGeom prst="cloudCallout">
            <a:avLst>
              <a:gd fmla="val -43750" name="adj1"/>
              <a:gd fmla="val 54505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pic>
        <p:nvPicPr>
          <p:cNvPr descr="22858PICdbgea5Gz679dY_PIC2018.png" id="416" name="Google Shape;41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1672" y="1736651"/>
            <a:ext cx="3749749" cy="37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8"/>
          <p:cNvSpPr txBox="1"/>
          <p:nvPr/>
        </p:nvSpPr>
        <p:spPr>
          <a:xfrm>
            <a:off x="1111477" y="1087757"/>
            <a:ext cx="4715934" cy="2523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THINK – PAIR – SHARE: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- Bài học mà Dế Mèn thấm thía được thể hiện qua những câu văn nào?</a:t>
            </a:r>
            <a:endParaRPr i="1" sz="1800">
              <a:solidFill>
                <a:schemeClr val="dk1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-  Từ những trải nghiệm đáng nhớ qua sự việc trêu Chị Cốc và gây ra cái chết của Dế Choắt, Dế Mèn đã rút ra được bài học gì cho mình? </a:t>
            </a:r>
            <a:endParaRPr i="1" sz="1800">
              <a:solidFill>
                <a:schemeClr val="dk1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- Theo em, bài học này có ý nghĩa như thế nào với DM và với chúng ta?</a:t>
            </a:r>
            <a:endParaRPr i="1" sz="2800">
              <a:solidFill>
                <a:schemeClr val="dk1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9"/>
          <p:cNvSpPr txBox="1"/>
          <p:nvPr/>
        </p:nvSpPr>
        <p:spPr>
          <a:xfrm>
            <a:off x="1383394" y="1750934"/>
            <a:ext cx="7851461" cy="1575816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III</a:t>
            </a:r>
            <a:r>
              <a:rPr lang="en-US" sz="88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. </a:t>
            </a:r>
            <a:r>
              <a:rPr lang="en-US" sz="96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Tổng kết</a:t>
            </a:r>
            <a:endParaRPr sz="9600">
              <a:solidFill>
                <a:srgbClr val="FF0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pic>
        <p:nvPicPr>
          <p:cNvPr id="423" name="Google Shape;42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63485"/>
            <a:ext cx="9753600" cy="140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417273" y="3926763"/>
            <a:ext cx="2336327" cy="1742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ình ảnh có liên quan" id="425" name="Google Shape;42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45060" y="1337733"/>
            <a:ext cx="2162323" cy="3151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2858PICdbgea5Gz679dY_PIC2018.png" id="114" name="Google Shape;1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0361" y="1805941"/>
            <a:ext cx="3680460" cy="368046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/>
          <p:nvPr/>
        </p:nvSpPr>
        <p:spPr>
          <a:xfrm flipH="1" rot="-256232">
            <a:off x="968274" y="274247"/>
            <a:ext cx="5788149" cy="3477472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1423948" y="858821"/>
            <a:ext cx="48768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rPr>
              <a:t>Đọc văn bản </a:t>
            </a:r>
            <a:r>
              <a:rPr i="1" lang="en-US" sz="32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rPr>
              <a:t>Bài học đường đời đầu tiên</a:t>
            </a:r>
            <a:r>
              <a:rPr lang="en-US" sz="32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rPr>
              <a:t>, sắp xếp các câu sau theo diễn biến của câu chuyện và điền vào ô trống phía dưới: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0"/>
          <p:cNvGrpSpPr/>
          <p:nvPr/>
        </p:nvGrpSpPr>
        <p:grpSpPr>
          <a:xfrm>
            <a:off x="670551" y="1460500"/>
            <a:ext cx="8412096" cy="3481388"/>
            <a:chOff x="626" y="0"/>
            <a:chExt cx="8412096" cy="3481388"/>
          </a:xfrm>
        </p:grpSpPr>
        <p:sp>
          <p:nvSpPr>
            <p:cNvPr id="431" name="Google Shape;431;p30"/>
            <p:cNvSpPr/>
            <p:nvPr/>
          </p:nvSpPr>
          <p:spPr>
            <a:xfrm>
              <a:off x="626" y="0"/>
              <a:ext cx="2670379" cy="3481388"/>
            </a:xfrm>
            <a:prstGeom prst="roundRect">
              <a:avLst>
                <a:gd fmla="val 10000" name="adj"/>
              </a:avLst>
            </a:prstGeom>
            <a:solidFill>
              <a:srgbClr val="F7D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0"/>
            <p:cNvSpPr txBox="1"/>
            <p:nvPr/>
          </p:nvSpPr>
          <p:spPr>
            <a:xfrm>
              <a:off x="626" y="0"/>
              <a:ext cx="2670379" cy="1044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rima Madurai Black"/>
                <a:buNone/>
              </a:pPr>
              <a:r>
                <a:rPr lang="en-US" sz="2900">
                  <a:solidFill>
                    <a:schemeClr val="dk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Bài học giáo dục trẻ em</a:t>
              </a:r>
              <a:endParaRPr sz="290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endParaRPr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871685" y="0"/>
              <a:ext cx="2670379" cy="3481388"/>
            </a:xfrm>
            <a:prstGeom prst="roundRect">
              <a:avLst>
                <a:gd fmla="val 10000" name="adj"/>
              </a:avLst>
            </a:prstGeom>
            <a:solidFill>
              <a:srgbClr val="F7D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0"/>
            <p:cNvSpPr txBox="1"/>
            <p:nvPr/>
          </p:nvSpPr>
          <p:spPr>
            <a:xfrm>
              <a:off x="2871685" y="0"/>
              <a:ext cx="2670379" cy="1044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rima Madurai Black"/>
                <a:buNone/>
              </a:pPr>
              <a:r>
                <a:rPr lang="en-US" sz="2900">
                  <a:solidFill>
                    <a:schemeClr val="dk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Nhân vật</a:t>
              </a:r>
              <a:endParaRPr sz="290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endParaRPr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3131096" y="1022575"/>
              <a:ext cx="2136303" cy="1049686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0"/>
            <p:cNvSpPr txBox="1"/>
            <p:nvPr/>
          </p:nvSpPr>
          <p:spPr>
            <a:xfrm>
              <a:off x="3161840" y="1053319"/>
              <a:ext cx="2074815" cy="9881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38100" spcFirstLastPara="1" rIns="3810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ma Madurai Black"/>
                <a:buNone/>
              </a:pPr>
              <a:r>
                <a:rPr lang="en-US" sz="1500">
                  <a:solidFill>
                    <a:schemeClr val="lt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Loài vật được nhân hóa</a:t>
              </a:r>
              <a:endParaRPr sz="1500">
                <a:solidFill>
                  <a:schemeClr val="lt1"/>
                </a:solidFill>
                <a:latin typeface="Arima Madurai Black"/>
                <a:ea typeface="Arima Madurai Black"/>
                <a:cs typeface="Arima Madurai Black"/>
                <a:sym typeface="Arima Madurai Black"/>
              </a:endParaRPr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3131096" y="2233752"/>
              <a:ext cx="2136303" cy="1049686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0"/>
            <p:cNvSpPr txBox="1"/>
            <p:nvPr/>
          </p:nvSpPr>
          <p:spPr>
            <a:xfrm>
              <a:off x="3161840" y="2264496"/>
              <a:ext cx="2074815" cy="9881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38100" spcFirstLastPara="1" rIns="3810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ma Madurai Black"/>
                <a:buNone/>
              </a:pPr>
              <a:r>
                <a:rPr lang="en-US" sz="1500">
                  <a:solidFill>
                    <a:schemeClr val="lt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Xây dựng nhân vật qua hình dáng, cử chỉ, hành động, ý nghĩ,…</a:t>
              </a:r>
              <a:endParaRPr/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5742343" y="0"/>
              <a:ext cx="2670379" cy="3481388"/>
            </a:xfrm>
            <a:prstGeom prst="roundRect">
              <a:avLst>
                <a:gd fmla="val 10000" name="adj"/>
              </a:avLst>
            </a:prstGeom>
            <a:solidFill>
              <a:srgbClr val="F7D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0"/>
            <p:cNvSpPr txBox="1"/>
            <p:nvPr/>
          </p:nvSpPr>
          <p:spPr>
            <a:xfrm>
              <a:off x="5742343" y="0"/>
              <a:ext cx="2670379" cy="10444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rima Madurai Black"/>
                <a:buNone/>
              </a:pPr>
              <a:r>
                <a:rPr lang="en-US" sz="2900">
                  <a:solidFill>
                    <a:schemeClr val="dk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Nghệ thuật </a:t>
              </a: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6009381" y="1044501"/>
              <a:ext cx="2136303" cy="5071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0"/>
            <p:cNvSpPr txBox="1"/>
            <p:nvPr/>
          </p:nvSpPr>
          <p:spPr>
            <a:xfrm>
              <a:off x="6024235" y="1059355"/>
              <a:ext cx="2106595" cy="477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38100" spcFirstLastPara="1" rIns="3810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ma Madurai Black"/>
                <a:buNone/>
              </a:pPr>
              <a:r>
                <a:rPr lang="en-US" sz="1500">
                  <a:solidFill>
                    <a:schemeClr val="lt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Kể kết hợp tả</a:t>
              </a:r>
              <a:endParaRPr sz="1500">
                <a:solidFill>
                  <a:schemeClr val="lt1"/>
                </a:solidFill>
                <a:latin typeface="Arima Madurai Black"/>
                <a:ea typeface="Arima Madurai Black"/>
                <a:cs typeface="Arima Madurai Black"/>
                <a:sym typeface="Arima Madurai Black"/>
              </a:endParaRPr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6001754" y="1606830"/>
              <a:ext cx="2136303" cy="5071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0"/>
            <p:cNvSpPr txBox="1"/>
            <p:nvPr/>
          </p:nvSpPr>
          <p:spPr>
            <a:xfrm>
              <a:off x="6016608" y="1621684"/>
              <a:ext cx="2106595" cy="477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38100" spcFirstLastPara="1" rIns="3810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ma Madurai Black"/>
                <a:buNone/>
              </a:pPr>
              <a:r>
                <a:rPr lang="en-US" sz="1500">
                  <a:solidFill>
                    <a:schemeClr val="lt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Sử dụng ngôi kể thứ nhất xưng “tôi”</a:t>
              </a: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6001754" y="2192020"/>
              <a:ext cx="2136303" cy="5071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0"/>
            <p:cNvSpPr txBox="1"/>
            <p:nvPr/>
          </p:nvSpPr>
          <p:spPr>
            <a:xfrm>
              <a:off x="6016608" y="2206874"/>
              <a:ext cx="2106595" cy="477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38100" spcFirstLastPara="1" rIns="3810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ma Madurai Black"/>
                <a:buNone/>
              </a:pPr>
              <a:r>
                <a:rPr lang="en-US" sz="1500">
                  <a:solidFill>
                    <a:schemeClr val="lt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Yếu tố hư cấu, tưởng tượng</a:t>
              </a:r>
              <a:endParaRPr sz="1500">
                <a:solidFill>
                  <a:schemeClr val="lt1"/>
                </a:solidFill>
                <a:latin typeface="Arima Madurai Black"/>
                <a:ea typeface="Arima Madurai Black"/>
                <a:cs typeface="Arima Madurai Black"/>
                <a:sym typeface="Arima Madurai Black"/>
              </a:endParaRPr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6001754" y="2777209"/>
              <a:ext cx="2136303" cy="5071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0"/>
            <p:cNvSpPr txBox="1"/>
            <p:nvPr/>
          </p:nvSpPr>
          <p:spPr>
            <a:xfrm>
              <a:off x="6016608" y="2792063"/>
              <a:ext cx="2106595" cy="477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38100" spcFirstLastPara="1" rIns="3810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ma Madurai Black"/>
                <a:buNone/>
              </a:pPr>
              <a:r>
                <a:rPr lang="en-US" sz="1500">
                  <a:solidFill>
                    <a:schemeClr val="lt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Ngôn từ gần gũi thế giới trẻ thơ</a:t>
              </a:r>
              <a:endParaRPr sz="1500">
                <a:solidFill>
                  <a:schemeClr val="lt1"/>
                </a:solidFill>
                <a:latin typeface="Arima Madurai Black"/>
                <a:ea typeface="Arima Madurai Black"/>
                <a:cs typeface="Arima Madurai Black"/>
                <a:sym typeface="Arima Madurai Black"/>
              </a:endParaRPr>
            </a:p>
          </p:txBody>
        </p:sp>
      </p:grpSp>
      <p:grpSp>
        <p:nvGrpSpPr>
          <p:cNvPr id="449" name="Google Shape;449;p30"/>
          <p:cNvGrpSpPr/>
          <p:nvPr/>
        </p:nvGrpSpPr>
        <p:grpSpPr>
          <a:xfrm>
            <a:off x="974781" y="2524763"/>
            <a:ext cx="2136303" cy="954440"/>
            <a:chOff x="3159494" y="1621684"/>
            <a:chExt cx="2136303" cy="507164"/>
          </a:xfrm>
        </p:grpSpPr>
        <p:sp>
          <p:nvSpPr>
            <p:cNvPr id="450" name="Google Shape;450;p30"/>
            <p:cNvSpPr/>
            <p:nvPr/>
          </p:nvSpPr>
          <p:spPr>
            <a:xfrm>
              <a:off x="3159494" y="1621684"/>
              <a:ext cx="2136303" cy="5071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0"/>
            <p:cNvSpPr txBox="1"/>
            <p:nvPr/>
          </p:nvSpPr>
          <p:spPr>
            <a:xfrm>
              <a:off x="3159494" y="1621684"/>
              <a:ext cx="2106595" cy="477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38100" spcFirstLastPara="1" rIns="3810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ma Madurai Black"/>
                <a:buNone/>
              </a:pPr>
              <a:r>
                <a:rPr lang="en-US" sz="1500">
                  <a:solidFill>
                    <a:schemeClr val="lt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Cách đối xử với bạn bè</a:t>
              </a:r>
              <a:endParaRPr sz="1500">
                <a:solidFill>
                  <a:schemeClr val="lt1"/>
                </a:solidFill>
                <a:latin typeface="Arima Madurai Black"/>
                <a:ea typeface="Arima Madurai Black"/>
                <a:cs typeface="Arima Madurai Black"/>
                <a:sym typeface="Arima Madurai Black"/>
              </a:endParaRPr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974781" y="3695225"/>
            <a:ext cx="2136303" cy="954440"/>
            <a:chOff x="3159494" y="1621684"/>
            <a:chExt cx="2136303" cy="507164"/>
          </a:xfrm>
        </p:grpSpPr>
        <p:sp>
          <p:nvSpPr>
            <p:cNvPr id="453" name="Google Shape;453;p30"/>
            <p:cNvSpPr/>
            <p:nvPr/>
          </p:nvSpPr>
          <p:spPr>
            <a:xfrm>
              <a:off x="3159494" y="1621684"/>
              <a:ext cx="2136303" cy="5071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0"/>
            <p:cNvSpPr txBox="1"/>
            <p:nvPr/>
          </p:nvSpPr>
          <p:spPr>
            <a:xfrm>
              <a:off x="3159494" y="1621684"/>
              <a:ext cx="2106595" cy="477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38100" spcFirstLastPara="1" rIns="3810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ma Madurai Black"/>
                <a:buNone/>
              </a:pPr>
              <a:r>
                <a:rPr lang="en-US" sz="1500">
                  <a:solidFill>
                    <a:schemeClr val="lt1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Cách đối diện với lỗi lầm </a:t>
              </a:r>
              <a:endParaRPr/>
            </a:p>
          </p:txBody>
        </p:sp>
      </p:grpSp>
      <p:sp>
        <p:nvSpPr>
          <p:cNvPr id="455" name="Google Shape;455;p30"/>
          <p:cNvSpPr txBox="1"/>
          <p:nvPr>
            <p:ph type="title"/>
          </p:nvPr>
        </p:nvSpPr>
        <p:spPr>
          <a:xfrm>
            <a:off x="669925" y="292100"/>
            <a:ext cx="8413750" cy="10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Đặc điểm của thể loại truyện đồng thoại</a:t>
            </a:r>
            <a:endParaRPr b="1" i="0" sz="3600" u="none" cap="none" strike="noStrike">
              <a:solidFill>
                <a:srgbClr val="FF000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DMIN\Desktop\Tai nguyen thiet ke tro choi\Bảng gỗ\49f1b87228eb6bdb68e300357ebeb9ca (2).jpg" id="460" name="Google Shape;46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290" y="236285"/>
            <a:ext cx="9236817" cy="1637468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1"/>
          <p:cNvSpPr/>
          <p:nvPr/>
        </p:nvSpPr>
        <p:spPr>
          <a:xfrm>
            <a:off x="1860332" y="775640"/>
            <a:ext cx="6037942" cy="623697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13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CUỘC PHIÊU LƯU KÌ THÚ</a:t>
            </a:r>
            <a:endParaRPr/>
          </a:p>
        </p:txBody>
      </p:sp>
      <p:pic>
        <p:nvPicPr>
          <p:cNvPr id="462" name="Google Shape;46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7828" y="1971527"/>
            <a:ext cx="4447006" cy="342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2965" y="4138855"/>
            <a:ext cx="1168876" cy="9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2946" y="4029079"/>
            <a:ext cx="1187528" cy="95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54841" y="3768873"/>
            <a:ext cx="1177879" cy="94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2388878" y="4050116"/>
            <a:ext cx="1267490" cy="101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341907" y="3377033"/>
            <a:ext cx="2157475" cy="172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1858712" y="3746906"/>
            <a:ext cx="1232797" cy="986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>
            <a:off x="1907551" y="4070303"/>
            <a:ext cx="1098265" cy="87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2268721" y="4104877"/>
            <a:ext cx="1189579" cy="95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1">
            <a:hlinkClick action="ppaction://hlinksldjump"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632774" y="3625256"/>
            <a:ext cx="1765333" cy="145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2"/>
          <p:cNvSpPr txBox="1"/>
          <p:nvPr/>
        </p:nvSpPr>
        <p:spPr>
          <a:xfrm>
            <a:off x="772168" y="201236"/>
            <a:ext cx="8406674" cy="652486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GIỚI THIỆU – LUẬT CHƠI</a:t>
            </a:r>
            <a:endParaRPr b="1" sz="3600">
              <a:solidFill>
                <a:srgbClr val="FF000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sp>
        <p:nvSpPr>
          <p:cNvPr id="477" name="Google Shape;477;p32"/>
          <p:cNvSpPr txBox="1"/>
          <p:nvPr/>
        </p:nvSpPr>
        <p:spPr>
          <a:xfrm>
            <a:off x="0" y="951506"/>
            <a:ext cx="9753600" cy="30563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-457200" lvl="0" marL="45720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rPr>
              <a:t>Một hôm nhóm bạn động vật tổ chức đi biển chơi</a:t>
            </a:r>
            <a:endParaRPr sz="2800">
              <a:solidFill>
                <a:schemeClr val="dk1"/>
              </a:solidFill>
              <a:latin typeface="Cookie"/>
              <a:ea typeface="Cookie"/>
              <a:cs typeface="Cookie"/>
              <a:sym typeface="Cookie"/>
            </a:endParaRPr>
          </a:p>
          <a:p>
            <a:pPr indent="-457200" lvl="0" marL="45720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rPr>
              <a:t>Nhưng để lên được thuyền thì mỗi con vật phải vượt qua 1 câu hỏi. Trả lời đúng sẽ được lên thuyền, sai sẽ phải ở lại.</a:t>
            </a:r>
            <a:endParaRPr/>
          </a:p>
          <a:p>
            <a:pPr indent="-457200" lvl="0" marL="45720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rPr>
              <a:t>Em hãy giúp nhóm bạn vượt qua các câu hỏi bằng cách chọn các câu hỏi và trả lời đúng các câu hỏi tương ứng nhé! 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222" y="4069461"/>
            <a:ext cx="1065987" cy="128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7448" y="4132034"/>
            <a:ext cx="963260" cy="1246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10527" y="4045921"/>
            <a:ext cx="1163389" cy="131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93235" y="3939218"/>
            <a:ext cx="1460353" cy="139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83636" y="4222213"/>
            <a:ext cx="1098367" cy="111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28294" y="4346083"/>
            <a:ext cx="1087798" cy="103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43231" y="4222213"/>
            <a:ext cx="1185529" cy="117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155899" y="4249004"/>
            <a:ext cx="1294111" cy="111626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3"/>
          <p:cNvSpPr/>
          <p:nvPr/>
        </p:nvSpPr>
        <p:spPr>
          <a:xfrm>
            <a:off x="380338" y="772083"/>
            <a:ext cx="390144" cy="312115"/>
          </a:xfrm>
          <a:prstGeom prst="ellipse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sz="19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33"/>
          <p:cNvSpPr/>
          <p:nvPr/>
        </p:nvSpPr>
        <p:spPr>
          <a:xfrm>
            <a:off x="1186172" y="772083"/>
            <a:ext cx="390144" cy="312115"/>
          </a:xfrm>
          <a:prstGeom prst="ellipse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19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33"/>
          <p:cNvSpPr/>
          <p:nvPr/>
        </p:nvSpPr>
        <p:spPr>
          <a:xfrm>
            <a:off x="2119730" y="760588"/>
            <a:ext cx="390144" cy="312115"/>
          </a:xfrm>
          <a:prstGeom prst="ellipse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sz="19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33"/>
          <p:cNvSpPr/>
          <p:nvPr/>
        </p:nvSpPr>
        <p:spPr>
          <a:xfrm>
            <a:off x="3038828" y="755024"/>
            <a:ext cx="390144" cy="312115"/>
          </a:xfrm>
          <a:prstGeom prst="ellipse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sz="19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3"/>
          <p:cNvSpPr/>
          <p:nvPr/>
        </p:nvSpPr>
        <p:spPr>
          <a:xfrm>
            <a:off x="3988402" y="755024"/>
            <a:ext cx="390144" cy="312115"/>
          </a:xfrm>
          <a:prstGeom prst="ellipse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1" sz="19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33"/>
          <p:cNvSpPr/>
          <p:nvPr/>
        </p:nvSpPr>
        <p:spPr>
          <a:xfrm>
            <a:off x="4960583" y="762683"/>
            <a:ext cx="390144" cy="312115"/>
          </a:xfrm>
          <a:prstGeom prst="ellipse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b="1" sz="19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33"/>
          <p:cNvSpPr/>
          <p:nvPr/>
        </p:nvSpPr>
        <p:spPr>
          <a:xfrm>
            <a:off x="5825916" y="747937"/>
            <a:ext cx="390144" cy="312115"/>
          </a:xfrm>
          <a:prstGeom prst="ellipse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b="1" sz="19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33"/>
          <p:cNvSpPr/>
          <p:nvPr/>
        </p:nvSpPr>
        <p:spPr>
          <a:xfrm>
            <a:off x="6687485" y="739220"/>
            <a:ext cx="390144" cy="312115"/>
          </a:xfrm>
          <a:prstGeom prst="ellipse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2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b="1" sz="192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8" name="Google Shape;49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8295" y="1725561"/>
            <a:ext cx="878557" cy="106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2260" y="1845986"/>
            <a:ext cx="765447" cy="990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8315" y="1952622"/>
            <a:ext cx="802580" cy="91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22612" y="2069286"/>
            <a:ext cx="1036323" cy="99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317420" y="2141162"/>
            <a:ext cx="794300" cy="80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141276" y="2021816"/>
            <a:ext cx="771894" cy="73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74479" y="2088513"/>
            <a:ext cx="795379" cy="788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52737" y="1987449"/>
            <a:ext cx="835939" cy="72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3"/>
          <p:cNvPicPr preferRelativeResize="0"/>
          <p:nvPr/>
        </p:nvPicPr>
        <p:blipFill rotWithShape="1">
          <a:blip r:embed="rId13">
            <a:alphaModFix/>
          </a:blip>
          <a:srcRect b="0" l="0" r="0" t="52012"/>
          <a:stretch/>
        </p:blipFill>
        <p:spPr>
          <a:xfrm rot="-225821">
            <a:off x="1898171" y="2428174"/>
            <a:ext cx="5025452" cy="156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>
            <a:hlinkClick action="ppaction://hlinksldjump" r:id="rId14"/>
          </p:cNvPr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59578" y="245364"/>
            <a:ext cx="410906" cy="49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3">
            <a:hlinkClick action="ppaction://hlinksldjump" r:id="rId16"/>
          </p:cNvPr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225712" y="238056"/>
            <a:ext cx="412868" cy="53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3">
            <a:hlinkClick action="ppaction://hlinksldjump" r:id="rId18"/>
          </p:cNvPr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125233" y="188471"/>
            <a:ext cx="514624" cy="58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3">
            <a:hlinkClick action="ppaction://hlinksldjump" r:id="rId20"/>
          </p:cNvPr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968400" y="171881"/>
            <a:ext cx="584675" cy="5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3">
            <a:hlinkClick action="ppaction://hlinksldjump" r:id="rId22"/>
          </p:cNvPr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3979029" y="245364"/>
            <a:ext cx="483199" cy="48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3">
            <a:hlinkClick action="ppaction://hlinksldjump" r:id="rId24"/>
          </p:cNvPr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908291" y="245368"/>
            <a:ext cx="561084" cy="53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3">
            <a:hlinkClick action="ppaction://hlinksldjump" r:id="rId26"/>
          </p:cNvPr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5720881" y="113931"/>
            <a:ext cx="619892" cy="61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3">
            <a:hlinkClick action="ppaction://hlinksldjump" r:id="rId28"/>
          </p:cNvPr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6592275" y="217769"/>
            <a:ext cx="581996" cy="50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3">
            <a:hlinkClick action="ppaction://hlinksldjump" r:id="rId30"/>
          </p:cNvPr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8554413" y="108019"/>
            <a:ext cx="1116884" cy="860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4"/>
          <p:cNvSpPr/>
          <p:nvPr/>
        </p:nvSpPr>
        <p:spPr>
          <a:xfrm>
            <a:off x="1226287" y="1303359"/>
            <a:ext cx="7322289" cy="117950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“Dế Mèn phiêu lưu kí” thuộc</a:t>
            </a:r>
            <a:endParaRPr b="1" sz="3600">
              <a:solidFill>
                <a:srgbClr val="FF000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thể loại nào?</a:t>
            </a:r>
            <a:endParaRPr sz="3600">
              <a:solidFill>
                <a:srgbClr val="FF000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sp>
        <p:nvSpPr>
          <p:cNvPr id="521" name="Google Shape;521;p34"/>
          <p:cNvSpPr/>
          <p:nvPr/>
        </p:nvSpPr>
        <p:spPr>
          <a:xfrm>
            <a:off x="819575" y="3097629"/>
            <a:ext cx="3857814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Truyện đồng thoại </a:t>
            </a:r>
            <a:endParaRPr sz="29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2" name="Google Shape;522;p34"/>
          <p:cNvSpPr/>
          <p:nvPr/>
        </p:nvSpPr>
        <p:spPr>
          <a:xfrm>
            <a:off x="819575" y="4114794"/>
            <a:ext cx="3857814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Bút kí</a:t>
            </a:r>
            <a:endParaRPr sz="29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3" name="Google Shape;523;p34"/>
          <p:cNvSpPr/>
          <p:nvPr/>
        </p:nvSpPr>
        <p:spPr>
          <a:xfrm flipH="1">
            <a:off x="4937073" y="3097629"/>
            <a:ext cx="3853988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Truyện cổ tích</a:t>
            </a:r>
            <a:endParaRPr sz="29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4" name="Google Shape;524;p34"/>
          <p:cNvSpPr/>
          <p:nvPr/>
        </p:nvSpPr>
        <p:spPr>
          <a:xfrm flipH="1">
            <a:off x="4937073" y="4114794"/>
            <a:ext cx="3853988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Truyện ngụ ngôn</a:t>
            </a:r>
            <a:endParaRPr sz="29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5" name="Google Shape;525;p34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91" y="138116"/>
            <a:ext cx="730684" cy="562917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4"/>
          <p:cNvSpPr/>
          <p:nvPr/>
        </p:nvSpPr>
        <p:spPr>
          <a:xfrm>
            <a:off x="7051229" y="90761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00:10</a:t>
            </a:r>
            <a:endParaRPr/>
          </a:p>
        </p:txBody>
      </p:sp>
      <p:sp>
        <p:nvSpPr>
          <p:cNvPr id="527" name="Google Shape;527;p34"/>
          <p:cNvSpPr/>
          <p:nvPr/>
        </p:nvSpPr>
        <p:spPr>
          <a:xfrm>
            <a:off x="7051229" y="103378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00:09</a:t>
            </a:r>
            <a:endParaRPr/>
          </a:p>
        </p:txBody>
      </p:sp>
      <p:sp>
        <p:nvSpPr>
          <p:cNvPr id="528" name="Google Shape;528;p34"/>
          <p:cNvSpPr/>
          <p:nvPr/>
        </p:nvSpPr>
        <p:spPr>
          <a:xfrm>
            <a:off x="7051229" y="11188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00:08</a:t>
            </a:r>
            <a:endParaRPr/>
          </a:p>
        </p:txBody>
      </p:sp>
      <p:sp>
        <p:nvSpPr>
          <p:cNvPr id="529" name="Google Shape;529;p34"/>
          <p:cNvSpPr/>
          <p:nvPr/>
        </p:nvSpPr>
        <p:spPr>
          <a:xfrm>
            <a:off x="7051229" y="10365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00:07</a:t>
            </a:r>
            <a:endParaRPr/>
          </a:p>
        </p:txBody>
      </p:sp>
      <p:sp>
        <p:nvSpPr>
          <p:cNvPr id="530" name="Google Shape;530;p34"/>
          <p:cNvSpPr/>
          <p:nvPr/>
        </p:nvSpPr>
        <p:spPr>
          <a:xfrm>
            <a:off x="7051229" y="90761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00:06</a:t>
            </a:r>
            <a:endParaRPr/>
          </a:p>
        </p:txBody>
      </p:sp>
      <p:sp>
        <p:nvSpPr>
          <p:cNvPr id="531" name="Google Shape;531;p34"/>
          <p:cNvSpPr/>
          <p:nvPr/>
        </p:nvSpPr>
        <p:spPr>
          <a:xfrm>
            <a:off x="7051229" y="10776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00:05</a:t>
            </a:r>
            <a:endParaRPr/>
          </a:p>
        </p:txBody>
      </p:sp>
      <p:sp>
        <p:nvSpPr>
          <p:cNvPr id="532" name="Google Shape;532;p34"/>
          <p:cNvSpPr/>
          <p:nvPr/>
        </p:nvSpPr>
        <p:spPr>
          <a:xfrm>
            <a:off x="7051229" y="99263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00:04</a:t>
            </a:r>
            <a:endParaRPr/>
          </a:p>
        </p:txBody>
      </p:sp>
      <p:sp>
        <p:nvSpPr>
          <p:cNvPr id="533" name="Google Shape;533;p34"/>
          <p:cNvSpPr/>
          <p:nvPr/>
        </p:nvSpPr>
        <p:spPr>
          <a:xfrm>
            <a:off x="7051229" y="90761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00:03</a:t>
            </a:r>
            <a:endParaRPr/>
          </a:p>
        </p:txBody>
      </p:sp>
      <p:sp>
        <p:nvSpPr>
          <p:cNvPr id="534" name="Google Shape;534;p34"/>
          <p:cNvSpPr/>
          <p:nvPr/>
        </p:nvSpPr>
        <p:spPr>
          <a:xfrm>
            <a:off x="7051229" y="73757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00:02</a:t>
            </a:r>
            <a:endParaRPr/>
          </a:p>
        </p:txBody>
      </p:sp>
      <p:sp>
        <p:nvSpPr>
          <p:cNvPr id="535" name="Google Shape;535;p34"/>
          <p:cNvSpPr/>
          <p:nvPr/>
        </p:nvSpPr>
        <p:spPr>
          <a:xfrm>
            <a:off x="7051229" y="8226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00:01</a:t>
            </a:r>
            <a:endParaRPr/>
          </a:p>
        </p:txBody>
      </p:sp>
      <p:sp>
        <p:nvSpPr>
          <p:cNvPr id="536" name="Google Shape;536;p34"/>
          <p:cNvSpPr/>
          <p:nvPr/>
        </p:nvSpPr>
        <p:spPr>
          <a:xfrm>
            <a:off x="7051229" y="8226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00:00</a:t>
            </a:r>
            <a:endParaRPr/>
          </a:p>
        </p:txBody>
      </p:sp>
      <p:pic>
        <p:nvPicPr>
          <p:cNvPr descr="Káº¿t quáº£ hÃ¬nh áº£nh cho icon Äá»ng há»" id="537" name="Google Shape;53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0667" y="58675"/>
            <a:ext cx="832934" cy="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5"/>
          <p:cNvSpPr/>
          <p:nvPr/>
        </p:nvSpPr>
        <p:spPr>
          <a:xfrm>
            <a:off x="1384437" y="1305750"/>
            <a:ext cx="6984725" cy="146303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Phương thức biểu đạt chính của đoạn trích BHĐĐT là :</a:t>
            </a:r>
            <a:endParaRPr sz="3600">
              <a:solidFill>
                <a:srgbClr val="FF000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sp>
        <p:nvSpPr>
          <p:cNvPr id="543" name="Google Shape;543;p35"/>
          <p:cNvSpPr/>
          <p:nvPr/>
        </p:nvSpPr>
        <p:spPr>
          <a:xfrm>
            <a:off x="819573" y="4430621"/>
            <a:ext cx="3816924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Miêu tả</a:t>
            </a:r>
            <a:endParaRPr sz="341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35"/>
          <p:cNvSpPr/>
          <p:nvPr/>
        </p:nvSpPr>
        <p:spPr>
          <a:xfrm>
            <a:off x="819573" y="3436684"/>
            <a:ext cx="3816924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Tự sự</a:t>
            </a:r>
            <a:endParaRPr sz="341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5" name="Google Shape;545;p35"/>
          <p:cNvSpPr/>
          <p:nvPr/>
        </p:nvSpPr>
        <p:spPr>
          <a:xfrm flipH="1">
            <a:off x="4974294" y="3436684"/>
            <a:ext cx="3813138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Thuyết minh</a:t>
            </a:r>
            <a:endParaRPr sz="341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6" name="Google Shape;546;p35"/>
          <p:cNvSpPr/>
          <p:nvPr/>
        </p:nvSpPr>
        <p:spPr>
          <a:xfrm flipH="1">
            <a:off x="4997515" y="4430621"/>
            <a:ext cx="3813138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Biểu cảm</a:t>
            </a:r>
            <a:endParaRPr sz="341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47" name="Google Shape;547;p35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91" y="138116"/>
            <a:ext cx="730684" cy="562917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35"/>
          <p:cNvSpPr/>
          <p:nvPr/>
        </p:nvSpPr>
        <p:spPr>
          <a:xfrm>
            <a:off x="7051229" y="90761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00:10</a:t>
            </a:r>
            <a:endParaRPr/>
          </a:p>
        </p:txBody>
      </p:sp>
      <p:sp>
        <p:nvSpPr>
          <p:cNvPr id="549" name="Google Shape;549;p35"/>
          <p:cNvSpPr/>
          <p:nvPr/>
        </p:nvSpPr>
        <p:spPr>
          <a:xfrm>
            <a:off x="7051229" y="103378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00:09</a:t>
            </a:r>
            <a:endParaRPr/>
          </a:p>
        </p:txBody>
      </p:sp>
      <p:sp>
        <p:nvSpPr>
          <p:cNvPr id="550" name="Google Shape;550;p35"/>
          <p:cNvSpPr/>
          <p:nvPr/>
        </p:nvSpPr>
        <p:spPr>
          <a:xfrm>
            <a:off x="7051229" y="11188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00:08</a:t>
            </a:r>
            <a:endParaRPr/>
          </a:p>
        </p:txBody>
      </p:sp>
      <p:sp>
        <p:nvSpPr>
          <p:cNvPr id="551" name="Google Shape;551;p35"/>
          <p:cNvSpPr/>
          <p:nvPr/>
        </p:nvSpPr>
        <p:spPr>
          <a:xfrm>
            <a:off x="7051229" y="10365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00:07</a:t>
            </a:r>
            <a:endParaRPr/>
          </a:p>
        </p:txBody>
      </p:sp>
      <p:sp>
        <p:nvSpPr>
          <p:cNvPr id="552" name="Google Shape;552;p35"/>
          <p:cNvSpPr/>
          <p:nvPr/>
        </p:nvSpPr>
        <p:spPr>
          <a:xfrm>
            <a:off x="7051229" y="90761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00:06</a:t>
            </a:r>
            <a:endParaRPr/>
          </a:p>
        </p:txBody>
      </p:sp>
      <p:sp>
        <p:nvSpPr>
          <p:cNvPr id="553" name="Google Shape;553;p35"/>
          <p:cNvSpPr/>
          <p:nvPr/>
        </p:nvSpPr>
        <p:spPr>
          <a:xfrm>
            <a:off x="7051229" y="10776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00:05</a:t>
            </a:r>
            <a:endParaRPr/>
          </a:p>
        </p:txBody>
      </p:sp>
      <p:sp>
        <p:nvSpPr>
          <p:cNvPr id="554" name="Google Shape;554;p35"/>
          <p:cNvSpPr/>
          <p:nvPr/>
        </p:nvSpPr>
        <p:spPr>
          <a:xfrm>
            <a:off x="7051229" y="99263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00:04</a:t>
            </a:r>
            <a:endParaRPr/>
          </a:p>
        </p:txBody>
      </p:sp>
      <p:sp>
        <p:nvSpPr>
          <p:cNvPr id="555" name="Google Shape;555;p35"/>
          <p:cNvSpPr/>
          <p:nvPr/>
        </p:nvSpPr>
        <p:spPr>
          <a:xfrm>
            <a:off x="7051229" y="90761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00:03</a:t>
            </a:r>
            <a:endParaRPr/>
          </a:p>
        </p:txBody>
      </p:sp>
      <p:sp>
        <p:nvSpPr>
          <p:cNvPr id="556" name="Google Shape;556;p35"/>
          <p:cNvSpPr/>
          <p:nvPr/>
        </p:nvSpPr>
        <p:spPr>
          <a:xfrm>
            <a:off x="7051229" y="73757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00:02</a:t>
            </a:r>
            <a:endParaRPr/>
          </a:p>
        </p:txBody>
      </p:sp>
      <p:sp>
        <p:nvSpPr>
          <p:cNvPr id="557" name="Google Shape;557;p35"/>
          <p:cNvSpPr/>
          <p:nvPr/>
        </p:nvSpPr>
        <p:spPr>
          <a:xfrm>
            <a:off x="7051229" y="8226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00:01</a:t>
            </a:r>
            <a:endParaRPr/>
          </a:p>
        </p:txBody>
      </p:sp>
      <p:sp>
        <p:nvSpPr>
          <p:cNvPr id="558" name="Google Shape;558;p35"/>
          <p:cNvSpPr/>
          <p:nvPr/>
        </p:nvSpPr>
        <p:spPr>
          <a:xfrm>
            <a:off x="7051229" y="8226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00:00</a:t>
            </a:r>
            <a:endParaRPr/>
          </a:p>
        </p:txBody>
      </p:sp>
      <p:pic>
        <p:nvPicPr>
          <p:cNvPr descr="Káº¿t quáº£ hÃ¬nh áº£nh cho icon Äá»ng há»" id="559" name="Google Shape;559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0667" y="58675"/>
            <a:ext cx="832934" cy="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6"/>
          <p:cNvSpPr/>
          <p:nvPr/>
        </p:nvSpPr>
        <p:spPr>
          <a:xfrm>
            <a:off x="819573" y="1143364"/>
            <a:ext cx="7967859" cy="163812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“Bài học đường đời đầu tiên” được kể bằng lời của nhân vật nào?</a:t>
            </a:r>
            <a:endParaRPr sz="3600">
              <a:solidFill>
                <a:srgbClr val="FF000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sp>
        <p:nvSpPr>
          <p:cNvPr id="565" name="Google Shape;565;p36"/>
          <p:cNvSpPr/>
          <p:nvPr/>
        </p:nvSpPr>
        <p:spPr>
          <a:xfrm>
            <a:off x="150955" y="3493390"/>
            <a:ext cx="4632959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Dế Mèn</a:t>
            </a:r>
            <a:endParaRPr sz="29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6" name="Google Shape;566;p36"/>
          <p:cNvSpPr/>
          <p:nvPr/>
        </p:nvSpPr>
        <p:spPr>
          <a:xfrm>
            <a:off x="174179" y="4487327"/>
            <a:ext cx="4632959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Chị Cốc</a:t>
            </a:r>
            <a:endParaRPr sz="29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7" name="Google Shape;567;p36"/>
          <p:cNvSpPr/>
          <p:nvPr/>
        </p:nvSpPr>
        <p:spPr>
          <a:xfrm flipH="1">
            <a:off x="4974294" y="3493390"/>
            <a:ext cx="4628364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Dế Choắt</a:t>
            </a:r>
            <a:endParaRPr sz="29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8" name="Google Shape;568;p36"/>
          <p:cNvSpPr/>
          <p:nvPr/>
        </p:nvSpPr>
        <p:spPr>
          <a:xfrm flipH="1">
            <a:off x="4997515" y="4487327"/>
            <a:ext cx="4628364" cy="67811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Cái Cò, cái Vạc, cái Nông</a:t>
            </a:r>
            <a:endParaRPr sz="298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9" name="Google Shape;569;p36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91" y="194822"/>
            <a:ext cx="730684" cy="562917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6"/>
          <p:cNvSpPr/>
          <p:nvPr/>
        </p:nvSpPr>
        <p:spPr>
          <a:xfrm>
            <a:off x="7051229" y="147467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00:10</a:t>
            </a:r>
            <a:endParaRPr/>
          </a:p>
        </p:txBody>
      </p:sp>
      <p:sp>
        <p:nvSpPr>
          <p:cNvPr id="571" name="Google Shape;571;p36"/>
          <p:cNvSpPr/>
          <p:nvPr/>
        </p:nvSpPr>
        <p:spPr>
          <a:xfrm>
            <a:off x="7051229" y="160084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00:09</a:t>
            </a:r>
            <a:endParaRPr/>
          </a:p>
        </p:txBody>
      </p:sp>
      <p:sp>
        <p:nvSpPr>
          <p:cNvPr id="572" name="Google Shape;572;p36"/>
          <p:cNvSpPr/>
          <p:nvPr/>
        </p:nvSpPr>
        <p:spPr>
          <a:xfrm>
            <a:off x="7051229" y="168586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00:08</a:t>
            </a:r>
            <a:endParaRPr/>
          </a:p>
        </p:txBody>
      </p:sp>
      <p:sp>
        <p:nvSpPr>
          <p:cNvPr id="573" name="Google Shape;573;p36"/>
          <p:cNvSpPr/>
          <p:nvPr/>
        </p:nvSpPr>
        <p:spPr>
          <a:xfrm>
            <a:off x="7051229" y="160356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00:07</a:t>
            </a:r>
            <a:endParaRPr/>
          </a:p>
        </p:txBody>
      </p:sp>
      <p:sp>
        <p:nvSpPr>
          <p:cNvPr id="574" name="Google Shape;574;p36"/>
          <p:cNvSpPr/>
          <p:nvPr/>
        </p:nvSpPr>
        <p:spPr>
          <a:xfrm>
            <a:off x="7051229" y="147467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00:06</a:t>
            </a:r>
            <a:endParaRPr/>
          </a:p>
        </p:txBody>
      </p:sp>
      <p:sp>
        <p:nvSpPr>
          <p:cNvPr id="575" name="Google Shape;575;p36"/>
          <p:cNvSpPr/>
          <p:nvPr/>
        </p:nvSpPr>
        <p:spPr>
          <a:xfrm>
            <a:off x="7051229" y="164471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00:05</a:t>
            </a:r>
            <a:endParaRPr/>
          </a:p>
        </p:txBody>
      </p:sp>
      <p:sp>
        <p:nvSpPr>
          <p:cNvPr id="576" name="Google Shape;576;p36"/>
          <p:cNvSpPr/>
          <p:nvPr/>
        </p:nvSpPr>
        <p:spPr>
          <a:xfrm>
            <a:off x="7051229" y="155969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00:04</a:t>
            </a:r>
            <a:endParaRPr/>
          </a:p>
        </p:txBody>
      </p:sp>
      <p:sp>
        <p:nvSpPr>
          <p:cNvPr id="577" name="Google Shape;577;p36"/>
          <p:cNvSpPr/>
          <p:nvPr/>
        </p:nvSpPr>
        <p:spPr>
          <a:xfrm>
            <a:off x="7051229" y="147467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00:03</a:t>
            </a:r>
            <a:endParaRPr/>
          </a:p>
        </p:txBody>
      </p:sp>
      <p:sp>
        <p:nvSpPr>
          <p:cNvPr id="578" name="Google Shape;578;p36"/>
          <p:cNvSpPr/>
          <p:nvPr/>
        </p:nvSpPr>
        <p:spPr>
          <a:xfrm>
            <a:off x="7051229" y="130463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00:02</a:t>
            </a:r>
            <a:endParaRPr/>
          </a:p>
        </p:txBody>
      </p:sp>
      <p:sp>
        <p:nvSpPr>
          <p:cNvPr id="579" name="Google Shape;579;p36"/>
          <p:cNvSpPr/>
          <p:nvPr/>
        </p:nvSpPr>
        <p:spPr>
          <a:xfrm>
            <a:off x="7051229" y="138966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00:01</a:t>
            </a:r>
            <a:endParaRPr/>
          </a:p>
        </p:txBody>
      </p:sp>
      <p:sp>
        <p:nvSpPr>
          <p:cNvPr id="580" name="Google Shape;580;p36"/>
          <p:cNvSpPr/>
          <p:nvPr/>
        </p:nvSpPr>
        <p:spPr>
          <a:xfrm>
            <a:off x="7051229" y="138966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00:00</a:t>
            </a:r>
            <a:endParaRPr/>
          </a:p>
        </p:txBody>
      </p:sp>
      <p:pic>
        <p:nvPicPr>
          <p:cNvPr descr="Káº¿t quáº£ hÃ¬nh áº£nh cho icon Äá»ng há»" id="581" name="Google Shape;58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0667" y="115381"/>
            <a:ext cx="832934" cy="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7"/>
          <p:cNvSpPr/>
          <p:nvPr/>
        </p:nvSpPr>
        <p:spPr>
          <a:xfrm>
            <a:off x="793899" y="797441"/>
            <a:ext cx="7993534" cy="128654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Dòng nào dưới đây nêu đúng tác dụng của ngôi kể thứ nhất trong </a:t>
            </a:r>
            <a:r>
              <a:rPr b="1" lang="en-US" sz="32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BHĐĐT?</a:t>
            </a:r>
            <a:endParaRPr sz="3200">
              <a:solidFill>
                <a:srgbClr val="FF000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sp>
        <p:nvSpPr>
          <p:cNvPr id="587" name="Google Shape;587;p37"/>
          <p:cNvSpPr/>
          <p:nvPr/>
        </p:nvSpPr>
        <p:spPr>
          <a:xfrm flipH="1">
            <a:off x="4997512" y="2378836"/>
            <a:ext cx="3841687" cy="1214969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B. Kể lại sự kiện, bộc bạch tâm sự, suy tư giàu tính chủ quan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8" name="Google Shape;588;p37"/>
          <p:cNvSpPr/>
          <p:nvPr/>
        </p:nvSpPr>
        <p:spPr>
          <a:xfrm>
            <a:off x="793899" y="3789608"/>
            <a:ext cx="4013239" cy="1286544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Nhân vật người kể chuyện và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nhân vật khác trong truyện có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khoảng cách, không có mối liên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hệ trực tiếp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9" name="Google Shape;589;p37"/>
          <p:cNvSpPr/>
          <p:nvPr/>
        </p:nvSpPr>
        <p:spPr>
          <a:xfrm flipH="1">
            <a:off x="4997513" y="3812291"/>
            <a:ext cx="3841686" cy="1263861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D. Có thể kể những chi tiết kì lạ, tưởng tượng 1 cách tự do,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thoải mái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0" name="Google Shape;590;p37"/>
          <p:cNvSpPr/>
          <p:nvPr/>
        </p:nvSpPr>
        <p:spPr>
          <a:xfrm>
            <a:off x="793899" y="2390178"/>
            <a:ext cx="4008646" cy="1214969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AutoNum type="alphaUcPeriod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 sự kiện trong truyện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 kể một cách khách quan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1" name="Google Shape;591;p37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91" y="109763"/>
            <a:ext cx="730684" cy="562917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37"/>
          <p:cNvSpPr/>
          <p:nvPr/>
        </p:nvSpPr>
        <p:spPr>
          <a:xfrm>
            <a:off x="7051229" y="62408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00:10</a:t>
            </a:r>
            <a:endParaRPr/>
          </a:p>
        </p:txBody>
      </p:sp>
      <p:sp>
        <p:nvSpPr>
          <p:cNvPr id="593" name="Google Shape;593;p37"/>
          <p:cNvSpPr/>
          <p:nvPr/>
        </p:nvSpPr>
        <p:spPr>
          <a:xfrm>
            <a:off x="7051229" y="7502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00:09</a:t>
            </a:r>
            <a:endParaRPr/>
          </a:p>
        </p:txBody>
      </p:sp>
      <p:sp>
        <p:nvSpPr>
          <p:cNvPr id="594" name="Google Shape;594;p37"/>
          <p:cNvSpPr/>
          <p:nvPr/>
        </p:nvSpPr>
        <p:spPr>
          <a:xfrm>
            <a:off x="7051229" y="83527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00:08</a:t>
            </a:r>
            <a:endParaRPr/>
          </a:p>
        </p:txBody>
      </p:sp>
      <p:sp>
        <p:nvSpPr>
          <p:cNvPr id="595" name="Google Shape;595;p37"/>
          <p:cNvSpPr/>
          <p:nvPr/>
        </p:nvSpPr>
        <p:spPr>
          <a:xfrm>
            <a:off x="7051229" y="75297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00:07</a:t>
            </a:r>
            <a:endParaRPr/>
          </a:p>
        </p:txBody>
      </p:sp>
      <p:sp>
        <p:nvSpPr>
          <p:cNvPr id="596" name="Google Shape;596;p37"/>
          <p:cNvSpPr/>
          <p:nvPr/>
        </p:nvSpPr>
        <p:spPr>
          <a:xfrm>
            <a:off x="7051229" y="62408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00:06</a:t>
            </a:r>
            <a:endParaRPr/>
          </a:p>
        </p:txBody>
      </p:sp>
      <p:sp>
        <p:nvSpPr>
          <p:cNvPr id="597" name="Google Shape;597;p37"/>
          <p:cNvSpPr/>
          <p:nvPr/>
        </p:nvSpPr>
        <p:spPr>
          <a:xfrm>
            <a:off x="7051229" y="79412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00:05</a:t>
            </a:r>
            <a:endParaRPr/>
          </a:p>
        </p:txBody>
      </p:sp>
      <p:sp>
        <p:nvSpPr>
          <p:cNvPr id="598" name="Google Shape;598;p37"/>
          <p:cNvSpPr/>
          <p:nvPr/>
        </p:nvSpPr>
        <p:spPr>
          <a:xfrm>
            <a:off x="7051229" y="7091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00:04</a:t>
            </a:r>
            <a:endParaRPr/>
          </a:p>
        </p:txBody>
      </p:sp>
      <p:sp>
        <p:nvSpPr>
          <p:cNvPr id="599" name="Google Shape;599;p37"/>
          <p:cNvSpPr/>
          <p:nvPr/>
        </p:nvSpPr>
        <p:spPr>
          <a:xfrm>
            <a:off x="7051229" y="62408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00:03</a:t>
            </a:r>
            <a:endParaRPr/>
          </a:p>
        </p:txBody>
      </p:sp>
      <p:sp>
        <p:nvSpPr>
          <p:cNvPr id="600" name="Google Shape;600;p37"/>
          <p:cNvSpPr/>
          <p:nvPr/>
        </p:nvSpPr>
        <p:spPr>
          <a:xfrm>
            <a:off x="7051229" y="45404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00:02</a:t>
            </a:r>
            <a:endParaRPr/>
          </a:p>
        </p:txBody>
      </p:sp>
      <p:sp>
        <p:nvSpPr>
          <p:cNvPr id="601" name="Google Shape;601;p37"/>
          <p:cNvSpPr/>
          <p:nvPr/>
        </p:nvSpPr>
        <p:spPr>
          <a:xfrm>
            <a:off x="7051229" y="53907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00:01</a:t>
            </a:r>
            <a:endParaRPr/>
          </a:p>
        </p:txBody>
      </p:sp>
      <p:sp>
        <p:nvSpPr>
          <p:cNvPr id="602" name="Google Shape;602;p37"/>
          <p:cNvSpPr/>
          <p:nvPr/>
        </p:nvSpPr>
        <p:spPr>
          <a:xfrm>
            <a:off x="7051229" y="53907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00:00</a:t>
            </a:r>
            <a:endParaRPr/>
          </a:p>
        </p:txBody>
      </p:sp>
      <p:pic>
        <p:nvPicPr>
          <p:cNvPr descr="Káº¿t quáº£ hÃ¬nh áº£nh cho icon Äá»ng há»" id="603" name="Google Shape;60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0667" y="30322"/>
            <a:ext cx="832934" cy="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8"/>
          <p:cNvSpPr/>
          <p:nvPr/>
        </p:nvSpPr>
        <p:spPr>
          <a:xfrm>
            <a:off x="819573" y="1049798"/>
            <a:ext cx="7967859" cy="110508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Qua giọng kể của Dế Mèn về ngoại hình bản thân, nhân vật đã bộc lộ tính cách, thái độ gì?</a:t>
            </a:r>
            <a:endParaRPr sz="2800">
              <a:solidFill>
                <a:srgbClr val="FF000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sp>
        <p:nvSpPr>
          <p:cNvPr id="609" name="Google Shape;609;p38"/>
          <p:cNvSpPr/>
          <p:nvPr/>
        </p:nvSpPr>
        <p:spPr>
          <a:xfrm>
            <a:off x="378519" y="4012169"/>
            <a:ext cx="4299800" cy="1004419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E1EFD8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Tự hào về bản thân đến mức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kiêu căng, tự phụ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0" name="Google Shape;610;p38"/>
          <p:cNvSpPr/>
          <p:nvPr/>
        </p:nvSpPr>
        <p:spPr>
          <a:xfrm>
            <a:off x="378525" y="2665665"/>
            <a:ext cx="4299799" cy="1004419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E1EFD8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Khiêm tốn, giản dị, hòa đồng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1" name="Google Shape;611;p38"/>
          <p:cNvSpPr/>
          <p:nvPr/>
        </p:nvSpPr>
        <p:spPr>
          <a:xfrm flipH="1">
            <a:off x="5073528" y="2665664"/>
            <a:ext cx="4299800" cy="1004419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E1EFD8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B. Không quan tâm nhiều đến vẻ bề ngoài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2" name="Google Shape;612;p38"/>
          <p:cNvSpPr/>
          <p:nvPr/>
        </p:nvSpPr>
        <p:spPr>
          <a:xfrm flipH="1">
            <a:off x="5065611" y="3997993"/>
            <a:ext cx="4299800" cy="1004419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E1EFD8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Luôn mong muốn bản thân ngày càng hoàn thiện hơn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13" name="Google Shape;613;p38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91" y="123940"/>
            <a:ext cx="730684" cy="562917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38"/>
          <p:cNvSpPr/>
          <p:nvPr/>
        </p:nvSpPr>
        <p:spPr>
          <a:xfrm>
            <a:off x="7051229" y="7658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00:10</a:t>
            </a:r>
            <a:endParaRPr/>
          </a:p>
        </p:txBody>
      </p:sp>
      <p:sp>
        <p:nvSpPr>
          <p:cNvPr id="615" name="Google Shape;615;p38"/>
          <p:cNvSpPr/>
          <p:nvPr/>
        </p:nvSpPr>
        <p:spPr>
          <a:xfrm>
            <a:off x="7051229" y="89202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00:09</a:t>
            </a:r>
            <a:endParaRPr/>
          </a:p>
        </p:txBody>
      </p:sp>
      <p:sp>
        <p:nvSpPr>
          <p:cNvPr id="616" name="Google Shape;616;p38"/>
          <p:cNvSpPr/>
          <p:nvPr/>
        </p:nvSpPr>
        <p:spPr>
          <a:xfrm>
            <a:off x="7051229" y="97704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00:08</a:t>
            </a:r>
            <a:endParaRPr/>
          </a:p>
        </p:txBody>
      </p:sp>
      <p:sp>
        <p:nvSpPr>
          <p:cNvPr id="617" name="Google Shape;617;p38"/>
          <p:cNvSpPr/>
          <p:nvPr/>
        </p:nvSpPr>
        <p:spPr>
          <a:xfrm>
            <a:off x="7051229" y="89474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00:07</a:t>
            </a:r>
            <a:endParaRPr/>
          </a:p>
        </p:txBody>
      </p:sp>
      <p:sp>
        <p:nvSpPr>
          <p:cNvPr id="618" name="Google Shape;618;p38"/>
          <p:cNvSpPr/>
          <p:nvPr/>
        </p:nvSpPr>
        <p:spPr>
          <a:xfrm>
            <a:off x="7051229" y="7658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00:06</a:t>
            </a:r>
            <a:endParaRPr/>
          </a:p>
        </p:txBody>
      </p:sp>
      <p:sp>
        <p:nvSpPr>
          <p:cNvPr id="619" name="Google Shape;619;p38"/>
          <p:cNvSpPr/>
          <p:nvPr/>
        </p:nvSpPr>
        <p:spPr>
          <a:xfrm>
            <a:off x="7051229" y="93589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00:05</a:t>
            </a:r>
            <a:endParaRPr/>
          </a:p>
        </p:txBody>
      </p:sp>
      <p:sp>
        <p:nvSpPr>
          <p:cNvPr id="620" name="Google Shape;620;p38"/>
          <p:cNvSpPr/>
          <p:nvPr/>
        </p:nvSpPr>
        <p:spPr>
          <a:xfrm>
            <a:off x="7051229" y="85087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00:04</a:t>
            </a:r>
            <a:endParaRPr/>
          </a:p>
        </p:txBody>
      </p:sp>
      <p:sp>
        <p:nvSpPr>
          <p:cNvPr id="621" name="Google Shape;621;p38"/>
          <p:cNvSpPr/>
          <p:nvPr/>
        </p:nvSpPr>
        <p:spPr>
          <a:xfrm>
            <a:off x="7051229" y="7658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00:03</a:t>
            </a:r>
            <a:endParaRPr/>
          </a:p>
        </p:txBody>
      </p:sp>
      <p:sp>
        <p:nvSpPr>
          <p:cNvPr id="622" name="Google Shape;622;p38"/>
          <p:cNvSpPr/>
          <p:nvPr/>
        </p:nvSpPr>
        <p:spPr>
          <a:xfrm>
            <a:off x="7051229" y="59581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00:02</a:t>
            </a:r>
            <a:endParaRPr/>
          </a:p>
        </p:txBody>
      </p:sp>
      <p:sp>
        <p:nvSpPr>
          <p:cNvPr id="623" name="Google Shape;623;p38"/>
          <p:cNvSpPr/>
          <p:nvPr/>
        </p:nvSpPr>
        <p:spPr>
          <a:xfrm>
            <a:off x="7051229" y="68084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00:01</a:t>
            </a:r>
            <a:endParaRPr/>
          </a:p>
        </p:txBody>
      </p:sp>
      <p:sp>
        <p:nvSpPr>
          <p:cNvPr id="624" name="Google Shape;624;p38"/>
          <p:cNvSpPr/>
          <p:nvPr/>
        </p:nvSpPr>
        <p:spPr>
          <a:xfrm>
            <a:off x="7051229" y="68084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00:00</a:t>
            </a:r>
            <a:endParaRPr/>
          </a:p>
        </p:txBody>
      </p:sp>
      <p:pic>
        <p:nvPicPr>
          <p:cNvPr descr="Káº¿t quáº£ hÃ¬nh áº£nh cho icon Äá»ng há»" id="625" name="Google Shape;62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0667" y="44499"/>
            <a:ext cx="832934" cy="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9"/>
          <p:cNvSpPr/>
          <p:nvPr/>
        </p:nvSpPr>
        <p:spPr>
          <a:xfrm>
            <a:off x="892870" y="1238493"/>
            <a:ext cx="7967859" cy="146396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Qua đoạn trích, nhận định đúng nhất về Dế Mèn?</a:t>
            </a:r>
            <a:endParaRPr/>
          </a:p>
        </p:txBody>
      </p:sp>
      <p:sp>
        <p:nvSpPr>
          <p:cNvPr id="631" name="Google Shape;631;p39"/>
          <p:cNvSpPr/>
          <p:nvPr/>
        </p:nvSpPr>
        <p:spPr>
          <a:xfrm>
            <a:off x="892870" y="3161480"/>
            <a:ext cx="3891044" cy="811549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Tự phụ, kiêu căng</a:t>
            </a:r>
            <a:endParaRPr/>
          </a:p>
        </p:txBody>
      </p:sp>
      <p:sp>
        <p:nvSpPr>
          <p:cNvPr id="632" name="Google Shape;632;p39"/>
          <p:cNvSpPr/>
          <p:nvPr/>
        </p:nvSpPr>
        <p:spPr>
          <a:xfrm>
            <a:off x="916094" y="4155417"/>
            <a:ext cx="3891044" cy="811549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Khệnh khạng, xem </a:t>
            </a:r>
            <a:endParaRPr sz="25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thường mọi người</a:t>
            </a:r>
            <a:endParaRPr/>
          </a:p>
        </p:txBody>
      </p:sp>
      <p:sp>
        <p:nvSpPr>
          <p:cNvPr id="633" name="Google Shape;633;p39"/>
          <p:cNvSpPr/>
          <p:nvPr/>
        </p:nvSpPr>
        <p:spPr>
          <a:xfrm flipH="1">
            <a:off x="4969688" y="3161480"/>
            <a:ext cx="3887185" cy="811549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Tự tin, dũng cảm</a:t>
            </a:r>
            <a:endParaRPr/>
          </a:p>
        </p:txBody>
      </p:sp>
      <p:sp>
        <p:nvSpPr>
          <p:cNvPr id="634" name="Google Shape;634;p39"/>
          <p:cNvSpPr/>
          <p:nvPr/>
        </p:nvSpPr>
        <p:spPr>
          <a:xfrm flipH="1">
            <a:off x="4992909" y="4155417"/>
            <a:ext cx="3887185" cy="811549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Hung hăng, xốc nổi</a:t>
            </a:r>
            <a:endParaRPr/>
          </a:p>
        </p:txBody>
      </p:sp>
      <p:pic>
        <p:nvPicPr>
          <p:cNvPr id="635" name="Google Shape;635;p39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91" y="258618"/>
            <a:ext cx="730684" cy="562917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39"/>
          <p:cNvSpPr/>
          <p:nvPr/>
        </p:nvSpPr>
        <p:spPr>
          <a:xfrm>
            <a:off x="7051229" y="211263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00:10</a:t>
            </a:r>
            <a:endParaRPr/>
          </a:p>
        </p:txBody>
      </p:sp>
      <p:sp>
        <p:nvSpPr>
          <p:cNvPr id="637" name="Google Shape;637;p39"/>
          <p:cNvSpPr/>
          <p:nvPr/>
        </p:nvSpPr>
        <p:spPr>
          <a:xfrm>
            <a:off x="7051229" y="22388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00:09</a:t>
            </a:r>
            <a:endParaRPr/>
          </a:p>
        </p:txBody>
      </p:sp>
      <p:sp>
        <p:nvSpPr>
          <p:cNvPr id="638" name="Google Shape;638;p39"/>
          <p:cNvSpPr/>
          <p:nvPr/>
        </p:nvSpPr>
        <p:spPr>
          <a:xfrm>
            <a:off x="7051229" y="232382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00:08</a:t>
            </a:r>
            <a:endParaRPr/>
          </a:p>
        </p:txBody>
      </p:sp>
      <p:sp>
        <p:nvSpPr>
          <p:cNvPr id="639" name="Google Shape;639;p39"/>
          <p:cNvSpPr/>
          <p:nvPr/>
        </p:nvSpPr>
        <p:spPr>
          <a:xfrm>
            <a:off x="7051229" y="224152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00:07</a:t>
            </a:r>
            <a:endParaRPr/>
          </a:p>
        </p:txBody>
      </p:sp>
      <p:sp>
        <p:nvSpPr>
          <p:cNvPr id="640" name="Google Shape;640;p39"/>
          <p:cNvSpPr/>
          <p:nvPr/>
        </p:nvSpPr>
        <p:spPr>
          <a:xfrm>
            <a:off x="7051229" y="211263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00:06</a:t>
            </a:r>
            <a:endParaRPr/>
          </a:p>
        </p:txBody>
      </p:sp>
      <p:sp>
        <p:nvSpPr>
          <p:cNvPr id="641" name="Google Shape;641;p39"/>
          <p:cNvSpPr/>
          <p:nvPr/>
        </p:nvSpPr>
        <p:spPr>
          <a:xfrm>
            <a:off x="7051229" y="228267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00:05</a:t>
            </a:r>
            <a:endParaRPr/>
          </a:p>
        </p:txBody>
      </p:sp>
      <p:sp>
        <p:nvSpPr>
          <p:cNvPr id="642" name="Google Shape;642;p39"/>
          <p:cNvSpPr/>
          <p:nvPr/>
        </p:nvSpPr>
        <p:spPr>
          <a:xfrm>
            <a:off x="7051229" y="21976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00:04</a:t>
            </a:r>
            <a:endParaRPr/>
          </a:p>
        </p:txBody>
      </p:sp>
      <p:sp>
        <p:nvSpPr>
          <p:cNvPr id="643" name="Google Shape;643;p39"/>
          <p:cNvSpPr/>
          <p:nvPr/>
        </p:nvSpPr>
        <p:spPr>
          <a:xfrm>
            <a:off x="7051229" y="211263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00:03</a:t>
            </a:r>
            <a:endParaRPr/>
          </a:p>
        </p:txBody>
      </p:sp>
      <p:sp>
        <p:nvSpPr>
          <p:cNvPr id="644" name="Google Shape;644;p39"/>
          <p:cNvSpPr/>
          <p:nvPr/>
        </p:nvSpPr>
        <p:spPr>
          <a:xfrm>
            <a:off x="7051229" y="194259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00:02</a:t>
            </a:r>
            <a:endParaRPr/>
          </a:p>
        </p:txBody>
      </p:sp>
      <p:sp>
        <p:nvSpPr>
          <p:cNvPr id="645" name="Google Shape;645;p39"/>
          <p:cNvSpPr/>
          <p:nvPr/>
        </p:nvSpPr>
        <p:spPr>
          <a:xfrm>
            <a:off x="7051229" y="202762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00:01</a:t>
            </a:r>
            <a:endParaRPr/>
          </a:p>
        </p:txBody>
      </p:sp>
      <p:sp>
        <p:nvSpPr>
          <p:cNvPr id="646" name="Google Shape;646;p39"/>
          <p:cNvSpPr/>
          <p:nvPr/>
        </p:nvSpPr>
        <p:spPr>
          <a:xfrm>
            <a:off x="7051229" y="202762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00:00</a:t>
            </a:r>
            <a:endParaRPr/>
          </a:p>
        </p:txBody>
      </p:sp>
      <p:pic>
        <p:nvPicPr>
          <p:cNvPr descr="Káº¿t quáº£ hÃ¬nh áº£nh cho icon Äá»ng há»" id="647" name="Google Shape;64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0667" y="179177"/>
            <a:ext cx="832934" cy="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/>
        </p:nvSpPr>
        <p:spPr>
          <a:xfrm>
            <a:off x="232747" y="134418"/>
            <a:ext cx="9200707" cy="824259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a/ Dế Mèn rất khinh miệt một người bạn ở gần hang, gọi anh ta là Dế Choắt bởi quá ốm yếu. 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232747" y="969874"/>
            <a:ext cx="9323986" cy="419767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b/ Một lần, Dế Mèn đã trêu chọc chị Cốc rồi lủi vào hang sâu. </a:t>
            </a:r>
            <a:endParaRPr sz="2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221895" y="1459276"/>
            <a:ext cx="9323986" cy="449995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c/ Anh ta cà khịa với tất cả mọi người hàng xóm. 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232746" y="1990477"/>
            <a:ext cx="9200707" cy="824259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d/ Trước khi chết, Choắt khuyên Mèn nên chừa thói hung hăng và làm gì cũng phải biết suy nghĩ. </a:t>
            </a:r>
            <a:endParaRPr sz="2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232747" y="2852833"/>
            <a:ext cx="9323986" cy="824259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e/ Là một chàng dế cường tráng, Dế Mèn rất tự hào với kiểu cách con nhà võ của mình. 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4"/>
          <p:cNvSpPr txBox="1"/>
          <p:nvPr/>
        </p:nvSpPr>
        <p:spPr>
          <a:xfrm>
            <a:off x="232747" y="3658131"/>
            <a:ext cx="9323986" cy="506704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g/ Chị Cốc tưởng Dế Choắt nên đã mổ anh ta trọng thương. </a:t>
            </a:r>
            <a:endParaRPr sz="2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232747" y="4218054"/>
            <a:ext cx="9323986" cy="430973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h/ Đó là bài học đường đời đầu tiên của chú.</a:t>
            </a: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930005" y="4780392"/>
            <a:ext cx="612436" cy="53304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2204039" y="4784174"/>
            <a:ext cx="612436" cy="53304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3455394" y="4776612"/>
            <a:ext cx="612436" cy="53304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687808" y="4761490"/>
            <a:ext cx="612436" cy="53304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5939158" y="4765271"/>
            <a:ext cx="612436" cy="53304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7088436" y="4757710"/>
            <a:ext cx="612436" cy="53304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8271722" y="4750149"/>
            <a:ext cx="612436" cy="53304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1769258" y="4927833"/>
            <a:ext cx="272193" cy="21548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2997909" y="4954296"/>
            <a:ext cx="272193" cy="21548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4245463" y="4942954"/>
            <a:ext cx="272193" cy="21548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5474114" y="4946733"/>
            <a:ext cx="272193" cy="21548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6695204" y="4942955"/>
            <a:ext cx="272193" cy="21548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7878487" y="4935393"/>
            <a:ext cx="272193" cy="21548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1043473" y="4752039"/>
            <a:ext cx="487618" cy="4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e/</a:t>
            </a:r>
            <a:endParaRPr sz="298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2306150" y="4755820"/>
            <a:ext cx="487618" cy="4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c/</a:t>
            </a:r>
            <a:endParaRPr sz="298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3576386" y="4755821"/>
            <a:ext cx="487618" cy="4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a/</a:t>
            </a:r>
            <a:endParaRPr sz="298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4"/>
          <p:cNvSpPr txBox="1"/>
          <p:nvPr/>
        </p:nvSpPr>
        <p:spPr>
          <a:xfrm>
            <a:off x="4812598" y="4721794"/>
            <a:ext cx="487618" cy="4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b/</a:t>
            </a:r>
            <a:endParaRPr sz="298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6063939" y="4748260"/>
            <a:ext cx="487618" cy="4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g/</a:t>
            </a:r>
            <a:endParaRPr sz="298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4"/>
          <p:cNvSpPr txBox="1"/>
          <p:nvPr/>
        </p:nvSpPr>
        <p:spPr>
          <a:xfrm>
            <a:off x="7209414" y="4725577"/>
            <a:ext cx="487618" cy="4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d/</a:t>
            </a:r>
            <a:endParaRPr sz="298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8400259" y="4736918"/>
            <a:ext cx="487618" cy="4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8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h/</a:t>
            </a:r>
            <a:endParaRPr sz="298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0"/>
          <p:cNvSpPr/>
          <p:nvPr/>
        </p:nvSpPr>
        <p:spPr>
          <a:xfrm>
            <a:off x="819573" y="1088770"/>
            <a:ext cx="7967859" cy="124755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Chi tiết thể hiện được vẻ đẹp cường tráng của Dế Mèn?</a:t>
            </a:r>
            <a:endParaRPr/>
          </a:p>
        </p:txBody>
      </p:sp>
      <p:sp>
        <p:nvSpPr>
          <p:cNvPr id="653" name="Google Shape;653;p40"/>
          <p:cNvSpPr/>
          <p:nvPr/>
        </p:nvSpPr>
        <p:spPr>
          <a:xfrm flipH="1">
            <a:off x="4883312" y="2780045"/>
            <a:ext cx="3982972" cy="993077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Đôi càng bóng mẫm với những chiếc vuốt nhọn hoắt</a:t>
            </a:r>
            <a:endParaRPr/>
          </a:p>
        </p:txBody>
      </p:sp>
      <p:sp>
        <p:nvSpPr>
          <p:cNvPr id="654" name="Google Shape;654;p40"/>
          <p:cNvSpPr/>
          <p:nvPr/>
        </p:nvSpPr>
        <p:spPr>
          <a:xfrm>
            <a:off x="760369" y="4080212"/>
            <a:ext cx="3982972" cy="993077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Cái đầu nổi từng tảng rất bướng</a:t>
            </a:r>
            <a:endParaRPr/>
          </a:p>
        </p:txBody>
      </p:sp>
      <p:sp>
        <p:nvSpPr>
          <p:cNvPr id="655" name="Google Shape;655;p40"/>
          <p:cNvSpPr/>
          <p:nvPr/>
        </p:nvSpPr>
        <p:spPr>
          <a:xfrm flipH="1">
            <a:off x="4882667" y="4080212"/>
            <a:ext cx="3979022" cy="993077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Nằm khểnh bắt chân chữ ngũ</a:t>
            </a:r>
            <a:endParaRPr/>
          </a:p>
        </p:txBody>
      </p:sp>
      <p:sp>
        <p:nvSpPr>
          <p:cNvPr id="656" name="Google Shape;656;p40"/>
          <p:cNvSpPr/>
          <p:nvPr/>
        </p:nvSpPr>
        <p:spPr>
          <a:xfrm>
            <a:off x="755776" y="2780045"/>
            <a:ext cx="3982972" cy="993077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Hai cái răng đen nhánh cứ nhai ngoàm ngoạp</a:t>
            </a:r>
            <a:endParaRPr/>
          </a:p>
        </p:txBody>
      </p:sp>
      <p:pic>
        <p:nvPicPr>
          <p:cNvPr id="657" name="Google Shape;657;p40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91" y="237351"/>
            <a:ext cx="730684" cy="562917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40"/>
          <p:cNvSpPr/>
          <p:nvPr/>
        </p:nvSpPr>
        <p:spPr>
          <a:xfrm>
            <a:off x="7051229" y="189996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00:10</a:t>
            </a:r>
            <a:endParaRPr/>
          </a:p>
        </p:txBody>
      </p:sp>
      <p:sp>
        <p:nvSpPr>
          <p:cNvPr id="659" name="Google Shape;659;p40"/>
          <p:cNvSpPr/>
          <p:nvPr/>
        </p:nvSpPr>
        <p:spPr>
          <a:xfrm>
            <a:off x="7051229" y="202613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00:09</a:t>
            </a:r>
            <a:endParaRPr/>
          </a:p>
        </p:txBody>
      </p:sp>
      <p:sp>
        <p:nvSpPr>
          <p:cNvPr id="660" name="Google Shape;660;p40"/>
          <p:cNvSpPr/>
          <p:nvPr/>
        </p:nvSpPr>
        <p:spPr>
          <a:xfrm>
            <a:off x="7051229" y="21111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00:08</a:t>
            </a:r>
            <a:endParaRPr/>
          </a:p>
        </p:txBody>
      </p:sp>
      <p:sp>
        <p:nvSpPr>
          <p:cNvPr id="661" name="Google Shape;661;p40"/>
          <p:cNvSpPr/>
          <p:nvPr/>
        </p:nvSpPr>
        <p:spPr>
          <a:xfrm>
            <a:off x="7051229" y="20288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00:07</a:t>
            </a:r>
            <a:endParaRPr/>
          </a:p>
        </p:txBody>
      </p:sp>
      <p:sp>
        <p:nvSpPr>
          <p:cNvPr id="662" name="Google Shape;662;p40"/>
          <p:cNvSpPr/>
          <p:nvPr/>
        </p:nvSpPr>
        <p:spPr>
          <a:xfrm>
            <a:off x="7051229" y="189996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00:06</a:t>
            </a:r>
            <a:endParaRPr/>
          </a:p>
        </p:txBody>
      </p:sp>
      <p:sp>
        <p:nvSpPr>
          <p:cNvPr id="663" name="Google Shape;663;p40"/>
          <p:cNvSpPr/>
          <p:nvPr/>
        </p:nvSpPr>
        <p:spPr>
          <a:xfrm>
            <a:off x="7051229" y="20700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00:05</a:t>
            </a:r>
            <a:endParaRPr/>
          </a:p>
        </p:txBody>
      </p:sp>
      <p:sp>
        <p:nvSpPr>
          <p:cNvPr id="664" name="Google Shape;664;p40"/>
          <p:cNvSpPr/>
          <p:nvPr/>
        </p:nvSpPr>
        <p:spPr>
          <a:xfrm>
            <a:off x="7051229" y="198498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00:04</a:t>
            </a:r>
            <a:endParaRPr/>
          </a:p>
        </p:txBody>
      </p:sp>
      <p:sp>
        <p:nvSpPr>
          <p:cNvPr id="665" name="Google Shape;665;p40"/>
          <p:cNvSpPr/>
          <p:nvPr/>
        </p:nvSpPr>
        <p:spPr>
          <a:xfrm>
            <a:off x="7051229" y="189996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00:03</a:t>
            </a:r>
            <a:endParaRPr/>
          </a:p>
        </p:txBody>
      </p:sp>
      <p:sp>
        <p:nvSpPr>
          <p:cNvPr id="666" name="Google Shape;666;p40"/>
          <p:cNvSpPr/>
          <p:nvPr/>
        </p:nvSpPr>
        <p:spPr>
          <a:xfrm>
            <a:off x="7051229" y="172992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00:02</a:t>
            </a:r>
            <a:endParaRPr/>
          </a:p>
        </p:txBody>
      </p:sp>
      <p:sp>
        <p:nvSpPr>
          <p:cNvPr id="667" name="Google Shape;667;p40"/>
          <p:cNvSpPr/>
          <p:nvPr/>
        </p:nvSpPr>
        <p:spPr>
          <a:xfrm>
            <a:off x="7051229" y="18149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00:01</a:t>
            </a:r>
            <a:endParaRPr/>
          </a:p>
        </p:txBody>
      </p:sp>
      <p:sp>
        <p:nvSpPr>
          <p:cNvPr id="668" name="Google Shape;668;p40"/>
          <p:cNvSpPr/>
          <p:nvPr/>
        </p:nvSpPr>
        <p:spPr>
          <a:xfrm>
            <a:off x="7051229" y="18149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00:00</a:t>
            </a:r>
            <a:endParaRPr/>
          </a:p>
        </p:txBody>
      </p:sp>
      <p:pic>
        <p:nvPicPr>
          <p:cNvPr descr="Káº¿t quáº£ hÃ¬nh áº£nh cho icon Äá»ng há»" id="669" name="Google Shape;66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0667" y="157910"/>
            <a:ext cx="832934" cy="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1"/>
          <p:cNvSpPr/>
          <p:nvPr/>
        </p:nvSpPr>
        <p:spPr>
          <a:xfrm>
            <a:off x="819573" y="974657"/>
            <a:ext cx="7967859" cy="9122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Dế Choắt trước khi chết nói với Dế Mèn?</a:t>
            </a:r>
            <a:endParaRPr/>
          </a:p>
        </p:txBody>
      </p:sp>
      <p:sp>
        <p:nvSpPr>
          <p:cNvPr id="675" name="Google Shape;675;p41"/>
          <p:cNvSpPr/>
          <p:nvPr/>
        </p:nvSpPr>
        <p:spPr>
          <a:xfrm>
            <a:off x="446568" y="2363230"/>
            <a:ext cx="4337346" cy="136002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Ở đời mà có thói hung hăng bậy bạ, có óc mà không biết nghĩ thì sớm muộn cũng mang vạ vào mình</a:t>
            </a:r>
            <a:endParaRPr/>
          </a:p>
        </p:txBody>
      </p:sp>
      <p:sp>
        <p:nvSpPr>
          <p:cNvPr id="676" name="Google Shape;676;p41"/>
          <p:cNvSpPr/>
          <p:nvPr/>
        </p:nvSpPr>
        <p:spPr>
          <a:xfrm>
            <a:off x="469792" y="3905691"/>
            <a:ext cx="4337346" cy="1349627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Ở đời không được ngông cuồng, dại dột sẽ chuốc vạ vào thân</a:t>
            </a:r>
            <a:endParaRPr/>
          </a:p>
        </p:txBody>
      </p:sp>
      <p:sp>
        <p:nvSpPr>
          <p:cNvPr id="677" name="Google Shape;677;p41"/>
          <p:cNvSpPr/>
          <p:nvPr/>
        </p:nvSpPr>
        <p:spPr>
          <a:xfrm flipH="1">
            <a:off x="5066439" y="2363230"/>
            <a:ext cx="4240593" cy="1360020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B. Ở đời phải cẩn thận khi nói năng, nếu không sớm muộn cũng mang vạ vào thân</a:t>
            </a:r>
            <a:endParaRPr/>
          </a:p>
        </p:txBody>
      </p:sp>
      <p:sp>
        <p:nvSpPr>
          <p:cNvPr id="678" name="Google Shape;678;p41"/>
          <p:cNvSpPr/>
          <p:nvPr/>
        </p:nvSpPr>
        <p:spPr>
          <a:xfrm flipH="1">
            <a:off x="5089661" y="3905691"/>
            <a:ext cx="4240593" cy="1349627"/>
          </a:xfrm>
          <a:custGeom>
            <a:rect b="b" l="l" r="r" t="t"/>
            <a:pathLst>
              <a:path extrusionOk="0" h="794660" w="4056063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rgbClr val="C4E0B2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Ở đời phải trung thực, tự tin, không sớm thì muộn cũng mang vạ vào mình</a:t>
            </a:r>
            <a:endParaRPr/>
          </a:p>
        </p:txBody>
      </p:sp>
      <p:pic>
        <p:nvPicPr>
          <p:cNvPr id="679" name="Google Shape;679;p41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91" y="116851"/>
            <a:ext cx="730684" cy="562917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1"/>
          <p:cNvSpPr/>
          <p:nvPr/>
        </p:nvSpPr>
        <p:spPr>
          <a:xfrm>
            <a:off x="7051229" y="69496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00:10</a:t>
            </a:r>
            <a:endParaRPr/>
          </a:p>
        </p:txBody>
      </p:sp>
      <p:sp>
        <p:nvSpPr>
          <p:cNvPr id="681" name="Google Shape;681;p41"/>
          <p:cNvSpPr/>
          <p:nvPr/>
        </p:nvSpPr>
        <p:spPr>
          <a:xfrm>
            <a:off x="7051229" y="82113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00:09</a:t>
            </a:r>
            <a:endParaRPr/>
          </a:p>
        </p:txBody>
      </p:sp>
      <p:sp>
        <p:nvSpPr>
          <p:cNvPr id="682" name="Google Shape;682;p41"/>
          <p:cNvSpPr/>
          <p:nvPr/>
        </p:nvSpPr>
        <p:spPr>
          <a:xfrm>
            <a:off x="7051229" y="9061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00:08</a:t>
            </a:r>
            <a:endParaRPr/>
          </a:p>
        </p:txBody>
      </p:sp>
      <p:sp>
        <p:nvSpPr>
          <p:cNvPr id="683" name="Google Shape;683;p41"/>
          <p:cNvSpPr/>
          <p:nvPr/>
        </p:nvSpPr>
        <p:spPr>
          <a:xfrm>
            <a:off x="7051229" y="8238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00:07</a:t>
            </a:r>
            <a:endParaRPr/>
          </a:p>
        </p:txBody>
      </p:sp>
      <p:sp>
        <p:nvSpPr>
          <p:cNvPr id="684" name="Google Shape;684;p41"/>
          <p:cNvSpPr/>
          <p:nvPr/>
        </p:nvSpPr>
        <p:spPr>
          <a:xfrm>
            <a:off x="7051229" y="69496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00:06</a:t>
            </a:r>
            <a:endParaRPr/>
          </a:p>
        </p:txBody>
      </p:sp>
      <p:sp>
        <p:nvSpPr>
          <p:cNvPr id="685" name="Google Shape;685;p41"/>
          <p:cNvSpPr/>
          <p:nvPr/>
        </p:nvSpPr>
        <p:spPr>
          <a:xfrm>
            <a:off x="7051229" y="86500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00:05</a:t>
            </a:r>
            <a:endParaRPr/>
          </a:p>
        </p:txBody>
      </p:sp>
      <p:sp>
        <p:nvSpPr>
          <p:cNvPr id="686" name="Google Shape;686;p41"/>
          <p:cNvSpPr/>
          <p:nvPr/>
        </p:nvSpPr>
        <p:spPr>
          <a:xfrm>
            <a:off x="7051229" y="77998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00:04</a:t>
            </a:r>
            <a:endParaRPr/>
          </a:p>
        </p:txBody>
      </p:sp>
      <p:sp>
        <p:nvSpPr>
          <p:cNvPr id="687" name="Google Shape;687;p41"/>
          <p:cNvSpPr/>
          <p:nvPr/>
        </p:nvSpPr>
        <p:spPr>
          <a:xfrm>
            <a:off x="7051229" y="69496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00:03</a:t>
            </a:r>
            <a:endParaRPr/>
          </a:p>
        </p:txBody>
      </p:sp>
      <p:sp>
        <p:nvSpPr>
          <p:cNvPr id="688" name="Google Shape;688;p41"/>
          <p:cNvSpPr/>
          <p:nvPr/>
        </p:nvSpPr>
        <p:spPr>
          <a:xfrm>
            <a:off x="7051229" y="52492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00:02</a:t>
            </a:r>
            <a:endParaRPr/>
          </a:p>
        </p:txBody>
      </p:sp>
      <p:sp>
        <p:nvSpPr>
          <p:cNvPr id="689" name="Google Shape;689;p41"/>
          <p:cNvSpPr/>
          <p:nvPr/>
        </p:nvSpPr>
        <p:spPr>
          <a:xfrm>
            <a:off x="7051229" y="60995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00:01</a:t>
            </a:r>
            <a:endParaRPr/>
          </a:p>
        </p:txBody>
      </p:sp>
      <p:sp>
        <p:nvSpPr>
          <p:cNvPr id="690" name="Google Shape;690;p41"/>
          <p:cNvSpPr/>
          <p:nvPr/>
        </p:nvSpPr>
        <p:spPr>
          <a:xfrm>
            <a:off x="7051229" y="77726"/>
            <a:ext cx="1625600" cy="585216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8750" lIns="97525" spcFirstLastPara="1" rIns="97525" wrap="square" tIns="487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13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00:00</a:t>
            </a:r>
            <a:endParaRPr/>
          </a:p>
        </p:txBody>
      </p:sp>
      <p:pic>
        <p:nvPicPr>
          <p:cNvPr descr="Káº¿t quáº£ hÃ¬nh áº£nh cho icon Äá»ng há»" id="691" name="Google Shape;691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0667" y="37410"/>
            <a:ext cx="832934" cy="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42"/>
          <p:cNvPicPr preferRelativeResize="0"/>
          <p:nvPr/>
        </p:nvPicPr>
        <p:blipFill rotWithShape="1">
          <a:blip r:embed="rId3">
            <a:alphaModFix/>
          </a:blip>
          <a:srcRect b="15047" l="0" r="0" t="4300"/>
          <a:stretch/>
        </p:blipFill>
        <p:spPr>
          <a:xfrm>
            <a:off x="234950" y="0"/>
            <a:ext cx="92837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42"/>
          <p:cNvSpPr txBox="1"/>
          <p:nvPr/>
        </p:nvSpPr>
        <p:spPr>
          <a:xfrm>
            <a:off x="745068" y="1446304"/>
            <a:ext cx="8276167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ma Madurai"/>
              <a:buAutoNum type="arabicParenBoth"/>
            </a:pPr>
            <a:r>
              <a:rPr lang="en-US" sz="32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Giả sử em là tác giả của truyện, em hãy viết 1 cái kết khác cho đoạn trích “Bài học đường đời đầu tiên”</a:t>
            </a:r>
            <a:endParaRPr/>
          </a:p>
          <a:p>
            <a:pPr indent="-742950" lvl="0" marL="7429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ma Madurai"/>
              <a:buAutoNum type="arabicParenBoth"/>
            </a:pPr>
            <a:r>
              <a:rPr lang="en-US" sz="32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Lên kịch bản cho 1 cảnh trong đoạn trích “Bài học đường đời đầu tiên”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43"/>
          <p:cNvGrpSpPr/>
          <p:nvPr/>
        </p:nvGrpSpPr>
        <p:grpSpPr>
          <a:xfrm>
            <a:off x="2273898" y="454212"/>
            <a:ext cx="7077634" cy="1187076"/>
            <a:chOff x="2057400" y="996576"/>
            <a:chExt cx="7077634" cy="1187076"/>
          </a:xfrm>
        </p:grpSpPr>
        <p:sp>
          <p:nvSpPr>
            <p:cNvPr id="703" name="Google Shape;703;p43"/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fmla="val 28432" name="adj"/>
              </a:avLst>
            </a:prstGeom>
            <a:solidFill>
              <a:srgbClr val="FDC570"/>
            </a:solidFill>
            <a:ln cap="flat" cmpd="sng" w="38100">
              <a:solidFill>
                <a:schemeClr val="dk1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fmla="val 28432" name="adj"/>
              </a:avLst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fmla="val 28432" name="adj"/>
              </a:avLst>
            </a:prstGeom>
            <a:solidFill>
              <a:srgbClr val="FDC570"/>
            </a:solidFill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/>
            </a:p>
          </p:txBody>
        </p:sp>
      </p:grpSp>
      <p:grpSp>
        <p:nvGrpSpPr>
          <p:cNvPr id="706" name="Google Shape;706;p43"/>
          <p:cNvGrpSpPr/>
          <p:nvPr/>
        </p:nvGrpSpPr>
        <p:grpSpPr>
          <a:xfrm>
            <a:off x="2273898" y="2149662"/>
            <a:ext cx="7077634" cy="1187076"/>
            <a:chOff x="2057400" y="996576"/>
            <a:chExt cx="7077634" cy="1187076"/>
          </a:xfrm>
        </p:grpSpPr>
        <p:sp>
          <p:nvSpPr>
            <p:cNvPr id="707" name="Google Shape;707;p43"/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fmla="val 28432" name="adj"/>
              </a:avLst>
            </a:prstGeom>
            <a:solidFill>
              <a:srgbClr val="9EDAFF"/>
            </a:solidFill>
            <a:ln cap="flat" cmpd="sng" w="38100">
              <a:solidFill>
                <a:schemeClr val="dk1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fmla="val 28432" name="adj"/>
              </a:avLst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fmla="val 28432" name="adj"/>
              </a:avLst>
            </a:prstGeom>
            <a:solidFill>
              <a:srgbClr val="9EDAFF"/>
            </a:solidFill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2</a:t>
              </a:r>
              <a:endParaRPr/>
            </a:p>
          </p:txBody>
        </p:sp>
      </p:grpSp>
      <p:grpSp>
        <p:nvGrpSpPr>
          <p:cNvPr id="710" name="Google Shape;710;p43"/>
          <p:cNvGrpSpPr/>
          <p:nvPr/>
        </p:nvGrpSpPr>
        <p:grpSpPr>
          <a:xfrm>
            <a:off x="2273898" y="3768912"/>
            <a:ext cx="7077634" cy="1187076"/>
            <a:chOff x="2057400" y="996576"/>
            <a:chExt cx="7077634" cy="1187076"/>
          </a:xfrm>
        </p:grpSpPr>
        <p:sp>
          <p:nvSpPr>
            <p:cNvPr id="711" name="Google Shape;711;p43"/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fmla="val 28432" name="adj"/>
              </a:avLst>
            </a:prstGeom>
            <a:solidFill>
              <a:srgbClr val="BAADE6"/>
            </a:solidFill>
            <a:ln cap="flat" cmpd="sng" w="38100">
              <a:solidFill>
                <a:schemeClr val="dk1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fmla="val 28432" name="adj"/>
              </a:avLst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fmla="val 28432" name="adj"/>
              </a:avLst>
            </a:prstGeom>
            <a:solidFill>
              <a:srgbClr val="BAADE6"/>
            </a:solidFill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3</a:t>
              </a:r>
              <a:endParaRPr/>
            </a:p>
          </p:txBody>
        </p:sp>
      </p:grpSp>
      <p:grpSp>
        <p:nvGrpSpPr>
          <p:cNvPr id="714" name="Google Shape;714;p43"/>
          <p:cNvGrpSpPr/>
          <p:nvPr/>
        </p:nvGrpSpPr>
        <p:grpSpPr>
          <a:xfrm>
            <a:off x="344223" y="484692"/>
            <a:ext cx="1515057" cy="4425576"/>
            <a:chOff x="2142566" y="-2457076"/>
            <a:chExt cx="2692701" cy="4640728"/>
          </a:xfrm>
        </p:grpSpPr>
        <p:sp>
          <p:nvSpPr>
            <p:cNvPr id="715" name="Google Shape;715;p43"/>
            <p:cNvSpPr/>
            <p:nvPr/>
          </p:nvSpPr>
          <p:spPr>
            <a:xfrm>
              <a:off x="2142566" y="-2457076"/>
              <a:ext cx="2692701" cy="4640728"/>
            </a:xfrm>
            <a:prstGeom prst="roundRect">
              <a:avLst>
                <a:gd fmla="val 28432" name="adj"/>
              </a:avLst>
            </a:prstGeom>
            <a:solidFill>
              <a:srgbClr val="FEE6FB"/>
            </a:solidFill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2367525" y="-2302124"/>
              <a:ext cx="2256210" cy="4389561"/>
            </a:xfrm>
            <a:prstGeom prst="roundRect">
              <a:avLst>
                <a:gd fmla="val 28432" name="adj"/>
              </a:avLst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>
                  <a:solidFill>
                    <a:schemeClr val="lt1"/>
                  </a:solidFill>
                  <a:latin typeface="Cookie"/>
                  <a:ea typeface="Cookie"/>
                  <a:cs typeface="Cookie"/>
                  <a:sym typeface="Cookie"/>
                </a:rPr>
                <a:t>1</a:t>
              </a:r>
              <a:endParaRPr/>
            </a:p>
          </p:txBody>
        </p:sp>
      </p:grpSp>
      <p:sp>
        <p:nvSpPr>
          <p:cNvPr id="717" name="Google Shape;717;p43"/>
          <p:cNvSpPr txBox="1"/>
          <p:nvPr/>
        </p:nvSpPr>
        <p:spPr>
          <a:xfrm rot="-5400000">
            <a:off x="-1338255" y="2373568"/>
            <a:ext cx="4876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Hướng dẫn tự học</a:t>
            </a:r>
            <a:endParaRPr b="1" sz="4000">
              <a:solidFill>
                <a:srgbClr val="FF0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718" name="Google Shape;718;p43"/>
          <p:cNvSpPr txBox="1"/>
          <p:nvPr/>
        </p:nvSpPr>
        <p:spPr>
          <a:xfrm>
            <a:off x="3505649" y="723486"/>
            <a:ext cx="575623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rPr>
              <a:t>Ôn tập kiến thức + Hoàn thiện bài tập về nhà</a:t>
            </a:r>
            <a:endParaRPr sz="2400">
              <a:solidFill>
                <a:schemeClr val="dk1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719" name="Google Shape;719;p43"/>
          <p:cNvSpPr txBox="1"/>
          <p:nvPr/>
        </p:nvSpPr>
        <p:spPr>
          <a:xfrm>
            <a:off x="3448573" y="2166620"/>
            <a:ext cx="575623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rPr>
              <a:t>Tìm đọc toàn bộ tác phẩm </a:t>
            </a:r>
            <a:r>
              <a:rPr b="1" lang="en-US" sz="2000">
                <a:solidFill>
                  <a:schemeClr val="dk1"/>
                </a:solidFill>
                <a:latin typeface="Arima Madurai"/>
                <a:ea typeface="Arima Madurai"/>
                <a:cs typeface="Arima Madurai"/>
                <a:sym typeface="Arima Madurai"/>
              </a:rPr>
              <a:t>“DMPLK” </a:t>
            </a:r>
            <a:r>
              <a:rPr lang="en-US" sz="24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rPr>
              <a:t>và lưu lại những đoạn văn miêu tả hay làm tư liệu</a:t>
            </a:r>
            <a:endParaRPr sz="2400">
              <a:solidFill>
                <a:schemeClr val="dk1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sp>
        <p:nvSpPr>
          <p:cNvPr id="720" name="Google Shape;720;p43"/>
          <p:cNvSpPr txBox="1"/>
          <p:nvPr/>
        </p:nvSpPr>
        <p:spPr>
          <a:xfrm>
            <a:off x="3473226" y="3976112"/>
            <a:ext cx="575623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rPr>
              <a:t>Chuẩn bị bài “Thực hành Tiếng Việt”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eLab: [English] 5 cách nói “Cảm ơn” thay cho câu “Thank you” nhàm chán!" id="725" name="Google Shape;725;p44"/>
          <p:cNvPicPr preferRelativeResize="0"/>
          <p:nvPr/>
        </p:nvPicPr>
        <p:blipFill rotWithShape="1">
          <a:blip r:embed="rId3">
            <a:alphaModFix/>
          </a:blip>
          <a:srcRect b="0" l="1041" r="695" t="0"/>
          <a:stretch/>
        </p:blipFill>
        <p:spPr>
          <a:xfrm>
            <a:off x="0" y="0"/>
            <a:ext cx="97536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ình ảnh có liên quan" id="152" name="Google Shape;152;p5"/>
          <p:cNvSpPr/>
          <p:nvPr/>
        </p:nvSpPr>
        <p:spPr>
          <a:xfrm>
            <a:off x="165947" y="-336974"/>
            <a:ext cx="321733" cy="32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79" y="542551"/>
            <a:ext cx="3550921" cy="4401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5"/>
          <p:cNvGrpSpPr/>
          <p:nvPr/>
        </p:nvGrpSpPr>
        <p:grpSpPr>
          <a:xfrm>
            <a:off x="4432631" y="885879"/>
            <a:ext cx="4965369" cy="1467617"/>
            <a:chOff x="1934287" y="1769633"/>
            <a:chExt cx="4965369" cy="1467617"/>
          </a:xfrm>
        </p:grpSpPr>
        <p:pic>
          <p:nvPicPr>
            <p:cNvPr id="155" name="Google Shape;155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34287" y="1769633"/>
              <a:ext cx="1467617" cy="14676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5"/>
            <p:cNvSpPr txBox="1"/>
            <p:nvPr/>
          </p:nvSpPr>
          <p:spPr>
            <a:xfrm>
              <a:off x="3719532" y="1913811"/>
              <a:ext cx="3180124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70C0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Giới thiệu tác giả Tô Hoài</a:t>
              </a:r>
              <a:endParaRPr sz="3200">
                <a:solidFill>
                  <a:srgbClr val="0070C0"/>
                </a:solidFill>
                <a:latin typeface="Arima Madurai Black"/>
                <a:ea typeface="Arima Madurai Black"/>
                <a:cs typeface="Arima Madurai Black"/>
                <a:sym typeface="Arima Madurai Black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4458032" y="2988726"/>
            <a:ext cx="5078820" cy="1690978"/>
            <a:chOff x="1934287" y="1769633"/>
            <a:chExt cx="5078820" cy="1690978"/>
          </a:xfrm>
        </p:grpSpPr>
        <p:pic>
          <p:nvPicPr>
            <p:cNvPr id="158" name="Google Shape;158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34287" y="1769633"/>
              <a:ext cx="1467617" cy="14676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5"/>
            <p:cNvSpPr txBox="1"/>
            <p:nvPr/>
          </p:nvSpPr>
          <p:spPr>
            <a:xfrm>
              <a:off x="3694131" y="1890951"/>
              <a:ext cx="331897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70C0"/>
                  </a:solidFill>
                  <a:latin typeface="Arima Madurai Black"/>
                  <a:ea typeface="Arima Madurai Black"/>
                  <a:cs typeface="Arima Madurai Black"/>
                  <a:sym typeface="Arima Madurai Black"/>
                </a:rPr>
                <a:t>Văn bản “Bài học đường đời đầu tiên”</a:t>
              </a:r>
              <a:endParaRPr sz="3200">
                <a:solidFill>
                  <a:srgbClr val="0070C0"/>
                </a:solidFill>
                <a:latin typeface="Arima Madurai Black"/>
                <a:ea typeface="Arima Madurai Black"/>
                <a:cs typeface="Arima Madurai Black"/>
                <a:sym typeface="Arima Madurai Black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ô Hoài – Wikipedia tiếng Việt" id="165" name="Google Shape;16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714" y="277284"/>
            <a:ext cx="4496199" cy="30247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ô Hoài - người sinh ra để viết - Tuổi Trẻ Online" id="166" name="Google Shape;16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7046" y="277285"/>
            <a:ext cx="4648104" cy="302471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/>
          <p:nvPr/>
        </p:nvSpPr>
        <p:spPr>
          <a:xfrm>
            <a:off x="347133" y="3632197"/>
            <a:ext cx="9042400" cy="1464733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FF0000"/>
                </a:solidFill>
                <a:latin typeface="Cookie"/>
                <a:ea typeface="Cookie"/>
                <a:cs typeface="Cookie"/>
                <a:sym typeface="Cookie"/>
              </a:rPr>
              <a:t>Tác giả</a:t>
            </a:r>
            <a:endParaRPr sz="8800">
              <a:solidFill>
                <a:srgbClr val="FF000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7"/>
          <p:cNvGrpSpPr/>
          <p:nvPr/>
        </p:nvGrpSpPr>
        <p:grpSpPr>
          <a:xfrm>
            <a:off x="361951" y="1028701"/>
            <a:ext cx="9029698" cy="933082"/>
            <a:chOff x="3037233" y="1135500"/>
            <a:chExt cx="8680005" cy="970500"/>
          </a:xfrm>
        </p:grpSpPr>
        <p:sp>
          <p:nvSpPr>
            <p:cNvPr id="173" name="Google Shape;173;p7"/>
            <p:cNvSpPr/>
            <p:nvPr/>
          </p:nvSpPr>
          <p:spPr>
            <a:xfrm>
              <a:off x="4571998" y="1301100"/>
              <a:ext cx="7145240" cy="804900"/>
            </a:xfrm>
            <a:prstGeom prst="homePlate">
              <a:avLst>
                <a:gd fmla="val 50000" name="adj"/>
              </a:avLst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7"/>
            <p:cNvSpPr/>
            <p:nvPr/>
          </p:nvSpPr>
          <p:spPr>
            <a:xfrm flipH="1" rot="10800000">
              <a:off x="4572000" y="1934400"/>
              <a:ext cx="401700" cy="171600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3037233" y="1135500"/>
              <a:ext cx="1937217" cy="804900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Tiểu sử</a:t>
              </a:r>
              <a:endParaRPr b="1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76" name="Google Shape;176;p7"/>
          <p:cNvSpPr txBox="1"/>
          <p:nvPr/>
        </p:nvSpPr>
        <p:spPr>
          <a:xfrm>
            <a:off x="2591103" y="1190231"/>
            <a:ext cx="5810482" cy="770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Tô Hoài (1920 – 2014) tên khai sinh là Nguyễn Sen, sinh ra ở Hà Nội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7" name="Google Shape;177;p7"/>
          <p:cNvGrpSpPr/>
          <p:nvPr/>
        </p:nvGrpSpPr>
        <p:grpSpPr>
          <a:xfrm>
            <a:off x="357478" y="2131175"/>
            <a:ext cx="9034170" cy="933082"/>
            <a:chOff x="3104883" y="1135500"/>
            <a:chExt cx="8381037" cy="970500"/>
          </a:xfrm>
        </p:grpSpPr>
        <p:sp>
          <p:nvSpPr>
            <p:cNvPr id="178" name="Google Shape;178;p7"/>
            <p:cNvSpPr/>
            <p:nvPr/>
          </p:nvSpPr>
          <p:spPr>
            <a:xfrm>
              <a:off x="4571999" y="1301100"/>
              <a:ext cx="6913921" cy="804900"/>
            </a:xfrm>
            <a:prstGeom prst="homePlate">
              <a:avLst>
                <a:gd fmla="val 50000" name="adj"/>
              </a:avLst>
            </a:prstGeom>
            <a:solidFill>
              <a:srgbClr val="B3C6E7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7"/>
            <p:cNvSpPr/>
            <p:nvPr/>
          </p:nvSpPr>
          <p:spPr>
            <a:xfrm flipH="1" rot="10800000">
              <a:off x="4572000" y="1934400"/>
              <a:ext cx="401700" cy="171600"/>
            </a:xfrm>
            <a:prstGeom prst="rtTriangle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3104883" y="1135500"/>
              <a:ext cx="1869568" cy="804900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Sự nghiệp</a:t>
              </a:r>
              <a:endParaRPr b="1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81" name="Google Shape;181;p7"/>
          <p:cNvSpPr txBox="1"/>
          <p:nvPr/>
        </p:nvSpPr>
        <p:spPr>
          <a:xfrm>
            <a:off x="2591103" y="2463412"/>
            <a:ext cx="586532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 văn từ trước cách mạng tháng Tám năm 1945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82" name="Google Shape;182;p7"/>
          <p:cNvGrpSpPr/>
          <p:nvPr/>
        </p:nvGrpSpPr>
        <p:grpSpPr>
          <a:xfrm>
            <a:off x="357478" y="4325946"/>
            <a:ext cx="9034171" cy="933082"/>
            <a:chOff x="3023720" y="1135500"/>
            <a:chExt cx="8515599" cy="970500"/>
          </a:xfrm>
        </p:grpSpPr>
        <p:sp>
          <p:nvSpPr>
            <p:cNvPr id="183" name="Google Shape;183;p7"/>
            <p:cNvSpPr/>
            <p:nvPr/>
          </p:nvSpPr>
          <p:spPr>
            <a:xfrm>
              <a:off x="4571998" y="1301100"/>
              <a:ext cx="6967321" cy="804900"/>
            </a:xfrm>
            <a:prstGeom prst="homePlate">
              <a:avLst>
                <a:gd fmla="val 50000" name="adj"/>
              </a:avLst>
            </a:prstGeom>
            <a:solidFill>
              <a:srgbClr val="C5E0B4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 flipH="1" rot="10800000">
              <a:off x="4572000" y="1934400"/>
              <a:ext cx="401700" cy="171600"/>
            </a:xfrm>
            <a:prstGeom prst="rtTriangle">
              <a:avLst/>
            </a:prstGeom>
            <a:solidFill>
              <a:srgbClr val="B5D79E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3023720" y="1135500"/>
              <a:ext cx="1950729" cy="8049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Các tác phẩm</a:t>
              </a:r>
              <a:endParaRPr b="1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86" name="Google Shape;186;p7"/>
          <p:cNvSpPr txBox="1"/>
          <p:nvPr/>
        </p:nvSpPr>
        <p:spPr>
          <a:xfrm>
            <a:off x="2591103" y="4640544"/>
            <a:ext cx="6844186" cy="417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Đóng góp cho nền văn học hiện đại hơn 100 tác phẩm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87" name="Google Shape;187;p7"/>
          <p:cNvGrpSpPr/>
          <p:nvPr/>
        </p:nvGrpSpPr>
        <p:grpSpPr>
          <a:xfrm>
            <a:off x="357479" y="3182946"/>
            <a:ext cx="9034170" cy="957066"/>
            <a:chOff x="3037232" y="1135500"/>
            <a:chExt cx="8684302" cy="995446"/>
          </a:xfrm>
        </p:grpSpPr>
        <p:sp>
          <p:nvSpPr>
            <p:cNvPr id="188" name="Google Shape;188;p7"/>
            <p:cNvSpPr/>
            <p:nvPr/>
          </p:nvSpPr>
          <p:spPr>
            <a:xfrm>
              <a:off x="4571998" y="1301100"/>
              <a:ext cx="7149536" cy="804900"/>
            </a:xfrm>
            <a:prstGeom prst="homePlate">
              <a:avLst>
                <a:gd fmla="val 50000" name="adj"/>
              </a:avLst>
            </a:prstGeom>
            <a:solidFill>
              <a:srgbClr val="F7CAAC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 rot="10800000">
              <a:off x="4572000" y="1959346"/>
              <a:ext cx="401700" cy="171600"/>
            </a:xfrm>
            <a:prstGeom prst="rtTriangle">
              <a:avLst/>
            </a:prstGeom>
            <a:solidFill>
              <a:srgbClr val="F4B081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3037232" y="1135500"/>
              <a:ext cx="1937217" cy="804900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anchorCtr="0" anchor="ctr" bIns="130025" lIns="130025" spcFirstLastPara="1" rIns="130025" wrap="square" tIns="130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Phong cách</a:t>
              </a:r>
              <a:endParaRPr b="1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91" name="Google Shape;191;p7"/>
          <p:cNvSpPr txBox="1"/>
          <p:nvPr/>
        </p:nvSpPr>
        <p:spPr>
          <a:xfrm>
            <a:off x="2463513" y="3342161"/>
            <a:ext cx="6666311" cy="770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Vốn sống phong phú + Năng lực quan sát và miêu tả tinh tế 🡪 Lối văn giàu hình ảnh, nhịp điệu; ngôn ngữ chân thực, gần gũi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7"/>
          <p:cNvSpPr txBox="1"/>
          <p:nvPr/>
        </p:nvSpPr>
        <p:spPr>
          <a:xfrm>
            <a:off x="2765228" y="311936"/>
            <a:ext cx="422314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Arial"/>
              <a:buNone/>
            </a:pPr>
            <a:r>
              <a:rPr b="1" lang="en-US" sz="3000">
                <a:solidFill>
                  <a:srgbClr val="FF0000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Tác giả</a:t>
            </a:r>
            <a:endParaRPr b="1" sz="3000">
              <a:solidFill>
                <a:srgbClr val="FF000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 txBox="1"/>
          <p:nvPr/>
        </p:nvSpPr>
        <p:spPr>
          <a:xfrm>
            <a:off x="2824125" y="389214"/>
            <a:ext cx="4054383" cy="1002420"/>
          </a:xfrm>
          <a:prstGeom prst="rect">
            <a:avLst/>
          </a:prstGeom>
          <a:noFill/>
          <a:ln>
            <a:noFill/>
          </a:ln>
        </p:spPr>
        <p:txBody>
          <a:bodyPr anchorCtr="0" anchor="t" bIns="37450" lIns="74900" spcFirstLastPara="1" rIns="74900" wrap="square" tIns="37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ma Madurai Black"/>
                <a:ea typeface="Arima Madurai Black"/>
                <a:cs typeface="Arima Madurai Black"/>
                <a:sym typeface="Arima Madurai Black"/>
              </a:rPr>
              <a:t>Tác phẩm chính</a:t>
            </a:r>
            <a:endParaRPr b="1" sz="3600">
              <a:solidFill>
                <a:srgbClr val="FF0000"/>
              </a:solidFill>
              <a:latin typeface="Arima Madurai Black"/>
              <a:ea typeface="Arima Madurai Black"/>
              <a:cs typeface="Arima Madurai Black"/>
              <a:sym typeface="Arima Madurai Black"/>
            </a:endParaRPr>
          </a:p>
        </p:txBody>
      </p:sp>
      <p:pic>
        <p:nvPicPr>
          <p:cNvPr id="198" name="Google Shape;19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3606" y="1881252"/>
            <a:ext cx="2286387" cy="321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788" y="1011759"/>
            <a:ext cx="2703714" cy="3620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át Bụi Chân Ai | Đọc Truyện - Đọc Sách Miễn Phí" id="200" name="Google Shape;20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6097" y="1011759"/>
            <a:ext cx="2652748" cy="3620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0722" y="372889"/>
            <a:ext cx="2625304" cy="348197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9"/>
          <p:cNvSpPr txBox="1"/>
          <p:nvPr/>
        </p:nvSpPr>
        <p:spPr>
          <a:xfrm>
            <a:off x="253185" y="3917407"/>
            <a:ext cx="2623643" cy="1411412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 Nhất  Hội Văn nghệ Việt Nam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(1956)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33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7" name="Google Shape;20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342" y="258300"/>
            <a:ext cx="2694486" cy="3521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3_04_02_11_04_07" id="208" name="Google Shape;20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8192" y="1404283"/>
            <a:ext cx="2694486" cy="348197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9"/>
          <p:cNvSpPr/>
          <p:nvPr/>
        </p:nvSpPr>
        <p:spPr>
          <a:xfrm>
            <a:off x="6496005" y="3917407"/>
            <a:ext cx="3130132" cy="1411412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 thưởng Thăng Long (UBND Hà Nội) tập hồi ký  Chuyện cũ Hà Nội (1980)</a:t>
            </a:r>
            <a:endParaRPr/>
          </a:p>
        </p:txBody>
      </p:sp>
      <p:sp>
        <p:nvSpPr>
          <p:cNvPr id="210" name="Google Shape;210;p9"/>
          <p:cNvSpPr/>
          <p:nvPr/>
        </p:nvSpPr>
        <p:spPr>
          <a:xfrm>
            <a:off x="3445534" y="483052"/>
            <a:ext cx="2379803" cy="754950"/>
          </a:xfrm>
          <a:prstGeom prst="rect">
            <a:avLst/>
          </a:prstGeom>
          <a:noFill/>
          <a:ln>
            <a:noFill/>
          </a:ln>
        </p:spPr>
        <p:txBody>
          <a:bodyPr anchorCtr="0" anchor="t" bIns="48750" lIns="97525" spcFirstLastPara="1" rIns="97525" wrap="square" tIns="487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 A Hội Văn nghệ Hà Nội  (1967)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2019-09-21T14:46:22Z</dcterms:created>
  <dc:creator>Windows User</dc:creator>
</cp:coreProperties>
</file>