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1" r:id="rId3"/>
    <p:sldId id="257" r:id="rId4"/>
    <p:sldId id="278" r:id="rId5"/>
    <p:sldId id="258" r:id="rId6"/>
    <p:sldId id="260" r:id="rId7"/>
    <p:sldId id="292" r:id="rId8"/>
    <p:sldId id="261" r:id="rId9"/>
    <p:sldId id="279" r:id="rId10"/>
    <p:sldId id="293" r:id="rId11"/>
    <p:sldId id="294" r:id="rId12"/>
    <p:sldId id="295" r:id="rId13"/>
    <p:sldId id="282" r:id="rId14"/>
    <p:sldId id="263" r:id="rId15"/>
    <p:sldId id="281" r:id="rId16"/>
    <p:sldId id="285" r:id="rId17"/>
    <p:sldId id="266" r:id="rId18"/>
    <p:sldId id="283" r:id="rId19"/>
    <p:sldId id="284" r:id="rId20"/>
    <p:sldId id="286" r:id="rId21"/>
    <p:sldId id="287" r:id="rId22"/>
    <p:sldId id="288" r:id="rId23"/>
    <p:sldId id="271" r:id="rId24"/>
    <p:sldId id="289" r:id="rId25"/>
    <p:sldId id="273" r:id="rId26"/>
    <p:sldId id="290" r:id="rId27"/>
    <p:sldId id="276" r:id="rId28"/>
    <p:sldId id="2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67" y="2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MỘT SỐ TIÊU </a:t>
            </a:r>
            <a:r>
              <a:rPr lang="en-US" sz="24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2" descr="Blue tissue paper"/>
          <p:cNvSpPr txBox="1">
            <a:spLocks noChangeArrowheads="1"/>
          </p:cNvSpPr>
          <p:nvPr/>
        </p:nvSpPr>
        <p:spPr bwMode="auto">
          <a:xfrm>
            <a:off x="1578952" y="603229"/>
            <a:ext cx="10952523" cy="1661993"/>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indent="-342900">
              <a:spcBef>
                <a:spcPct val="50000"/>
              </a:spcBef>
              <a:buClrTx/>
              <a:buFont typeface="Wingdings" panose="05000000000000000000" pitchFamily="2" charset="2"/>
              <a:buChar char="Ø"/>
              <a:defRPr/>
            </a:pPr>
            <a:r>
              <a:rPr lang="en-US" altLang="en-US" sz="3200" b="1" dirty="0" err="1">
                <a:solidFill>
                  <a:srgbClr val="CC3300"/>
                </a:solidFill>
                <a:latin typeface="Times New Roman" panose="02020603050405020304" pitchFamily="18" charset="0"/>
              </a:rPr>
              <a:t>Khung</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bản</a:t>
            </a:r>
            <a:r>
              <a:rPr lang="en-US" altLang="en-US" sz="3200" b="1" dirty="0">
                <a:solidFill>
                  <a:srgbClr val="CC3300"/>
                </a:solidFill>
                <a:latin typeface="Times New Roman" panose="02020603050405020304" pitchFamily="18" charset="0"/>
              </a:rPr>
              <a:t> </a:t>
            </a:r>
            <a:r>
              <a:rPr lang="en-US" altLang="en-US" sz="3200" b="1" dirty="0" err="1">
                <a:solidFill>
                  <a:srgbClr val="CC3300"/>
                </a:solidFill>
                <a:latin typeface="Times New Roman" panose="02020603050405020304" pitchFamily="18" charset="0"/>
              </a:rPr>
              <a:t>vẽ</a:t>
            </a:r>
            <a:r>
              <a:rPr lang="en-US" altLang="en-US" sz="3200" b="1" dirty="0">
                <a:solidFill>
                  <a:srgbClr val="CC3300"/>
                </a:solidFill>
                <a:latin typeface="Times New Roman" panose="02020603050405020304" pitchFamily="18" charset="0"/>
              </a:rPr>
              <a:t> </a:t>
            </a:r>
          </a:p>
          <a:p>
            <a:pPr marL="396875">
              <a:spcBef>
                <a:spcPct val="50000"/>
              </a:spcBef>
              <a:buClrTx/>
              <a:buNone/>
              <a:defRPr/>
            </a:pPr>
            <a:r>
              <a:rPr lang="en-US" altLang="en-US" sz="2800" b="1" i="1" dirty="0" err="1">
                <a:solidFill>
                  <a:srgbClr val="0000CC"/>
                </a:solidFill>
                <a:latin typeface="Times New Roman" panose="02020603050405020304" pitchFamily="18" charset="0"/>
              </a:rPr>
              <a:t>Khung</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bản</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vẽ</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là</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đường</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bao</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kín</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hình</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chữ</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nhật</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được</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vẽ</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bằng</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nét</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liền</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đậm</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và</a:t>
            </a:r>
            <a:r>
              <a:rPr lang="en-US" altLang="en-US" sz="2800" b="1" i="1" dirty="0">
                <a:solidFill>
                  <a:srgbClr val="0000CC"/>
                </a:solidFill>
                <a:latin typeface="Times New Roman" panose="02020603050405020304" pitchFamily="18" charset="0"/>
              </a:rPr>
              <a:t> có </a:t>
            </a:r>
            <a:r>
              <a:rPr lang="en-US" altLang="en-US" sz="2800" b="1" i="1" dirty="0" err="1">
                <a:solidFill>
                  <a:srgbClr val="0000CC"/>
                </a:solidFill>
                <a:latin typeface="Times New Roman" panose="02020603050405020304" pitchFamily="18" charset="0"/>
              </a:rPr>
              <a:t>khoảng</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cách</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tới</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mép</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giấy</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như</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hình</a:t>
            </a:r>
            <a:r>
              <a:rPr lang="en-US" altLang="en-US" sz="2800" b="1" i="1" dirty="0">
                <a:solidFill>
                  <a:srgbClr val="0000CC"/>
                </a:solidFill>
                <a:latin typeface="Times New Roman" panose="02020603050405020304" pitchFamily="18" charset="0"/>
              </a:rPr>
              <a:t> </a:t>
            </a:r>
            <a:r>
              <a:rPr lang="en-US" altLang="en-US" sz="2800" b="1" i="1" dirty="0" err="1" smtClean="0">
                <a:solidFill>
                  <a:srgbClr val="0000CC"/>
                </a:solidFill>
                <a:latin typeface="Times New Roman" panose="02020603050405020304" pitchFamily="18" charset="0"/>
              </a:rPr>
              <a:t>vẽ</a:t>
            </a:r>
            <a:endParaRPr lang="en-US" altLang="en-US" sz="2800" b="1" i="1" dirty="0">
              <a:solidFill>
                <a:srgbClr val="0000CC"/>
              </a:solidFill>
              <a:latin typeface="Times New Roman" panose="02020603050405020304" pitchFamily="18" charset="0"/>
            </a:endParaRPr>
          </a:p>
        </p:txBody>
      </p:sp>
      <p:sp>
        <p:nvSpPr>
          <p:cNvPr id="7191" name="Rectangle 23"/>
          <p:cNvSpPr>
            <a:spLocks noChangeArrowheads="1"/>
          </p:cNvSpPr>
          <p:nvPr/>
        </p:nvSpPr>
        <p:spPr bwMode="auto">
          <a:xfrm>
            <a:off x="7389813" y="2433639"/>
            <a:ext cx="2932112" cy="3786187"/>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9525">
                <a:solidFill>
                  <a:schemeClr val="tx1"/>
                </a:solidFill>
              </a:ln>
              <a:solidFill>
                <a:schemeClr val="tx1"/>
              </a:solidFill>
              <a:latin typeface="Arial" panose="020B0604020202020204" pitchFamily="34" charset="0"/>
            </a:endParaRPr>
          </a:p>
        </p:txBody>
      </p:sp>
      <p:sp>
        <p:nvSpPr>
          <p:cNvPr id="7192" name="Rectangle 24"/>
          <p:cNvSpPr>
            <a:spLocks noChangeArrowheads="1"/>
          </p:cNvSpPr>
          <p:nvPr/>
        </p:nvSpPr>
        <p:spPr bwMode="auto">
          <a:xfrm>
            <a:off x="7726364" y="2597150"/>
            <a:ext cx="2471737" cy="3473450"/>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28575">
                <a:solidFill>
                  <a:schemeClr val="tx1"/>
                </a:solidFill>
              </a:ln>
              <a:solidFill>
                <a:schemeClr val="tx1"/>
              </a:solidFill>
              <a:latin typeface="Arial" panose="020B0604020202020204" pitchFamily="34" charset="0"/>
            </a:endParaRPr>
          </a:p>
        </p:txBody>
      </p:sp>
      <p:grpSp>
        <p:nvGrpSpPr>
          <p:cNvPr id="2" name="Group 26"/>
          <p:cNvGrpSpPr>
            <a:grpSpLocks/>
          </p:cNvGrpSpPr>
          <p:nvPr/>
        </p:nvGrpSpPr>
        <p:grpSpPr bwMode="auto">
          <a:xfrm>
            <a:off x="6969126" y="4414839"/>
            <a:ext cx="1019175" cy="396875"/>
            <a:chOff x="3120" y="2605"/>
            <a:chExt cx="734" cy="272"/>
          </a:xfrm>
        </p:grpSpPr>
        <p:sp>
          <p:nvSpPr>
            <p:cNvPr id="21551" name="Line 27"/>
            <p:cNvSpPr>
              <a:spLocks noChangeShapeType="1"/>
            </p:cNvSpPr>
            <p:nvPr/>
          </p:nvSpPr>
          <p:spPr bwMode="auto">
            <a:xfrm>
              <a:off x="3182" y="2832"/>
              <a:ext cx="6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2" name="Line 28"/>
            <p:cNvSpPr>
              <a:spLocks noChangeShapeType="1"/>
            </p:cNvSpPr>
            <p:nvPr/>
          </p:nvSpPr>
          <p:spPr bwMode="auto">
            <a:xfrm>
              <a:off x="3191" y="2832"/>
              <a:ext cx="26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53" name="Line 29"/>
            <p:cNvSpPr>
              <a:spLocks noChangeShapeType="1"/>
            </p:cNvSpPr>
            <p:nvPr/>
          </p:nvSpPr>
          <p:spPr bwMode="auto">
            <a:xfrm flipH="1">
              <a:off x="3662" y="2832"/>
              <a:ext cx="19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54" name="Text Box 30"/>
            <p:cNvSpPr txBox="1">
              <a:spLocks noChangeArrowheads="1"/>
            </p:cNvSpPr>
            <p:nvPr/>
          </p:nvSpPr>
          <p:spPr bwMode="auto">
            <a:xfrm>
              <a:off x="3120" y="2605"/>
              <a:ext cx="336" cy="272"/>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20</a:t>
              </a:r>
            </a:p>
          </p:txBody>
        </p:sp>
      </p:grpSp>
      <p:grpSp>
        <p:nvGrpSpPr>
          <p:cNvPr id="3" name="Group 31"/>
          <p:cNvGrpSpPr>
            <a:grpSpLocks/>
          </p:cNvGrpSpPr>
          <p:nvPr/>
        </p:nvGrpSpPr>
        <p:grpSpPr bwMode="auto">
          <a:xfrm>
            <a:off x="9648826" y="3836989"/>
            <a:ext cx="942975" cy="396875"/>
            <a:chOff x="5052" y="2208"/>
            <a:chExt cx="679" cy="271"/>
          </a:xfrm>
        </p:grpSpPr>
        <p:sp>
          <p:nvSpPr>
            <p:cNvPr id="21547" name="Line 32"/>
            <p:cNvSpPr>
              <a:spLocks noChangeShapeType="1"/>
            </p:cNvSpPr>
            <p:nvPr/>
          </p:nvSpPr>
          <p:spPr bwMode="auto">
            <a:xfrm>
              <a:off x="5146" y="2435"/>
              <a:ext cx="5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8" name="Line 33"/>
            <p:cNvSpPr>
              <a:spLocks noChangeShapeType="1"/>
            </p:cNvSpPr>
            <p:nvPr/>
          </p:nvSpPr>
          <p:spPr bwMode="auto">
            <a:xfrm>
              <a:off x="5140" y="2435"/>
              <a:ext cx="30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9" name="Line 34"/>
            <p:cNvSpPr>
              <a:spLocks noChangeShapeType="1"/>
            </p:cNvSpPr>
            <p:nvPr/>
          </p:nvSpPr>
          <p:spPr bwMode="auto">
            <a:xfrm flipH="1">
              <a:off x="5564" y="2435"/>
              <a:ext cx="16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50" name="Text Box 35"/>
            <p:cNvSpPr txBox="1">
              <a:spLocks noChangeArrowheads="1"/>
            </p:cNvSpPr>
            <p:nvPr/>
          </p:nvSpPr>
          <p:spPr bwMode="auto">
            <a:xfrm>
              <a:off x="5052" y="2208"/>
              <a:ext cx="336" cy="271"/>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p>
          </p:txBody>
        </p:sp>
      </p:grpSp>
      <p:grpSp>
        <p:nvGrpSpPr>
          <p:cNvPr id="4" name="Group 36"/>
          <p:cNvGrpSpPr>
            <a:grpSpLocks/>
          </p:cNvGrpSpPr>
          <p:nvPr/>
        </p:nvGrpSpPr>
        <p:grpSpPr bwMode="auto">
          <a:xfrm>
            <a:off x="8753476" y="2271713"/>
            <a:ext cx="396875" cy="722312"/>
            <a:chOff x="4333" y="1136"/>
            <a:chExt cx="286" cy="494"/>
          </a:xfrm>
        </p:grpSpPr>
        <p:sp>
          <p:nvSpPr>
            <p:cNvPr id="21543" name="Line 37"/>
            <p:cNvSpPr>
              <a:spLocks noChangeShapeType="1"/>
            </p:cNvSpPr>
            <p:nvPr/>
          </p:nvSpPr>
          <p:spPr bwMode="auto">
            <a:xfrm>
              <a:off x="4560" y="115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4" name="Line 38"/>
            <p:cNvSpPr>
              <a:spLocks noChangeShapeType="1"/>
            </p:cNvSpPr>
            <p:nvPr/>
          </p:nvSpPr>
          <p:spPr bwMode="auto">
            <a:xfrm>
              <a:off x="4560" y="1136"/>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5" name="Line 39"/>
            <p:cNvSpPr>
              <a:spLocks noChangeShapeType="1"/>
            </p:cNvSpPr>
            <p:nvPr/>
          </p:nvSpPr>
          <p:spPr bwMode="auto">
            <a:xfrm flipV="1">
              <a:off x="4560" y="13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6" name="Text Box 40"/>
            <p:cNvSpPr txBox="1">
              <a:spLocks noChangeAspect="1" noChangeArrowheads="1"/>
            </p:cNvSpPr>
            <p:nvPr/>
          </p:nvSpPr>
          <p:spPr bwMode="auto">
            <a:xfrm rot="-5400000">
              <a:off x="4322" y="1333"/>
              <a:ext cx="308" cy="286"/>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endParaRPr lang="en-US" altLang="en-US">
                <a:solidFill>
                  <a:srgbClr val="CC3300"/>
                </a:solidFill>
                <a:latin typeface="Times New Roman" panose="02020603050405020304" pitchFamily="18" charset="0"/>
              </a:endParaRPr>
            </a:p>
          </p:txBody>
        </p:sp>
      </p:grpSp>
      <p:grpSp>
        <p:nvGrpSpPr>
          <p:cNvPr id="5" name="Group 41"/>
          <p:cNvGrpSpPr>
            <a:grpSpLocks/>
          </p:cNvGrpSpPr>
          <p:nvPr/>
        </p:nvGrpSpPr>
        <p:grpSpPr bwMode="auto">
          <a:xfrm>
            <a:off x="8953501" y="5907088"/>
            <a:ext cx="396875" cy="722312"/>
            <a:chOff x="4333" y="1136"/>
            <a:chExt cx="286" cy="494"/>
          </a:xfrm>
        </p:grpSpPr>
        <p:sp>
          <p:nvSpPr>
            <p:cNvPr id="21539" name="Line 42"/>
            <p:cNvSpPr>
              <a:spLocks noChangeShapeType="1"/>
            </p:cNvSpPr>
            <p:nvPr/>
          </p:nvSpPr>
          <p:spPr bwMode="auto">
            <a:xfrm>
              <a:off x="4560" y="115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0" name="Line 43"/>
            <p:cNvSpPr>
              <a:spLocks noChangeShapeType="1"/>
            </p:cNvSpPr>
            <p:nvPr/>
          </p:nvSpPr>
          <p:spPr bwMode="auto">
            <a:xfrm>
              <a:off x="4560" y="1136"/>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1" name="Line 44"/>
            <p:cNvSpPr>
              <a:spLocks noChangeShapeType="1"/>
            </p:cNvSpPr>
            <p:nvPr/>
          </p:nvSpPr>
          <p:spPr bwMode="auto">
            <a:xfrm flipV="1">
              <a:off x="4560" y="13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2" name="Text Box 45"/>
            <p:cNvSpPr txBox="1">
              <a:spLocks noChangeAspect="1" noChangeArrowheads="1"/>
            </p:cNvSpPr>
            <p:nvPr/>
          </p:nvSpPr>
          <p:spPr bwMode="auto">
            <a:xfrm rot="-5400000">
              <a:off x="4322" y="1333"/>
              <a:ext cx="308" cy="286"/>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endParaRPr lang="en-US" altLang="en-US">
                <a:solidFill>
                  <a:srgbClr val="CC3300"/>
                </a:solidFill>
                <a:latin typeface="Times New Roman" panose="02020603050405020304" pitchFamily="18" charset="0"/>
              </a:endParaRPr>
            </a:p>
          </p:txBody>
        </p:sp>
      </p:grpSp>
      <p:sp>
        <p:nvSpPr>
          <p:cNvPr id="7214" name="Rectangle 46"/>
          <p:cNvSpPr>
            <a:spLocks noChangeAspect="1" noChangeArrowheads="1"/>
          </p:cNvSpPr>
          <p:nvPr/>
        </p:nvSpPr>
        <p:spPr bwMode="auto">
          <a:xfrm rot="5400000">
            <a:off x="2408238" y="2001838"/>
            <a:ext cx="2932113" cy="3786188"/>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9525">
                <a:solidFill>
                  <a:schemeClr val="tx1"/>
                </a:solidFill>
              </a:ln>
              <a:solidFill>
                <a:schemeClr val="tx1"/>
              </a:solidFill>
              <a:latin typeface="Arial" panose="020B0604020202020204" pitchFamily="34" charset="0"/>
            </a:endParaRPr>
          </a:p>
        </p:txBody>
      </p:sp>
      <p:sp>
        <p:nvSpPr>
          <p:cNvPr id="7215" name="Rectangle 47"/>
          <p:cNvSpPr>
            <a:spLocks noChangeAspect="1" noChangeArrowheads="1"/>
          </p:cNvSpPr>
          <p:nvPr/>
        </p:nvSpPr>
        <p:spPr bwMode="auto">
          <a:xfrm rot="5400000">
            <a:off x="2620963" y="2251076"/>
            <a:ext cx="2622550" cy="3292475"/>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28575">
                <a:solidFill>
                  <a:schemeClr val="tx1"/>
                </a:solidFill>
              </a:ln>
              <a:solidFill>
                <a:schemeClr val="tx1"/>
              </a:solidFill>
              <a:latin typeface="Arial" panose="020B0604020202020204" pitchFamily="34" charset="0"/>
            </a:endParaRPr>
          </a:p>
        </p:txBody>
      </p:sp>
      <p:grpSp>
        <p:nvGrpSpPr>
          <p:cNvPr id="6" name="Group 58"/>
          <p:cNvGrpSpPr>
            <a:grpSpLocks/>
          </p:cNvGrpSpPr>
          <p:nvPr/>
        </p:nvGrpSpPr>
        <p:grpSpPr bwMode="auto">
          <a:xfrm>
            <a:off x="5040314" y="3559176"/>
            <a:ext cx="942975" cy="396875"/>
            <a:chOff x="5052" y="2208"/>
            <a:chExt cx="679" cy="271"/>
          </a:xfrm>
        </p:grpSpPr>
        <p:sp>
          <p:nvSpPr>
            <p:cNvPr id="21535" name="Line 59"/>
            <p:cNvSpPr>
              <a:spLocks noChangeShapeType="1"/>
            </p:cNvSpPr>
            <p:nvPr/>
          </p:nvSpPr>
          <p:spPr bwMode="auto">
            <a:xfrm>
              <a:off x="5146" y="2435"/>
              <a:ext cx="5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6" name="Line 60"/>
            <p:cNvSpPr>
              <a:spLocks noChangeShapeType="1"/>
            </p:cNvSpPr>
            <p:nvPr/>
          </p:nvSpPr>
          <p:spPr bwMode="auto">
            <a:xfrm>
              <a:off x="5140" y="2435"/>
              <a:ext cx="30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7" name="Line 61"/>
            <p:cNvSpPr>
              <a:spLocks noChangeShapeType="1"/>
            </p:cNvSpPr>
            <p:nvPr/>
          </p:nvSpPr>
          <p:spPr bwMode="auto">
            <a:xfrm flipH="1">
              <a:off x="5564" y="2435"/>
              <a:ext cx="16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8" name="Text Box 62"/>
            <p:cNvSpPr txBox="1">
              <a:spLocks noChangeArrowheads="1"/>
            </p:cNvSpPr>
            <p:nvPr/>
          </p:nvSpPr>
          <p:spPr bwMode="auto">
            <a:xfrm>
              <a:off x="5052" y="2208"/>
              <a:ext cx="336" cy="271"/>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p>
          </p:txBody>
        </p:sp>
      </p:grpSp>
      <p:sp>
        <p:nvSpPr>
          <p:cNvPr id="7234" name="Text Box 66"/>
          <p:cNvSpPr txBox="1">
            <a:spLocks noChangeArrowheads="1"/>
          </p:cNvSpPr>
          <p:nvPr/>
        </p:nvSpPr>
        <p:spPr bwMode="auto">
          <a:xfrm>
            <a:off x="5572125" y="2751139"/>
            <a:ext cx="1905000" cy="396875"/>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Khung bản vẽ</a:t>
            </a:r>
          </a:p>
        </p:txBody>
      </p:sp>
      <p:sp>
        <p:nvSpPr>
          <p:cNvPr id="7235" name="Line 67"/>
          <p:cNvSpPr>
            <a:spLocks noChangeShapeType="1"/>
          </p:cNvSpPr>
          <p:nvPr/>
        </p:nvSpPr>
        <p:spPr bwMode="auto">
          <a:xfrm>
            <a:off x="5572125" y="3008314"/>
            <a:ext cx="368300" cy="1587"/>
          </a:xfrm>
          <a:prstGeom prst="line">
            <a:avLst/>
          </a:prstGeom>
          <a:noFill/>
          <a:ln w="9525">
            <a:solidFill>
              <a:schemeClr val="tx1"/>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236" name="Line 68"/>
          <p:cNvSpPr>
            <a:spLocks noChangeShapeType="1"/>
          </p:cNvSpPr>
          <p:nvPr/>
        </p:nvSpPr>
        <p:spPr bwMode="auto">
          <a:xfrm>
            <a:off x="7270750" y="3008314"/>
            <a:ext cx="444500" cy="1587"/>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86"/>
          <p:cNvGrpSpPr>
            <a:grpSpLocks/>
          </p:cNvGrpSpPr>
          <p:nvPr/>
        </p:nvGrpSpPr>
        <p:grpSpPr bwMode="auto">
          <a:xfrm>
            <a:off x="3657601" y="2281238"/>
            <a:ext cx="396875" cy="722312"/>
            <a:chOff x="4333" y="1136"/>
            <a:chExt cx="286" cy="494"/>
          </a:xfrm>
        </p:grpSpPr>
        <p:sp>
          <p:nvSpPr>
            <p:cNvPr id="21531" name="Line 87"/>
            <p:cNvSpPr>
              <a:spLocks noChangeShapeType="1"/>
            </p:cNvSpPr>
            <p:nvPr/>
          </p:nvSpPr>
          <p:spPr bwMode="auto">
            <a:xfrm>
              <a:off x="4560" y="115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2" name="Line 88"/>
            <p:cNvSpPr>
              <a:spLocks noChangeShapeType="1"/>
            </p:cNvSpPr>
            <p:nvPr/>
          </p:nvSpPr>
          <p:spPr bwMode="auto">
            <a:xfrm>
              <a:off x="4560" y="1136"/>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3" name="Line 89"/>
            <p:cNvSpPr>
              <a:spLocks noChangeShapeType="1"/>
            </p:cNvSpPr>
            <p:nvPr/>
          </p:nvSpPr>
          <p:spPr bwMode="auto">
            <a:xfrm flipV="1">
              <a:off x="4560" y="13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4" name="Text Box 90"/>
            <p:cNvSpPr txBox="1">
              <a:spLocks noChangeAspect="1" noChangeArrowheads="1"/>
            </p:cNvSpPr>
            <p:nvPr/>
          </p:nvSpPr>
          <p:spPr bwMode="auto">
            <a:xfrm rot="-5400000">
              <a:off x="4322" y="1333"/>
              <a:ext cx="308" cy="286"/>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endParaRPr lang="en-US" altLang="en-US">
                <a:solidFill>
                  <a:srgbClr val="CC3300"/>
                </a:solidFill>
                <a:latin typeface="Times New Roman" panose="02020603050405020304" pitchFamily="18" charset="0"/>
              </a:endParaRPr>
            </a:p>
          </p:txBody>
        </p:sp>
      </p:grpSp>
      <p:grpSp>
        <p:nvGrpSpPr>
          <p:cNvPr id="8" name="Group 91"/>
          <p:cNvGrpSpPr>
            <a:grpSpLocks/>
          </p:cNvGrpSpPr>
          <p:nvPr/>
        </p:nvGrpSpPr>
        <p:grpSpPr bwMode="auto">
          <a:xfrm>
            <a:off x="2895601" y="5064126"/>
            <a:ext cx="396875" cy="722313"/>
            <a:chOff x="4333" y="1136"/>
            <a:chExt cx="286" cy="494"/>
          </a:xfrm>
        </p:grpSpPr>
        <p:sp>
          <p:nvSpPr>
            <p:cNvPr id="21527" name="Line 92"/>
            <p:cNvSpPr>
              <a:spLocks noChangeShapeType="1"/>
            </p:cNvSpPr>
            <p:nvPr/>
          </p:nvSpPr>
          <p:spPr bwMode="auto">
            <a:xfrm>
              <a:off x="4560" y="115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8" name="Line 93"/>
            <p:cNvSpPr>
              <a:spLocks noChangeShapeType="1"/>
            </p:cNvSpPr>
            <p:nvPr/>
          </p:nvSpPr>
          <p:spPr bwMode="auto">
            <a:xfrm>
              <a:off x="4560" y="1136"/>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9" name="Line 94"/>
            <p:cNvSpPr>
              <a:spLocks noChangeShapeType="1"/>
            </p:cNvSpPr>
            <p:nvPr/>
          </p:nvSpPr>
          <p:spPr bwMode="auto">
            <a:xfrm flipV="1">
              <a:off x="4560" y="13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0" name="Text Box 95"/>
            <p:cNvSpPr txBox="1">
              <a:spLocks noChangeAspect="1" noChangeArrowheads="1"/>
            </p:cNvSpPr>
            <p:nvPr/>
          </p:nvSpPr>
          <p:spPr bwMode="auto">
            <a:xfrm rot="-5400000">
              <a:off x="4322" y="1333"/>
              <a:ext cx="308" cy="286"/>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endParaRPr lang="en-US" altLang="en-US">
                <a:solidFill>
                  <a:srgbClr val="CC3300"/>
                </a:solidFill>
                <a:latin typeface="Times New Roman" panose="02020603050405020304" pitchFamily="18" charset="0"/>
              </a:endParaRPr>
            </a:p>
          </p:txBody>
        </p:sp>
      </p:grpSp>
      <p:grpSp>
        <p:nvGrpSpPr>
          <p:cNvPr id="9" name="Group 96"/>
          <p:cNvGrpSpPr>
            <a:grpSpLocks/>
          </p:cNvGrpSpPr>
          <p:nvPr/>
        </p:nvGrpSpPr>
        <p:grpSpPr bwMode="auto">
          <a:xfrm>
            <a:off x="1509712" y="3500439"/>
            <a:ext cx="1019176" cy="396875"/>
            <a:chOff x="3120" y="2605"/>
            <a:chExt cx="734" cy="272"/>
          </a:xfrm>
        </p:grpSpPr>
        <p:sp>
          <p:nvSpPr>
            <p:cNvPr id="21523" name="Line 97"/>
            <p:cNvSpPr>
              <a:spLocks noChangeShapeType="1"/>
            </p:cNvSpPr>
            <p:nvPr/>
          </p:nvSpPr>
          <p:spPr bwMode="auto">
            <a:xfrm>
              <a:off x="3182" y="2832"/>
              <a:ext cx="6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4" name="Line 98"/>
            <p:cNvSpPr>
              <a:spLocks noChangeShapeType="1"/>
            </p:cNvSpPr>
            <p:nvPr/>
          </p:nvSpPr>
          <p:spPr bwMode="auto">
            <a:xfrm>
              <a:off x="3191" y="2832"/>
              <a:ext cx="26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5" name="Line 99"/>
            <p:cNvSpPr>
              <a:spLocks noChangeShapeType="1"/>
            </p:cNvSpPr>
            <p:nvPr/>
          </p:nvSpPr>
          <p:spPr bwMode="auto">
            <a:xfrm flipH="1">
              <a:off x="3662" y="2832"/>
              <a:ext cx="19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6" name="Text Box 100"/>
            <p:cNvSpPr txBox="1">
              <a:spLocks noChangeArrowheads="1"/>
            </p:cNvSpPr>
            <p:nvPr/>
          </p:nvSpPr>
          <p:spPr bwMode="auto">
            <a:xfrm>
              <a:off x="3120" y="2605"/>
              <a:ext cx="336" cy="272"/>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20</a:t>
              </a:r>
            </a:p>
          </p:txBody>
        </p:sp>
      </p:grpSp>
      <p:sp>
        <p:nvSpPr>
          <p:cNvPr id="21522" name="Text Box 20" descr="Blue tissue paper"/>
          <p:cNvSpPr txBox="1">
            <a:spLocks noChangeArrowheads="1"/>
          </p:cNvSpPr>
          <p:nvPr/>
        </p:nvSpPr>
        <p:spPr bwMode="auto">
          <a:xfrm>
            <a:off x="230336" y="75524"/>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vi-VN" altLang="en-US" sz="2800" b="1" dirty="0">
                <a:solidFill>
                  <a:srgbClr val="006600"/>
                </a:solidFill>
                <a:latin typeface="Times New Roman" panose="02020603050405020304" pitchFamily="18" charset="0"/>
              </a:rPr>
              <a:t>I</a:t>
            </a:r>
            <a:r>
              <a:rPr lang="en-US" altLang="en-US" sz="2800" b="1" dirty="0" smtClean="0">
                <a:solidFill>
                  <a:srgbClr val="006600"/>
                </a:solidFill>
                <a:latin typeface="Times New Roman" panose="02020603050405020304" pitchFamily="18" charset="0"/>
              </a:rPr>
              <a:t>. </a:t>
            </a:r>
            <a:r>
              <a:rPr lang="en-US" altLang="en-US" sz="2800" b="1" dirty="0">
                <a:solidFill>
                  <a:srgbClr val="006600"/>
                </a:solidFill>
                <a:latin typeface="Times New Roman" panose="02020603050405020304" pitchFamily="18" charset="0"/>
              </a:rPr>
              <a:t>KHỔ GIẤY:</a:t>
            </a:r>
          </a:p>
        </p:txBody>
      </p:sp>
    </p:spTree>
    <p:extLst>
      <p:ext uri="{BB962C8B-B14F-4D97-AF65-F5344CB8AC3E}">
        <p14:creationId xmlns:p14="http://schemas.microsoft.com/office/powerpoint/2010/main" val="791854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up)">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up)">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14"/>
                                        </p:tgtEl>
                                        <p:attrNameLst>
                                          <p:attrName>style.visibility</p:attrName>
                                        </p:attrNameLst>
                                      </p:cBhvr>
                                      <p:to>
                                        <p:strVal val="visible"/>
                                      </p:to>
                                    </p:set>
                                    <p:animEffect transition="in" filter="fade">
                                      <p:cBhvr>
                                        <p:cTn id="17" dur="1000"/>
                                        <p:tgtEl>
                                          <p:spTgt spid="72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91"/>
                                        </p:tgtEl>
                                        <p:attrNameLst>
                                          <p:attrName>style.visibility</p:attrName>
                                        </p:attrNameLst>
                                      </p:cBhvr>
                                      <p:to>
                                        <p:strVal val="visible"/>
                                      </p:to>
                                    </p:set>
                                    <p:animEffect transition="in" filter="fade">
                                      <p:cBhvr>
                                        <p:cTn id="20" dur="1000"/>
                                        <p:tgtEl>
                                          <p:spTgt spid="71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215"/>
                                        </p:tgtEl>
                                        <p:attrNameLst>
                                          <p:attrName>style.visibility</p:attrName>
                                        </p:attrNameLst>
                                      </p:cBhvr>
                                      <p:to>
                                        <p:strVal val="visible"/>
                                      </p:to>
                                    </p:set>
                                    <p:animEffect transition="in" filter="wipe(left)">
                                      <p:cBhvr>
                                        <p:cTn id="25" dur="500"/>
                                        <p:tgtEl>
                                          <p:spTgt spid="72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192"/>
                                        </p:tgtEl>
                                        <p:attrNameLst>
                                          <p:attrName>style.visibility</p:attrName>
                                        </p:attrNameLst>
                                      </p:cBhvr>
                                      <p:to>
                                        <p:strVal val="visible"/>
                                      </p:to>
                                    </p:set>
                                    <p:animEffect transition="in" filter="wipe(left)">
                                      <p:cBhvr>
                                        <p:cTn id="28" dur="500"/>
                                        <p:tgtEl>
                                          <p:spTgt spid="719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236"/>
                                        </p:tgtEl>
                                        <p:attrNameLst>
                                          <p:attrName>style.visibility</p:attrName>
                                        </p:attrNameLst>
                                      </p:cBhvr>
                                      <p:to>
                                        <p:strVal val="visible"/>
                                      </p:to>
                                    </p:set>
                                    <p:animEffect transition="in" filter="wipe(right)">
                                      <p:cBhvr>
                                        <p:cTn id="33" dur="1000"/>
                                        <p:tgtEl>
                                          <p:spTgt spid="72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235"/>
                                        </p:tgtEl>
                                        <p:attrNameLst>
                                          <p:attrName>style.visibility</p:attrName>
                                        </p:attrNameLst>
                                      </p:cBhvr>
                                      <p:to>
                                        <p:strVal val="visible"/>
                                      </p:to>
                                    </p:set>
                                    <p:animEffect transition="in" filter="wipe(left)">
                                      <p:cBhvr>
                                        <p:cTn id="36" dur="1000"/>
                                        <p:tgtEl>
                                          <p:spTgt spid="7235"/>
                                        </p:tgtEl>
                                      </p:cBhvr>
                                    </p:animEffect>
                                  </p:childTnLst>
                                </p:cTn>
                              </p:par>
                            </p:childTnLst>
                          </p:cTn>
                        </p:par>
                        <p:par>
                          <p:cTn id="37" fill="hold" nodeType="afterGroup">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234"/>
                                        </p:tgtEl>
                                        <p:attrNameLst>
                                          <p:attrName>style.visibility</p:attrName>
                                        </p:attrNameLst>
                                      </p:cBhvr>
                                      <p:to>
                                        <p:strVal val="visible"/>
                                      </p:to>
                                    </p:set>
                                    <p:animEffect transition="in" filter="fade">
                                      <p:cBhvr>
                                        <p:cTn id="40" dur="500"/>
                                        <p:tgtEl>
                                          <p:spTgt spid="723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500"/>
                                        <p:tgtEl>
                                          <p:spTgt spid="6"/>
                                        </p:tgtEl>
                                      </p:cBhvr>
                                    </p:animEffect>
                                  </p:childTnLst>
                                </p:cTn>
                              </p:par>
                              <p:par>
                                <p:cTn id="46" presetID="9"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par>
                                <p:cTn id="49" presetID="9"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par>
                                <p:cTn id="52" presetID="9"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dissolve">
                                      <p:cBhvr>
                                        <p:cTn id="54" dur="500"/>
                                        <p:tgtEl>
                                          <p:spTgt spid="5"/>
                                        </p:tgtEl>
                                      </p:cBhvr>
                                    </p:animEffect>
                                  </p:childTnLst>
                                </p:cTn>
                              </p:par>
                              <p:par>
                                <p:cTn id="55" presetID="9"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ssolve">
                                      <p:cBhvr>
                                        <p:cTn id="57" dur="500"/>
                                        <p:tgtEl>
                                          <p:spTgt spid="7"/>
                                        </p:tgtEl>
                                      </p:cBhvr>
                                    </p:animEffect>
                                  </p:childTnLst>
                                </p:cTn>
                              </p:par>
                              <p:par>
                                <p:cTn id="58" presetID="9"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dissolve">
                                      <p:cBhvr>
                                        <p:cTn id="60" dur="500"/>
                                        <p:tgtEl>
                                          <p:spTgt spid="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dissolve">
                                      <p:cBhvr>
                                        <p:cTn id="65" dur="500"/>
                                        <p:tgtEl>
                                          <p:spTgt spid="2"/>
                                        </p:tgtEl>
                                      </p:cBhvr>
                                    </p:animEffect>
                                  </p:childTnLst>
                                </p:cTn>
                              </p:par>
                              <p:par>
                                <p:cTn id="66" presetID="9" presetClass="entr" presetSubtype="0"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dissolv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7191" grpId="0" animBg="1"/>
      <p:bldP spid="7192" grpId="0" animBg="1"/>
      <p:bldP spid="7214" grpId="0" animBg="1"/>
      <p:bldP spid="7215" grpId="0" animBg="1"/>
      <p:bldP spid="7234" grpId="0" animBg="1"/>
      <p:bldP spid="7235" grpId="0" animBg="1"/>
      <p:bldP spid="72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2" descr="Blue tissue paper"/>
          <p:cNvSpPr txBox="1">
            <a:spLocks noChangeArrowheads="1"/>
          </p:cNvSpPr>
          <p:nvPr/>
        </p:nvSpPr>
        <p:spPr bwMode="auto">
          <a:xfrm>
            <a:off x="1965440" y="697880"/>
            <a:ext cx="9275909" cy="1600438"/>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indent="-342900">
              <a:spcBef>
                <a:spcPct val="50000"/>
              </a:spcBef>
              <a:buClrTx/>
              <a:buFont typeface="Wingdings" panose="05000000000000000000" pitchFamily="2" charset="2"/>
              <a:buChar char="Ø"/>
              <a:defRPr/>
            </a:pPr>
            <a:r>
              <a:rPr lang="en-US" altLang="en-US" sz="2800" b="1" dirty="0" err="1">
                <a:solidFill>
                  <a:srgbClr val="CC3300"/>
                </a:solidFill>
                <a:latin typeface="Times New Roman" panose="02020603050405020304" pitchFamily="18" charset="0"/>
              </a:rPr>
              <a:t>Khung</a:t>
            </a:r>
            <a:r>
              <a:rPr lang="en-US" altLang="en-US" sz="2800" b="1" dirty="0">
                <a:solidFill>
                  <a:srgbClr val="CC3300"/>
                </a:solidFill>
                <a:latin typeface="Times New Roman" panose="02020603050405020304" pitchFamily="18" charset="0"/>
              </a:rPr>
              <a:t> </a:t>
            </a:r>
            <a:r>
              <a:rPr lang="en-US" altLang="en-US" sz="2800" b="1" dirty="0" err="1">
                <a:solidFill>
                  <a:srgbClr val="CC3300"/>
                </a:solidFill>
                <a:latin typeface="Times New Roman" panose="02020603050405020304" pitchFamily="18" charset="0"/>
              </a:rPr>
              <a:t>tên</a:t>
            </a:r>
            <a:r>
              <a:rPr lang="en-US" altLang="en-US" sz="2800" b="1" dirty="0">
                <a:solidFill>
                  <a:srgbClr val="CC3300"/>
                </a:solidFill>
                <a:latin typeface="Times New Roman" panose="02020603050405020304" pitchFamily="18" charset="0"/>
              </a:rPr>
              <a:t>.</a:t>
            </a:r>
          </a:p>
          <a:p>
            <a:pPr eaLnBrk="1" hangingPunct="1">
              <a:spcBef>
                <a:spcPct val="50000"/>
              </a:spcBef>
              <a:buClrTx/>
              <a:buFontTx/>
              <a:buNone/>
              <a:defRPr/>
            </a:pPr>
            <a:r>
              <a:rPr lang="en-US" altLang="en-US" sz="2800" b="1" dirty="0">
                <a:solidFill>
                  <a:srgbClr val="CC3300"/>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Khung</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tên</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là</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đường</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bao</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kín</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hình</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chữ</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nhật</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được</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vẽ</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bằng</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nét</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liền</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đậm</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và</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được</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đặt</a:t>
            </a:r>
            <a:r>
              <a:rPr lang="en-US" altLang="en-US" sz="2800" b="1" i="1" dirty="0">
                <a:solidFill>
                  <a:srgbClr val="0000CC"/>
                </a:solidFill>
                <a:latin typeface="Times New Roman" panose="02020603050405020304" pitchFamily="18" charset="0"/>
              </a:rPr>
              <a:t> ở </a:t>
            </a:r>
            <a:r>
              <a:rPr lang="en-US" altLang="en-US" sz="2800" b="1" i="1" dirty="0" err="1">
                <a:solidFill>
                  <a:srgbClr val="0000CC"/>
                </a:solidFill>
                <a:latin typeface="Times New Roman" panose="02020603050405020304" pitchFamily="18" charset="0"/>
              </a:rPr>
              <a:t>góc</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dưới</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phải</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của</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khung</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bản</a:t>
            </a:r>
            <a:r>
              <a:rPr lang="en-US" altLang="en-US" sz="2800" b="1" i="1" dirty="0">
                <a:solidFill>
                  <a:srgbClr val="0000CC"/>
                </a:solidFill>
                <a:latin typeface="Times New Roman" panose="02020603050405020304" pitchFamily="18" charset="0"/>
              </a:rPr>
              <a:t> </a:t>
            </a:r>
            <a:r>
              <a:rPr lang="en-US" altLang="en-US" sz="2800" b="1" i="1" dirty="0" err="1">
                <a:solidFill>
                  <a:srgbClr val="0000CC"/>
                </a:solidFill>
                <a:latin typeface="Times New Roman" panose="02020603050405020304" pitchFamily="18" charset="0"/>
              </a:rPr>
              <a:t>vẽ</a:t>
            </a:r>
            <a:r>
              <a:rPr lang="en-US" altLang="en-US" sz="2800" b="1" i="1" dirty="0">
                <a:solidFill>
                  <a:srgbClr val="0000CC"/>
                </a:solidFill>
                <a:latin typeface="Times New Roman" panose="02020603050405020304" pitchFamily="18" charset="0"/>
              </a:rPr>
              <a:t>.</a:t>
            </a:r>
          </a:p>
        </p:txBody>
      </p:sp>
      <p:sp>
        <p:nvSpPr>
          <p:cNvPr id="7191" name="Rectangle 23"/>
          <p:cNvSpPr>
            <a:spLocks noChangeArrowheads="1"/>
          </p:cNvSpPr>
          <p:nvPr/>
        </p:nvSpPr>
        <p:spPr bwMode="auto">
          <a:xfrm>
            <a:off x="7456586" y="2592324"/>
            <a:ext cx="2932112" cy="3786187"/>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9525">
                <a:solidFill>
                  <a:schemeClr val="tx1"/>
                </a:solidFill>
              </a:ln>
              <a:solidFill>
                <a:schemeClr val="tx1"/>
              </a:solidFill>
              <a:latin typeface="Arial" panose="020B0604020202020204" pitchFamily="34" charset="0"/>
            </a:endParaRPr>
          </a:p>
        </p:txBody>
      </p:sp>
      <p:sp>
        <p:nvSpPr>
          <p:cNvPr id="7192" name="Rectangle 24"/>
          <p:cNvSpPr>
            <a:spLocks noChangeArrowheads="1"/>
          </p:cNvSpPr>
          <p:nvPr/>
        </p:nvSpPr>
        <p:spPr bwMode="auto">
          <a:xfrm>
            <a:off x="7793137" y="2755835"/>
            <a:ext cx="2471737" cy="3473450"/>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28575">
                <a:solidFill>
                  <a:schemeClr val="tx1"/>
                </a:solidFill>
              </a:ln>
              <a:solidFill>
                <a:schemeClr val="tx1"/>
              </a:solidFill>
              <a:latin typeface="Arial" panose="020B0604020202020204" pitchFamily="34" charset="0"/>
            </a:endParaRPr>
          </a:p>
        </p:txBody>
      </p:sp>
      <p:sp>
        <p:nvSpPr>
          <p:cNvPr id="7193" name="Rectangle 25"/>
          <p:cNvSpPr>
            <a:spLocks noChangeArrowheads="1"/>
          </p:cNvSpPr>
          <p:nvPr/>
        </p:nvSpPr>
        <p:spPr bwMode="auto">
          <a:xfrm>
            <a:off x="8436073" y="5851461"/>
            <a:ext cx="1828800" cy="377825"/>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28575">
                <a:solidFill>
                  <a:schemeClr val="tx1"/>
                </a:solidFill>
              </a:ln>
              <a:solidFill>
                <a:schemeClr val="tx1"/>
              </a:solidFill>
              <a:latin typeface="Arial" panose="020B0604020202020204" pitchFamily="34" charset="0"/>
            </a:endParaRPr>
          </a:p>
        </p:txBody>
      </p:sp>
      <p:grpSp>
        <p:nvGrpSpPr>
          <p:cNvPr id="22534" name="Group 26"/>
          <p:cNvGrpSpPr>
            <a:grpSpLocks/>
          </p:cNvGrpSpPr>
          <p:nvPr/>
        </p:nvGrpSpPr>
        <p:grpSpPr bwMode="auto">
          <a:xfrm>
            <a:off x="6772374" y="4573524"/>
            <a:ext cx="1019175" cy="396875"/>
            <a:chOff x="3120" y="2605"/>
            <a:chExt cx="734" cy="272"/>
          </a:xfrm>
        </p:grpSpPr>
        <p:sp>
          <p:nvSpPr>
            <p:cNvPr id="22580" name="Line 27"/>
            <p:cNvSpPr>
              <a:spLocks noChangeShapeType="1"/>
            </p:cNvSpPr>
            <p:nvPr/>
          </p:nvSpPr>
          <p:spPr bwMode="auto">
            <a:xfrm>
              <a:off x="3182" y="2832"/>
              <a:ext cx="6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81" name="Line 28"/>
            <p:cNvSpPr>
              <a:spLocks noChangeShapeType="1"/>
            </p:cNvSpPr>
            <p:nvPr/>
          </p:nvSpPr>
          <p:spPr bwMode="auto">
            <a:xfrm>
              <a:off x="3191" y="2832"/>
              <a:ext cx="26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82" name="Line 29"/>
            <p:cNvSpPr>
              <a:spLocks noChangeShapeType="1"/>
            </p:cNvSpPr>
            <p:nvPr/>
          </p:nvSpPr>
          <p:spPr bwMode="auto">
            <a:xfrm flipH="1">
              <a:off x="3662" y="2832"/>
              <a:ext cx="19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83" name="Text Box 30"/>
            <p:cNvSpPr txBox="1">
              <a:spLocks noChangeArrowheads="1"/>
            </p:cNvSpPr>
            <p:nvPr/>
          </p:nvSpPr>
          <p:spPr bwMode="auto">
            <a:xfrm>
              <a:off x="3120" y="2605"/>
              <a:ext cx="336" cy="272"/>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20</a:t>
              </a:r>
            </a:p>
          </p:txBody>
        </p:sp>
      </p:grpSp>
      <p:grpSp>
        <p:nvGrpSpPr>
          <p:cNvPr id="22535" name="Group 31"/>
          <p:cNvGrpSpPr>
            <a:grpSpLocks/>
          </p:cNvGrpSpPr>
          <p:nvPr/>
        </p:nvGrpSpPr>
        <p:grpSpPr bwMode="auto">
          <a:xfrm>
            <a:off x="9715599" y="3995674"/>
            <a:ext cx="942975" cy="396875"/>
            <a:chOff x="5052" y="2208"/>
            <a:chExt cx="679" cy="271"/>
          </a:xfrm>
        </p:grpSpPr>
        <p:sp>
          <p:nvSpPr>
            <p:cNvPr id="22576" name="Line 32"/>
            <p:cNvSpPr>
              <a:spLocks noChangeShapeType="1"/>
            </p:cNvSpPr>
            <p:nvPr/>
          </p:nvSpPr>
          <p:spPr bwMode="auto">
            <a:xfrm>
              <a:off x="5146" y="2435"/>
              <a:ext cx="5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7" name="Line 33"/>
            <p:cNvSpPr>
              <a:spLocks noChangeShapeType="1"/>
            </p:cNvSpPr>
            <p:nvPr/>
          </p:nvSpPr>
          <p:spPr bwMode="auto">
            <a:xfrm>
              <a:off x="5140" y="2435"/>
              <a:ext cx="30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8" name="Line 34"/>
            <p:cNvSpPr>
              <a:spLocks noChangeShapeType="1"/>
            </p:cNvSpPr>
            <p:nvPr/>
          </p:nvSpPr>
          <p:spPr bwMode="auto">
            <a:xfrm flipH="1">
              <a:off x="5564" y="2435"/>
              <a:ext cx="16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9" name="Text Box 35"/>
            <p:cNvSpPr txBox="1">
              <a:spLocks noChangeArrowheads="1"/>
            </p:cNvSpPr>
            <p:nvPr/>
          </p:nvSpPr>
          <p:spPr bwMode="auto">
            <a:xfrm>
              <a:off x="5052" y="2208"/>
              <a:ext cx="336" cy="271"/>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p>
          </p:txBody>
        </p:sp>
      </p:grpSp>
      <p:grpSp>
        <p:nvGrpSpPr>
          <p:cNvPr id="22536" name="Group 36"/>
          <p:cNvGrpSpPr>
            <a:grpSpLocks/>
          </p:cNvGrpSpPr>
          <p:nvPr/>
        </p:nvGrpSpPr>
        <p:grpSpPr bwMode="auto">
          <a:xfrm>
            <a:off x="8820249" y="2430398"/>
            <a:ext cx="396875" cy="722312"/>
            <a:chOff x="4333" y="1136"/>
            <a:chExt cx="286" cy="494"/>
          </a:xfrm>
        </p:grpSpPr>
        <p:sp>
          <p:nvSpPr>
            <p:cNvPr id="22572" name="Line 37"/>
            <p:cNvSpPr>
              <a:spLocks noChangeShapeType="1"/>
            </p:cNvSpPr>
            <p:nvPr/>
          </p:nvSpPr>
          <p:spPr bwMode="auto">
            <a:xfrm>
              <a:off x="4560" y="115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3" name="Line 38"/>
            <p:cNvSpPr>
              <a:spLocks noChangeShapeType="1"/>
            </p:cNvSpPr>
            <p:nvPr/>
          </p:nvSpPr>
          <p:spPr bwMode="auto">
            <a:xfrm>
              <a:off x="4560" y="1136"/>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4" name="Line 39"/>
            <p:cNvSpPr>
              <a:spLocks noChangeShapeType="1"/>
            </p:cNvSpPr>
            <p:nvPr/>
          </p:nvSpPr>
          <p:spPr bwMode="auto">
            <a:xfrm flipV="1">
              <a:off x="4560" y="13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5" name="Text Box 40"/>
            <p:cNvSpPr txBox="1">
              <a:spLocks noChangeAspect="1" noChangeArrowheads="1"/>
            </p:cNvSpPr>
            <p:nvPr/>
          </p:nvSpPr>
          <p:spPr bwMode="auto">
            <a:xfrm rot="-5400000">
              <a:off x="4322" y="1333"/>
              <a:ext cx="308" cy="286"/>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endParaRPr lang="en-US" altLang="en-US">
                <a:solidFill>
                  <a:srgbClr val="CC3300"/>
                </a:solidFill>
                <a:latin typeface="Times New Roman" panose="02020603050405020304" pitchFamily="18" charset="0"/>
              </a:endParaRPr>
            </a:p>
          </p:txBody>
        </p:sp>
      </p:grpSp>
      <p:grpSp>
        <p:nvGrpSpPr>
          <p:cNvPr id="22537" name="Group 41"/>
          <p:cNvGrpSpPr>
            <a:grpSpLocks/>
          </p:cNvGrpSpPr>
          <p:nvPr/>
        </p:nvGrpSpPr>
        <p:grpSpPr bwMode="auto">
          <a:xfrm>
            <a:off x="9020274" y="6065773"/>
            <a:ext cx="396875" cy="722312"/>
            <a:chOff x="4333" y="1136"/>
            <a:chExt cx="286" cy="494"/>
          </a:xfrm>
        </p:grpSpPr>
        <p:sp>
          <p:nvSpPr>
            <p:cNvPr id="22568" name="Line 42"/>
            <p:cNvSpPr>
              <a:spLocks noChangeShapeType="1"/>
            </p:cNvSpPr>
            <p:nvPr/>
          </p:nvSpPr>
          <p:spPr bwMode="auto">
            <a:xfrm>
              <a:off x="4560" y="115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9" name="Line 43"/>
            <p:cNvSpPr>
              <a:spLocks noChangeShapeType="1"/>
            </p:cNvSpPr>
            <p:nvPr/>
          </p:nvSpPr>
          <p:spPr bwMode="auto">
            <a:xfrm>
              <a:off x="4560" y="1136"/>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44"/>
            <p:cNvSpPr>
              <a:spLocks noChangeShapeType="1"/>
            </p:cNvSpPr>
            <p:nvPr/>
          </p:nvSpPr>
          <p:spPr bwMode="auto">
            <a:xfrm flipV="1">
              <a:off x="4560" y="13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1" name="Text Box 45"/>
            <p:cNvSpPr txBox="1">
              <a:spLocks noChangeAspect="1" noChangeArrowheads="1"/>
            </p:cNvSpPr>
            <p:nvPr/>
          </p:nvSpPr>
          <p:spPr bwMode="auto">
            <a:xfrm rot="-5400000">
              <a:off x="4322" y="1333"/>
              <a:ext cx="308" cy="286"/>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endParaRPr lang="en-US" altLang="en-US">
                <a:solidFill>
                  <a:srgbClr val="CC3300"/>
                </a:solidFill>
                <a:latin typeface="Times New Roman" panose="02020603050405020304" pitchFamily="18" charset="0"/>
              </a:endParaRPr>
            </a:p>
          </p:txBody>
        </p:sp>
      </p:grpSp>
      <p:sp>
        <p:nvSpPr>
          <p:cNvPr id="7214" name="Rectangle 46"/>
          <p:cNvSpPr>
            <a:spLocks noChangeAspect="1" noChangeArrowheads="1"/>
          </p:cNvSpPr>
          <p:nvPr/>
        </p:nvSpPr>
        <p:spPr bwMode="auto">
          <a:xfrm rot="5400000">
            <a:off x="2398811" y="2160523"/>
            <a:ext cx="2932113" cy="3786188"/>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9525">
                <a:solidFill>
                  <a:schemeClr val="tx1"/>
                </a:solidFill>
              </a:ln>
              <a:solidFill>
                <a:schemeClr val="tx1"/>
              </a:solidFill>
              <a:latin typeface="Arial" panose="020B0604020202020204" pitchFamily="34" charset="0"/>
            </a:endParaRPr>
          </a:p>
        </p:txBody>
      </p:sp>
      <p:sp>
        <p:nvSpPr>
          <p:cNvPr id="7215" name="Rectangle 47"/>
          <p:cNvSpPr>
            <a:spLocks noChangeAspect="1" noChangeArrowheads="1"/>
          </p:cNvSpPr>
          <p:nvPr/>
        </p:nvSpPr>
        <p:spPr bwMode="auto">
          <a:xfrm rot="5400000">
            <a:off x="2611536" y="2409761"/>
            <a:ext cx="2622550" cy="3292475"/>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28575">
                <a:solidFill>
                  <a:schemeClr val="tx1"/>
                </a:solidFill>
              </a:ln>
              <a:solidFill>
                <a:schemeClr val="tx1"/>
              </a:solidFill>
              <a:latin typeface="Arial" panose="020B0604020202020204" pitchFamily="34" charset="0"/>
            </a:endParaRPr>
          </a:p>
        </p:txBody>
      </p:sp>
      <p:grpSp>
        <p:nvGrpSpPr>
          <p:cNvPr id="22540" name="Group 58"/>
          <p:cNvGrpSpPr>
            <a:grpSpLocks/>
          </p:cNvGrpSpPr>
          <p:nvPr/>
        </p:nvGrpSpPr>
        <p:grpSpPr bwMode="auto">
          <a:xfrm>
            <a:off x="5030887" y="3717861"/>
            <a:ext cx="942975" cy="396875"/>
            <a:chOff x="5052" y="2208"/>
            <a:chExt cx="679" cy="271"/>
          </a:xfrm>
        </p:grpSpPr>
        <p:sp>
          <p:nvSpPr>
            <p:cNvPr id="22564" name="Line 59"/>
            <p:cNvSpPr>
              <a:spLocks noChangeShapeType="1"/>
            </p:cNvSpPr>
            <p:nvPr/>
          </p:nvSpPr>
          <p:spPr bwMode="auto">
            <a:xfrm>
              <a:off x="5146" y="2435"/>
              <a:ext cx="5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5" name="Line 60"/>
            <p:cNvSpPr>
              <a:spLocks noChangeShapeType="1"/>
            </p:cNvSpPr>
            <p:nvPr/>
          </p:nvSpPr>
          <p:spPr bwMode="auto">
            <a:xfrm>
              <a:off x="5140" y="2435"/>
              <a:ext cx="30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6" name="Line 61"/>
            <p:cNvSpPr>
              <a:spLocks noChangeShapeType="1"/>
            </p:cNvSpPr>
            <p:nvPr/>
          </p:nvSpPr>
          <p:spPr bwMode="auto">
            <a:xfrm flipH="1">
              <a:off x="5564" y="2435"/>
              <a:ext cx="16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7" name="Text Box 62"/>
            <p:cNvSpPr txBox="1">
              <a:spLocks noChangeArrowheads="1"/>
            </p:cNvSpPr>
            <p:nvPr/>
          </p:nvSpPr>
          <p:spPr bwMode="auto">
            <a:xfrm>
              <a:off x="5052" y="2208"/>
              <a:ext cx="336" cy="271"/>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p>
          </p:txBody>
        </p:sp>
      </p:grpSp>
      <p:sp>
        <p:nvSpPr>
          <p:cNvPr id="7231" name="Rectangle 63"/>
          <p:cNvSpPr>
            <a:spLocks noChangeArrowheads="1"/>
          </p:cNvSpPr>
          <p:nvPr/>
        </p:nvSpPr>
        <p:spPr bwMode="auto">
          <a:xfrm>
            <a:off x="3737073" y="4992624"/>
            <a:ext cx="1828800" cy="377825"/>
          </a:xfrm>
          <a:prstGeom prst="rect">
            <a:avLst/>
          </a:prstGeom>
          <a:solidFill>
            <a:srgbClr val="99FF99">
              <a:alpha val="59999"/>
            </a:srgbClr>
          </a:solidFill>
          <a:ln w="19050" algn="ctr">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endParaRPr lang="en-US" altLang="en-US">
              <a:ln w="28575">
                <a:solidFill>
                  <a:schemeClr val="tx1"/>
                </a:solidFill>
              </a:ln>
              <a:solidFill>
                <a:schemeClr val="tx1"/>
              </a:solidFill>
              <a:latin typeface="Arial" panose="020B0604020202020204" pitchFamily="34" charset="0"/>
            </a:endParaRPr>
          </a:p>
        </p:txBody>
      </p:sp>
      <p:sp>
        <p:nvSpPr>
          <p:cNvPr id="7232" name="Line 64"/>
          <p:cNvSpPr>
            <a:spLocks noChangeShapeType="1"/>
          </p:cNvSpPr>
          <p:nvPr/>
        </p:nvSpPr>
        <p:spPr bwMode="auto">
          <a:xfrm flipH="1">
            <a:off x="6619973" y="6011799"/>
            <a:ext cx="1828800" cy="1587"/>
          </a:xfrm>
          <a:prstGeom prst="line">
            <a:avLst/>
          </a:prstGeom>
          <a:noFill/>
          <a:ln w="9525">
            <a:solidFill>
              <a:schemeClr val="tx1"/>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233" name="Text Box 65"/>
          <p:cNvSpPr txBox="1">
            <a:spLocks noChangeArrowheads="1"/>
          </p:cNvSpPr>
          <p:nvPr/>
        </p:nvSpPr>
        <p:spPr bwMode="auto">
          <a:xfrm>
            <a:off x="5248373" y="5745099"/>
            <a:ext cx="1371600" cy="396875"/>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Khung tên</a:t>
            </a:r>
          </a:p>
        </p:txBody>
      </p:sp>
      <p:sp>
        <p:nvSpPr>
          <p:cNvPr id="22544" name="Text Box 66"/>
          <p:cNvSpPr txBox="1">
            <a:spLocks noChangeArrowheads="1"/>
          </p:cNvSpPr>
          <p:nvPr/>
        </p:nvSpPr>
        <p:spPr bwMode="auto">
          <a:xfrm>
            <a:off x="5562698" y="2909824"/>
            <a:ext cx="1905000" cy="396875"/>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Khung bản vẽ</a:t>
            </a:r>
          </a:p>
        </p:txBody>
      </p:sp>
      <p:sp>
        <p:nvSpPr>
          <p:cNvPr id="22545" name="Line 67"/>
          <p:cNvSpPr>
            <a:spLocks noChangeShapeType="1"/>
          </p:cNvSpPr>
          <p:nvPr/>
        </p:nvSpPr>
        <p:spPr bwMode="auto">
          <a:xfrm>
            <a:off x="5562698" y="3166999"/>
            <a:ext cx="368300" cy="1587"/>
          </a:xfrm>
          <a:prstGeom prst="line">
            <a:avLst/>
          </a:prstGeom>
          <a:noFill/>
          <a:ln w="9525">
            <a:solidFill>
              <a:schemeClr val="tx1"/>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68"/>
          <p:cNvSpPr>
            <a:spLocks noChangeShapeType="1"/>
          </p:cNvSpPr>
          <p:nvPr/>
        </p:nvSpPr>
        <p:spPr bwMode="auto">
          <a:xfrm>
            <a:off x="7337523" y="3166999"/>
            <a:ext cx="444500" cy="1587"/>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53" name="Line 85"/>
          <p:cNvSpPr>
            <a:spLocks noChangeShapeType="1"/>
          </p:cNvSpPr>
          <p:nvPr/>
        </p:nvSpPr>
        <p:spPr bwMode="auto">
          <a:xfrm>
            <a:off x="4410173" y="5183123"/>
            <a:ext cx="838200" cy="609600"/>
          </a:xfrm>
          <a:prstGeom prst="line">
            <a:avLst/>
          </a:prstGeom>
          <a:noFill/>
          <a:ln w="190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grpSp>
        <p:nvGrpSpPr>
          <p:cNvPr id="22548" name="Group 86"/>
          <p:cNvGrpSpPr>
            <a:grpSpLocks/>
          </p:cNvGrpSpPr>
          <p:nvPr/>
        </p:nvGrpSpPr>
        <p:grpSpPr bwMode="auto">
          <a:xfrm>
            <a:off x="3648174" y="2439923"/>
            <a:ext cx="396875" cy="722312"/>
            <a:chOff x="4333" y="1136"/>
            <a:chExt cx="286" cy="494"/>
          </a:xfrm>
        </p:grpSpPr>
        <p:sp>
          <p:nvSpPr>
            <p:cNvPr id="22560" name="Line 87"/>
            <p:cNvSpPr>
              <a:spLocks noChangeShapeType="1"/>
            </p:cNvSpPr>
            <p:nvPr/>
          </p:nvSpPr>
          <p:spPr bwMode="auto">
            <a:xfrm>
              <a:off x="4560" y="115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88"/>
            <p:cNvSpPr>
              <a:spLocks noChangeShapeType="1"/>
            </p:cNvSpPr>
            <p:nvPr/>
          </p:nvSpPr>
          <p:spPr bwMode="auto">
            <a:xfrm>
              <a:off x="4560" y="1136"/>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89"/>
            <p:cNvSpPr>
              <a:spLocks noChangeShapeType="1"/>
            </p:cNvSpPr>
            <p:nvPr/>
          </p:nvSpPr>
          <p:spPr bwMode="auto">
            <a:xfrm flipV="1">
              <a:off x="4560" y="13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3" name="Text Box 90"/>
            <p:cNvSpPr txBox="1">
              <a:spLocks noChangeAspect="1" noChangeArrowheads="1"/>
            </p:cNvSpPr>
            <p:nvPr/>
          </p:nvSpPr>
          <p:spPr bwMode="auto">
            <a:xfrm rot="-5400000">
              <a:off x="4322" y="1333"/>
              <a:ext cx="308" cy="286"/>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endParaRPr lang="en-US" altLang="en-US">
                <a:solidFill>
                  <a:srgbClr val="CC3300"/>
                </a:solidFill>
                <a:latin typeface="Times New Roman" panose="02020603050405020304" pitchFamily="18" charset="0"/>
              </a:endParaRPr>
            </a:p>
          </p:txBody>
        </p:sp>
      </p:grpSp>
      <p:grpSp>
        <p:nvGrpSpPr>
          <p:cNvPr id="22549" name="Group 91"/>
          <p:cNvGrpSpPr>
            <a:grpSpLocks/>
          </p:cNvGrpSpPr>
          <p:nvPr/>
        </p:nvGrpSpPr>
        <p:grpSpPr bwMode="auto">
          <a:xfrm>
            <a:off x="2886174" y="5222811"/>
            <a:ext cx="396875" cy="722313"/>
            <a:chOff x="4333" y="1136"/>
            <a:chExt cx="286" cy="494"/>
          </a:xfrm>
        </p:grpSpPr>
        <p:sp>
          <p:nvSpPr>
            <p:cNvPr id="22556" name="Line 92"/>
            <p:cNvSpPr>
              <a:spLocks noChangeShapeType="1"/>
            </p:cNvSpPr>
            <p:nvPr/>
          </p:nvSpPr>
          <p:spPr bwMode="auto">
            <a:xfrm>
              <a:off x="4560" y="115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7" name="Line 93"/>
            <p:cNvSpPr>
              <a:spLocks noChangeShapeType="1"/>
            </p:cNvSpPr>
            <p:nvPr/>
          </p:nvSpPr>
          <p:spPr bwMode="auto">
            <a:xfrm>
              <a:off x="4560" y="1136"/>
              <a:ext cx="0"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8" name="Line 94"/>
            <p:cNvSpPr>
              <a:spLocks noChangeShapeType="1"/>
            </p:cNvSpPr>
            <p:nvPr/>
          </p:nvSpPr>
          <p:spPr bwMode="auto">
            <a:xfrm flipV="1">
              <a:off x="4560" y="134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9" name="Text Box 95"/>
            <p:cNvSpPr txBox="1">
              <a:spLocks noChangeAspect="1" noChangeArrowheads="1"/>
            </p:cNvSpPr>
            <p:nvPr/>
          </p:nvSpPr>
          <p:spPr bwMode="auto">
            <a:xfrm rot="-5400000">
              <a:off x="4322" y="1333"/>
              <a:ext cx="308" cy="286"/>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10</a:t>
              </a:r>
              <a:endParaRPr lang="en-US" altLang="en-US">
                <a:solidFill>
                  <a:srgbClr val="CC3300"/>
                </a:solidFill>
                <a:latin typeface="Times New Roman" panose="02020603050405020304" pitchFamily="18" charset="0"/>
              </a:endParaRPr>
            </a:p>
          </p:txBody>
        </p:sp>
      </p:grpSp>
      <p:grpSp>
        <p:nvGrpSpPr>
          <p:cNvPr id="22550" name="Group 96"/>
          <p:cNvGrpSpPr>
            <a:grpSpLocks/>
          </p:cNvGrpSpPr>
          <p:nvPr/>
        </p:nvGrpSpPr>
        <p:grpSpPr bwMode="auto">
          <a:xfrm>
            <a:off x="1500285" y="3659124"/>
            <a:ext cx="1019176" cy="396875"/>
            <a:chOff x="3120" y="2605"/>
            <a:chExt cx="734" cy="272"/>
          </a:xfrm>
        </p:grpSpPr>
        <p:sp>
          <p:nvSpPr>
            <p:cNvPr id="22552" name="Line 97"/>
            <p:cNvSpPr>
              <a:spLocks noChangeShapeType="1"/>
            </p:cNvSpPr>
            <p:nvPr/>
          </p:nvSpPr>
          <p:spPr bwMode="auto">
            <a:xfrm>
              <a:off x="3182" y="2832"/>
              <a:ext cx="6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3" name="Line 98"/>
            <p:cNvSpPr>
              <a:spLocks noChangeShapeType="1"/>
            </p:cNvSpPr>
            <p:nvPr/>
          </p:nvSpPr>
          <p:spPr bwMode="auto">
            <a:xfrm>
              <a:off x="3191" y="2832"/>
              <a:ext cx="26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99"/>
            <p:cNvSpPr>
              <a:spLocks noChangeShapeType="1"/>
            </p:cNvSpPr>
            <p:nvPr/>
          </p:nvSpPr>
          <p:spPr bwMode="auto">
            <a:xfrm flipH="1">
              <a:off x="3662" y="2832"/>
              <a:ext cx="19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Text Box 100"/>
            <p:cNvSpPr txBox="1">
              <a:spLocks noChangeArrowheads="1"/>
            </p:cNvSpPr>
            <p:nvPr/>
          </p:nvSpPr>
          <p:spPr bwMode="auto">
            <a:xfrm>
              <a:off x="3120" y="2605"/>
              <a:ext cx="336" cy="272"/>
            </a:xfrm>
            <a:prstGeom prst="rect">
              <a:avLst/>
            </a:prstGeom>
            <a:solidFill>
              <a:srgbClr val="99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US" altLang="en-US" sz="2000">
                  <a:solidFill>
                    <a:srgbClr val="CC3300"/>
                  </a:solidFill>
                  <a:latin typeface="Times New Roman" panose="02020603050405020304" pitchFamily="18" charset="0"/>
                </a:rPr>
                <a:t>20</a:t>
              </a:r>
            </a:p>
          </p:txBody>
        </p:sp>
      </p:grpSp>
      <p:sp>
        <p:nvSpPr>
          <p:cNvPr id="22551" name="Text Box 20" descr="Blue tissue paper"/>
          <p:cNvSpPr txBox="1">
            <a:spLocks noChangeArrowheads="1"/>
          </p:cNvSpPr>
          <p:nvPr/>
        </p:nvSpPr>
        <p:spPr bwMode="auto">
          <a:xfrm>
            <a:off x="235049" y="79582"/>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en-US" altLang="en-US" sz="2800" b="1" dirty="0">
                <a:solidFill>
                  <a:srgbClr val="006600"/>
                </a:solidFill>
                <a:latin typeface="Times New Roman" panose="02020603050405020304" pitchFamily="18" charset="0"/>
              </a:rPr>
              <a:t>I. KHỔ GIẤY:</a:t>
            </a:r>
          </a:p>
        </p:txBody>
      </p:sp>
    </p:spTree>
    <p:extLst>
      <p:ext uri="{BB962C8B-B14F-4D97-AF65-F5344CB8AC3E}">
        <p14:creationId xmlns:p14="http://schemas.microsoft.com/office/powerpoint/2010/main" val="3127373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wipe(left)">
                                      <p:cBhvr>
                                        <p:cTn id="7" dur="500"/>
                                        <p:tgtEl>
                                          <p:spTgt spid="2253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31"/>
                                        </p:tgtEl>
                                        <p:attrNameLst>
                                          <p:attrName>style.visibility</p:attrName>
                                        </p:attrNameLst>
                                      </p:cBhvr>
                                      <p:to>
                                        <p:strVal val="visible"/>
                                      </p:to>
                                    </p:set>
                                    <p:animEffect transition="in" filter="wipe(down)">
                                      <p:cBhvr>
                                        <p:cTn id="12" dur="500"/>
                                        <p:tgtEl>
                                          <p:spTgt spid="72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193"/>
                                        </p:tgtEl>
                                        <p:attrNameLst>
                                          <p:attrName>style.visibility</p:attrName>
                                        </p:attrNameLst>
                                      </p:cBhvr>
                                      <p:to>
                                        <p:strVal val="visible"/>
                                      </p:to>
                                    </p:set>
                                    <p:animEffect transition="in" filter="wipe(down)">
                                      <p:cBhvr>
                                        <p:cTn id="15" dur="500"/>
                                        <p:tgtEl>
                                          <p:spTgt spid="719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232"/>
                                        </p:tgtEl>
                                        <p:attrNameLst>
                                          <p:attrName>style.visibility</p:attrName>
                                        </p:attrNameLst>
                                      </p:cBhvr>
                                      <p:to>
                                        <p:strVal val="visible"/>
                                      </p:to>
                                    </p:set>
                                    <p:animEffect transition="in" filter="wipe(right)">
                                      <p:cBhvr>
                                        <p:cTn id="18" dur="500"/>
                                        <p:tgtEl>
                                          <p:spTgt spid="723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253"/>
                                        </p:tgtEl>
                                        <p:attrNameLst>
                                          <p:attrName>style.visibility</p:attrName>
                                        </p:attrNameLst>
                                      </p:cBhvr>
                                      <p:to>
                                        <p:strVal val="visible"/>
                                      </p:to>
                                    </p:set>
                                    <p:animEffect transition="in" filter="box(in)">
                                      <p:cBhvr>
                                        <p:cTn id="21" dur="500"/>
                                        <p:tgtEl>
                                          <p:spTgt spid="7253"/>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233"/>
                                        </p:tgtEl>
                                        <p:attrNameLst>
                                          <p:attrName>style.visibility</p:attrName>
                                        </p:attrNameLst>
                                      </p:cBhvr>
                                      <p:to>
                                        <p:strVal val="visible"/>
                                      </p:to>
                                    </p:set>
                                    <p:animEffect transition="in" filter="fade">
                                      <p:cBhvr>
                                        <p:cTn id="25" dur="500"/>
                                        <p:tgtEl>
                                          <p:spTgt spid="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3" grpId="0" animBg="1"/>
      <p:bldP spid="7231" grpId="0" animBg="1"/>
      <p:bldP spid="7232" grpId="0" animBg="1"/>
      <p:bldP spid="7233" grpId="0" animBg="1"/>
      <p:bldP spid="72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752600" y="914400"/>
            <a:ext cx="8464550" cy="4178300"/>
            <a:chOff x="228600" y="914400"/>
            <a:chExt cx="8465024" cy="4178494"/>
          </a:xfrm>
        </p:grpSpPr>
        <p:sp>
          <p:nvSpPr>
            <p:cNvPr id="23570" name="Line 5"/>
            <p:cNvSpPr>
              <a:spLocks noChangeShapeType="1"/>
            </p:cNvSpPr>
            <p:nvPr/>
          </p:nvSpPr>
          <p:spPr bwMode="auto">
            <a:xfrm flipH="1">
              <a:off x="1371600" y="2502094"/>
              <a:ext cx="731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6"/>
            <p:cNvSpPr>
              <a:spLocks noChangeShapeType="1"/>
            </p:cNvSpPr>
            <p:nvPr/>
          </p:nvSpPr>
          <p:spPr bwMode="auto">
            <a:xfrm flipV="1">
              <a:off x="8686800" y="2502094"/>
              <a:ext cx="0" cy="18288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2" name="Text Box 7"/>
            <p:cNvSpPr txBox="1">
              <a:spLocks noChangeArrowheads="1"/>
            </p:cNvSpPr>
            <p:nvPr/>
          </p:nvSpPr>
          <p:spPr bwMode="auto">
            <a:xfrm>
              <a:off x="1385888" y="2654494"/>
              <a:ext cx="36364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4000">
                  <a:solidFill>
                    <a:srgbClr val="0000FF"/>
                  </a:solidFill>
                  <a:latin typeface="Arial" panose="020B0604020202020204" pitchFamily="34" charset="0"/>
                </a:rPr>
                <a:t>GIÁ CHỮ L</a:t>
              </a:r>
            </a:p>
          </p:txBody>
        </p:sp>
        <p:sp>
          <p:nvSpPr>
            <p:cNvPr id="23573" name="Text Box 8"/>
            <p:cNvSpPr txBox="1">
              <a:spLocks noChangeArrowheads="1"/>
            </p:cNvSpPr>
            <p:nvPr/>
          </p:nvSpPr>
          <p:spPr bwMode="auto">
            <a:xfrm>
              <a:off x="1371600" y="3430782"/>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Người vẽ</a:t>
              </a:r>
            </a:p>
          </p:txBody>
        </p:sp>
        <p:sp>
          <p:nvSpPr>
            <p:cNvPr id="23574" name="Text Box 9"/>
            <p:cNvSpPr txBox="1">
              <a:spLocks noChangeArrowheads="1"/>
            </p:cNvSpPr>
            <p:nvPr/>
          </p:nvSpPr>
          <p:spPr bwMode="auto">
            <a:xfrm>
              <a:off x="2362199" y="3459357"/>
              <a:ext cx="163353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Quang Minh</a:t>
              </a:r>
              <a:endParaRPr lang="en-US" altLang="en-US" b="1">
                <a:solidFill>
                  <a:srgbClr val="0000FF"/>
                </a:solidFill>
                <a:latin typeface="Arial" panose="020B0604020202020204" pitchFamily="34" charset="0"/>
              </a:endParaRPr>
            </a:p>
          </p:txBody>
        </p:sp>
        <p:sp>
          <p:nvSpPr>
            <p:cNvPr id="23575" name="Text Box 10"/>
            <p:cNvSpPr txBox="1">
              <a:spLocks noChangeArrowheads="1"/>
            </p:cNvSpPr>
            <p:nvPr/>
          </p:nvSpPr>
          <p:spPr bwMode="auto">
            <a:xfrm>
              <a:off x="3995739" y="3492694"/>
              <a:ext cx="1033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10/10/21</a:t>
              </a:r>
            </a:p>
          </p:txBody>
        </p:sp>
        <p:sp>
          <p:nvSpPr>
            <p:cNvPr id="23576" name="Text Box 11"/>
            <p:cNvSpPr txBox="1">
              <a:spLocks noChangeArrowheads="1"/>
            </p:cNvSpPr>
            <p:nvPr/>
          </p:nvSpPr>
          <p:spPr bwMode="auto">
            <a:xfrm>
              <a:off x="1357313" y="3897507"/>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Kiểm tra</a:t>
              </a:r>
            </a:p>
          </p:txBody>
        </p:sp>
        <p:sp>
          <p:nvSpPr>
            <p:cNvPr id="23577" name="Text Box 12"/>
            <p:cNvSpPr txBox="1">
              <a:spLocks noChangeArrowheads="1"/>
            </p:cNvSpPr>
            <p:nvPr/>
          </p:nvSpPr>
          <p:spPr bwMode="auto">
            <a:xfrm>
              <a:off x="5334000" y="2502094"/>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Vật  liệu</a:t>
              </a:r>
            </a:p>
          </p:txBody>
        </p:sp>
        <p:sp>
          <p:nvSpPr>
            <p:cNvPr id="23578" name="Text Box 13"/>
            <p:cNvSpPr txBox="1">
              <a:spLocks noChangeArrowheads="1"/>
            </p:cNvSpPr>
            <p:nvPr/>
          </p:nvSpPr>
          <p:spPr bwMode="auto">
            <a:xfrm>
              <a:off x="5486400" y="2959294"/>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Thép</a:t>
              </a:r>
            </a:p>
          </p:txBody>
        </p:sp>
        <p:sp>
          <p:nvSpPr>
            <p:cNvPr id="23579" name="Text Box 14"/>
            <p:cNvSpPr txBox="1">
              <a:spLocks noChangeArrowheads="1"/>
            </p:cNvSpPr>
            <p:nvPr/>
          </p:nvSpPr>
          <p:spPr bwMode="auto">
            <a:xfrm>
              <a:off x="6858000" y="2502094"/>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Tỉ lệ</a:t>
              </a:r>
            </a:p>
          </p:txBody>
        </p:sp>
        <p:sp>
          <p:nvSpPr>
            <p:cNvPr id="23580" name="Text Box 15"/>
            <p:cNvSpPr txBox="1">
              <a:spLocks noChangeArrowheads="1"/>
            </p:cNvSpPr>
            <p:nvPr/>
          </p:nvSpPr>
          <p:spPr bwMode="auto">
            <a:xfrm>
              <a:off x="6858000" y="2959294"/>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1 : 1</a:t>
              </a:r>
            </a:p>
          </p:txBody>
        </p:sp>
        <p:sp>
          <p:nvSpPr>
            <p:cNvPr id="23581" name="Text Box 16"/>
            <p:cNvSpPr txBox="1">
              <a:spLocks noChangeArrowheads="1"/>
            </p:cNvSpPr>
            <p:nvPr/>
          </p:nvSpPr>
          <p:spPr bwMode="auto">
            <a:xfrm>
              <a:off x="7772400" y="2502094"/>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Bài số</a:t>
              </a:r>
            </a:p>
          </p:txBody>
        </p:sp>
        <p:sp>
          <p:nvSpPr>
            <p:cNvPr id="23582" name="Text Box 17"/>
            <p:cNvSpPr txBox="1">
              <a:spLocks noChangeArrowheads="1"/>
            </p:cNvSpPr>
            <p:nvPr/>
          </p:nvSpPr>
          <p:spPr bwMode="auto">
            <a:xfrm>
              <a:off x="7924800" y="2959294"/>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b="1">
                  <a:solidFill>
                    <a:srgbClr val="0000FF"/>
                  </a:solidFill>
                  <a:latin typeface="Times New Roman" panose="02020603050405020304" pitchFamily="18" charset="0"/>
                </a:rPr>
                <a:t>03</a:t>
              </a:r>
            </a:p>
          </p:txBody>
        </p:sp>
        <p:sp>
          <p:nvSpPr>
            <p:cNvPr id="23583" name="Text Box 18"/>
            <p:cNvSpPr txBox="1">
              <a:spLocks noChangeArrowheads="1"/>
            </p:cNvSpPr>
            <p:nvPr/>
          </p:nvSpPr>
          <p:spPr bwMode="auto">
            <a:xfrm>
              <a:off x="5062537" y="3475232"/>
              <a:ext cx="361743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b="1">
                  <a:solidFill>
                    <a:srgbClr val="0000FF"/>
                  </a:solidFill>
                  <a:latin typeface="Times New Roman" panose="02020603050405020304" pitchFamily="18" charset="0"/>
                </a:rPr>
                <a:t>Trường THPT Buôn Ma Thuột</a:t>
              </a:r>
            </a:p>
            <a:p>
              <a:pPr algn="ctr">
                <a:spcBef>
                  <a:spcPct val="50000"/>
                </a:spcBef>
                <a:buClrTx/>
                <a:buFontTx/>
                <a:buNone/>
              </a:pPr>
              <a:r>
                <a:rPr lang="en-US" altLang="en-US" b="1">
                  <a:solidFill>
                    <a:srgbClr val="0000FF"/>
                  </a:solidFill>
                  <a:latin typeface="Times New Roman" panose="02020603050405020304" pitchFamily="18" charset="0"/>
                </a:rPr>
                <a:t>Lớp 11A1</a:t>
              </a:r>
            </a:p>
          </p:txBody>
        </p:sp>
        <p:sp>
          <p:nvSpPr>
            <p:cNvPr id="23584" name="Line 19"/>
            <p:cNvSpPr>
              <a:spLocks noChangeShapeType="1"/>
            </p:cNvSpPr>
            <p:nvPr/>
          </p:nvSpPr>
          <p:spPr bwMode="auto">
            <a:xfrm flipH="1">
              <a:off x="1371600" y="4330894"/>
              <a:ext cx="73152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5" name="Line 20"/>
            <p:cNvSpPr>
              <a:spLocks noChangeShapeType="1"/>
            </p:cNvSpPr>
            <p:nvPr/>
          </p:nvSpPr>
          <p:spPr bwMode="auto">
            <a:xfrm flipV="1">
              <a:off x="5029200" y="2502094"/>
              <a:ext cx="0" cy="182880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6" name="Line 21"/>
            <p:cNvSpPr>
              <a:spLocks noChangeShapeType="1"/>
            </p:cNvSpPr>
            <p:nvPr/>
          </p:nvSpPr>
          <p:spPr bwMode="auto">
            <a:xfrm flipV="1">
              <a:off x="1371600" y="2502094"/>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22"/>
            <p:cNvSpPr>
              <a:spLocks noChangeShapeType="1"/>
            </p:cNvSpPr>
            <p:nvPr/>
          </p:nvSpPr>
          <p:spPr bwMode="auto">
            <a:xfrm flipH="1">
              <a:off x="1371600" y="3416494"/>
              <a:ext cx="73152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8" name="Line 23"/>
            <p:cNvSpPr>
              <a:spLocks noChangeShapeType="1"/>
            </p:cNvSpPr>
            <p:nvPr/>
          </p:nvSpPr>
          <p:spPr bwMode="auto">
            <a:xfrm>
              <a:off x="1371600" y="3873694"/>
              <a:ext cx="365760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9" name="Line 24"/>
            <p:cNvSpPr>
              <a:spLocks noChangeShapeType="1"/>
            </p:cNvSpPr>
            <p:nvPr/>
          </p:nvSpPr>
          <p:spPr bwMode="auto">
            <a:xfrm>
              <a:off x="5029200" y="2959294"/>
              <a:ext cx="3657600" cy="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0" name="Line 25"/>
            <p:cNvSpPr>
              <a:spLocks noChangeShapeType="1"/>
            </p:cNvSpPr>
            <p:nvPr/>
          </p:nvSpPr>
          <p:spPr bwMode="auto">
            <a:xfrm>
              <a:off x="2362200" y="3416494"/>
              <a:ext cx="0" cy="91440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1" name="Line 26"/>
            <p:cNvSpPr>
              <a:spLocks noChangeShapeType="1"/>
            </p:cNvSpPr>
            <p:nvPr/>
          </p:nvSpPr>
          <p:spPr bwMode="auto">
            <a:xfrm>
              <a:off x="7696200" y="2502094"/>
              <a:ext cx="0" cy="91440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27"/>
            <p:cNvSpPr>
              <a:spLocks noChangeShapeType="1"/>
            </p:cNvSpPr>
            <p:nvPr/>
          </p:nvSpPr>
          <p:spPr bwMode="auto">
            <a:xfrm>
              <a:off x="6705600" y="2502094"/>
              <a:ext cx="0" cy="91440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3" name="Line 28"/>
            <p:cNvSpPr>
              <a:spLocks noChangeShapeType="1"/>
            </p:cNvSpPr>
            <p:nvPr/>
          </p:nvSpPr>
          <p:spPr bwMode="auto">
            <a:xfrm>
              <a:off x="4038600" y="3416494"/>
              <a:ext cx="0" cy="914400"/>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4" name="Line 30"/>
            <p:cNvSpPr>
              <a:spLocks noChangeShapeType="1"/>
            </p:cNvSpPr>
            <p:nvPr/>
          </p:nvSpPr>
          <p:spPr bwMode="auto">
            <a:xfrm flipH="1">
              <a:off x="8686800" y="914400"/>
              <a:ext cx="6824" cy="34164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5" name="Line 31"/>
            <p:cNvSpPr>
              <a:spLocks noChangeShapeType="1"/>
            </p:cNvSpPr>
            <p:nvPr/>
          </p:nvSpPr>
          <p:spPr bwMode="auto">
            <a:xfrm flipH="1">
              <a:off x="228600" y="4330894"/>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32"/>
            <p:cNvSpPr>
              <a:spLocks noChangeShapeType="1"/>
            </p:cNvSpPr>
            <p:nvPr/>
          </p:nvSpPr>
          <p:spPr bwMode="auto">
            <a:xfrm>
              <a:off x="1371600" y="4330894"/>
              <a:ext cx="0" cy="7620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Line 33"/>
            <p:cNvSpPr>
              <a:spLocks noChangeShapeType="1"/>
            </p:cNvSpPr>
            <p:nvPr/>
          </p:nvSpPr>
          <p:spPr bwMode="auto">
            <a:xfrm>
              <a:off x="5029200" y="1892494"/>
              <a:ext cx="0" cy="6096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8" name="Line 34"/>
            <p:cNvSpPr>
              <a:spLocks noChangeShapeType="1"/>
            </p:cNvSpPr>
            <p:nvPr/>
          </p:nvSpPr>
          <p:spPr bwMode="auto">
            <a:xfrm>
              <a:off x="2362200" y="4330894"/>
              <a:ext cx="0" cy="7620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9" name="Line 35"/>
            <p:cNvSpPr>
              <a:spLocks noChangeShapeType="1"/>
            </p:cNvSpPr>
            <p:nvPr/>
          </p:nvSpPr>
          <p:spPr bwMode="auto">
            <a:xfrm>
              <a:off x="4038600" y="4330894"/>
              <a:ext cx="0" cy="7620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0" name="Line 36"/>
            <p:cNvSpPr>
              <a:spLocks noChangeShapeType="1"/>
            </p:cNvSpPr>
            <p:nvPr/>
          </p:nvSpPr>
          <p:spPr bwMode="auto">
            <a:xfrm>
              <a:off x="5029200" y="4330894"/>
              <a:ext cx="0" cy="7620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Line 37"/>
            <p:cNvSpPr>
              <a:spLocks noChangeShapeType="1"/>
            </p:cNvSpPr>
            <p:nvPr/>
          </p:nvSpPr>
          <p:spPr bwMode="auto">
            <a:xfrm>
              <a:off x="1371600" y="1511494"/>
              <a:ext cx="0" cy="9906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2" name="Line 38"/>
            <p:cNvSpPr>
              <a:spLocks noChangeShapeType="1"/>
            </p:cNvSpPr>
            <p:nvPr/>
          </p:nvSpPr>
          <p:spPr bwMode="auto">
            <a:xfrm flipH="1">
              <a:off x="381000" y="4317642"/>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3" name="Line 39"/>
            <p:cNvSpPr>
              <a:spLocks noChangeShapeType="1"/>
            </p:cNvSpPr>
            <p:nvPr/>
          </p:nvSpPr>
          <p:spPr bwMode="auto">
            <a:xfrm flipH="1">
              <a:off x="381000" y="2502094"/>
              <a:ext cx="990600" cy="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4" name="Line 40"/>
            <p:cNvSpPr>
              <a:spLocks noChangeShapeType="1"/>
            </p:cNvSpPr>
            <p:nvPr/>
          </p:nvSpPr>
          <p:spPr bwMode="auto">
            <a:xfrm>
              <a:off x="6705600" y="1892494"/>
              <a:ext cx="0" cy="6096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5" name="Line 41"/>
            <p:cNvSpPr>
              <a:spLocks noChangeShapeType="1"/>
            </p:cNvSpPr>
            <p:nvPr/>
          </p:nvSpPr>
          <p:spPr bwMode="auto">
            <a:xfrm>
              <a:off x="7696200" y="1892494"/>
              <a:ext cx="0" cy="6096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6" name="Line 42"/>
            <p:cNvSpPr>
              <a:spLocks noChangeShapeType="1"/>
            </p:cNvSpPr>
            <p:nvPr/>
          </p:nvSpPr>
          <p:spPr bwMode="auto">
            <a:xfrm>
              <a:off x="8686800" y="1511494"/>
              <a:ext cx="0" cy="99060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7" name="Line 43"/>
            <p:cNvSpPr>
              <a:spLocks noChangeShapeType="1"/>
            </p:cNvSpPr>
            <p:nvPr/>
          </p:nvSpPr>
          <p:spPr bwMode="auto">
            <a:xfrm>
              <a:off x="1371600" y="1663894"/>
              <a:ext cx="7315200"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08" name="Line 44"/>
            <p:cNvSpPr>
              <a:spLocks noChangeShapeType="1"/>
            </p:cNvSpPr>
            <p:nvPr/>
          </p:nvSpPr>
          <p:spPr bwMode="auto">
            <a:xfrm>
              <a:off x="1371600" y="4940494"/>
              <a:ext cx="990600"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09" name="Line 45"/>
            <p:cNvSpPr>
              <a:spLocks noChangeShapeType="1"/>
            </p:cNvSpPr>
            <p:nvPr/>
          </p:nvSpPr>
          <p:spPr bwMode="auto">
            <a:xfrm>
              <a:off x="2362200" y="4940494"/>
              <a:ext cx="1676400"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0" name="Line 46"/>
            <p:cNvSpPr>
              <a:spLocks noChangeShapeType="1"/>
            </p:cNvSpPr>
            <p:nvPr/>
          </p:nvSpPr>
          <p:spPr bwMode="auto">
            <a:xfrm>
              <a:off x="4038600" y="4940494"/>
              <a:ext cx="990600"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1" name="Line 47"/>
            <p:cNvSpPr>
              <a:spLocks noChangeShapeType="1"/>
            </p:cNvSpPr>
            <p:nvPr/>
          </p:nvSpPr>
          <p:spPr bwMode="auto">
            <a:xfrm>
              <a:off x="5029200" y="2121094"/>
              <a:ext cx="1676400"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2" name="Line 48"/>
            <p:cNvSpPr>
              <a:spLocks noChangeShapeType="1"/>
            </p:cNvSpPr>
            <p:nvPr/>
          </p:nvSpPr>
          <p:spPr bwMode="auto">
            <a:xfrm>
              <a:off x="6705600" y="2121094"/>
              <a:ext cx="990600"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3" name="Line 49"/>
            <p:cNvSpPr>
              <a:spLocks noChangeShapeType="1"/>
            </p:cNvSpPr>
            <p:nvPr/>
          </p:nvSpPr>
          <p:spPr bwMode="auto">
            <a:xfrm>
              <a:off x="7696200" y="2121094"/>
              <a:ext cx="990600"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4" name="Line 50"/>
            <p:cNvSpPr>
              <a:spLocks noChangeShapeType="1"/>
            </p:cNvSpPr>
            <p:nvPr/>
          </p:nvSpPr>
          <p:spPr bwMode="auto">
            <a:xfrm>
              <a:off x="609600" y="2502094"/>
              <a:ext cx="0" cy="182880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5" name="Line 51"/>
            <p:cNvSpPr>
              <a:spLocks noChangeShapeType="1"/>
            </p:cNvSpPr>
            <p:nvPr/>
          </p:nvSpPr>
          <p:spPr bwMode="auto">
            <a:xfrm flipH="1">
              <a:off x="838200" y="3416494"/>
              <a:ext cx="533400" cy="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52"/>
            <p:cNvSpPr>
              <a:spLocks noChangeShapeType="1"/>
            </p:cNvSpPr>
            <p:nvPr/>
          </p:nvSpPr>
          <p:spPr bwMode="auto">
            <a:xfrm flipH="1">
              <a:off x="838200" y="3873694"/>
              <a:ext cx="533400" cy="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7" name="Line 53"/>
            <p:cNvSpPr>
              <a:spLocks noChangeShapeType="1"/>
            </p:cNvSpPr>
            <p:nvPr/>
          </p:nvSpPr>
          <p:spPr bwMode="auto">
            <a:xfrm>
              <a:off x="1066800" y="2502094"/>
              <a:ext cx="0" cy="91440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8" name="Line 54"/>
            <p:cNvSpPr>
              <a:spLocks noChangeShapeType="1"/>
            </p:cNvSpPr>
            <p:nvPr/>
          </p:nvSpPr>
          <p:spPr bwMode="auto">
            <a:xfrm>
              <a:off x="1066800" y="3416494"/>
              <a:ext cx="0" cy="45720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9" name="Text Box 55"/>
            <p:cNvSpPr txBox="1">
              <a:spLocks noChangeArrowheads="1"/>
            </p:cNvSpPr>
            <p:nvPr/>
          </p:nvSpPr>
          <p:spPr bwMode="auto">
            <a:xfrm>
              <a:off x="1676400" y="4619819"/>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20</a:t>
              </a:r>
            </a:p>
          </p:txBody>
        </p:sp>
        <p:sp>
          <p:nvSpPr>
            <p:cNvPr id="23620" name="Text Box 56"/>
            <p:cNvSpPr txBox="1">
              <a:spLocks noChangeArrowheads="1"/>
            </p:cNvSpPr>
            <p:nvPr/>
          </p:nvSpPr>
          <p:spPr bwMode="auto">
            <a:xfrm>
              <a:off x="7924800" y="1800419"/>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20</a:t>
              </a:r>
            </a:p>
          </p:txBody>
        </p:sp>
        <p:sp>
          <p:nvSpPr>
            <p:cNvPr id="23621" name="Text Box 57"/>
            <p:cNvSpPr txBox="1">
              <a:spLocks noChangeArrowheads="1"/>
            </p:cNvSpPr>
            <p:nvPr/>
          </p:nvSpPr>
          <p:spPr bwMode="auto">
            <a:xfrm>
              <a:off x="7010400" y="1800419"/>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20</a:t>
              </a:r>
            </a:p>
          </p:txBody>
        </p:sp>
        <p:sp>
          <p:nvSpPr>
            <p:cNvPr id="23622" name="Text Box 58"/>
            <p:cNvSpPr txBox="1">
              <a:spLocks noChangeArrowheads="1"/>
            </p:cNvSpPr>
            <p:nvPr/>
          </p:nvSpPr>
          <p:spPr bwMode="auto">
            <a:xfrm>
              <a:off x="4267200" y="4619819"/>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20</a:t>
              </a:r>
            </a:p>
          </p:txBody>
        </p:sp>
        <p:sp>
          <p:nvSpPr>
            <p:cNvPr id="23623" name="Text Box 59"/>
            <p:cNvSpPr txBox="1">
              <a:spLocks noChangeArrowheads="1"/>
            </p:cNvSpPr>
            <p:nvPr/>
          </p:nvSpPr>
          <p:spPr bwMode="auto">
            <a:xfrm>
              <a:off x="2971800" y="4619819"/>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30</a:t>
              </a:r>
            </a:p>
          </p:txBody>
        </p:sp>
        <p:sp>
          <p:nvSpPr>
            <p:cNvPr id="23624" name="Text Box 60"/>
            <p:cNvSpPr txBox="1">
              <a:spLocks noChangeArrowheads="1"/>
            </p:cNvSpPr>
            <p:nvPr/>
          </p:nvSpPr>
          <p:spPr bwMode="auto">
            <a:xfrm>
              <a:off x="5638800" y="1800419"/>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30</a:t>
              </a:r>
            </a:p>
          </p:txBody>
        </p:sp>
        <p:sp>
          <p:nvSpPr>
            <p:cNvPr id="23625" name="Text Box 61"/>
            <p:cNvSpPr txBox="1">
              <a:spLocks noChangeArrowheads="1"/>
            </p:cNvSpPr>
            <p:nvPr/>
          </p:nvSpPr>
          <p:spPr bwMode="auto">
            <a:xfrm rot="-5400000">
              <a:off x="220663" y="3256156"/>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32</a:t>
              </a:r>
            </a:p>
          </p:txBody>
        </p:sp>
        <p:sp>
          <p:nvSpPr>
            <p:cNvPr id="23626" name="Text Box 62"/>
            <p:cNvSpPr txBox="1">
              <a:spLocks noChangeArrowheads="1"/>
            </p:cNvSpPr>
            <p:nvPr/>
          </p:nvSpPr>
          <p:spPr bwMode="auto">
            <a:xfrm rot="-5400000">
              <a:off x="693738" y="2722756"/>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16</a:t>
              </a:r>
            </a:p>
          </p:txBody>
        </p:sp>
        <p:sp>
          <p:nvSpPr>
            <p:cNvPr id="23627" name="Text Box 63"/>
            <p:cNvSpPr txBox="1">
              <a:spLocks noChangeArrowheads="1"/>
            </p:cNvSpPr>
            <p:nvPr/>
          </p:nvSpPr>
          <p:spPr bwMode="auto">
            <a:xfrm rot="-5400000">
              <a:off x="769938" y="3408556"/>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8</a:t>
              </a:r>
            </a:p>
          </p:txBody>
        </p:sp>
        <p:sp>
          <p:nvSpPr>
            <p:cNvPr id="23628" name="Text Box 64"/>
            <p:cNvSpPr txBox="1">
              <a:spLocks noChangeArrowheads="1"/>
            </p:cNvSpPr>
            <p:nvPr/>
          </p:nvSpPr>
          <p:spPr bwMode="auto">
            <a:xfrm>
              <a:off x="4572000" y="1343219"/>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en-US" altLang="en-US" sz="2000" b="1">
                  <a:solidFill>
                    <a:srgbClr val="009900"/>
                  </a:solidFill>
                  <a:latin typeface="Arial" panose="020B0604020202020204" pitchFamily="34" charset="0"/>
                </a:rPr>
                <a:t>140</a:t>
              </a:r>
            </a:p>
          </p:txBody>
        </p:sp>
        <p:sp>
          <p:nvSpPr>
            <p:cNvPr id="2" name="Oval 1"/>
            <p:cNvSpPr/>
            <p:nvPr/>
          </p:nvSpPr>
          <p:spPr>
            <a:xfrm>
              <a:off x="4496039" y="2654381"/>
              <a:ext cx="274653" cy="274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1</a:t>
              </a:r>
            </a:p>
          </p:txBody>
        </p:sp>
        <p:sp>
          <p:nvSpPr>
            <p:cNvPr id="69" name="Oval 68"/>
            <p:cNvSpPr/>
            <p:nvPr/>
          </p:nvSpPr>
          <p:spPr>
            <a:xfrm>
              <a:off x="6431310" y="2971896"/>
              <a:ext cx="274652" cy="274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2</a:t>
              </a:r>
            </a:p>
          </p:txBody>
        </p:sp>
        <p:sp>
          <p:nvSpPr>
            <p:cNvPr id="70" name="Oval 69"/>
            <p:cNvSpPr/>
            <p:nvPr/>
          </p:nvSpPr>
          <p:spPr>
            <a:xfrm>
              <a:off x="7421966" y="2971896"/>
              <a:ext cx="274652" cy="274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3</a:t>
              </a:r>
            </a:p>
          </p:txBody>
        </p:sp>
        <p:sp>
          <p:nvSpPr>
            <p:cNvPr id="71" name="Oval 70"/>
            <p:cNvSpPr/>
            <p:nvPr/>
          </p:nvSpPr>
          <p:spPr>
            <a:xfrm>
              <a:off x="8412621" y="2971896"/>
              <a:ext cx="274652" cy="274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4</a:t>
              </a:r>
            </a:p>
          </p:txBody>
        </p:sp>
        <p:sp>
          <p:nvSpPr>
            <p:cNvPr id="72" name="Oval 71"/>
            <p:cNvSpPr/>
            <p:nvPr/>
          </p:nvSpPr>
          <p:spPr>
            <a:xfrm>
              <a:off x="8260213" y="3916502"/>
              <a:ext cx="274652" cy="274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9</a:t>
              </a:r>
            </a:p>
          </p:txBody>
        </p:sp>
        <p:sp>
          <p:nvSpPr>
            <p:cNvPr id="74" name="Oval 73"/>
            <p:cNvSpPr/>
            <p:nvPr/>
          </p:nvSpPr>
          <p:spPr>
            <a:xfrm>
              <a:off x="3764161" y="3429117"/>
              <a:ext cx="274652" cy="274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5</a:t>
              </a:r>
            </a:p>
          </p:txBody>
        </p:sp>
        <p:sp>
          <p:nvSpPr>
            <p:cNvPr id="75" name="Oval 74"/>
            <p:cNvSpPr/>
            <p:nvPr/>
          </p:nvSpPr>
          <p:spPr>
            <a:xfrm>
              <a:off x="4754816" y="3429117"/>
              <a:ext cx="274652" cy="274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6</a:t>
              </a:r>
            </a:p>
          </p:txBody>
        </p:sp>
        <p:sp>
          <p:nvSpPr>
            <p:cNvPr id="76" name="Oval 75"/>
            <p:cNvSpPr/>
            <p:nvPr/>
          </p:nvSpPr>
          <p:spPr>
            <a:xfrm>
              <a:off x="3048158" y="3992706"/>
              <a:ext cx="274653" cy="274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7</a:t>
              </a:r>
            </a:p>
          </p:txBody>
        </p:sp>
        <p:sp>
          <p:nvSpPr>
            <p:cNvPr id="77" name="Oval 76"/>
            <p:cNvSpPr/>
            <p:nvPr/>
          </p:nvSpPr>
          <p:spPr>
            <a:xfrm>
              <a:off x="4419835" y="3992706"/>
              <a:ext cx="274653" cy="274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8</a:t>
              </a:r>
            </a:p>
          </p:txBody>
        </p:sp>
      </p:grpSp>
      <p:sp>
        <p:nvSpPr>
          <p:cNvPr id="23555" name="Text Box 22" descr="Blue tissue paper"/>
          <p:cNvSpPr txBox="1">
            <a:spLocks noChangeArrowheads="1"/>
          </p:cNvSpPr>
          <p:nvPr/>
        </p:nvSpPr>
        <p:spPr bwMode="auto">
          <a:xfrm>
            <a:off x="2851151" y="658813"/>
            <a:ext cx="7585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 typeface="Wingdings" panose="05000000000000000000" pitchFamily="2" charset="2"/>
              <a:buChar char="Ø"/>
            </a:pPr>
            <a:r>
              <a:rPr lang="en-US" altLang="en-US" sz="2400" b="1">
                <a:solidFill>
                  <a:srgbClr val="CC3300"/>
                </a:solidFill>
                <a:latin typeface="Times New Roman" panose="02020603050405020304" pitchFamily="18" charset="0"/>
              </a:rPr>
              <a:t>Khung tên.</a:t>
            </a:r>
          </a:p>
        </p:txBody>
      </p:sp>
      <p:sp>
        <p:nvSpPr>
          <p:cNvPr id="67" name="TextBox 66"/>
          <p:cNvSpPr txBox="1">
            <a:spLocks noChangeArrowheads="1"/>
          </p:cNvSpPr>
          <p:nvPr/>
        </p:nvSpPr>
        <p:spPr bwMode="auto">
          <a:xfrm>
            <a:off x="4724400" y="685801"/>
            <a:ext cx="548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2000" b="1" i="1" dirty="0" err="1">
                <a:solidFill>
                  <a:srgbClr val="0000CC"/>
                </a:solidFill>
                <a:latin typeface="Times New Roman" panose="02020603050405020304" pitchFamily="18" charset="0"/>
                <a:cs typeface="Times New Roman" panose="02020603050405020304" pitchFamily="18" charset="0"/>
              </a:rPr>
              <a:t>Kích</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thước</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và</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nội</a:t>
            </a:r>
            <a:r>
              <a:rPr lang="en-US" altLang="en-US" sz="2000" b="1" i="1" dirty="0">
                <a:solidFill>
                  <a:srgbClr val="0000CC"/>
                </a:solidFill>
                <a:latin typeface="Times New Roman" panose="02020603050405020304" pitchFamily="18" charset="0"/>
                <a:cs typeface="Times New Roman" panose="02020603050405020304" pitchFamily="18" charset="0"/>
              </a:rPr>
              <a:t> dung </a:t>
            </a:r>
            <a:r>
              <a:rPr lang="en-US" altLang="en-US" sz="2000" b="1" i="1" dirty="0" err="1">
                <a:solidFill>
                  <a:srgbClr val="0000CC"/>
                </a:solidFill>
                <a:latin typeface="Times New Roman" panose="02020603050405020304" pitchFamily="18" charset="0"/>
                <a:cs typeface="Times New Roman" panose="02020603050405020304" pitchFamily="18" charset="0"/>
              </a:rPr>
              <a:t>khung</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tên</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được</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quy</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định</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a:solidFill>
                  <a:srgbClr val="0000CC"/>
                </a:solidFill>
                <a:latin typeface="Times New Roman" panose="02020603050405020304" pitchFamily="18" charset="0"/>
                <a:cs typeface="Times New Roman" panose="02020603050405020304" pitchFamily="18" charset="0"/>
              </a:rPr>
              <a:t>trong</a:t>
            </a:r>
            <a:r>
              <a:rPr lang="en-US" altLang="en-US" sz="2000" b="1" i="1" dirty="0">
                <a:solidFill>
                  <a:srgbClr val="0000CC"/>
                </a:solidFill>
                <a:latin typeface="Times New Roman" panose="02020603050405020304" pitchFamily="18" charset="0"/>
                <a:cs typeface="Times New Roman" panose="02020603050405020304" pitchFamily="18" charset="0"/>
              </a:rPr>
              <a:t> </a:t>
            </a:r>
            <a:r>
              <a:rPr lang="en-US" altLang="en-US" sz="2000" b="1" i="1" dirty="0" err="1" smtClean="0">
                <a:solidFill>
                  <a:srgbClr val="0000CC"/>
                </a:solidFill>
                <a:latin typeface="Times New Roman" panose="02020603050405020304" pitchFamily="18" charset="0"/>
                <a:cs typeface="Times New Roman" panose="02020603050405020304" pitchFamily="18" charset="0"/>
              </a:rPr>
              <a:t>hình</a:t>
            </a:r>
            <a:endParaRPr lang="en-US" altLang="en-US" sz="2000" b="1" i="1" dirty="0">
              <a:solidFill>
                <a:srgbClr val="0000CC"/>
              </a:solidFill>
              <a:latin typeface="Times New Roman" panose="02020603050405020304" pitchFamily="18" charset="0"/>
              <a:cs typeface="Times New Roman" panose="02020603050405020304" pitchFamily="18" charset="0"/>
            </a:endParaRPr>
          </a:p>
        </p:txBody>
      </p:sp>
      <p:grpSp>
        <p:nvGrpSpPr>
          <p:cNvPr id="5" name="Group 4"/>
          <p:cNvGrpSpPr>
            <a:grpSpLocks/>
          </p:cNvGrpSpPr>
          <p:nvPr/>
        </p:nvGrpSpPr>
        <p:grpSpPr bwMode="auto">
          <a:xfrm>
            <a:off x="2368550" y="5178426"/>
            <a:ext cx="8174038" cy="1630363"/>
            <a:chOff x="844550" y="5177927"/>
            <a:chExt cx="8174037" cy="1631216"/>
          </a:xfrm>
        </p:grpSpPr>
        <p:sp>
          <p:nvSpPr>
            <p:cNvPr id="23559" name="TextBox 3"/>
            <p:cNvSpPr txBox="1">
              <a:spLocks noChangeArrowheads="1"/>
            </p:cNvSpPr>
            <p:nvPr/>
          </p:nvSpPr>
          <p:spPr bwMode="auto">
            <a:xfrm>
              <a:off x="844550" y="5177927"/>
              <a:ext cx="42179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Tên vật được vẽ</a:t>
              </a:r>
            </a:p>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Tên vật liệu chế tạo vật được vẽ</a:t>
              </a:r>
            </a:p>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Tỉ lệ bản vẽ</a:t>
              </a:r>
            </a:p>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Mã số bản vẽ</a:t>
              </a:r>
            </a:p>
          </p:txBody>
        </p:sp>
        <p:sp>
          <p:nvSpPr>
            <p:cNvPr id="81" name="Oval 80"/>
            <p:cNvSpPr/>
            <p:nvPr/>
          </p:nvSpPr>
          <p:spPr>
            <a:xfrm>
              <a:off x="990600" y="5287522"/>
              <a:ext cx="274638" cy="274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1</a:t>
              </a:r>
            </a:p>
          </p:txBody>
        </p:sp>
        <p:sp>
          <p:nvSpPr>
            <p:cNvPr id="82" name="Oval 81"/>
            <p:cNvSpPr/>
            <p:nvPr/>
          </p:nvSpPr>
          <p:spPr>
            <a:xfrm>
              <a:off x="990600" y="5570245"/>
              <a:ext cx="274638" cy="274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2</a:t>
              </a:r>
            </a:p>
          </p:txBody>
        </p:sp>
        <p:sp>
          <p:nvSpPr>
            <p:cNvPr id="83" name="Oval 82"/>
            <p:cNvSpPr/>
            <p:nvPr/>
          </p:nvSpPr>
          <p:spPr>
            <a:xfrm>
              <a:off x="990600" y="5852968"/>
              <a:ext cx="274638" cy="274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3</a:t>
              </a:r>
            </a:p>
          </p:txBody>
        </p:sp>
        <p:sp>
          <p:nvSpPr>
            <p:cNvPr id="84" name="Oval 83"/>
            <p:cNvSpPr/>
            <p:nvPr/>
          </p:nvSpPr>
          <p:spPr>
            <a:xfrm>
              <a:off x="990600" y="6135691"/>
              <a:ext cx="274638" cy="273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4</a:t>
              </a:r>
            </a:p>
          </p:txBody>
        </p:sp>
        <p:sp>
          <p:nvSpPr>
            <p:cNvPr id="23564" name="TextBox 84"/>
            <p:cNvSpPr txBox="1">
              <a:spLocks noChangeArrowheads="1"/>
            </p:cNvSpPr>
            <p:nvPr/>
          </p:nvSpPr>
          <p:spPr bwMode="auto">
            <a:xfrm>
              <a:off x="4800600" y="5177927"/>
              <a:ext cx="42179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Tên vật được vẽ</a:t>
              </a:r>
            </a:p>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Tên vật liệu chế tạo vật được vẽ</a:t>
              </a:r>
            </a:p>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Tỉ lệ bản vẽ</a:t>
              </a:r>
            </a:p>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Mã số bản vẽ</a:t>
              </a:r>
            </a:p>
            <a:p>
              <a:pPr>
                <a:spcBef>
                  <a:spcPct val="0"/>
                </a:spcBef>
                <a:buClrTx/>
                <a:buFontTx/>
                <a:buNone/>
              </a:pPr>
              <a:r>
                <a:rPr lang="en-US" altLang="en-US" sz="2000" b="1" i="1">
                  <a:solidFill>
                    <a:schemeClr val="tx1"/>
                  </a:solidFill>
                  <a:latin typeface="Times New Roman" panose="02020603050405020304" pitchFamily="18" charset="0"/>
                  <a:cs typeface="Times New Roman" panose="02020603050405020304" pitchFamily="18" charset="0"/>
                </a:rPr>
                <a:t>Tên trường và lớp</a:t>
              </a:r>
            </a:p>
          </p:txBody>
        </p:sp>
        <p:sp>
          <p:nvSpPr>
            <p:cNvPr id="86" name="Oval 85"/>
            <p:cNvSpPr/>
            <p:nvPr/>
          </p:nvSpPr>
          <p:spPr>
            <a:xfrm>
              <a:off x="4946649" y="5287522"/>
              <a:ext cx="274638" cy="274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5</a:t>
              </a:r>
            </a:p>
          </p:txBody>
        </p:sp>
        <p:sp>
          <p:nvSpPr>
            <p:cNvPr id="87" name="Oval 86"/>
            <p:cNvSpPr/>
            <p:nvPr/>
          </p:nvSpPr>
          <p:spPr>
            <a:xfrm>
              <a:off x="4946649" y="5570245"/>
              <a:ext cx="274638" cy="274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6</a:t>
              </a:r>
            </a:p>
          </p:txBody>
        </p:sp>
        <p:sp>
          <p:nvSpPr>
            <p:cNvPr id="88" name="Oval 87"/>
            <p:cNvSpPr/>
            <p:nvPr/>
          </p:nvSpPr>
          <p:spPr>
            <a:xfrm>
              <a:off x="4946649" y="5852968"/>
              <a:ext cx="274638" cy="274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7</a:t>
              </a:r>
            </a:p>
          </p:txBody>
        </p:sp>
        <p:sp>
          <p:nvSpPr>
            <p:cNvPr id="89" name="Oval 88"/>
            <p:cNvSpPr/>
            <p:nvPr/>
          </p:nvSpPr>
          <p:spPr>
            <a:xfrm>
              <a:off x="4946649" y="6135691"/>
              <a:ext cx="274638" cy="273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8</a:t>
              </a:r>
            </a:p>
          </p:txBody>
        </p:sp>
        <p:sp>
          <p:nvSpPr>
            <p:cNvPr id="90" name="Oval 89"/>
            <p:cNvSpPr/>
            <p:nvPr/>
          </p:nvSpPr>
          <p:spPr>
            <a:xfrm>
              <a:off x="4946649" y="6418414"/>
              <a:ext cx="274638" cy="273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9</a:t>
              </a:r>
            </a:p>
          </p:txBody>
        </p:sp>
      </p:grpSp>
      <p:sp>
        <p:nvSpPr>
          <p:cNvPr id="23558" name="Text Box 20" descr="Blue tissue paper"/>
          <p:cNvSpPr txBox="1">
            <a:spLocks noChangeArrowheads="1"/>
          </p:cNvSpPr>
          <p:nvPr/>
        </p:nvSpPr>
        <p:spPr bwMode="auto">
          <a:xfrm>
            <a:off x="1752600" y="228601"/>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en-US" altLang="en-US" sz="2800" b="1">
                <a:solidFill>
                  <a:srgbClr val="006600"/>
                </a:solidFill>
                <a:latin typeface="Times New Roman" panose="02020603050405020304" pitchFamily="18" charset="0"/>
              </a:rPr>
              <a:t>I. KHỔ GIẤY:</a:t>
            </a:r>
          </a:p>
        </p:txBody>
      </p:sp>
    </p:spTree>
    <p:extLst>
      <p:ext uri="{BB962C8B-B14F-4D97-AF65-F5344CB8AC3E}">
        <p14:creationId xmlns:p14="http://schemas.microsoft.com/office/powerpoint/2010/main" val="4150616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662541"/>
          </a:xfrm>
          <a:prstGeom prst="rect">
            <a:avLst/>
          </a:prstGeom>
          <a:solidFill>
            <a:schemeClr val="bg1">
              <a:lumMod val="95000"/>
            </a:schemeClr>
          </a:solidFill>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II. </a:t>
            </a:r>
            <a:r>
              <a:rPr lang="en-US" sz="3600" b="1" dirty="0" err="1">
                <a:solidFill>
                  <a:srgbClr val="0000FF"/>
                </a:solidFill>
                <a:latin typeface="Times New Roman" panose="02020603050405020304" pitchFamily="18" charset="0"/>
                <a:cs typeface="Times New Roman" panose="02020603050405020304" pitchFamily="18" charset="0"/>
              </a:rPr>
              <a:t>Tỉ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lệ</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1. </a:t>
            </a:r>
            <a:r>
              <a:rPr lang="vi-VN" sz="2400" b="1" dirty="0" smtClean="0">
                <a:solidFill>
                  <a:srgbClr val="C00000"/>
                </a:solidFill>
                <a:latin typeface="Times New Roman" panose="02020603050405020304" pitchFamily="18" charset="0"/>
                <a:cs typeface="Times New Roman" panose="02020603050405020304" pitchFamily="18" charset="0"/>
              </a:rPr>
              <a:t>Quan </a:t>
            </a:r>
            <a:r>
              <a:rPr lang="vi-VN" sz="2400" b="1" dirty="0">
                <a:solidFill>
                  <a:srgbClr val="C00000"/>
                </a:solidFill>
                <a:latin typeface="Times New Roman" panose="02020603050405020304" pitchFamily="18" charset="0"/>
                <a:cs typeface="Times New Roman" panose="02020603050405020304" pitchFamily="18" charset="0"/>
              </a:rPr>
              <a:t>sát </a:t>
            </a:r>
            <a:r>
              <a:rPr lang="vi-VN" sz="2400" b="1" dirty="0" smtClean="0">
                <a:solidFill>
                  <a:srgbClr val="C00000"/>
                </a:solidFill>
                <a:latin typeface="Times New Roman" panose="02020603050405020304" pitchFamily="18" charset="0"/>
                <a:cs typeface="Times New Roman" panose="02020603050405020304" pitchFamily="18" charset="0"/>
              </a:rPr>
              <a:t>hình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dưới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đây</a:t>
            </a:r>
            <a:r>
              <a:rPr lang="en-US" sz="2400" b="1" dirty="0" smtClean="0">
                <a:solidFill>
                  <a:srgbClr val="C00000"/>
                </a:solidFill>
                <a:latin typeface="Times New Roman" panose="02020603050405020304" pitchFamily="18" charset="0"/>
                <a:cs typeface="Times New Roman" panose="02020603050405020304" pitchFamily="18" charset="0"/>
              </a:rPr>
              <a:t> </a:t>
            </a:r>
            <a:r>
              <a:rPr lang="vi-VN" sz="2400" b="1" dirty="0" smtClean="0">
                <a:solidFill>
                  <a:srgbClr val="C00000"/>
                </a:solidFill>
                <a:latin typeface="Times New Roman" panose="02020603050405020304" pitchFamily="18" charset="0"/>
                <a:cs typeface="Times New Roman" panose="02020603050405020304" pitchFamily="18" charset="0"/>
              </a:rPr>
              <a:t>và </a:t>
            </a:r>
            <a:r>
              <a:rPr lang="vi-VN" sz="2400" b="1" dirty="0">
                <a:solidFill>
                  <a:srgbClr val="C00000"/>
                </a:solidFill>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11873" y="965921"/>
            <a:ext cx="11759303" cy="4585993"/>
          </a:xfrm>
          <a:prstGeom prst="rect">
            <a:avLst/>
          </a:prstGeom>
          <a:solidFill>
            <a:schemeClr val="bg1">
              <a:lumMod val="95000"/>
            </a:schemeClr>
          </a:solidFill>
        </p:spPr>
      </p:pic>
      <p:sp>
        <p:nvSpPr>
          <p:cNvPr id="5" name="Rectangle 4"/>
          <p:cNvSpPr/>
          <p:nvPr/>
        </p:nvSpPr>
        <p:spPr>
          <a:xfrm>
            <a:off x="211873" y="5551914"/>
            <a:ext cx="11597268" cy="1384995"/>
          </a:xfrm>
          <a:prstGeom prst="rect">
            <a:avLst/>
          </a:prstGeom>
          <a:solidFill>
            <a:schemeClr val="bg1">
              <a:lumMod val="85000"/>
            </a:schemeClr>
          </a:solidFill>
        </p:spPr>
        <p:txBody>
          <a:bodyPr wrap="square">
            <a:spAutoFit/>
          </a:bodyPr>
          <a:lstStyle/>
          <a:p>
            <a:r>
              <a:rPr lang="vi-VN" sz="2800" b="1" dirty="0">
                <a:solidFill>
                  <a:srgbClr val="C00000"/>
                </a:solidFill>
                <a:latin typeface="Times New Roman" panose="02020603050405020304" pitchFamily="18" charset="0"/>
                <a:cs typeface="Times New Roman" panose="02020603050405020304" pitchFamily="18" charset="0"/>
              </a:rPr>
              <a:t>2. Vì sao phải sử dụng tỉ lệ khi lập bản vẽ kĩ thuật?</a:t>
            </a:r>
          </a:p>
          <a:p>
            <a:r>
              <a:rPr lang="vi-VN" sz="2800" b="1" dirty="0">
                <a:solidFill>
                  <a:srgbClr val="C00000"/>
                </a:solidFill>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smtClean="0">
                <a:solidFill>
                  <a:srgbClr val="FF0000"/>
                </a:solidFill>
                <a:latin typeface="Times New Roman" panose="02020603050405020304" pitchFamily="18" charset="0"/>
                <a:cs typeface="Times New Roman" panose="02020603050405020304" pitchFamily="18" charset="0"/>
              </a:rPr>
              <a:t>1.</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a:t>
            </a:r>
            <a:r>
              <a:rPr lang="vi-VN" sz="2000" b="1" smtClean="0">
                <a:solidFill>
                  <a:srgbClr val="FF0000"/>
                </a:solidFill>
                <a:latin typeface="Times New Roman" panose="02020603050405020304" pitchFamily="18" charset="0"/>
                <a:cs typeface="Times New Roman" panose="02020603050405020304" pitchFamily="18" charset="0"/>
              </a:rPr>
              <a:t>b</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lớn gấp đôi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 Hình </a:t>
            </a:r>
            <a:r>
              <a:rPr lang="vi-VN" sz="2000" b="1" smtClean="0">
                <a:solidFill>
                  <a:srgbClr val="FF0000"/>
                </a:solidFill>
                <a:latin typeface="Times New Roman" panose="02020603050405020304" pitchFamily="18" charset="0"/>
                <a:cs typeface="Times New Roman" panose="02020603050405020304" pitchFamily="18" charset="0"/>
              </a:rPr>
              <a:t>c</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Hình d</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a:t>
            </a:r>
            <a:r>
              <a:rPr lang="en-US" sz="2000" b="1" smtClean="0">
                <a:solidFill>
                  <a:srgbClr val="FF0000"/>
                </a:solidFill>
                <a:latin typeface="Times New Roman" panose="02020603050405020304" pitchFamily="18" charset="0"/>
                <a:cs typeface="Times New Roman" panose="02020603050405020304" pitchFamily="18" charset="0"/>
              </a:rPr>
              <a:t>1/2</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662541"/>
          </a:xfrm>
          <a:prstGeom prst="rect">
            <a:avLst/>
          </a:prstGeom>
          <a:solidFill>
            <a:schemeClr val="bg1">
              <a:lumMod val="85000"/>
            </a:schemeClr>
          </a:solidFill>
        </p:spPr>
        <p:txBody>
          <a:bodyPr wrap="square">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III.</a:t>
            </a:r>
            <a:r>
              <a:rPr lang="vi-VN"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Nét</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vẽ</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TCVN8-24:2002</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Một số loại nét vẽ thường dùng</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8784" y="3572758"/>
            <a:ext cx="5829249" cy="3200399"/>
          </a:xfrm>
          <a:prstGeom prst="rect">
            <a:avLst/>
          </a:prstGeom>
        </p:spPr>
      </p:pic>
      <p:sp>
        <p:nvSpPr>
          <p:cNvPr id="5" name="Rectangle 4"/>
          <p:cNvSpPr/>
          <p:nvPr/>
        </p:nvSpPr>
        <p:spPr>
          <a:xfrm>
            <a:off x="1689735" y="129752"/>
            <a:ext cx="10596533" cy="3323987"/>
          </a:xfrm>
          <a:prstGeom prst="rect">
            <a:avLst/>
          </a:prstGeom>
        </p:spPr>
        <p:txBody>
          <a:bodyPr wrap="square">
            <a:spAutoFit/>
          </a:bodyPr>
          <a:lstStyle/>
          <a:p>
            <a:pPr>
              <a:lnSpc>
                <a:spcPct val="150000"/>
              </a:lnSpc>
            </a:pPr>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Nam</a:t>
            </a:r>
            <a:r>
              <a:rPr lang="vi-VN"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TCVN)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22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quy định về kích thước được trình bày trong TCVN 7583-1:2006</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28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28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28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122" y="1"/>
            <a:ext cx="12078878" cy="2677656"/>
          </a:xfrm>
          <a:prstGeom prst="rect">
            <a:avLst/>
          </a:prstGeom>
          <a:solidFill>
            <a:schemeClr val="accent2">
              <a:lumMod val="40000"/>
              <a:lumOff val="60000"/>
            </a:schemeClr>
          </a:solidFill>
        </p:spPr>
        <p:txBody>
          <a:bodyPr wrap="square">
            <a:spAutoFit/>
          </a:bodyPr>
          <a:lstStyle/>
          <a:p>
            <a:r>
              <a:rPr lang="vi-VN" sz="2800" b="1" dirty="0" smtClean="0">
                <a:solidFill>
                  <a:srgbClr val="0000FF"/>
                </a:solidFill>
                <a:latin typeface="Times New Roman" panose="02020603050405020304" pitchFamily="18" charset="0"/>
                <a:cs typeface="Times New Roman" panose="02020603050405020304" pitchFamily="18" charset="0"/>
              </a:rPr>
              <a:t>Thảo luận:</a:t>
            </a:r>
          </a:p>
          <a:p>
            <a:r>
              <a:rPr lang="vi-VN" sz="2800" b="1" dirty="0" smtClean="0">
                <a:latin typeface="Times New Roman" panose="02020603050405020304" pitchFamily="18" charset="0"/>
                <a:cs typeface="Times New Roman" panose="02020603050405020304" pitchFamily="18" charset="0"/>
              </a:rPr>
              <a:t>1. Mỗi </a:t>
            </a:r>
            <a:r>
              <a:rPr lang="vi-VN" sz="2800" b="1" dirty="0" smtClean="0">
                <a:latin typeface="Times New Roman" panose="02020603050405020304" pitchFamily="18" charset="0"/>
                <a:cs typeface="Times New Roman" panose="02020603050405020304" pitchFamily="18" charset="0"/>
              </a:rPr>
              <a:t>trường hợp ở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dưới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đây</a:t>
            </a:r>
            <a:r>
              <a:rPr lang="vi-VN" sz="2800" b="1" dirty="0" smtClean="0">
                <a:latin typeface="Times New Roman" panose="02020603050405020304" pitchFamily="18" charset="0"/>
                <a:cs typeface="Times New Roman" panose="02020603050405020304" pitchFamily="18" charset="0"/>
              </a:rPr>
              <a:t> trình </a:t>
            </a:r>
            <a:r>
              <a:rPr lang="vi-VN" sz="2800" b="1" dirty="0" smtClean="0">
                <a:latin typeface="Times New Roman" panose="02020603050405020304" pitchFamily="18" charset="0"/>
                <a:cs typeface="Times New Roman" panose="02020603050405020304" pitchFamily="18" charset="0"/>
              </a:rPr>
              <a:t>bày </a:t>
            </a:r>
            <a:r>
              <a:rPr lang="vi-VN" sz="2800" b="1" dirty="0" smtClean="0">
                <a:latin typeface="Times New Roman" panose="02020603050405020304" pitchFamily="18" charset="0"/>
                <a:cs typeface="Times New Roman" panose="02020603050405020304" pitchFamily="18" charset="0"/>
              </a:rPr>
              <a:t>những </a:t>
            </a:r>
            <a:r>
              <a:rPr lang="vi-VN" sz="2800" b="1" dirty="0" smtClean="0">
                <a:latin typeface="Times New Roman" panose="02020603050405020304" pitchFamily="18" charset="0"/>
                <a:cs typeface="Times New Roman" panose="02020603050405020304" pitchFamily="18" charset="0"/>
              </a:rPr>
              <a:t>thông tin gì của sản phẩm</a:t>
            </a:r>
            <a:r>
              <a:rPr lang="vi-VN" sz="2800" b="1" dirty="0" smtClean="0">
                <a:latin typeface="Times New Roman" panose="02020603050405020304" pitchFamily="18" charset="0"/>
                <a:cs typeface="Times New Roman" panose="02020603050405020304" pitchFamily="18" charset="0"/>
              </a:rPr>
              <a:t>?</a:t>
            </a:r>
          </a:p>
          <a:p>
            <a:r>
              <a:rPr lang="vi-VN"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Kể</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algn="ctr"/>
            <a:endParaRPr lang="vi-VN" sz="2800" b="1" dirty="0" smtClean="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13122" y="2088037"/>
            <a:ext cx="12078878" cy="4769963"/>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6851" y="106157"/>
            <a:ext cx="6698166" cy="954107"/>
          </a:xfrm>
          <a:prstGeom prst="rect">
            <a:avLst/>
          </a:prstGeom>
        </p:spPr>
        <p:txBody>
          <a:bodyPr wrap="square">
            <a:spAutoFit/>
          </a:bodyPr>
          <a:lstStyle/>
          <a:p>
            <a:r>
              <a:rPr lang="vi-VN" sz="2800" b="1" dirty="0">
                <a:solidFill>
                  <a:srgbClr val="C00000"/>
                </a:solidFill>
                <a:latin typeface="Times New Roman" panose="02020603050405020304" pitchFamily="18" charset="0"/>
                <a:cs typeface="Times New Roman" panose="02020603050405020304" pitchFamily="18" charset="0"/>
              </a:rPr>
              <a:t>1. Mỗi trường hợp ở </a:t>
            </a:r>
            <a:r>
              <a:rPr lang="en-US" sz="2800" b="1" dirty="0" err="1" smtClean="0">
                <a:solidFill>
                  <a:srgbClr val="C00000"/>
                </a:solidFill>
                <a:latin typeface="Times New Roman" panose="02020603050405020304" pitchFamily="18" charset="0"/>
                <a:cs typeface="Times New Roman" panose="02020603050405020304" pitchFamily="18" charset="0"/>
              </a:rPr>
              <a:t>hình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dưới</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đây</a:t>
            </a:r>
            <a:r>
              <a:rPr lang="en-US" sz="2800" b="1" dirty="0" smtClean="0">
                <a:solidFill>
                  <a:srgbClr val="C00000"/>
                </a:solidFill>
                <a:latin typeface="Times New Roman" panose="02020603050405020304" pitchFamily="18" charset="0"/>
                <a:cs typeface="Times New Roman" panose="02020603050405020304" pitchFamily="18" charset="0"/>
              </a:rPr>
              <a:t> </a:t>
            </a:r>
            <a:r>
              <a:rPr lang="vi-VN" sz="2800" b="1" dirty="0" smtClean="0">
                <a:solidFill>
                  <a:srgbClr val="C00000"/>
                </a:solidFill>
                <a:latin typeface="Times New Roman" panose="02020603050405020304" pitchFamily="18" charset="0"/>
                <a:cs typeface="Times New Roman" panose="02020603050405020304" pitchFamily="18" charset="0"/>
              </a:rPr>
              <a:t>trình </a:t>
            </a:r>
            <a:r>
              <a:rPr lang="vi-VN" sz="2800" b="1" dirty="0">
                <a:solidFill>
                  <a:srgbClr val="C00000"/>
                </a:solidFill>
                <a:latin typeface="Times New Roman" panose="02020603050405020304" pitchFamily="18" charset="0"/>
                <a:cs typeface="Times New Roman" panose="02020603050405020304" pitchFamily="18" charset="0"/>
              </a:rPr>
              <a:t>bày những thông tin gì của sản phẩm?</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8970" y="5837905"/>
            <a:ext cx="6954646" cy="954107"/>
          </a:xfrm>
          <a:prstGeom prst="rect">
            <a:avLst/>
          </a:prstGeom>
          <a:solidFill>
            <a:schemeClr val="bg2"/>
          </a:solidFill>
        </p:spPr>
        <p:txBody>
          <a:bodyPr wrap="square">
            <a:spAutoFit/>
          </a:bodyPr>
          <a:lstStyle/>
          <a:p>
            <a:r>
              <a:rPr lang="en-US" sz="2800" b="1" dirty="0">
                <a:solidFill>
                  <a:srgbClr val="C00000"/>
                </a:solidFill>
              </a:rPr>
              <a:t>2</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một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số</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lĩnh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vực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sử</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bản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thuật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biết</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292898" y="419702"/>
            <a:ext cx="4516243" cy="6124754"/>
          </a:xfrm>
          <a:prstGeom prst="rect">
            <a:avLst/>
          </a:prstGeom>
        </p:spPr>
        <p:txBody>
          <a:bodyPr wrap="square">
            <a:spAutoFit/>
          </a:bodyPr>
          <a:lstStyle/>
          <a:p>
            <a:r>
              <a:rPr lang="vi-VN" sz="2800" b="1" dirty="0">
                <a:solidFill>
                  <a:srgbClr val="0000FF"/>
                </a:solidFill>
                <a:latin typeface="Times New Roman" panose="02020603050405020304" pitchFamily="18" charset="0"/>
                <a:cs typeface="Times New Roman" panose="02020603050405020304" pitchFamily="18" charset="0"/>
              </a:rPr>
              <a:t>1. - </a:t>
            </a:r>
            <a:r>
              <a:rPr lang="vi-VN" sz="2800" b="1" dirty="0" smtClean="0">
                <a:solidFill>
                  <a:srgbClr val="0000FF"/>
                </a:solidFill>
                <a:latin typeface="Times New Roman" panose="02020603050405020304" pitchFamily="18" charset="0"/>
                <a:cs typeface="Times New Roman" panose="02020603050405020304" pitchFamily="18" charset="0"/>
              </a:rPr>
              <a:t>Hình.a </a:t>
            </a:r>
            <a:r>
              <a:rPr lang="vi-VN" sz="2800" b="1" dirty="0">
                <a:latin typeface="Times New Roman" panose="02020603050405020304" pitchFamily="18" charset="0"/>
                <a:cs typeface="Times New Roman" panose="02020603050405020304" pitchFamily="18" charset="0"/>
              </a:rPr>
              <a:t>trình bày mặt bằng tầng 1 của ngôi nhà gồm có: phòng ngủ, phòng ăn, phòng khách, bếp, nhà vệ sinh cùng với kích thước từng khu vực.</a:t>
            </a:r>
          </a:p>
          <a:p>
            <a:r>
              <a:rPr lang="vi-VN" sz="2800" b="1" dirty="0">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Hình </a:t>
            </a:r>
            <a:r>
              <a:rPr lang="vi-VN" sz="2800" b="1" dirty="0" smtClean="0">
                <a:solidFill>
                  <a:srgbClr val="0000FF"/>
                </a:solidFill>
                <a:latin typeface="Times New Roman" panose="02020603050405020304" pitchFamily="18" charset="0"/>
                <a:cs typeface="Times New Roman" panose="02020603050405020304" pitchFamily="18" charset="0"/>
              </a:rPr>
              <a:t>b </a:t>
            </a:r>
            <a:r>
              <a:rPr lang="vi-VN" sz="2800" b="1" dirty="0">
                <a:latin typeface="Times New Roman" panose="02020603050405020304" pitchFamily="18" charset="0"/>
                <a:cs typeface="Times New Roman" panose="02020603050405020304" pitchFamily="18" charset="0"/>
              </a:rPr>
              <a:t>trình bày sơ đồ mạch điện chiếu sáng có 3 bóng đèn, khóa điện, nguồn điện.</a:t>
            </a:r>
          </a:p>
          <a:p>
            <a:r>
              <a:rPr lang="vi-VN" sz="2800" b="1" dirty="0">
                <a:solidFill>
                  <a:srgbClr val="0000FF"/>
                </a:solidFill>
                <a:latin typeface="Times New Roman" panose="02020603050405020304" pitchFamily="18" charset="0"/>
                <a:cs typeface="Times New Roman" panose="02020603050405020304" pitchFamily="18" charset="0"/>
              </a:rPr>
              <a:t>2. Một số lĩnh vực: </a:t>
            </a:r>
            <a:r>
              <a:rPr lang="vi-VN" sz="2800" b="1" dirty="0">
                <a:latin typeface="Times New Roman" panose="02020603050405020304" pitchFamily="18" charset="0"/>
                <a:cs typeface="Times New Roman" panose="02020603050405020304" pitchFamily="18" charset="0"/>
              </a:rPr>
              <a:t>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138970" y="1060264"/>
            <a:ext cx="6755364"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54208" y="3758936"/>
            <a:ext cx="21" cy="4"/>
          </a:xfrm>
          <a:prstGeom prst="rect">
            <a:avLst/>
          </a:prstGeom>
        </p:spPr>
      </p:pic>
      <p:sp>
        <p:nvSpPr>
          <p:cNvPr id="3" name="Rectangle 2"/>
          <p:cNvSpPr/>
          <p:nvPr/>
        </p:nvSpPr>
        <p:spPr>
          <a:xfrm>
            <a:off x="1214658" y="359315"/>
            <a:ext cx="1068651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 </a:t>
            </a:r>
            <a:r>
              <a:rPr lang="en-US" sz="2800" b="1" dirty="0" smtClean="0">
                <a:solidFill>
                  <a:srgbClr val="FF0000"/>
                </a:solidFill>
                <a:latin typeface="Times New Roman" panose="02020603050405020304" pitchFamily="18" charset="0"/>
                <a:cs typeface="Times New Roman" panose="02020603050405020304" pitchFamily="18" charset="0"/>
              </a:rPr>
              <a:t>MỘT SỐ TIÊU </a:t>
            </a:r>
            <a:r>
              <a:rPr lang="en-US" sz="2800" b="1" dirty="0">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84974" y="1131340"/>
            <a:ext cx="10913327" cy="2677656"/>
          </a:xfrm>
          <a:prstGeom prst="rect">
            <a:avLst/>
          </a:prstGeom>
          <a:solidFill>
            <a:schemeClr val="bg1">
              <a:lumMod val="95000"/>
            </a:schemeClr>
          </a:solidFill>
        </p:spPr>
        <p:txBody>
          <a:bodyPr wrap="square">
            <a:spAutoFit/>
          </a:bodyPr>
          <a:lstStyle/>
          <a:p>
            <a:pPr>
              <a:lnSpc>
                <a:spcPct val="150000"/>
              </a:lnSpc>
            </a:pPr>
            <a:r>
              <a:rPr lang="vi-VN" sz="2800" b="1" dirty="0">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Khổ</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TCVN 7285:2003</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A0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A4</a:t>
            </a:r>
            <a:endParaRPr lang="vi-VN" sz="2800" dirty="0">
              <a:latin typeface="Times New Roman" panose="02020603050405020304" pitchFamily="18" charset="0"/>
              <a:cs typeface="Times New Roman" panose="02020603050405020304" pitchFamily="18" charset="0"/>
            </a:endParaRPr>
          </a:p>
        </p:txBody>
      </p:sp>
      <p:graphicFrame>
        <p:nvGraphicFramePr>
          <p:cNvPr id="8" name="Group 114"/>
          <p:cNvGraphicFramePr>
            <a:graphicFrameLocks/>
          </p:cNvGraphicFramePr>
          <p:nvPr>
            <p:extLst>
              <p:ext uri="{D42A27DB-BD31-4B8C-83A1-F6EECF244321}">
                <p14:modId xmlns:p14="http://schemas.microsoft.com/office/powerpoint/2010/main" val="442873244"/>
              </p:ext>
            </p:extLst>
          </p:nvPr>
        </p:nvGraphicFramePr>
        <p:xfrm>
          <a:off x="2595513" y="4063003"/>
          <a:ext cx="7619999" cy="1290637"/>
        </p:xfrm>
        <a:graphic>
          <a:graphicData uri="http://schemas.openxmlformats.org/drawingml/2006/table">
            <a:tbl>
              <a:tblPr/>
              <a:tblGrid>
                <a:gridCol w="1600200"/>
                <a:gridCol w="1295400"/>
                <a:gridCol w="1219200"/>
                <a:gridCol w="1143000"/>
                <a:gridCol w="1143000"/>
                <a:gridCol w="1219199"/>
              </a:tblGrid>
              <a:tr h="45720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a:ln>
                            <a:noFill/>
                          </a:ln>
                          <a:solidFill>
                            <a:srgbClr val="CC3300"/>
                          </a:solidFill>
                          <a:effectLst/>
                          <a:latin typeface="Arial" panose="020B0604020202020204" pitchFamily="34" charset="0"/>
                          <a:cs typeface="Arial" panose="020B0604020202020204" pitchFamily="34" charset="0"/>
                        </a:rPr>
                        <a:t>Kí</a:t>
                      </a:r>
                      <a:r>
                        <a:rPr kumimoji="0" lang="en-US" altLang="en-US" sz="1800" b="1" i="0" u="none" strike="noStrike" cap="none" normalizeH="0" baseline="0" dirty="0">
                          <a:ln>
                            <a:noFill/>
                          </a:ln>
                          <a:solidFill>
                            <a:srgbClr val="CC3300"/>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rgbClr val="CC3300"/>
                          </a:solidFill>
                          <a:effectLst/>
                          <a:latin typeface="Arial" panose="020B0604020202020204" pitchFamily="34" charset="0"/>
                          <a:cs typeface="Arial" panose="020B0604020202020204" pitchFamily="34" charset="0"/>
                        </a:rPr>
                        <a:t>hiệu</a:t>
                      </a:r>
                      <a:endParaRPr kumimoji="0" lang="en-US" altLang="en-US" sz="1800" b="1" i="0" u="none" strike="noStrike" cap="none" normalizeH="0" baseline="0" dirty="0">
                        <a:ln>
                          <a:noFill/>
                        </a:ln>
                        <a:solidFill>
                          <a:srgbClr val="CC3300"/>
                        </a:solidFill>
                        <a:effectLst/>
                        <a:latin typeface="Arial" panose="020B0604020202020204" pitchFamily="34" charset="0"/>
                        <a:cs typeface="Arial" panose="020B0604020202020204"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FF6600"/>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FF6600"/>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FF6600"/>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FF6600"/>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FF6600"/>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7">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a:ln>
                            <a:noFill/>
                          </a:ln>
                          <a:solidFill>
                            <a:srgbClr val="CC3300"/>
                          </a:solidFill>
                          <a:effectLst/>
                          <a:latin typeface="Arial" panose="020B0604020202020204" pitchFamily="34" charset="0"/>
                          <a:cs typeface="Arial" panose="020B0604020202020204" pitchFamily="34" charset="0"/>
                        </a:rPr>
                        <a:t>Kích</a:t>
                      </a:r>
                      <a:r>
                        <a:rPr kumimoji="0" lang="en-US" altLang="en-US" sz="1800" b="1" i="0" u="none" strike="noStrike" cap="none" normalizeH="0" baseline="0" dirty="0">
                          <a:ln>
                            <a:noFill/>
                          </a:ln>
                          <a:solidFill>
                            <a:srgbClr val="CC3300"/>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rgbClr val="CC3300"/>
                          </a:solidFill>
                          <a:effectLst/>
                          <a:latin typeface="Arial" panose="020B0604020202020204" pitchFamily="34" charset="0"/>
                          <a:cs typeface="Arial" panose="020B0604020202020204" pitchFamily="34" charset="0"/>
                        </a:rPr>
                        <a:t>thước</a:t>
                      </a:r>
                      <a:r>
                        <a:rPr kumimoji="0" lang="en-US" altLang="en-US" sz="1800" b="1" i="0" u="none" strike="noStrike" cap="none" normalizeH="0" baseline="0" dirty="0">
                          <a:ln>
                            <a:noFill/>
                          </a:ln>
                          <a:solidFill>
                            <a:srgbClr val="CC3300"/>
                          </a:solidFill>
                          <a:effectLst/>
                          <a:latin typeface="Arial" panose="020B0604020202020204" pitchFamily="34" charset="0"/>
                          <a:cs typeface="Arial" panose="020B0604020202020204" pitchFamily="34" charset="0"/>
                        </a:rPr>
                        <a:t> (mm)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a:spLocks noChangeArrowheads="1"/>
          </p:cNvSpPr>
          <p:nvPr/>
        </p:nvSpPr>
        <p:spPr bwMode="auto">
          <a:xfrm>
            <a:off x="4500513" y="410586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a:solidFill>
                  <a:srgbClr val="FF6600"/>
                </a:solidFill>
                <a:latin typeface="Arial" panose="020B0604020202020204" pitchFamily="34" charset="0"/>
              </a:rPr>
              <a:t>A</a:t>
            </a:r>
            <a:r>
              <a:rPr lang="en-US" altLang="en-US" sz="2000" b="1" baseline="-25000">
                <a:solidFill>
                  <a:srgbClr val="FF6600"/>
                </a:solidFill>
                <a:latin typeface="Arial" panose="020B0604020202020204" pitchFamily="34" charset="0"/>
              </a:rPr>
              <a:t>0</a:t>
            </a:r>
            <a:endParaRPr lang="en-US" altLang="en-US" sz="2000" b="1">
              <a:solidFill>
                <a:srgbClr val="FF6600"/>
              </a:solidFill>
              <a:latin typeface="Arial" panose="020B0604020202020204" pitchFamily="34" charset="0"/>
            </a:endParaRPr>
          </a:p>
        </p:txBody>
      </p:sp>
      <p:sp>
        <p:nvSpPr>
          <p:cNvPr id="10" name="TextBox 9"/>
          <p:cNvSpPr txBox="1">
            <a:spLocks noChangeArrowheads="1"/>
          </p:cNvSpPr>
          <p:nvPr/>
        </p:nvSpPr>
        <p:spPr bwMode="auto">
          <a:xfrm>
            <a:off x="4195713" y="474404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b="1" dirty="0">
                <a:solidFill>
                  <a:schemeClr val="tx1"/>
                </a:solidFill>
                <a:latin typeface="Arial" panose="020B0604020202020204" pitchFamily="34" charset="0"/>
              </a:rPr>
              <a:t>1189x841</a:t>
            </a:r>
          </a:p>
        </p:txBody>
      </p:sp>
      <p:sp>
        <p:nvSpPr>
          <p:cNvPr id="11" name="TextBox 10"/>
          <p:cNvSpPr txBox="1">
            <a:spLocks noChangeArrowheads="1"/>
          </p:cNvSpPr>
          <p:nvPr/>
        </p:nvSpPr>
        <p:spPr bwMode="auto">
          <a:xfrm>
            <a:off x="5719713" y="4105865"/>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a:solidFill>
                  <a:srgbClr val="FF6600"/>
                </a:solidFill>
                <a:latin typeface="Arial" panose="020B0604020202020204" pitchFamily="34" charset="0"/>
              </a:rPr>
              <a:t>A</a:t>
            </a:r>
            <a:r>
              <a:rPr lang="en-US" altLang="en-US" sz="2000" b="1" baseline="-25000">
                <a:solidFill>
                  <a:srgbClr val="FF6600"/>
                </a:solidFill>
                <a:latin typeface="Arial" panose="020B0604020202020204" pitchFamily="34" charset="0"/>
              </a:rPr>
              <a:t>1</a:t>
            </a:r>
            <a:endParaRPr lang="en-US" altLang="en-US" sz="2000" b="1">
              <a:solidFill>
                <a:srgbClr val="FF6600"/>
              </a:solidFill>
              <a:latin typeface="Arial" panose="020B0604020202020204" pitchFamily="34" charset="0"/>
            </a:endParaRPr>
          </a:p>
        </p:txBody>
      </p:sp>
      <p:sp>
        <p:nvSpPr>
          <p:cNvPr id="12" name="TextBox 11"/>
          <p:cNvSpPr txBox="1">
            <a:spLocks noChangeArrowheads="1"/>
          </p:cNvSpPr>
          <p:nvPr/>
        </p:nvSpPr>
        <p:spPr bwMode="auto">
          <a:xfrm>
            <a:off x="5527626" y="4744040"/>
            <a:ext cx="1182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b="1">
                <a:solidFill>
                  <a:schemeClr val="tx1"/>
                </a:solidFill>
                <a:latin typeface="Arial" panose="020B0604020202020204" pitchFamily="34" charset="0"/>
              </a:rPr>
              <a:t>841x594</a:t>
            </a:r>
          </a:p>
        </p:txBody>
      </p:sp>
      <p:sp>
        <p:nvSpPr>
          <p:cNvPr id="13" name="TextBox 12"/>
          <p:cNvSpPr txBox="1">
            <a:spLocks noChangeArrowheads="1"/>
          </p:cNvSpPr>
          <p:nvPr/>
        </p:nvSpPr>
        <p:spPr bwMode="auto">
          <a:xfrm>
            <a:off x="6938913" y="4105865"/>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a:solidFill>
                  <a:srgbClr val="FF6600"/>
                </a:solidFill>
                <a:latin typeface="Arial" panose="020B0604020202020204" pitchFamily="34" charset="0"/>
              </a:rPr>
              <a:t>A</a:t>
            </a:r>
            <a:r>
              <a:rPr lang="en-US" altLang="en-US" sz="2000" b="1" baseline="-25000">
                <a:solidFill>
                  <a:srgbClr val="FF6600"/>
                </a:solidFill>
                <a:latin typeface="Arial" panose="020B0604020202020204" pitchFamily="34" charset="0"/>
              </a:rPr>
              <a:t>2</a:t>
            </a:r>
            <a:endParaRPr lang="en-US" altLang="en-US" sz="2000" b="1">
              <a:solidFill>
                <a:srgbClr val="FF6600"/>
              </a:solidFill>
              <a:latin typeface="Arial" panose="020B0604020202020204" pitchFamily="34" charset="0"/>
            </a:endParaRPr>
          </a:p>
        </p:txBody>
      </p:sp>
      <p:sp>
        <p:nvSpPr>
          <p:cNvPr id="14" name="TextBox 13"/>
          <p:cNvSpPr txBox="1">
            <a:spLocks noChangeArrowheads="1"/>
          </p:cNvSpPr>
          <p:nvPr/>
        </p:nvSpPr>
        <p:spPr bwMode="auto">
          <a:xfrm>
            <a:off x="6710313" y="474404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b="1">
                <a:solidFill>
                  <a:schemeClr val="tx1"/>
                </a:solidFill>
                <a:latin typeface="Arial" panose="020B0604020202020204" pitchFamily="34" charset="0"/>
              </a:rPr>
              <a:t>594x420</a:t>
            </a:r>
          </a:p>
        </p:txBody>
      </p:sp>
      <p:sp>
        <p:nvSpPr>
          <p:cNvPr id="15" name="TextBox 14"/>
          <p:cNvSpPr txBox="1">
            <a:spLocks noChangeArrowheads="1"/>
          </p:cNvSpPr>
          <p:nvPr/>
        </p:nvSpPr>
        <p:spPr bwMode="auto">
          <a:xfrm>
            <a:off x="8005713" y="410586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a:solidFill>
                  <a:srgbClr val="FF6600"/>
                </a:solidFill>
                <a:latin typeface="Arial" panose="020B0604020202020204" pitchFamily="34" charset="0"/>
              </a:rPr>
              <a:t>A</a:t>
            </a:r>
            <a:r>
              <a:rPr lang="en-US" altLang="en-US" sz="2000" b="1" baseline="-25000">
                <a:solidFill>
                  <a:srgbClr val="FF6600"/>
                </a:solidFill>
                <a:latin typeface="Arial" panose="020B0604020202020204" pitchFamily="34" charset="0"/>
              </a:rPr>
              <a:t>3</a:t>
            </a:r>
            <a:endParaRPr lang="en-US" altLang="en-US" sz="2000" b="1">
              <a:solidFill>
                <a:srgbClr val="FF6600"/>
              </a:solidFill>
              <a:latin typeface="Arial" panose="020B0604020202020204" pitchFamily="34" charset="0"/>
            </a:endParaRPr>
          </a:p>
        </p:txBody>
      </p:sp>
      <p:sp>
        <p:nvSpPr>
          <p:cNvPr id="16" name="TextBox 15"/>
          <p:cNvSpPr txBox="1">
            <a:spLocks noChangeArrowheads="1"/>
          </p:cNvSpPr>
          <p:nvPr/>
        </p:nvSpPr>
        <p:spPr bwMode="auto">
          <a:xfrm>
            <a:off x="7853313" y="4744040"/>
            <a:ext cx="1182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b="1">
                <a:solidFill>
                  <a:schemeClr val="tx1"/>
                </a:solidFill>
                <a:latin typeface="Arial" panose="020B0604020202020204" pitchFamily="34" charset="0"/>
              </a:rPr>
              <a:t>420x297</a:t>
            </a:r>
          </a:p>
        </p:txBody>
      </p:sp>
      <p:sp>
        <p:nvSpPr>
          <p:cNvPr id="17" name="TextBox 16"/>
          <p:cNvSpPr txBox="1">
            <a:spLocks noChangeArrowheads="1"/>
          </p:cNvSpPr>
          <p:nvPr/>
        </p:nvSpPr>
        <p:spPr bwMode="auto">
          <a:xfrm>
            <a:off x="9301113" y="4105865"/>
            <a:ext cx="60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b="1">
                <a:solidFill>
                  <a:srgbClr val="FF6600"/>
                </a:solidFill>
                <a:latin typeface="Arial" panose="020B0604020202020204" pitchFamily="34" charset="0"/>
              </a:rPr>
              <a:t>A</a:t>
            </a:r>
            <a:r>
              <a:rPr lang="en-US" altLang="en-US" sz="2000" b="1" baseline="-25000">
                <a:solidFill>
                  <a:srgbClr val="FF6600"/>
                </a:solidFill>
                <a:latin typeface="Arial" panose="020B0604020202020204" pitchFamily="34" charset="0"/>
              </a:rPr>
              <a:t>4</a:t>
            </a:r>
            <a:endParaRPr lang="en-US" altLang="en-US" sz="2000" b="1">
              <a:solidFill>
                <a:srgbClr val="FF6600"/>
              </a:solidFill>
              <a:latin typeface="Arial" panose="020B0604020202020204" pitchFamily="34" charset="0"/>
            </a:endParaRPr>
          </a:p>
        </p:txBody>
      </p:sp>
      <p:sp>
        <p:nvSpPr>
          <p:cNvPr id="18" name="TextBox 17"/>
          <p:cNvSpPr txBox="1">
            <a:spLocks noChangeArrowheads="1"/>
          </p:cNvSpPr>
          <p:nvPr/>
        </p:nvSpPr>
        <p:spPr bwMode="auto">
          <a:xfrm>
            <a:off x="9072513" y="4744040"/>
            <a:ext cx="1090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b="1">
                <a:solidFill>
                  <a:schemeClr val="tx1"/>
                </a:solidFill>
                <a:latin typeface="Arial" panose="020B0604020202020204" pitchFamily="34" charset="0"/>
              </a:rPr>
              <a:t>297x210</a:t>
            </a:r>
          </a:p>
        </p:txBody>
      </p:sp>
    </p:spTree>
    <p:extLst>
      <p:ext uri="{BB962C8B-B14F-4D97-AF65-F5344CB8AC3E}">
        <p14:creationId xmlns:p14="http://schemas.microsoft.com/office/powerpoint/2010/main" val="41668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57168" y="1579100"/>
            <a:ext cx="5318449" cy="4401205"/>
          </a:xfrm>
          <a:prstGeom prst="rect">
            <a:avLst/>
          </a:prstGeom>
        </p:spPr>
        <p:txBody>
          <a:bodyPr wrap="square">
            <a:spAutoFit/>
          </a:bodyPr>
          <a:lstStyle/>
          <a:p>
            <a:pPr algn="ctr"/>
            <a:r>
              <a:rPr lang="vi-VN" sz="2800" b="1" dirty="0">
                <a:solidFill>
                  <a:srgbClr val="0000FF"/>
                </a:solidFill>
                <a:latin typeface="Times New Roman" panose="02020603050405020304" pitchFamily="18" charset="0"/>
                <a:cs typeface="Times New Roman" panose="02020603050405020304" pitchFamily="18" charset="0"/>
              </a:rPr>
              <a:t>Cách tạo ra các khổ giấy </a:t>
            </a:r>
            <a:r>
              <a:rPr lang="vi-VN" sz="2800" b="1" dirty="0" smtClean="0">
                <a:solidFill>
                  <a:srgbClr val="0000FF"/>
                </a:solidFill>
                <a:latin typeface="Times New Roman" panose="02020603050405020304" pitchFamily="18" charset="0"/>
                <a:cs typeface="Times New Roman" panose="02020603050405020304" pitchFamily="18" charset="0"/>
              </a:rPr>
              <a:t>chính</a:t>
            </a:r>
          </a:p>
          <a:p>
            <a:pPr algn="ct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từ khổ giấy A0:</a:t>
            </a:r>
          </a:p>
          <a:p>
            <a:r>
              <a:rPr lang="vi-VN" sz="2800" dirty="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dirty="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dirty="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dirty="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155</TotalTime>
  <Words>2003</Words>
  <Application>Microsoft Office PowerPoint</Application>
  <PresentationFormat>Widescreen</PresentationFormat>
  <Paragraphs>191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Century Gothic</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29</cp:revision>
  <dcterms:created xsi:type="dcterms:W3CDTF">2023-06-21T22:05:51Z</dcterms:created>
  <dcterms:modified xsi:type="dcterms:W3CDTF">2023-09-08T16:13:02Z</dcterms:modified>
</cp:coreProperties>
</file>