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DFCEA2-2DC2-485F-BD1D-F7A3082A6404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DB8262-7D65-4D81-BB44-1C7DB9F16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300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E1F1AD-A22E-4072-A323-008893248D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693E18E-B3ED-41ED-8ADC-326DB20280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E8544FB-02C0-4628-8DFD-F5375C15E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D550-0702-48D7-A701-9E2A86C34D0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F577ABB-E0EA-4F02-974F-F634E9703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E682A50-2465-4EC1-9809-371150D83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DABF-3514-42FE-9317-16983DDF297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344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C0E06D-D15A-41FD-A0B2-EC2F2E1E8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E6B8A4C-D096-4EB2-807A-D6B062055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01BF741-2ECC-4DEC-8153-6E1C915F8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D550-0702-48D7-A701-9E2A86C34D0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AA0D79D-2E63-4C43-B1CD-1927DDE6A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FBB8709-AECA-425A-B297-6736656E1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DABF-3514-42FE-9317-16983DDF297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112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8BF8A7A-9B7C-45B1-9FD5-A9C5ADCEE6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6053938-1EE5-45BF-82D5-0E891D2097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0284CDF-6AF8-4524-AD06-5A7E01EDC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D550-0702-48D7-A701-9E2A86C34D0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9DFA725-B228-4DE6-B829-179C82F1D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29F74C4-801F-4BB3-AFEB-B33CA62F7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DABF-3514-42FE-9317-16983DDF297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382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63F1BB-1A89-4811-B0AD-28C9487D8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92DFF7E-BEED-4C8C-9C1B-61417A09C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C3C85D8-4664-497E-8F02-668F62C17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D550-0702-48D7-A701-9E2A86C34D0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6A154BA-3DCD-4CF6-9224-999E2ECE4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E410A3-B69B-4363-BFAF-7BD463FCB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DABF-3514-42FE-9317-16983DDF297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354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682A859-5A46-47BD-BDAA-178496B14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158AE3B-AF27-4ADF-A9DB-2C25E001E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67F75FF-4C4D-4FDA-8FAE-4D62F110C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D550-0702-48D7-A701-9E2A86C34D0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DB65FF3-4DA3-41ED-A472-FA419D35C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C788F10-D4A3-4D32-8493-24713E213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DABF-3514-42FE-9317-16983DDF297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342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7271D1-70FE-48FA-9286-913BC082A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4E15ED0-3C2D-4F4E-BEEA-B6A2011A2F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F3E2B8D-C307-488C-AC55-A2E784B34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D10BDB3-0F1B-4640-9883-F70628B21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D550-0702-48D7-A701-9E2A86C34D0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1CCF23B-3991-4D80-A2AD-8D9C3D403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3C75012-F312-46A7-8B42-6EA74EAD4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DABF-3514-42FE-9317-16983DDF297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996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85EBA9-F56B-4985-A91A-AB1DE37A0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E8512BE-DCDA-47EC-BE47-012F6FC380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636232B-881B-400A-A249-055EE2026B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991BDC9-C07E-49FB-9EC4-5FD015CC9D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90B6463-0B3C-4EF3-8D48-8D89CB5380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25B82C4-13ED-4D10-A570-DE45FE07F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D550-0702-48D7-A701-9E2A86C34D0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11C811F-DA40-4188-A0D3-6ECFDD858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8293462-C8B7-4548-B6C7-6DEA80D47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DABF-3514-42FE-9317-16983DDF297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382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B4FC51-575A-43DD-ABCF-0FEF693B8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D1801C2-2D9E-4C1B-B82B-EC92B942B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D550-0702-48D7-A701-9E2A86C34D0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686B4E1-9562-45F2-A2FF-4D7363347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D0F958E-A421-4FE7-A261-C50A67D24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DABF-3514-42FE-9317-16983DDF297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895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2AA492D-8C3D-4996-B975-CDF525B70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D550-0702-48D7-A701-9E2A86C34D0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04C36F4-6A3C-46EF-A5A0-40FD0D7E3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1C2FFCB-5725-4E40-92EA-00D223E34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DABF-3514-42FE-9317-16983DDF297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855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63D99A-E6AC-4F38-B60F-99C6CB380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24CAB14-A4B8-4F9D-95FD-DC16AE19A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6DE820C-F61A-4A9B-B5CF-FD2CD35FAE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C3A6CE3-A330-4181-9599-2FC3640FD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D550-0702-48D7-A701-9E2A86C34D0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F9C3A1F-32F4-4B3F-8999-329913C4E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476139C-B256-48A9-970F-DDED0F3B1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DABF-3514-42FE-9317-16983DDF297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825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CF6B94-258E-4F3F-8FEA-C1B0F1A08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CEA8B88-818F-4E73-8F02-B6BCDCA39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98D4E38-411F-452A-B83D-973CF0E01B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64EF4BF-E684-4A2F-80AA-C5D4F19A7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D550-0702-48D7-A701-9E2A86C34D0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EAE8CEF-EB59-4C16-8DAA-403ACA218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8B4E6C4-4736-44FE-9D04-D0B8D21C5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DABF-3514-42FE-9317-16983DDF297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483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9193377-8094-4419-947C-86C89F8C1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4A51C41-5DD2-495A-A700-02DCFAE0B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7631F71-B13D-41EE-A3EE-467061F56B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8D550-0702-48D7-A701-9E2A86C34D0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A635928-660D-484C-88F7-5122A88D28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312AE25-C96A-4970-A1BF-9F01FF18AE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7DABF-3514-42FE-9317-16983DDF297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865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9.png"/><Relationship Id="rId7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>
            <a:extLst>
              <a:ext uri="{FF2B5EF4-FFF2-40B4-BE49-F238E27FC236}">
                <a16:creationId xmlns="" xmlns:a16="http://schemas.microsoft.com/office/drawing/2014/main" id="{193D683F-2301-4EE0-B991-1DF67A197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54" t="38564" r="10192" b="30872"/>
          <a:stretch>
            <a:fillRect/>
          </a:stretch>
        </p:blipFill>
        <p:spPr>
          <a:xfrm>
            <a:off x="11234296" y="2743566"/>
            <a:ext cx="834635" cy="2005819"/>
          </a:xfrm>
          <a:custGeom>
            <a:avLst/>
            <a:gdLst>
              <a:gd name="connsiteX0" fmla="*/ 0 w 872197"/>
              <a:gd name="connsiteY0" fmla="*/ 0 h 2096089"/>
              <a:gd name="connsiteX1" fmla="*/ 872197 w 872197"/>
              <a:gd name="connsiteY1" fmla="*/ 0 h 2096089"/>
              <a:gd name="connsiteX2" fmla="*/ 872197 w 872197"/>
              <a:gd name="connsiteY2" fmla="*/ 2096089 h 2096089"/>
              <a:gd name="connsiteX3" fmla="*/ 0 w 872197"/>
              <a:gd name="connsiteY3" fmla="*/ 2096089 h 2096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7" h="2096089">
                <a:moveTo>
                  <a:pt x="0" y="0"/>
                </a:moveTo>
                <a:lnTo>
                  <a:pt x="872197" y="0"/>
                </a:lnTo>
                <a:lnTo>
                  <a:pt x="872197" y="2096089"/>
                </a:lnTo>
                <a:lnTo>
                  <a:pt x="0" y="2096089"/>
                </a:lnTo>
                <a:close/>
              </a:path>
            </a:pathLst>
          </a:custGeom>
        </p:spPr>
      </p:pic>
      <p:pic>
        <p:nvPicPr>
          <p:cNvPr id="57" name="Picture 56">
            <a:extLst>
              <a:ext uri="{FF2B5EF4-FFF2-40B4-BE49-F238E27FC236}">
                <a16:creationId xmlns="" xmlns:a16="http://schemas.microsoft.com/office/drawing/2014/main" id="{AD889A29-CCC0-463D-B93B-C06D10BC8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42" t="47795" r="17904" b="12731"/>
          <a:stretch>
            <a:fillRect/>
          </a:stretch>
        </p:blipFill>
        <p:spPr>
          <a:xfrm>
            <a:off x="10334599" y="3349350"/>
            <a:ext cx="834635" cy="2590566"/>
          </a:xfrm>
          <a:custGeom>
            <a:avLst/>
            <a:gdLst>
              <a:gd name="connsiteX0" fmla="*/ 0 w 872197"/>
              <a:gd name="connsiteY0" fmla="*/ 0 h 2707152"/>
              <a:gd name="connsiteX1" fmla="*/ 872197 w 872197"/>
              <a:gd name="connsiteY1" fmla="*/ 0 h 2707152"/>
              <a:gd name="connsiteX2" fmla="*/ 872197 w 872197"/>
              <a:gd name="connsiteY2" fmla="*/ 2707152 h 2707152"/>
              <a:gd name="connsiteX3" fmla="*/ 0 w 872197"/>
              <a:gd name="connsiteY3" fmla="*/ 2707152 h 270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7" h="2707152">
                <a:moveTo>
                  <a:pt x="0" y="0"/>
                </a:moveTo>
                <a:lnTo>
                  <a:pt x="872197" y="0"/>
                </a:lnTo>
                <a:lnTo>
                  <a:pt x="872197" y="2707152"/>
                </a:lnTo>
                <a:lnTo>
                  <a:pt x="0" y="2707152"/>
                </a:lnTo>
                <a:close/>
              </a:path>
            </a:pathLst>
          </a:cu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2ED92062-8774-4DD9-B027-E6F87878B0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42" t="26667" r="17904" b="53596"/>
          <a:stretch>
            <a:fillRect/>
          </a:stretch>
        </p:blipFill>
        <p:spPr>
          <a:xfrm>
            <a:off x="10334599" y="1962779"/>
            <a:ext cx="834635" cy="1295283"/>
          </a:xfrm>
          <a:custGeom>
            <a:avLst/>
            <a:gdLst>
              <a:gd name="connsiteX0" fmla="*/ 0 w 872197"/>
              <a:gd name="connsiteY0" fmla="*/ 0 h 1353576"/>
              <a:gd name="connsiteX1" fmla="*/ 872197 w 872197"/>
              <a:gd name="connsiteY1" fmla="*/ 0 h 1353576"/>
              <a:gd name="connsiteX2" fmla="*/ 872197 w 872197"/>
              <a:gd name="connsiteY2" fmla="*/ 1353576 h 1353576"/>
              <a:gd name="connsiteX3" fmla="*/ 0 w 872197"/>
              <a:gd name="connsiteY3" fmla="*/ 1353576 h 135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7" h="1353576">
                <a:moveTo>
                  <a:pt x="0" y="0"/>
                </a:moveTo>
                <a:lnTo>
                  <a:pt x="872197" y="0"/>
                </a:lnTo>
                <a:lnTo>
                  <a:pt x="872197" y="1353576"/>
                </a:lnTo>
                <a:lnTo>
                  <a:pt x="0" y="1353576"/>
                </a:lnTo>
                <a:close/>
              </a:path>
            </a:pathLst>
          </a:cu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02251A26-4082-4E7A-9BE3-328E90B8F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88" t="54171" r="25558" b="8316"/>
          <a:stretch>
            <a:fillRect/>
          </a:stretch>
        </p:blipFill>
        <p:spPr>
          <a:xfrm>
            <a:off x="9441627" y="3767792"/>
            <a:ext cx="834635" cy="2461837"/>
          </a:xfrm>
          <a:custGeom>
            <a:avLst/>
            <a:gdLst>
              <a:gd name="connsiteX0" fmla="*/ 0 w 872197"/>
              <a:gd name="connsiteY0" fmla="*/ 0 h 2572629"/>
              <a:gd name="connsiteX1" fmla="*/ 872197 w 872197"/>
              <a:gd name="connsiteY1" fmla="*/ 0 h 2572629"/>
              <a:gd name="connsiteX2" fmla="*/ 872197 w 872197"/>
              <a:gd name="connsiteY2" fmla="*/ 2572629 h 2572629"/>
              <a:gd name="connsiteX3" fmla="*/ 0 w 872197"/>
              <a:gd name="connsiteY3" fmla="*/ 2572629 h 2572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7" h="2572629">
                <a:moveTo>
                  <a:pt x="0" y="0"/>
                </a:moveTo>
                <a:lnTo>
                  <a:pt x="872197" y="0"/>
                </a:lnTo>
                <a:lnTo>
                  <a:pt x="872197" y="2572629"/>
                </a:lnTo>
                <a:lnTo>
                  <a:pt x="0" y="2572629"/>
                </a:lnTo>
                <a:close/>
              </a:path>
            </a:pathLst>
          </a:cu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AE0DA45B-EBDF-4916-BE06-E3D150502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88" t="15897" r="25558" b="46590"/>
          <a:stretch>
            <a:fillRect/>
          </a:stretch>
        </p:blipFill>
        <p:spPr>
          <a:xfrm>
            <a:off x="9441627" y="1256031"/>
            <a:ext cx="834635" cy="2461837"/>
          </a:xfrm>
          <a:custGeom>
            <a:avLst/>
            <a:gdLst>
              <a:gd name="connsiteX0" fmla="*/ 0 w 872197"/>
              <a:gd name="connsiteY0" fmla="*/ 0 h 2572629"/>
              <a:gd name="connsiteX1" fmla="*/ 872197 w 872197"/>
              <a:gd name="connsiteY1" fmla="*/ 0 h 2572629"/>
              <a:gd name="connsiteX2" fmla="*/ 872197 w 872197"/>
              <a:gd name="connsiteY2" fmla="*/ 2572629 h 2572629"/>
              <a:gd name="connsiteX3" fmla="*/ 0 w 872197"/>
              <a:gd name="connsiteY3" fmla="*/ 2572629 h 2572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7" h="2572629">
                <a:moveTo>
                  <a:pt x="0" y="0"/>
                </a:moveTo>
                <a:lnTo>
                  <a:pt x="872197" y="0"/>
                </a:lnTo>
                <a:lnTo>
                  <a:pt x="872197" y="2572629"/>
                </a:lnTo>
                <a:lnTo>
                  <a:pt x="0" y="2572629"/>
                </a:lnTo>
                <a:close/>
              </a:path>
            </a:pathLst>
          </a:cu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9BD6017A-5AB6-49E0-BDC4-03FC9B93F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00" t="72927" r="33346" b="3795"/>
          <a:stretch>
            <a:fillRect/>
          </a:stretch>
        </p:blipFill>
        <p:spPr>
          <a:xfrm>
            <a:off x="8532958" y="4998710"/>
            <a:ext cx="834635" cy="1527638"/>
          </a:xfrm>
          <a:custGeom>
            <a:avLst/>
            <a:gdLst>
              <a:gd name="connsiteX0" fmla="*/ 0 w 872197"/>
              <a:gd name="connsiteY0" fmla="*/ 0 h 1596388"/>
              <a:gd name="connsiteX1" fmla="*/ 872197 w 872197"/>
              <a:gd name="connsiteY1" fmla="*/ 0 h 1596388"/>
              <a:gd name="connsiteX2" fmla="*/ 872197 w 872197"/>
              <a:gd name="connsiteY2" fmla="*/ 1596388 h 1596388"/>
              <a:gd name="connsiteX3" fmla="*/ 0 w 872197"/>
              <a:gd name="connsiteY3" fmla="*/ 1596388 h 1596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7" h="1596388">
                <a:moveTo>
                  <a:pt x="0" y="0"/>
                </a:moveTo>
                <a:lnTo>
                  <a:pt x="872197" y="0"/>
                </a:lnTo>
                <a:lnTo>
                  <a:pt x="872197" y="1596388"/>
                </a:lnTo>
                <a:lnTo>
                  <a:pt x="0" y="1596388"/>
                </a:lnTo>
                <a:close/>
              </a:path>
            </a:pathLst>
          </a:cu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0413CEC1-0B66-4BDB-9E10-8FAF686AF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00" t="44162" r="33346" b="28205"/>
          <a:stretch>
            <a:fillRect/>
          </a:stretch>
        </p:blipFill>
        <p:spPr>
          <a:xfrm>
            <a:off x="8532958" y="3110965"/>
            <a:ext cx="834635" cy="1813422"/>
          </a:xfrm>
          <a:custGeom>
            <a:avLst/>
            <a:gdLst>
              <a:gd name="connsiteX0" fmla="*/ 0 w 872197"/>
              <a:gd name="connsiteY0" fmla="*/ 0 h 1895033"/>
              <a:gd name="connsiteX1" fmla="*/ 872197 w 872197"/>
              <a:gd name="connsiteY1" fmla="*/ 0 h 1895033"/>
              <a:gd name="connsiteX2" fmla="*/ 872197 w 872197"/>
              <a:gd name="connsiteY2" fmla="*/ 1895033 h 1895033"/>
              <a:gd name="connsiteX3" fmla="*/ 0 w 872197"/>
              <a:gd name="connsiteY3" fmla="*/ 1895033 h 1895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7" h="1895033">
                <a:moveTo>
                  <a:pt x="0" y="0"/>
                </a:moveTo>
                <a:lnTo>
                  <a:pt x="872197" y="0"/>
                </a:lnTo>
                <a:lnTo>
                  <a:pt x="872197" y="1895033"/>
                </a:lnTo>
                <a:lnTo>
                  <a:pt x="0" y="1895033"/>
                </a:lnTo>
                <a:close/>
              </a:path>
            </a:pathLst>
          </a:cu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C787AC85-4B10-48C6-AD9D-91EB86863F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00" t="5684" r="33346" b="56803"/>
          <a:stretch>
            <a:fillRect/>
          </a:stretch>
        </p:blipFill>
        <p:spPr>
          <a:xfrm>
            <a:off x="8532958" y="585744"/>
            <a:ext cx="834635" cy="2461837"/>
          </a:xfrm>
          <a:custGeom>
            <a:avLst/>
            <a:gdLst>
              <a:gd name="connsiteX0" fmla="*/ 0 w 872197"/>
              <a:gd name="connsiteY0" fmla="*/ 0 h 2572629"/>
              <a:gd name="connsiteX1" fmla="*/ 872197 w 872197"/>
              <a:gd name="connsiteY1" fmla="*/ 0 h 2572629"/>
              <a:gd name="connsiteX2" fmla="*/ 872197 w 872197"/>
              <a:gd name="connsiteY2" fmla="*/ 2572629 h 2572629"/>
              <a:gd name="connsiteX3" fmla="*/ 0 w 872197"/>
              <a:gd name="connsiteY3" fmla="*/ 2572629 h 2572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7" h="2572629">
                <a:moveTo>
                  <a:pt x="0" y="0"/>
                </a:moveTo>
                <a:lnTo>
                  <a:pt x="872197" y="0"/>
                </a:lnTo>
                <a:lnTo>
                  <a:pt x="872197" y="2572629"/>
                </a:lnTo>
                <a:lnTo>
                  <a:pt x="0" y="2572629"/>
                </a:lnTo>
                <a:close/>
              </a:path>
            </a:pathLst>
          </a:cu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EB6D7E56-97DD-4416-85EA-36207B889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3" t="53726" r="40923" b="9744"/>
          <a:stretch>
            <a:fillRect/>
          </a:stretch>
        </p:blipFill>
        <p:spPr>
          <a:xfrm>
            <a:off x="7648958" y="3738621"/>
            <a:ext cx="834635" cy="2397332"/>
          </a:xfrm>
          <a:custGeom>
            <a:avLst/>
            <a:gdLst>
              <a:gd name="connsiteX0" fmla="*/ 0 w 872197"/>
              <a:gd name="connsiteY0" fmla="*/ 0 h 2505221"/>
              <a:gd name="connsiteX1" fmla="*/ 872197 w 872197"/>
              <a:gd name="connsiteY1" fmla="*/ 0 h 2505221"/>
              <a:gd name="connsiteX2" fmla="*/ 872197 w 872197"/>
              <a:gd name="connsiteY2" fmla="*/ 2505221 h 2505221"/>
              <a:gd name="connsiteX3" fmla="*/ 0 w 872197"/>
              <a:gd name="connsiteY3" fmla="*/ 2505221 h 2505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7" h="2505221">
                <a:moveTo>
                  <a:pt x="0" y="0"/>
                </a:moveTo>
                <a:lnTo>
                  <a:pt x="872197" y="0"/>
                </a:lnTo>
                <a:lnTo>
                  <a:pt x="872197" y="2505221"/>
                </a:lnTo>
                <a:lnTo>
                  <a:pt x="0" y="2505221"/>
                </a:lnTo>
                <a:close/>
              </a:path>
            </a:pathLst>
          </a:cu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20EAF02F-333E-4085-A5D3-641D62312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3" t="27538" r="40923" b="47350"/>
          <a:stretch>
            <a:fillRect/>
          </a:stretch>
        </p:blipFill>
        <p:spPr>
          <a:xfrm>
            <a:off x="7648958" y="2019991"/>
            <a:ext cx="834635" cy="1647955"/>
          </a:xfrm>
          <a:custGeom>
            <a:avLst/>
            <a:gdLst>
              <a:gd name="connsiteX0" fmla="*/ 0 w 872197"/>
              <a:gd name="connsiteY0" fmla="*/ 0 h 1722120"/>
              <a:gd name="connsiteX1" fmla="*/ 872197 w 872197"/>
              <a:gd name="connsiteY1" fmla="*/ 0 h 1722120"/>
              <a:gd name="connsiteX2" fmla="*/ 872197 w 872197"/>
              <a:gd name="connsiteY2" fmla="*/ 1722120 h 1722120"/>
              <a:gd name="connsiteX3" fmla="*/ 0 w 872197"/>
              <a:gd name="connsiteY3" fmla="*/ 1722120 h 1722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7" h="1722120">
                <a:moveTo>
                  <a:pt x="0" y="0"/>
                </a:moveTo>
                <a:lnTo>
                  <a:pt x="872197" y="0"/>
                </a:lnTo>
                <a:lnTo>
                  <a:pt x="872197" y="1722120"/>
                </a:lnTo>
                <a:lnTo>
                  <a:pt x="0" y="1722120"/>
                </a:lnTo>
                <a:close/>
              </a:path>
            </a:pathLst>
          </a:cu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23AE5AD8-94D1-4BC8-83CC-427D0B4E9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3" t="1812" r="40923" b="73333"/>
          <a:stretch>
            <a:fillRect/>
          </a:stretch>
        </p:blipFill>
        <p:spPr>
          <a:xfrm>
            <a:off x="7648958" y="331652"/>
            <a:ext cx="834635" cy="1631127"/>
          </a:xfrm>
          <a:custGeom>
            <a:avLst/>
            <a:gdLst>
              <a:gd name="connsiteX0" fmla="*/ 0 w 872197"/>
              <a:gd name="connsiteY0" fmla="*/ 0 h 1704534"/>
              <a:gd name="connsiteX1" fmla="*/ 872197 w 872197"/>
              <a:gd name="connsiteY1" fmla="*/ 0 h 1704534"/>
              <a:gd name="connsiteX2" fmla="*/ 872197 w 872197"/>
              <a:gd name="connsiteY2" fmla="*/ 1704534 h 1704534"/>
              <a:gd name="connsiteX3" fmla="*/ 0 w 872197"/>
              <a:gd name="connsiteY3" fmla="*/ 1704534 h 170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7" h="1704534">
                <a:moveTo>
                  <a:pt x="0" y="0"/>
                </a:moveTo>
                <a:lnTo>
                  <a:pt x="872197" y="0"/>
                </a:lnTo>
                <a:lnTo>
                  <a:pt x="872197" y="1704534"/>
                </a:lnTo>
                <a:lnTo>
                  <a:pt x="0" y="1704534"/>
                </a:lnTo>
                <a:close/>
              </a:path>
            </a:pathLst>
          </a:cu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20F526B4-E8F1-4781-8674-F083D5C7B5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8" t="69128" r="48538" b="5761"/>
          <a:stretch>
            <a:fillRect/>
          </a:stretch>
        </p:blipFill>
        <p:spPr>
          <a:xfrm>
            <a:off x="6760475" y="4749384"/>
            <a:ext cx="834635" cy="1647954"/>
          </a:xfrm>
          <a:custGeom>
            <a:avLst/>
            <a:gdLst>
              <a:gd name="connsiteX0" fmla="*/ 0 w 872197"/>
              <a:gd name="connsiteY0" fmla="*/ 0 h 1722119"/>
              <a:gd name="connsiteX1" fmla="*/ 872197 w 872197"/>
              <a:gd name="connsiteY1" fmla="*/ 0 h 1722119"/>
              <a:gd name="connsiteX2" fmla="*/ 872197 w 872197"/>
              <a:gd name="connsiteY2" fmla="*/ 1722119 h 1722119"/>
              <a:gd name="connsiteX3" fmla="*/ 0 w 872197"/>
              <a:gd name="connsiteY3" fmla="*/ 1722119 h 1722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7" h="1722119">
                <a:moveTo>
                  <a:pt x="0" y="0"/>
                </a:moveTo>
                <a:lnTo>
                  <a:pt x="872197" y="0"/>
                </a:lnTo>
                <a:lnTo>
                  <a:pt x="872197" y="1722119"/>
                </a:lnTo>
                <a:lnTo>
                  <a:pt x="0" y="1722119"/>
                </a:lnTo>
                <a:close/>
              </a:path>
            </a:pathLst>
          </a:cu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2B2A6512-CE76-48C3-8250-988990877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8" t="42991" r="48538" b="31897"/>
          <a:stretch>
            <a:fillRect/>
          </a:stretch>
        </p:blipFill>
        <p:spPr>
          <a:xfrm>
            <a:off x="6760475" y="3034119"/>
            <a:ext cx="834635" cy="1647954"/>
          </a:xfrm>
          <a:custGeom>
            <a:avLst/>
            <a:gdLst>
              <a:gd name="connsiteX0" fmla="*/ 0 w 872197"/>
              <a:gd name="connsiteY0" fmla="*/ 0 h 1722119"/>
              <a:gd name="connsiteX1" fmla="*/ 872197 w 872197"/>
              <a:gd name="connsiteY1" fmla="*/ 0 h 1722119"/>
              <a:gd name="connsiteX2" fmla="*/ 872197 w 872197"/>
              <a:gd name="connsiteY2" fmla="*/ 1722119 h 1722119"/>
              <a:gd name="connsiteX3" fmla="*/ 0 w 872197"/>
              <a:gd name="connsiteY3" fmla="*/ 1722119 h 1722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7" h="1722119">
                <a:moveTo>
                  <a:pt x="0" y="0"/>
                </a:moveTo>
                <a:lnTo>
                  <a:pt x="872197" y="0"/>
                </a:lnTo>
                <a:lnTo>
                  <a:pt x="872197" y="1722119"/>
                </a:lnTo>
                <a:lnTo>
                  <a:pt x="0" y="1722119"/>
                </a:lnTo>
                <a:close/>
              </a:path>
            </a:pathLst>
          </a:cu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B0646AFF-C19B-43C8-8669-0D4FCC698D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8" t="2017" r="48538" b="57829"/>
          <a:stretch>
            <a:fillRect/>
          </a:stretch>
        </p:blipFill>
        <p:spPr>
          <a:xfrm>
            <a:off x="6760475" y="345112"/>
            <a:ext cx="834635" cy="2635158"/>
          </a:xfrm>
          <a:custGeom>
            <a:avLst/>
            <a:gdLst>
              <a:gd name="connsiteX0" fmla="*/ 0 w 872197"/>
              <a:gd name="connsiteY0" fmla="*/ 0 h 2753751"/>
              <a:gd name="connsiteX1" fmla="*/ 872197 w 872197"/>
              <a:gd name="connsiteY1" fmla="*/ 0 h 2753751"/>
              <a:gd name="connsiteX2" fmla="*/ 872197 w 872197"/>
              <a:gd name="connsiteY2" fmla="*/ 2753751 h 2753751"/>
              <a:gd name="connsiteX3" fmla="*/ 0 w 872197"/>
              <a:gd name="connsiteY3" fmla="*/ 2753751 h 2753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7" h="2753751">
                <a:moveTo>
                  <a:pt x="0" y="0"/>
                </a:moveTo>
                <a:lnTo>
                  <a:pt x="872197" y="0"/>
                </a:lnTo>
                <a:lnTo>
                  <a:pt x="872197" y="2753751"/>
                </a:lnTo>
                <a:lnTo>
                  <a:pt x="0" y="2753751"/>
                </a:lnTo>
                <a:close/>
              </a:path>
            </a:pathLst>
          </a:cu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CEAF1C89-4E83-4A0A-801E-58E45E163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92" t="50821" r="56154" b="20410"/>
          <a:stretch>
            <a:fillRect/>
          </a:stretch>
        </p:blipFill>
        <p:spPr>
          <a:xfrm>
            <a:off x="5871990" y="3547913"/>
            <a:ext cx="834634" cy="1888024"/>
          </a:xfrm>
          <a:custGeom>
            <a:avLst/>
            <a:gdLst>
              <a:gd name="connsiteX0" fmla="*/ 0 w 872196"/>
              <a:gd name="connsiteY0" fmla="*/ 0 h 1972993"/>
              <a:gd name="connsiteX1" fmla="*/ 872196 w 872196"/>
              <a:gd name="connsiteY1" fmla="*/ 0 h 1972993"/>
              <a:gd name="connsiteX2" fmla="*/ 872196 w 872196"/>
              <a:gd name="connsiteY2" fmla="*/ 1972993 h 1972993"/>
              <a:gd name="connsiteX3" fmla="*/ 0 w 872196"/>
              <a:gd name="connsiteY3" fmla="*/ 1972993 h 1972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6" h="1972993">
                <a:moveTo>
                  <a:pt x="0" y="0"/>
                </a:moveTo>
                <a:lnTo>
                  <a:pt x="872196" y="0"/>
                </a:lnTo>
                <a:lnTo>
                  <a:pt x="872196" y="1972993"/>
                </a:lnTo>
                <a:lnTo>
                  <a:pt x="0" y="1972993"/>
                </a:lnTo>
                <a:close/>
              </a:path>
            </a:pathLst>
          </a:cu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B121C233-76FF-4855-B83C-4E00783A3A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92" t="9846" r="56154" b="50000"/>
          <a:stretch>
            <a:fillRect/>
          </a:stretch>
        </p:blipFill>
        <p:spPr>
          <a:xfrm>
            <a:off x="5871990" y="858906"/>
            <a:ext cx="834634" cy="2635158"/>
          </a:xfrm>
          <a:custGeom>
            <a:avLst/>
            <a:gdLst>
              <a:gd name="connsiteX0" fmla="*/ 0 w 872196"/>
              <a:gd name="connsiteY0" fmla="*/ 0 h 2753751"/>
              <a:gd name="connsiteX1" fmla="*/ 872196 w 872196"/>
              <a:gd name="connsiteY1" fmla="*/ 0 h 2753751"/>
              <a:gd name="connsiteX2" fmla="*/ 872196 w 872196"/>
              <a:gd name="connsiteY2" fmla="*/ 2753751 h 2753751"/>
              <a:gd name="connsiteX3" fmla="*/ 0 w 872196"/>
              <a:gd name="connsiteY3" fmla="*/ 2753751 h 2753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6" h="2753751">
                <a:moveTo>
                  <a:pt x="0" y="0"/>
                </a:moveTo>
                <a:lnTo>
                  <a:pt x="872196" y="0"/>
                </a:lnTo>
                <a:lnTo>
                  <a:pt x="872196" y="2753751"/>
                </a:lnTo>
                <a:lnTo>
                  <a:pt x="0" y="2753751"/>
                </a:lnTo>
                <a:close/>
              </a:path>
            </a:pathLst>
          </a:cu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D0562246-1473-4A48-A02A-8C5E676CA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7" t="6359" r="63769" b="71692"/>
          <a:stretch>
            <a:fillRect/>
          </a:stretch>
        </p:blipFill>
        <p:spPr>
          <a:xfrm>
            <a:off x="4983505" y="630057"/>
            <a:ext cx="834636" cy="1440418"/>
          </a:xfrm>
          <a:custGeom>
            <a:avLst/>
            <a:gdLst>
              <a:gd name="connsiteX0" fmla="*/ 0 w 872198"/>
              <a:gd name="connsiteY0" fmla="*/ 0 h 1505243"/>
              <a:gd name="connsiteX1" fmla="*/ 872198 w 872198"/>
              <a:gd name="connsiteY1" fmla="*/ 0 h 1505243"/>
              <a:gd name="connsiteX2" fmla="*/ 872198 w 872198"/>
              <a:gd name="connsiteY2" fmla="*/ 1505243 h 1505243"/>
              <a:gd name="connsiteX3" fmla="*/ 0 w 872198"/>
              <a:gd name="connsiteY3" fmla="*/ 1505243 h 150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8" h="1505243">
                <a:moveTo>
                  <a:pt x="0" y="0"/>
                </a:moveTo>
                <a:lnTo>
                  <a:pt x="872198" y="0"/>
                </a:lnTo>
                <a:lnTo>
                  <a:pt x="872198" y="1505243"/>
                </a:lnTo>
                <a:lnTo>
                  <a:pt x="0" y="1505243"/>
                </a:lnTo>
                <a:close/>
              </a:path>
            </a:pathLst>
          </a:cu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AF6B6C76-6276-40D6-B6CB-709B7FAD0D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7" t="29128" r="63769" b="34974"/>
          <a:stretch>
            <a:fillRect/>
          </a:stretch>
        </p:blipFill>
        <p:spPr>
          <a:xfrm>
            <a:off x="4983505" y="2124320"/>
            <a:ext cx="834636" cy="2355825"/>
          </a:xfrm>
          <a:custGeom>
            <a:avLst/>
            <a:gdLst>
              <a:gd name="connsiteX0" fmla="*/ 0 w 872198"/>
              <a:gd name="connsiteY0" fmla="*/ 0 h 2461846"/>
              <a:gd name="connsiteX1" fmla="*/ 872198 w 872198"/>
              <a:gd name="connsiteY1" fmla="*/ 0 h 2461846"/>
              <a:gd name="connsiteX2" fmla="*/ 872198 w 872198"/>
              <a:gd name="connsiteY2" fmla="*/ 2461846 h 2461846"/>
              <a:gd name="connsiteX3" fmla="*/ 0 w 872198"/>
              <a:gd name="connsiteY3" fmla="*/ 2461846 h 2461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8" h="2461846">
                <a:moveTo>
                  <a:pt x="0" y="0"/>
                </a:moveTo>
                <a:lnTo>
                  <a:pt x="872198" y="0"/>
                </a:lnTo>
                <a:lnTo>
                  <a:pt x="872198" y="2461846"/>
                </a:lnTo>
                <a:lnTo>
                  <a:pt x="0" y="2461846"/>
                </a:lnTo>
                <a:close/>
              </a:path>
            </a:pathLst>
          </a:custGeom>
        </p:spPr>
      </p:pic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3A460BF5-8FF7-4941-B35D-C24D2964EB74}"/>
              </a:ext>
            </a:extLst>
          </p:cNvPr>
          <p:cNvSpPr txBox="1"/>
          <p:nvPr/>
        </p:nvSpPr>
        <p:spPr>
          <a:xfrm>
            <a:off x="1688436" y="2279968"/>
            <a:ext cx="1848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prstClr val="black"/>
                </a:solidFill>
                <a:latin typeface="Fira Sans Condensed Black" panose="020B0A03050000020004" pitchFamily="34" charset="0"/>
              </a:rPr>
              <a:t>Bài</a:t>
            </a:r>
            <a:r>
              <a:rPr lang="en-US" sz="4800" dirty="0">
                <a:solidFill>
                  <a:prstClr val="black"/>
                </a:solidFill>
                <a:latin typeface="Fira Sans Condensed Black" panose="020B0A03050000020004" pitchFamily="34" charset="0"/>
              </a:rPr>
              <a:t> 13:</a:t>
            </a:r>
            <a:endParaRPr lang="vi-VN" sz="4800" dirty="0">
              <a:solidFill>
                <a:prstClr val="black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D7A47573-F07C-4C3C-B09B-5E88D7EA2E9E}"/>
              </a:ext>
            </a:extLst>
          </p:cNvPr>
          <p:cNvSpPr txBox="1"/>
          <p:nvPr/>
        </p:nvSpPr>
        <p:spPr>
          <a:xfrm>
            <a:off x="-100527" y="3160879"/>
            <a:ext cx="542656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prstClr val="black"/>
                </a:solidFill>
                <a:latin typeface="Fira Sans Condensed Black" panose="020B0A03050000020004" pitchFamily="34" charset="0"/>
              </a:rPr>
              <a:t>NĂNG LƯỢNG CỦA DÒNG ĐIỆN VÀ</a:t>
            </a:r>
          </a:p>
          <a:p>
            <a:pPr algn="ctr"/>
            <a:r>
              <a:rPr lang="en-US" sz="4800" dirty="0">
                <a:solidFill>
                  <a:prstClr val="black"/>
                </a:solidFill>
                <a:latin typeface="Fira Sans Condensed Black" panose="020B0A03050000020004" pitchFamily="34" charset="0"/>
              </a:rPr>
              <a:t>CÔNG SUẤT ĐIỆN</a:t>
            </a:r>
            <a:endParaRPr lang="vi-VN" sz="2800" dirty="0">
              <a:solidFill>
                <a:prstClr val="black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AB93C5CC-D59B-4D5C-AF58-04C5F5108968}"/>
              </a:ext>
            </a:extLst>
          </p:cNvPr>
          <p:cNvSpPr txBox="1"/>
          <p:nvPr/>
        </p:nvSpPr>
        <p:spPr>
          <a:xfrm>
            <a:off x="1688436" y="1393396"/>
            <a:ext cx="21381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 dirty="0">
                <a:solidFill>
                  <a:prstClr val="black"/>
                </a:solidFill>
                <a:latin typeface="Fira Sans Condensed Black" panose="020B0A03050000020004" pitchFamily="34" charset="0"/>
              </a:rPr>
              <a:t>KHTN 9</a:t>
            </a:r>
            <a:endParaRPr lang="vi-VN" sz="4400" u="sng" dirty="0">
              <a:solidFill>
                <a:prstClr val="black"/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="" xmlns:a16="http://schemas.microsoft.com/office/drawing/2014/main" id="{25E3C824-C07E-4005-AFFF-CA1E7AE9DEEA}"/>
              </a:ext>
            </a:extLst>
          </p:cNvPr>
          <p:cNvGrpSpPr/>
          <p:nvPr/>
        </p:nvGrpSpPr>
        <p:grpSpPr>
          <a:xfrm>
            <a:off x="0" y="6719668"/>
            <a:ext cx="12192000" cy="152400"/>
            <a:chOff x="0" y="6705600"/>
            <a:chExt cx="12192000" cy="152400"/>
          </a:xfrm>
        </p:grpSpPr>
        <p:sp>
          <p:nvSpPr>
            <p:cNvPr id="72" name="Rectangle 71">
              <a:extLst>
                <a:ext uri="{FF2B5EF4-FFF2-40B4-BE49-F238E27FC236}">
                  <a16:creationId xmlns="" xmlns:a16="http://schemas.microsoft.com/office/drawing/2014/main" id="{B8B84D8C-C9F4-4C25-A992-57C70D99B5FF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="" xmlns:a16="http://schemas.microsoft.com/office/drawing/2014/main" id="{5FC2F117-6E8C-4E00-95C0-254A8A381B62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="" xmlns:a16="http://schemas.microsoft.com/office/drawing/2014/main" id="{3B93EC31-D76B-47AC-8B9C-47623B318F6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="" xmlns:a16="http://schemas.microsoft.com/office/drawing/2014/main" id="{E67CFA6F-FB4E-46BC-BA97-93BDCC0E22C4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30" name="!!2">
            <a:extLst>
              <a:ext uri="{FF2B5EF4-FFF2-40B4-BE49-F238E27FC236}">
                <a16:creationId xmlns="" xmlns:a16="http://schemas.microsoft.com/office/drawing/2014/main" id="{0A11F2FA-1373-4AC4-AA38-9D7DD9B8014B}"/>
              </a:ext>
            </a:extLst>
          </p:cNvPr>
          <p:cNvSpPr txBox="1"/>
          <p:nvPr/>
        </p:nvSpPr>
        <p:spPr>
          <a:xfrm>
            <a:off x="3537073" y="8241347"/>
            <a:ext cx="41142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u="sng" dirty="0">
                <a:solidFill>
                  <a:srgbClr val="39B28E"/>
                </a:solidFill>
                <a:latin typeface="Fira Sans Condensed Black" panose="020B0A03050000020004" pitchFamily="34" charset="0"/>
              </a:rPr>
              <a:t>KIỂM TRA BÀI CŨ</a:t>
            </a:r>
            <a:endParaRPr lang="vi-VN" sz="800" u="sng" dirty="0">
              <a:solidFill>
                <a:srgbClr val="39B28E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9CB59D51-3B25-4F62-B815-1D13CF788487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="" xmlns:a16="http://schemas.microsoft.com/office/drawing/2014/main" id="{D9299136-8594-43DE-826F-C0750C3DCA8D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BBD28A34-9508-436A-912C-861109FDC1B6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#9Slide03 Montserrat ExtraLight" panose="00000300000000000000" pitchFamily="2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4DA1E07F-011B-4E65-B60F-F9B98D7F0F35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#9Slide03 Montserrat ExtraLight" panose="00000300000000000000" pitchFamily="2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="" xmlns:a16="http://schemas.microsoft.com/office/drawing/2014/main" id="{D39FD8DD-3897-40AD-AAF6-434CA95BC386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#9Slide03 Montserrat ExtraLight" panose="00000300000000000000" pitchFamily="2" charset="0"/>
              </a:endParaRPr>
            </a:p>
          </p:txBody>
        </p:sp>
      </p:grpSp>
      <p:pic>
        <p:nvPicPr>
          <p:cNvPr id="1026" name="Picture 2" descr="Sách điện tử Kết nối tri thức với cuộc sống - VniTeach - Giáo viên 4.0">
            <a:extLst>
              <a:ext uri="{FF2B5EF4-FFF2-40B4-BE49-F238E27FC236}">
                <a16:creationId xmlns="" xmlns:a16="http://schemas.microsoft.com/office/drawing/2014/main" id="{1BAEE319-4062-9ABA-B87F-F3CE7CC71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649"/>
            <a:ext cx="2016265" cy="201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691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E214295-3A34-2E41-8CD9-8208F3A596F0}"/>
              </a:ext>
            </a:extLst>
          </p:cNvPr>
          <p:cNvSpPr/>
          <p:nvPr/>
        </p:nvSpPr>
        <p:spPr>
          <a:xfrm>
            <a:off x="475417" y="1873943"/>
            <a:ext cx="8592384" cy="3404204"/>
          </a:xfrm>
          <a:prstGeom prst="rect">
            <a:avLst/>
          </a:prstGeom>
          <a:solidFill>
            <a:srgbClr val="002060"/>
          </a:solidFill>
          <a:ln w="1778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 Box 6">
            <a:extLst>
              <a:ext uri="{FF2B5EF4-FFF2-40B4-BE49-F238E27FC236}">
                <a16:creationId xmlns=""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C0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="" xmlns:a16="http://schemas.microsoft.com/office/drawing/2014/main" id="{968ECFB4-DD22-4628-88E2-AE8F380A9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713804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1.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hiểu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ví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dụ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chứng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tỏ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dòng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năng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lượng</a:t>
            </a:r>
            <a:endParaRPr lang="en-US" altLang="en-US" sz="2400" b="1" dirty="0">
              <a:solidFill>
                <a:srgbClr val="002060"/>
              </a:solidFill>
              <a:latin typeface="Fira Sans Extra Condensed Black" panose="020B0A030500000200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6">
            <a:extLst>
              <a:ext uri="{FF2B5EF4-FFF2-40B4-BE49-F238E27FC236}">
                <a16:creationId xmlns=""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=""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=""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=""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=""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=""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#9Slide03 Montserrat ExtraLight" panose="000003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1B802FA-0E9D-5319-0E39-9F872F078D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7" t="12222" r="8269"/>
          <a:stretch/>
        </p:blipFill>
        <p:spPr>
          <a:xfrm>
            <a:off x="8267700" y="814181"/>
            <a:ext cx="4743450" cy="10402967"/>
          </a:xfrm>
          <a:prstGeom prst="rect">
            <a:avLst/>
          </a:prstGeom>
        </p:spPr>
      </p:pic>
      <p:sp>
        <p:nvSpPr>
          <p:cNvPr id="10" name="Rectangle 12">
            <a:extLst>
              <a:ext uri="{FF2B5EF4-FFF2-40B4-BE49-F238E27FC236}">
                <a16:creationId xmlns="" xmlns:a16="http://schemas.microsoft.com/office/drawing/2014/main" id="{997F8C09-5467-B98B-43AE-C05EF7219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524" y="2406672"/>
            <a:ext cx="7873883" cy="1220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solidFill>
                  <a:prstClr val="white"/>
                </a:solidFill>
                <a:cs typeface="Calibri" panose="020F0502020204030204" pitchFamily="34" charset="0"/>
              </a:rPr>
              <a:t>D</a:t>
            </a:r>
            <a:r>
              <a:rPr lang="vi-VN" sz="3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òng điện có năng lượng</a:t>
            </a:r>
            <a:r>
              <a:rPr lang="en-US" sz="3200" dirty="0">
                <a:solidFill>
                  <a:prstClr val="white"/>
                </a:solidFill>
                <a:cs typeface="Calibri" panose="020F0502020204030204" pitchFamily="34" charset="0"/>
              </a:rPr>
              <a:t>, n</a:t>
            </a:r>
            <a:r>
              <a:rPr lang="vi-VN" sz="3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ăng lượng của dòng điện được gọi là điện năng</a:t>
            </a:r>
          </a:p>
        </p:txBody>
      </p:sp>
      <p:sp>
        <p:nvSpPr>
          <p:cNvPr id="11" name="AutoShape 6" descr="23,000+ Hình ảnh Giảng Bài | Vector &amp; Png tải xuống miễn phí - Pikbest">
            <a:extLst>
              <a:ext uri="{FF2B5EF4-FFF2-40B4-BE49-F238E27FC236}">
                <a16:creationId xmlns="" xmlns:a16="http://schemas.microsoft.com/office/drawing/2014/main" id="{7E244539-71F1-AADB-7257-42CF60730E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370308" cy="3370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0216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4">
            <a:extLst>
              <a:ext uri="{FF2B5EF4-FFF2-40B4-BE49-F238E27FC236}">
                <a16:creationId xmlns="" xmlns:a16="http://schemas.microsoft.com/office/drawing/2014/main" id="{A052CDAA-FD8D-9288-A943-3ED48A42E3C4}"/>
              </a:ext>
            </a:extLst>
          </p:cNvPr>
          <p:cNvGrpSpPr/>
          <p:nvPr/>
        </p:nvGrpSpPr>
        <p:grpSpPr>
          <a:xfrm>
            <a:off x="3118127" y="210174"/>
            <a:ext cx="5249525" cy="1465577"/>
            <a:chOff x="1083427" y="506777"/>
            <a:chExt cx="4098274" cy="2677098"/>
          </a:xfrm>
        </p:grpSpPr>
        <p:sp>
          <p:nvSpPr>
            <p:cNvPr id="4" name="云形标注 5">
              <a:extLst>
                <a:ext uri="{FF2B5EF4-FFF2-40B4-BE49-F238E27FC236}">
                  <a16:creationId xmlns="" xmlns:a16="http://schemas.microsoft.com/office/drawing/2014/main" id="{2AF87C47-2ABB-0C85-DA61-7D16B1D584E2}"/>
                </a:ext>
              </a:extLst>
            </p:cNvPr>
            <p:cNvSpPr/>
            <p:nvPr/>
          </p:nvSpPr>
          <p:spPr>
            <a:xfrm>
              <a:off x="1083427" y="506777"/>
              <a:ext cx="4098274" cy="2677098"/>
            </a:xfrm>
            <a:prstGeom prst="cloudCallout">
              <a:avLst>
                <a:gd name="adj1" fmla="val 65548"/>
                <a:gd name="adj2" fmla="val 53842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" name="云形标注 6">
              <a:extLst>
                <a:ext uri="{FF2B5EF4-FFF2-40B4-BE49-F238E27FC236}">
                  <a16:creationId xmlns="" xmlns:a16="http://schemas.microsoft.com/office/drawing/2014/main" id="{74CD5A97-230E-61D5-47C8-8B9E7BB5D315}"/>
                </a:ext>
              </a:extLst>
            </p:cNvPr>
            <p:cNvSpPr/>
            <p:nvPr/>
          </p:nvSpPr>
          <p:spPr>
            <a:xfrm>
              <a:off x="1235827" y="595599"/>
              <a:ext cx="3809898" cy="2488723"/>
            </a:xfrm>
            <a:prstGeom prst="cloudCallout">
              <a:avLst>
                <a:gd name="adj1" fmla="val 71042"/>
                <a:gd name="adj2" fmla="val 59154"/>
              </a:avLst>
            </a:prstGeom>
            <a:solidFill>
              <a:schemeClr val="bg1"/>
            </a:solidFill>
            <a:ln w="22225">
              <a:solidFill>
                <a:srgbClr val="8CB82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6" name="图片 1">
            <a:extLst>
              <a:ext uri="{FF2B5EF4-FFF2-40B4-BE49-F238E27FC236}">
                <a16:creationId xmlns="" xmlns:a16="http://schemas.microsoft.com/office/drawing/2014/main" id="{3EF5DB13-8A95-37FF-E33D-65B2A4211A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728" y="121645"/>
            <a:ext cx="639205" cy="600535"/>
          </a:xfrm>
          <a:prstGeom prst="rect">
            <a:avLst/>
          </a:prstGeom>
        </p:spPr>
      </p:pic>
      <p:sp>
        <p:nvSpPr>
          <p:cNvPr id="7" name="文本框 7">
            <a:extLst>
              <a:ext uri="{FF2B5EF4-FFF2-40B4-BE49-F238E27FC236}">
                <a16:creationId xmlns="" xmlns:a16="http://schemas.microsoft.com/office/drawing/2014/main" id="{A9B95807-4E62-D857-7968-35BCB50CFBC1}"/>
              </a:ext>
            </a:extLst>
          </p:cNvPr>
          <p:cNvSpPr txBox="1"/>
          <p:nvPr/>
        </p:nvSpPr>
        <p:spPr>
          <a:xfrm>
            <a:off x="3151674" y="666846"/>
            <a:ext cx="5145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>
                <a:solidFill>
                  <a:srgbClr val="7030A0"/>
                </a:solidFill>
                <a:latin typeface="#9Slide05 Dear Saturday" panose="02000505000000020004" pitchFamily="2" charset="0"/>
                <a:ea typeface="微软雅黑" panose="020B0503020204020204" pitchFamily="34" charset="-122"/>
                <a:cs typeface="#9Slide07 Itim" panose="00000500000000000000" pitchFamily="2" charset="-34"/>
              </a:rPr>
              <a:t>Phiếu học tập </a:t>
            </a:r>
            <a:endParaRPr lang="zh-CN" altLang="en-US" sz="4800" b="1" dirty="0">
              <a:solidFill>
                <a:srgbClr val="7030A0"/>
              </a:solidFill>
              <a:latin typeface="#9Slide05 Dear Saturday" panose="02000505000000020004" pitchFamily="2" charset="0"/>
              <a:ea typeface="微软雅黑" panose="020B0503020204020204" pitchFamily="34" charset="-122"/>
              <a:cs typeface="#9Slide07 Itim" panose="00000500000000000000" pitchFamily="2" charset="-34"/>
            </a:endParaRPr>
          </a:p>
        </p:txBody>
      </p:sp>
      <p:pic>
        <p:nvPicPr>
          <p:cNvPr id="8" name="ĐẾM NGƯỢC 3 PHÚT - BÓNG SỐ (2)">
            <a:hlinkClick r:id="" action="ppaction://media"/>
            <a:extLst>
              <a:ext uri="{FF2B5EF4-FFF2-40B4-BE49-F238E27FC236}">
                <a16:creationId xmlns="" xmlns:a16="http://schemas.microsoft.com/office/drawing/2014/main" id="{C962D37A-7503-5453-9FA7-4A362CE44C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30168" y="417284"/>
            <a:ext cx="1858635" cy="10454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 descr="Lợi ích của việc học nhóm (2 Mẫu)">
            <a:extLst>
              <a:ext uri="{FF2B5EF4-FFF2-40B4-BE49-F238E27FC236}">
                <a16:creationId xmlns="" xmlns:a16="http://schemas.microsoft.com/office/drawing/2014/main" id="{43080734-8239-88EA-3357-411654867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645"/>
            <a:ext cx="2458496" cy="178279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3B030E5-351E-0726-D034-829F82DA21C2}"/>
              </a:ext>
            </a:extLst>
          </p:cNvPr>
          <p:cNvSpPr/>
          <p:nvPr/>
        </p:nvSpPr>
        <p:spPr>
          <a:xfrm>
            <a:off x="1016454" y="2556720"/>
            <a:ext cx="10889796" cy="375819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11" name="Table 8">
            <a:extLst>
              <a:ext uri="{FF2B5EF4-FFF2-40B4-BE49-F238E27FC236}">
                <a16:creationId xmlns="" xmlns:a16="http://schemas.microsoft.com/office/drawing/2014/main" id="{1FDC4D33-41A4-9F15-F895-D24524B8C73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17067" y="2715205"/>
          <a:ext cx="10488570" cy="348214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764383">
                  <a:extLst>
                    <a:ext uri="{9D8B030D-6E8A-4147-A177-3AD203B41FA5}">
                      <a16:colId xmlns="" xmlns:a16="http://schemas.microsoft.com/office/drawing/2014/main" val="2361982448"/>
                    </a:ext>
                  </a:extLst>
                </a:gridCol>
                <a:gridCol w="7724187">
                  <a:extLst>
                    <a:ext uri="{9D8B030D-6E8A-4147-A177-3AD203B41FA5}">
                      <a16:colId xmlns="" xmlns:a16="http://schemas.microsoft.com/office/drawing/2014/main" val="2504459548"/>
                    </a:ext>
                  </a:extLst>
                </a:gridCol>
              </a:tblGrid>
              <a:tr h="5984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47636855"/>
                  </a:ext>
                </a:extLst>
              </a:tr>
              <a:tr h="68763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62609586"/>
                  </a:ext>
                </a:extLst>
              </a:tr>
              <a:tr h="77067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31880307"/>
                  </a:ext>
                </a:extLst>
              </a:tr>
              <a:tr h="71267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35426461"/>
                  </a:ext>
                </a:extLst>
              </a:tr>
              <a:tr h="71267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44821675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9EA8F1B-CCA2-44CD-26C5-65B5F63EA202}"/>
              </a:ext>
            </a:extLst>
          </p:cNvPr>
          <p:cNvSpPr txBox="1"/>
          <p:nvPr/>
        </p:nvSpPr>
        <p:spPr>
          <a:xfrm>
            <a:off x="1542073" y="2793251"/>
            <a:ext cx="207509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 cụ điện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8218D45-DC04-D6AA-0753-DB80399DD108}"/>
              </a:ext>
            </a:extLst>
          </p:cNvPr>
          <p:cNvSpPr txBox="1"/>
          <p:nvPr/>
        </p:nvSpPr>
        <p:spPr>
          <a:xfrm>
            <a:off x="3942170" y="2793251"/>
            <a:ext cx="83629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 năng được biến đổi thành dạng năng lượng nào?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E1A86BF-8DD0-16B9-524D-F292DEAF2604}"/>
              </a:ext>
            </a:extLst>
          </p:cNvPr>
          <p:cNvSpPr txBox="1"/>
          <p:nvPr/>
        </p:nvSpPr>
        <p:spPr>
          <a:xfrm>
            <a:off x="1381648" y="3429000"/>
            <a:ext cx="301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F05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 đèn dây tóc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0CE6B9D-435B-92BA-5A69-A919C02D1DFF}"/>
              </a:ext>
            </a:extLst>
          </p:cNvPr>
          <p:cNvSpPr txBox="1"/>
          <p:nvPr/>
        </p:nvSpPr>
        <p:spPr>
          <a:xfrm>
            <a:off x="1381648" y="4135370"/>
            <a:ext cx="301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F05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 LED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9CA1C61-672A-2597-1D40-58B31489B86C}"/>
              </a:ext>
            </a:extLst>
          </p:cNvPr>
          <p:cNvSpPr txBox="1"/>
          <p:nvPr/>
        </p:nvSpPr>
        <p:spPr>
          <a:xfrm>
            <a:off x="1198017" y="4878403"/>
            <a:ext cx="301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F05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Nồi cơm điện, bàn là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A063F78-4832-A99C-29B8-26694DA870CF}"/>
              </a:ext>
            </a:extLst>
          </p:cNvPr>
          <p:cNvSpPr txBox="1"/>
          <p:nvPr/>
        </p:nvSpPr>
        <p:spPr>
          <a:xfrm>
            <a:off x="924470" y="5392424"/>
            <a:ext cx="3017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F05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 điện, </a:t>
            </a:r>
          </a:p>
          <a:p>
            <a:pPr algn="ctr"/>
            <a:r>
              <a:rPr lang="en-US" sz="2400" b="1">
                <a:solidFill>
                  <a:srgbClr val="0F05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 bơm nước</a:t>
            </a:r>
          </a:p>
        </p:txBody>
      </p:sp>
    </p:spTree>
    <p:extLst>
      <p:ext uri="{BB962C8B-B14F-4D97-AF65-F5344CB8AC3E}">
        <p14:creationId xmlns:p14="http://schemas.microsoft.com/office/powerpoint/2010/main" val="309434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4">
            <a:extLst>
              <a:ext uri="{FF2B5EF4-FFF2-40B4-BE49-F238E27FC236}">
                <a16:creationId xmlns="" xmlns:a16="http://schemas.microsoft.com/office/drawing/2014/main" id="{A052CDAA-FD8D-9288-A943-3ED48A42E3C4}"/>
              </a:ext>
            </a:extLst>
          </p:cNvPr>
          <p:cNvGrpSpPr/>
          <p:nvPr/>
        </p:nvGrpSpPr>
        <p:grpSpPr>
          <a:xfrm>
            <a:off x="3118127" y="210174"/>
            <a:ext cx="5249525" cy="1465577"/>
            <a:chOff x="1083427" y="506777"/>
            <a:chExt cx="4098274" cy="2677098"/>
          </a:xfrm>
        </p:grpSpPr>
        <p:sp>
          <p:nvSpPr>
            <p:cNvPr id="4" name="云形标注 5">
              <a:extLst>
                <a:ext uri="{FF2B5EF4-FFF2-40B4-BE49-F238E27FC236}">
                  <a16:creationId xmlns="" xmlns:a16="http://schemas.microsoft.com/office/drawing/2014/main" id="{2AF87C47-2ABB-0C85-DA61-7D16B1D584E2}"/>
                </a:ext>
              </a:extLst>
            </p:cNvPr>
            <p:cNvSpPr/>
            <p:nvPr/>
          </p:nvSpPr>
          <p:spPr>
            <a:xfrm>
              <a:off x="1083427" y="506777"/>
              <a:ext cx="4098274" cy="2677098"/>
            </a:xfrm>
            <a:prstGeom prst="cloudCallout">
              <a:avLst>
                <a:gd name="adj1" fmla="val 65548"/>
                <a:gd name="adj2" fmla="val 53842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" name="云形标注 6">
              <a:extLst>
                <a:ext uri="{FF2B5EF4-FFF2-40B4-BE49-F238E27FC236}">
                  <a16:creationId xmlns="" xmlns:a16="http://schemas.microsoft.com/office/drawing/2014/main" id="{74CD5A97-230E-61D5-47C8-8B9E7BB5D315}"/>
                </a:ext>
              </a:extLst>
            </p:cNvPr>
            <p:cNvSpPr/>
            <p:nvPr/>
          </p:nvSpPr>
          <p:spPr>
            <a:xfrm>
              <a:off x="1235827" y="595599"/>
              <a:ext cx="3809898" cy="2488723"/>
            </a:xfrm>
            <a:prstGeom prst="cloudCallout">
              <a:avLst>
                <a:gd name="adj1" fmla="val 71042"/>
                <a:gd name="adj2" fmla="val 59154"/>
              </a:avLst>
            </a:prstGeom>
            <a:solidFill>
              <a:schemeClr val="bg1"/>
            </a:solidFill>
            <a:ln w="22225">
              <a:solidFill>
                <a:srgbClr val="8CB82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6" name="图片 1">
            <a:extLst>
              <a:ext uri="{FF2B5EF4-FFF2-40B4-BE49-F238E27FC236}">
                <a16:creationId xmlns="" xmlns:a16="http://schemas.microsoft.com/office/drawing/2014/main" id="{3EF5DB13-8A95-37FF-E33D-65B2A4211A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728" y="121645"/>
            <a:ext cx="639205" cy="600535"/>
          </a:xfrm>
          <a:prstGeom prst="rect">
            <a:avLst/>
          </a:prstGeom>
        </p:spPr>
      </p:pic>
      <p:sp>
        <p:nvSpPr>
          <p:cNvPr id="7" name="文本框 7">
            <a:extLst>
              <a:ext uri="{FF2B5EF4-FFF2-40B4-BE49-F238E27FC236}">
                <a16:creationId xmlns="" xmlns:a16="http://schemas.microsoft.com/office/drawing/2014/main" id="{A9B95807-4E62-D857-7968-35BCB50CFBC1}"/>
              </a:ext>
            </a:extLst>
          </p:cNvPr>
          <p:cNvSpPr txBox="1"/>
          <p:nvPr/>
        </p:nvSpPr>
        <p:spPr>
          <a:xfrm>
            <a:off x="3151674" y="666846"/>
            <a:ext cx="5145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>
                <a:solidFill>
                  <a:srgbClr val="7030A0"/>
                </a:solidFill>
                <a:latin typeface="#9Slide05 Dear Saturday" panose="02000505000000020004" pitchFamily="2" charset="0"/>
                <a:ea typeface="微软雅黑" panose="020B0503020204020204" pitchFamily="34" charset="-122"/>
                <a:cs typeface="#9Slide07 Itim" panose="00000500000000000000" pitchFamily="2" charset="-34"/>
              </a:rPr>
              <a:t>Phiếu học tập </a:t>
            </a:r>
            <a:endParaRPr lang="zh-CN" altLang="en-US" sz="4800" b="1" dirty="0">
              <a:solidFill>
                <a:srgbClr val="7030A0"/>
              </a:solidFill>
              <a:latin typeface="#9Slide05 Dear Saturday" panose="02000505000000020004" pitchFamily="2" charset="0"/>
              <a:ea typeface="微软雅黑" panose="020B0503020204020204" pitchFamily="34" charset="-122"/>
              <a:cs typeface="#9Slide07 Itim" panose="00000500000000000000" pitchFamily="2" charset="-34"/>
            </a:endParaRPr>
          </a:p>
        </p:txBody>
      </p:sp>
      <p:pic>
        <p:nvPicPr>
          <p:cNvPr id="8" name="ĐẾM NGƯỢC 3 PHÚT - BÓNG SỐ (2)">
            <a:hlinkClick r:id="" action="ppaction://media"/>
            <a:extLst>
              <a:ext uri="{FF2B5EF4-FFF2-40B4-BE49-F238E27FC236}">
                <a16:creationId xmlns="" xmlns:a16="http://schemas.microsoft.com/office/drawing/2014/main" id="{C962D37A-7503-5453-9FA7-4A362CE44C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30168" y="417284"/>
            <a:ext cx="1858635" cy="10454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 descr="Lợi ích của việc học nhóm (2 Mẫu)">
            <a:extLst>
              <a:ext uri="{FF2B5EF4-FFF2-40B4-BE49-F238E27FC236}">
                <a16:creationId xmlns="" xmlns:a16="http://schemas.microsoft.com/office/drawing/2014/main" id="{43080734-8239-88EA-3357-411654867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645"/>
            <a:ext cx="2458496" cy="178279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3B030E5-351E-0726-D034-829F82DA21C2}"/>
              </a:ext>
            </a:extLst>
          </p:cNvPr>
          <p:cNvSpPr/>
          <p:nvPr/>
        </p:nvSpPr>
        <p:spPr>
          <a:xfrm>
            <a:off x="1016454" y="2556720"/>
            <a:ext cx="10889796" cy="375819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11" name="Table 8">
            <a:extLst>
              <a:ext uri="{FF2B5EF4-FFF2-40B4-BE49-F238E27FC236}">
                <a16:creationId xmlns="" xmlns:a16="http://schemas.microsoft.com/office/drawing/2014/main" id="{1FDC4D33-41A4-9F15-F895-D24524B8C73A}"/>
              </a:ext>
            </a:extLst>
          </p:cNvPr>
          <p:cNvGraphicFramePr>
            <a:graphicFrameLocks noGrp="1"/>
          </p:cNvGraphicFramePr>
          <p:nvPr/>
        </p:nvGraphicFramePr>
        <p:xfrm>
          <a:off x="1217067" y="2715205"/>
          <a:ext cx="10488570" cy="348214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764383">
                  <a:extLst>
                    <a:ext uri="{9D8B030D-6E8A-4147-A177-3AD203B41FA5}">
                      <a16:colId xmlns="" xmlns:a16="http://schemas.microsoft.com/office/drawing/2014/main" val="2361982448"/>
                    </a:ext>
                  </a:extLst>
                </a:gridCol>
                <a:gridCol w="7724187">
                  <a:extLst>
                    <a:ext uri="{9D8B030D-6E8A-4147-A177-3AD203B41FA5}">
                      <a16:colId xmlns="" xmlns:a16="http://schemas.microsoft.com/office/drawing/2014/main" val="2504459548"/>
                    </a:ext>
                  </a:extLst>
                </a:gridCol>
              </a:tblGrid>
              <a:tr h="5984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47636855"/>
                  </a:ext>
                </a:extLst>
              </a:tr>
              <a:tr h="68763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62609586"/>
                  </a:ext>
                </a:extLst>
              </a:tr>
              <a:tr h="77067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31880307"/>
                  </a:ext>
                </a:extLst>
              </a:tr>
              <a:tr h="71267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35426461"/>
                  </a:ext>
                </a:extLst>
              </a:tr>
              <a:tr h="71267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44821675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9EA8F1B-CCA2-44CD-26C5-65B5F63EA202}"/>
              </a:ext>
            </a:extLst>
          </p:cNvPr>
          <p:cNvSpPr txBox="1"/>
          <p:nvPr/>
        </p:nvSpPr>
        <p:spPr>
          <a:xfrm>
            <a:off x="1542073" y="2793251"/>
            <a:ext cx="207509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 cụ điện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8218D45-DC04-D6AA-0753-DB80399DD108}"/>
              </a:ext>
            </a:extLst>
          </p:cNvPr>
          <p:cNvSpPr txBox="1"/>
          <p:nvPr/>
        </p:nvSpPr>
        <p:spPr>
          <a:xfrm>
            <a:off x="3942170" y="2793251"/>
            <a:ext cx="83629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 năng được biến đổi thành dạng năng lượng nào?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E1A86BF-8DD0-16B9-524D-F292DEAF2604}"/>
              </a:ext>
            </a:extLst>
          </p:cNvPr>
          <p:cNvSpPr txBox="1"/>
          <p:nvPr/>
        </p:nvSpPr>
        <p:spPr>
          <a:xfrm>
            <a:off x="1381648" y="3429000"/>
            <a:ext cx="301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F05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 đèn dây tóc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0CE6B9D-435B-92BA-5A69-A919C02D1DFF}"/>
              </a:ext>
            </a:extLst>
          </p:cNvPr>
          <p:cNvSpPr txBox="1"/>
          <p:nvPr/>
        </p:nvSpPr>
        <p:spPr>
          <a:xfrm>
            <a:off x="1381648" y="4135370"/>
            <a:ext cx="301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F05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 LED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9CA1C61-672A-2597-1D40-58B31489B86C}"/>
              </a:ext>
            </a:extLst>
          </p:cNvPr>
          <p:cNvSpPr txBox="1"/>
          <p:nvPr/>
        </p:nvSpPr>
        <p:spPr>
          <a:xfrm>
            <a:off x="1198017" y="4878403"/>
            <a:ext cx="301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F05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Nồi cơm điện, bàn là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A063F78-4832-A99C-29B8-26694DA870CF}"/>
              </a:ext>
            </a:extLst>
          </p:cNvPr>
          <p:cNvSpPr txBox="1"/>
          <p:nvPr/>
        </p:nvSpPr>
        <p:spPr>
          <a:xfrm>
            <a:off x="924470" y="5392424"/>
            <a:ext cx="3017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F05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 điện, </a:t>
            </a:r>
          </a:p>
          <a:p>
            <a:pPr algn="ctr"/>
            <a:r>
              <a:rPr lang="en-US" sz="2400" b="1">
                <a:solidFill>
                  <a:srgbClr val="0F05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 bơm nước</a:t>
            </a:r>
          </a:p>
        </p:txBody>
      </p:sp>
      <p:sp>
        <p:nvSpPr>
          <p:cNvPr id="4097" name="Google Shape;200;p31">
            <a:extLst>
              <a:ext uri="{FF2B5EF4-FFF2-40B4-BE49-F238E27FC236}">
                <a16:creationId xmlns="" xmlns:a16="http://schemas.microsoft.com/office/drawing/2014/main" id="{F3BC2029-D1A8-A8CE-487E-F3690EAA21BE}"/>
              </a:ext>
            </a:extLst>
          </p:cNvPr>
          <p:cNvSpPr/>
          <p:nvPr/>
        </p:nvSpPr>
        <p:spPr>
          <a:xfrm>
            <a:off x="8248489" y="3415535"/>
            <a:ext cx="2033596" cy="54999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133" b="1" kern="0" dirty="0" err="1">
                <a:solidFill>
                  <a:srgbClr val="C7EAE4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Nhiệt</a:t>
            </a:r>
            <a:r>
              <a:rPr lang="en-US" sz="2133" b="1" kern="0" dirty="0">
                <a:solidFill>
                  <a:srgbClr val="C7EAE4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133" b="1" kern="0" dirty="0" err="1">
                <a:solidFill>
                  <a:srgbClr val="C7EAE4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năng</a:t>
            </a:r>
            <a:endParaRPr sz="2133" b="1" kern="0" dirty="0">
              <a:solidFill>
                <a:srgbClr val="C7EAE4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099" name="Google Shape;202;p31">
            <a:extLst>
              <a:ext uri="{FF2B5EF4-FFF2-40B4-BE49-F238E27FC236}">
                <a16:creationId xmlns="" xmlns:a16="http://schemas.microsoft.com/office/drawing/2014/main" id="{57F318DB-E886-8280-6562-D65F2625FFE3}"/>
              </a:ext>
            </a:extLst>
          </p:cNvPr>
          <p:cNvSpPr/>
          <p:nvPr/>
        </p:nvSpPr>
        <p:spPr>
          <a:xfrm>
            <a:off x="4235541" y="3396554"/>
            <a:ext cx="2028272" cy="5397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133" b="1" kern="0" dirty="0">
                <a:solidFill>
                  <a:srgbClr val="C7EAE4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Quang </a:t>
            </a:r>
            <a:r>
              <a:rPr lang="en-US" sz="2133" b="1" kern="0" dirty="0" err="1">
                <a:solidFill>
                  <a:srgbClr val="C7EAE4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năng</a:t>
            </a:r>
            <a:endParaRPr sz="2133" b="1" kern="0" dirty="0">
              <a:solidFill>
                <a:srgbClr val="C7EAE4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00" name="Google Shape;202;p31">
            <a:extLst>
              <a:ext uri="{FF2B5EF4-FFF2-40B4-BE49-F238E27FC236}">
                <a16:creationId xmlns="" xmlns:a16="http://schemas.microsoft.com/office/drawing/2014/main" id="{6AF5D42D-CD7D-3816-86BB-290E45041A95}"/>
              </a:ext>
            </a:extLst>
          </p:cNvPr>
          <p:cNvSpPr/>
          <p:nvPr/>
        </p:nvSpPr>
        <p:spPr>
          <a:xfrm>
            <a:off x="4237443" y="4093454"/>
            <a:ext cx="2028272" cy="5397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133" b="1" kern="0" dirty="0">
                <a:solidFill>
                  <a:srgbClr val="C7EAE4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Quang </a:t>
            </a:r>
            <a:r>
              <a:rPr lang="en-US" sz="2133" b="1" kern="0" dirty="0" err="1">
                <a:solidFill>
                  <a:srgbClr val="C7EAE4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năng</a:t>
            </a:r>
            <a:endParaRPr sz="2133" b="1" kern="0" dirty="0">
              <a:solidFill>
                <a:srgbClr val="C7EAE4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01" name="Google Shape;202;p31">
            <a:extLst>
              <a:ext uri="{FF2B5EF4-FFF2-40B4-BE49-F238E27FC236}">
                <a16:creationId xmlns="" xmlns:a16="http://schemas.microsoft.com/office/drawing/2014/main" id="{0C81F1FB-49E7-C886-E301-2229F20D0D1D}"/>
              </a:ext>
            </a:extLst>
          </p:cNvPr>
          <p:cNvSpPr/>
          <p:nvPr/>
        </p:nvSpPr>
        <p:spPr>
          <a:xfrm>
            <a:off x="8248007" y="4836331"/>
            <a:ext cx="2033597" cy="5397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133" b="1" kern="0" dirty="0">
                <a:solidFill>
                  <a:srgbClr val="C7EAE4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Quang </a:t>
            </a:r>
            <a:r>
              <a:rPr lang="en-US" sz="2133" b="1" kern="0" dirty="0" err="1">
                <a:solidFill>
                  <a:srgbClr val="C7EAE4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năng</a:t>
            </a:r>
            <a:endParaRPr sz="2133" b="1" kern="0" dirty="0">
              <a:solidFill>
                <a:srgbClr val="C7EAE4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02" name="Google Shape;201;p31">
            <a:extLst>
              <a:ext uri="{FF2B5EF4-FFF2-40B4-BE49-F238E27FC236}">
                <a16:creationId xmlns="" xmlns:a16="http://schemas.microsoft.com/office/drawing/2014/main" id="{0D46AD87-7285-8E85-451C-569FF4D7DB19}"/>
              </a:ext>
            </a:extLst>
          </p:cNvPr>
          <p:cNvSpPr/>
          <p:nvPr/>
        </p:nvSpPr>
        <p:spPr>
          <a:xfrm>
            <a:off x="4234208" y="5573842"/>
            <a:ext cx="2029492" cy="54999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133" b="1" kern="0" dirty="0" err="1">
                <a:solidFill>
                  <a:srgbClr val="C7EAE4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Cơ</a:t>
            </a:r>
            <a:r>
              <a:rPr lang="en-US" sz="2133" b="1" kern="0" dirty="0">
                <a:solidFill>
                  <a:srgbClr val="C7EAE4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133" b="1" kern="0" dirty="0" err="1">
                <a:solidFill>
                  <a:srgbClr val="C7EAE4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năng</a:t>
            </a:r>
            <a:endParaRPr sz="2133" b="1" kern="0" dirty="0">
              <a:solidFill>
                <a:srgbClr val="C7EAE4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03" name="Google Shape;200;p31">
            <a:extLst>
              <a:ext uri="{FF2B5EF4-FFF2-40B4-BE49-F238E27FC236}">
                <a16:creationId xmlns="" xmlns:a16="http://schemas.microsoft.com/office/drawing/2014/main" id="{6D922C71-5C3F-EA38-3475-681C9AA0AA40}"/>
              </a:ext>
            </a:extLst>
          </p:cNvPr>
          <p:cNvSpPr/>
          <p:nvPr/>
        </p:nvSpPr>
        <p:spPr>
          <a:xfrm>
            <a:off x="4234208" y="4833684"/>
            <a:ext cx="2029492" cy="54999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133" b="1" kern="0" dirty="0" err="1">
                <a:solidFill>
                  <a:srgbClr val="C7EAE4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Nhiệt</a:t>
            </a:r>
            <a:r>
              <a:rPr lang="en-US" sz="2133" b="1" kern="0" dirty="0">
                <a:solidFill>
                  <a:srgbClr val="C7EAE4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133" b="1" kern="0" dirty="0" err="1">
                <a:solidFill>
                  <a:srgbClr val="C7EAE4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năng</a:t>
            </a:r>
            <a:endParaRPr sz="2133" b="1" kern="0" dirty="0">
              <a:solidFill>
                <a:srgbClr val="C7EAE4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04" name="Google Shape;200;p31">
            <a:extLst>
              <a:ext uri="{FF2B5EF4-FFF2-40B4-BE49-F238E27FC236}">
                <a16:creationId xmlns="" xmlns:a16="http://schemas.microsoft.com/office/drawing/2014/main" id="{FEF1E151-BD39-DAEB-71C6-7F75762DB532}"/>
              </a:ext>
            </a:extLst>
          </p:cNvPr>
          <p:cNvSpPr/>
          <p:nvPr/>
        </p:nvSpPr>
        <p:spPr>
          <a:xfrm>
            <a:off x="8258261" y="4079600"/>
            <a:ext cx="2025272" cy="54999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133" b="1" kern="0" dirty="0" err="1">
                <a:solidFill>
                  <a:srgbClr val="C7EAE4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Nhiệt</a:t>
            </a:r>
            <a:r>
              <a:rPr lang="en-US" sz="2133" b="1" kern="0" dirty="0">
                <a:solidFill>
                  <a:srgbClr val="C7EAE4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133" b="1" kern="0" dirty="0" err="1">
                <a:solidFill>
                  <a:srgbClr val="C7EAE4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năng</a:t>
            </a:r>
            <a:endParaRPr sz="2133" b="1" kern="0" dirty="0">
              <a:solidFill>
                <a:srgbClr val="C7EAE4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05" name="Google Shape;200;p31">
            <a:extLst>
              <a:ext uri="{FF2B5EF4-FFF2-40B4-BE49-F238E27FC236}">
                <a16:creationId xmlns="" xmlns:a16="http://schemas.microsoft.com/office/drawing/2014/main" id="{7A36D41D-2EE5-E85A-6D5B-20EED7D2BB34}"/>
              </a:ext>
            </a:extLst>
          </p:cNvPr>
          <p:cNvSpPr/>
          <p:nvPr/>
        </p:nvSpPr>
        <p:spPr>
          <a:xfrm>
            <a:off x="8258261" y="5559535"/>
            <a:ext cx="2025272" cy="54999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133" b="1" kern="0" dirty="0" err="1">
                <a:solidFill>
                  <a:srgbClr val="C7EAE4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Nhiệt</a:t>
            </a:r>
            <a:r>
              <a:rPr lang="en-US" sz="2133" b="1" kern="0" dirty="0">
                <a:solidFill>
                  <a:srgbClr val="C7EAE4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133" b="1" kern="0" dirty="0" err="1">
                <a:solidFill>
                  <a:srgbClr val="C7EAE4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năng</a:t>
            </a:r>
            <a:endParaRPr sz="2133" b="1" kern="0" dirty="0">
              <a:solidFill>
                <a:srgbClr val="C7EAE4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06" name="Rectangle 4105">
            <a:extLst>
              <a:ext uri="{FF2B5EF4-FFF2-40B4-BE49-F238E27FC236}">
                <a16:creationId xmlns="" xmlns:a16="http://schemas.microsoft.com/office/drawing/2014/main" id="{FC236225-CC61-BCBA-3D10-E7D0F4A43D0B}"/>
              </a:ext>
            </a:extLst>
          </p:cNvPr>
          <p:cNvSpPr/>
          <p:nvPr/>
        </p:nvSpPr>
        <p:spPr>
          <a:xfrm>
            <a:off x="6537637" y="4162547"/>
            <a:ext cx="1075936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133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</a:t>
            </a:r>
            <a:r>
              <a:rPr lang="en-US" sz="2133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133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133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ích</a:t>
            </a:r>
            <a:r>
              <a:rPr lang="en-US" sz="2133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</a:t>
            </a:r>
          </a:p>
        </p:txBody>
      </p:sp>
      <p:sp>
        <p:nvSpPr>
          <p:cNvPr id="4107" name="Rectangle 4106">
            <a:extLst>
              <a:ext uri="{FF2B5EF4-FFF2-40B4-BE49-F238E27FC236}">
                <a16:creationId xmlns="" xmlns:a16="http://schemas.microsoft.com/office/drawing/2014/main" id="{A89E19FC-7BA3-58CD-D18F-50D039157A40}"/>
              </a:ext>
            </a:extLst>
          </p:cNvPr>
          <p:cNvSpPr/>
          <p:nvPr/>
        </p:nvSpPr>
        <p:spPr>
          <a:xfrm>
            <a:off x="6537637" y="3493471"/>
            <a:ext cx="1075936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133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</a:t>
            </a:r>
            <a:r>
              <a:rPr lang="en-US" sz="2133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133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133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ích</a:t>
            </a:r>
            <a:r>
              <a:rPr lang="en-US" sz="2133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</a:t>
            </a:r>
          </a:p>
        </p:txBody>
      </p:sp>
      <p:sp>
        <p:nvSpPr>
          <p:cNvPr id="4108" name="Rectangle 4107">
            <a:extLst>
              <a:ext uri="{FF2B5EF4-FFF2-40B4-BE49-F238E27FC236}">
                <a16:creationId xmlns="" xmlns:a16="http://schemas.microsoft.com/office/drawing/2014/main" id="{C3C56019-939B-D283-75B1-85387CD152DC}"/>
              </a:ext>
            </a:extLst>
          </p:cNvPr>
          <p:cNvSpPr/>
          <p:nvPr/>
        </p:nvSpPr>
        <p:spPr>
          <a:xfrm>
            <a:off x="6537637" y="4898344"/>
            <a:ext cx="1075936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133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</a:t>
            </a:r>
            <a:r>
              <a:rPr lang="en-US" sz="2133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133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133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ích</a:t>
            </a:r>
            <a:r>
              <a:rPr lang="en-US" sz="2133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</a:t>
            </a:r>
          </a:p>
        </p:txBody>
      </p:sp>
      <p:sp>
        <p:nvSpPr>
          <p:cNvPr id="4109" name="Rectangle 4108">
            <a:extLst>
              <a:ext uri="{FF2B5EF4-FFF2-40B4-BE49-F238E27FC236}">
                <a16:creationId xmlns="" xmlns:a16="http://schemas.microsoft.com/office/drawing/2014/main" id="{389E4E34-B1A2-6FC5-E5D5-710E8AF1E12A}"/>
              </a:ext>
            </a:extLst>
          </p:cNvPr>
          <p:cNvSpPr/>
          <p:nvPr/>
        </p:nvSpPr>
        <p:spPr>
          <a:xfrm>
            <a:off x="6537637" y="5605520"/>
            <a:ext cx="1075936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133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</a:t>
            </a:r>
            <a:r>
              <a:rPr lang="en-US" sz="2133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133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133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ích</a:t>
            </a:r>
            <a:r>
              <a:rPr lang="en-US" sz="2133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</a:t>
            </a:r>
          </a:p>
        </p:txBody>
      </p:sp>
      <p:sp>
        <p:nvSpPr>
          <p:cNvPr id="4110" name="Rectangle 4109">
            <a:extLst>
              <a:ext uri="{FF2B5EF4-FFF2-40B4-BE49-F238E27FC236}">
                <a16:creationId xmlns="" xmlns:a16="http://schemas.microsoft.com/office/drawing/2014/main" id="{BEC3E3F7-72BD-48DB-1B9A-4AB9CB61B5AC}"/>
              </a:ext>
            </a:extLst>
          </p:cNvPr>
          <p:cNvSpPr/>
          <p:nvPr/>
        </p:nvSpPr>
        <p:spPr>
          <a:xfrm>
            <a:off x="10555909" y="3495526"/>
            <a:ext cx="1058303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133" b="1" kern="0" dirty="0">
                <a:solidFill>
                  <a:srgbClr val="F04D4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</a:t>
            </a:r>
            <a:r>
              <a:rPr lang="en-US" sz="2133" b="1" kern="0" dirty="0" err="1">
                <a:solidFill>
                  <a:srgbClr val="F04D4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vô</a:t>
            </a:r>
            <a:r>
              <a:rPr lang="en-US" sz="2133" b="1" kern="0" dirty="0">
                <a:solidFill>
                  <a:srgbClr val="F04D4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133" b="1" kern="0" dirty="0" err="1">
                <a:solidFill>
                  <a:srgbClr val="F04D4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ích</a:t>
            </a:r>
            <a:r>
              <a:rPr lang="en-US" sz="2133" b="1" kern="0" dirty="0">
                <a:solidFill>
                  <a:srgbClr val="F04D4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</a:t>
            </a:r>
          </a:p>
        </p:txBody>
      </p:sp>
      <p:sp>
        <p:nvSpPr>
          <p:cNvPr id="4111" name="Rectangle 4110">
            <a:extLst>
              <a:ext uri="{FF2B5EF4-FFF2-40B4-BE49-F238E27FC236}">
                <a16:creationId xmlns="" xmlns:a16="http://schemas.microsoft.com/office/drawing/2014/main" id="{12D36573-BD31-432E-5A90-CAFEA03A40F3}"/>
              </a:ext>
            </a:extLst>
          </p:cNvPr>
          <p:cNvSpPr/>
          <p:nvPr/>
        </p:nvSpPr>
        <p:spPr>
          <a:xfrm>
            <a:off x="10555909" y="4206762"/>
            <a:ext cx="1058303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133" b="1" kern="0" dirty="0">
                <a:solidFill>
                  <a:srgbClr val="F04D4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</a:t>
            </a:r>
            <a:r>
              <a:rPr lang="en-US" sz="2133" b="1" kern="0" dirty="0" err="1">
                <a:solidFill>
                  <a:srgbClr val="F04D4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vô</a:t>
            </a:r>
            <a:r>
              <a:rPr lang="en-US" sz="2133" b="1" kern="0" dirty="0">
                <a:solidFill>
                  <a:srgbClr val="F04D4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133" b="1" kern="0" dirty="0" err="1">
                <a:solidFill>
                  <a:srgbClr val="F04D4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ích</a:t>
            </a:r>
            <a:r>
              <a:rPr lang="en-US" sz="2133" b="1" kern="0" dirty="0">
                <a:solidFill>
                  <a:srgbClr val="F04D4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</a:t>
            </a:r>
          </a:p>
        </p:txBody>
      </p:sp>
      <p:sp>
        <p:nvSpPr>
          <p:cNvPr id="4112" name="Rectangle 4111">
            <a:extLst>
              <a:ext uri="{FF2B5EF4-FFF2-40B4-BE49-F238E27FC236}">
                <a16:creationId xmlns="" xmlns:a16="http://schemas.microsoft.com/office/drawing/2014/main" id="{7D1E1E2E-3CE5-B7D5-7541-D912429C92F7}"/>
              </a:ext>
            </a:extLst>
          </p:cNvPr>
          <p:cNvSpPr/>
          <p:nvPr/>
        </p:nvSpPr>
        <p:spPr>
          <a:xfrm>
            <a:off x="10553845" y="4901808"/>
            <a:ext cx="1058303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133" b="1" kern="0" dirty="0">
                <a:solidFill>
                  <a:srgbClr val="F04D4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</a:t>
            </a:r>
            <a:r>
              <a:rPr lang="en-US" sz="2133" b="1" kern="0" dirty="0" err="1">
                <a:solidFill>
                  <a:srgbClr val="F04D4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vô</a:t>
            </a:r>
            <a:r>
              <a:rPr lang="en-US" sz="2133" b="1" kern="0" dirty="0">
                <a:solidFill>
                  <a:srgbClr val="F04D4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133" b="1" kern="0" dirty="0" err="1">
                <a:solidFill>
                  <a:srgbClr val="F04D4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ích</a:t>
            </a:r>
            <a:r>
              <a:rPr lang="en-US" sz="2133" b="1" kern="0" dirty="0">
                <a:solidFill>
                  <a:srgbClr val="F04D4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</a:t>
            </a:r>
          </a:p>
        </p:txBody>
      </p:sp>
      <p:sp>
        <p:nvSpPr>
          <p:cNvPr id="4113" name="Rectangle 4112">
            <a:extLst>
              <a:ext uri="{FF2B5EF4-FFF2-40B4-BE49-F238E27FC236}">
                <a16:creationId xmlns="" xmlns:a16="http://schemas.microsoft.com/office/drawing/2014/main" id="{0E0E6EED-2170-964C-7788-4A46F968B6D5}"/>
              </a:ext>
            </a:extLst>
          </p:cNvPr>
          <p:cNvSpPr/>
          <p:nvPr/>
        </p:nvSpPr>
        <p:spPr>
          <a:xfrm>
            <a:off x="10553845" y="5639281"/>
            <a:ext cx="1058303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133" b="1" kern="0" dirty="0">
                <a:solidFill>
                  <a:srgbClr val="F04D4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</a:t>
            </a:r>
            <a:r>
              <a:rPr lang="en-US" sz="2133" b="1" kern="0" dirty="0" err="1">
                <a:solidFill>
                  <a:srgbClr val="F04D4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vô</a:t>
            </a:r>
            <a:r>
              <a:rPr lang="en-US" sz="2133" b="1" kern="0" dirty="0">
                <a:solidFill>
                  <a:srgbClr val="F04D4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133" b="1" kern="0" dirty="0" err="1">
                <a:solidFill>
                  <a:srgbClr val="F04D4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ích</a:t>
            </a:r>
            <a:r>
              <a:rPr lang="en-US" sz="2133" b="1" kern="0" dirty="0">
                <a:solidFill>
                  <a:srgbClr val="F04D4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9079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4097" grpId="0" animBg="1"/>
      <p:bldP spid="4099" grpId="0" animBg="1"/>
      <p:bldP spid="4100" grpId="0" animBg="1"/>
      <p:bldP spid="4101" grpId="0" animBg="1"/>
      <p:bldP spid="4102" grpId="0" animBg="1"/>
      <p:bldP spid="4103" grpId="0" animBg="1"/>
      <p:bldP spid="4104" grpId="0" animBg="1"/>
      <p:bldP spid="4105" grpId="0" animBg="1"/>
      <p:bldP spid="4106" grpId="0"/>
      <p:bldP spid="4107" grpId="0"/>
      <p:bldP spid="4108" grpId="0"/>
      <p:bldP spid="4109" grpId="0"/>
      <p:bldP spid="4110" grpId="0"/>
      <p:bldP spid="4111" grpId="0"/>
      <p:bldP spid="4112" grpId="0"/>
      <p:bldP spid="41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=""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C0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="" xmlns:a16="http://schemas.microsoft.com/office/drawing/2014/main" id="{968ECFB4-DD22-4628-88E2-AE8F380A9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713804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1.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hiểu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ví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dụ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chứng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tỏ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dòng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năng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lượng</a:t>
            </a:r>
            <a:endParaRPr lang="en-US" altLang="en-US" sz="2400" b="1" dirty="0">
              <a:solidFill>
                <a:srgbClr val="002060"/>
              </a:solidFill>
              <a:latin typeface="Fira Sans Extra Condensed Black" panose="020B0A030500000200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6">
            <a:extLst>
              <a:ext uri="{FF2B5EF4-FFF2-40B4-BE49-F238E27FC236}">
                <a16:creationId xmlns=""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=""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=""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=""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=""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=""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#9Slide03 Montserrat ExtraLight" panose="00000300000000000000" pitchFamily="2" charset="0"/>
            </a:endParaRPr>
          </a:p>
        </p:txBody>
      </p:sp>
      <p:sp>
        <p:nvSpPr>
          <p:cNvPr id="12" name="Text Box 25">
            <a:extLst>
              <a:ext uri="{FF2B5EF4-FFF2-40B4-BE49-F238E27FC236}">
                <a16:creationId xmlns="" xmlns:a16="http://schemas.microsoft.com/office/drawing/2014/main" id="{8A371298-9C97-95D7-8375-2EAC2B49B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4675" y="1566823"/>
            <a:ext cx="5962650" cy="83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</a:t>
            </a:r>
            <a:r>
              <a:rPr lang="vi-VN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òng điện có năng lượng.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13D3BFC-0BD1-D65C-6CA8-8E6D87778D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37" y="1286542"/>
            <a:ext cx="1552575" cy="1552575"/>
          </a:xfrm>
          <a:prstGeom prst="rect">
            <a:avLst/>
          </a:prstGeom>
        </p:spPr>
      </p:pic>
      <p:pic>
        <p:nvPicPr>
          <p:cNvPr id="7" name="Picture 6" descr="A picture containing light&#10;&#10;Description automatically generated">
            <a:extLst>
              <a:ext uri="{FF2B5EF4-FFF2-40B4-BE49-F238E27FC236}">
                <a16:creationId xmlns="" xmlns:a16="http://schemas.microsoft.com/office/drawing/2014/main" id="{8943AD42-D089-3252-928E-550BE1FC99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18" b="96820" l="2927" r="97683">
                        <a14:foregroundMark x1="37927" y1="8975" x2="62073" y2="8551"/>
                        <a14:foregroundMark x1="62073" y1="8551" x2="63049" y2="8551"/>
                        <a14:foregroundMark x1="91585" y1="26290" x2="92927" y2="34841"/>
                        <a14:foregroundMark x1="50000" y1="5159" x2="22927" y2="10177"/>
                        <a14:foregroundMark x1="49024" y1="27491" x2="54146" y2="43392"/>
                        <a14:foregroundMark x1="48659" y1="79788" x2="50366" y2="92933"/>
                        <a14:foregroundMark x1="5000" y1="25300" x2="4634" y2="36396"/>
                        <a14:foregroundMark x1="18780" y1="21060" x2="15000" y2="32014"/>
                        <a14:foregroundMark x1="95976" y1="29046" x2="97683" y2="32862"/>
                        <a14:foregroundMark x1="64024" y1="5795" x2="68171" y2="5583"/>
                        <a14:foregroundMark x1="43780" y1="78587" x2="43780" y2="87138"/>
                        <a14:foregroundMark x1="63415" y1="75830" x2="58537" y2="89965"/>
                        <a14:foregroundMark x1="40366" y1="82403" x2="38659" y2="92155"/>
                        <a14:foregroundMark x1="37317" y1="77597" x2="37317" y2="85795"/>
                        <a14:foregroundMark x1="35244" y1="85795" x2="34878" y2="88975"/>
                        <a14:foregroundMark x1="50732" y1="95336" x2="52439" y2="96890"/>
                        <a14:foregroundMark x1="5366" y1="25088" x2="2927" y2="294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958" y="2809436"/>
            <a:ext cx="1571044" cy="27110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FBDD8A2-6ECF-E479-D013-F2D86E809FEE}"/>
              </a:ext>
            </a:extLst>
          </p:cNvPr>
          <p:cNvSpPr txBox="1"/>
          <p:nvPr/>
        </p:nvSpPr>
        <p:spPr>
          <a:xfrm>
            <a:off x="1678627" y="5795986"/>
            <a:ext cx="22653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defPPr>
              <a:defRPr lang="vi-VN"/>
            </a:defPPr>
            <a:lvl1pPr fontAlgn="base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defRPr>
            </a:lvl1pPr>
            <a:lvl2pPr marL="742950" indent="-285750" eaLnBrk="0" hangingPunct="0">
              <a:defRPr sz="2000"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dirty="0" err="1">
                <a:solidFill>
                  <a:prstClr val="black"/>
                </a:solidFill>
              </a:rPr>
              <a:t>Bóng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đèn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sợi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đốt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F323DC2-1757-8A11-0A64-9C21D2D844B4}"/>
              </a:ext>
            </a:extLst>
          </p:cNvPr>
          <p:cNvSpPr txBox="1"/>
          <p:nvPr/>
        </p:nvSpPr>
        <p:spPr>
          <a:xfrm>
            <a:off x="5343265" y="5816316"/>
            <a:ext cx="13340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defPPr>
              <a:defRPr lang="vi-VN"/>
            </a:defPPr>
            <a:lvl1pPr fontAlgn="base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defRPr>
            </a:lvl1pPr>
            <a:lvl2pPr marL="742950" indent="-285750" eaLnBrk="0" hangingPunct="0">
              <a:defRPr sz="2000"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dirty="0" err="1">
                <a:solidFill>
                  <a:prstClr val="black"/>
                </a:solidFill>
              </a:rPr>
              <a:t>Quạt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điện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6" name="Picture 15" descr="A close-up of a basketball hoop&#10;&#10;Description automatically generated with low confidence">
            <a:extLst>
              <a:ext uri="{FF2B5EF4-FFF2-40B4-BE49-F238E27FC236}">
                <a16:creationId xmlns="" xmlns:a16="http://schemas.microsoft.com/office/drawing/2014/main" id="{BE9FA27D-DE90-4E3F-03CD-A301D84C85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302" y="2751388"/>
            <a:ext cx="2287396" cy="29476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F8980EF-A196-55EE-A854-D4A05994BC6C}"/>
              </a:ext>
            </a:extLst>
          </p:cNvPr>
          <p:cNvSpPr txBox="1"/>
          <p:nvPr/>
        </p:nvSpPr>
        <p:spPr>
          <a:xfrm>
            <a:off x="8850543" y="5837161"/>
            <a:ext cx="187583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defPPr>
              <a:defRPr lang="vi-VN"/>
            </a:defPPr>
            <a:lvl1pPr fontAlgn="base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defRPr>
            </a:lvl1pPr>
            <a:lvl2pPr marL="742950" indent="-285750" eaLnBrk="0" hangingPunct="0">
              <a:defRPr sz="2000"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dirty="0" err="1">
                <a:solidFill>
                  <a:prstClr val="black"/>
                </a:solidFill>
              </a:rPr>
              <a:t>Ấm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đun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nước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8" name="Picture 17" descr="A black and white helmet&#10;&#10;Description automatically generated with low confidence">
            <a:extLst>
              <a:ext uri="{FF2B5EF4-FFF2-40B4-BE49-F238E27FC236}">
                <a16:creationId xmlns="" xmlns:a16="http://schemas.microsoft.com/office/drawing/2014/main" id="{234F65E9-B58F-368F-99B8-8D7F5C87C8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018" y="2951545"/>
            <a:ext cx="2255607" cy="273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992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15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5D29B06-51C5-F7BD-F4FB-5F3F599297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18" y="1191863"/>
            <a:ext cx="5135510" cy="5135510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=""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C0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4" name="Rectangle 36">
            <a:extLst>
              <a:ext uri="{FF2B5EF4-FFF2-40B4-BE49-F238E27FC236}">
                <a16:creationId xmlns=""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=""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=""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=""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=""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=""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#9Slide03 Montserrat ExtraLight" panose="00000300000000000000" pitchFamily="2" charset="0"/>
            </a:endParaRPr>
          </a:p>
        </p:txBody>
      </p:sp>
      <p:sp>
        <p:nvSpPr>
          <p:cNvPr id="12" name="Text Box 25">
            <a:extLst>
              <a:ext uri="{FF2B5EF4-FFF2-40B4-BE49-F238E27FC236}">
                <a16:creationId xmlns="" xmlns:a16="http://schemas.microsoft.com/office/drawing/2014/main" id="{8A371298-9C97-95D7-8375-2EAC2B49B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0275" y="2528848"/>
            <a:ext cx="5695950" cy="246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Năng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lượng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mà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đoạn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mạch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tiêu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thụ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được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xác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định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như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460900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5D29B06-51C5-F7BD-F4FB-5F3F599297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18" y="1191863"/>
            <a:ext cx="4094512" cy="4094512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=""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C0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4" name="Rectangle 36">
            <a:extLst>
              <a:ext uri="{FF2B5EF4-FFF2-40B4-BE49-F238E27FC236}">
                <a16:creationId xmlns=""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=""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=""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=""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=""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=""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#9Slide03 Montserrat ExtraLight" panose="00000300000000000000" pitchFamily="2" charset="0"/>
            </a:endParaRPr>
          </a:p>
        </p:txBody>
      </p:sp>
      <p:grpSp>
        <p:nvGrpSpPr>
          <p:cNvPr id="3" name="Google Shape;833;p47">
            <a:extLst>
              <a:ext uri="{FF2B5EF4-FFF2-40B4-BE49-F238E27FC236}">
                <a16:creationId xmlns="" xmlns:a16="http://schemas.microsoft.com/office/drawing/2014/main" id="{C56B44FB-3696-2731-0E83-397E4A3B0D7E}"/>
              </a:ext>
            </a:extLst>
          </p:cNvPr>
          <p:cNvGrpSpPr/>
          <p:nvPr/>
        </p:nvGrpSpPr>
        <p:grpSpPr>
          <a:xfrm>
            <a:off x="4486830" y="1333441"/>
            <a:ext cx="7162532" cy="4191117"/>
            <a:chOff x="1402975" y="270028"/>
            <a:chExt cx="6338400" cy="4527684"/>
          </a:xfrm>
        </p:grpSpPr>
        <p:sp>
          <p:nvSpPr>
            <p:cNvPr id="5" name="Google Shape;834;p47">
              <a:extLst>
                <a:ext uri="{FF2B5EF4-FFF2-40B4-BE49-F238E27FC236}">
                  <a16:creationId xmlns="" xmlns:a16="http://schemas.microsoft.com/office/drawing/2014/main" id="{BC30EF49-1A97-8B4C-CB57-AC57A140260C}"/>
                </a:ext>
              </a:extLst>
            </p:cNvPr>
            <p:cNvSpPr/>
            <p:nvPr/>
          </p:nvSpPr>
          <p:spPr>
            <a:xfrm>
              <a:off x="1402975" y="717300"/>
              <a:ext cx="6338400" cy="37089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" name="Google Shape;835;p47">
              <a:extLst>
                <a:ext uri="{FF2B5EF4-FFF2-40B4-BE49-F238E27FC236}">
                  <a16:creationId xmlns="" xmlns:a16="http://schemas.microsoft.com/office/drawing/2014/main" id="{98BC9269-5675-84B3-8762-69EFAE1776AB}"/>
                </a:ext>
              </a:extLst>
            </p:cNvPr>
            <p:cNvSpPr/>
            <p:nvPr/>
          </p:nvSpPr>
          <p:spPr>
            <a:xfrm rot="482507">
              <a:off x="3545168" y="411066"/>
              <a:ext cx="2053770" cy="532668"/>
            </a:xfrm>
            <a:custGeom>
              <a:avLst/>
              <a:gdLst/>
              <a:ahLst/>
              <a:cxnLst/>
              <a:rect l="l" t="t" r="r" b="b"/>
              <a:pathLst>
                <a:path w="82148" h="21306" extrusionOk="0">
                  <a:moveTo>
                    <a:pt x="46728" y="1"/>
                  </a:moveTo>
                  <a:cubicBezTo>
                    <a:pt x="31994" y="1"/>
                    <a:pt x="15197" y="148"/>
                    <a:pt x="643" y="576"/>
                  </a:cubicBezTo>
                  <a:lnTo>
                    <a:pt x="3048" y="3113"/>
                  </a:lnTo>
                  <a:lnTo>
                    <a:pt x="1" y="5198"/>
                  </a:lnTo>
                  <a:lnTo>
                    <a:pt x="3126" y="8164"/>
                  </a:lnTo>
                  <a:lnTo>
                    <a:pt x="241" y="10727"/>
                  </a:lnTo>
                  <a:lnTo>
                    <a:pt x="3848" y="13213"/>
                  </a:lnTo>
                  <a:lnTo>
                    <a:pt x="322" y="14656"/>
                  </a:lnTo>
                  <a:lnTo>
                    <a:pt x="4331" y="16979"/>
                  </a:lnTo>
                  <a:lnTo>
                    <a:pt x="963" y="20026"/>
                  </a:lnTo>
                  <a:cubicBezTo>
                    <a:pt x="10741" y="20026"/>
                    <a:pt x="41678" y="20345"/>
                    <a:pt x="54179" y="20826"/>
                  </a:cubicBezTo>
                  <a:cubicBezTo>
                    <a:pt x="66683" y="21306"/>
                    <a:pt x="81026" y="21306"/>
                    <a:pt x="81026" y="21306"/>
                  </a:cubicBezTo>
                  <a:lnTo>
                    <a:pt x="76538" y="18901"/>
                  </a:lnTo>
                  <a:lnTo>
                    <a:pt x="82148" y="16817"/>
                  </a:lnTo>
                  <a:lnTo>
                    <a:pt x="76699" y="14253"/>
                  </a:lnTo>
                  <a:lnTo>
                    <a:pt x="80866" y="11048"/>
                  </a:lnTo>
                  <a:lnTo>
                    <a:pt x="76378" y="9286"/>
                  </a:lnTo>
                  <a:lnTo>
                    <a:pt x="80384" y="6079"/>
                  </a:lnTo>
                  <a:lnTo>
                    <a:pt x="76378" y="3674"/>
                  </a:lnTo>
                  <a:lnTo>
                    <a:pt x="80384" y="308"/>
                  </a:lnTo>
                  <a:cubicBezTo>
                    <a:pt x="74062" y="147"/>
                    <a:pt x="61420" y="1"/>
                    <a:pt x="46728" y="1"/>
                  </a:cubicBezTo>
                  <a:close/>
                </a:path>
              </a:pathLst>
            </a:custGeom>
            <a:solidFill>
              <a:srgbClr val="C7EAE4">
                <a:alpha val="75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" name="Google Shape;836;p47">
              <a:extLst>
                <a:ext uri="{FF2B5EF4-FFF2-40B4-BE49-F238E27FC236}">
                  <a16:creationId xmlns="" xmlns:a16="http://schemas.microsoft.com/office/drawing/2014/main" id="{9594562E-95A0-2186-2901-4736B138E82F}"/>
                </a:ext>
              </a:extLst>
            </p:cNvPr>
            <p:cNvSpPr/>
            <p:nvPr/>
          </p:nvSpPr>
          <p:spPr>
            <a:xfrm rot="-209134">
              <a:off x="3545172" y="4203096"/>
              <a:ext cx="2053803" cy="532677"/>
            </a:xfrm>
            <a:custGeom>
              <a:avLst/>
              <a:gdLst/>
              <a:ahLst/>
              <a:cxnLst/>
              <a:rect l="l" t="t" r="r" b="b"/>
              <a:pathLst>
                <a:path w="82148" h="21306" extrusionOk="0">
                  <a:moveTo>
                    <a:pt x="46728" y="1"/>
                  </a:moveTo>
                  <a:cubicBezTo>
                    <a:pt x="31994" y="1"/>
                    <a:pt x="15197" y="148"/>
                    <a:pt x="643" y="576"/>
                  </a:cubicBezTo>
                  <a:lnTo>
                    <a:pt x="3048" y="3113"/>
                  </a:lnTo>
                  <a:lnTo>
                    <a:pt x="1" y="5198"/>
                  </a:lnTo>
                  <a:lnTo>
                    <a:pt x="3126" y="8164"/>
                  </a:lnTo>
                  <a:lnTo>
                    <a:pt x="241" y="10727"/>
                  </a:lnTo>
                  <a:lnTo>
                    <a:pt x="3848" y="13213"/>
                  </a:lnTo>
                  <a:lnTo>
                    <a:pt x="322" y="14656"/>
                  </a:lnTo>
                  <a:lnTo>
                    <a:pt x="4331" y="16979"/>
                  </a:lnTo>
                  <a:lnTo>
                    <a:pt x="963" y="20026"/>
                  </a:lnTo>
                  <a:cubicBezTo>
                    <a:pt x="10741" y="20026"/>
                    <a:pt x="41678" y="20345"/>
                    <a:pt x="54179" y="20826"/>
                  </a:cubicBezTo>
                  <a:cubicBezTo>
                    <a:pt x="66683" y="21306"/>
                    <a:pt x="81026" y="21306"/>
                    <a:pt x="81026" y="21306"/>
                  </a:cubicBezTo>
                  <a:lnTo>
                    <a:pt x="76538" y="18901"/>
                  </a:lnTo>
                  <a:lnTo>
                    <a:pt x="82148" y="16817"/>
                  </a:lnTo>
                  <a:lnTo>
                    <a:pt x="76699" y="14253"/>
                  </a:lnTo>
                  <a:lnTo>
                    <a:pt x="80866" y="11048"/>
                  </a:lnTo>
                  <a:lnTo>
                    <a:pt x="76378" y="9286"/>
                  </a:lnTo>
                  <a:lnTo>
                    <a:pt x="80384" y="6079"/>
                  </a:lnTo>
                  <a:lnTo>
                    <a:pt x="76378" y="3674"/>
                  </a:lnTo>
                  <a:lnTo>
                    <a:pt x="80384" y="308"/>
                  </a:lnTo>
                  <a:cubicBezTo>
                    <a:pt x="74062" y="147"/>
                    <a:pt x="61420" y="1"/>
                    <a:pt x="46728" y="1"/>
                  </a:cubicBezTo>
                  <a:close/>
                </a:path>
              </a:pathLst>
            </a:custGeom>
            <a:solidFill>
              <a:srgbClr val="C7EAE4">
                <a:alpha val="75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EB1359D-EE55-D983-71EC-72C95E14DFF3}"/>
              </a:ext>
            </a:extLst>
          </p:cNvPr>
          <p:cNvSpPr/>
          <p:nvPr/>
        </p:nvSpPr>
        <p:spPr>
          <a:xfrm>
            <a:off x="4724400" y="2240232"/>
            <a:ext cx="6573906" cy="2349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2933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Năng</a:t>
            </a:r>
            <a:r>
              <a:rPr lang="en-US" sz="2933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lượng</a:t>
            </a:r>
            <a:r>
              <a:rPr lang="en-US" sz="2933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của</a:t>
            </a:r>
            <a:r>
              <a:rPr lang="en-US" sz="2933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dòng</a:t>
            </a:r>
            <a:r>
              <a:rPr lang="en-US" sz="2933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điện</a:t>
            </a:r>
            <a:r>
              <a:rPr lang="en-US" sz="2933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2933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một</a:t>
            </a:r>
            <a:r>
              <a:rPr lang="en-US" sz="2933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đoạn</a:t>
            </a:r>
            <a:r>
              <a:rPr lang="en-US" sz="2933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mạch</a:t>
            </a:r>
            <a:r>
              <a:rPr lang="en-US" sz="2933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được</a:t>
            </a:r>
            <a:r>
              <a:rPr lang="en-US" sz="2933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tính</a:t>
            </a:r>
            <a:r>
              <a:rPr lang="en-US" sz="2933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bằng</a:t>
            </a:r>
            <a:r>
              <a:rPr lang="en-US" sz="2933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2933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đo</a:t>
            </a:r>
            <a:r>
              <a:rPr lang="en-US" sz="2933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lượng</a:t>
            </a:r>
            <a:r>
              <a:rPr lang="en-US" sz="2933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năng</a:t>
            </a:r>
            <a:r>
              <a:rPr lang="en-US" sz="2933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lượng</a:t>
            </a:r>
            <a:r>
              <a:rPr lang="en-US" sz="2933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điện</a:t>
            </a:r>
            <a:r>
              <a:rPr lang="en-US" sz="2933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đã</a:t>
            </a:r>
            <a:r>
              <a:rPr lang="en-US" sz="2933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được</a:t>
            </a:r>
            <a:r>
              <a:rPr lang="en-US" sz="2933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chuyển</a:t>
            </a:r>
            <a:r>
              <a:rPr lang="en-US" sz="2933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hóa</a:t>
            </a:r>
            <a:r>
              <a:rPr lang="en-US" sz="2933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thành</a:t>
            </a:r>
            <a:r>
              <a:rPr lang="en-US" sz="2933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dạng</a:t>
            </a:r>
            <a:r>
              <a:rPr lang="en-US" sz="2933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năng</a:t>
            </a:r>
            <a:r>
              <a:rPr lang="en-US" sz="2933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lượng</a:t>
            </a:r>
            <a:r>
              <a:rPr lang="en-US" sz="2933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khác</a:t>
            </a:r>
            <a:r>
              <a:rPr lang="en-US" sz="2933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qua </a:t>
            </a:r>
            <a:r>
              <a:rPr lang="en-US" sz="2933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đoạn</a:t>
            </a:r>
            <a:r>
              <a:rPr lang="en-US" sz="2933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mạch</a:t>
            </a:r>
            <a:r>
              <a:rPr lang="en-US" sz="2933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đó</a:t>
            </a:r>
            <a:r>
              <a:rPr lang="en-US" sz="2933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80176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E214295-3A34-2E41-8CD9-8208F3A596F0}"/>
              </a:ext>
            </a:extLst>
          </p:cNvPr>
          <p:cNvSpPr/>
          <p:nvPr/>
        </p:nvSpPr>
        <p:spPr>
          <a:xfrm>
            <a:off x="475417" y="1543050"/>
            <a:ext cx="8592384" cy="4324350"/>
          </a:xfrm>
          <a:prstGeom prst="rect">
            <a:avLst/>
          </a:prstGeom>
          <a:solidFill>
            <a:srgbClr val="002060"/>
          </a:solidFill>
          <a:ln w="1778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 Box 6">
            <a:extLst>
              <a:ext uri="{FF2B5EF4-FFF2-40B4-BE49-F238E27FC236}">
                <a16:creationId xmlns=""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200" b="1" dirty="0">
                <a:solidFill>
                  <a:srgbClr val="C0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="" xmlns:a16="http://schemas.microsoft.com/office/drawing/2014/main" id="{968ECFB4-DD22-4628-88E2-AE8F380A9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713804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2</a:t>
            </a:r>
            <a:r>
              <a:rPr lang="en-US" altLang="en-US" sz="2400" b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. Công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thức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năng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lượng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endParaRPr lang="en-US" altLang="en-US" sz="2400" b="1" dirty="0">
              <a:solidFill>
                <a:srgbClr val="002060"/>
              </a:solidFill>
              <a:latin typeface="Fira Sans Extra Condensed Black" panose="020B0A030500000200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6">
            <a:extLst>
              <a:ext uri="{FF2B5EF4-FFF2-40B4-BE49-F238E27FC236}">
                <a16:creationId xmlns=""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=""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=""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=""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=""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=""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#9Slide03 Montserrat ExtraLight" panose="000003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1B802FA-0E9D-5319-0E39-9F872F078D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7" t="12222" r="8269"/>
          <a:stretch/>
        </p:blipFill>
        <p:spPr>
          <a:xfrm>
            <a:off x="8267700" y="814181"/>
            <a:ext cx="4743450" cy="10402967"/>
          </a:xfrm>
          <a:prstGeom prst="rect">
            <a:avLst/>
          </a:prstGeom>
        </p:spPr>
      </p:pic>
      <p:sp>
        <p:nvSpPr>
          <p:cNvPr id="10" name="Rectangle 12">
            <a:extLst>
              <a:ext uri="{FF2B5EF4-FFF2-40B4-BE49-F238E27FC236}">
                <a16:creationId xmlns="" xmlns:a16="http://schemas.microsoft.com/office/drawing/2014/main" id="{997F8C09-5467-B98B-43AE-C05EF7219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2155" y="1814128"/>
            <a:ext cx="2213332" cy="1001090"/>
          </a:xfrm>
          <a:prstGeom prst="round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sz="4800" b="1" dirty="0">
                <a:solidFill>
                  <a:srgbClr val="002060"/>
                </a:solidFill>
                <a:cs typeface="Calibri" panose="020F0502020204030204" pitchFamily="34" charset="0"/>
              </a:rPr>
              <a:t>W = </a:t>
            </a:r>
            <a:r>
              <a:rPr lang="en-US" sz="4800" b="1" dirty="0" err="1">
                <a:solidFill>
                  <a:srgbClr val="002060"/>
                </a:solidFill>
                <a:cs typeface="Calibri" panose="020F0502020204030204" pitchFamily="34" charset="0"/>
              </a:rPr>
              <a:t>UIt</a:t>
            </a:r>
            <a:endParaRPr lang="en-US" sz="4800" b="1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="" xmlns:a16="http://schemas.microsoft.com/office/drawing/2014/main" id="{C2650902-AD1F-2ADE-21A6-2CB4E6C1C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621" y="2985698"/>
            <a:ext cx="7873883" cy="629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solidFill>
                  <a:prstClr val="white"/>
                </a:solidFill>
                <a:cs typeface="Calibri" panose="020F0502020204030204" pitchFamily="34" charset="0"/>
              </a:rPr>
              <a:t>W: </a:t>
            </a:r>
            <a:r>
              <a:rPr lang="en-US" sz="3200" dirty="0" err="1">
                <a:solidFill>
                  <a:prstClr val="white"/>
                </a:solidFill>
                <a:cs typeface="Calibri" panose="020F0502020204030204" pitchFamily="34" charset="0"/>
              </a:rPr>
              <a:t>năng</a:t>
            </a:r>
            <a:r>
              <a:rPr lang="en-US" sz="3200" dirty="0">
                <a:solidFill>
                  <a:prstClr val="white"/>
                </a:solidFill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cs typeface="Calibri" panose="020F0502020204030204" pitchFamily="34" charset="0"/>
              </a:rPr>
              <a:t>lượng</a:t>
            </a:r>
            <a:r>
              <a:rPr lang="en-US" sz="3200" dirty="0">
                <a:solidFill>
                  <a:prstClr val="white"/>
                </a:solidFill>
                <a:cs typeface="Calibri" panose="020F0502020204030204" pitchFamily="34" charset="0"/>
              </a:rPr>
              <a:t> </a:t>
            </a:r>
            <a:r>
              <a:rPr lang="en-US" sz="3200" err="1">
                <a:solidFill>
                  <a:prstClr val="white"/>
                </a:solidFill>
                <a:cs typeface="Calibri" panose="020F0502020204030204" pitchFamily="34" charset="0"/>
              </a:rPr>
              <a:t>điện</a:t>
            </a:r>
            <a:r>
              <a:rPr lang="en-US" sz="3200">
                <a:solidFill>
                  <a:prstClr val="white"/>
                </a:solidFill>
                <a:cs typeface="Calibri" panose="020F0502020204030204" pitchFamily="34" charset="0"/>
              </a:rPr>
              <a:t> (</a:t>
            </a:r>
            <a:r>
              <a:rPr lang="en-US" sz="3200" dirty="0">
                <a:solidFill>
                  <a:prstClr val="white"/>
                </a:solidFill>
                <a:cs typeface="Calibri" panose="020F0502020204030204" pitchFamily="34" charset="0"/>
              </a:rPr>
              <a:t>J)</a:t>
            </a:r>
            <a:endParaRPr lang="vi-VN" sz="32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="" xmlns:a16="http://schemas.microsoft.com/office/drawing/2014/main" id="{966BF454-064E-638C-C91E-6B8656F99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621" y="3614813"/>
            <a:ext cx="7873883" cy="629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solidFill>
                  <a:prstClr val="white"/>
                </a:solidFill>
                <a:cs typeface="Calibri" panose="020F0502020204030204" pitchFamily="34" charset="0"/>
              </a:rPr>
              <a:t>U: </a:t>
            </a:r>
            <a:r>
              <a:rPr lang="en-US" sz="3200" dirty="0" err="1">
                <a:solidFill>
                  <a:prstClr val="white"/>
                </a:solidFill>
                <a:cs typeface="Calibri" panose="020F0502020204030204" pitchFamily="34" charset="0"/>
              </a:rPr>
              <a:t>hiệu</a:t>
            </a:r>
            <a:r>
              <a:rPr lang="en-US" sz="3200" dirty="0">
                <a:solidFill>
                  <a:prstClr val="white"/>
                </a:solidFill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cs typeface="Calibri" panose="020F0502020204030204" pitchFamily="34" charset="0"/>
              </a:rPr>
              <a:t>điện</a:t>
            </a:r>
            <a:r>
              <a:rPr lang="en-US" sz="3200" dirty="0">
                <a:solidFill>
                  <a:prstClr val="white"/>
                </a:solidFill>
                <a:cs typeface="Calibri" panose="020F0502020204030204" pitchFamily="34" charset="0"/>
              </a:rPr>
              <a:t> </a:t>
            </a:r>
            <a:r>
              <a:rPr lang="en-US" sz="3200" err="1">
                <a:solidFill>
                  <a:prstClr val="white"/>
                </a:solidFill>
                <a:cs typeface="Calibri" panose="020F0502020204030204" pitchFamily="34" charset="0"/>
              </a:rPr>
              <a:t>thế</a:t>
            </a:r>
            <a:r>
              <a:rPr lang="en-US" sz="3200">
                <a:solidFill>
                  <a:prstClr val="white"/>
                </a:solidFill>
                <a:cs typeface="Calibri" panose="020F0502020204030204" pitchFamily="34" charset="0"/>
              </a:rPr>
              <a:t> giữa 2 </a:t>
            </a:r>
            <a:r>
              <a:rPr lang="en-US" sz="3200" dirty="0" err="1">
                <a:solidFill>
                  <a:prstClr val="white"/>
                </a:solidFill>
                <a:cs typeface="Calibri" panose="020F0502020204030204" pitchFamily="34" charset="0"/>
              </a:rPr>
              <a:t>đầu</a:t>
            </a:r>
            <a:r>
              <a:rPr lang="en-US" sz="3200" dirty="0">
                <a:solidFill>
                  <a:prstClr val="white"/>
                </a:solidFill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cs typeface="Calibri" panose="020F0502020204030204" pitchFamily="34" charset="0"/>
              </a:rPr>
              <a:t>đoạn</a:t>
            </a:r>
            <a:r>
              <a:rPr lang="en-US" sz="3200" dirty="0">
                <a:solidFill>
                  <a:prstClr val="white"/>
                </a:solidFill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cs typeface="Calibri" panose="020F0502020204030204" pitchFamily="34" charset="0"/>
              </a:rPr>
              <a:t>mạch</a:t>
            </a:r>
            <a:r>
              <a:rPr lang="en-US" sz="3200" dirty="0">
                <a:solidFill>
                  <a:prstClr val="white"/>
                </a:solidFill>
                <a:cs typeface="Calibri" panose="020F0502020204030204" pitchFamily="34" charset="0"/>
              </a:rPr>
              <a:t> (V)</a:t>
            </a:r>
            <a:endParaRPr lang="vi-VN" sz="32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="" xmlns:a16="http://schemas.microsoft.com/office/drawing/2014/main" id="{45275595-4FC2-E945-F294-69950019C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58" y="4328066"/>
            <a:ext cx="8318442" cy="629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solidFill>
                  <a:prstClr val="white"/>
                </a:solidFill>
                <a:cs typeface="Calibri" panose="020F0502020204030204" pitchFamily="34" charset="0"/>
              </a:rPr>
              <a:t>I: </a:t>
            </a:r>
            <a:r>
              <a:rPr lang="en-US" sz="3200" dirty="0" err="1">
                <a:solidFill>
                  <a:prstClr val="white"/>
                </a:solidFill>
                <a:cs typeface="Calibri" panose="020F0502020204030204" pitchFamily="34" charset="0"/>
              </a:rPr>
              <a:t>cường</a:t>
            </a:r>
            <a:r>
              <a:rPr lang="en-US" sz="3200" dirty="0">
                <a:solidFill>
                  <a:prstClr val="white"/>
                </a:solidFill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cs typeface="Calibri" panose="020F0502020204030204" pitchFamily="34" charset="0"/>
              </a:rPr>
              <a:t>độ</a:t>
            </a:r>
            <a:r>
              <a:rPr lang="en-US" sz="3200" dirty="0">
                <a:solidFill>
                  <a:prstClr val="white"/>
                </a:solidFill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cs typeface="Calibri" panose="020F0502020204030204" pitchFamily="34" charset="0"/>
              </a:rPr>
              <a:t>dòng</a:t>
            </a:r>
            <a:r>
              <a:rPr lang="en-US" sz="3200" dirty="0">
                <a:solidFill>
                  <a:prstClr val="white"/>
                </a:solidFill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cs typeface="Calibri" panose="020F0502020204030204" pitchFamily="34" charset="0"/>
              </a:rPr>
              <a:t>điện</a:t>
            </a:r>
            <a:r>
              <a:rPr lang="en-US" sz="3200" dirty="0">
                <a:solidFill>
                  <a:prstClr val="white"/>
                </a:solidFill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cs typeface="Calibri" panose="020F0502020204030204" pitchFamily="34" charset="0"/>
              </a:rPr>
              <a:t>chạy</a:t>
            </a:r>
            <a:r>
              <a:rPr lang="en-US" sz="3200" dirty="0">
                <a:solidFill>
                  <a:prstClr val="white"/>
                </a:solidFill>
                <a:cs typeface="Calibri" panose="020F0502020204030204" pitchFamily="34" charset="0"/>
              </a:rPr>
              <a:t> qua </a:t>
            </a:r>
            <a:r>
              <a:rPr lang="en-US" sz="3200" dirty="0" err="1">
                <a:solidFill>
                  <a:prstClr val="white"/>
                </a:solidFill>
                <a:cs typeface="Calibri" panose="020F0502020204030204" pitchFamily="34" charset="0"/>
              </a:rPr>
              <a:t>đoạn</a:t>
            </a:r>
            <a:r>
              <a:rPr lang="en-US" sz="3200" dirty="0">
                <a:solidFill>
                  <a:prstClr val="white"/>
                </a:solidFill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cs typeface="Calibri" panose="020F0502020204030204" pitchFamily="34" charset="0"/>
              </a:rPr>
              <a:t>mạch</a:t>
            </a:r>
            <a:r>
              <a:rPr lang="en-US" sz="3200" dirty="0">
                <a:solidFill>
                  <a:prstClr val="white"/>
                </a:solidFill>
                <a:cs typeface="Calibri" panose="020F0502020204030204" pitchFamily="34" charset="0"/>
              </a:rPr>
              <a:t> (A)</a:t>
            </a:r>
            <a:endParaRPr lang="vi-VN" sz="32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2">
            <a:extLst>
              <a:ext uri="{FF2B5EF4-FFF2-40B4-BE49-F238E27FC236}">
                <a16:creationId xmlns="" xmlns:a16="http://schemas.microsoft.com/office/drawing/2014/main" id="{4406CA55-FEA5-D5CA-4F80-FAE58B3FA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58" y="5041319"/>
            <a:ext cx="8318442" cy="629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solidFill>
                  <a:prstClr val="white"/>
                </a:solidFill>
                <a:cs typeface="Calibri" panose="020F0502020204030204" pitchFamily="34" charset="0"/>
              </a:rPr>
              <a:t>t: </a:t>
            </a:r>
            <a:r>
              <a:rPr lang="en-US" sz="3200" dirty="0" err="1">
                <a:solidFill>
                  <a:prstClr val="white"/>
                </a:solidFill>
                <a:cs typeface="Calibri" panose="020F0502020204030204" pitchFamily="34" charset="0"/>
              </a:rPr>
              <a:t>thời</a:t>
            </a:r>
            <a:r>
              <a:rPr lang="en-US" sz="3200" dirty="0">
                <a:solidFill>
                  <a:prstClr val="white"/>
                </a:solidFill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cs typeface="Calibri" panose="020F0502020204030204" pitchFamily="34" charset="0"/>
              </a:rPr>
              <a:t>gian</a:t>
            </a:r>
            <a:r>
              <a:rPr lang="en-US" sz="3200" dirty="0">
                <a:solidFill>
                  <a:prstClr val="white"/>
                </a:solidFill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cs typeface="Calibri" panose="020F0502020204030204" pitchFamily="34" charset="0"/>
              </a:rPr>
              <a:t>dòng</a:t>
            </a:r>
            <a:r>
              <a:rPr lang="en-US" sz="3200" dirty="0">
                <a:solidFill>
                  <a:prstClr val="white"/>
                </a:solidFill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cs typeface="Calibri" panose="020F0502020204030204" pitchFamily="34" charset="0"/>
              </a:rPr>
              <a:t>điện</a:t>
            </a:r>
            <a:r>
              <a:rPr lang="en-US" sz="3200" dirty="0">
                <a:solidFill>
                  <a:prstClr val="white"/>
                </a:solidFill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cs typeface="Calibri" panose="020F0502020204030204" pitchFamily="34" charset="0"/>
              </a:rPr>
              <a:t>chạy</a:t>
            </a:r>
            <a:r>
              <a:rPr lang="en-US" sz="3200" dirty="0">
                <a:solidFill>
                  <a:prstClr val="white"/>
                </a:solidFill>
                <a:cs typeface="Calibri" panose="020F0502020204030204" pitchFamily="34" charset="0"/>
              </a:rPr>
              <a:t> qua </a:t>
            </a:r>
            <a:r>
              <a:rPr lang="en-US" sz="3200" dirty="0" err="1">
                <a:solidFill>
                  <a:prstClr val="white"/>
                </a:solidFill>
                <a:cs typeface="Calibri" panose="020F0502020204030204" pitchFamily="34" charset="0"/>
              </a:rPr>
              <a:t>đoạn</a:t>
            </a:r>
            <a:r>
              <a:rPr lang="en-US" sz="3200" dirty="0">
                <a:solidFill>
                  <a:prstClr val="white"/>
                </a:solidFill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cs typeface="Calibri" panose="020F0502020204030204" pitchFamily="34" charset="0"/>
              </a:rPr>
              <a:t>mạch</a:t>
            </a:r>
            <a:r>
              <a:rPr lang="en-US" sz="3200" dirty="0">
                <a:solidFill>
                  <a:prstClr val="white"/>
                </a:solidFill>
                <a:cs typeface="Calibri" panose="020F0502020204030204" pitchFamily="34" charset="0"/>
              </a:rPr>
              <a:t> (s)</a:t>
            </a:r>
            <a:endParaRPr lang="vi-VN" sz="32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8360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  <p:bldP spid="10" grpId="0" animBg="1"/>
      <p:bldP spid="5" grpId="0"/>
      <p:bldP spid="6" grpId="0"/>
      <p:bldP spid="8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5D29B06-51C5-F7BD-F4FB-5F3F599297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18" y="1191863"/>
            <a:ext cx="5135510" cy="5135510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=""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C0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4" name="Rectangle 36">
            <a:extLst>
              <a:ext uri="{FF2B5EF4-FFF2-40B4-BE49-F238E27FC236}">
                <a16:creationId xmlns=""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=""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=""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=""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=""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=""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#9Slide03 Montserrat ExtraLight" panose="00000300000000000000" pitchFamily="2" charset="0"/>
            </a:endParaRPr>
          </a:p>
        </p:txBody>
      </p:sp>
      <p:sp>
        <p:nvSpPr>
          <p:cNvPr id="12" name="Text Box 25">
            <a:extLst>
              <a:ext uri="{FF2B5EF4-FFF2-40B4-BE49-F238E27FC236}">
                <a16:creationId xmlns="" xmlns:a16="http://schemas.microsoft.com/office/drawing/2014/main" id="{8A371298-9C97-95D7-8375-2EAC2B49B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7037" y="1794858"/>
            <a:ext cx="6463016" cy="3350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vi-VN" sz="3000" b="1" dirty="0">
                <a:solidFill>
                  <a:srgbClr val="002060"/>
                </a:solidFill>
              </a:rPr>
              <a:t>Tính năng lượng điện mà động cơ điện một chiều tiêu thụ trong thời gian 30 phút, biết hiệu điện thế giữa hai đầu động cơ là 12 V và cường độ dòng điện chạy qua động cơ là 0,5 A.</a:t>
            </a:r>
            <a:endParaRPr lang="en-US" sz="3000" b="1" dirty="0">
              <a:solidFill>
                <a:srgbClr val="002060"/>
              </a:solidFill>
            </a:endParaRPr>
          </a:p>
        </p:txBody>
      </p:sp>
      <p:sp>
        <p:nvSpPr>
          <p:cNvPr id="21" name="Text Box 25">
            <a:extLst>
              <a:ext uri="{FF2B5EF4-FFF2-40B4-BE49-F238E27FC236}">
                <a16:creationId xmlns="" xmlns:a16="http://schemas.microsoft.com/office/drawing/2014/main" id="{F85353E6-F58D-48CE-A9B3-E27F38F48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713804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2</a:t>
            </a:r>
            <a:r>
              <a:rPr lang="en-US" altLang="en-US" sz="2400" b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. Công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thức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năng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lượng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endParaRPr lang="en-US" altLang="en-US" sz="2400" b="1" dirty="0">
              <a:solidFill>
                <a:srgbClr val="002060"/>
              </a:solidFill>
              <a:latin typeface="Fira Sans Extra Condensed Black" panose="020B0A030500000200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441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=""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C0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4" name="Rectangle 36">
            <a:extLst>
              <a:ext uri="{FF2B5EF4-FFF2-40B4-BE49-F238E27FC236}">
                <a16:creationId xmlns=""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=""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=""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=""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=""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=""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#9Slide03 Montserrat ExtraLight" panose="00000300000000000000" pitchFamily="2" charset="0"/>
            </a:endParaRPr>
          </a:p>
        </p:txBody>
      </p:sp>
      <p:sp>
        <p:nvSpPr>
          <p:cNvPr id="12" name="Text Box 25">
            <a:extLst>
              <a:ext uri="{FF2B5EF4-FFF2-40B4-BE49-F238E27FC236}">
                <a16:creationId xmlns="" xmlns:a16="http://schemas.microsoft.com/office/drawing/2014/main" id="{8A371298-9C97-95D7-8375-2EAC2B49B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7037" y="1794858"/>
            <a:ext cx="6463016" cy="3350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vi-VN" sz="3000" b="1" dirty="0">
                <a:solidFill>
                  <a:srgbClr val="002060"/>
                </a:solidFill>
              </a:rPr>
              <a:t>Tính năng lượng điện mà động cơ điện một chiều tiêu thụ trong thời gian 30 phút, biết hiệu điện thế giữa hai đầu động cơ là 12 V và cường độ dòng điện chạy qua động cơ là 0,5 A.</a:t>
            </a:r>
            <a:endParaRPr lang="en-US" sz="3000" b="1" dirty="0">
              <a:solidFill>
                <a:srgbClr val="002060"/>
              </a:solidFill>
            </a:endParaRPr>
          </a:p>
        </p:txBody>
      </p:sp>
      <p:sp>
        <p:nvSpPr>
          <p:cNvPr id="21" name="Text Box 25">
            <a:extLst>
              <a:ext uri="{FF2B5EF4-FFF2-40B4-BE49-F238E27FC236}">
                <a16:creationId xmlns="" xmlns:a16="http://schemas.microsoft.com/office/drawing/2014/main" id="{F85353E6-F58D-48CE-A9B3-E27F38F48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230" y="722400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2</a:t>
            </a:r>
            <a:r>
              <a:rPr lang="en-US" altLang="en-US" sz="2400" b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. Công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thức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năng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lượng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endParaRPr lang="en-US" altLang="en-US" sz="2400" b="1" dirty="0">
              <a:solidFill>
                <a:srgbClr val="002060"/>
              </a:solidFill>
              <a:latin typeface="Fira Sans Extra Condensed Black" panose="020B0A030500000200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C4124698-FCC1-27CD-0455-D7E6679566D2}"/>
              </a:ext>
            </a:extLst>
          </p:cNvPr>
          <p:cNvSpPr/>
          <p:nvPr/>
        </p:nvSpPr>
        <p:spPr>
          <a:xfrm>
            <a:off x="473229" y="1572397"/>
            <a:ext cx="4020496" cy="3713205"/>
          </a:xfrm>
          <a:prstGeom prst="roundRect">
            <a:avLst/>
          </a:prstGeom>
          <a:noFill/>
          <a:ln w="38100">
            <a:solidFill>
              <a:srgbClr val="6E9B9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 Box 25">
            <a:extLst>
              <a:ext uri="{FF2B5EF4-FFF2-40B4-BE49-F238E27FC236}">
                <a16:creationId xmlns="" xmlns:a16="http://schemas.microsoft.com/office/drawing/2014/main" id="{79EE2B21-79C3-FC66-B963-109D65FBF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942" y="1905000"/>
            <a:ext cx="1323608" cy="508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800" b="1">
                <a:solidFill>
                  <a:srgbClr val="C0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Tóm tắt:</a:t>
            </a:r>
            <a:endParaRPr lang="en-US" altLang="en-US" sz="2800" b="1" dirty="0">
              <a:solidFill>
                <a:srgbClr val="C00000"/>
              </a:solidFill>
              <a:latin typeface="Fira Sans Extra Condensed Black" panose="020B0A030500000200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Box 25">
            <a:extLst>
              <a:ext uri="{FF2B5EF4-FFF2-40B4-BE49-F238E27FC236}">
                <a16:creationId xmlns="" xmlns:a16="http://schemas.microsoft.com/office/drawing/2014/main" id="{74FDABF2-2F52-9A63-2490-70101FBE9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196" y="2494007"/>
            <a:ext cx="2814454" cy="2447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800" b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 = 30 phút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800" b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U = 12 V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800" b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 = 0,5 A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800" b="1">
                <a:solidFill>
                  <a:srgbClr val="FF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Tính W =?</a:t>
            </a:r>
            <a:endParaRPr lang="en-US" altLang="en-US" sz="2800" b="1" dirty="0">
              <a:solidFill>
                <a:srgbClr val="FF0000"/>
              </a:solidFill>
              <a:latin typeface="Fira Sans Extra Condensed Black" panose="020B0A030500000200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70C7940-D124-5D55-CBE5-03A17BFB63F7}"/>
              </a:ext>
            </a:extLst>
          </p:cNvPr>
          <p:cNvSpPr txBox="1"/>
          <p:nvPr/>
        </p:nvSpPr>
        <p:spPr>
          <a:xfrm>
            <a:off x="2411432" y="2494007"/>
            <a:ext cx="1660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800" b="1">
                <a:solidFill>
                  <a:srgbClr val="00B05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= 1 800 s</a:t>
            </a:r>
          </a:p>
        </p:txBody>
      </p:sp>
    </p:spTree>
    <p:extLst>
      <p:ext uri="{BB962C8B-B14F-4D97-AF65-F5344CB8AC3E}">
        <p14:creationId xmlns:p14="http://schemas.microsoft.com/office/powerpoint/2010/main" val="33501420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  <p:bldP spid="5" grpId="0"/>
      <p:bldP spid="6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F0DE4B16-9016-416C-9958-9F535048F86F}"/>
              </a:ext>
            </a:extLst>
          </p:cNvPr>
          <p:cNvGrpSpPr/>
          <p:nvPr/>
        </p:nvGrpSpPr>
        <p:grpSpPr>
          <a:xfrm>
            <a:off x="3716224" y="3467100"/>
            <a:ext cx="2747129" cy="3125801"/>
            <a:chOff x="8456437" y="4017969"/>
            <a:chExt cx="1794984" cy="2255217"/>
          </a:xfrm>
        </p:grpSpPr>
        <p:pic>
          <p:nvPicPr>
            <p:cNvPr id="13" name="Picture 25" descr="images">
              <a:extLst>
                <a:ext uri="{FF2B5EF4-FFF2-40B4-BE49-F238E27FC236}">
                  <a16:creationId xmlns="" xmlns:a16="http://schemas.microsoft.com/office/drawing/2014/main" id="{B6D80261-C46E-4954-AD1D-5F42ED1400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6437" y="4017969"/>
              <a:ext cx="1794984" cy="1929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26">
              <a:extLst>
                <a:ext uri="{FF2B5EF4-FFF2-40B4-BE49-F238E27FC236}">
                  <a16:creationId xmlns="" xmlns:a16="http://schemas.microsoft.com/office/drawing/2014/main" id="{E7F11869-15D5-4C8D-A283-F1BCB1F6FC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56437" y="5931022"/>
              <a:ext cx="1794984" cy="342164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80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220V-660W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3D73C148-A93A-4DD5-B1CA-81C8ABAF78F7}"/>
              </a:ext>
            </a:extLst>
          </p:cNvPr>
          <p:cNvGrpSpPr/>
          <p:nvPr/>
        </p:nvGrpSpPr>
        <p:grpSpPr>
          <a:xfrm>
            <a:off x="602405" y="111899"/>
            <a:ext cx="2718211" cy="3189912"/>
            <a:chOff x="6010275" y="1651843"/>
            <a:chExt cx="1961147" cy="2301472"/>
          </a:xfrm>
        </p:grpSpPr>
        <p:sp>
          <p:nvSpPr>
            <p:cNvPr id="8" name="Text Box 20">
              <a:extLst>
                <a:ext uri="{FF2B5EF4-FFF2-40B4-BE49-F238E27FC236}">
                  <a16:creationId xmlns="" xmlns:a16="http://schemas.microsoft.com/office/drawing/2014/main" id="{7C3D5A5E-0D2D-40FD-9866-98090C73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0275" y="3611151"/>
              <a:ext cx="1961147" cy="342164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80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220V-75W</a:t>
              </a:r>
            </a:p>
          </p:txBody>
        </p:sp>
        <p:pic>
          <p:nvPicPr>
            <p:cNvPr id="20" name="Picture 19" descr="A picture containing diagram&#10;&#10;Description automatically generated">
              <a:extLst>
                <a:ext uri="{FF2B5EF4-FFF2-40B4-BE49-F238E27FC236}">
                  <a16:creationId xmlns="" xmlns:a16="http://schemas.microsoft.com/office/drawing/2014/main" id="{45D28C0A-A5FE-47BA-A201-E73053117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953" y="1651843"/>
              <a:ext cx="1915790" cy="191579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2E882074-8EB5-4FCB-A678-7DB3E9F5F476}"/>
              </a:ext>
            </a:extLst>
          </p:cNvPr>
          <p:cNvGrpSpPr/>
          <p:nvPr/>
        </p:nvGrpSpPr>
        <p:grpSpPr>
          <a:xfrm>
            <a:off x="556722" y="3444620"/>
            <a:ext cx="2706130" cy="3148281"/>
            <a:chOff x="6007544" y="4177345"/>
            <a:chExt cx="1952431" cy="2271436"/>
          </a:xfrm>
        </p:grpSpPr>
        <p:sp>
          <p:nvSpPr>
            <p:cNvPr id="17" name="Text Box 29">
              <a:extLst>
                <a:ext uri="{FF2B5EF4-FFF2-40B4-BE49-F238E27FC236}">
                  <a16:creationId xmlns="" xmlns:a16="http://schemas.microsoft.com/office/drawing/2014/main" id="{914EE49F-6B8D-4ECB-B5B9-6793EFE0F3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07544" y="6106617"/>
              <a:ext cx="1952431" cy="342164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80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220V-55W</a:t>
              </a:r>
            </a:p>
          </p:txBody>
        </p:sp>
        <p:pic>
          <p:nvPicPr>
            <p:cNvPr id="22" name="Picture 21" descr="A picture containing device, fan, vector graphics&#10;&#10;Description automatically generated">
              <a:extLst>
                <a:ext uri="{FF2B5EF4-FFF2-40B4-BE49-F238E27FC236}">
                  <a16:creationId xmlns="" xmlns:a16="http://schemas.microsoft.com/office/drawing/2014/main" id="{4D25C523-4839-4236-95CF-977004776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1255" y="4177345"/>
              <a:ext cx="1885008" cy="1885008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EC01029A-B2FC-4DC6-A4E4-3FB60AD90F3E}"/>
              </a:ext>
            </a:extLst>
          </p:cNvPr>
          <p:cNvGrpSpPr/>
          <p:nvPr/>
        </p:nvGrpSpPr>
        <p:grpSpPr>
          <a:xfrm>
            <a:off x="3698600" y="84851"/>
            <a:ext cx="2718214" cy="3239440"/>
            <a:chOff x="8332388" y="1598834"/>
            <a:chExt cx="1961148" cy="2337205"/>
          </a:xfrm>
        </p:grpSpPr>
        <p:sp>
          <p:nvSpPr>
            <p:cNvPr id="11" name="Text Box 23">
              <a:extLst>
                <a:ext uri="{FF2B5EF4-FFF2-40B4-BE49-F238E27FC236}">
                  <a16:creationId xmlns="" xmlns:a16="http://schemas.microsoft.com/office/drawing/2014/main" id="{D04CF6F1-2FFA-4BBB-837B-1E716D56D9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32389" y="3593875"/>
              <a:ext cx="1961147" cy="342164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80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220V-25W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E95B06AB-8E37-4799-8551-5B63E19D5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32388" y="1598834"/>
              <a:ext cx="1961148" cy="1961148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=""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=""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=""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=""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=""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#9Slide03 Montserrat ExtraLight" panose="00000300000000000000" pitchFamily="2" charset="0"/>
            </a:endParaRPr>
          </a:p>
        </p:txBody>
      </p:sp>
      <p:sp>
        <p:nvSpPr>
          <p:cNvPr id="2" name="矩形 13">
            <a:extLst>
              <a:ext uri="{FF2B5EF4-FFF2-40B4-BE49-F238E27FC236}">
                <a16:creationId xmlns="" xmlns:a16="http://schemas.microsoft.com/office/drawing/2014/main" id="{327C5F1B-56AE-9727-EF81-4ABA0183F84C}"/>
              </a:ext>
            </a:extLst>
          </p:cNvPr>
          <p:cNvSpPr/>
          <p:nvPr/>
        </p:nvSpPr>
        <p:spPr>
          <a:xfrm>
            <a:off x="6794799" y="1594033"/>
            <a:ext cx="4993655" cy="378565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zh-CN" sz="4800" b="1">
                <a:solidFill>
                  <a:srgbClr val="FF0000"/>
                </a:solidFill>
                <a:effectLst>
                  <a:outerShdw blurRad="76200" dist="88900" dir="2700000" algn="tl" rotWithShape="0">
                    <a:srgbClr val="ED7D31">
                      <a:alpha val="35000"/>
                    </a:srgbClr>
                  </a:outerShdw>
                </a:effectLst>
                <a:latin typeface="#9Slide03 Arima Madurai" panose="00000500000000000000" pitchFamily="2" charset="0"/>
                <a:ea typeface="#9Slide03 Open Sans" panose="020B0606030504020204" pitchFamily="34" charset="0"/>
                <a:cs typeface="#9Slide03 Arima Madurai" panose="00000500000000000000" pitchFamily="2" charset="0"/>
                <a:sym typeface="优设标题黑" panose="00000500000000000000" pitchFamily="2" charset="-122"/>
              </a:rPr>
              <a:t>Nêu ý nghĩa của các thông số có trên nhãn của các thiết bị điện ở hình bên?</a:t>
            </a:r>
          </a:p>
        </p:txBody>
      </p:sp>
      <p:sp>
        <p:nvSpPr>
          <p:cNvPr id="3" name="流程图: 接点 4">
            <a:extLst>
              <a:ext uri="{FF2B5EF4-FFF2-40B4-BE49-F238E27FC236}">
                <a16:creationId xmlns="" xmlns:a16="http://schemas.microsoft.com/office/drawing/2014/main" id="{9C7FE975-9CA4-C3A4-3470-0D51E2A39A94}"/>
              </a:ext>
            </a:extLst>
          </p:cNvPr>
          <p:cNvSpPr/>
          <p:nvPr/>
        </p:nvSpPr>
        <p:spPr>
          <a:xfrm>
            <a:off x="11239653" y="5094870"/>
            <a:ext cx="2621280" cy="2621280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416E549-3FA1-5FAF-7436-F51548400A84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9A15603D-C809-2C85-F37F-91664B8E39E6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339D584B-504F-F1F3-7A1E-57A325E46A87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FBFDD7DE-C7D6-95B6-5278-C9C1B5B6206B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1EE714F3-5CB1-1302-48F0-A89D203BC199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46756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!!1">
            <a:extLst>
              <a:ext uri="{FF2B5EF4-FFF2-40B4-BE49-F238E27FC236}">
                <a16:creationId xmlns="" xmlns:a16="http://schemas.microsoft.com/office/drawing/2014/main" id="{222199D7-454E-40D4-97F8-5D16DD3DC400}"/>
              </a:ext>
            </a:extLst>
          </p:cNvPr>
          <p:cNvSpPr/>
          <p:nvPr/>
        </p:nvSpPr>
        <p:spPr>
          <a:xfrm>
            <a:off x="541020" y="999031"/>
            <a:ext cx="11109960" cy="485993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B4E0B165-21B4-4034-8691-C6A22FA5F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9180" y="1659285"/>
            <a:ext cx="1007364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Khi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sử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đèn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điện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đèn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sáng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mạnh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sáng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yếu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ngay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cả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đèn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này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dùng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hiệu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điện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Tương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vậy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cụ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điện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quạt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điện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nồi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cơm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điện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bếp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điện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…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cũng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mạnh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yếu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khác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nhau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Vậy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 ta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căn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cứ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đâu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xác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mức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độ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mạnh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yếu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khác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nhau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Times New Roman" pitchFamily="18" charset="0"/>
              </a:rPr>
              <a:t>này</a:t>
            </a:r>
            <a:r>
              <a:rPr lang="en-US" sz="3200" dirty="0">
                <a:solidFill>
                  <a:srgbClr val="0070C0"/>
                </a:solidFill>
                <a:cs typeface="Times New Roman" pitchFamily="18" charset="0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FEBD11F3-2EB5-47B9-BD44-77674E13FF53}"/>
              </a:ext>
            </a:extLst>
          </p:cNvPr>
          <p:cNvGrpSpPr/>
          <p:nvPr/>
        </p:nvGrpSpPr>
        <p:grpSpPr>
          <a:xfrm>
            <a:off x="0" y="6719668"/>
            <a:ext cx="12192000" cy="152400"/>
            <a:chOff x="0" y="6705600"/>
            <a:chExt cx="12192000" cy="1524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62F6BAAE-14F6-4724-8D7B-AC1392CD29B6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67DEE5C0-1155-48B9-9D6B-1191AE9DCC8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EF21FBF2-6FC7-4482-A16F-36841EE69DC8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2CB9098-4610-4958-89F1-089DFC14697A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8" name="!!3">
            <a:extLst>
              <a:ext uri="{FF2B5EF4-FFF2-40B4-BE49-F238E27FC236}">
                <a16:creationId xmlns="" xmlns:a16="http://schemas.microsoft.com/office/drawing/2014/main" id="{00E6C99B-EF88-4B9D-9BE0-267C0ED19642}"/>
              </a:ext>
            </a:extLst>
          </p:cNvPr>
          <p:cNvSpPr/>
          <p:nvPr/>
        </p:nvSpPr>
        <p:spPr>
          <a:xfrm flipV="1">
            <a:off x="1173480" y="1346055"/>
            <a:ext cx="6447322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!!4">
            <a:extLst>
              <a:ext uri="{FF2B5EF4-FFF2-40B4-BE49-F238E27FC236}">
                <a16:creationId xmlns="" xmlns:a16="http://schemas.microsoft.com/office/drawing/2014/main" id="{B592CB5F-EF9D-4472-8FE2-E9080BB0A5D3}"/>
              </a:ext>
            </a:extLst>
          </p:cNvPr>
          <p:cNvSpPr/>
          <p:nvPr/>
        </p:nvSpPr>
        <p:spPr>
          <a:xfrm>
            <a:off x="4679482" y="5420506"/>
            <a:ext cx="6293318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1B4E126A-D127-45F5-9DDA-316F2FC8F1D5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29B3A9BD-FB24-4D43-A429-2FA5D4290746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#9Slide03 Montserrat ExtraLight" panose="00000300000000000000" pitchFamily="2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48278799-F254-4E28-93DF-9E4558FB4F5D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#9Slide03 Montserrat ExtraLight" panose="00000300000000000000" pitchFamily="2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0C682086-18A6-45FF-8387-4C73AD84B0B9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#9Slide03 Montserrat ExtraLight" panose="00000300000000000000" pitchFamily="2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6D250776-E8D9-4FFF-94CF-0EEBCA1D3596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22" name="Rectangle 26">
            <a:extLst>
              <a:ext uri="{FF2B5EF4-FFF2-40B4-BE49-F238E27FC236}">
                <a16:creationId xmlns="" xmlns:a16="http://schemas.microsoft.com/office/drawing/2014/main" id="{7307684C-DF46-46D3-9A69-B7A92638EA07}"/>
              </a:ext>
            </a:extLst>
          </p:cNvPr>
          <p:cNvSpPr/>
          <p:nvPr/>
        </p:nvSpPr>
        <p:spPr>
          <a:xfrm rot="10800000" flipH="1">
            <a:off x="504092" y="257714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#9Slide03 Montserrat ExtraLight" panose="00000300000000000000" pitchFamily="2" charset="0"/>
            </a:endParaRPr>
          </a:p>
        </p:txBody>
      </p:sp>
      <p:sp>
        <p:nvSpPr>
          <p:cNvPr id="23" name="Rectangle 27">
            <a:extLst>
              <a:ext uri="{FF2B5EF4-FFF2-40B4-BE49-F238E27FC236}">
                <a16:creationId xmlns="" xmlns:a16="http://schemas.microsoft.com/office/drawing/2014/main" id="{A6191608-4D7F-443C-8EFF-863F8B22FC16}"/>
              </a:ext>
            </a:extLst>
          </p:cNvPr>
          <p:cNvSpPr/>
          <p:nvPr/>
        </p:nvSpPr>
        <p:spPr>
          <a:xfrm rot="10800000" flipH="1">
            <a:off x="838786" y="257714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#9Slide03 Montserrat ExtraLight" panose="00000300000000000000" pitchFamily="2" charset="0"/>
            </a:endParaRPr>
          </a:p>
        </p:txBody>
      </p:sp>
      <p:sp>
        <p:nvSpPr>
          <p:cNvPr id="24" name="Rectangle 28">
            <a:extLst>
              <a:ext uri="{FF2B5EF4-FFF2-40B4-BE49-F238E27FC236}">
                <a16:creationId xmlns="" xmlns:a16="http://schemas.microsoft.com/office/drawing/2014/main" id="{A81BC3F8-2610-4D7E-8E64-D7DC84D20DCE}"/>
              </a:ext>
            </a:extLst>
          </p:cNvPr>
          <p:cNvSpPr/>
          <p:nvPr/>
        </p:nvSpPr>
        <p:spPr>
          <a:xfrm rot="10800000" flipH="1">
            <a:off x="1508174" y="257714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#9Slide03 Montserrat ExtraLight" panose="00000300000000000000" pitchFamily="2" charset="0"/>
            </a:endParaRPr>
          </a:p>
        </p:txBody>
      </p:sp>
      <p:sp>
        <p:nvSpPr>
          <p:cNvPr id="25" name="Rectangle 29">
            <a:extLst>
              <a:ext uri="{FF2B5EF4-FFF2-40B4-BE49-F238E27FC236}">
                <a16:creationId xmlns="" xmlns:a16="http://schemas.microsoft.com/office/drawing/2014/main" id="{C995B284-8C56-48DC-A7B3-109A6F0183A7}"/>
              </a:ext>
            </a:extLst>
          </p:cNvPr>
          <p:cNvSpPr/>
          <p:nvPr/>
        </p:nvSpPr>
        <p:spPr>
          <a:xfrm rot="10800000" flipH="1">
            <a:off x="1173568" y="257714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#9Slide03 Montserrat ExtraLight" panose="00000300000000000000" pitchFamily="2" charset="0"/>
            </a:endParaRPr>
          </a:p>
        </p:txBody>
      </p:sp>
      <p:pic>
        <p:nvPicPr>
          <p:cNvPr id="8" name="Picture 4" descr="Kết quả hình ảnh cho bóng đèn">
            <a:extLst>
              <a:ext uri="{FF2B5EF4-FFF2-40B4-BE49-F238E27FC236}">
                <a16:creationId xmlns="" xmlns:a16="http://schemas.microsoft.com/office/drawing/2014/main" id="{FD878813-BA86-C192-C67E-7DB6D00B24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9" r="3614" b="12900"/>
          <a:stretch/>
        </p:blipFill>
        <p:spPr bwMode="auto">
          <a:xfrm>
            <a:off x="9115790" y="4552836"/>
            <a:ext cx="3053350" cy="19995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54523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D60DEE3-803D-431A-9954-124E7B8F6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5" r="12077"/>
          <a:stretch>
            <a:fillRect/>
          </a:stretch>
        </p:blipFill>
        <p:spPr>
          <a:xfrm>
            <a:off x="0" y="0"/>
            <a:ext cx="7779434" cy="6857998"/>
          </a:xfrm>
          <a:custGeom>
            <a:avLst/>
            <a:gdLst>
              <a:gd name="connsiteX0" fmla="*/ 0 w 7779434"/>
              <a:gd name="connsiteY0" fmla="*/ 0 h 6857998"/>
              <a:gd name="connsiteX1" fmla="*/ 6223547 w 7779434"/>
              <a:gd name="connsiteY1" fmla="*/ 0 h 6857998"/>
              <a:gd name="connsiteX2" fmla="*/ 7779434 w 7779434"/>
              <a:gd name="connsiteY2" fmla="*/ 6857998 h 6857998"/>
              <a:gd name="connsiteX3" fmla="*/ 0 w 7779434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79434" h="6857998">
                <a:moveTo>
                  <a:pt x="0" y="0"/>
                </a:moveTo>
                <a:lnTo>
                  <a:pt x="6223547" y="0"/>
                </a:lnTo>
                <a:lnTo>
                  <a:pt x="7779434" y="6857998"/>
                </a:lnTo>
                <a:lnTo>
                  <a:pt x="0" y="6857998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D9F94C9-48DC-42EF-840A-54F4A2AE14B3}"/>
              </a:ext>
            </a:extLst>
          </p:cNvPr>
          <p:cNvSpPr txBox="1"/>
          <p:nvPr/>
        </p:nvSpPr>
        <p:spPr>
          <a:xfrm>
            <a:off x="6736588" y="1301162"/>
            <a:ext cx="1848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04D49"/>
                </a:solidFill>
                <a:latin typeface="Fira Sans Condensed Black" panose="020B0A03050000020004" pitchFamily="34" charset="0"/>
              </a:rPr>
              <a:t>Bài</a:t>
            </a:r>
            <a:r>
              <a:rPr lang="en-US" sz="3600" dirty="0">
                <a:solidFill>
                  <a:srgbClr val="F04D49"/>
                </a:solidFill>
                <a:latin typeface="Fira Sans Condensed Black" panose="020B0A03050000020004" pitchFamily="34" charset="0"/>
              </a:rPr>
              <a:t> 13:</a:t>
            </a:r>
            <a:endParaRPr lang="vi-VN" sz="3600" dirty="0">
              <a:solidFill>
                <a:srgbClr val="F04D49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1E53AC8-308F-4ADD-83C7-E5B458FDD33C}"/>
              </a:ext>
            </a:extLst>
          </p:cNvPr>
          <p:cNvSpPr txBox="1"/>
          <p:nvPr/>
        </p:nvSpPr>
        <p:spPr>
          <a:xfrm>
            <a:off x="6736588" y="1957017"/>
            <a:ext cx="5294431" cy="1231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>
                <a:solidFill>
                  <a:srgbClr val="C00000"/>
                </a:solidFill>
                <a:latin typeface="Fira Sans Condensed Black" panose="020B0A03050000020004" pitchFamily="34" charset="0"/>
              </a:rPr>
              <a:t>NĂNG LƯỢNG CỦA DÒNG ĐIỆN VÀ CÔNG SUẤT ĐIỆN</a:t>
            </a:r>
            <a:endParaRPr lang="vi-VN" sz="1600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558EB1C-69B7-48D8-A2CB-C0014E1E1261}"/>
              </a:ext>
            </a:extLst>
          </p:cNvPr>
          <p:cNvSpPr txBox="1"/>
          <p:nvPr/>
        </p:nvSpPr>
        <p:spPr>
          <a:xfrm>
            <a:off x="8362744" y="214233"/>
            <a:ext cx="2138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>
                <a:solidFill>
                  <a:prstClr val="black"/>
                </a:solidFill>
                <a:latin typeface="Fira Sans Condensed Black" panose="020B0A03050000020004" pitchFamily="34" charset="0"/>
              </a:rPr>
              <a:t>KHTN 9</a:t>
            </a:r>
            <a:endParaRPr lang="vi-VN" sz="3200" u="sng" dirty="0">
              <a:solidFill>
                <a:prstClr val="black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B350D17D-0457-4F73-BDC5-3194445B1FD9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7AEEEBB3-1C48-4846-864A-4E888989B61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7359BF08-3986-4A03-A373-87756D9940C8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A0D59991-5839-49C6-8D4B-5A565ACFCCFF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4E713746-2FF7-4E5F-96CE-4C26E2074237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0CBA16D3-AFD3-44F3-84BB-EC40A8977CB4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9CEE3E9F-8BEE-4824-A648-5D37396EBFCE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#9Slide03 Montserrat ExtraLight" panose="00000300000000000000" pitchFamily="2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B3DD532B-BEC6-417A-8472-ACB47E5178DD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#9Slide03 Montserrat ExtraLight" panose="00000300000000000000" pitchFamily="2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="" xmlns:a16="http://schemas.microsoft.com/office/drawing/2014/main" id="{F644A32A-2187-477A-937D-249C6A3B29D8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#9Slide03 Montserrat ExtraLight" panose="00000300000000000000" pitchFamily="2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04B90402-5B53-40DA-B274-BA8D16B902D4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20" name="Rectangle 26">
            <a:extLst>
              <a:ext uri="{FF2B5EF4-FFF2-40B4-BE49-F238E27FC236}">
                <a16:creationId xmlns="" xmlns:a16="http://schemas.microsoft.com/office/drawing/2014/main" id="{9633AD4A-AECF-4D2E-84E9-70AE722C34CB}"/>
              </a:ext>
            </a:extLst>
          </p:cNvPr>
          <p:cNvSpPr/>
          <p:nvPr/>
        </p:nvSpPr>
        <p:spPr>
          <a:xfrm rot="10800000" flipH="1">
            <a:off x="6596111" y="238008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#9Slide03 Montserrat ExtraLight" panose="00000300000000000000" pitchFamily="2" charset="0"/>
            </a:endParaRPr>
          </a:p>
        </p:txBody>
      </p:sp>
      <p:sp>
        <p:nvSpPr>
          <p:cNvPr id="21" name="Rectangle 27">
            <a:extLst>
              <a:ext uri="{FF2B5EF4-FFF2-40B4-BE49-F238E27FC236}">
                <a16:creationId xmlns="" xmlns:a16="http://schemas.microsoft.com/office/drawing/2014/main" id="{C31B966F-E1A1-42A2-89CC-9D69826B068C}"/>
              </a:ext>
            </a:extLst>
          </p:cNvPr>
          <p:cNvSpPr/>
          <p:nvPr/>
        </p:nvSpPr>
        <p:spPr>
          <a:xfrm rot="10800000" flipH="1">
            <a:off x="6930805" y="238008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#9Slide03 Montserrat ExtraLight" panose="00000300000000000000" pitchFamily="2" charset="0"/>
            </a:endParaRPr>
          </a:p>
        </p:txBody>
      </p:sp>
      <p:sp>
        <p:nvSpPr>
          <p:cNvPr id="22" name="Rectangle 28">
            <a:extLst>
              <a:ext uri="{FF2B5EF4-FFF2-40B4-BE49-F238E27FC236}">
                <a16:creationId xmlns="" xmlns:a16="http://schemas.microsoft.com/office/drawing/2014/main" id="{416B3409-2528-46D3-A868-B2CC52FEFA2E}"/>
              </a:ext>
            </a:extLst>
          </p:cNvPr>
          <p:cNvSpPr/>
          <p:nvPr/>
        </p:nvSpPr>
        <p:spPr>
          <a:xfrm rot="10800000" flipH="1">
            <a:off x="7600193" y="238008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#9Slide03 Montserrat ExtraLight" panose="00000300000000000000" pitchFamily="2" charset="0"/>
            </a:endParaRPr>
          </a:p>
        </p:txBody>
      </p:sp>
      <p:sp>
        <p:nvSpPr>
          <p:cNvPr id="23" name="Rectangle 29">
            <a:extLst>
              <a:ext uri="{FF2B5EF4-FFF2-40B4-BE49-F238E27FC236}">
                <a16:creationId xmlns="" xmlns:a16="http://schemas.microsoft.com/office/drawing/2014/main" id="{E3EEAA3C-EB63-4B37-8B69-CEE841E0EDD3}"/>
              </a:ext>
            </a:extLst>
          </p:cNvPr>
          <p:cNvSpPr/>
          <p:nvPr/>
        </p:nvSpPr>
        <p:spPr>
          <a:xfrm rot="10800000" flipH="1">
            <a:off x="7265587" y="238008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#9Slide03 Montserrat ExtraLight" panose="00000300000000000000" pitchFamily="2" charset="0"/>
            </a:endParaRPr>
          </a:p>
        </p:txBody>
      </p:sp>
      <p:sp>
        <p:nvSpPr>
          <p:cNvPr id="24" name="Text Box 6">
            <a:extLst>
              <a:ext uri="{FF2B5EF4-FFF2-40B4-BE49-F238E27FC236}">
                <a16:creationId xmlns="" xmlns:a16="http://schemas.microsoft.com/office/drawing/2014/main" id="{AE37FD8B-F6FC-4E4C-8A61-E4D07615F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7844" y="3874919"/>
            <a:ext cx="3702044" cy="508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prstClr val="black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</a:t>
            </a:r>
            <a:r>
              <a:rPr lang="en-US" altLang="en-US" sz="2800" b="1">
                <a:solidFill>
                  <a:prstClr val="black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. Năng lượng điện</a:t>
            </a:r>
            <a:endParaRPr lang="en-US" altLang="en-US" sz="2800" b="1" dirty="0">
              <a:solidFill>
                <a:prstClr val="black"/>
              </a:solidFill>
              <a:latin typeface="Fira Sans Extra Condensed Black" panose="020B0A030500000200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77">
            <a:extLst>
              <a:ext uri="{FF2B5EF4-FFF2-40B4-BE49-F238E27FC236}">
                <a16:creationId xmlns="" xmlns:a16="http://schemas.microsoft.com/office/drawing/2014/main" id="{41E04D57-79A8-4371-A6C1-904698DD5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9984" y="4508541"/>
            <a:ext cx="2993132" cy="508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II</a:t>
            </a:r>
            <a:r>
              <a:rPr lang="en-US" altLang="en-US" sz="2800" b="1">
                <a:solidFill>
                  <a:srgbClr val="0070C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. Công suất điện</a:t>
            </a:r>
            <a:endParaRPr lang="en-US" altLang="en-US" sz="2800" b="1" dirty="0">
              <a:solidFill>
                <a:srgbClr val="0070C0"/>
              </a:solidFill>
              <a:latin typeface="Fira Sans Extra Condensed Black" panose="020B0A030500000200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 Box 6">
            <a:extLst>
              <a:ext uri="{FF2B5EF4-FFF2-40B4-BE49-F238E27FC236}">
                <a16:creationId xmlns="" xmlns:a16="http://schemas.microsoft.com/office/drawing/2014/main" id="{7DDE53E0-6230-4B79-9B9D-E42FEB41F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8918" y="5208680"/>
            <a:ext cx="4439487" cy="508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III</a:t>
            </a:r>
            <a:r>
              <a:rPr lang="en-US" altLang="en-US" sz="2800" b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. Công suất điện định mức</a:t>
            </a:r>
            <a:endParaRPr lang="en-US" altLang="en-US" sz="2800" b="1" dirty="0">
              <a:solidFill>
                <a:srgbClr val="002060"/>
              </a:solidFill>
              <a:latin typeface="Fira Sans Extra Condensed Black" panose="020B0A030500000200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5277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24" grpId="0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C0F6F51-2AD0-22A6-474E-B1EC5EA2D3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598" y="531650"/>
            <a:ext cx="5597978" cy="5597978"/>
          </a:xfrm>
          <a:prstGeom prst="rect">
            <a:avLst/>
          </a:prstGeom>
        </p:spPr>
      </p:pic>
      <p:sp>
        <p:nvSpPr>
          <p:cNvPr id="4" name="Text Box 6">
            <a:extLst>
              <a:ext uri="{FF2B5EF4-FFF2-40B4-BE49-F238E27FC236}">
                <a16:creationId xmlns="" xmlns:a16="http://schemas.microsoft.com/office/drawing/2014/main" id="{23E59527-5383-54C5-5F22-26BBC3275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41" y="318797"/>
            <a:ext cx="6539203" cy="1000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6000" b="1" dirty="0">
                <a:solidFill>
                  <a:srgbClr val="C0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pic>
        <p:nvPicPr>
          <p:cNvPr id="2052" name="Picture 4" descr="Phim Hoạt Hình Bóng đèn PNG &amp; Phim Hoạt Hình Bóng đèn Transparent Clipart  Miễn phí Tải về - bóng đèn - Bóng đèn hoạt hình sáng tạo trên nền đầy màu  sắc.">
            <a:extLst>
              <a:ext uri="{FF2B5EF4-FFF2-40B4-BE49-F238E27FC236}">
                <a16:creationId xmlns="" xmlns:a16="http://schemas.microsoft.com/office/drawing/2014/main" id="{09162AF7-032E-4443-5807-204AB450F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023" r="89954">
                        <a14:foregroundMark x1="40183" y1="76087" x2="65753" y2="93913"/>
                        <a14:foregroundMark x1="65753" y1="93913" x2="90868" y2="83043"/>
                        <a14:foregroundMark x1="90868" y1="83043" x2="89498" y2="60435"/>
                        <a14:foregroundMark x1="89498" y1="60435" x2="68950" y2="35217"/>
                        <a14:foregroundMark x1="68950" y1="35217" x2="62100" y2="14348"/>
                        <a14:foregroundMark x1="62100" y1="14348" x2="38813" y2="8261"/>
                        <a14:foregroundMark x1="38813" y1="8261" x2="14612" y2="29130"/>
                        <a14:foregroundMark x1="14612" y1="29130" x2="5023" y2="50000"/>
                        <a14:foregroundMark x1="5023" y1="50000" x2="42922" y2="75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25" y="1885513"/>
            <a:ext cx="3659350" cy="384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25">
            <a:extLst>
              <a:ext uri="{FF2B5EF4-FFF2-40B4-BE49-F238E27FC236}">
                <a16:creationId xmlns="" xmlns:a16="http://schemas.microsoft.com/office/drawing/2014/main" id="{CC0AC312-BC4C-4B9F-61B3-512B1A10A8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58" y="1319681"/>
            <a:ext cx="8149317" cy="508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1. </a:t>
            </a:r>
            <a:r>
              <a:rPr lang="en-US" altLang="en-US" sz="28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28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hiểu</a:t>
            </a:r>
            <a:r>
              <a:rPr lang="en-US" altLang="en-US" sz="28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8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8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ví</a:t>
            </a:r>
            <a:r>
              <a:rPr lang="en-US" altLang="en-US" sz="28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dụ</a:t>
            </a:r>
            <a:r>
              <a:rPr lang="en-US" altLang="en-US" sz="28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chứng</a:t>
            </a:r>
            <a:r>
              <a:rPr lang="en-US" altLang="en-US" sz="28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tỏ</a:t>
            </a:r>
            <a:r>
              <a:rPr lang="en-US" altLang="en-US" sz="28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dòng</a:t>
            </a:r>
            <a:r>
              <a:rPr lang="en-US" altLang="en-US" sz="28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8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năng</a:t>
            </a:r>
            <a:r>
              <a:rPr lang="en-US" altLang="en-US" sz="28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lượng</a:t>
            </a:r>
            <a:endParaRPr lang="en-US" altLang="en-US" sz="2800" b="1" dirty="0">
              <a:solidFill>
                <a:srgbClr val="002060"/>
              </a:solidFill>
              <a:latin typeface="Fira Sans Extra Condensed Black" panose="020B0A030500000200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85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接点 12">
            <a:extLst>
              <a:ext uri="{FF2B5EF4-FFF2-40B4-BE49-F238E27FC236}">
                <a16:creationId xmlns="" xmlns:a16="http://schemas.microsoft.com/office/drawing/2014/main" id="{E210861B-35F9-D254-B79B-F59BAECCDEE9}"/>
              </a:ext>
            </a:extLst>
          </p:cNvPr>
          <p:cNvSpPr/>
          <p:nvPr/>
        </p:nvSpPr>
        <p:spPr>
          <a:xfrm>
            <a:off x="10075985" y="4387405"/>
            <a:ext cx="7832498" cy="7832498"/>
          </a:xfrm>
          <a:prstGeom prst="flowChartConnector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流程图: 接点 4">
            <a:extLst>
              <a:ext uri="{FF2B5EF4-FFF2-40B4-BE49-F238E27FC236}">
                <a16:creationId xmlns="" xmlns:a16="http://schemas.microsoft.com/office/drawing/2014/main" id="{57CA0101-A63C-32EC-896A-ED5158BC4AD1}"/>
              </a:ext>
            </a:extLst>
          </p:cNvPr>
          <p:cNvSpPr/>
          <p:nvPr/>
        </p:nvSpPr>
        <p:spPr>
          <a:xfrm>
            <a:off x="10566986" y="-1310640"/>
            <a:ext cx="2621280" cy="2621280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流程图: 接点 5">
            <a:extLst>
              <a:ext uri="{FF2B5EF4-FFF2-40B4-BE49-F238E27FC236}">
                <a16:creationId xmlns="" xmlns:a16="http://schemas.microsoft.com/office/drawing/2014/main" id="{806B40CD-7C93-61D4-EAF8-8A9A05B3B6D8}"/>
              </a:ext>
            </a:extLst>
          </p:cNvPr>
          <p:cNvSpPr/>
          <p:nvPr/>
        </p:nvSpPr>
        <p:spPr>
          <a:xfrm>
            <a:off x="640299" y="5841553"/>
            <a:ext cx="502702" cy="502702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流程图: 接点 12">
            <a:extLst>
              <a:ext uri="{FF2B5EF4-FFF2-40B4-BE49-F238E27FC236}">
                <a16:creationId xmlns="" xmlns:a16="http://schemas.microsoft.com/office/drawing/2014/main" id="{8255F6AD-E904-3CC2-6982-7863BB25FF49}"/>
              </a:ext>
            </a:extLst>
          </p:cNvPr>
          <p:cNvSpPr/>
          <p:nvPr/>
        </p:nvSpPr>
        <p:spPr>
          <a:xfrm>
            <a:off x="-1845514" y="-6383778"/>
            <a:ext cx="7832498" cy="7832498"/>
          </a:xfrm>
          <a:prstGeom prst="flowChartConnector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流程图: 接点 6">
            <a:extLst>
              <a:ext uri="{FF2B5EF4-FFF2-40B4-BE49-F238E27FC236}">
                <a16:creationId xmlns="" xmlns:a16="http://schemas.microsoft.com/office/drawing/2014/main" id="{EB27883B-F5E4-0F0B-6199-E702559072AF}"/>
              </a:ext>
            </a:extLst>
          </p:cNvPr>
          <p:cNvSpPr/>
          <p:nvPr/>
        </p:nvSpPr>
        <p:spPr>
          <a:xfrm>
            <a:off x="10566986" y="573529"/>
            <a:ext cx="382170" cy="382170"/>
          </a:xfrm>
          <a:prstGeom prst="flowChartConnec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Freeform: Shape 36">
            <a:extLst>
              <a:ext uri="{FF2B5EF4-FFF2-40B4-BE49-F238E27FC236}">
                <a16:creationId xmlns="" xmlns:a16="http://schemas.microsoft.com/office/drawing/2014/main" id="{06C1008A-9627-5A17-CE1E-0A2B17928E4B}"/>
              </a:ext>
            </a:extLst>
          </p:cNvPr>
          <p:cNvSpPr/>
          <p:nvPr/>
        </p:nvSpPr>
        <p:spPr>
          <a:xfrm>
            <a:off x="228814" y="1448720"/>
            <a:ext cx="854494" cy="923005"/>
          </a:xfrm>
          <a:custGeom>
            <a:avLst/>
            <a:gdLst>
              <a:gd name="connsiteX0" fmla="*/ 1213419 w 2431775"/>
              <a:gd name="connsiteY0" fmla="*/ 1 h 2431775"/>
              <a:gd name="connsiteX1" fmla="*/ 1438186 w 2431775"/>
              <a:gd name="connsiteY1" fmla="*/ 92569 h 2431775"/>
              <a:gd name="connsiteX2" fmla="*/ 2338296 w 2431775"/>
              <a:gd name="connsiteY2" fmla="*/ 989030 h 2431775"/>
              <a:gd name="connsiteX3" fmla="*/ 2339208 w 2431775"/>
              <a:gd name="connsiteY3" fmla="*/ 1438186 h 2431775"/>
              <a:gd name="connsiteX4" fmla="*/ 1442746 w 2431775"/>
              <a:gd name="connsiteY4" fmla="*/ 2338296 h 2431775"/>
              <a:gd name="connsiteX5" fmla="*/ 993590 w 2431775"/>
              <a:gd name="connsiteY5" fmla="*/ 2339208 h 2431775"/>
              <a:gd name="connsiteX6" fmla="*/ 93481 w 2431775"/>
              <a:gd name="connsiteY6" fmla="*/ 1442746 h 2431775"/>
              <a:gd name="connsiteX7" fmla="*/ 92569 w 2431775"/>
              <a:gd name="connsiteY7" fmla="*/ 993590 h 2431775"/>
              <a:gd name="connsiteX8" fmla="*/ 989030 w 2431775"/>
              <a:gd name="connsiteY8" fmla="*/ 93481 h 2431775"/>
              <a:gd name="connsiteX9" fmla="*/ 1213419 w 2431775"/>
              <a:gd name="connsiteY9" fmla="*/ 1 h 243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31775" h="2431775">
                <a:moveTo>
                  <a:pt x="1213419" y="1"/>
                </a:moveTo>
                <a:cubicBezTo>
                  <a:pt x="1294700" y="-164"/>
                  <a:pt x="1376044" y="30679"/>
                  <a:pt x="1438186" y="92569"/>
                </a:cubicBezTo>
                <a:lnTo>
                  <a:pt x="2338296" y="989030"/>
                </a:lnTo>
                <a:cubicBezTo>
                  <a:pt x="2462579" y="1112809"/>
                  <a:pt x="2462987" y="1313903"/>
                  <a:pt x="2339208" y="1438186"/>
                </a:cubicBezTo>
                <a:lnTo>
                  <a:pt x="1442746" y="2338296"/>
                </a:lnTo>
                <a:cubicBezTo>
                  <a:pt x="1318967" y="2462579"/>
                  <a:pt x="1117873" y="2462987"/>
                  <a:pt x="993590" y="2339208"/>
                </a:cubicBezTo>
                <a:lnTo>
                  <a:pt x="93481" y="1442746"/>
                </a:lnTo>
                <a:cubicBezTo>
                  <a:pt x="-30802" y="1318967"/>
                  <a:pt x="-31211" y="1117873"/>
                  <a:pt x="92569" y="993590"/>
                </a:cubicBezTo>
                <a:lnTo>
                  <a:pt x="989030" y="93481"/>
                </a:lnTo>
                <a:cubicBezTo>
                  <a:pt x="1050920" y="31339"/>
                  <a:pt x="1132138" y="166"/>
                  <a:pt x="1213419" y="1"/>
                </a:cubicBezTo>
                <a:close/>
              </a:path>
            </a:pathLst>
          </a:custGeom>
          <a:solidFill>
            <a:schemeClr val="accent2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>
              <a:solidFill>
                <a:prstClr val="white"/>
              </a:solidFill>
            </a:endParaRPr>
          </a:p>
        </p:txBody>
      </p:sp>
      <p:sp>
        <p:nvSpPr>
          <p:cNvPr id="12" name="Freeform: Shape 36">
            <a:extLst>
              <a:ext uri="{FF2B5EF4-FFF2-40B4-BE49-F238E27FC236}">
                <a16:creationId xmlns="" xmlns:a16="http://schemas.microsoft.com/office/drawing/2014/main" id="{06A62A62-D957-F7A2-AD9A-455BC93DAA0D}"/>
              </a:ext>
            </a:extLst>
          </p:cNvPr>
          <p:cNvSpPr/>
          <p:nvPr/>
        </p:nvSpPr>
        <p:spPr>
          <a:xfrm>
            <a:off x="316707" y="1910223"/>
            <a:ext cx="826294" cy="923004"/>
          </a:xfrm>
          <a:custGeom>
            <a:avLst/>
            <a:gdLst>
              <a:gd name="connsiteX0" fmla="*/ 1213419 w 2431775"/>
              <a:gd name="connsiteY0" fmla="*/ 1 h 2431775"/>
              <a:gd name="connsiteX1" fmla="*/ 1438186 w 2431775"/>
              <a:gd name="connsiteY1" fmla="*/ 92569 h 2431775"/>
              <a:gd name="connsiteX2" fmla="*/ 2338296 w 2431775"/>
              <a:gd name="connsiteY2" fmla="*/ 989030 h 2431775"/>
              <a:gd name="connsiteX3" fmla="*/ 2339208 w 2431775"/>
              <a:gd name="connsiteY3" fmla="*/ 1438186 h 2431775"/>
              <a:gd name="connsiteX4" fmla="*/ 1442746 w 2431775"/>
              <a:gd name="connsiteY4" fmla="*/ 2338296 h 2431775"/>
              <a:gd name="connsiteX5" fmla="*/ 993590 w 2431775"/>
              <a:gd name="connsiteY5" fmla="*/ 2339208 h 2431775"/>
              <a:gd name="connsiteX6" fmla="*/ 93481 w 2431775"/>
              <a:gd name="connsiteY6" fmla="*/ 1442746 h 2431775"/>
              <a:gd name="connsiteX7" fmla="*/ 92569 w 2431775"/>
              <a:gd name="connsiteY7" fmla="*/ 993590 h 2431775"/>
              <a:gd name="connsiteX8" fmla="*/ 989030 w 2431775"/>
              <a:gd name="connsiteY8" fmla="*/ 93481 h 2431775"/>
              <a:gd name="connsiteX9" fmla="*/ 1213419 w 2431775"/>
              <a:gd name="connsiteY9" fmla="*/ 1 h 243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31775" h="2431775">
                <a:moveTo>
                  <a:pt x="1213419" y="1"/>
                </a:moveTo>
                <a:cubicBezTo>
                  <a:pt x="1294700" y="-164"/>
                  <a:pt x="1376044" y="30679"/>
                  <a:pt x="1438186" y="92569"/>
                </a:cubicBezTo>
                <a:lnTo>
                  <a:pt x="2338296" y="989030"/>
                </a:lnTo>
                <a:cubicBezTo>
                  <a:pt x="2462579" y="1112809"/>
                  <a:pt x="2462987" y="1313903"/>
                  <a:pt x="2339208" y="1438186"/>
                </a:cubicBezTo>
                <a:lnTo>
                  <a:pt x="1442746" y="2338296"/>
                </a:lnTo>
                <a:cubicBezTo>
                  <a:pt x="1318967" y="2462579"/>
                  <a:pt x="1117873" y="2462987"/>
                  <a:pt x="993590" y="2339208"/>
                </a:cubicBezTo>
                <a:lnTo>
                  <a:pt x="93481" y="1442746"/>
                </a:lnTo>
                <a:cubicBezTo>
                  <a:pt x="-30802" y="1318967"/>
                  <a:pt x="-31211" y="1117873"/>
                  <a:pt x="92569" y="993590"/>
                </a:cubicBezTo>
                <a:lnTo>
                  <a:pt x="989030" y="93481"/>
                </a:lnTo>
                <a:cubicBezTo>
                  <a:pt x="1050920" y="31339"/>
                  <a:pt x="1132138" y="166"/>
                  <a:pt x="1213419" y="1"/>
                </a:cubicBezTo>
                <a:close/>
              </a:path>
            </a:pathLst>
          </a:custGeom>
          <a:solidFill>
            <a:schemeClr val="accent2"/>
          </a:solidFill>
          <a:ln w="28575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>
              <a:solidFill>
                <a:prstClr val="white"/>
              </a:solidFill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="" xmlns:a16="http://schemas.microsoft.com/office/drawing/2014/main" id="{06003C84-D314-5A45-CCF2-6765CD555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5184" y="1259677"/>
            <a:ext cx="8899114" cy="1810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sz="3200" b="1" dirty="0" err="1">
                <a:solidFill>
                  <a:srgbClr val="002060"/>
                </a:solidFill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Calibri" panose="020F0502020204030204" pitchFamily="34" charset="0"/>
              </a:rPr>
              <a:t>thiết</a:t>
            </a:r>
            <a:r>
              <a:rPr lang="en-US" sz="32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Calibri" panose="020F0502020204030204" pitchFamily="34" charset="0"/>
              </a:rPr>
              <a:t>bị</a:t>
            </a:r>
            <a:r>
              <a:rPr lang="en-US" sz="32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Calibri" panose="020F0502020204030204" pitchFamily="34" charset="0"/>
              </a:rPr>
              <a:t>điện</a:t>
            </a:r>
            <a:r>
              <a:rPr lang="en-US" sz="32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Calibri" panose="020F0502020204030204" pitchFamily="34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Calibri" panose="020F0502020204030204" pitchFamily="34" charset="0"/>
              </a:rPr>
              <a:t>đều</a:t>
            </a:r>
            <a:r>
              <a:rPr lang="en-US" sz="32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Calibri" panose="020F0502020204030204" pitchFamily="34" charset="0"/>
              </a:rPr>
              <a:t>chuyển</a:t>
            </a:r>
            <a:r>
              <a:rPr lang="en-US" sz="32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Calibri" panose="020F0502020204030204" pitchFamily="34" charset="0"/>
              </a:rPr>
              <a:t>năng</a:t>
            </a:r>
            <a:r>
              <a:rPr lang="en-US" sz="32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Calibri" panose="020F0502020204030204" pitchFamily="34" charset="0"/>
              </a:rPr>
              <a:t>lượng</a:t>
            </a:r>
            <a:r>
              <a:rPr lang="en-US" sz="32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Calibri" panose="020F0502020204030204" pitchFamily="34" charset="0"/>
              </a:rPr>
              <a:t>điện</a:t>
            </a:r>
            <a:r>
              <a:rPr lang="en-US" sz="32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Calibri" panose="020F0502020204030204" pitchFamily="34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Calibri" panose="020F0502020204030204" pitchFamily="34" charset="0"/>
              </a:rPr>
              <a:t>dạng</a:t>
            </a:r>
            <a:r>
              <a:rPr lang="en-US" sz="32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Calibri" panose="020F0502020204030204" pitchFamily="34" charset="0"/>
              </a:rPr>
              <a:t>năng</a:t>
            </a:r>
            <a:r>
              <a:rPr lang="en-US" sz="32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Calibri" panose="020F0502020204030204" pitchFamily="34" charset="0"/>
              </a:rPr>
              <a:t>lượng</a:t>
            </a:r>
            <a:r>
              <a:rPr lang="en-US" sz="32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Calibri" panose="020F0502020204030204" pitchFamily="34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cs typeface="Calibri" panose="020F0502020204030204" pitchFamily="34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cs typeface="Calibri" panose="020F0502020204030204" pitchFamily="34" charset="0"/>
              </a:rPr>
              <a:t>nhiệt</a:t>
            </a:r>
            <a:r>
              <a:rPr lang="en-US" sz="32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Calibri" panose="020F0502020204030204" pitchFamily="34" charset="0"/>
              </a:rPr>
              <a:t>năng</a:t>
            </a:r>
            <a:r>
              <a:rPr lang="en-US" sz="3200" b="1" dirty="0">
                <a:solidFill>
                  <a:srgbClr val="002060"/>
                </a:solidFill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cs typeface="Calibri" panose="020F0502020204030204" pitchFamily="34" charset="0"/>
              </a:rPr>
              <a:t>quang</a:t>
            </a:r>
            <a:r>
              <a:rPr lang="en-US" sz="32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Calibri" panose="020F0502020204030204" pitchFamily="34" charset="0"/>
              </a:rPr>
              <a:t>năng</a:t>
            </a:r>
            <a:r>
              <a:rPr lang="en-US" sz="3200" b="1" dirty="0">
                <a:solidFill>
                  <a:srgbClr val="002060"/>
                </a:solidFill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cs typeface="Calibri" panose="020F0502020204030204" pitchFamily="34" charset="0"/>
              </a:rPr>
              <a:t>cơ</a:t>
            </a:r>
            <a:r>
              <a:rPr lang="en-US" sz="32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Calibri" panose="020F0502020204030204" pitchFamily="34" charset="0"/>
              </a:rPr>
              <a:t>năng</a:t>
            </a:r>
            <a:r>
              <a:rPr lang="en-US" sz="3200" b="1" dirty="0">
                <a:solidFill>
                  <a:srgbClr val="002060"/>
                </a:solidFill>
                <a:cs typeface="Calibri" panose="020F0502020204030204" pitchFamily="34" charset="0"/>
              </a:rPr>
              <a:t>, ……..</a:t>
            </a:r>
          </a:p>
        </p:txBody>
      </p:sp>
      <p:pic>
        <p:nvPicPr>
          <p:cNvPr id="3074" name="Picture 2" descr="ĐÈN LED PHA LÊ TRANG TRÍ ( LOẠI TO 10M ) _GIÁ RẺ | Shopee Việt Nam">
            <a:extLst>
              <a:ext uri="{FF2B5EF4-FFF2-40B4-BE49-F238E27FC236}">
                <a16:creationId xmlns="" xmlns:a16="http://schemas.microsoft.com/office/drawing/2014/main" id="{3854156B-07D9-2003-379A-70F3334FE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198" y="2907656"/>
            <a:ext cx="4312977" cy="431297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ồi cơm điện Bluestone RCB-5512 (1.2 lít) - Hàng Chính Hãng - mintmart.vn">
            <a:extLst>
              <a:ext uri="{FF2B5EF4-FFF2-40B4-BE49-F238E27FC236}">
                <a16:creationId xmlns="" xmlns:a16="http://schemas.microsoft.com/office/drawing/2014/main" id="{685B6B4C-26F3-9146-23A4-10793E059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4573166"/>
            <a:ext cx="21717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Quạt Hoạt Hình Quay Mát Và Gif | Công cụ đồ họa AEP Tải xuống miễn phí -  Pikbest">
            <a:extLst>
              <a:ext uri="{FF2B5EF4-FFF2-40B4-BE49-F238E27FC236}">
                <a16:creationId xmlns="" xmlns:a16="http://schemas.microsoft.com/office/drawing/2014/main" id="{BBFB9624-DBE5-29B5-21B4-33B3F74EE1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1" t="12361" r="14028" b="6389"/>
          <a:stretch/>
        </p:blipFill>
        <p:spPr bwMode="auto">
          <a:xfrm>
            <a:off x="1586539" y="3238871"/>
            <a:ext cx="2717429" cy="285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流程图: 接点 5">
            <a:extLst>
              <a:ext uri="{FF2B5EF4-FFF2-40B4-BE49-F238E27FC236}">
                <a16:creationId xmlns="" xmlns:a16="http://schemas.microsoft.com/office/drawing/2014/main" id="{C1877B09-5D06-3C14-34CD-2E5DD33377DD}"/>
              </a:ext>
            </a:extLst>
          </p:cNvPr>
          <p:cNvSpPr/>
          <p:nvPr/>
        </p:nvSpPr>
        <p:spPr>
          <a:xfrm>
            <a:off x="1481024" y="5972593"/>
            <a:ext cx="743324" cy="743324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26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5D29B06-51C5-F7BD-F4FB-5F3F599297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18" y="1191863"/>
            <a:ext cx="5135510" cy="5135510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=""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C0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="" xmlns:a16="http://schemas.microsoft.com/office/drawing/2014/main" id="{968ECFB4-DD22-4628-88E2-AE8F380A9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713804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1.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hiểu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ví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dụ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chứng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tỏ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dòng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năng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lượng</a:t>
            </a:r>
            <a:endParaRPr lang="en-US" altLang="en-US" sz="2400" b="1" dirty="0">
              <a:solidFill>
                <a:srgbClr val="002060"/>
              </a:solidFill>
              <a:latin typeface="Fira Sans Extra Condensed Black" panose="020B0A030500000200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6">
            <a:extLst>
              <a:ext uri="{FF2B5EF4-FFF2-40B4-BE49-F238E27FC236}">
                <a16:creationId xmlns=""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=""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=""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=""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=""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=""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#9Slide03 Montserrat ExtraLight" panose="00000300000000000000" pitchFamily="2" charset="0"/>
            </a:endParaRPr>
          </a:p>
        </p:txBody>
      </p:sp>
      <p:sp>
        <p:nvSpPr>
          <p:cNvPr id="12" name="Text Box 25">
            <a:extLst>
              <a:ext uri="{FF2B5EF4-FFF2-40B4-BE49-F238E27FC236}">
                <a16:creationId xmlns="" xmlns:a16="http://schemas.microsoft.com/office/drawing/2014/main" id="{8A371298-9C97-95D7-8375-2EAC2B49B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0275" y="2528848"/>
            <a:ext cx="5273095" cy="246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vi-VN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Tìm ví dụ trong thực tế chứng tỏ dòng điện có năng lượng.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67057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=""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65009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C0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="" xmlns:a16="http://schemas.microsoft.com/office/drawing/2014/main" id="{968ECFB4-DD22-4628-88E2-AE8F380A9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666179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1.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hiểu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ví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dụ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chứng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tỏ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dòng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năng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lượng</a:t>
            </a:r>
            <a:endParaRPr lang="en-US" altLang="en-US" sz="2400" b="1" dirty="0">
              <a:solidFill>
                <a:srgbClr val="002060"/>
              </a:solidFill>
              <a:latin typeface="Fira Sans Extra Condensed Black" panose="020B0A030500000200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6">
            <a:extLst>
              <a:ext uri="{FF2B5EF4-FFF2-40B4-BE49-F238E27FC236}">
                <a16:creationId xmlns=""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=""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=""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=""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=""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=""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#9Slide03 Montserrat ExtraLight" panose="000003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61747F2-5739-A0D7-0CDB-A1255A255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120" y="1905000"/>
            <a:ext cx="2103160" cy="2103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197C61B-05D8-D0A3-0B74-F21FD2B38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801" y="1513796"/>
            <a:ext cx="2587658" cy="25876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1A75662-859F-F102-BF23-3DA0DD7211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6837" y="1801160"/>
            <a:ext cx="2960362" cy="1973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77C105D-22E4-7C0E-AFCD-63B2798D5F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4435" y="3731704"/>
            <a:ext cx="2275181" cy="22751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19EFA3A-D642-EB44-C1BC-A103E8589F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2134" y="3708547"/>
            <a:ext cx="1973576" cy="19735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D3ACE26-38B5-869D-D956-919657DF116E}"/>
              </a:ext>
            </a:extLst>
          </p:cNvPr>
          <p:cNvSpPr txBox="1"/>
          <p:nvPr/>
        </p:nvSpPr>
        <p:spPr>
          <a:xfrm>
            <a:off x="4769191" y="1285854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Máy khoan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790C3EF-C8AB-34D3-BAC1-76C39DA3C7C9}"/>
              </a:ext>
            </a:extLst>
          </p:cNvPr>
          <p:cNvSpPr txBox="1"/>
          <p:nvPr/>
        </p:nvSpPr>
        <p:spPr>
          <a:xfrm>
            <a:off x="8697481" y="1285854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Máy bơm nước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A4C2C19-058E-3B1E-A4E8-B6D12E266975}"/>
              </a:ext>
            </a:extLst>
          </p:cNvPr>
          <p:cNvSpPr txBox="1"/>
          <p:nvPr/>
        </p:nvSpPr>
        <p:spPr>
          <a:xfrm>
            <a:off x="1190691" y="1282964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Mỏ hàn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818FDAB-6987-5D9F-50FB-14FC5FAFDDBA}"/>
              </a:ext>
            </a:extLst>
          </p:cNvPr>
          <p:cNvSpPr txBox="1"/>
          <p:nvPr/>
        </p:nvSpPr>
        <p:spPr>
          <a:xfrm>
            <a:off x="1517134" y="4828661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Nồi cơm điện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5D7F3A4-DD8F-9C63-B876-FFE04AB91E92}"/>
              </a:ext>
            </a:extLst>
          </p:cNvPr>
          <p:cNvSpPr txBox="1"/>
          <p:nvPr/>
        </p:nvSpPr>
        <p:spPr>
          <a:xfrm>
            <a:off x="9121070" y="4828661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Bàn là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174F90A-A555-D242-E4F1-65B7C7A052C0}"/>
              </a:ext>
            </a:extLst>
          </p:cNvPr>
          <p:cNvSpPr txBox="1"/>
          <p:nvPr/>
        </p:nvSpPr>
        <p:spPr>
          <a:xfrm>
            <a:off x="395655" y="5764439"/>
            <a:ext cx="10410090" cy="949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Thiết</a:t>
            </a:r>
            <a:r>
              <a:rPr lang="en-US" sz="2400" b="1" dirty="0">
                <a:solidFill>
                  <a:srgbClr val="FF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chuyển</a:t>
            </a:r>
            <a:r>
              <a:rPr lang="en-US" sz="2400" b="1" dirty="0">
                <a:solidFill>
                  <a:srgbClr val="FF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hóa</a:t>
            </a:r>
            <a:r>
              <a:rPr lang="en-US" sz="2400" b="1" dirty="0">
                <a:solidFill>
                  <a:srgbClr val="FF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lang="en-US" sz="2400" b="1" dirty="0">
                <a:solidFill>
                  <a:srgbClr val="FF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năng</a:t>
            </a:r>
            <a:r>
              <a:rPr lang="en-US" sz="2400" b="1" dirty="0">
                <a:solidFill>
                  <a:srgbClr val="FF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chủ</a:t>
            </a:r>
            <a:r>
              <a:rPr lang="en-US" sz="2400" b="1" dirty="0">
                <a:solidFill>
                  <a:srgbClr val="FF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yếu</a:t>
            </a:r>
            <a:r>
              <a:rPr lang="en-US" sz="2400" b="1" dirty="0">
                <a:solidFill>
                  <a:srgbClr val="FF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cơ</a:t>
            </a:r>
            <a:r>
              <a:rPr lang="en-US" sz="2400" b="1" dirty="0">
                <a:solidFill>
                  <a:srgbClr val="FF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năng</a:t>
            </a:r>
            <a:r>
              <a:rPr lang="en-US" sz="2400" b="1" dirty="0">
                <a:solidFill>
                  <a:srgbClr val="FF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?  </a:t>
            </a:r>
          </a:p>
          <a:p>
            <a:pPr algn="ctr">
              <a:lnSpc>
                <a:spcPct val="12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Thiết</a:t>
            </a:r>
            <a:r>
              <a:rPr lang="en-US" sz="2400" b="1" dirty="0">
                <a:solidFill>
                  <a:srgbClr val="FF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chuyển</a:t>
            </a:r>
            <a:r>
              <a:rPr lang="en-US" sz="2400" b="1" dirty="0">
                <a:solidFill>
                  <a:srgbClr val="FF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hóa</a:t>
            </a:r>
            <a:r>
              <a:rPr lang="en-US" sz="2400" b="1" dirty="0">
                <a:solidFill>
                  <a:srgbClr val="FF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lang="en-US" sz="2400" b="1" dirty="0">
                <a:solidFill>
                  <a:srgbClr val="FF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năng</a:t>
            </a:r>
            <a:r>
              <a:rPr lang="en-US" sz="2400" b="1" dirty="0">
                <a:solidFill>
                  <a:srgbClr val="FF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chủ</a:t>
            </a:r>
            <a:r>
              <a:rPr lang="en-US" sz="2400" b="1" dirty="0">
                <a:solidFill>
                  <a:srgbClr val="FF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yếu</a:t>
            </a:r>
            <a:r>
              <a:rPr lang="en-US" sz="2400" b="1" dirty="0">
                <a:solidFill>
                  <a:srgbClr val="FF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nhiệt</a:t>
            </a:r>
            <a:r>
              <a:rPr lang="en-US" sz="2400" b="1" dirty="0">
                <a:solidFill>
                  <a:srgbClr val="FF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năng</a:t>
            </a:r>
            <a:r>
              <a:rPr lang="en-US" sz="2400" b="1" dirty="0">
                <a:solidFill>
                  <a:srgbClr val="FF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?  </a:t>
            </a:r>
            <a:endParaRPr lang="en-US" sz="2400" dirty="0">
              <a:solidFill>
                <a:srgbClr val="FF0000"/>
              </a:solidFill>
              <a:latin typeface="Fira Sans Extra Condensed Black" panose="020B0A030500000200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7907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250"/>
                            </p:stCondLst>
                            <p:childTnLst>
                              <p:par>
                                <p:cTn id="4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750"/>
                            </p:stCondLst>
                            <p:childTnLst>
                              <p:par>
                                <p:cTn id="5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171699A9-AC38-071C-5DCD-9897F3AEDA98}"/>
              </a:ext>
            </a:extLst>
          </p:cNvPr>
          <p:cNvGrpSpPr/>
          <p:nvPr/>
        </p:nvGrpSpPr>
        <p:grpSpPr>
          <a:xfrm>
            <a:off x="69482" y="3416245"/>
            <a:ext cx="5594688" cy="3560300"/>
            <a:chOff x="2176045" y="2689113"/>
            <a:chExt cx="5594688" cy="3560300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D176DBC8-9C7C-9816-F6C1-633014590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95552" y="2689113"/>
              <a:ext cx="2275181" cy="227518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4358767C-1032-9D7F-F890-3BBEBA531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167" l="2639" r="99306">
                          <a14:foregroundMark x1="9167" y1="37222" x2="48194" y2="76250"/>
                          <a14:foregroundMark x1="28472" y1="29861" x2="81806" y2="82778"/>
                          <a14:foregroundMark x1="87500" y1="75000" x2="91667" y2="77917"/>
                          <a14:foregroundMark x1="34583" y1="77917" x2="36667" y2="66806"/>
                          <a14:foregroundMark x1="26806" y1="72500" x2="21528" y2="72500"/>
                          <a14:foregroundMark x1="39583" y1="83194" x2="7917" y2="84444"/>
                          <a14:foregroundMark x1="33333" y1="75417" x2="5833" y2="81528"/>
                          <a14:foregroundMark x1="28889" y1="71667" x2="7917" y2="81944"/>
                          <a14:foregroundMark x1="81806" y1="72083" x2="96528" y2="99167"/>
                          <a14:foregroundMark x1="62500" y1="58611" x2="95278" y2="86528"/>
                          <a14:foregroundMark x1="87917" y1="67222" x2="99444" y2="84028"/>
                          <a14:foregroundMark x1="71944" y1="65556" x2="91250" y2="78333"/>
                          <a14:foregroundMark x1="7083" y1="37222" x2="17778" y2="81111"/>
                          <a14:foregroundMark x1="8750" y1="45000" x2="10833" y2="93472"/>
                          <a14:foregroundMark x1="6667" y1="31528" x2="10000" y2="64722"/>
                          <a14:foregroundMark x1="7500" y1="27361" x2="34583" y2="32361"/>
                          <a14:foregroundMark x1="14028" y1="20417" x2="41111" y2="29861"/>
                          <a14:foregroundMark x1="19861" y1="13889" x2="34167" y2="35972"/>
                          <a14:foregroundMark x1="30139" y1="17917" x2="71944" y2="54028"/>
                          <a14:foregroundMark x1="44028" y1="22500" x2="75972" y2="36528"/>
                          <a14:foregroundMark x1="75972" y1="36528" x2="94444" y2="54167"/>
                          <a14:foregroundMark x1="94444" y1="54167" x2="99028" y2="63056"/>
                          <a14:foregroundMark x1="73611" y1="37222" x2="89583" y2="44167"/>
                          <a14:foregroundMark x1="61667" y1="41806" x2="83750" y2="47083"/>
                          <a14:foregroundMark x1="65417" y1="34444" x2="89583" y2="43611"/>
                          <a14:foregroundMark x1="89583" y1="43611" x2="92361" y2="47500"/>
                          <a14:foregroundMark x1="67361" y1="36389" x2="95278" y2="39722"/>
                          <a14:foregroundMark x1="71944" y1="35972" x2="88750" y2="39306"/>
                          <a14:foregroundMark x1="65000" y1="27778" x2="94861" y2="38889"/>
                          <a14:foregroundMark x1="27639" y1="15556" x2="44444" y2="25417"/>
                          <a14:foregroundMark x1="40000" y1="19583" x2="10833" y2="18750"/>
                          <a14:foregroundMark x1="35417" y1="22500" x2="14028" y2="35972"/>
                          <a14:foregroundMark x1="24722" y1="10556" x2="11667" y2="22083"/>
                          <a14:foregroundMark x1="13750" y1="13472" x2="90417" y2="59028"/>
                          <a14:foregroundMark x1="37917" y1="31528" x2="62917" y2="42639"/>
                          <a14:foregroundMark x1="53889" y1="36806" x2="96944" y2="63056"/>
                          <a14:foregroundMark x1="32083" y1="54861" x2="67361" y2="68889"/>
                          <a14:foregroundMark x1="9167" y1="31111" x2="4444" y2="55556"/>
                          <a14:foregroundMark x1="4444" y1="55556" x2="3472" y2="56944"/>
                          <a14:foregroundMark x1="5417" y1="35556" x2="2639" y2="5569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49621" y="3974232"/>
              <a:ext cx="2275181" cy="2275181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6876CB94-6C8E-8C13-64E7-F18B62031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76045" y="2990718"/>
              <a:ext cx="1973576" cy="1973576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2EBBD36-AD06-815A-5B75-B4ABBD6008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19" y="1595070"/>
            <a:ext cx="2103160" cy="21031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D6642669-BFCE-50BF-8582-27A6EBB823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7479" y="1595070"/>
            <a:ext cx="2960362" cy="197357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=""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6" name="Text Box 6">
            <a:extLst>
              <a:ext uri="{FF2B5EF4-FFF2-40B4-BE49-F238E27FC236}">
                <a16:creationId xmlns="" xmlns:a16="http://schemas.microsoft.com/office/drawing/2014/main" id="{D311A799-39A7-2768-2DDD-D138DA8CB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65009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C0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7" name="Text Box 25">
            <a:extLst>
              <a:ext uri="{FF2B5EF4-FFF2-40B4-BE49-F238E27FC236}">
                <a16:creationId xmlns="" xmlns:a16="http://schemas.microsoft.com/office/drawing/2014/main" id="{13CD1D5E-10BA-E4D9-932F-9183CD216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666179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1.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hiểu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ví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dụ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chứng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tỏ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dòng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năng</a:t>
            </a:r>
            <a:r>
              <a:rPr lang="en-US" altLang="en-US" sz="2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lượng</a:t>
            </a:r>
            <a:endParaRPr lang="en-US" altLang="en-US" sz="2400" b="1" dirty="0">
              <a:solidFill>
                <a:srgbClr val="002060"/>
              </a:solidFill>
              <a:latin typeface="Fira Sans Extra Condensed Black" panose="020B0A030500000200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B8877AA1-CDC2-1120-CF0F-7D6E97950D03}"/>
              </a:ext>
            </a:extLst>
          </p:cNvPr>
          <p:cNvSpPr/>
          <p:nvPr/>
        </p:nvSpPr>
        <p:spPr>
          <a:xfrm>
            <a:off x="6392995" y="2040731"/>
            <a:ext cx="5176858" cy="1094355"/>
          </a:xfrm>
          <a:prstGeom prst="roundRect">
            <a:avLst/>
          </a:prstGeom>
          <a:solidFill>
            <a:srgbClr val="F04D4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prstClr val="white"/>
                </a:solidFill>
              </a:rPr>
              <a:t>Chuyển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hóa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năng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lượng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điện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chủ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yếu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thành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cơ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năng</a:t>
            </a:r>
            <a:endParaRPr lang="vi-VN" sz="2800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483EFF7-7AF0-C761-5772-ABECE0A26D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5514" y="2288485"/>
            <a:ext cx="786984" cy="598846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="" xmlns:a16="http://schemas.microsoft.com/office/drawing/2014/main" id="{6049184D-5905-0FBC-2F17-013C79656848}"/>
              </a:ext>
            </a:extLst>
          </p:cNvPr>
          <p:cNvSpPr/>
          <p:nvPr/>
        </p:nvSpPr>
        <p:spPr>
          <a:xfrm>
            <a:off x="6723195" y="4746787"/>
            <a:ext cx="5176858" cy="1094355"/>
          </a:xfrm>
          <a:prstGeom prst="roundRect">
            <a:avLst/>
          </a:prstGeom>
          <a:solidFill>
            <a:srgbClr val="F04D4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prstClr val="white"/>
                </a:solidFill>
              </a:rPr>
              <a:t>Chuyển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hóa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năng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lượng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điện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chủ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yếu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thành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nhiệt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năng</a:t>
            </a:r>
            <a:endParaRPr lang="vi-VN" sz="2800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1D89BBB1-CF8E-44CD-1F4C-ED88A67B7F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5714" y="4994541"/>
            <a:ext cx="786984" cy="59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62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780</Words>
  <Application>Microsoft Office PowerPoint</Application>
  <PresentationFormat>Widescreen</PresentationFormat>
  <Paragraphs>100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微软雅黑</vt:lpstr>
      <vt:lpstr>#9Slide03 Arima Madurai</vt:lpstr>
      <vt:lpstr>#9Slide03 Montserrat ExtraLight</vt:lpstr>
      <vt:lpstr>#9Slide03 Open Sans</vt:lpstr>
      <vt:lpstr>#9Slide05 Dear Saturday</vt:lpstr>
      <vt:lpstr>#9Slide07 Itim</vt:lpstr>
      <vt:lpstr>Arial</vt:lpstr>
      <vt:lpstr>Calibri</vt:lpstr>
      <vt:lpstr>Calibri Light</vt:lpstr>
      <vt:lpstr>Fira Sans Condensed Black</vt:lpstr>
      <vt:lpstr>Fira Sans Extra Condensed Black</vt:lpstr>
      <vt:lpstr>Times New Roman</vt:lpstr>
      <vt:lpstr>优设标题黑</vt:lpstr>
      <vt:lpstr>等线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2025-02-07T14:40:08Z</dcterms:created>
  <dcterms:modified xsi:type="dcterms:W3CDTF">2025-02-07T14:40:19Z</dcterms:modified>
</cp:coreProperties>
</file>