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303" r:id="rId5"/>
    <p:sldId id="304" r:id="rId6"/>
    <p:sldId id="269" r:id="rId7"/>
    <p:sldId id="305" r:id="rId8"/>
    <p:sldId id="306" r:id="rId9"/>
    <p:sldId id="307" r:id="rId10"/>
    <p:sldId id="263" r:id="rId11"/>
    <p:sldId id="308" r:id="rId12"/>
    <p:sldId id="288" r:id="rId13"/>
    <p:sldId id="309" r:id="rId14"/>
    <p:sldId id="310" r:id="rId15"/>
    <p:sldId id="317" r:id="rId16"/>
    <p:sldId id="311" r:id="rId17"/>
    <p:sldId id="312" r:id="rId18"/>
    <p:sldId id="316" r:id="rId19"/>
    <p:sldId id="313" r:id="rId20"/>
    <p:sldId id="314" r:id="rId21"/>
    <p:sldId id="31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264" r:id="rId35"/>
    <p:sldId id="330" r:id="rId36"/>
    <p:sldId id="331" r:id="rId37"/>
    <p:sldId id="271" r:id="rId38"/>
    <p:sldId id="332" r:id="rId39"/>
    <p:sldId id="299" r:id="rId40"/>
    <p:sldId id="333" r:id="rId41"/>
    <p:sldId id="274" r:id="rId42"/>
    <p:sldId id="276" r:id="rId43"/>
    <p:sldId id="334"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1" d="100"/>
          <a:sy n="81" d="100"/>
        </p:scale>
        <p:origin x="6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738422" y="226330"/>
            <a:ext cx="11582400" cy="5262979"/>
          </a:xfrm>
          <a:prstGeom prst="rect">
            <a:avLst/>
          </a:prstGeom>
        </p:spPr>
        <p:txBody>
          <a:bodyPr wrap="square">
            <a:spAutoFit/>
          </a:bodyPr>
          <a:lstStyle/>
          <a:p>
            <a:pPr>
              <a:lnSpc>
                <a:spcPct val="150000"/>
              </a:lnSpc>
            </a:pPr>
            <a:r>
              <a:rPr lang="en-US" sz="2800" b="1" dirty="0" err="1" smtClean="0">
                <a:solidFill>
                  <a:srgbClr val="0000FF"/>
                </a:solidFill>
                <a:latin typeface="Times New Roman" panose="02020603050405020304" pitchFamily="18" charset="0"/>
                <a:cs typeface="Times New Roman" panose="02020603050405020304" pitchFamily="18" charset="0"/>
              </a:rPr>
              <a:t>II.Hình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vuông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góc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diện</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1.Các </a:t>
            </a:r>
            <a:r>
              <a:rPr lang="en-US" sz="2800" b="1" dirty="0" err="1">
                <a:solidFill>
                  <a:srgbClr val="FF0000"/>
                </a:solidFill>
                <a:latin typeface="Times New Roman" panose="02020603050405020304" pitchFamily="18" charset="0"/>
                <a:cs typeface="Times New Roman" panose="02020603050405020304" pitchFamily="18" charset="0"/>
              </a:rPr>
              <a:t>khối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endParaRPr lang="en-US" sz="28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hộp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chữ</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lăng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đều</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chóp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đều</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74171" y="0"/>
            <a:ext cx="12017829" cy="954107"/>
          </a:xfrm>
          <a:prstGeom prst="rect">
            <a:avLst/>
          </a:prstGeom>
          <a:solidFill>
            <a:schemeClr val="accent2">
              <a:lumMod val="20000"/>
              <a:lumOff val="80000"/>
            </a:schemeClr>
          </a:solidFill>
        </p:spPr>
        <p:txBody>
          <a:bodyPr wrap="square">
            <a:spAutoFit/>
          </a:bodyPr>
          <a:lstStyle/>
          <a:p>
            <a:r>
              <a:rPr lang="vi-VN" sz="2800" b="1" dirty="0">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a:t>
            </a:r>
            <a:r>
              <a:rPr lang="vi-VN" sz="2800" b="1" dirty="0" smtClean="0">
                <a:latin typeface="Times New Roman" panose="02020603050405020304" pitchFamily="18" charset="0"/>
                <a:cs typeface="Times New Roman" panose="02020603050405020304" pitchFamily="18" charset="0"/>
              </a:rPr>
              <a:t>trước vào, </a:t>
            </a:r>
            <a:r>
              <a:rPr lang="vi-VN" sz="2800" b="1" dirty="0">
                <a:latin typeface="Times New Roman" panose="02020603050405020304" pitchFamily="18" charset="0"/>
                <a:cs typeface="Times New Roman" panose="02020603050405020304" pitchFamily="18" charset="0"/>
              </a:rPr>
              <a:t>từ </a:t>
            </a:r>
            <a:r>
              <a:rPr lang="vi-VN" sz="2800" b="1" dirty="0" smtClean="0">
                <a:latin typeface="Times New Roman" panose="02020603050405020304" pitchFamily="18" charset="0"/>
                <a:cs typeface="Times New Roman" panose="02020603050405020304" pitchFamily="18" charset="0"/>
              </a:rPr>
              <a:t>trên xuống </a:t>
            </a:r>
            <a:r>
              <a:rPr lang="vi-VN" sz="2800" b="1" dirty="0">
                <a:latin typeface="Times New Roman" panose="02020603050405020304" pitchFamily="18" charset="0"/>
                <a:cs typeface="Times New Roman" panose="02020603050405020304" pitchFamily="18" charset="0"/>
              </a:rPr>
              <a:t>và từ </a:t>
            </a:r>
            <a:r>
              <a:rPr lang="vi-VN" sz="2800" b="1" dirty="0" smtClean="0">
                <a:latin typeface="Times New Roman" panose="02020603050405020304" pitchFamily="18" charset="0"/>
                <a:cs typeface="Times New Roman" panose="02020603050405020304" pitchFamily="18" charset="0"/>
              </a:rPr>
              <a:t>trái sang</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02746" y="107664"/>
            <a:ext cx="6410227" cy="6001643"/>
          </a:xfrm>
          <a:prstGeom prst="rect">
            <a:avLst/>
          </a:prstGeom>
        </p:spPr>
        <p:txBody>
          <a:bodyPr wrap="square">
            <a:spAutoFit/>
          </a:bodyPr>
          <a:lstStyle/>
          <a:p>
            <a:pPr>
              <a:lnSpc>
                <a:spcPct val="150000"/>
              </a:lnSpc>
            </a:pPr>
            <a:r>
              <a:rPr lang="en-US" sz="3200" b="1" dirty="0" smtClean="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nhật</a:t>
            </a:r>
            <a:endParaRPr lang="en-US" sz="3200" b="1"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có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có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h</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có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b</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có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h,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b</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612973" y="213971"/>
            <a:ext cx="5579027" cy="6430053"/>
          </a:xfrm>
          <a:prstGeom prst="rect">
            <a:avLst/>
          </a:prstGeom>
        </p:spPr>
      </p:pic>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2. - Hình chiếu đứng có dạng hình chữ nhật với chiều dài là h, chiều rộng là a.</a:t>
            </a:r>
          </a:p>
          <a:p>
            <a:r>
              <a:rPr lang="en-US" sz="2800" b="1">
                <a:solidFill>
                  <a:srgbClr val="FF0000"/>
                </a:solidFill>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b="1">
                <a:solidFill>
                  <a:srgbClr val="FF0000"/>
                </a:solidFill>
                <a:latin typeface="Times New Roman" panose="02020603050405020304" pitchFamily="18" charset="0"/>
                <a:cs typeface="Times New Roman" panose="02020603050405020304" pitchFamily="18" charset="0"/>
              </a:rPr>
              <a:t>- Hình chiếu cạnh có dạng hình chữ nhật với chiều dài là h, chiều rộng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57655" y="358304"/>
            <a:ext cx="11808654" cy="4401205"/>
          </a:xfrm>
          <a:prstGeom prst="rect">
            <a:avLst/>
          </a:prstGeom>
        </p:spPr>
        <p:txBody>
          <a:bodyPr wrap="square">
            <a:spAutoFit/>
          </a:bodyPr>
          <a:lstStyle/>
          <a:p>
            <a:pPr>
              <a:lnSpc>
                <a:spcPct val="200000"/>
              </a:lnSpc>
            </a:pPr>
            <a:r>
              <a:rPr lang="en-US" sz="2800" b="1" dirty="0" smtClean="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pPr>
              <a:lnSpc>
                <a:spcPct val="200000"/>
              </a:lnSpc>
            </a:pPr>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29375" y="311170"/>
            <a:ext cx="11582400" cy="3316742"/>
          </a:xfrm>
          <a:prstGeom prst="rect">
            <a:avLst/>
          </a:prstGeom>
        </p:spPr>
        <p:txBody>
          <a:bodyPr wrap="square">
            <a:spAutoFit/>
          </a:bodyPr>
          <a:lstStyle/>
          <a:p>
            <a:pPr>
              <a:lnSpc>
                <a:spcPct val="150000"/>
              </a:lnSpc>
            </a:pPr>
            <a:r>
              <a:rPr lang="en-US" sz="3600" b="1" dirty="0" smtClean="0">
                <a:latin typeface="Times New Roman" panose="02020603050405020304" pitchFamily="18" charset="0"/>
                <a:cs typeface="Times New Roman" panose="02020603050405020304" pitchFamily="18" charset="0"/>
              </a:rPr>
              <a:t>4</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góc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chóp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đều</a:t>
            </a:r>
            <a:endParaRPr lang="en-US" sz="3600" b="1" dirty="0">
              <a:latin typeface="Times New Roman" panose="02020603050405020304" pitchFamily="18" charset="0"/>
              <a:cs typeface="Times New Roman" panose="02020603050405020304" pitchFamily="18" charset="0"/>
            </a:endParaRPr>
          </a:p>
          <a:p>
            <a:pPr>
              <a:lnSpc>
                <a:spcPct val="150000"/>
              </a:lnSpc>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tam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h</a:t>
            </a:r>
          </a:p>
          <a:p>
            <a:pPr>
              <a:lnSpc>
                <a:spcPct val="150000"/>
              </a:lnSpc>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5262979"/>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8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8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800" b="1" smtClean="0">
                <a:latin typeface="Times New Roman" panose="02020603050405020304" pitchFamily="18" charset="0"/>
                <a:cs typeface="Times New Roman" panose="02020603050405020304" pitchFamily="18" charset="0"/>
              </a:rPr>
              <a:t>c</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3611194" cy="3237722"/>
          </a:xfrm>
          <a:prstGeom prst="rect">
            <a:avLst/>
          </a:prstGeom>
        </p:spPr>
      </p:pic>
      <p:sp>
        <p:nvSpPr>
          <p:cNvPr id="5" name="Rectangle 4"/>
          <p:cNvSpPr/>
          <p:nvPr/>
        </p:nvSpPr>
        <p:spPr>
          <a:xfrm>
            <a:off x="3788227" y="0"/>
            <a:ext cx="821093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400" b="1" smtClean="0">
                <a:latin typeface="Times New Roman" panose="02020603050405020304" pitchFamily="18" charset="0"/>
                <a:cs typeface="Times New Roman" panose="02020603050405020304" pitchFamily="18" charset="0"/>
              </a:rPr>
              <a:t>c</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2" name="Rectangle 1"/>
          <p:cNvSpPr/>
          <p:nvPr/>
        </p:nvSpPr>
        <p:spPr>
          <a:xfrm>
            <a:off x="239485" y="3416320"/>
            <a:ext cx="11386457" cy="3477875"/>
          </a:xfrm>
          <a:prstGeom prst="rect">
            <a:avLst/>
          </a:prstGeom>
        </p:spPr>
        <p:txBody>
          <a:bodyPr wrap="square">
            <a:spAutoFit/>
          </a:bodyPr>
          <a:lstStyle/>
          <a:p>
            <a:r>
              <a:rPr lang="vi-VN" sz="2000" dirty="0" smtClean="0">
                <a:solidFill>
                  <a:srgbClr val="FF0000"/>
                </a:solidFill>
                <a:latin typeface="Times New Roman" panose="02020603050405020304" pitchFamily="18" charset="0"/>
                <a:cs typeface="Times New Roman" panose="02020603050405020304" pitchFamily="18" charset="0"/>
              </a:rPr>
              <a:t>1. a</a:t>
            </a:r>
            <a:r>
              <a:rPr lang="vi-VN" sz="2000" dirty="0">
                <a:solidFill>
                  <a:srgbClr val="FF0000"/>
                </a:solidFill>
                <a:latin typeface="Times New Roman" panose="02020603050405020304" pitchFamily="18" charset="0"/>
                <a:cs typeface="Times New Roman" panose="02020603050405020304" pitchFamily="18" charset="0"/>
              </a:rPr>
              <a:t>. Hình bán nguyệt</a:t>
            </a:r>
            <a:r>
              <a:rPr lang="vi-VN" sz="2000" dirty="0" smtClean="0">
                <a:solidFill>
                  <a:srgbClr val="FF0000"/>
                </a:solidFill>
                <a:latin typeface="Times New Roman" panose="02020603050405020304" pitchFamily="18" charset="0"/>
                <a:cs typeface="Times New Roman" panose="02020603050405020304" pitchFamily="18" charset="0"/>
              </a:rPr>
              <a:t>.</a:t>
            </a:r>
            <a:endParaRPr lang="vi-VN" sz="2000" dirty="0">
              <a:solidFill>
                <a:srgbClr val="FF0000"/>
              </a:solidFill>
              <a:latin typeface="Times New Roman" panose="02020603050405020304" pitchFamily="18" charset="0"/>
              <a:cs typeface="Times New Roman" panose="02020603050405020304" pitchFamily="18" charset="0"/>
            </a:endParaRPr>
          </a:p>
          <a:p>
            <a:r>
              <a:rPr lang="vi-VN" sz="2000" dirty="0">
                <a:solidFill>
                  <a:srgbClr val="FF0000"/>
                </a:solidFill>
                <a:latin typeface="Times New Roman" panose="02020603050405020304" pitchFamily="18" charset="0"/>
                <a:cs typeface="Times New Roman" panose="02020603050405020304" pitchFamily="18" charset="0"/>
              </a:rPr>
              <a:t>b) Hình tam giác.</a:t>
            </a:r>
          </a:p>
          <a:p>
            <a:r>
              <a:rPr lang="vi-VN" sz="2000" dirty="0">
                <a:solidFill>
                  <a:srgbClr val="FF0000"/>
                </a:solidFill>
                <a:latin typeface="Times New Roman" panose="02020603050405020304" pitchFamily="18" charset="0"/>
                <a:cs typeface="Times New Roman" panose="02020603050405020304" pitchFamily="18" charset="0"/>
              </a:rPr>
              <a:t>c) Hình chữ nhật </a:t>
            </a:r>
            <a:endParaRPr lang="vi-VN" sz="2000" dirty="0" smtClean="0">
              <a:solidFill>
                <a:srgbClr val="FF0000"/>
              </a:solidFill>
              <a:latin typeface="Times New Roman" panose="02020603050405020304" pitchFamily="18" charset="0"/>
              <a:cs typeface="Times New Roman" panose="02020603050405020304" pitchFamily="18" charset="0"/>
            </a:endParaRPr>
          </a:p>
          <a:p>
            <a:r>
              <a:rPr lang="vi-VN" sz="2000" dirty="0" smtClean="0">
                <a:solidFill>
                  <a:srgbClr val="FF0000"/>
                </a:solidFill>
                <a:latin typeface="Times New Roman" panose="02020603050405020304" pitchFamily="18" charset="0"/>
                <a:cs typeface="Times New Roman" panose="02020603050405020304" pitchFamily="18" charset="0"/>
              </a:rPr>
              <a:t>2</a:t>
            </a:r>
            <a:r>
              <a:rPr lang="vi-VN" sz="2000" dirty="0">
                <a:solidFill>
                  <a:srgbClr val="FF0000"/>
                </a:solidFill>
                <a:latin typeface="Times New Roman" panose="02020603050405020304" pitchFamily="18" charset="0"/>
                <a:cs typeface="Times New Roman" panose="02020603050405020304" pitchFamily="18" charset="0"/>
              </a:rPr>
              <a:t>.</a:t>
            </a:r>
          </a:p>
          <a:p>
            <a:r>
              <a:rPr lang="vi-VN" sz="2000" dirty="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dirty="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dirty="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dirty="0">
                <a:solidFill>
                  <a:srgbClr val="FF0000"/>
                </a:solidFill>
                <a:latin typeface="Times New Roman" panose="02020603050405020304" pitchFamily="18" charset="0"/>
                <a:cs typeface="Times New Roman" panose="02020603050405020304" pitchFamily="18" charset="0"/>
              </a:rPr>
              <a:t>3. - Hình 2.12a: hình cầu</a:t>
            </a:r>
          </a:p>
          <a:p>
            <a:r>
              <a:rPr lang="vi-VN" sz="2000" dirty="0">
                <a:solidFill>
                  <a:srgbClr val="FF0000"/>
                </a:solidFill>
                <a:latin typeface="Times New Roman" panose="02020603050405020304" pitchFamily="18" charset="0"/>
                <a:cs typeface="Times New Roman" panose="02020603050405020304" pitchFamily="18" charset="0"/>
              </a:rPr>
              <a:t>- Hình 2.12b: hình nón</a:t>
            </a:r>
          </a:p>
          <a:p>
            <a:r>
              <a:rPr lang="vi-VN" sz="2000" dirty="0">
                <a:solidFill>
                  <a:srgbClr val="FF0000"/>
                </a:solidFill>
                <a:latin typeface="Times New Roman" panose="02020603050405020304" pitchFamily="18" charset="0"/>
                <a:cs typeface="Times New Roman" panose="02020603050405020304" pitchFamily="18" charset="0"/>
              </a:rPr>
              <a:t>- Hình 2.12c: hình trụ</a:t>
            </a:r>
          </a:p>
          <a:p>
            <a:r>
              <a:rPr lang="vi-VN" sz="2000" dirty="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282890"/>
            <a:ext cx="11582400" cy="5262979"/>
          </a:xfrm>
          <a:prstGeom prst="rect">
            <a:avLst/>
          </a:prstGeom>
        </p:spPr>
        <p:txBody>
          <a:bodyPr wrap="square">
            <a:spAutoFit/>
          </a:bodyPr>
          <a:lstStyle/>
          <a:p>
            <a:pPr>
              <a:lnSpc>
                <a:spcPct val="150000"/>
              </a:lnSpc>
            </a:pPr>
            <a:r>
              <a:rPr lang="en-US" sz="2800" b="1" dirty="0" err="1">
                <a:solidFill>
                  <a:srgbClr val="0000FF"/>
                </a:solidFill>
                <a:latin typeface="Times New Roman" panose="02020603050405020304" pitchFamily="18" charset="0"/>
                <a:cs typeface="Times New Roman" panose="02020603050405020304" pitchFamily="18" charset="0"/>
              </a:rPr>
              <a:t>III.Hình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vuông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góc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tròn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xoay</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vi-VN"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k</a:t>
            </a:r>
            <a:r>
              <a:rPr lang="vi-VN" sz="2800" b="1" dirty="0">
                <a:latin typeface="Times New Roman" panose="02020603050405020304" pitchFamily="18" charset="0"/>
                <a:cs typeface="Times New Roman" panose="02020603050405020304" pitchFamily="18" charset="0"/>
              </a:rPr>
              <a:t>hối tròn xoay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gặp</a:t>
            </a:r>
            <a:endParaRPr lang="en-US" sz="2800" b="1" dirty="0">
              <a:latin typeface="Times New Roman" panose="02020603050405020304" pitchFamily="18" charset="0"/>
              <a:cs typeface="Times New Roman" panose="02020603050405020304" pitchFamily="18" charset="0"/>
            </a:endParaRPr>
          </a:p>
          <a:p>
            <a:pPr>
              <a:lnSpc>
                <a:spcPct val="150000"/>
              </a:lnSpc>
            </a:pPr>
            <a:r>
              <a:rPr lang="vi-VN" sz="2800" dirty="0">
                <a:latin typeface="Times New Roman" panose="02020603050405020304" pitchFamily="18" charset="0"/>
                <a:cs typeface="Times New Roman" panose="02020603050405020304" pitchFamily="18" charset="0"/>
              </a:rPr>
              <a:t>- Khối tròn xoay thường gặp là hình trụ, hình n</a:t>
            </a:r>
            <a:r>
              <a:rPr lang="en-US" sz="2800" dirty="0">
                <a:latin typeface="Times New Roman" panose="02020603050405020304" pitchFamily="18" charset="0"/>
                <a:cs typeface="Times New Roman" panose="02020603050405020304" pitchFamily="18" charset="0"/>
              </a:rPr>
              <a:t>ó</a:t>
            </a:r>
            <a:r>
              <a:rPr lang="vi-VN" sz="2800" dirty="0">
                <a:latin typeface="Times New Roman" panose="02020603050405020304" pitchFamily="18" charset="0"/>
                <a:cs typeface="Times New Roman" panose="02020603050405020304" pitchFamily="18" charset="0"/>
              </a:rPr>
              <a:t>n, hình cầu.</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tạo</a:t>
            </a:r>
            <a:r>
              <a:rPr lang="en-US" sz="280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vi-VN" sz="2800" dirty="0" smtClean="0">
                <a:latin typeface="Times New Roman" panose="02020603050405020304" pitchFamily="18" charset="0"/>
                <a:cs typeface="Times New Roman" panose="02020603050405020304" pitchFamily="18" charset="0"/>
              </a:rPr>
              <a:t> kính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4" y="954107"/>
            <a:ext cx="11279189" cy="5542282"/>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15036" y="954107"/>
            <a:ext cx="3816220" cy="3970318"/>
          </a:xfrm>
          <a:prstGeom prst="rect">
            <a:avLst/>
          </a:prstGeom>
        </p:spPr>
        <p:txBody>
          <a:bodyPr wrap="square">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Hình chiếu đứng </a:t>
            </a:r>
            <a:r>
              <a:rPr lang="vi-VN" sz="2800" b="1" dirty="0">
                <a:solidFill>
                  <a:srgbClr val="FF0000"/>
                </a:solidFill>
                <a:latin typeface="Times New Roman" panose="02020603050405020304" pitchFamily="18" charset="0"/>
                <a:cs typeface="Times New Roman" panose="02020603050405020304" pitchFamily="18" charset="0"/>
              </a:rPr>
              <a:t>là hình chữ nhật, kích thước các cạnh là h, d</a:t>
            </a:r>
          </a:p>
          <a:p>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Hình chiếu bằng </a:t>
            </a:r>
            <a:r>
              <a:rPr lang="vi-VN" sz="2800" b="1" dirty="0">
                <a:solidFill>
                  <a:srgbClr val="FF0000"/>
                </a:solidFill>
                <a:latin typeface="Times New Roman" panose="02020603050405020304" pitchFamily="18" charset="0"/>
                <a:cs typeface="Times New Roman" panose="02020603050405020304" pitchFamily="18" charset="0"/>
              </a:rPr>
              <a:t>là hình tròn, kích thước đường kính là d</a:t>
            </a:r>
          </a:p>
          <a:p>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Hình chiếu cạnh </a:t>
            </a:r>
            <a:r>
              <a:rPr lang="vi-VN" sz="2800" b="1" dirty="0">
                <a:solidFill>
                  <a:srgbClr val="FF0000"/>
                </a:solidFill>
                <a:latin typeface="Times New Roman" panose="02020603050405020304" pitchFamily="18" charset="0"/>
                <a:cs typeface="Times New Roman" panose="02020603050405020304" pitchFamily="18" charset="0"/>
              </a:rPr>
              <a:t>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27337" y="377158"/>
            <a:ext cx="11582400" cy="3408112"/>
          </a:xfrm>
          <a:prstGeom prst="rect">
            <a:avLst/>
          </a:prstGeom>
        </p:spPr>
        <p:txBody>
          <a:bodyPr wrap="square">
            <a:spAutoFit/>
          </a:bodyPr>
          <a:lstStyle/>
          <a:p>
            <a:pPr>
              <a:lnSpc>
                <a:spcPct val="200000"/>
              </a:lnSpc>
            </a:pPr>
            <a:r>
              <a:rPr lang="en-US" sz="2800" b="1" dirty="0" smtClean="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endParaRPr lang="en-US" sz="2800" b="1" dirty="0">
              <a:latin typeface="Times New Roman" panose="02020603050405020304" pitchFamily="18" charset="0"/>
              <a:cs typeface="Times New Roman" panose="02020603050405020304" pitchFamily="18" charset="0"/>
            </a:endParaRP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d</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d</a:t>
            </a: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408112"/>
          </a:xfrm>
          <a:prstGeom prst="rect">
            <a:avLst/>
          </a:prstGeom>
        </p:spPr>
        <p:txBody>
          <a:bodyPr wrap="square">
            <a:spAutoFit/>
          </a:bodyPr>
          <a:lstStyle/>
          <a:p>
            <a:pPr>
              <a:lnSpc>
                <a:spcPct val="200000"/>
              </a:lnSpc>
            </a:pPr>
            <a:r>
              <a:rPr lang="en-US" sz="2800" b="1" dirty="0" smtClean="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nón</a:t>
            </a:r>
            <a:endParaRPr lang="en-US" sz="2800" b="1" dirty="0">
              <a:latin typeface="Times New Roman" panose="02020603050405020304" pitchFamily="18" charset="0"/>
              <a:cs typeface="Times New Roman" panose="02020603050405020304" pitchFamily="18" charset="0"/>
            </a:endParaRP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684564"/>
          </a:xfrm>
          <a:prstGeom prst="rect">
            <a:avLst/>
          </a:prstGeom>
        </p:spPr>
        <p:txBody>
          <a:bodyPr wrap="square">
            <a:spAutoFit/>
          </a:bodyPr>
          <a:lstStyle/>
          <a:p>
            <a:pPr>
              <a:lnSpc>
                <a:spcPct val="200000"/>
              </a:lnSpc>
            </a:pPr>
            <a:r>
              <a:rPr lang="en-US" sz="2800" b="1" dirty="0" smtClean="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endParaRPr lang="en-US" sz="2800" b="1" dirty="0">
              <a:latin typeface="Times New Roman" panose="02020603050405020304" pitchFamily="18" charset="0"/>
              <a:cs typeface="Times New Roman" panose="02020603050405020304" pitchFamily="18" charset="0"/>
            </a:endParaRPr>
          </a:p>
          <a:p>
            <a:pPr>
              <a:lnSpc>
                <a:spcPct val="200000"/>
              </a:lnSpc>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Bước 1. Phân tích vật thể thành các khối đơn giản</a:t>
            </a:r>
          </a:p>
          <a:p>
            <a:r>
              <a:rPr lang="vi-VN" sz="2000" b="1">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a:latin typeface="Times New Roman" panose="02020603050405020304" pitchFamily="18" charset="0"/>
                <a:cs typeface="Times New Roman" panose="02020603050405020304" pitchFamily="18" charset="0"/>
              </a:rPr>
              <a:t>Bước 2. Chọn các hướng chiếu</a:t>
            </a:r>
          </a:p>
          <a:p>
            <a:r>
              <a:rPr lang="vi-VN" sz="2000" b="1">
                <a:latin typeface="Times New Roman" panose="02020603050405020304" pitchFamily="18" charset="0"/>
                <a:cs typeface="Times New Roman" panose="02020603050405020304" pitchFamily="18" charset="0"/>
              </a:rPr>
              <a:t>Chọn các hướng chiếu như hình 2.21</a:t>
            </a:r>
          </a:p>
          <a:p>
            <a:r>
              <a:rPr lang="vi-VN" sz="2000" b="1">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a:latin typeface="Times New Roman" panose="02020603050405020304" pitchFamily="18" charset="0"/>
                <a:cs typeface="Times New Roman" panose="02020603050405020304" pitchFamily="18" charset="0"/>
              </a:rPr>
              <a:t>- Vẽ hình chiếu của khối hộp chữ nhật(1)(hình 2.22)</a:t>
            </a:r>
          </a:p>
          <a:p>
            <a:r>
              <a:rPr lang="vi-VN" sz="2000" b="1">
                <a:latin typeface="Times New Roman" panose="02020603050405020304" pitchFamily="18" charset="0"/>
                <a:cs typeface="Times New Roman" panose="02020603050405020304" pitchFamily="18" charset="0"/>
              </a:rPr>
              <a:t>- Vẽ các hình chiếu của khối trụ(2)(hình 2.23)</a:t>
            </a:r>
          </a:p>
          <a:p>
            <a:r>
              <a:rPr lang="vi-VN" sz="2000" b="1">
                <a:latin typeface="Times New Roman" panose="02020603050405020304" pitchFamily="18" charset="0"/>
                <a:cs typeface="Times New Roman" panose="02020603050405020304" pitchFamily="18" charset="0"/>
              </a:rPr>
              <a:t>Bước 4. Hoàn thiện các nét vẽ và ghi kích thước</a:t>
            </a:r>
          </a:p>
          <a:p>
            <a:r>
              <a:rPr lang="vi-VN" sz="2000" b="1">
                <a:latin typeface="Times New Roman" panose="02020603050405020304" pitchFamily="18" charset="0"/>
                <a:cs typeface="Times New Roman" panose="02020603050405020304" pitchFamily="18" charset="0"/>
              </a:rPr>
              <a:t>- Tô màu các nét thấy, tẩy các nét thừa.</a:t>
            </a:r>
          </a:p>
          <a:p>
            <a:r>
              <a:rPr lang="vi-VN" sz="2000" b="1">
                <a:latin typeface="Times New Roman" panose="02020603050405020304" pitchFamily="18" charset="0"/>
                <a:cs typeface="Times New Roman" panose="02020603050405020304" pitchFamily="18" charset="0"/>
              </a:rPr>
              <a:t>- Ghi kích thước(hình 2.24</a:t>
            </a:r>
            <a:r>
              <a:rPr lang="vi-VN" sz="2000" b="1" smtClean="0">
                <a:latin typeface="Times New Roman" panose="02020603050405020304" pitchFamily="18" charset="0"/>
                <a:cs typeface="Times New Roman" panose="02020603050405020304" pitchFamily="18" charset="0"/>
              </a:rPr>
              <a:t>)</a:t>
            </a:r>
            <a:endParaRPr lang="vi-VN" sz="2000"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p>
          <a:p>
            <a:r>
              <a:rPr lang="vi-VN" sz="2800" b="1">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a:solidFill>
                  <a:srgbClr val="FF0000"/>
                </a:solidFill>
                <a:latin typeface="Times New Roman" panose="02020603050405020304" pitchFamily="18" charset="0"/>
                <a:cs typeface="Times New Roman" panose="02020603050405020304" pitchFamily="18" charset="0"/>
              </a:rPr>
              <a:t>Bước 4. Ghi kích thước</a:t>
            </a:r>
          </a:p>
          <a:p>
            <a:r>
              <a:rPr lang="vi-VN" sz="2800" b="1">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14865"/>
            <a:ext cx="11582400" cy="4401205"/>
          </a:xfrm>
          <a:prstGeom prst="rect">
            <a:avLst/>
          </a:prstGeom>
        </p:spPr>
        <p:txBody>
          <a:bodyPr wrap="square">
            <a:spAutoFit/>
          </a:bodyPr>
          <a:lstStyle/>
          <a:p>
            <a:pPr>
              <a:lnSpc>
                <a:spcPct val="200000"/>
              </a:lnSpc>
            </a:pPr>
            <a:r>
              <a:rPr lang="en-US" sz="2800" b="1" dirty="0">
                <a:solidFill>
                  <a:srgbClr val="0000FF"/>
                </a:solidFill>
                <a:latin typeface="Times New Roman" panose="02020603050405020304" pitchFamily="18" charset="0"/>
                <a:cs typeface="Times New Roman" panose="02020603050405020304" pitchFamily="18" charset="0"/>
              </a:rPr>
              <a:t>IV. </a:t>
            </a:r>
            <a:r>
              <a:rPr lang="en-US" sz="2800" b="1" dirty="0" err="1">
                <a:solidFill>
                  <a:srgbClr val="0000FF"/>
                </a:solidFill>
                <a:latin typeface="Times New Roman" panose="02020603050405020304" pitchFamily="18" charset="0"/>
                <a:cs typeface="Times New Roman" panose="02020603050405020304" pitchFamily="18" charset="0"/>
              </a:rPr>
              <a:t>Vẽ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vuông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góc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giản</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20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endParaRPr lang="en-US" sz="2800" dirty="0">
              <a:latin typeface="Times New Roman" panose="02020603050405020304" pitchFamily="18" charset="0"/>
              <a:cs typeface="Times New Roman" panose="02020603050405020304" pitchFamily="18" charset="0"/>
            </a:endParaRPr>
          </a:p>
          <a:p>
            <a:pPr>
              <a:lnSpc>
                <a:spcPct val="20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endParaRPr lang="en-US" sz="2800" dirty="0">
              <a:latin typeface="Times New Roman" panose="02020603050405020304" pitchFamily="18" charset="0"/>
              <a:cs typeface="Times New Roman" panose="02020603050405020304" pitchFamily="18" charset="0"/>
            </a:endParaRPr>
          </a:p>
          <a:p>
            <a:pPr>
              <a:lnSpc>
                <a:spcPct val="20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endParaRPr lang="en-US" sz="2800" dirty="0">
              <a:latin typeface="Times New Roman" panose="02020603050405020304" pitchFamily="18" charset="0"/>
              <a:cs typeface="Times New Roman" panose="02020603050405020304" pitchFamily="18" charset="0"/>
            </a:endParaRPr>
          </a:p>
          <a:p>
            <a:pPr>
              <a:lnSpc>
                <a:spcPct val="20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440120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2.</a:t>
            </a:r>
          </a:p>
          <a:p>
            <a:r>
              <a:rPr lang="en-US" sz="2800" b="1">
                <a:solidFill>
                  <a:srgbClr val="0000FF"/>
                </a:solidFill>
                <a:latin typeface="Times New Roman" panose="02020603050405020304" pitchFamily="18" charset="0"/>
                <a:cs typeface="Times New Roman" panose="02020603050405020304" pitchFamily="18" charset="0"/>
              </a:rPr>
              <a:t>- Vật thể hình a: ghép bởi khối trụ và 1 phần khối cầu, hình biểu diễn là hình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khối trụ và hình hộp chữ nhật, hình biểu diễn là hình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khối nón cụt và hình hộp chữ nhật, hình biểu diễn là hình số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Vẽ 3 hình chiếu vuông góc của vật thể trên Hình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800">
                <a:latin typeface="Times New Roman" panose="02020603050405020304" pitchFamily="18" charset="0"/>
                <a:cs typeface="Times New Roman" panose="02020603050405020304" pitchFamily="18" charset="0"/>
              </a:rPr>
              <a:t>Phương pháp các hình chiếu vuông góc là phương pháp dùng các hình chiếu vuông góc để biểu diễn hình dạng và kích thước của vật thể</a:t>
            </a:r>
          </a:p>
          <a:p>
            <a:r>
              <a:rPr lang="en-US" sz="2800" b="1">
                <a:latin typeface="Times New Roman" panose="02020603050405020304" pitchFamily="18" charset="0"/>
                <a:cs typeface="Times New Roman" panose="02020603050405020304" pitchFamily="18" charset="0"/>
              </a:rPr>
              <a:t>1.Phép chiếu vuông góc</a:t>
            </a:r>
          </a:p>
          <a:p>
            <a:r>
              <a:rPr lang="en-US" sz="2800">
                <a:latin typeface="Times New Roman" panose="02020603050405020304" pitchFamily="18" charset="0"/>
                <a:cs typeface="Times New Roman" panose="02020603050405020304" pitchFamily="18" charset="0"/>
              </a:rPr>
              <a:t>Các tia chiếu song song với nhau và vuông góc với mặt phảng hình chiếu.</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smtClean="0">
                <a:latin typeface="Times New Roman" panose="02020603050405020304" pitchFamily="18" charset="0"/>
                <a:cs typeface="Times New Roman" panose="02020603050405020304" pitchFamily="18" charset="0"/>
              </a:rPr>
              <a:t>2.4 </a:t>
            </a:r>
            <a:r>
              <a:rPr lang="vi-VN" sz="2400" b="1" smtClean="0">
                <a:latin typeface="Times New Roman" panose="02020603050405020304" pitchFamily="18" charset="0"/>
                <a:cs typeface="Times New Roman" panose="02020603050405020304" pitchFamily="18" charset="0"/>
              </a:rPr>
              <a:t>và </a:t>
            </a:r>
            <a:r>
              <a:rPr lang="en-US" sz="2400" b="1" smtClean="0">
                <a:latin typeface="Times New Roman" panose="02020603050405020304" pitchFamily="18" charset="0"/>
                <a:cs typeface="Times New Roman" panose="02020603050405020304" pitchFamily="18" charset="0"/>
              </a:rPr>
              <a:t>xác định các hướng chiếu và hình chiếu của vật thể</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1926" y="106959"/>
            <a:ext cx="11672596" cy="5847755"/>
          </a:xfrm>
          <a:prstGeom prst="rect">
            <a:avLst/>
          </a:prstGeom>
        </p:spPr>
        <p:txBody>
          <a:bodyPr wrap="square">
            <a:spAutoFit/>
          </a:bodyPr>
          <a:lstStyle/>
          <a:p>
            <a:pPr algn="ctr"/>
            <a:r>
              <a:rPr lang="vi-VN" sz="2200" b="1">
                <a:solidFill>
                  <a:srgbClr val="FF0000"/>
                </a:solidFill>
                <a:latin typeface="Times New Roman" panose="02020603050405020304" pitchFamily="18" charset="0"/>
                <a:cs typeface="Times New Roman" panose="02020603050405020304" pitchFamily="18" charset="0"/>
              </a:rPr>
              <a:t>PHIẾU HỌC TẬP SỐ 1</a:t>
            </a:r>
          </a:p>
          <a:p>
            <a:r>
              <a:rPr lang="vi-VN" sz="2200">
                <a:solidFill>
                  <a:srgbClr val="FF0000"/>
                </a:solidFill>
                <a:latin typeface="Times New Roman" panose="02020603050405020304" pitchFamily="18" charset="0"/>
                <a:cs typeface="Times New Roman" panose="02020603050405020304" pitchFamily="18" charset="0"/>
              </a:rPr>
              <a:t>1.</a:t>
            </a:r>
          </a:p>
          <a:p>
            <a:r>
              <a:rPr lang="vi-VN" sz="220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20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20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20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trước (Hình chiếu đứng).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trên (Hình chiếu bằng).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trái (Hình chiếu cạnh).</a:t>
            </a:r>
          </a:p>
          <a:p>
            <a:r>
              <a:rPr lang="vi-VN" sz="2200">
                <a:solidFill>
                  <a:srgbClr val="FF0000"/>
                </a:solidFill>
                <a:latin typeface="Times New Roman" panose="02020603050405020304" pitchFamily="18" charset="0"/>
                <a:cs typeface="Times New Roman" panose="02020603050405020304" pitchFamily="18" charset="0"/>
              </a:rPr>
              <a:t>3. </a:t>
            </a:r>
          </a:p>
          <a:p>
            <a:r>
              <a:rPr lang="vi-VN" sz="220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20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20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400" b="1">
                <a:latin typeface="Times New Roman" panose="02020603050405020304" pitchFamily="18" charset="0"/>
                <a:cs typeface="Times New Roman" panose="02020603050405020304" pitchFamily="18" charset="0"/>
              </a:rPr>
              <a:t>2. Các hình chiếu vuông góc </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 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Các hình chiếu</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đứng: </a:t>
            </a:r>
            <a:r>
              <a:rPr lang="en-US" sz="2400">
                <a:latin typeface="Times New Roman" panose="02020603050405020304" pitchFamily="18" charset="0"/>
                <a:cs typeface="Times New Roman" panose="02020603050405020304" pitchFamily="18" charset="0"/>
              </a:rPr>
              <a:t>là hình chiếu vuông góc của vật thể theo hướng chiếu từ trước lên mặt phẳng chiếu đứng.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bằng: </a:t>
            </a:r>
            <a:r>
              <a:rPr lang="en-US" sz="2400">
                <a:latin typeface="Times New Roman" panose="02020603050405020304" pitchFamily="18" charset="0"/>
                <a:cs typeface="Times New Roman" panose="02020603050405020304" pitchFamily="18" charset="0"/>
              </a:rPr>
              <a:t>là hình chiếu vuông góc của vật thể theo hướng chiếu từ trên lên mặt phẳng hình chiểu bằng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cạnh: </a:t>
            </a:r>
            <a:r>
              <a:rPr lang="en-US" sz="2400">
                <a:latin typeface="Times New Roman" panose="02020603050405020304" pitchFamily="18" charset="0"/>
                <a:cs typeface="Times New Roman" panose="02020603050405020304" pitchFamily="18" charset="0"/>
              </a:rPr>
              <a:t>là hình chiếu vuông góc của vật thể theo hướng chiếu từ trái lên mặt phẳng hình chiểu cạnh.</a:t>
            </a:r>
          </a:p>
          <a:p>
            <a:r>
              <a:rPr lang="en-US" sz="2400">
                <a:latin typeface="Times New Roman" panose="02020603050405020304" pitchFamily="18" charset="0"/>
                <a:cs typeface="Times New Roman" panose="02020603050405020304" pitchFamily="18" charset="0"/>
              </a:rPr>
              <a:t>- Vị trí các hình chiếu</a:t>
            </a:r>
          </a:p>
          <a:p>
            <a:r>
              <a:rPr lang="en-US" sz="2400">
                <a:latin typeface="Times New Roman" panose="02020603050405020304" pitchFamily="18" charset="0"/>
                <a:cs typeface="Times New Roman" panose="02020603050405020304" pitchFamily="18" charset="0"/>
              </a:rPr>
              <a:t>+ hình chiếu đứng nằm phía trên hình chiếu bằng, hình chiếu cạnh nằm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497</TotalTime>
  <Words>2807</Words>
  <Application>Microsoft Office PowerPoint</Application>
  <PresentationFormat>Widescreen</PresentationFormat>
  <Paragraphs>184</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44</cp:revision>
  <dcterms:created xsi:type="dcterms:W3CDTF">2023-06-21T22:05:51Z</dcterms:created>
  <dcterms:modified xsi:type="dcterms:W3CDTF">2023-10-07T01:12:30Z</dcterms:modified>
</cp:coreProperties>
</file>