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324" r:id="rId5"/>
    <p:sldId id="325" r:id="rId6"/>
    <p:sldId id="326" r:id="rId7"/>
    <p:sldId id="318" r:id="rId8"/>
    <p:sldId id="319" r:id="rId9"/>
    <p:sldId id="304" r:id="rId10"/>
    <p:sldId id="281" r:id="rId11"/>
    <p:sldId id="320" r:id="rId12"/>
    <p:sldId id="321" r:id="rId13"/>
    <p:sldId id="322" r:id="rId14"/>
    <p:sldId id="276" r:id="rId15"/>
    <p:sldId id="315" r:id="rId16"/>
    <p:sldId id="32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1" d="100"/>
          <a:sy n="81" d="100"/>
        </p:scale>
        <p:origin x="6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65637" y="61876"/>
            <a:ext cx="34705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4</a:t>
            </a:r>
            <a:r>
              <a:rPr lang="en-US" sz="2400" b="1" smtClean="0">
                <a:solidFill>
                  <a:srgbClr val="FF0000"/>
                </a:solidFill>
                <a:latin typeface="Times New Roman" panose="02020603050405020304" pitchFamily="18" charset="0"/>
                <a:cs typeface="Times New Roman" panose="02020603050405020304" pitchFamily="18" charset="0"/>
              </a:rPr>
              <a:t>. BẢN VẼ LẮP</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82955" y="658591"/>
            <a:ext cx="11626080" cy="5675868"/>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49766" y="106157"/>
            <a:ext cx="10560356"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1.Trình bày trình tự đọc bản vẽ lắp</a:t>
            </a:r>
          </a:p>
          <a:p>
            <a:r>
              <a:rPr lang="en-US" sz="2400" b="1">
                <a:latin typeface="Times New Roman" panose="02020603050405020304" pitchFamily="18" charset="0"/>
                <a:cs typeface="Times New Roman" panose="02020603050405020304" pitchFamily="18" charset="0"/>
              </a:rPr>
              <a:t>2. Đọc bản vẽ lắp bộ bản lề theo bảng 4.1</a:t>
            </a:r>
          </a:p>
        </p:txBody>
      </p:sp>
      <p:graphicFrame>
        <p:nvGraphicFramePr>
          <p:cNvPr id="16" name="Table 15"/>
          <p:cNvGraphicFramePr>
            <a:graphicFrameLocks noGrp="1"/>
          </p:cNvGraphicFramePr>
          <p:nvPr>
            <p:extLst>
              <p:ext uri="{D42A27DB-BD31-4B8C-83A1-F6EECF244321}">
                <p14:modId xmlns:p14="http://schemas.microsoft.com/office/powerpoint/2010/main" val="20688765"/>
              </p:ext>
            </p:extLst>
          </p:nvPr>
        </p:nvGraphicFramePr>
        <p:xfrm>
          <a:off x="281815" y="937154"/>
          <a:ext cx="7210667" cy="5864544"/>
        </p:xfrm>
        <a:graphic>
          <a:graphicData uri="http://schemas.openxmlformats.org/drawingml/2006/table">
            <a:tbl>
              <a:tblPr firstRow="1" firstCol="1" bandRow="1"/>
              <a:tblGrid>
                <a:gridCol w="1453701">
                  <a:extLst>
                    <a:ext uri="{9D8B030D-6E8A-4147-A177-3AD203B41FA5}">
                      <a16:colId xmlns:a16="http://schemas.microsoft.com/office/drawing/2014/main" xmlns="" val="292896339"/>
                    </a:ext>
                  </a:extLst>
                </a:gridCol>
                <a:gridCol w="2789831">
                  <a:extLst>
                    <a:ext uri="{9D8B030D-6E8A-4147-A177-3AD203B41FA5}">
                      <a16:colId xmlns:a16="http://schemas.microsoft.com/office/drawing/2014/main" xmlns="" val="2268557819"/>
                    </a:ext>
                  </a:extLst>
                </a:gridCol>
                <a:gridCol w="2967135">
                  <a:extLst>
                    <a:ext uri="{9D8B030D-6E8A-4147-A177-3AD203B41FA5}">
                      <a16:colId xmlns:a16="http://schemas.microsoft.com/office/drawing/2014/main" xmlns="" val="1257030595"/>
                    </a:ext>
                  </a:extLst>
                </a:gridCol>
              </a:tblGrid>
              <a:tr h="19871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vòng đệm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0064209"/>
                  </a:ext>
                </a:extLst>
              </a:tr>
              <a:tr h="397438">
                <a:tc>
                  <a:txBody>
                    <a:bodyPr/>
                    <a:lstStyle/>
                    <a:p>
                      <a:pPr marL="0" marR="0">
                        <a:spcBef>
                          <a:spcPts val="0"/>
                        </a:spcBef>
                        <a:spcAft>
                          <a:spcPts val="0"/>
                        </a:spcAft>
                      </a:pPr>
                      <a:r>
                        <a:rPr lang="en-US" sz="16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bản lề</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3920368"/>
                  </a:ext>
                </a:extLst>
              </a:tr>
              <a:tr h="591533">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và</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nSpc>
                          <a:spcPct val="107000"/>
                        </a:lnSpc>
                        <a:spcBef>
                          <a:spcPts val="0"/>
                        </a:spcBef>
                        <a:spcAft>
                          <a:spcPts val="0"/>
                        </a:spcAft>
                        <a:buFontTx/>
                        <a:buChar char="-"/>
                      </a:pPr>
                      <a:r>
                        <a:rPr lang="en-US" sz="1600" smtClean="0">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lề(1), số lượng 2</a:t>
                      </a:r>
                      <a:endParaRPr lang="en-US" sz="1600" baseline="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-Vòng đệm (2), số lượng 1.</a:t>
                      </a: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Chốt (3), số lượng 1</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4241720"/>
                  </a:ext>
                </a:extLst>
              </a:tr>
              <a:tr h="58278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Hình chiếu</a:t>
                      </a:r>
                    </a:p>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hình biểu diễn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đứng.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bằng.</a:t>
                      </a:r>
                    </a:p>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chiếu cạnh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7746877"/>
                  </a:ext>
                </a:extLst>
              </a:tr>
              <a:tr h="1114407">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chiều dài, rộng và chiều cao của toàn bộ sản phẩm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lắp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kích thước chung của hai chi tiết lắp với nhau.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xác định khoảng cách giữa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100;</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20; 78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lắp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(3) với các chi tiết (1), (2) đều là đường kính 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40; 33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5521423"/>
                  </a:ext>
                </a:extLst>
              </a:tr>
              <a:tr h="518527">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Vị trí của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màu các chi tiết như hình 4.7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2279251"/>
                  </a:ext>
                </a:extLst>
              </a:tr>
              <a:tr h="646176">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Trình tự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tháo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Tháo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chi tiết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 bên</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dưới -2-chi tiết 1 ở trên-3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Lắp chi tiết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3-chi tiết</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phía trên-2-chi tiết 1 dưới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6334773"/>
                  </a:ext>
                </a:extLst>
              </a:tr>
            </a:tbl>
          </a:graphicData>
        </a:graphic>
      </p:graphicFrame>
      <p:pic>
        <p:nvPicPr>
          <p:cNvPr id="2" name="Picture 1"/>
          <p:cNvPicPr>
            <a:picLocks noChangeAspect="1"/>
          </p:cNvPicPr>
          <p:nvPr/>
        </p:nvPicPr>
        <p:blipFill>
          <a:blip r:embed="rId2"/>
          <a:stretch>
            <a:fillRect/>
          </a:stretch>
        </p:blipFill>
        <p:spPr>
          <a:xfrm>
            <a:off x="7660433" y="937154"/>
            <a:ext cx="4394718" cy="5528960"/>
          </a:xfrm>
          <a:prstGeom prst="rect">
            <a:avLst/>
          </a:prstGeom>
        </p:spPr>
      </p:pic>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01643"/>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Có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8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67477" y="709327"/>
            <a:ext cx="117130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Đọc bản vẽ lắp bộ giá đỡ (Hình 4.8) theo trình tự trên Bảng 4.1 (kẻ bảng theo mẫu Bảng 4.1 vào vở và ghi phần trả lời vào bảng).</a:t>
            </a: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6" name="Picture 5"/>
          <p:cNvPicPr>
            <a:picLocks noChangeAspect="1"/>
          </p:cNvPicPr>
          <p:nvPr/>
        </p:nvPicPr>
        <p:blipFill>
          <a:blip r:embed="rId3"/>
          <a:stretch>
            <a:fillRect/>
          </a:stretch>
        </p:blipFill>
        <p:spPr>
          <a:xfrm>
            <a:off x="732190" y="1804832"/>
            <a:ext cx="9848724" cy="4745257"/>
          </a:xfrm>
          <a:prstGeom prst="rect">
            <a:avLst/>
          </a:prstGeom>
        </p:spPr>
      </p:pic>
    </p:spTree>
    <p:extLst>
      <p:ext uri="{BB962C8B-B14F-4D97-AF65-F5344CB8AC3E}">
        <p14:creationId xmlns:p14="http://schemas.microsoft.com/office/powerpoint/2010/main" val="19086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67477" y="709327"/>
            <a:ext cx="11713029"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Bài 1. Đọc bản vẽ lắp bộ giá đỡ (Hình 4.8) theo trình tự trên Bảng 4.1 (kẻ bảng theo mẫu Bảng 4.1 vào vở và ghi phần trả lời vào bảng).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6" name="Picture 5"/>
          <p:cNvPicPr>
            <a:picLocks noChangeAspect="1"/>
          </p:cNvPicPr>
          <p:nvPr/>
        </p:nvPicPr>
        <p:blipFill>
          <a:blip r:embed="rId3"/>
          <a:stretch>
            <a:fillRect/>
          </a:stretch>
        </p:blipFill>
        <p:spPr>
          <a:xfrm>
            <a:off x="267478" y="1739517"/>
            <a:ext cx="3315478" cy="4745257"/>
          </a:xfrm>
          <a:prstGeom prst="rect">
            <a:avLst/>
          </a:prstGeom>
        </p:spPr>
      </p:pic>
      <p:sp>
        <p:nvSpPr>
          <p:cNvPr id="2" name="Rectangle 1"/>
          <p:cNvSpPr/>
          <p:nvPr/>
        </p:nvSpPr>
        <p:spPr>
          <a:xfrm>
            <a:off x="3965511" y="1595021"/>
            <a:ext cx="7766179" cy="5262979"/>
          </a:xfrm>
          <a:prstGeom prst="rect">
            <a:avLst/>
          </a:prstGeom>
        </p:spPr>
        <p:txBody>
          <a:bodyPr wrap="square">
            <a:spAutoFit/>
          </a:bodyPr>
          <a:lstStyle/>
          <a:p>
            <a:r>
              <a:rPr lang="vi-VN" sz="1600">
                <a:latin typeface="Times New Roman" panose="02020603050405020304" pitchFamily="18" charset="0"/>
                <a:cs typeface="Times New Roman" panose="02020603050405020304" pitchFamily="18" charset="0"/>
              </a:rPr>
              <a:t>Bài 1</a:t>
            </a:r>
          </a:p>
          <a:p>
            <a:r>
              <a:rPr lang="vi-VN" sz="1600">
                <a:solidFill>
                  <a:srgbClr val="FF0000"/>
                </a:solidFill>
                <a:latin typeface="Times New Roman" panose="02020603050405020304" pitchFamily="18" charset="0"/>
                <a:cs typeface="Times New Roman" panose="02020603050405020304" pitchFamily="18" charset="0"/>
              </a:rPr>
              <a:t>Bước 1. Khung tên</a:t>
            </a:r>
          </a:p>
          <a:p>
            <a:r>
              <a:rPr lang="vi-VN" sz="1600">
                <a:solidFill>
                  <a:srgbClr val="FF0000"/>
                </a:solidFill>
                <a:latin typeface="Times New Roman" panose="02020603050405020304" pitchFamily="18" charset="0"/>
                <a:cs typeface="Times New Roman" panose="02020603050405020304" pitchFamily="18" charset="0"/>
              </a:rPr>
              <a:t>- Bộ giá đỡ</a:t>
            </a:r>
          </a:p>
          <a:p>
            <a:r>
              <a:rPr lang="vi-VN" sz="1600">
                <a:solidFill>
                  <a:srgbClr val="FF0000"/>
                </a:solidFill>
                <a:latin typeface="Times New Roman" panose="02020603050405020304" pitchFamily="18" charset="0"/>
                <a:cs typeface="Times New Roman" panose="02020603050405020304" pitchFamily="18" charset="0"/>
              </a:rPr>
              <a:t>- Tỉ lệ: 1: 2</a:t>
            </a:r>
          </a:p>
          <a:p>
            <a:r>
              <a:rPr lang="vi-VN" sz="1600">
                <a:solidFill>
                  <a:srgbClr val="FF0000"/>
                </a:solidFill>
                <a:latin typeface="Times New Roman" panose="02020603050405020304" pitchFamily="18" charset="0"/>
                <a:cs typeface="Times New Roman" panose="02020603050405020304" pitchFamily="18" charset="0"/>
              </a:rPr>
              <a:t>Bước 2. Bảng kê</a:t>
            </a:r>
          </a:p>
          <a:p>
            <a:r>
              <a:rPr lang="vi-VN" sz="1600">
                <a:solidFill>
                  <a:srgbClr val="FF0000"/>
                </a:solidFill>
                <a:latin typeface="Times New Roman" panose="02020603050405020304" pitchFamily="18" charset="0"/>
                <a:cs typeface="Times New Roman" panose="02020603050405020304" pitchFamily="18" charset="0"/>
              </a:rPr>
              <a:t>Tên gọi, số lượng của chi tiết</a:t>
            </a:r>
          </a:p>
          <a:p>
            <a:r>
              <a:rPr lang="vi-VN" sz="1600">
                <a:solidFill>
                  <a:srgbClr val="FF0000"/>
                </a:solidFill>
                <a:latin typeface="Times New Roman" panose="02020603050405020304" pitchFamily="18" charset="0"/>
                <a:cs typeface="Times New Roman" panose="02020603050405020304" pitchFamily="18" charset="0"/>
              </a:rPr>
              <a:t>- Đế (1)</a:t>
            </a:r>
          </a:p>
          <a:p>
            <a:r>
              <a:rPr lang="vi-VN" sz="1600">
                <a:solidFill>
                  <a:srgbClr val="FF0000"/>
                </a:solidFill>
                <a:latin typeface="Times New Roman" panose="02020603050405020304" pitchFamily="18" charset="0"/>
                <a:cs typeface="Times New Roman" panose="02020603050405020304" pitchFamily="18" charset="0"/>
              </a:rPr>
              <a:t>- Giá đỡ (2)</a:t>
            </a:r>
          </a:p>
          <a:p>
            <a:r>
              <a:rPr lang="vi-VN" sz="1600">
                <a:solidFill>
                  <a:srgbClr val="FF0000"/>
                </a:solidFill>
                <a:latin typeface="Times New Roman" panose="02020603050405020304" pitchFamily="18" charset="0"/>
                <a:cs typeface="Times New Roman" panose="02020603050405020304" pitchFamily="18" charset="0"/>
              </a:rPr>
              <a:t>- Trục  (3)</a:t>
            </a:r>
          </a:p>
          <a:p>
            <a:r>
              <a:rPr lang="vi-VN" sz="1600">
                <a:solidFill>
                  <a:srgbClr val="FF0000"/>
                </a:solidFill>
                <a:latin typeface="Times New Roman" panose="02020603050405020304" pitchFamily="18" charset="0"/>
                <a:cs typeface="Times New Roman" panose="02020603050405020304" pitchFamily="18" charset="0"/>
              </a:rPr>
              <a:t>Bước 3. Hình biểu diễn</a:t>
            </a:r>
          </a:p>
          <a:p>
            <a:r>
              <a:rPr lang="vi-VN" sz="1600">
                <a:solidFill>
                  <a:srgbClr val="FF0000"/>
                </a:solidFill>
                <a:latin typeface="Times New Roman" panose="02020603050405020304" pitchFamily="18" charset="0"/>
                <a:cs typeface="Times New Roman" panose="02020603050405020304" pitchFamily="18" charset="0"/>
              </a:rPr>
              <a:t>- Hình chiếu </a:t>
            </a:r>
            <a:r>
              <a:rPr lang="vi-VN" sz="1600" smtClean="0">
                <a:solidFill>
                  <a:srgbClr val="FF0000"/>
                </a:solidFill>
                <a:latin typeface="Times New Roman" panose="02020603050405020304" pitchFamily="18" charset="0"/>
                <a:cs typeface="Times New Roman" panose="02020603050405020304" pitchFamily="18" charset="0"/>
              </a:rPr>
              <a:t>đứng</a:t>
            </a:r>
            <a:r>
              <a:rPr lang="en-US" sz="1600" smtClean="0">
                <a:solidFill>
                  <a:srgbClr val="FF0000"/>
                </a:solidFill>
                <a:latin typeface="Times New Roman" panose="02020603050405020304" pitchFamily="18" charset="0"/>
                <a:cs typeface="Times New Roman" panose="02020603050405020304" pitchFamily="18" charset="0"/>
              </a:rPr>
              <a:t>; </a:t>
            </a:r>
            <a:r>
              <a:rPr lang="vi-VN" sz="1600" smtClean="0">
                <a:solidFill>
                  <a:srgbClr val="FF0000"/>
                </a:solidFill>
                <a:latin typeface="Times New Roman" panose="02020603050405020304" pitchFamily="18" charset="0"/>
                <a:cs typeface="Times New Roman" panose="02020603050405020304" pitchFamily="18" charset="0"/>
              </a:rPr>
              <a:t> </a:t>
            </a:r>
            <a:r>
              <a:rPr lang="en-US" sz="1600" smtClean="0">
                <a:solidFill>
                  <a:srgbClr val="FF0000"/>
                </a:solidFill>
                <a:latin typeface="Times New Roman" panose="02020603050405020304" pitchFamily="18" charset="0"/>
                <a:cs typeface="Times New Roman" panose="02020603050405020304" pitchFamily="18" charset="0"/>
              </a:rPr>
              <a:t>h</a:t>
            </a:r>
            <a:r>
              <a:rPr lang="vi-VN" sz="1600" smtClean="0">
                <a:solidFill>
                  <a:srgbClr val="FF0000"/>
                </a:solidFill>
                <a:latin typeface="Times New Roman" panose="02020603050405020304" pitchFamily="18" charset="0"/>
                <a:cs typeface="Times New Roman" panose="02020603050405020304" pitchFamily="18" charset="0"/>
              </a:rPr>
              <a:t>ình </a:t>
            </a:r>
            <a:r>
              <a:rPr lang="vi-VN" sz="1600">
                <a:solidFill>
                  <a:srgbClr val="FF0000"/>
                </a:solidFill>
                <a:latin typeface="Times New Roman" panose="02020603050405020304" pitchFamily="18" charset="0"/>
                <a:cs typeface="Times New Roman" panose="02020603050405020304" pitchFamily="18" charset="0"/>
              </a:rPr>
              <a:t>chiếu </a:t>
            </a:r>
            <a:r>
              <a:rPr lang="vi-VN" sz="1600" smtClean="0">
                <a:solidFill>
                  <a:srgbClr val="FF0000"/>
                </a:solidFill>
                <a:latin typeface="Times New Roman" panose="02020603050405020304" pitchFamily="18" charset="0"/>
                <a:cs typeface="Times New Roman" panose="02020603050405020304" pitchFamily="18" charset="0"/>
              </a:rPr>
              <a:t>bằng</a:t>
            </a:r>
            <a:r>
              <a:rPr lang="en-US" sz="1600" smtClean="0">
                <a:solidFill>
                  <a:srgbClr val="FF0000"/>
                </a:solidFill>
                <a:latin typeface="Times New Roman" panose="02020603050405020304" pitchFamily="18" charset="0"/>
                <a:cs typeface="Times New Roman" panose="02020603050405020304" pitchFamily="18" charset="0"/>
              </a:rPr>
              <a:t>; h</a:t>
            </a:r>
            <a:r>
              <a:rPr lang="vi-VN" sz="1600" smtClean="0">
                <a:solidFill>
                  <a:srgbClr val="FF0000"/>
                </a:solidFill>
                <a:latin typeface="Times New Roman" panose="02020603050405020304" pitchFamily="18" charset="0"/>
                <a:cs typeface="Times New Roman" panose="02020603050405020304" pitchFamily="18" charset="0"/>
              </a:rPr>
              <a:t>ình </a:t>
            </a:r>
            <a:r>
              <a:rPr lang="vi-VN" sz="1600">
                <a:solidFill>
                  <a:srgbClr val="FF0000"/>
                </a:solidFill>
                <a:latin typeface="Times New Roman" panose="02020603050405020304" pitchFamily="18" charset="0"/>
                <a:cs typeface="Times New Roman" panose="02020603050405020304" pitchFamily="18" charset="0"/>
              </a:rPr>
              <a:t>chiếu cạnh</a:t>
            </a:r>
          </a:p>
          <a:p>
            <a:r>
              <a:rPr lang="vi-VN" sz="1600">
                <a:solidFill>
                  <a:srgbClr val="FF0000"/>
                </a:solidFill>
                <a:latin typeface="Times New Roman" panose="02020603050405020304" pitchFamily="18" charset="0"/>
                <a:cs typeface="Times New Roman" panose="02020603050405020304" pitchFamily="18" charset="0"/>
              </a:rPr>
              <a:t>Bước 4. Kích thước</a:t>
            </a:r>
          </a:p>
          <a:p>
            <a:r>
              <a:rPr lang="vi-VN" sz="1600">
                <a:solidFill>
                  <a:srgbClr val="FF0000"/>
                </a:solidFill>
                <a:latin typeface="Times New Roman" panose="02020603050405020304" pitchFamily="18" charset="0"/>
                <a:cs typeface="Times New Roman" panose="02020603050405020304" pitchFamily="18" charset="0"/>
              </a:rPr>
              <a:t>- Kích thước xác định khoảng cách giữa các chi tiết</a:t>
            </a:r>
          </a:p>
          <a:p>
            <a:r>
              <a:rPr lang="vi-VN" sz="1600">
                <a:solidFill>
                  <a:srgbClr val="FF0000"/>
                </a:solidFill>
                <a:latin typeface="Times New Roman" panose="02020603050405020304" pitchFamily="18" charset="0"/>
                <a:cs typeface="Times New Roman" panose="02020603050405020304" pitchFamily="18" charset="0"/>
              </a:rPr>
              <a:t>- Kích thước chung: chiều dài 360 mm, chiều rộng 40 mm, chiều cao 158 mm</a:t>
            </a:r>
          </a:p>
          <a:p>
            <a:r>
              <a:rPr lang="vi-VN" sz="1600">
                <a:solidFill>
                  <a:srgbClr val="FF0000"/>
                </a:solidFill>
                <a:latin typeface="Times New Roman" panose="02020603050405020304" pitchFamily="18" charset="0"/>
                <a:cs typeface="Times New Roman" panose="02020603050405020304" pitchFamily="18" charset="0"/>
              </a:rPr>
              <a:t>Bước 5. Phân tích chi tiết</a:t>
            </a:r>
          </a:p>
          <a:p>
            <a:r>
              <a:rPr lang="vi-VN" sz="1600">
                <a:solidFill>
                  <a:srgbClr val="FF0000"/>
                </a:solidFill>
                <a:latin typeface="Times New Roman" panose="02020603050405020304" pitchFamily="18" charset="0"/>
                <a:cs typeface="Times New Roman" panose="02020603050405020304" pitchFamily="18" charset="0"/>
              </a:rPr>
              <a:t>- Đế (1)</a:t>
            </a:r>
          </a:p>
          <a:p>
            <a:r>
              <a:rPr lang="vi-VN" sz="1600">
                <a:solidFill>
                  <a:srgbClr val="FF0000"/>
                </a:solidFill>
                <a:latin typeface="Times New Roman" panose="02020603050405020304" pitchFamily="18" charset="0"/>
                <a:cs typeface="Times New Roman" panose="02020603050405020304" pitchFamily="18" charset="0"/>
              </a:rPr>
              <a:t>- Giá đỡ (2)</a:t>
            </a:r>
          </a:p>
          <a:p>
            <a:r>
              <a:rPr lang="vi-VN" sz="1600">
                <a:solidFill>
                  <a:srgbClr val="FF0000"/>
                </a:solidFill>
                <a:latin typeface="Times New Roman" panose="02020603050405020304" pitchFamily="18" charset="0"/>
                <a:cs typeface="Times New Roman" panose="02020603050405020304" pitchFamily="18" charset="0"/>
              </a:rPr>
              <a:t>- Trục  (3)</a:t>
            </a:r>
          </a:p>
          <a:p>
            <a:r>
              <a:rPr lang="vi-VN" sz="1600">
                <a:solidFill>
                  <a:srgbClr val="FF0000"/>
                </a:solidFill>
                <a:latin typeface="Times New Roman" panose="02020603050405020304" pitchFamily="18" charset="0"/>
                <a:cs typeface="Times New Roman" panose="02020603050405020304" pitchFamily="18" charset="0"/>
              </a:rPr>
              <a:t>Bước 6. Tổng hợp</a:t>
            </a:r>
          </a:p>
          <a:p>
            <a:r>
              <a:rPr lang="vi-VN" sz="1600">
                <a:solidFill>
                  <a:srgbClr val="FF0000"/>
                </a:solidFill>
                <a:latin typeface="Times New Roman" panose="02020603050405020304" pitchFamily="18" charset="0"/>
                <a:cs typeface="Times New Roman" panose="02020603050405020304" pitchFamily="18" charset="0"/>
              </a:rPr>
              <a:t>- Tháo chi tiết: 3 – 2 – 1</a:t>
            </a:r>
          </a:p>
          <a:p>
            <a:r>
              <a:rPr lang="vi-VN" sz="1600">
                <a:solidFill>
                  <a:srgbClr val="FF0000"/>
                </a:solidFill>
                <a:latin typeface="Times New Roman" panose="02020603050405020304" pitchFamily="18" charset="0"/>
                <a:cs typeface="Times New Roman" panose="02020603050405020304" pitchFamily="18" charset="0"/>
              </a:rPr>
              <a:t>- Lắp chi tiết: 1 – 2 – 3</a:t>
            </a:r>
          </a:p>
        </p:txBody>
      </p:sp>
    </p:spTree>
    <p:extLst>
      <p:ext uri="{BB962C8B-B14F-4D97-AF65-F5344CB8AC3E}">
        <p14:creationId xmlns:p14="http://schemas.microsoft.com/office/powerpoint/2010/main" val="8248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356712" y="1691971"/>
            <a:ext cx="10979982" cy="501673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263406" y="2146040"/>
            <a:ext cx="5446929" cy="45533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xmlns="" val="2683335630"/>
                    </a:ext>
                  </a:extLst>
                </a:gridCol>
                <a:gridCol w="2079690">
                  <a:extLst>
                    <a:ext uri="{9D8B030D-6E8A-4147-A177-3AD203B41FA5}">
                      <a16:colId xmlns:a16="http://schemas.microsoft.com/office/drawing/2014/main" xmlns="" val="2937966729"/>
                    </a:ext>
                  </a:extLst>
                </a:gridCol>
                <a:gridCol w="2079690">
                  <a:extLst>
                    <a:ext uri="{9D8B030D-6E8A-4147-A177-3AD203B41FA5}">
                      <a16:colId xmlns:a16="http://schemas.microsoft.com/office/drawing/2014/main" xmlns=""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340864135"/>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Tháo chi tiết: 4 – 3 – 2 –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Lắp chi tiết: 1 – 2 – 3 – 4</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Cố định các chi tiết với nhau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349771255"/>
                  </a:ext>
                </a:extLst>
              </a:tr>
            </a:tbl>
          </a:graphicData>
        </a:graphic>
      </p:graphicFrame>
    </p:spTree>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11594234"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Lựa chọn một sản phẩm đơn giản trong gia đình và cho biết sản phẩm đó được tạo bởi bao nhiêu chi tiết, vai trò của từng chi tiết trong sản phẩm</a:t>
            </a:r>
          </a:p>
        </p:txBody>
      </p:sp>
    </p:spTree>
    <p:extLst>
      <p:ext uri="{BB962C8B-B14F-4D97-AF65-F5344CB8AC3E}">
        <p14:creationId xmlns:p14="http://schemas.microsoft.com/office/powerpoint/2010/main" val="27823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4.1 là một bản vẽ lắp. Hãy quan sát và cho biết có những điểm khác biệt nào so với bản vẽ chi tiết?</a:t>
            </a:r>
          </a:p>
        </p:txBody>
      </p:sp>
      <p:pic>
        <p:nvPicPr>
          <p:cNvPr id="3" name="Picture 2"/>
          <p:cNvPicPr>
            <a:picLocks noChangeAspect="1"/>
          </p:cNvPicPr>
          <p:nvPr/>
        </p:nvPicPr>
        <p:blipFill>
          <a:blip r:embed="rId2"/>
          <a:stretch>
            <a:fillRect/>
          </a:stretch>
        </p:blipFill>
        <p:spPr>
          <a:xfrm>
            <a:off x="257297" y="394562"/>
            <a:ext cx="8130565" cy="6058992"/>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7297" y="394562"/>
            <a:ext cx="6433649" cy="6058992"/>
          </a:xfrm>
          <a:prstGeom prst="rect">
            <a:avLst/>
          </a:prstGeom>
        </p:spPr>
      </p:pic>
      <p:sp>
        <p:nvSpPr>
          <p:cNvPr id="4" name="Rectangle 3"/>
          <p:cNvSpPr/>
          <p:nvPr/>
        </p:nvSpPr>
        <p:spPr>
          <a:xfrm>
            <a:off x="7165731" y="1294619"/>
            <a:ext cx="3947746" cy="1815882"/>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Trên bản vẽ lắp không ghi yêu cầu kĩ thuật, có bảng kê, thể hiện sự lắp ráp giữa các chi tiết.</a:t>
            </a:r>
          </a:p>
        </p:txBody>
      </p:sp>
    </p:spTree>
    <p:extLst>
      <p:ext uri="{BB962C8B-B14F-4D97-AF65-F5344CB8AC3E}">
        <p14:creationId xmlns:p14="http://schemas.microsoft.com/office/powerpoint/2010/main" val="39422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7309" y="241963"/>
            <a:ext cx="8911687" cy="1280890"/>
          </a:xfrm>
        </p:spPr>
        <p:txBody>
          <a:bodyPr/>
          <a:lstStyle/>
          <a:p>
            <a:r>
              <a:rPr lang="vi-VN" dirty="0" smtClean="0">
                <a:solidFill>
                  <a:srgbClr val="FF0000"/>
                </a:solidFill>
              </a:rPr>
              <a:t>I. Nội dung bản vẽ lắp</a:t>
            </a:r>
            <a:endParaRPr lang="en-US" dirty="0">
              <a:solidFill>
                <a:srgbClr val="FF0000"/>
              </a:solidFill>
            </a:endParaRPr>
          </a:p>
        </p:txBody>
      </p:sp>
      <p:sp>
        <p:nvSpPr>
          <p:cNvPr id="4" name="Rectangle 3"/>
          <p:cNvSpPr/>
          <p:nvPr/>
        </p:nvSpPr>
        <p:spPr>
          <a:xfrm>
            <a:off x="443614" y="882408"/>
            <a:ext cx="11603842" cy="107721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 Bản vẽ lắp là tài liệu kỹ thuật thể hiện một sản phẩm gồm nhiều chi tiết lắp ráp tạo thành</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69547" y="1580351"/>
            <a:ext cx="10351971" cy="5277649"/>
          </a:xfrm>
          <a:prstGeom prst="rect">
            <a:avLst/>
          </a:prstGeom>
        </p:spPr>
      </p:pic>
      <p:sp>
        <p:nvSpPr>
          <p:cNvPr id="7" name="TextBox 6"/>
          <p:cNvSpPr txBox="1"/>
          <p:nvPr/>
        </p:nvSpPr>
        <p:spPr>
          <a:xfrm>
            <a:off x="2620589" y="1755514"/>
            <a:ext cx="7249885" cy="523220"/>
          </a:xfrm>
          <a:prstGeom prst="rect">
            <a:avLst/>
          </a:prstGeom>
          <a:noFill/>
        </p:spPr>
        <p:txBody>
          <a:bodyPr wrap="square" rtlCol="0">
            <a:spAutoFit/>
          </a:bodyPr>
          <a:lstStyle/>
          <a:p>
            <a:pPr algn="ctr"/>
            <a:r>
              <a:rPr lang="en-US" sz="2800" b="1" i="1" dirty="0" err="1" smtClean="0">
                <a:solidFill>
                  <a:srgbClr val="0000FF"/>
                </a:solidFill>
                <a:latin typeface="Times New Roman" panose="02020603050405020304" pitchFamily="18" charset="0"/>
                <a:cs typeface="Times New Roman" panose="02020603050405020304" pitchFamily="18" charset="0"/>
              </a:rPr>
              <a:t>Sơ</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đồ</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nội</a:t>
            </a:r>
            <a:r>
              <a:rPr lang="en-US" sz="2800" b="1" i="1" dirty="0" smtClean="0">
                <a:solidFill>
                  <a:srgbClr val="0000FF"/>
                </a:solidFill>
                <a:latin typeface="Times New Roman" panose="02020603050405020304" pitchFamily="18" charset="0"/>
                <a:cs typeface="Times New Roman" panose="02020603050405020304" pitchFamily="18" charset="0"/>
              </a:rPr>
              <a:t> dung </a:t>
            </a:r>
            <a:r>
              <a:rPr lang="en-US" sz="2800" b="1" i="1" dirty="0" err="1" smtClean="0">
                <a:solidFill>
                  <a:srgbClr val="0000FF"/>
                </a:solidFill>
                <a:latin typeface="Times New Roman" panose="02020603050405020304" pitchFamily="18" charset="0"/>
                <a:cs typeface="Times New Roman" panose="02020603050405020304" pitchFamily="18" charset="0"/>
              </a:rPr>
              <a:t>bản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vẽ</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lắp</a:t>
            </a:r>
            <a:endParaRPr lang="en-US" sz="28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88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311171"/>
            <a:ext cx="11582400" cy="5940088"/>
          </a:xfrm>
          <a:prstGeom prst="rect">
            <a:avLst/>
          </a:prstGeom>
        </p:spPr>
        <p:txBody>
          <a:bodyPr wrap="square">
            <a:spAutoFit/>
          </a:bodyPr>
          <a:lstStyle/>
          <a:p>
            <a:pPr>
              <a:spcAft>
                <a:spcPts val="600"/>
              </a:spcAft>
            </a:pPr>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lắp</a:t>
            </a:r>
            <a:endParaRPr lang="en-US" sz="3200" b="1" dirty="0">
              <a:solidFill>
                <a:srgbClr val="FF0000"/>
              </a:solidFill>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Khung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a:t>
            </a:r>
          </a:p>
          <a:p>
            <a:pPr>
              <a:spcAft>
                <a:spcPts val="600"/>
              </a:spcAft>
            </a:pP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vi-VN"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Tỉ</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p>
          <a:p>
            <a:pPr>
              <a:spcAft>
                <a:spcPts val="600"/>
              </a:spcAft>
            </a:pP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a:t>
            </a:r>
            <a:r>
              <a:rPr lang="vi-VN" sz="2400" dirty="0" smtClean="0">
                <a:latin typeface="Times New Roman" panose="02020603050405020304" pitchFamily="18" charset="0"/>
                <a:cs typeface="Times New Roman" panose="02020603050405020304" pitchFamily="18" charset="0"/>
              </a:rPr>
              <a:t>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5.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chi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p>
          <a:p>
            <a:pPr>
              <a:spcAft>
                <a:spcPts val="600"/>
              </a:spcAft>
            </a:pP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Có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6. </a:t>
            </a:r>
            <a:r>
              <a:rPr lang="en-US" sz="2400" b="1" dirty="0" err="1">
                <a:latin typeface="Times New Roman" panose="02020603050405020304" pitchFamily="18" charset="0"/>
                <a:cs typeface="Times New Roman" panose="02020603050405020304" pitchFamily="18" charset="0"/>
              </a:rPr>
              <a:t>Tổng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hợ</a:t>
            </a:r>
            <a:r>
              <a:rPr lang="vi-VN" sz="2400" b="1" dirty="0" smtClean="0">
                <a:latin typeface="Times New Roman" panose="02020603050405020304" pitchFamily="18" charset="0"/>
                <a:cs typeface="Times New Roman" panose="02020603050405020304" pitchFamily="18" charset="0"/>
              </a:rPr>
              <a:t>p: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79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56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553" y="729726"/>
            <a:ext cx="5847304" cy="5750206"/>
          </a:xfrm>
          <a:prstGeom prst="rect">
            <a:avLst/>
          </a:prstGeom>
        </p:spPr>
      </p:pic>
      <p:sp>
        <p:nvSpPr>
          <p:cNvPr id="5" name="Rectangle 4"/>
          <p:cNvSpPr/>
          <p:nvPr/>
        </p:nvSpPr>
        <p:spPr>
          <a:xfrm>
            <a:off x="357553" y="81281"/>
            <a:ext cx="1013167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Thế nào là bản vẽ lắp? Nội dung bản vẽ lắp gồm những gì?</a:t>
            </a:r>
          </a:p>
        </p:txBody>
      </p:sp>
      <p:sp>
        <p:nvSpPr>
          <p:cNvPr id="2" name="Rectangle 1"/>
          <p:cNvSpPr/>
          <p:nvPr/>
        </p:nvSpPr>
        <p:spPr>
          <a:xfrm>
            <a:off x="6512766" y="729726"/>
            <a:ext cx="5346441" cy="5632311"/>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 Bản vẽ lắp là tài liệu kỹ thuật thể hiện một sản phẩm gồm nhiều chi tiết lắp ráp tạo thành</a:t>
            </a:r>
          </a:p>
          <a:p>
            <a:r>
              <a:rPr lang="vi-VN" sz="2400" dirty="0">
                <a:solidFill>
                  <a:srgbClr val="FF0000"/>
                </a:solidFill>
                <a:latin typeface="Times New Roman" panose="02020603050405020304" pitchFamily="18" charset="0"/>
                <a:cs typeface="Times New Roman" panose="02020603050405020304" pitchFamily="18" charset="0"/>
              </a:rPr>
              <a:t>- Bản vẽ lắp có nội dung:</a:t>
            </a:r>
          </a:p>
          <a:p>
            <a:r>
              <a:rPr lang="vi-VN" sz="2400" dirty="0">
                <a:solidFill>
                  <a:srgbClr val="FF0000"/>
                </a:solidFill>
                <a:latin typeface="Times New Roman" panose="02020603050405020304" pitchFamily="18" charset="0"/>
                <a:cs typeface="Times New Roman" panose="02020603050405020304" pitchFamily="18" charset="0"/>
              </a:rPr>
              <a:t>+ Hình biểu diễn: gồm các hình chiếu, hình cắt diễn tả hình dạng, kết cấu và vị trí các chi tiết trong sản phẩm.</a:t>
            </a:r>
          </a:p>
          <a:p>
            <a:r>
              <a:rPr lang="vi-VN" sz="2400" dirty="0">
                <a:solidFill>
                  <a:srgbClr val="FF0000"/>
                </a:solidFill>
                <a:latin typeface="Times New Roman" panose="02020603050405020304" pitchFamily="18" charset="0"/>
                <a:cs typeface="Times New Roman" panose="02020603050405020304" pitchFamily="18" charset="0"/>
              </a:rPr>
              <a:t>+ Kích thước: gồm kích thước chung (dài, rộng, cao) của sản phẩm; kích thước lắp ráp giữa các chi tiết, kích thước xác định vị trí giữa các chi tiết,...</a:t>
            </a:r>
          </a:p>
          <a:p>
            <a:r>
              <a:rPr lang="vi-VN" sz="2400" dirty="0">
                <a:solidFill>
                  <a:srgbClr val="FF0000"/>
                </a:solidFill>
                <a:latin typeface="Times New Roman" panose="02020603050405020304" pitchFamily="18" charset="0"/>
                <a:cs typeface="Times New Roman" panose="02020603050405020304" pitchFamily="18" charset="0"/>
              </a:rPr>
              <a:t>+ Khung tên: tên sản phẩm, tỉ lệ, kí hiệu bản vẽ, tên người thiết kế, nơi thiết kế, ...</a:t>
            </a:r>
          </a:p>
          <a:p>
            <a:r>
              <a:rPr lang="vi-VN" sz="2400" dirty="0">
                <a:solidFill>
                  <a:srgbClr val="FF0000"/>
                </a:solidFill>
                <a:latin typeface="Times New Roman" panose="02020603050405020304" pitchFamily="18" charset="0"/>
                <a:cs typeface="Times New Roman" panose="02020603050405020304" pitchFamily="18" charset="0"/>
              </a:rPr>
              <a:t>+ Bảng kê: gồm số thứ tự, tên gọi chi tiết, số lượng, vật liệu</a:t>
            </a:r>
          </a:p>
        </p:txBody>
      </p:sp>
    </p:spTree>
    <p:extLst>
      <p:ext uri="{BB962C8B-B14F-4D97-AF65-F5344CB8AC3E}">
        <p14:creationId xmlns:p14="http://schemas.microsoft.com/office/powerpoint/2010/main" val="21792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9126" y="671803"/>
            <a:ext cx="10926147" cy="5570376"/>
          </a:xfrm>
          <a:prstGeom prst="rect">
            <a:avLst/>
          </a:prstGeom>
        </p:spPr>
      </p:pic>
      <p:sp>
        <p:nvSpPr>
          <p:cNvPr id="6" name="TextBox 5"/>
          <p:cNvSpPr txBox="1"/>
          <p:nvPr/>
        </p:nvSpPr>
        <p:spPr>
          <a:xfrm>
            <a:off x="3013788" y="6335486"/>
            <a:ext cx="7249885" cy="523220"/>
          </a:xfrm>
          <a:prstGeom prst="rect">
            <a:avLst/>
          </a:prstGeom>
          <a:noFill/>
        </p:spPr>
        <p:txBody>
          <a:bodyPr wrap="square" rtlCol="0">
            <a:spAutoFit/>
          </a:bodyPr>
          <a:lstStyle/>
          <a:p>
            <a:r>
              <a:rPr lang="en-US" sz="2800" b="1" i="1" smtClean="0">
                <a:latin typeface="Times New Roman" panose="02020603050405020304" pitchFamily="18" charset="0"/>
                <a:cs typeface="Times New Roman" panose="02020603050405020304" pitchFamily="18" charset="0"/>
              </a:rPr>
              <a:t>Hình 4.2. Sơ đồ nội dung bản vẽ lắp</a:t>
            </a:r>
            <a:endParaRPr lang="en-US" sz="28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4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Nội dung của bản vẽ lắp</a:t>
            </a:r>
          </a:p>
          <a:p>
            <a:r>
              <a:rPr lang="en-US" sz="2800">
                <a:latin typeface="Times New Roman" panose="02020603050405020304" pitchFamily="18" charset="0"/>
                <a:cs typeface="Times New Roman" panose="02020603050405020304" pitchFamily="18" charset="0"/>
              </a:rPr>
              <a:t>- Bản vẽ lắp là tài liệu kỹ thuật thể hiện một sản phẩm gồm nhiều chi tiết lắp ráp tạo thành</a:t>
            </a:r>
          </a:p>
          <a:p>
            <a:r>
              <a:rPr lang="en-US" sz="2800">
                <a:latin typeface="Times New Roman" panose="02020603050405020304" pitchFamily="18" charset="0"/>
                <a:cs typeface="Times New Roman" panose="02020603050405020304" pitchFamily="18" charset="0"/>
              </a:rPr>
              <a:t>- Bản vẽ lắp có nội dung:</a:t>
            </a:r>
          </a:p>
          <a:p>
            <a:r>
              <a:rPr lang="en-US" sz="2800">
                <a:latin typeface="Times New Roman" panose="02020603050405020304" pitchFamily="18" charset="0"/>
                <a:cs typeface="Times New Roman" panose="02020603050405020304" pitchFamily="18" charset="0"/>
              </a:rPr>
              <a:t>+ Hình biểu diễn: gồm các hình chiếu, hình cắt diễn tả hình dạng, kết cấu và vị trí các chi tiết trong sản phẩm.</a:t>
            </a:r>
          </a:p>
          <a:p>
            <a:r>
              <a:rPr lang="en-US" sz="2800">
                <a:latin typeface="Times New Roman" panose="02020603050405020304" pitchFamily="18" charset="0"/>
                <a:cs typeface="Times New Roman" panose="02020603050405020304" pitchFamily="18" charset="0"/>
              </a:rPr>
              <a:t>+ Kích thước: gồm kích thước chung (dài, rộng, cao) của sản phẩm; kích thước lắp ráp giữa các chi tiết, kích thước xác định vị trí giữa các chi tiết,...</a:t>
            </a:r>
          </a:p>
          <a:p>
            <a:r>
              <a:rPr lang="en-US" sz="2800">
                <a:latin typeface="Times New Roman" panose="02020603050405020304" pitchFamily="18" charset="0"/>
                <a:cs typeface="Times New Roman" panose="02020603050405020304" pitchFamily="18" charset="0"/>
              </a:rPr>
              <a:t>+ Khung tên: tên sản phẩm, tỉ lệ, kí hiệu bản vẽ, tên người thiết kế, nơi thiết kế, ...</a:t>
            </a:r>
          </a:p>
          <a:p>
            <a:r>
              <a:rPr lang="en-US" sz="2800">
                <a:latin typeface="Times New Roman" panose="02020603050405020304" pitchFamily="18" charset="0"/>
                <a:cs typeface="Times New Roman" panose="02020603050405020304" pitchFamily="18" charset="0"/>
              </a:rPr>
              <a:t>+ Bảng kê: gồm số thứ tự, tên gọi chi tiết, số lượng, vật liệu</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483</TotalTime>
  <Words>1441</Words>
  <Application>Microsoft Office PowerPoint</Application>
  <PresentationFormat>Widescreen</PresentationFormat>
  <Paragraphs>154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I. Nội dung bản vẽ lắp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48</cp:revision>
  <dcterms:created xsi:type="dcterms:W3CDTF">2023-06-21T22:05:51Z</dcterms:created>
  <dcterms:modified xsi:type="dcterms:W3CDTF">2023-12-08T16:02:40Z</dcterms:modified>
</cp:coreProperties>
</file>