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9" r:id="rId2"/>
    <p:sldId id="261" r:id="rId3"/>
    <p:sldId id="282" r:id="rId4"/>
    <p:sldId id="264" r:id="rId5"/>
    <p:sldId id="319" r:id="rId6"/>
    <p:sldId id="265" r:id="rId7"/>
    <p:sldId id="266" r:id="rId8"/>
    <p:sldId id="297" r:id="rId9"/>
    <p:sldId id="298" r:id="rId10"/>
    <p:sldId id="283" r:id="rId11"/>
    <p:sldId id="299" r:id="rId12"/>
    <p:sldId id="300" r:id="rId13"/>
    <p:sldId id="301" r:id="rId14"/>
    <p:sldId id="304" r:id="rId15"/>
    <p:sldId id="305" r:id="rId16"/>
    <p:sldId id="306" r:id="rId17"/>
    <p:sldId id="307" r:id="rId18"/>
    <p:sldId id="308" r:id="rId19"/>
    <p:sldId id="309" r:id="rId20"/>
    <p:sldId id="311" r:id="rId21"/>
    <p:sldId id="291" r:id="rId22"/>
    <p:sldId id="313" r:id="rId23"/>
    <p:sldId id="310" r:id="rId24"/>
    <p:sldId id="314" r:id="rId25"/>
    <p:sldId id="317" r:id="rId26"/>
    <p:sldId id="315" r:id="rId27"/>
    <p:sldId id="296" r:id="rId28"/>
    <p:sldId id="318" r:id="rId29"/>
    <p:sldId id="275" r:id="rId30"/>
    <p:sldId id="276" r:id="rId31"/>
    <p:sldId id="278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7GhgE4N8+vjOCcHM/Tym7rAKT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01E9B"/>
    <a:srgbClr val="9DE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 snapToGrid="0">
      <p:cViewPr varScale="1">
        <p:scale>
          <a:sx n="77" d="100"/>
          <a:sy n="77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0660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632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58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287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1318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78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04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7944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491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531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9371" y="5173916"/>
            <a:ext cx="107029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bao giờ bạn đặt ra câu hỏi “khi mình đạp xe được một vòng thì bánh xe của mình lăn được mấy vòng” không?</a:t>
            </a:r>
            <a:endParaRPr lang="en-US" sz="25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1" y="595746"/>
            <a:ext cx="5433935" cy="4100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06" y="595746"/>
            <a:ext cx="5121639" cy="4100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3852" y="250329"/>
            <a:ext cx="4608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Truyền động ma sát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6582" y="914400"/>
            <a:ext cx="223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6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582" y="1769473"/>
            <a:ext cx="939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582" y="2562990"/>
            <a:ext cx="4581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74765" y="3227061"/>
                <a:ext cx="11422983" cy="3564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0000"/>
                  </a:lnSpc>
                  <a:buClr>
                    <a:srgbClr val="231F20"/>
                  </a:buClr>
                  <a:buSzPts val="1400"/>
                  <a:tabLst>
                    <a:tab pos="283210" algn="l"/>
                  </a:tabLs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bánh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dẫn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(có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</a:t>
                </a:r>
                <a:r>
                  <a:rPr lang="en-US" sz="3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quay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</a:t>
                </a:r>
                <a:r>
                  <a:rPr lang="en-US" sz="3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vòng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nhờ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dây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đai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bánh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đai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bánh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bị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dẫn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(có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</a:t>
                </a:r>
                <a:r>
                  <a:rPr lang="en-US" sz="3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sẽ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</a:t>
                </a:r>
                <a:r>
                  <a:rPr lang="en-US" sz="3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vòng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truyền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𝒉𝒂𝒚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65" y="3227061"/>
                <a:ext cx="11422983" cy="3564694"/>
              </a:xfrm>
              <a:prstGeom prst="rect">
                <a:avLst/>
              </a:prstGeom>
              <a:blipFill rotWithShape="0">
                <a:blip r:embed="rId2"/>
                <a:stretch>
                  <a:fillRect l="-1334" t="-2051" r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070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642" y="115033"/>
            <a:ext cx="11229410" cy="2598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9000"/>
              </a:lnSpc>
              <a:buClr>
                <a:srgbClr val="231F20"/>
              </a:buClr>
              <a:buSzPts val="1400"/>
              <a:tabLst>
                <a:tab pos="283210" algn="l"/>
              </a:tabLst>
            </a:pP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vi-VN" sz="32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0066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êm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có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khoan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ô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P_20151109_0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21" y="2886939"/>
            <a:ext cx="5527966" cy="3971059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s (42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25" y="2886940"/>
            <a:ext cx="4821381" cy="3971059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574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978382"/>
              </p:ext>
            </p:extLst>
          </p:nvPr>
        </p:nvGraphicFramePr>
        <p:xfrm>
          <a:off x="401782" y="152400"/>
          <a:ext cx="11263746" cy="6442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esentation" r:id="rId3" imgW="4571822" imgH="3428892" progId="PowerPoint.Show.8">
                  <p:embed/>
                </p:oleObj>
              </mc:Choice>
              <mc:Fallback>
                <p:oleObj name="Presentation" r:id="rId3" imgW="4571822" imgH="3428892" progId="PowerPoint.Show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82" y="152400"/>
                        <a:ext cx="11263746" cy="6442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719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3852" y="250329"/>
            <a:ext cx="4940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 Truyền động ăn khớp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134" y="1076758"/>
            <a:ext cx="6334520" cy="40078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2" y="1344121"/>
            <a:ext cx="4348240" cy="3861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852" y="5655190"/>
            <a:ext cx="11278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mô hình kết hợp thông tin SGK hoàn thành phiếu học tập số 2?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1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319" y="851961"/>
            <a:ext cx="11236942" cy="4446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quay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38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220" y="177908"/>
            <a:ext cx="7004076" cy="66354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66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quay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quay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</a:pP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   quay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600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vi-VN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6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508" y="934648"/>
            <a:ext cx="4848826" cy="48598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2077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5576" y="182840"/>
            <a:ext cx="441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Truyền động ăn khớp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582" y="794667"/>
            <a:ext cx="2230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582" y="2594982"/>
            <a:ext cx="4189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93009" y="3220904"/>
                <a:ext cx="10935154" cy="3575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85" indent="-6985" algn="just">
                  <a:lnSpc>
                    <a:spcPct val="122000"/>
                  </a:lnSpc>
                </a:pP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	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Khi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bánh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dẫn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hoặc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đĩa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dẫn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(1) (có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số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răng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i="1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z</a:t>
                </a:r>
                <a:r>
                  <a:rPr lang="en-US" sz="3000" i="1" baseline="-25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1</a:t>
                </a:r>
                <a:r>
                  <a:rPr lang="en-US" sz="3000" i="1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) 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quay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với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tốc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độ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n</a:t>
                </a:r>
                <a:r>
                  <a:rPr lang="en-US" sz="3000" baseline="-25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1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(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vòng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/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phút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),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nhờ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ăn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khớp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giữa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hai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bánh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răng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(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hoặc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giữa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xích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và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đĩa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xích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),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bánh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bị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dẫn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hoặc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đĩa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bị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dẫn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(2) (có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số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răng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z</a:t>
                </a:r>
                <a:r>
                  <a:rPr lang="en-US" sz="3000" baseline="-25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2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)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sẽ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quay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với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tốc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độ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n</a:t>
                </a:r>
                <a:r>
                  <a:rPr lang="en-US" sz="3000" baseline="-25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2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(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vòng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/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phút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),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tỉ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số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truyền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i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được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xác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định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bởi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công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thức</a:t>
                </a:r>
                <a:r>
                  <a:rPr lang="en-US" sz="30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:</a:t>
                </a:r>
                <a:endParaRPr lang="en-US" sz="30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09" y="3220904"/>
                <a:ext cx="10935154" cy="3575722"/>
              </a:xfrm>
              <a:prstGeom prst="rect">
                <a:avLst/>
              </a:prstGeom>
              <a:blipFill rotWithShape="0">
                <a:blip r:embed="rId2"/>
                <a:stretch>
                  <a:fillRect l="-1282" t="-681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93009" y="1430370"/>
            <a:ext cx="9060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xích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xích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66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6527" y="312397"/>
            <a:ext cx="11320369" cy="4748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rgbClr val="231F20"/>
              </a:buClr>
              <a:buSzPts val="1100"/>
              <a:tabLst>
                <a:tab pos="245745" algn="l"/>
              </a:tabLst>
            </a:pP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2800" b="1" dirty="0">
              <a:solidFill>
                <a:srgbClr val="0066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7000"/>
              </a:lnSpc>
              <a:buClr>
                <a:srgbClr val="231F20"/>
              </a:buClr>
              <a:buSzPts val="1000"/>
              <a:buFontTx/>
              <a:buChar char="-"/>
              <a:tabLst>
                <a:tab pos="97155" algn="l"/>
              </a:tabLst>
            </a:pP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có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ôtô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,...</a:t>
            </a:r>
            <a:endParaRPr lang="en-US" sz="3200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xích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dirty="0">
                <a:solidFill>
                  <a:srgbClr val="48484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quay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có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nâng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,…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85604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97526" y="526472"/>
            <a:ext cx="10612583" cy="5929746"/>
            <a:chOff x="2066" y="9948"/>
            <a:chExt cx="8338" cy="496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" y="9948"/>
              <a:ext cx="4198" cy="252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xe ma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1" y="12462"/>
              <a:ext cx="4072" cy="242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 descr="xe may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" y="12468"/>
              <a:ext cx="3955" cy="24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1276840" y="1304799"/>
            <a:ext cx="447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1339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P_20151109_00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6" y="401782"/>
            <a:ext cx="10501745" cy="5541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28065" y="6055667"/>
            <a:ext cx="5735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u="sng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 truyền động xích ở máy gặt đập liên hoàn</a:t>
            </a:r>
            <a:endParaRPr lang="en-US" sz="240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546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47" y="263236"/>
            <a:ext cx="11320317" cy="5832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336" y="61716"/>
            <a:ext cx="6966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93" y="814388"/>
            <a:ext cx="4500564" cy="53578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24" y="814388"/>
            <a:ext cx="6438901" cy="53578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6835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336" y="147728"/>
            <a:ext cx="472470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Cơ cấu tay quay con trượt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92" y="670948"/>
            <a:ext cx="8524008" cy="590670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75697"/>
              </p:ext>
            </p:extLst>
          </p:nvPr>
        </p:nvGraphicFramePr>
        <p:xfrm>
          <a:off x="8787981" y="1817541"/>
          <a:ext cx="3213520" cy="3613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760">
                  <a:extLst>
                    <a:ext uri="{9D8B030D-6E8A-4147-A177-3AD203B41FA5}">
                      <a16:colId xmlns:a16="http://schemas.microsoft.com/office/drawing/2014/main" xmlns="" val="1491788793"/>
                    </a:ext>
                  </a:extLst>
                </a:gridCol>
                <a:gridCol w="1606760">
                  <a:extLst>
                    <a:ext uri="{9D8B030D-6E8A-4147-A177-3AD203B41FA5}">
                      <a16:colId xmlns:a16="http://schemas.microsoft.com/office/drawing/2014/main" xmlns="" val="4140749738"/>
                    </a:ext>
                  </a:extLst>
                </a:gridCol>
              </a:tblGrid>
              <a:tr h="504561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H 7.4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H 7.4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3309577"/>
                  </a:ext>
                </a:extLst>
              </a:tr>
              <a:tr h="50456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Trục khuỷu 1 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quay AB</a:t>
                      </a:r>
                    </a:p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5042604"/>
                  </a:ext>
                </a:extLst>
              </a:tr>
              <a:tr h="50456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 truyền 2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 truyền BC</a:t>
                      </a:r>
                    </a:p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2388953"/>
                  </a:ext>
                </a:extLst>
              </a:tr>
              <a:tr h="50456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Pit tông 3 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trượt C</a:t>
                      </a:r>
                    </a:p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267258"/>
                  </a:ext>
                </a:extLst>
              </a:tr>
              <a:tr h="50456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 lanh 4 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 đỡ</a:t>
                      </a:r>
                    </a:p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8304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437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4499" y="3089381"/>
            <a:ext cx="8269866" cy="187820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C1: Mô tả cấu tạo cơ cấu tay quay con trượt.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C2: Vận hành mô hình cơ cấu tay quay con trượt, quan sát, nêu nguyên lí làm việc của cơ cấu.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C3: Kể tên một số máy có ứng dụng các cơ cấu trên.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83673" y="277089"/>
            <a:ext cx="4447309" cy="25492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</a:p>
        </p:txBody>
      </p:sp>
    </p:spTree>
    <p:extLst>
      <p:ext uri="{BB962C8B-B14F-4D97-AF65-F5344CB8AC3E}">
        <p14:creationId xmlns:p14="http://schemas.microsoft.com/office/powerpoint/2010/main" val="3937838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5839" y="615585"/>
            <a:ext cx="10372724" cy="492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9000"/>
              </a:lnSpc>
            </a:pPr>
            <a:endParaRPr lang="en-US" sz="2400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9000"/>
              </a:lnSpc>
              <a:tabLst>
                <a:tab pos="97155" algn="l"/>
              </a:tabLst>
            </a:pPr>
            <a:r>
              <a:rPr lang="en-US" sz="2400" b="1" i="1" dirty="0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a, </a:t>
            </a:r>
            <a:r>
              <a:rPr lang="en-US" sz="24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Cấu</a:t>
            </a:r>
            <a:r>
              <a:rPr lang="en-US" sz="2400" b="1" i="1" dirty="0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tạo</a:t>
            </a:r>
            <a:endParaRPr lang="en-US" sz="2400" b="1" dirty="0">
              <a:solidFill>
                <a:srgbClr val="0066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9000"/>
              </a:lnSpc>
              <a:tabLst>
                <a:tab pos="97155" algn="l"/>
              </a:tabLst>
            </a:pP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Tay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quay,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thanh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truyền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con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trượt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giá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đỡ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9000"/>
              </a:lnSpc>
              <a:tabLst>
                <a:tab pos="97155" algn="l"/>
              </a:tabLst>
            </a:pPr>
            <a:r>
              <a:rPr lang="en-US" sz="2400" b="1" i="1" dirty="0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b, </a:t>
            </a:r>
            <a:r>
              <a:rPr lang="en-US" sz="24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i="1" dirty="0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b="1" i="1" dirty="0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endParaRPr lang="en-US" sz="2400" dirty="0">
              <a:solidFill>
                <a:srgbClr val="0066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9000"/>
              </a:lnSpc>
            </a:pP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tay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quay (1) quay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quanh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trục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A,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đầu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B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thanh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truyền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trượt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(3)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tịnh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tiến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giá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đỡ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(4).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Nhờ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tay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quay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biến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tịnh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tiến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trượt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9000"/>
              </a:lnSpc>
            </a:pPr>
            <a:r>
              <a:rPr lang="en-US" sz="2400" b="1" i="1" dirty="0">
                <a:solidFill>
                  <a:srgbClr val="0066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c, </a:t>
            </a:r>
            <a:r>
              <a:rPr lang="en-US" sz="24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Ứng</a:t>
            </a:r>
            <a:r>
              <a:rPr lang="en-US" sz="2400" b="1" i="1" dirty="0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endParaRPr lang="en-US" sz="2400" dirty="0">
              <a:solidFill>
                <a:srgbClr val="0066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9000"/>
              </a:lnSpc>
            </a:pP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cấu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thường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dùng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máy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khâu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đạp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chân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máy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cưa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gỗ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máy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hơi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máy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có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đốt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,...</a:t>
            </a:r>
            <a:endParaRPr lang="en-US" sz="24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336" y="147728"/>
            <a:ext cx="4724702" cy="523220"/>
          </a:xfrm>
          <a:prstGeom prst="rect">
            <a:avLst/>
          </a:prstGeom>
          <a:solidFill>
            <a:srgbClr val="9DEE32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Cơ cấu tay quay con trượt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54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336" y="147728"/>
            <a:ext cx="4724702" cy="523220"/>
          </a:xfrm>
          <a:prstGeom prst="rect">
            <a:avLst/>
          </a:prstGeom>
          <a:solidFill>
            <a:srgbClr val="9DEE32"/>
          </a:solidFill>
        </p:spPr>
        <p:txBody>
          <a:bodyPr wrap="square">
            <a:spAutoFit/>
          </a:bodyPr>
          <a:lstStyle/>
          <a:p>
            <a:r>
              <a:rPr lang="pt-BR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Cơ cấu tay quay thanh lắc:</a:t>
            </a:r>
            <a:endParaRPr lang="en-US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92" y="670948"/>
            <a:ext cx="10563226" cy="6086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250" y="2400300"/>
            <a:ext cx="1643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CD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CB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AB</a:t>
            </a:r>
          </a:p>
        </p:txBody>
      </p:sp>
    </p:spTree>
    <p:extLst>
      <p:ext uri="{BB962C8B-B14F-4D97-AF65-F5344CB8AC3E}">
        <p14:creationId xmlns:p14="http://schemas.microsoft.com/office/powerpoint/2010/main" val="3310667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4499" y="3089381"/>
            <a:ext cx="8269866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C1: Mô tả cấu tạo cơ cấu tay quay thanh lắc.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C2: Vận hành mô hình cơ cấu tay quay thanh lắc, quan sát, nêu nguyên lí làm việc của cơ cấu.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C3: Kể tên một số máy có ứng dụng các cơ cấu trên.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83673" y="277089"/>
            <a:ext cx="4447309" cy="25492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</a:p>
        </p:txBody>
      </p:sp>
    </p:spTree>
    <p:extLst>
      <p:ext uri="{BB962C8B-B14F-4D97-AF65-F5344CB8AC3E}">
        <p14:creationId xmlns:p14="http://schemas.microsoft.com/office/powerpoint/2010/main" val="398125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336" y="147728"/>
            <a:ext cx="4724702" cy="523220"/>
          </a:xfrm>
          <a:prstGeom prst="rect">
            <a:avLst/>
          </a:prstGeom>
          <a:solidFill>
            <a:srgbClr val="9DEE32"/>
          </a:solidFill>
        </p:spPr>
        <p:txBody>
          <a:bodyPr wrap="square">
            <a:spAutoFit/>
          </a:bodyPr>
          <a:lstStyle/>
          <a:p>
            <a:r>
              <a:rPr lang="pt-BR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Cơ cấu tay quay thanh lắc:</a:t>
            </a:r>
            <a:endParaRPr lang="en-US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650" y="1098171"/>
            <a:ext cx="10515600" cy="3749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9000"/>
              </a:lnSpc>
              <a:tabLst>
                <a:tab pos="97155" algn="l"/>
              </a:tabLst>
            </a:pPr>
            <a:r>
              <a:rPr lang="en-US" sz="2600" b="1" i="1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a, Cấu tạo</a:t>
            </a:r>
            <a:endParaRPr lang="en-US" sz="2600">
              <a:solidFill>
                <a:srgbClr val="0066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9000"/>
              </a:lnSpc>
              <a:tabLst>
                <a:tab pos="97155" algn="l"/>
              </a:tabLst>
            </a:pPr>
            <a:r>
              <a:rPr lang="en-US" sz="26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Tay quay, thanh truyền, thanh lắc và giá đỡ.</a:t>
            </a:r>
            <a:endParaRPr lang="en-US" sz="260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9000"/>
              </a:lnSpc>
              <a:tabLst>
                <a:tab pos="97155" algn="l"/>
              </a:tabLst>
            </a:pPr>
            <a:r>
              <a:rPr lang="en-US" sz="2600" b="1" i="1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b, Nguyên lí làm việc</a:t>
            </a:r>
            <a:endParaRPr lang="en-US" sz="2600">
              <a:solidFill>
                <a:srgbClr val="0066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9000"/>
              </a:lnSpc>
            </a:pPr>
            <a:r>
              <a:rPr lang="en-US" sz="26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Khi tay quay AB quay đều quanh trục A thông qua thanh truyền BC, làm thanh lắc CD lắc qua lắc lại quanh trục D một góc xác định.</a:t>
            </a:r>
            <a:endParaRPr lang="en-US" sz="260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9000"/>
              </a:lnSpc>
              <a:tabLst>
                <a:tab pos="97155" algn="l"/>
              </a:tabLst>
            </a:pPr>
            <a:r>
              <a:rPr lang="en-US" sz="2600" b="1" i="1">
                <a:solidFill>
                  <a:srgbClr val="0066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c, Ứng dụng</a:t>
            </a:r>
            <a:endParaRPr lang="en-US" sz="2600">
              <a:solidFill>
                <a:srgbClr val="0066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</a:rPr>
              <a:t>Cơ cấu tay quay thanh lắc được ứng dụng trong nhiều loại máy như: máy dệt, máy khâu đạp chân, xe tự đẩy,...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987310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771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u="sng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Thực hành:</a:t>
            </a:r>
            <a:r>
              <a:rPr lang="nl-NL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3200" b="1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Tháo lắp và tính toán tỉ số truyền của một số bộ truyền động và biến đổi chuyển động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63236" y="1436055"/>
            <a:ext cx="11443855" cy="4487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9000"/>
              </a:lnSpc>
              <a:buClr>
                <a:srgbClr val="231F20"/>
              </a:buClr>
              <a:buSzPts val="1100"/>
              <a:tabLst>
                <a:tab pos="248920" algn="l"/>
              </a:tabLst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TRÌNH TỰ THỰC HÀNH</a:t>
            </a:r>
          </a:p>
          <a:p>
            <a:pPr lvl="0">
              <a:lnSpc>
                <a:spcPct val="119000"/>
              </a:lnSpc>
              <a:buClr>
                <a:srgbClr val="231F20"/>
              </a:buClr>
              <a:buSzPts val="1100"/>
              <a:tabLst>
                <a:tab pos="248920" algn="l"/>
              </a:tabLst>
            </a:pPr>
            <a:r>
              <a:rPr lang="en-US" sz="2400" b="1" i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a, Đo đường kính bánh đai, đếm số răng của các bánh răng</a:t>
            </a:r>
            <a:endParaRPr lang="en-US" sz="240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15900" indent="12700">
              <a:lnSpc>
                <a:spcPct val="119000"/>
              </a:lnSpc>
            </a:pPr>
            <a:r>
              <a:rPr lang="en-US" sz="24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ghi số liệu đo và đếm được vào báo cáo thực hành.</a:t>
            </a:r>
            <a:endParaRPr lang="en-US" sz="240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>
              <a:lnSpc>
                <a:spcPct val="119000"/>
              </a:lnSpc>
              <a:buClr>
                <a:srgbClr val="231F20"/>
              </a:buClr>
              <a:buSzPts val="1100"/>
              <a:tabLst>
                <a:tab pos="255270" algn="l"/>
              </a:tabLst>
            </a:pPr>
            <a:r>
              <a:rPr lang="en-US" sz="2400" b="1" i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b, Lắp ráp các bộ truyền và biến đổi chuyển động</a:t>
            </a:r>
            <a:endParaRPr lang="en-US" sz="240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9000"/>
              </a:lnSpc>
            </a:pPr>
            <a:r>
              <a:rPr lang="en-US" sz="2400" b="1" i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</a:t>
            </a:r>
            <a:r>
              <a:rPr lang="en-US" sz="24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Lắp ráp bộ truyền đai.</a:t>
            </a:r>
            <a:endParaRPr lang="en-US" sz="240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9000"/>
              </a:lnSpc>
            </a:pPr>
            <a:r>
              <a:rPr lang="en-US" sz="24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Lắp ráp bộ truyền bánh răng.</a:t>
            </a:r>
            <a:endParaRPr lang="en-US" sz="240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9000"/>
              </a:lnSpc>
            </a:pPr>
            <a:r>
              <a:rPr lang="en-US" sz="24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Lắp ráp cơ cấu tay quay con trượt.</a:t>
            </a:r>
            <a:endParaRPr lang="en-US" sz="240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9000"/>
              </a:lnSpc>
            </a:pPr>
            <a:r>
              <a:rPr lang="en-US" sz="2400" b="1" i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c) Kiểm tra tỉ số </a:t>
            </a:r>
            <a:r>
              <a:rPr lang="en-US" sz="2400" b="1" i="1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truyền</a:t>
            </a:r>
            <a:endParaRPr lang="en-US" sz="240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9000"/>
              </a:lnSpc>
            </a:pPr>
            <a:r>
              <a:rPr lang="en-US" sz="24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Đánh dấu vào </a:t>
            </a:r>
            <a:r>
              <a:rPr lang="en-US" sz="240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 điểm của bánh bị dẫn, quay bánh dẫn một vòng </a:t>
            </a:r>
            <a:r>
              <a:rPr lang="en-US" sz="24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 đếm số vòng quay của bánh bị </a:t>
            </a:r>
            <a:r>
              <a:rPr lang="en-US" sz="2400">
                <a:solidFill>
                  <a:srgbClr val="48484A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dẫn sau đó ghi kết quả vào phiếu báo cáo thực hành.</a:t>
            </a:r>
            <a:endParaRPr lang="en-US" sz="240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72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5300080"/>
                  </p:ext>
                </p:extLst>
              </p:nvPr>
            </p:nvGraphicFramePr>
            <p:xfrm>
              <a:off x="623454" y="1330038"/>
              <a:ext cx="11291454" cy="476882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53480">
                      <a:extLst>
                        <a:ext uri="{9D8B030D-6E8A-4147-A177-3AD203B41FA5}">
                          <a16:colId xmlns:a16="http://schemas.microsoft.com/office/drawing/2014/main" xmlns="" val="1057156563"/>
                        </a:ext>
                      </a:extLst>
                    </a:gridCol>
                    <a:gridCol w="1980480">
                      <a:extLst>
                        <a:ext uri="{9D8B030D-6E8A-4147-A177-3AD203B41FA5}">
                          <a16:colId xmlns:a16="http://schemas.microsoft.com/office/drawing/2014/main" xmlns="" val="481400538"/>
                        </a:ext>
                      </a:extLst>
                    </a:gridCol>
                    <a:gridCol w="1980480">
                      <a:extLst>
                        <a:ext uri="{9D8B030D-6E8A-4147-A177-3AD203B41FA5}">
                          <a16:colId xmlns:a16="http://schemas.microsoft.com/office/drawing/2014/main" xmlns="" val="2476564927"/>
                        </a:ext>
                      </a:extLst>
                    </a:gridCol>
                    <a:gridCol w="2354370">
                      <a:extLst>
                        <a:ext uri="{9D8B030D-6E8A-4147-A177-3AD203B41FA5}">
                          <a16:colId xmlns:a16="http://schemas.microsoft.com/office/drawing/2014/main" xmlns="" val="2893623112"/>
                        </a:ext>
                      </a:extLst>
                    </a:gridCol>
                    <a:gridCol w="2322644">
                      <a:extLst>
                        <a:ext uri="{9D8B030D-6E8A-4147-A177-3AD203B41FA5}">
                          <a16:colId xmlns:a16="http://schemas.microsoft.com/office/drawing/2014/main" xmlns="" val="1673209072"/>
                        </a:ext>
                      </a:extLst>
                    </a:gridCol>
                  </a:tblGrid>
                  <a:tr h="7596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Thông số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Bánh dẫn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Bánh bị dẫn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Tỉ số truyền lí thuyết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Tỉ số truyền thực tế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/>
                    </a:tc>
                    <a:extLst>
                      <a:ext uri="{0D108BD9-81ED-4DB2-BD59-A6C34878D82A}">
                        <a16:rowId xmlns:a16="http://schemas.microsoft.com/office/drawing/2014/main" xmlns="" val="553490840"/>
                      </a:ext>
                    </a:extLst>
                  </a:tr>
                  <a:tr h="18567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Đường kính</a:t>
                          </a:r>
                        </a:p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bánh đai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D</a:t>
                          </a:r>
                          <a:r>
                            <a:rPr lang="en-US" sz="2400" baseline="-25000">
                              <a:effectLst/>
                            </a:rPr>
                            <a:t>1</a:t>
                          </a:r>
                          <a:r>
                            <a:rPr lang="en-US" sz="2400">
                              <a:effectLst/>
                            </a:rPr>
                            <a:t>=?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D</a:t>
                          </a:r>
                          <a:r>
                            <a:rPr lang="en-US" sz="2400" baseline="-25000">
                              <a:effectLst/>
                            </a:rPr>
                            <a:t>2</a:t>
                          </a:r>
                          <a:r>
                            <a:rPr lang="en-US" sz="2400">
                              <a:effectLst/>
                            </a:rPr>
                            <a:t> = ?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 </a:t>
                          </a: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400">
                              <a:effectLst/>
                            </a:rPr>
                            <a:t>=?</a:t>
                          </a:r>
                        </a:p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 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 anchor="b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400">
                              <a:effectLst/>
                            </a:rPr>
                            <a:t>=?</a:t>
                          </a: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 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350" marR="6350" marT="0" marB="0" anchor="b"/>
                    </a:tc>
                    <a:extLst>
                      <a:ext uri="{0D108BD9-81ED-4DB2-BD59-A6C34878D82A}">
                        <a16:rowId xmlns:a16="http://schemas.microsoft.com/office/drawing/2014/main" xmlns="" val="298470863"/>
                      </a:ext>
                    </a:extLst>
                  </a:tr>
                  <a:tr h="20416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Số răng của</a:t>
                          </a:r>
                        </a:p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cặp bánh răng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Z</a:t>
                          </a:r>
                          <a:r>
                            <a:rPr lang="en-US" sz="2400" baseline="-25000">
                              <a:effectLst/>
                            </a:rPr>
                            <a:t>1</a:t>
                          </a:r>
                          <a:r>
                            <a:rPr lang="en-US" sz="2400">
                              <a:effectLst/>
                            </a:rPr>
                            <a:t>=?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Z</a:t>
                          </a:r>
                          <a:r>
                            <a:rPr lang="en-US" sz="2400" baseline="-25000">
                              <a:effectLst/>
                            </a:rPr>
                            <a:t>2</a:t>
                          </a:r>
                          <a:r>
                            <a:rPr lang="en-US" sz="2400">
                              <a:effectLst/>
                            </a:rPr>
                            <a:t> = ?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 </a:t>
                          </a:r>
                        </a:p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400">
                              <a:effectLst/>
                            </a:rPr>
                            <a:t>=?</a:t>
                          </a:r>
                        </a:p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 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sz="2400">
                              <a:effectLst/>
                            </a:rPr>
                            <a:t>=? 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939393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5300080"/>
                  </p:ext>
                </p:extLst>
              </p:nvPr>
            </p:nvGraphicFramePr>
            <p:xfrm>
              <a:off x="623454" y="1330038"/>
              <a:ext cx="11291454" cy="472938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53480">
                      <a:extLst>
                        <a:ext uri="{9D8B030D-6E8A-4147-A177-3AD203B41FA5}">
                          <a16:colId xmlns:a16="http://schemas.microsoft.com/office/drawing/2014/main" val="1057156563"/>
                        </a:ext>
                      </a:extLst>
                    </a:gridCol>
                    <a:gridCol w="1980480">
                      <a:extLst>
                        <a:ext uri="{9D8B030D-6E8A-4147-A177-3AD203B41FA5}">
                          <a16:colId xmlns:a16="http://schemas.microsoft.com/office/drawing/2014/main" val="481400538"/>
                        </a:ext>
                      </a:extLst>
                    </a:gridCol>
                    <a:gridCol w="1980480">
                      <a:extLst>
                        <a:ext uri="{9D8B030D-6E8A-4147-A177-3AD203B41FA5}">
                          <a16:colId xmlns:a16="http://schemas.microsoft.com/office/drawing/2014/main" val="2476564927"/>
                        </a:ext>
                      </a:extLst>
                    </a:gridCol>
                    <a:gridCol w="2354370">
                      <a:extLst>
                        <a:ext uri="{9D8B030D-6E8A-4147-A177-3AD203B41FA5}">
                          <a16:colId xmlns:a16="http://schemas.microsoft.com/office/drawing/2014/main" val="2893623112"/>
                        </a:ext>
                      </a:extLst>
                    </a:gridCol>
                    <a:gridCol w="2322644">
                      <a:extLst>
                        <a:ext uri="{9D8B030D-6E8A-4147-A177-3AD203B41FA5}">
                          <a16:colId xmlns:a16="http://schemas.microsoft.com/office/drawing/2014/main" val="1673209072"/>
                        </a:ext>
                      </a:extLst>
                    </a:gridCol>
                  </a:tblGrid>
                  <a:tr h="8310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Thông số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Bánh </a:t>
                          </a:r>
                          <a:r>
                            <a:rPr lang="en-US" sz="2400" smtClean="0">
                              <a:effectLst/>
                            </a:rPr>
                            <a:t>dẫn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Bánh </a:t>
                          </a:r>
                          <a:r>
                            <a:rPr lang="en-US" sz="2400">
                              <a:effectLst/>
                            </a:rPr>
                            <a:t>bị </a:t>
                          </a:r>
                          <a:r>
                            <a:rPr lang="en-US" sz="2400" smtClean="0">
                              <a:effectLst/>
                            </a:rPr>
                            <a:t>dẫn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Tỉ số truyền lí thuyết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Tỉ số truyền thực tế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/>
                    </a:tc>
                    <a:extLst>
                      <a:ext uri="{0D108BD9-81ED-4DB2-BD59-A6C34878D82A}">
                        <a16:rowId xmlns:a16="http://schemas.microsoft.com/office/drawing/2014/main" val="553490840"/>
                      </a:ext>
                    </a:extLst>
                  </a:tr>
                  <a:tr h="18567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Đường </a:t>
                          </a:r>
                          <a:r>
                            <a:rPr lang="en-US" sz="2400" smtClean="0">
                              <a:effectLst/>
                            </a:rPr>
                            <a:t>kính</a:t>
                          </a:r>
                        </a:p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smtClean="0">
                              <a:effectLst/>
                            </a:rPr>
                            <a:t> </a:t>
                          </a:r>
                          <a:r>
                            <a:rPr lang="en-US" sz="2400">
                              <a:effectLst/>
                            </a:rPr>
                            <a:t>bánh đai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D</a:t>
                          </a:r>
                          <a:r>
                            <a:rPr lang="en-US" sz="2400" baseline="-25000">
                              <a:effectLst/>
                            </a:rPr>
                            <a:t>1</a:t>
                          </a:r>
                          <a:r>
                            <a:rPr lang="en-US" sz="2400">
                              <a:effectLst/>
                            </a:rPr>
                            <a:t>=?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D</a:t>
                          </a:r>
                          <a:r>
                            <a:rPr lang="en-US" sz="2400" baseline="-25000">
                              <a:effectLst/>
                            </a:rPr>
                            <a:t>2</a:t>
                          </a:r>
                          <a:r>
                            <a:rPr lang="en-US" sz="2400">
                              <a:effectLst/>
                            </a:rPr>
                            <a:t> = ?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0" marB="0" anchor="b">
                        <a:blipFill>
                          <a:blip r:embed="rId2"/>
                          <a:stretch>
                            <a:fillRect l="-280620" t="-47869" r="-99483" b="-11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0" marB="0" anchor="b">
                        <a:blipFill>
                          <a:blip r:embed="rId2"/>
                          <a:stretch>
                            <a:fillRect l="-386614" t="-47869" r="-1050" b="-11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470863"/>
                      </a:ext>
                    </a:extLst>
                  </a:tr>
                  <a:tr h="20416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Số </a:t>
                          </a:r>
                          <a:r>
                            <a:rPr lang="en-US" sz="2400">
                              <a:effectLst/>
                            </a:rPr>
                            <a:t>răng </a:t>
                          </a:r>
                          <a:r>
                            <a:rPr lang="en-US" sz="2400" smtClean="0">
                              <a:effectLst/>
                            </a:rPr>
                            <a:t>của</a:t>
                          </a:r>
                        </a:p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smtClean="0">
                              <a:effectLst/>
                            </a:rPr>
                            <a:t> </a:t>
                          </a:r>
                          <a:r>
                            <a:rPr lang="en-US" sz="2400">
                              <a:effectLst/>
                            </a:rPr>
                            <a:t>cặp bánh răng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Z</a:t>
                          </a:r>
                          <a:r>
                            <a:rPr lang="en-US" sz="2400" baseline="-25000">
                              <a:effectLst/>
                            </a:rPr>
                            <a:t>1</a:t>
                          </a:r>
                          <a:r>
                            <a:rPr lang="en-US" sz="2400">
                              <a:effectLst/>
                            </a:rPr>
                            <a:t>=?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9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Z</a:t>
                          </a:r>
                          <a:r>
                            <a:rPr lang="en-US" sz="2400" baseline="-25000">
                              <a:effectLst/>
                            </a:rPr>
                            <a:t>2</a:t>
                          </a:r>
                          <a:r>
                            <a:rPr lang="en-US" sz="2400">
                              <a:effectLst/>
                            </a:rPr>
                            <a:t> = ?</a:t>
                          </a:r>
                          <a:endParaRPr lang="en-US" sz="2400">
                            <a:solidFill>
                              <a:srgbClr val="231F20"/>
                            </a:solidFill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0" marB="0" anchor="ctr">
                        <a:blipFill>
                          <a:blip r:embed="rId2"/>
                          <a:stretch>
                            <a:fillRect l="-280620" t="-134627" r="-99483" b="-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" marR="6350" marT="0" marB="0" anchor="ctr">
                        <a:blipFill>
                          <a:blip r:embed="rId2"/>
                          <a:stretch>
                            <a:fillRect l="-386614" t="-134627" r="-1050" b="-5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93931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4308764" y="484909"/>
            <a:ext cx="394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BÁO CÁO THỰC HÀNH</a:t>
            </a:r>
          </a:p>
        </p:txBody>
      </p:sp>
    </p:spTree>
    <p:extLst>
      <p:ext uri="{BB962C8B-B14F-4D97-AF65-F5344CB8AC3E}">
        <p14:creationId xmlns:p14="http://schemas.microsoft.com/office/powerpoint/2010/main" val="1827100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/>
          <p:nvPr/>
        </p:nvSpPr>
        <p:spPr>
          <a:xfrm>
            <a:off x="2815349" y="2081071"/>
            <a:ext cx="76867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DỤNG, MỞ RỘNG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2;p7"/>
          <p:cNvSpPr txBox="1"/>
          <p:nvPr/>
        </p:nvSpPr>
        <p:spPr>
          <a:xfrm>
            <a:off x="3620450" y="231588"/>
            <a:ext cx="47032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HỌC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484909" y="2159721"/>
            <a:ext cx="2153738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</a:t>
            </a:r>
          </a:p>
          <a:p>
            <a:pPr algn="ctr"/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VÀ BIẾN ĐỔI CHUYỂN ĐỘNG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972053" y="1636365"/>
            <a:ext cx="7862202" cy="4722871"/>
            <a:chOff x="3027471" y="1248438"/>
            <a:chExt cx="7019600" cy="4722871"/>
          </a:xfrm>
        </p:grpSpPr>
        <p:sp>
          <p:nvSpPr>
            <p:cNvPr id="8" name="Freeform 7"/>
            <p:cNvSpPr/>
            <p:nvPr/>
          </p:nvSpPr>
          <p:spPr>
            <a:xfrm>
              <a:off x="4151281" y="1248438"/>
              <a:ext cx="5895790" cy="1186613"/>
            </a:xfrm>
            <a:custGeom>
              <a:avLst/>
              <a:gdLst>
                <a:gd name="connsiteX0" fmla="*/ 0 w 5895790"/>
                <a:gd name="connsiteY0" fmla="*/ 0 h 1039810"/>
                <a:gd name="connsiteX1" fmla="*/ 5375885 w 5895790"/>
                <a:gd name="connsiteY1" fmla="*/ 0 h 1039810"/>
                <a:gd name="connsiteX2" fmla="*/ 5895790 w 5895790"/>
                <a:gd name="connsiteY2" fmla="*/ 519905 h 1039810"/>
                <a:gd name="connsiteX3" fmla="*/ 5375885 w 5895790"/>
                <a:gd name="connsiteY3" fmla="*/ 1039810 h 1039810"/>
                <a:gd name="connsiteX4" fmla="*/ 0 w 5895790"/>
                <a:gd name="connsiteY4" fmla="*/ 1039810 h 1039810"/>
                <a:gd name="connsiteX5" fmla="*/ 0 w 5895790"/>
                <a:gd name="connsiteY5" fmla="*/ 0 h 103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95790" h="1039810">
                  <a:moveTo>
                    <a:pt x="5895790" y="1039809"/>
                  </a:moveTo>
                  <a:lnTo>
                    <a:pt x="519905" y="1039809"/>
                  </a:lnTo>
                  <a:lnTo>
                    <a:pt x="0" y="519905"/>
                  </a:lnTo>
                  <a:lnTo>
                    <a:pt x="519905" y="1"/>
                  </a:lnTo>
                  <a:lnTo>
                    <a:pt x="5895790" y="1"/>
                  </a:lnTo>
                  <a:lnTo>
                    <a:pt x="5895790" y="10398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18480" tIns="106681" rIns="199136" bIns="106681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800" b="1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. Một số cơ cấu truyền chuyển động</a:t>
              </a:r>
              <a:endPara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151281" y="2788810"/>
              <a:ext cx="5895790" cy="1284427"/>
            </a:xfrm>
            <a:custGeom>
              <a:avLst/>
              <a:gdLst>
                <a:gd name="connsiteX0" fmla="*/ 0 w 5895790"/>
                <a:gd name="connsiteY0" fmla="*/ 0 h 1039810"/>
                <a:gd name="connsiteX1" fmla="*/ 5375885 w 5895790"/>
                <a:gd name="connsiteY1" fmla="*/ 0 h 1039810"/>
                <a:gd name="connsiteX2" fmla="*/ 5895790 w 5895790"/>
                <a:gd name="connsiteY2" fmla="*/ 519905 h 1039810"/>
                <a:gd name="connsiteX3" fmla="*/ 5375885 w 5895790"/>
                <a:gd name="connsiteY3" fmla="*/ 1039810 h 1039810"/>
                <a:gd name="connsiteX4" fmla="*/ 0 w 5895790"/>
                <a:gd name="connsiteY4" fmla="*/ 1039810 h 1039810"/>
                <a:gd name="connsiteX5" fmla="*/ 0 w 5895790"/>
                <a:gd name="connsiteY5" fmla="*/ 0 h 103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95790" h="1039810">
                  <a:moveTo>
                    <a:pt x="5895790" y="1039809"/>
                  </a:moveTo>
                  <a:lnTo>
                    <a:pt x="519905" y="1039809"/>
                  </a:lnTo>
                  <a:lnTo>
                    <a:pt x="0" y="519905"/>
                  </a:lnTo>
                  <a:lnTo>
                    <a:pt x="519905" y="1"/>
                  </a:lnTo>
                  <a:lnTo>
                    <a:pt x="5895790" y="1"/>
                  </a:lnTo>
                  <a:lnTo>
                    <a:pt x="5895790" y="10398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3266964"/>
                <a:satOff val="-13592"/>
                <a:lumOff val="3203"/>
                <a:alphaOff val="0"/>
              </a:schemeClr>
            </a:fillRef>
            <a:effectRef idx="1">
              <a:schemeClr val="accent4">
                <a:hueOff val="3266964"/>
                <a:satOff val="-13592"/>
                <a:lumOff val="3203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18480" tIns="106681" rIns="199136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Một số cơ cấu biến đổi chuyển động</a:t>
              </a:r>
              <a:endPara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151281" y="4550884"/>
              <a:ext cx="5895790" cy="1420425"/>
            </a:xfrm>
            <a:custGeom>
              <a:avLst/>
              <a:gdLst>
                <a:gd name="connsiteX0" fmla="*/ 0 w 5895790"/>
                <a:gd name="connsiteY0" fmla="*/ 0 h 1039810"/>
                <a:gd name="connsiteX1" fmla="*/ 5375885 w 5895790"/>
                <a:gd name="connsiteY1" fmla="*/ 0 h 1039810"/>
                <a:gd name="connsiteX2" fmla="*/ 5895790 w 5895790"/>
                <a:gd name="connsiteY2" fmla="*/ 519905 h 1039810"/>
                <a:gd name="connsiteX3" fmla="*/ 5375885 w 5895790"/>
                <a:gd name="connsiteY3" fmla="*/ 1039810 h 1039810"/>
                <a:gd name="connsiteX4" fmla="*/ 0 w 5895790"/>
                <a:gd name="connsiteY4" fmla="*/ 1039810 h 1039810"/>
                <a:gd name="connsiteX5" fmla="*/ 0 w 5895790"/>
                <a:gd name="connsiteY5" fmla="*/ 0 h 103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95790" h="1039810">
                  <a:moveTo>
                    <a:pt x="5895790" y="1039809"/>
                  </a:moveTo>
                  <a:lnTo>
                    <a:pt x="519905" y="1039809"/>
                  </a:lnTo>
                  <a:lnTo>
                    <a:pt x="0" y="519905"/>
                  </a:lnTo>
                  <a:lnTo>
                    <a:pt x="519905" y="1"/>
                  </a:lnTo>
                  <a:lnTo>
                    <a:pt x="5895790" y="1"/>
                  </a:lnTo>
                  <a:lnTo>
                    <a:pt x="5895790" y="10398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6533927"/>
                <a:satOff val="-27185"/>
                <a:lumOff val="6405"/>
                <a:alphaOff val="0"/>
              </a:schemeClr>
            </a:fillRef>
            <a:effectRef idx="1">
              <a:schemeClr val="accent4">
                <a:hueOff val="6533927"/>
                <a:satOff val="-27185"/>
                <a:lumOff val="640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18480" tIns="106681" rIns="199136" bIns="106679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r>
                <a:rPr lang="en-US" sz="2800" b="1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. Thực hành: Tháo lắp và tính toán tỉ số truyền của một số bộ truyền động và biến đổi chuyển động</a:t>
              </a:r>
              <a:endPara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7471" y="1273256"/>
              <a:ext cx="1123810" cy="10666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7471" y="2897689"/>
              <a:ext cx="1123810" cy="106666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8520" y="4550884"/>
              <a:ext cx="1123810" cy="1066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0599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219200" y="263236"/>
            <a:ext cx="10114045" cy="2437264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tập: Một bộ truyền động đai gồm bánh dẫn có đường kính 40 cm, quay với tốc độ 60 vòng/phút, truyền chuyển động cho bánh bị dẫn có đường kính 16 cm. Tính tốc độ quay của bánh bị dẫn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9600" y="2658524"/>
            <a:ext cx="315883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 tắt: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24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=40 cm, n</a:t>
            </a:r>
            <a:r>
              <a:rPr kumimoji="0" lang="en-US" altLang="en-US" sz="24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=60 vòng/phút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24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=16 cm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4708930"/>
            <a:ext cx="1314450" cy="8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09600" y="4791435"/>
            <a:ext cx="1411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4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?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768436" y="2700500"/>
                <a:ext cx="7356763" cy="3290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800"/>
                  </a:spcAft>
                </a:pPr>
                <a:r>
                  <a:rPr lang="en-US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800"/>
                  </a:spcAft>
                </a:pPr>
                <a:r>
                  <a:rPr lang="en-US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ADCT 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h𝑎𝑦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800"/>
                  </a:spcAft>
                </a:pPr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 số vào ta được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150 (vòng/phút)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bánh bị dẫn quay với tốc độ 150 vòng/phút.</a:t>
                </a:r>
                <a:endParaRPr lang="en-US" sz="240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436" y="2700500"/>
                <a:ext cx="7356763" cy="3290196"/>
              </a:xfrm>
              <a:prstGeom prst="rect">
                <a:avLst/>
              </a:prstGeom>
              <a:blipFill>
                <a:blip r:embed="rId3"/>
                <a:stretch>
                  <a:fillRect l="-1243" t="-370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959" y="728522"/>
            <a:ext cx="5218471" cy="42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 txBox="1"/>
          <p:nvPr/>
        </p:nvSpPr>
        <p:spPr>
          <a:xfrm>
            <a:off x="5801194" y="1942725"/>
            <a:ext cx="44380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921114" y="2875113"/>
            <a:ext cx="5291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nhà học bài và trả lời toàn bộ câu hỏi SGK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và xem trước </a:t>
            </a:r>
            <a:r>
              <a:rPr lang="nl-NL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bài 8 SGK: Gia công cơ khí bằng tay.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11092" y="764164"/>
            <a:ext cx="6096000" cy="38116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Quan sát hình ảnh một người đạp xe, thảo luận cặp đôi và trả lời các câu hỏi sau:</a:t>
            </a:r>
            <a:endParaRPr lang="en-US" sz="2400" b="1" i="1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C1: Trên xe có trục giữa gắn với 2 bàn đạp và trục bánh sau. Vậy người lái xe tác dụng lực vào trục giữa thì tại sao trục sau lại  chuyển động được?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C2: Tại sao đĩa xích ở trục giữa lại to và có nhiều răng hơn đĩa líp ở trục sau?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97" y="611764"/>
            <a:ext cx="4457267" cy="43620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3345" y="5223164"/>
            <a:ext cx="11554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C1: Trục sau chuyển động được là nhờ bộ xích truyền chuyển động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C2: Đĩa xích lớn có nhiều răng hơn giúp cho chúng ta đạp được một vòng thì đĩa líp quay được nhiều vòng giúp xe đi nhanh hơn.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888434" y="278295"/>
            <a:ext cx="10303565" cy="4611757"/>
          </a:xfrm>
          <a:prstGeom prst="cloudCallout">
            <a:avLst>
              <a:gd name="adj1" fmla="val -54040"/>
              <a:gd name="adj2" fmla="val 6130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002060"/>
                </a:solidFill>
              </a:rPr>
              <a:t>Thế nào là truyền chuyển động? Có những cơ cấu truyền chuyển động nào?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0859" y="170257"/>
            <a:ext cx="7364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cơ cấu truyền chuyển động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6966" y="1080305"/>
            <a:ext cx="10968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96966" y="2574102"/>
            <a:ext cx="106066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3946" y="5732034"/>
            <a:ext cx="11278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</p:txBody>
      </p:sp>
      <p:sp>
        <p:nvSpPr>
          <p:cNvPr id="8" name="Rectangle 7"/>
          <p:cNvSpPr/>
          <p:nvPr/>
        </p:nvSpPr>
        <p:spPr>
          <a:xfrm>
            <a:off x="523852" y="250329"/>
            <a:ext cx="5102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Truyền động ma sát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991" y="1050548"/>
            <a:ext cx="7813963" cy="4589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1041" y="1226335"/>
            <a:ext cx="10889674" cy="41218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quay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vi-VN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………………………………………………………………………………...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9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2441"/>
            <a:ext cx="6818246" cy="6290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đai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66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quay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quay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quay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800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514" y="1572722"/>
            <a:ext cx="5254486" cy="35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61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1608</Words>
  <Application>Microsoft Office PowerPoint</Application>
  <PresentationFormat>Widescreen</PresentationFormat>
  <Paragraphs>167</Paragraphs>
  <Slides>31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Calibri</vt:lpstr>
      <vt:lpstr>Times New Roman</vt:lpstr>
      <vt:lpstr>Wingdings</vt:lpstr>
      <vt:lpstr>Arial</vt:lpstr>
      <vt:lpstr>Cambria Math</vt:lpstr>
      <vt:lpstr>Symbol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56</cp:revision>
  <dcterms:created xsi:type="dcterms:W3CDTF">2021-06-21T15:30:30Z</dcterms:created>
  <dcterms:modified xsi:type="dcterms:W3CDTF">2025-01-20T15:12:40Z</dcterms:modified>
</cp:coreProperties>
</file>